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4" r:id="rId3"/>
  </p:sldMasterIdLst>
  <p:notesMasterIdLst>
    <p:notesMasterId r:id="rId5"/>
  </p:notesMasterIdLst>
  <p:handoutMasterIdLst>
    <p:handoutMasterId r:id="rId51"/>
  </p:handoutMasterIdLst>
  <p:sldIdLst>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1" r:id="rId47"/>
    <p:sldId id="302" r:id="rId48"/>
    <p:sldId id="299" r:id="rId49"/>
    <p:sldId id="300" r:id="rId50"/>
  </p:sldIdLst>
  <p:sldSz cx="9144000" cy="6858000" type="screen4x3"/>
  <p:notesSz cx="7099300" cy="10234295"/>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panose="02010600030101010101" pitchFamily="2" charset="-122"/>
        <a:cs typeface="+mn-cs"/>
      </a:defRPr>
    </a:lvl5pPr>
    <a:lvl6pPr marL="22860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6pPr>
    <a:lvl7pPr marL="27432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7pPr>
    <a:lvl8pPr marL="32004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8pPr>
    <a:lvl9pPr marL="3657600" algn="l" defTabSz="914400" rtl="0" eaLnBrk="1" latinLnBrk="0" hangingPunct="1">
      <a:defRPr sz="1000" kern="1200">
        <a:solidFill>
          <a:schemeClr val="tx1"/>
        </a:solidFill>
        <a:latin typeface="FrutigerNext LT Regular"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0909"/>
    <a:srgbClr val="CF6B63"/>
    <a:srgbClr val="E7CCC7"/>
    <a:srgbClr val="FFC1C1"/>
    <a:srgbClr val="EE0000"/>
    <a:srgbClr val="54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6" autoAdjust="0"/>
    <p:restoredTop sz="88382" autoAdjust="0"/>
  </p:normalViewPr>
  <p:slideViewPr>
    <p:cSldViewPr showGuides="1">
      <p:cViewPr>
        <p:scale>
          <a:sx n="130" d="100"/>
          <a:sy n="130" d="100"/>
        </p:scale>
        <p:origin x="306" y="-606"/>
      </p:cViewPr>
      <p:guideLst>
        <p:guide orient="horz" pos="2341"/>
        <p:guide orient="horz" pos="867"/>
        <p:guide orient="horz" pos="5"/>
        <p:guide orient="horz" pos="3453"/>
        <p:guide pos="476"/>
        <p:guide pos="2880"/>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varScale="1">
        <p:scale>
          <a:sx n="51" d="100"/>
          <a:sy n="51" d="100"/>
        </p:scale>
        <p:origin x="2568" y="60"/>
      </p:cViewPr>
      <p:guideLst>
        <p:guide orient="horz" pos="3223"/>
        <p:guide orient="horz" pos="479"/>
        <p:guide pos="2440"/>
        <p:guide pos="444"/>
        <p:guide pos="4028"/>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6791" tIns="48396" rIns="96791" bIns="48396" numCol="1" anchor="t"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ln>
          <a:effectLst/>
        </p:spPr>
        <p:txBody>
          <a:bodyPr vert="horz" wrap="square" lIns="96791" tIns="48396" rIns="96791" bIns="48396" numCol="1" anchor="t"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ln>
          <a:effectLst/>
        </p:spPr>
        <p:txBody>
          <a:bodyPr vert="horz" wrap="square" lIns="96791" tIns="48396" rIns="96791" bIns="48396" numCol="1" anchor="b" anchorCtr="0" compatLnSpc="1"/>
          <a:lstStyle>
            <a:lvl1pPr defTabSz="968375" fontAlgn="base">
              <a:defRPr sz="1300">
                <a:latin typeface="Arial" panose="020B0604020202020204" pitchFamily="34" charset="0"/>
                <a:ea typeface="宋体" panose="02010600030101010101"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ln>
          <a:effectLst/>
        </p:spPr>
        <p:txBody>
          <a:bodyPr vert="horz" wrap="square" lIns="96791" tIns="48396" rIns="96791" bIns="48396" numCol="1" anchor="b" anchorCtr="0" compatLnSpc="1"/>
          <a:lstStyle>
            <a:lvl1pPr algn="r" defTabSz="968375" fontAlgn="base">
              <a:defRPr sz="1300">
                <a:latin typeface="Arial" panose="020B0604020202020204" pitchFamily="34" charset="0"/>
                <a:ea typeface="宋体" panose="02010600030101010101" pitchFamily="2" charset="-122"/>
              </a:defRPr>
            </a:lvl1pPr>
          </a:lstStyle>
          <a:p>
            <a:pPr>
              <a:defRPr/>
            </a:pPr>
            <a:fld id="{DFB0E886-5559-4133-9D2D-4B2631545D0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ln>
          <a:effectLst/>
        </p:spPr>
        <p:txBody>
          <a:bodyPr vert="horz" wrap="square" lIns="96791" tIns="48396" rIns="96791" bIns="48396" numCol="1" anchor="t" anchorCtr="0" compatLnSpc="1"/>
          <a:lstStyle/>
          <a:p>
            <a:pPr lvl="0"/>
            <a:r>
              <a:rPr lang="en-US" altLang="zh-CN" noProof="0" dirty="0" smtClean="0"/>
              <a:t>Click here to add content</a:t>
            </a:r>
            <a:endParaRPr lang="en-US" altLang="zh-CN" noProof="0" dirty="0" smtClean="0"/>
          </a:p>
          <a:p>
            <a:pPr lvl="1"/>
            <a:r>
              <a:rPr lang="en-US" altLang="zh-CN" noProof="0" dirty="0" smtClean="0"/>
              <a:t>Click here to add content</a:t>
            </a:r>
            <a:endParaRPr lang="en-US" altLang="zh-CN" noProof="0" dirty="0" smtClean="0"/>
          </a:p>
          <a:p>
            <a:pPr lvl="2"/>
            <a:r>
              <a:rPr lang="en-US" altLang="zh-CN" noProof="0" dirty="0" smtClean="0"/>
              <a:t>Click here to add content</a:t>
            </a:r>
            <a:endParaRPr lang="en-US" altLang="zh-CN" noProof="0" dirty="0" smtClean="0"/>
          </a:p>
        </p:txBody>
      </p:sp>
    </p:spTree>
  </p:cSld>
  <p:clrMap bg1="lt1" tx1="dk1" bg2="lt2" tx2="dk2" accent1="accent1" accent2="accent2" accent3="accent3" accent4="accent4" accent5="accent5" accent6="accent6" hlink="hlink" folHlink="folHlink"/>
  <p:hf dt="0"/>
  <p:notesStyle>
    <a:lvl1pPr marL="180975" indent="-180975" algn="l" rtl="0" eaLnBrk="0" fontAlgn="base" hangingPunct="0">
      <a:lnSpc>
        <a:spcPct val="125000"/>
      </a:lnSpc>
      <a:spcBef>
        <a:spcPct val="0"/>
      </a:spcBef>
      <a:spcAft>
        <a:spcPts val="600"/>
      </a:spcAft>
      <a:buSzPct val="60000"/>
      <a:buFont typeface="Wingdings" panose="05000000000000000000" pitchFamily="2" charset="2"/>
      <a:buChar char="l"/>
      <a:defRPr sz="1100" kern="1200">
        <a:solidFill>
          <a:schemeClr val="tx1"/>
        </a:solidFill>
        <a:latin typeface="FrutigerNext LT Regular" pitchFamily="34" charset="0"/>
        <a:ea typeface="华文细黑" panose="02010600040101010101" pitchFamily="2" charset="-122"/>
        <a:cs typeface="+mn-cs"/>
      </a:defRPr>
    </a:lvl1pPr>
    <a:lvl2pPr marL="541655" indent="-180975" algn="l" rtl="0" eaLnBrk="0" fontAlgn="base" hangingPunct="0">
      <a:lnSpc>
        <a:spcPct val="125000"/>
      </a:lnSpc>
      <a:spcBef>
        <a:spcPct val="0"/>
      </a:spcBef>
      <a:spcAft>
        <a:spcPts val="600"/>
      </a:spcAft>
      <a:buSzPct val="50000"/>
      <a:buFont typeface="Wingdings" panose="05000000000000000000" pitchFamily="2" charset="2"/>
      <a:buChar char="p"/>
      <a:defRPr sz="1100" kern="1200">
        <a:solidFill>
          <a:schemeClr val="tx1"/>
        </a:solidFill>
        <a:latin typeface="FrutigerNext LT Regular" pitchFamily="34" charset="0"/>
        <a:ea typeface="华文细黑" panose="02010600040101010101" pitchFamily="2" charset="-122"/>
        <a:cs typeface="+mn-cs"/>
      </a:defRPr>
    </a:lvl2pPr>
    <a:lvl3pPr marL="895350" indent="-174625" algn="l" rtl="0" eaLnBrk="0" fontAlgn="base" hangingPunct="0">
      <a:lnSpc>
        <a:spcPct val="125000"/>
      </a:lnSpc>
      <a:spcBef>
        <a:spcPct val="0"/>
      </a:spcBef>
      <a:spcAft>
        <a:spcPts val="600"/>
      </a:spcAft>
      <a:buSzPct val="50000"/>
      <a:buFont typeface="Wingdings" panose="05000000000000000000" pitchFamily="2" charset="2"/>
      <a:buChar char="n"/>
      <a:defRPr sz="1100" kern="1200">
        <a:solidFill>
          <a:schemeClr val="tx1"/>
        </a:solidFill>
        <a:latin typeface="FrutigerNext LT Regular" pitchFamily="34" charset="0"/>
        <a:ea typeface="华文细黑" panose="02010600040101010101"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anose="0201060004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备注占位符 2"/>
          <p:cNvSpPr>
            <a:spLocks noGrp="1"/>
          </p:cNvSpPr>
          <p:nvPr>
            <p:ph type="body" idx="1"/>
          </p:nvPr>
        </p:nvSpPr>
        <p:spPr/>
        <p:txBody>
          <a:bodyPr/>
          <a:lstStyle/>
          <a:p>
            <a:r>
              <a:rPr lang="zh-CN" altLang="en-US" smtClean="0"/>
              <a:t>寄居虚拟化：虚拟化管理软件作为底层操作系统（</a:t>
            </a:r>
            <a:r>
              <a:rPr lang="en-US" altLang="zh-CN" smtClean="0"/>
              <a:t>Windows</a:t>
            </a:r>
            <a:r>
              <a:rPr lang="zh-CN" altLang="en-US" smtClean="0"/>
              <a:t>或</a:t>
            </a:r>
            <a:r>
              <a:rPr lang="en-US" altLang="zh-CN" smtClean="0"/>
              <a:t>Linux</a:t>
            </a:r>
            <a:r>
              <a:rPr lang="zh-CN" altLang="en-US" smtClean="0"/>
              <a:t>等）上的一个普通应用程序，然后通过其创建相应的虚拟机，共享底层服务器资源。</a:t>
            </a:r>
            <a:endParaRPr lang="en-US" altLang="zh-CN" smtClean="0"/>
          </a:p>
          <a:p>
            <a:r>
              <a:rPr lang="zh-CN" altLang="en-US" smtClean="0"/>
              <a:t>裸金属虚拟化：</a:t>
            </a:r>
            <a:r>
              <a:rPr lang="en-US" altLang="zh-CN" smtClean="0"/>
              <a:t>Hypervisor</a:t>
            </a:r>
            <a:r>
              <a:rPr lang="zh-CN" altLang="en-US" smtClean="0"/>
              <a:t>是指直接运行于物理硬件之上的虚拟机监控程序。它主要实现两个基本功能：首先是识别、捕获和响应虚拟机所发出的</a:t>
            </a:r>
            <a:r>
              <a:rPr lang="en-US" altLang="zh-CN" smtClean="0"/>
              <a:t>CPU</a:t>
            </a:r>
            <a:r>
              <a:rPr lang="zh-CN" altLang="en-US" smtClean="0"/>
              <a:t>特权指令或保护指令；其次，它负责处理虚拟机队列和调度，并将物理硬件的处理结果返回给相应的虚拟机。</a:t>
            </a:r>
            <a:endParaRPr lang="zh-CN" altLang="en-US" smtClean="0"/>
          </a:p>
          <a:p>
            <a:r>
              <a:rPr lang="zh-CN" altLang="en-US" smtClean="0"/>
              <a:t>操作系统虚拟化：没有独立的</a:t>
            </a:r>
            <a:r>
              <a:rPr lang="en-US" altLang="zh-CN" smtClean="0"/>
              <a:t>hypervisor</a:t>
            </a:r>
            <a:r>
              <a:rPr lang="zh-CN" altLang="en-US" smtClean="0"/>
              <a:t>层。相反，主机操作系统本身就负责在多个虚拟服务器之间分配硬件资源，并且让这些服务器彼此独立。一个明显的区别是，如果使用操作系统层虚拟化，所有虚拟服务器必须运行同一操作系统</a:t>
            </a:r>
            <a:r>
              <a:rPr lang="en-US" altLang="zh-CN" smtClean="0"/>
              <a:t>(</a:t>
            </a:r>
            <a:r>
              <a:rPr lang="zh-CN" altLang="en-US" smtClean="0"/>
              <a:t>不过每个实例有各自的应用程序和用户账户</a:t>
            </a:r>
            <a:r>
              <a:rPr lang="en-US" altLang="zh-CN" smtClean="0"/>
              <a:t>)</a:t>
            </a:r>
            <a:r>
              <a:rPr lang="zh-CN" altLang="en-US" smtClean="0"/>
              <a:t>。</a:t>
            </a:r>
            <a:endParaRPr lang="zh-CN" altLang="en-US" smtClean="0"/>
          </a:p>
        </p:txBody>
      </p:sp>
      <p:sp>
        <p:nvSpPr>
          <p:cNvPr id="2765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9765EABF-0089-4D82-9327-8E6A1299804A}"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备注占位符 2"/>
          <p:cNvSpPr>
            <a:spLocks noGrp="1"/>
          </p:cNvSpPr>
          <p:nvPr>
            <p:ph type="body" idx="1"/>
          </p:nvPr>
        </p:nvSpPr>
        <p:spPr/>
        <p:txBody>
          <a:bodyPr/>
          <a:lstStyle/>
          <a:p>
            <a:r>
              <a:rPr lang="zh-CN" altLang="en-US" dirty="0" smtClean="0"/>
              <a:t>虚拟化主要包含三个方面的内容：计算虚拟化、存储虚拟化和网络虚拟化</a:t>
            </a:r>
            <a:endParaRPr lang="zh-CN" altLang="en-US" dirty="0" smtClean="0"/>
          </a:p>
          <a:p>
            <a:pPr marL="0" indent="0">
              <a:buNone/>
            </a:pPr>
            <a:endParaRPr lang="zh-CN" altLang="en-US" dirty="0" smtClean="0"/>
          </a:p>
        </p:txBody>
      </p:sp>
      <p:sp>
        <p:nvSpPr>
          <p:cNvPr id="2970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9" tIns="49519" rIns="99039" bIns="49519"/>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21858954-EBDF-4F6D-A6CC-470EBE303ADA}"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7D798EF6-7930-44CE-A058-0A6F54F15615}"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备注占位符 2"/>
          <p:cNvSpPr>
            <a:spLocks noGrp="1"/>
          </p:cNvSpPr>
          <p:nvPr>
            <p:ph type="body" idx="1"/>
          </p:nvPr>
        </p:nvSpPr>
        <p:spPr/>
        <p:txBody>
          <a:bodyPr/>
          <a:lstStyle/>
          <a:p>
            <a:r>
              <a:rPr lang="zh-CN" altLang="en-US" dirty="0" smtClean="0"/>
              <a:t>哪些资源需要受控</a:t>
            </a:r>
            <a:endParaRPr lang="zh-CN" altLang="en-US" dirty="0" smtClean="0"/>
          </a:p>
          <a:p>
            <a:pPr lvl="1"/>
            <a:r>
              <a:rPr lang="en-US" altLang="zh-CN" dirty="0" smtClean="0"/>
              <a:t>CPU</a:t>
            </a:r>
            <a:r>
              <a:rPr lang="zh-CN" altLang="en-US" dirty="0" smtClean="0"/>
              <a:t>：多个</a:t>
            </a:r>
            <a:r>
              <a:rPr lang="en-US" altLang="zh-CN" dirty="0" smtClean="0"/>
              <a:t>VM</a:t>
            </a:r>
            <a:r>
              <a:rPr lang="zh-CN" altLang="en-US" dirty="0" smtClean="0"/>
              <a:t>共享</a:t>
            </a:r>
            <a:r>
              <a:rPr lang="en-US" altLang="zh-CN" dirty="0" smtClean="0"/>
              <a:t>CPU</a:t>
            </a:r>
            <a:r>
              <a:rPr lang="zh-CN" altLang="en-US" dirty="0" smtClean="0"/>
              <a:t>资源，对</a:t>
            </a:r>
            <a:r>
              <a:rPr lang="en-US" altLang="zh-CN" dirty="0" smtClean="0"/>
              <a:t>VM</a:t>
            </a:r>
            <a:r>
              <a:rPr lang="zh-CN" altLang="en-US" dirty="0" smtClean="0"/>
              <a:t>中的敏感指令进行截获并模拟执行</a:t>
            </a:r>
            <a:endParaRPr lang="zh-CN" altLang="en-US" dirty="0" smtClean="0"/>
          </a:p>
          <a:p>
            <a:pPr lvl="1"/>
            <a:r>
              <a:rPr lang="zh-CN" altLang="en-US" dirty="0" smtClean="0"/>
              <a:t>内存：多个</a:t>
            </a:r>
            <a:r>
              <a:rPr lang="en-US" altLang="zh-CN" dirty="0" smtClean="0"/>
              <a:t>VM</a:t>
            </a:r>
            <a:r>
              <a:rPr lang="zh-CN" altLang="en-US" dirty="0" smtClean="0"/>
              <a:t>共享同一物理内存，需要相互隔离</a:t>
            </a:r>
            <a:endParaRPr lang="zh-CN" altLang="en-US" dirty="0" smtClean="0"/>
          </a:p>
          <a:p>
            <a:pPr lvl="1"/>
            <a:r>
              <a:rPr lang="en-US" altLang="zh-CN" dirty="0" smtClean="0"/>
              <a:t>I/O</a:t>
            </a:r>
            <a:r>
              <a:rPr lang="zh-CN" altLang="en-US" dirty="0" smtClean="0"/>
              <a:t>设备：多个</a:t>
            </a:r>
            <a:r>
              <a:rPr lang="en-US" altLang="zh-CN" dirty="0" smtClean="0"/>
              <a:t>VM</a:t>
            </a:r>
            <a:r>
              <a:rPr lang="zh-CN" altLang="en-US" dirty="0" smtClean="0"/>
              <a:t>共享一个物理设备，如磁盘、网卡，通过分时多路技术进行复用</a:t>
            </a:r>
            <a:endParaRPr lang="zh-CN" altLang="en-US" dirty="0" smtClean="0"/>
          </a:p>
        </p:txBody>
      </p:sp>
      <p:sp>
        <p:nvSpPr>
          <p:cNvPr id="3379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694CB37F-1379-434E-97C9-9F1860B61BE2}"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备注占位符 2"/>
          <p:cNvSpPr>
            <a:spLocks noGrp="1"/>
          </p:cNvSpPr>
          <p:nvPr>
            <p:ph type="body" idx="1"/>
          </p:nvPr>
        </p:nvSpPr>
        <p:spPr/>
        <p:txBody>
          <a:bodyPr/>
          <a:lstStyle/>
          <a:p>
            <a:r>
              <a:rPr lang="zh-CN" altLang="en-US" dirty="0" smtClean="0"/>
              <a:t>对于</a:t>
            </a:r>
            <a:r>
              <a:rPr lang="en-US" altLang="zh-CN" dirty="0" smtClean="0"/>
              <a:t>X86</a:t>
            </a:r>
            <a:r>
              <a:rPr lang="zh-CN" altLang="en-US" dirty="0" smtClean="0"/>
              <a:t>处理器来说，其保护模式下一共有</a:t>
            </a:r>
            <a:r>
              <a:rPr lang="en-US" altLang="zh-CN" dirty="0" smtClean="0"/>
              <a:t>4</a:t>
            </a:r>
            <a:r>
              <a:rPr lang="zh-CN" altLang="en-US" dirty="0" smtClean="0"/>
              <a:t>个不同优先级，分别从</a:t>
            </a:r>
            <a:r>
              <a:rPr lang="en-US" altLang="zh-CN" dirty="0" smtClean="0"/>
              <a:t>Ring 0</a:t>
            </a:r>
            <a:r>
              <a:rPr lang="zh-CN" altLang="en-US" dirty="0" smtClean="0"/>
              <a:t>直到</a:t>
            </a:r>
            <a:r>
              <a:rPr lang="en-US" altLang="zh-CN" dirty="0" smtClean="0"/>
              <a:t>Ring3</a:t>
            </a:r>
            <a:r>
              <a:rPr lang="zh-CN" altLang="en-US" dirty="0" smtClean="0"/>
              <a:t>。这些</a:t>
            </a:r>
            <a:r>
              <a:rPr lang="en-US" altLang="zh-CN" dirty="0" smtClean="0"/>
              <a:t>Ring</a:t>
            </a:r>
            <a:r>
              <a:rPr lang="zh-CN" altLang="en-US" dirty="0" smtClean="0"/>
              <a:t>的优先级随其所执行功能的不同也有所不同。其中</a:t>
            </a:r>
            <a:r>
              <a:rPr lang="en-US" altLang="zh-CN" dirty="0" smtClean="0"/>
              <a:t>Ring 0</a:t>
            </a:r>
            <a:r>
              <a:rPr lang="zh-CN" altLang="en-US" dirty="0" smtClean="0"/>
              <a:t>用于操作系统内核，优先级最高，拥有最高的“特权”，</a:t>
            </a:r>
            <a:r>
              <a:rPr lang="en-US" altLang="zh-CN" dirty="0" smtClean="0"/>
              <a:t>Ring 1</a:t>
            </a:r>
            <a:r>
              <a:rPr lang="zh-CN" altLang="en-US" dirty="0" smtClean="0"/>
              <a:t>和</a:t>
            </a:r>
            <a:r>
              <a:rPr lang="en-US" altLang="zh-CN" dirty="0" smtClean="0"/>
              <a:t>Ring 2</a:t>
            </a:r>
            <a:r>
              <a:rPr lang="zh-CN" altLang="en-US" dirty="0" smtClean="0"/>
              <a:t>用于操作系统服务，优先级次之，</a:t>
            </a:r>
            <a:r>
              <a:rPr lang="en-US" altLang="zh-CN" dirty="0" smtClean="0"/>
              <a:t>Ring 3</a:t>
            </a:r>
            <a:r>
              <a:rPr lang="zh-CN" altLang="en-US" dirty="0" smtClean="0"/>
              <a:t>用于应用程序，优先级最低</a:t>
            </a:r>
            <a:endParaRPr lang="en-US" altLang="zh-CN" dirty="0" smtClean="0"/>
          </a:p>
          <a:p>
            <a:r>
              <a:rPr lang="zh-CN" altLang="en-US" dirty="0" smtClean="0"/>
              <a:t>经典的虚拟化方法主要使用“特权解除” </a:t>
            </a:r>
            <a:r>
              <a:rPr lang="en-US" altLang="zh-CN" dirty="0" smtClean="0"/>
              <a:t>(Privilege </a:t>
            </a:r>
            <a:r>
              <a:rPr lang="en-US" altLang="zh-CN" dirty="0" err="1" smtClean="0"/>
              <a:t>deprivileging</a:t>
            </a:r>
            <a:r>
              <a:rPr lang="en-US" altLang="zh-CN" dirty="0" smtClean="0"/>
              <a:t>) </a:t>
            </a:r>
            <a:r>
              <a:rPr lang="zh-CN" altLang="en-US" dirty="0" smtClean="0"/>
              <a:t>和“陷入－模拟” </a:t>
            </a:r>
            <a:r>
              <a:rPr lang="en-US" altLang="zh-CN" dirty="0" smtClean="0"/>
              <a:t>(Trap-and-Emulation) </a:t>
            </a:r>
            <a:r>
              <a:rPr lang="zh-CN" altLang="en-US" dirty="0" smtClean="0"/>
              <a:t>的方式。即：将 </a:t>
            </a:r>
            <a:r>
              <a:rPr lang="en-US" altLang="zh-CN" dirty="0" smtClean="0"/>
              <a:t>Guest OS </a:t>
            </a:r>
            <a:r>
              <a:rPr lang="zh-CN" altLang="en-US" dirty="0" smtClean="0"/>
              <a:t>运行在非特权级（特权解除），而将 </a:t>
            </a:r>
            <a:r>
              <a:rPr lang="en-US" altLang="zh-CN" dirty="0" smtClean="0"/>
              <a:t>VMM</a:t>
            </a:r>
            <a:r>
              <a:rPr lang="zh-CN" altLang="en-US" dirty="0" smtClean="0"/>
              <a:t>（</a:t>
            </a:r>
            <a:r>
              <a:rPr lang="en-US" altLang="zh-CN" dirty="0" smtClean="0"/>
              <a:t>Virtual Machine Monitor</a:t>
            </a:r>
            <a:r>
              <a:rPr lang="zh-CN" altLang="en-US" dirty="0" smtClean="0"/>
              <a:t>）运行于最高特权级（完全控制系统资源）。解除了 </a:t>
            </a:r>
            <a:r>
              <a:rPr lang="en-US" altLang="zh-CN" dirty="0" smtClean="0"/>
              <a:t>Guest OS </a:t>
            </a:r>
            <a:r>
              <a:rPr lang="zh-CN" altLang="en-US" dirty="0" smtClean="0"/>
              <a:t>的特权后，</a:t>
            </a:r>
            <a:r>
              <a:rPr lang="en-US" altLang="zh-CN" dirty="0" smtClean="0"/>
              <a:t>Guest OS </a:t>
            </a:r>
            <a:r>
              <a:rPr lang="zh-CN" altLang="en-US" dirty="0" smtClean="0"/>
              <a:t>的大部分指令仍可以在硬件上直接运行，只有当执行到特权指令时，才会陷入到 </a:t>
            </a:r>
            <a:r>
              <a:rPr lang="en-US" altLang="zh-CN" dirty="0" smtClean="0"/>
              <a:t>VMM </a:t>
            </a:r>
            <a:r>
              <a:rPr lang="zh-CN" altLang="en-US" dirty="0" smtClean="0"/>
              <a:t>模拟执行（陷入－模拟）</a:t>
            </a:r>
            <a:endParaRPr lang="zh-CN" altLang="en-US" dirty="0" smtClean="0"/>
          </a:p>
        </p:txBody>
      </p:sp>
      <p:sp>
        <p:nvSpPr>
          <p:cNvPr id="3584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CA8E2780-E0B4-4BDE-9E2E-06730A176F8D}"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备注占位符 2"/>
          <p:cNvSpPr>
            <a:spLocks noGrp="1"/>
          </p:cNvSpPr>
          <p:nvPr>
            <p:ph type="body" idx="1"/>
          </p:nvPr>
        </p:nvSpPr>
        <p:spPr/>
        <p:txBody>
          <a:bodyPr/>
          <a:lstStyle/>
          <a:p>
            <a:r>
              <a:rPr lang="zh-CN" altLang="en-US" dirty="0" smtClean="0"/>
              <a:t>方法</a:t>
            </a:r>
            <a:r>
              <a:rPr lang="en-US" altLang="zh-CN" dirty="0" smtClean="0"/>
              <a:t>1</a:t>
            </a:r>
            <a:r>
              <a:rPr lang="zh-CN" altLang="en-US" dirty="0" smtClean="0"/>
              <a:t>： 半虚拟化技术</a:t>
            </a:r>
            <a:endParaRPr lang="zh-CN" altLang="en-US" dirty="0" smtClean="0"/>
          </a:p>
          <a:p>
            <a:pPr lvl="1"/>
            <a:r>
              <a:rPr lang="zh-CN" altLang="en-US" dirty="0" smtClean="0"/>
              <a:t>修改</a:t>
            </a:r>
            <a:r>
              <a:rPr lang="en-US" altLang="zh-CN" dirty="0" smtClean="0"/>
              <a:t>Guest OS</a:t>
            </a:r>
            <a:r>
              <a:rPr lang="zh-CN" altLang="en-US" dirty="0" smtClean="0"/>
              <a:t>规避虚拟化漏洞</a:t>
            </a:r>
            <a:endParaRPr lang="zh-CN" altLang="en-US" dirty="0" smtClean="0"/>
          </a:p>
          <a:p>
            <a:pPr lvl="1"/>
            <a:r>
              <a:rPr lang="zh-CN" altLang="en-US" dirty="0" smtClean="0"/>
              <a:t>限制了操作系统范围（只能是可修改的操作系统，如</a:t>
            </a:r>
            <a:r>
              <a:rPr lang="en-US" altLang="zh-CN" dirty="0" smtClean="0"/>
              <a:t>Linux</a:t>
            </a:r>
            <a:r>
              <a:rPr lang="zh-CN" altLang="en-US" dirty="0" smtClean="0"/>
              <a:t>）</a:t>
            </a:r>
            <a:endParaRPr lang="en-US" altLang="zh-CN" dirty="0" smtClean="0"/>
          </a:p>
          <a:p>
            <a:r>
              <a:rPr lang="zh-CN" altLang="en-US" dirty="0" smtClean="0"/>
              <a:t>方法</a:t>
            </a:r>
            <a:r>
              <a:rPr lang="en-US" altLang="zh-CN" dirty="0" smtClean="0"/>
              <a:t>2</a:t>
            </a:r>
            <a:r>
              <a:rPr lang="zh-CN" altLang="en-US" dirty="0" smtClean="0"/>
              <a:t>： 全虚拟化 </a:t>
            </a:r>
            <a:r>
              <a:rPr lang="en-US" altLang="zh-CN" dirty="0" smtClean="0"/>
              <a:t>- </a:t>
            </a:r>
            <a:r>
              <a:rPr lang="zh-CN" altLang="en-US" dirty="0" smtClean="0"/>
              <a:t>二进制翻译</a:t>
            </a:r>
            <a:endParaRPr lang="zh-CN" altLang="en-US" dirty="0" smtClean="0"/>
          </a:p>
          <a:p>
            <a:pPr lvl="1"/>
            <a:r>
              <a:rPr lang="zh-CN" altLang="en-US" dirty="0" smtClean="0"/>
              <a:t>运行时修改</a:t>
            </a:r>
            <a:r>
              <a:rPr lang="en-US" altLang="zh-CN" dirty="0" smtClean="0"/>
              <a:t>Guest OS </a:t>
            </a:r>
            <a:r>
              <a:rPr lang="zh-CN" altLang="en-US" dirty="0" smtClean="0"/>
              <a:t>二进制代码</a:t>
            </a:r>
            <a:endParaRPr lang="zh-CN" altLang="en-US" dirty="0" smtClean="0"/>
          </a:p>
          <a:p>
            <a:pPr lvl="1"/>
            <a:r>
              <a:rPr lang="zh-CN" altLang="en-US" dirty="0" smtClean="0"/>
              <a:t>支持广泛的</a:t>
            </a:r>
            <a:r>
              <a:rPr lang="en-US" altLang="zh-CN" dirty="0" smtClean="0"/>
              <a:t>OS</a:t>
            </a:r>
            <a:r>
              <a:rPr lang="zh-CN" altLang="en-US" dirty="0" smtClean="0"/>
              <a:t>，但引入了新的复杂性</a:t>
            </a:r>
            <a:endParaRPr lang="en-US" altLang="zh-CN" dirty="0" smtClean="0"/>
          </a:p>
          <a:p>
            <a:r>
              <a:rPr lang="zh-CN" altLang="en-US" dirty="0" smtClean="0"/>
              <a:t>方法</a:t>
            </a:r>
            <a:r>
              <a:rPr lang="en-US" altLang="zh-CN" dirty="0" smtClean="0"/>
              <a:t>3</a:t>
            </a:r>
            <a:r>
              <a:rPr lang="zh-CN" altLang="en-US" dirty="0" smtClean="0"/>
              <a:t>：硬件辅助虚拟化</a:t>
            </a:r>
            <a:endParaRPr lang="zh-CN" altLang="en-US" dirty="0" smtClean="0"/>
          </a:p>
          <a:p>
            <a:pPr lvl="1"/>
            <a:r>
              <a:rPr lang="zh-CN" altLang="en-US" dirty="0" smtClean="0"/>
              <a:t>通过解决虚拟化漏洞，简化</a:t>
            </a:r>
            <a:r>
              <a:rPr lang="en-US" altLang="zh-CN" dirty="0" smtClean="0"/>
              <a:t>VMM</a:t>
            </a:r>
            <a:r>
              <a:rPr lang="zh-CN" altLang="en-US" dirty="0" smtClean="0"/>
              <a:t>软件</a:t>
            </a:r>
            <a:endParaRPr lang="zh-CN" altLang="en-US" dirty="0" smtClean="0"/>
          </a:p>
          <a:p>
            <a:pPr lvl="1"/>
            <a:r>
              <a:rPr lang="zh-CN" altLang="en-US" dirty="0" smtClean="0"/>
              <a:t>消除了半虚拟化和二进制翻译</a:t>
            </a:r>
            <a:endParaRPr lang="en-US" altLang="zh-CN" dirty="0" smtClean="0"/>
          </a:p>
        </p:txBody>
      </p:sp>
      <p:sp>
        <p:nvSpPr>
          <p:cNvPr id="3789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A5F914EF-7CF5-4004-9DCE-E654B68F4B6F}"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备注占位符 2"/>
          <p:cNvSpPr>
            <a:spLocks noGrp="1"/>
          </p:cNvSpPr>
          <p:nvPr>
            <p:ph type="body" idx="1"/>
          </p:nvPr>
        </p:nvSpPr>
        <p:spPr/>
        <p:txBody>
          <a:bodyPr/>
          <a:lstStyle/>
          <a:p>
            <a:r>
              <a:rPr lang="zh-CN" altLang="en-US" smtClean="0"/>
              <a:t>物理机操作系统对内存的认识与管理达成以下两点认识：</a:t>
            </a:r>
            <a:endParaRPr lang="zh-CN" altLang="en-US" smtClean="0"/>
          </a:p>
          <a:p>
            <a:pPr lvl="1"/>
            <a:r>
              <a:rPr lang="zh-CN" altLang="en-US" smtClean="0"/>
              <a:t>内存都是从物理地址</a:t>
            </a:r>
            <a:r>
              <a:rPr lang="en-US" altLang="zh-CN" smtClean="0"/>
              <a:t>0</a:t>
            </a:r>
            <a:r>
              <a:rPr lang="zh-CN" altLang="en-US" smtClean="0"/>
              <a:t>开始的</a:t>
            </a:r>
            <a:endParaRPr lang="zh-CN" altLang="en-US" smtClean="0"/>
          </a:p>
          <a:p>
            <a:pPr lvl="1"/>
            <a:r>
              <a:rPr lang="zh-CN" altLang="en-US" smtClean="0"/>
              <a:t>内存都是连续的</a:t>
            </a:r>
            <a:endParaRPr lang="en-US" altLang="zh-CN" smtClean="0"/>
          </a:p>
          <a:p>
            <a:r>
              <a:rPr lang="zh-CN" altLang="en-US" smtClean="0"/>
              <a:t>引入虚拟化后出现的问题：</a:t>
            </a:r>
            <a:endParaRPr lang="zh-CN" altLang="en-US" smtClean="0"/>
          </a:p>
          <a:p>
            <a:pPr lvl="1"/>
            <a:r>
              <a:rPr lang="zh-CN" altLang="en-US" smtClean="0"/>
              <a:t>从物理地址</a:t>
            </a:r>
            <a:r>
              <a:rPr lang="en-US" altLang="zh-CN" smtClean="0"/>
              <a:t>0</a:t>
            </a:r>
            <a:r>
              <a:rPr lang="zh-CN" altLang="en-US" smtClean="0"/>
              <a:t>开始的：物理地址</a:t>
            </a:r>
            <a:r>
              <a:rPr lang="en-US" altLang="zh-CN" smtClean="0"/>
              <a:t>0</a:t>
            </a:r>
            <a:r>
              <a:rPr lang="zh-CN" altLang="en-US" smtClean="0"/>
              <a:t>只有一个，无法同时满足所有客户机从</a:t>
            </a:r>
            <a:r>
              <a:rPr lang="en-US" altLang="zh-CN" smtClean="0"/>
              <a:t>0</a:t>
            </a:r>
            <a:r>
              <a:rPr lang="zh-CN" altLang="en-US" smtClean="0"/>
              <a:t>开始的要求；</a:t>
            </a:r>
            <a:endParaRPr lang="zh-CN" altLang="en-US" smtClean="0"/>
          </a:p>
          <a:p>
            <a:pPr lvl="1"/>
            <a:r>
              <a:rPr lang="zh-CN" altLang="en-US" smtClean="0"/>
              <a:t>地址连续：虽然可以分配连续的物理地址，但是内存使用效率不高，缺乏灵活性</a:t>
            </a:r>
            <a:r>
              <a:rPr lang="en-US" altLang="zh-CN" smtClean="0"/>
              <a:t>(</a:t>
            </a:r>
            <a:r>
              <a:rPr lang="zh-CN" altLang="en-US" smtClean="0"/>
              <a:t>内存共享等</a:t>
            </a:r>
            <a:r>
              <a:rPr lang="en-US" altLang="zh-CN" smtClean="0"/>
              <a:t>)</a:t>
            </a:r>
            <a:r>
              <a:rPr lang="zh-CN" altLang="en-US" smtClean="0"/>
              <a:t>。</a:t>
            </a:r>
            <a:endParaRPr lang="en-US" altLang="zh-CN" smtClean="0"/>
          </a:p>
          <a:p>
            <a:r>
              <a:rPr lang="zh-CN" altLang="en-US" smtClean="0"/>
              <a:t>内存虚拟化的核心，在于引入一层新的地址空间 </a:t>
            </a:r>
            <a:r>
              <a:rPr lang="en-US" altLang="zh-CN" smtClean="0"/>
              <a:t>- </a:t>
            </a:r>
            <a:r>
              <a:rPr lang="zh-CN" altLang="en-US" smtClean="0"/>
              <a:t>客户机物理地址空间，客户机以为自己运行在真实的物理地址空间中，实际上它是通过</a:t>
            </a:r>
            <a:r>
              <a:rPr lang="en-US" altLang="zh-CN" smtClean="0"/>
              <a:t>VMM</a:t>
            </a:r>
            <a:r>
              <a:rPr lang="zh-CN" altLang="en-US" smtClean="0"/>
              <a:t>访问真实的物理地址的。在</a:t>
            </a:r>
            <a:r>
              <a:rPr lang="en-US" altLang="zh-CN" smtClean="0"/>
              <a:t>VMM</a:t>
            </a:r>
            <a:r>
              <a:rPr lang="zh-CN" altLang="en-US" smtClean="0"/>
              <a:t>中保存客户机地址空间和物理机地址空间之间的映射表。</a:t>
            </a:r>
            <a:endParaRPr lang="zh-CN" altLang="en-US" smtClean="0"/>
          </a:p>
        </p:txBody>
      </p:sp>
      <p:sp>
        <p:nvSpPr>
          <p:cNvPr id="3994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63B5F04E-0586-4B16-97BB-22643BC66B94}"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备注占位符 2"/>
          <p:cNvSpPr>
            <a:spLocks noGrp="1"/>
          </p:cNvSpPr>
          <p:nvPr>
            <p:ph type="body" idx="1"/>
          </p:nvPr>
        </p:nvSpPr>
        <p:spPr/>
        <p:txBody>
          <a:bodyPr/>
          <a:lstStyle/>
          <a:p>
            <a:r>
              <a:rPr lang="en-US" altLang="zh-CN" dirty="0" smtClean="0"/>
              <a:t>I/O</a:t>
            </a:r>
            <a:r>
              <a:rPr lang="zh-CN" altLang="en-US" dirty="0" smtClean="0"/>
              <a:t>虚拟化需要解决两个问题</a:t>
            </a:r>
            <a:endParaRPr lang="zh-CN" altLang="en-US" dirty="0" smtClean="0"/>
          </a:p>
          <a:p>
            <a:r>
              <a:rPr lang="zh-CN" altLang="en-US" dirty="0" smtClean="0"/>
              <a:t>设备发现</a:t>
            </a:r>
            <a:r>
              <a:rPr lang="en-US" altLang="zh-CN" dirty="0" smtClean="0"/>
              <a:t>: </a:t>
            </a:r>
            <a:endParaRPr lang="en-US" altLang="zh-CN" dirty="0" smtClean="0"/>
          </a:p>
          <a:p>
            <a:pPr lvl="1"/>
            <a:r>
              <a:rPr lang="zh-CN" altLang="en-US" dirty="0" smtClean="0"/>
              <a:t>需要控制各虚拟机能够访问的设备</a:t>
            </a:r>
            <a:endParaRPr lang="zh-CN" altLang="en-US" dirty="0" smtClean="0"/>
          </a:p>
          <a:p>
            <a:r>
              <a:rPr lang="zh-CN" altLang="en-US" dirty="0" smtClean="0"/>
              <a:t>访问截获</a:t>
            </a:r>
            <a:r>
              <a:rPr lang="en-US" altLang="zh-CN" dirty="0" smtClean="0"/>
              <a:t>: </a:t>
            </a:r>
            <a:endParaRPr lang="en-US" altLang="zh-CN" dirty="0" smtClean="0"/>
          </a:p>
          <a:p>
            <a:pPr lvl="1"/>
            <a:r>
              <a:rPr lang="zh-CN" altLang="en-US" dirty="0" smtClean="0"/>
              <a:t>通过</a:t>
            </a:r>
            <a:r>
              <a:rPr lang="en-US" altLang="zh-CN" dirty="0" smtClean="0"/>
              <a:t>I/O</a:t>
            </a:r>
            <a:r>
              <a:rPr lang="zh-CN" altLang="en-US" dirty="0" smtClean="0"/>
              <a:t>端口对设备的访问</a:t>
            </a:r>
            <a:endParaRPr lang="zh-CN" altLang="en-US" dirty="0" smtClean="0"/>
          </a:p>
          <a:p>
            <a:endParaRPr lang="zh-CN" altLang="en-US" dirty="0" smtClean="0"/>
          </a:p>
        </p:txBody>
      </p:sp>
      <p:sp>
        <p:nvSpPr>
          <p:cNvPr id="4198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2FA18100-1586-44A3-8D54-355EC45E1E51}"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备注占位符 2"/>
          <p:cNvSpPr>
            <a:spLocks noGrp="1"/>
          </p:cNvSpPr>
          <p:nvPr>
            <p:ph type="body" idx="1"/>
          </p:nvPr>
        </p:nvSpPr>
        <p:spPr/>
        <p:txBody>
          <a:bodyPr/>
          <a:lstStyle/>
          <a:p>
            <a:r>
              <a:rPr lang="zh-CN" altLang="en-US" smtClean="0"/>
              <a:t>前后端驱动模型需要重新实现驱动程序</a:t>
            </a:r>
            <a:endParaRPr lang="zh-CN" altLang="en-US" smtClean="0"/>
          </a:p>
          <a:p>
            <a:r>
              <a:rPr lang="zh-CN" altLang="en-US" smtClean="0"/>
              <a:t>如何实现设备发现？</a:t>
            </a:r>
            <a:endParaRPr lang="zh-CN" altLang="en-US" smtClean="0"/>
          </a:p>
          <a:p>
            <a:pPr lvl="1"/>
            <a:r>
              <a:rPr lang="zh-CN" altLang="en-US" smtClean="0"/>
              <a:t>所有</a:t>
            </a:r>
            <a:r>
              <a:rPr lang="en-US" altLang="zh-CN" smtClean="0"/>
              <a:t>VM</a:t>
            </a:r>
            <a:r>
              <a:rPr lang="zh-CN" altLang="en-US" smtClean="0"/>
              <a:t>的设备信息保存在</a:t>
            </a:r>
            <a:r>
              <a:rPr lang="en-US" altLang="zh-CN" smtClean="0"/>
              <a:t>Domain0</a:t>
            </a:r>
            <a:r>
              <a:rPr lang="zh-CN" altLang="en-US" smtClean="0"/>
              <a:t>的</a:t>
            </a:r>
            <a:r>
              <a:rPr lang="en-US" altLang="zh-CN" smtClean="0"/>
              <a:t>XenStore</a:t>
            </a:r>
            <a:r>
              <a:rPr lang="zh-CN" altLang="en-US" smtClean="0"/>
              <a:t>中</a:t>
            </a:r>
            <a:endParaRPr lang="zh-CN" altLang="en-US" smtClean="0"/>
          </a:p>
          <a:p>
            <a:pPr lvl="1"/>
            <a:r>
              <a:rPr lang="en-US" altLang="zh-CN" smtClean="0"/>
              <a:t>VM</a:t>
            </a:r>
            <a:r>
              <a:rPr lang="zh-CN" altLang="en-US" smtClean="0"/>
              <a:t>中的</a:t>
            </a:r>
            <a:r>
              <a:rPr lang="en-US" altLang="zh-CN" smtClean="0"/>
              <a:t>XenBus (</a:t>
            </a:r>
            <a:r>
              <a:rPr lang="zh-CN" altLang="en-US" smtClean="0"/>
              <a:t>为</a:t>
            </a:r>
            <a:r>
              <a:rPr lang="en-US" altLang="zh-CN" smtClean="0"/>
              <a:t>Xen</a:t>
            </a:r>
            <a:r>
              <a:rPr lang="zh-CN" altLang="en-US" smtClean="0"/>
              <a:t>开发的半虚拟化驱动</a:t>
            </a:r>
            <a:r>
              <a:rPr lang="en-US" altLang="zh-CN" smtClean="0"/>
              <a:t>)</a:t>
            </a:r>
            <a:r>
              <a:rPr lang="zh-CN" altLang="en-US" smtClean="0"/>
              <a:t>通过与</a:t>
            </a:r>
            <a:r>
              <a:rPr lang="en-US" altLang="zh-CN" smtClean="0"/>
              <a:t>Domain0</a:t>
            </a:r>
            <a:r>
              <a:rPr lang="zh-CN" altLang="en-US" smtClean="0"/>
              <a:t>的</a:t>
            </a:r>
            <a:r>
              <a:rPr lang="en-US" altLang="zh-CN" smtClean="0"/>
              <a:t>XenStore</a:t>
            </a:r>
            <a:r>
              <a:rPr lang="zh-CN" altLang="en-US" smtClean="0"/>
              <a:t>通信，获取设备信息</a:t>
            </a:r>
            <a:endParaRPr lang="zh-CN" altLang="en-US" smtClean="0"/>
          </a:p>
          <a:p>
            <a:pPr lvl="1"/>
            <a:r>
              <a:rPr lang="zh-CN" altLang="en-US" smtClean="0"/>
              <a:t>加载设备对应的前端驱动程序</a:t>
            </a:r>
            <a:endParaRPr lang="zh-CN" altLang="en-US" smtClean="0"/>
          </a:p>
          <a:p>
            <a:r>
              <a:rPr lang="zh-CN" altLang="en-US" smtClean="0"/>
              <a:t>如何实现设备数据截获？</a:t>
            </a:r>
            <a:endParaRPr lang="zh-CN" altLang="en-US" smtClean="0"/>
          </a:p>
          <a:p>
            <a:pPr lvl="1"/>
            <a:r>
              <a:rPr lang="zh-CN" altLang="en-US" smtClean="0"/>
              <a:t>前端设备驱动将数据通过</a:t>
            </a:r>
            <a:r>
              <a:rPr lang="en-US" altLang="zh-CN" smtClean="0"/>
              <a:t>VMM</a:t>
            </a:r>
            <a:r>
              <a:rPr lang="zh-CN" altLang="en-US" smtClean="0"/>
              <a:t>提供的接口全部转发到后端驱动</a:t>
            </a:r>
            <a:endParaRPr lang="zh-CN" altLang="en-US" smtClean="0"/>
          </a:p>
          <a:p>
            <a:pPr lvl="1"/>
            <a:r>
              <a:rPr lang="zh-CN" altLang="en-US" smtClean="0"/>
              <a:t>后端驱动</a:t>
            </a:r>
            <a:r>
              <a:rPr lang="en-US" altLang="zh-CN" smtClean="0"/>
              <a:t>VM</a:t>
            </a:r>
            <a:r>
              <a:rPr lang="zh-CN" altLang="en-US" smtClean="0"/>
              <a:t>的数据进行分时分通道进行处理</a:t>
            </a:r>
            <a:endParaRPr lang="zh-CN" altLang="en-US" smtClean="0"/>
          </a:p>
          <a:p>
            <a:endParaRPr lang="zh-CN" altLang="en-US" dirty="0" smtClean="0"/>
          </a:p>
        </p:txBody>
      </p:sp>
      <p:sp>
        <p:nvSpPr>
          <p:cNvPr id="4403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90591367-4BB0-4087-B726-4167CF75A10A}"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smtClean="0"/>
              <a:t>VT-x</a:t>
            </a:r>
            <a:r>
              <a:rPr lang="zh-CN" altLang="en-US" dirty="0" smtClean="0"/>
              <a:t>：处理器具有两种操作模式，</a:t>
            </a:r>
            <a:r>
              <a:rPr lang="en-US" altLang="zh-CN" dirty="0" smtClean="0"/>
              <a:t>VMX root operation </a:t>
            </a:r>
            <a:r>
              <a:rPr lang="zh-CN" altLang="en-US" dirty="0" smtClean="0"/>
              <a:t>和 </a:t>
            </a:r>
            <a:r>
              <a:rPr lang="en-US" altLang="zh-CN" dirty="0" smtClean="0"/>
              <a:t>VMX non-root operation</a:t>
            </a:r>
            <a:r>
              <a:rPr lang="zh-CN" altLang="en-US" dirty="0" smtClean="0"/>
              <a:t>。</a:t>
            </a:r>
            <a:r>
              <a:rPr lang="en-US" altLang="zh-CN" dirty="0" smtClean="0"/>
              <a:t>VMM </a:t>
            </a:r>
            <a:r>
              <a:rPr lang="zh-CN" altLang="en-US" dirty="0" smtClean="0"/>
              <a:t>自己运行在 </a:t>
            </a:r>
            <a:r>
              <a:rPr lang="en-US" altLang="zh-CN" dirty="0" smtClean="0"/>
              <a:t>VMX root operation </a:t>
            </a:r>
            <a:r>
              <a:rPr lang="zh-CN" altLang="en-US" dirty="0" smtClean="0"/>
              <a:t>模式，</a:t>
            </a:r>
            <a:r>
              <a:rPr lang="en-US" altLang="zh-CN" dirty="0" smtClean="0"/>
              <a:t>VMX non-root operation </a:t>
            </a:r>
            <a:r>
              <a:rPr lang="zh-CN" altLang="en-US" dirty="0" smtClean="0"/>
              <a:t>模式则由 </a:t>
            </a:r>
            <a:r>
              <a:rPr lang="en-US" altLang="zh-CN" dirty="0" smtClean="0"/>
              <a:t>Guest OS </a:t>
            </a:r>
            <a:r>
              <a:rPr lang="zh-CN" altLang="en-US" dirty="0" smtClean="0"/>
              <a:t>使用。两种操作模式都支持 </a:t>
            </a:r>
            <a:r>
              <a:rPr lang="en-US" altLang="zh-CN" dirty="0" smtClean="0"/>
              <a:t>Ring 0 ~ Ring 3 </a:t>
            </a:r>
            <a:r>
              <a:rPr lang="zh-CN" altLang="en-US" dirty="0" smtClean="0"/>
              <a:t>这 </a:t>
            </a:r>
            <a:r>
              <a:rPr lang="en-US" altLang="zh-CN" dirty="0" smtClean="0"/>
              <a:t>4 </a:t>
            </a:r>
            <a:r>
              <a:rPr lang="zh-CN" altLang="en-US" dirty="0" smtClean="0"/>
              <a:t>个特权级，因此 </a:t>
            </a:r>
            <a:r>
              <a:rPr lang="en-US" altLang="zh-CN" dirty="0" smtClean="0"/>
              <a:t>VMM </a:t>
            </a:r>
            <a:r>
              <a:rPr lang="zh-CN" altLang="en-US" dirty="0" smtClean="0"/>
              <a:t>和 </a:t>
            </a:r>
            <a:r>
              <a:rPr lang="en-US" altLang="zh-CN" dirty="0" smtClean="0"/>
              <a:t>Guest OS </a:t>
            </a:r>
            <a:r>
              <a:rPr lang="zh-CN" altLang="en-US" dirty="0" smtClean="0"/>
              <a:t>都可以自由选择它们所期望的运行级别。主要在处理器中实现，允许虚拟机直接执行某些指令，减少</a:t>
            </a:r>
            <a:r>
              <a:rPr lang="en-US" altLang="zh-CN" dirty="0" smtClean="0"/>
              <a:t>VMM</a:t>
            </a:r>
            <a:r>
              <a:rPr lang="zh-CN" altLang="en-US" dirty="0" smtClean="0"/>
              <a:t>负担，以获得更稳定、快速的虚拟机。</a:t>
            </a:r>
            <a:endParaRPr lang="en-US" altLang="zh-CN" dirty="0" smtClean="0"/>
          </a:p>
          <a:p>
            <a:pPr lvl="0"/>
            <a:r>
              <a:rPr lang="en-US" altLang="zh-CN" dirty="0" smtClean="0"/>
              <a:t>VT-d</a:t>
            </a:r>
            <a:r>
              <a:rPr lang="zh-CN" altLang="en-US" dirty="0" smtClean="0"/>
              <a:t>：</a:t>
            </a:r>
            <a:r>
              <a:rPr lang="en-US" altLang="zh-CN" dirty="0" smtClean="0"/>
              <a:t>VT for Direct I/O</a:t>
            </a:r>
            <a:r>
              <a:rPr lang="zh-CN" altLang="en-US" dirty="0" smtClean="0"/>
              <a:t>，主要在芯片组中实现，允许虚拟机直接访问</a:t>
            </a:r>
            <a:r>
              <a:rPr lang="en-US" altLang="zh-CN" dirty="0" smtClean="0"/>
              <a:t>I/O</a:t>
            </a:r>
            <a:r>
              <a:rPr lang="zh-CN" altLang="en-US" dirty="0" smtClean="0"/>
              <a:t>设备，以减少</a:t>
            </a:r>
            <a:r>
              <a:rPr lang="en-US" altLang="zh-CN" dirty="0" smtClean="0"/>
              <a:t>VMM</a:t>
            </a:r>
            <a:r>
              <a:rPr lang="zh-CN" altLang="en-US" dirty="0" smtClean="0"/>
              <a:t>和</a:t>
            </a:r>
            <a:r>
              <a:rPr lang="en-US" altLang="zh-CN" dirty="0" smtClean="0"/>
              <a:t>CPU</a:t>
            </a:r>
            <a:r>
              <a:rPr lang="zh-CN" altLang="en-US" dirty="0" smtClean="0"/>
              <a:t>的负担。</a:t>
            </a:r>
            <a:endParaRPr lang="en-US" altLang="zh-CN" dirty="0" smtClean="0"/>
          </a:p>
          <a:p>
            <a:r>
              <a:rPr lang="en-US" altLang="zh-CN" dirty="0" smtClean="0"/>
              <a:t>VT-c</a:t>
            </a:r>
            <a:r>
              <a:rPr lang="zh-CN" altLang="en-US" dirty="0" smtClean="0"/>
              <a:t>：</a:t>
            </a:r>
            <a:r>
              <a:rPr lang="en-US" altLang="zh-CN" dirty="0" smtClean="0"/>
              <a:t>VT for Connectivity</a:t>
            </a:r>
            <a:r>
              <a:rPr lang="zh-CN" altLang="en-US" dirty="0" smtClean="0"/>
              <a:t>，主要在网卡上实现，包括两个核心技术：</a:t>
            </a:r>
            <a:r>
              <a:rPr lang="en-US" altLang="zh-CN" dirty="0" err="1" smtClean="0"/>
              <a:t>VMDq</a:t>
            </a:r>
            <a:r>
              <a:rPr lang="zh-CN" altLang="en-US" dirty="0" smtClean="0"/>
              <a:t>和</a:t>
            </a:r>
            <a:r>
              <a:rPr lang="en-US" altLang="zh-CN" dirty="0" err="1" smtClean="0"/>
              <a:t>VMDc</a:t>
            </a:r>
            <a:r>
              <a:rPr lang="zh-CN" altLang="en-US" dirty="0" smtClean="0"/>
              <a:t>。 </a:t>
            </a:r>
            <a:endParaRPr lang="zh-CN" altLang="en-US" dirty="0" smtClean="0"/>
          </a:p>
          <a:p>
            <a:pPr lvl="0"/>
            <a:r>
              <a:rPr lang="en-US" altLang="zh-CN" dirty="0" err="1" smtClean="0"/>
              <a:t>VMDq</a:t>
            </a:r>
            <a:r>
              <a:rPr lang="zh-CN" altLang="en-US" dirty="0" smtClean="0"/>
              <a:t>：通过网卡上的特定硬件将不同虚拟机的数据包预先分类，然后通过</a:t>
            </a:r>
            <a:r>
              <a:rPr lang="en-US" altLang="zh-CN" dirty="0" smtClean="0"/>
              <a:t>VMM</a:t>
            </a:r>
            <a:r>
              <a:rPr lang="zh-CN" altLang="en-US" dirty="0" smtClean="0"/>
              <a:t>分发给各虚拟机，以此减少由</a:t>
            </a:r>
            <a:r>
              <a:rPr lang="en-US" altLang="zh-CN" dirty="0" smtClean="0"/>
              <a:t>VMM</a:t>
            </a:r>
            <a:r>
              <a:rPr lang="zh-CN" altLang="en-US" dirty="0" smtClean="0"/>
              <a:t>进行数据包分类的</a:t>
            </a:r>
            <a:r>
              <a:rPr lang="en-US" altLang="zh-CN" dirty="0" smtClean="0"/>
              <a:t>CPU</a:t>
            </a:r>
            <a:r>
              <a:rPr lang="zh-CN" altLang="en-US" dirty="0" smtClean="0"/>
              <a:t>开销 </a:t>
            </a:r>
            <a:endParaRPr lang="zh-CN" altLang="en-US" dirty="0" smtClean="0"/>
          </a:p>
          <a:p>
            <a:pPr lvl="0"/>
            <a:r>
              <a:rPr lang="en-US" altLang="zh-CN" dirty="0" err="1" smtClean="0"/>
              <a:t>VMDc</a:t>
            </a:r>
            <a:r>
              <a:rPr lang="zh-CN" altLang="en-US" dirty="0" smtClean="0"/>
              <a:t>：允许虚拟机直接访问网卡设备。</a:t>
            </a:r>
            <a:r>
              <a:rPr lang="en-US" altLang="zh-CN" dirty="0" smtClean="0"/>
              <a:t>Single Root I/O Virtualization</a:t>
            </a:r>
            <a:r>
              <a:rPr lang="zh-CN" altLang="en-US" dirty="0" smtClean="0"/>
              <a:t>（</a:t>
            </a:r>
            <a:r>
              <a:rPr lang="en-US" altLang="zh-CN" dirty="0" smtClean="0"/>
              <a:t>SR-IOV</a:t>
            </a:r>
            <a:r>
              <a:rPr lang="zh-CN" altLang="en-US" dirty="0" smtClean="0"/>
              <a:t>）是</a:t>
            </a:r>
            <a:r>
              <a:rPr lang="en-US" altLang="zh-CN" dirty="0" smtClean="0"/>
              <a:t>PCI-SIG</a:t>
            </a:r>
            <a:r>
              <a:rPr lang="zh-CN" altLang="en-US" dirty="0" smtClean="0"/>
              <a:t>规范，可以将一个</a:t>
            </a:r>
            <a:r>
              <a:rPr lang="en-US" altLang="zh-CN" dirty="0" err="1" smtClean="0"/>
              <a:t>PCIe</a:t>
            </a:r>
            <a:r>
              <a:rPr lang="zh-CN" altLang="en-US" dirty="0" smtClean="0"/>
              <a:t>设备分配给多个虚拟机来直接访问。</a:t>
            </a:r>
            <a:endParaRPr lang="en-US" altLang="zh-CN" dirty="0" smtClean="0"/>
          </a:p>
          <a:p>
            <a:pPr lvl="0"/>
            <a:r>
              <a:rPr lang="zh-CN" altLang="en-US" dirty="0" smtClean="0"/>
              <a:t> “可信执行技术</a:t>
            </a:r>
            <a:r>
              <a:rPr lang="en-US" altLang="zh-CN" dirty="0" smtClean="0"/>
              <a:t>(TXT)”</a:t>
            </a:r>
            <a:r>
              <a:rPr lang="zh-CN" altLang="en-US" dirty="0" smtClean="0"/>
              <a:t>，通过使用这种高级的</a:t>
            </a:r>
            <a:r>
              <a:rPr lang="en-US" altLang="zh-CN" dirty="0" smtClean="0"/>
              <a:t>TXT</a:t>
            </a:r>
            <a:r>
              <a:rPr lang="zh-CN" altLang="en-US" dirty="0" smtClean="0"/>
              <a:t>模块芯片，可以有效确保用户计算机免受各种安全威胁。 主要是通过硬件内核和子系统来控制被访问的计算机资源。</a:t>
            </a:r>
            <a:r>
              <a:rPr lang="en-US" altLang="zh-CN" dirty="0" smtClean="0"/>
              <a:t>Intel TXT </a:t>
            </a:r>
            <a:r>
              <a:rPr lang="zh-CN" altLang="en-US" dirty="0" smtClean="0"/>
              <a:t>可确保虚拟机器监控程序 </a:t>
            </a:r>
            <a:r>
              <a:rPr lang="en-US" altLang="zh-CN" dirty="0" smtClean="0"/>
              <a:t>(virtual machine monitor) </a:t>
            </a:r>
            <a:r>
              <a:rPr lang="zh-CN" altLang="en-US" dirty="0" smtClean="0"/>
              <a:t>具备更强的抗攻击能力，可发现目前传统软件信息安全解决方案无法侦测到的攻击。透过这种硬件防护隔离指定的内存，系统能保护各分隔虚拟环境下的数据，避免其它分隔环境内的软件进行未经授权的存取。</a:t>
            </a:r>
            <a:endParaRPr lang="zh-CN" altLang="en-US" dirty="0"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p:txBody>
          <a:bodyPr/>
          <a:lstStyle/>
          <a:p>
            <a:endParaRPr lang="zh-CN" altLang="en-US" dirty="0" smtClean="0"/>
          </a:p>
        </p:txBody>
      </p:sp>
      <p:sp>
        <p:nvSpPr>
          <p:cNvPr id="1126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504D7AC4-24DB-4459-9CF4-3530CBFAA020}"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4E33950D-3898-4835-B692-E302C7DC5922}"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DC0ED4FF-DA6E-4CE9-AE33-0735BB991CD2}"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备注占位符 2"/>
          <p:cNvSpPr>
            <a:spLocks noGrp="1"/>
          </p:cNvSpPr>
          <p:nvPr>
            <p:ph type="body" idx="1"/>
          </p:nvPr>
        </p:nvSpPr>
        <p:spPr/>
        <p:txBody>
          <a:bodyPr/>
          <a:lstStyle/>
          <a:p>
            <a:r>
              <a:rPr lang="zh-CN" altLang="en-US" dirty="0" smtClean="0"/>
              <a:t>裸设备</a:t>
            </a:r>
            <a:r>
              <a:rPr lang="en-US" altLang="zh-CN" dirty="0" smtClean="0"/>
              <a:t>+</a:t>
            </a:r>
            <a:r>
              <a:rPr lang="zh-CN" altLang="en-US" dirty="0" smtClean="0"/>
              <a:t>逻辑卷的方式是最直接的存储控制方式，直接在通用块层之上划分成以</a:t>
            </a:r>
            <a:r>
              <a:rPr lang="en-US" altLang="zh-CN" dirty="0" smtClean="0"/>
              <a:t>1G</a:t>
            </a:r>
            <a:r>
              <a:rPr lang="zh-CN" altLang="en-US" dirty="0" smtClean="0"/>
              <a:t>为单元的存储块，通过管理这些单元，实现卷的维护操作</a:t>
            </a:r>
            <a:endParaRPr lang="en-US" altLang="zh-CN" dirty="0" smtClean="0"/>
          </a:p>
          <a:p>
            <a:r>
              <a:rPr lang="zh-CN" altLang="en-US" dirty="0" smtClean="0"/>
              <a:t>存储设备虚拟化是指通过存储设备的能力，实现卷的维护操作，并且存储设备还可以提供一些存储高级业务，例如精简配置、快照和链接克隆</a:t>
            </a:r>
            <a:endParaRPr lang="en-US" altLang="zh-CN" dirty="0" smtClean="0"/>
          </a:p>
          <a:p>
            <a:r>
              <a:rPr lang="zh-CN" altLang="en-US" dirty="0" smtClean="0"/>
              <a:t>主机存储虚拟化</a:t>
            </a:r>
            <a:r>
              <a:rPr lang="en-US" altLang="zh-CN" dirty="0" smtClean="0"/>
              <a:t>+</a:t>
            </a:r>
            <a:r>
              <a:rPr lang="zh-CN" altLang="en-US" dirty="0" smtClean="0"/>
              <a:t>文件系统是指主机通过文件系统管理虚拟机磁盘文件，并通过虚拟化层提供很多高级业务，业务能力不依赖存储设备</a:t>
            </a:r>
            <a:endParaRPr lang="zh-CN" altLang="en-US" dirty="0" smtClean="0"/>
          </a:p>
        </p:txBody>
      </p:sp>
      <p:sp>
        <p:nvSpPr>
          <p:cNvPr id="5222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93A8B943-7D4B-4428-8B07-19154CA5FCC7}"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裸设备</a:t>
            </a:r>
            <a:r>
              <a:rPr lang="en-US" altLang="zh-CN" smtClean="0"/>
              <a:t>+</a:t>
            </a:r>
            <a:r>
              <a:rPr lang="zh-CN" altLang="en-US" smtClean="0"/>
              <a:t>逻辑卷的方式是最直接的存储控制方式，直接在通用块层之上划分成以</a:t>
            </a:r>
            <a:r>
              <a:rPr lang="en-US" altLang="zh-CN" smtClean="0"/>
              <a:t>1G</a:t>
            </a:r>
            <a:r>
              <a:rPr lang="zh-CN" altLang="en-US" smtClean="0"/>
              <a:t>为单元的存储块，通过管理这些单元，实现卷的维护操作</a:t>
            </a:r>
            <a:endParaRPr lang="en-US" altLang="zh-CN" smtClean="0"/>
          </a:p>
          <a:p>
            <a:pPr lvl="1"/>
            <a:r>
              <a:rPr lang="en-US" altLang="zh-CN" smtClean="0"/>
              <a:t>IO</a:t>
            </a:r>
            <a:r>
              <a:rPr lang="zh-CN" altLang="en-US" smtClean="0"/>
              <a:t>路径简单，读写性能最好</a:t>
            </a:r>
            <a:endParaRPr lang="en-US" altLang="zh-CN" smtClean="0"/>
          </a:p>
          <a:p>
            <a:pPr lvl="1"/>
            <a:r>
              <a:rPr lang="zh-CN" altLang="en-US" smtClean="0"/>
              <a:t>不支持高级业务</a:t>
            </a:r>
            <a:endParaRPr lang="en-US" altLang="zh-CN" smtClean="0"/>
          </a:p>
          <a:p>
            <a:r>
              <a:rPr lang="zh-CN" altLang="en-US" smtClean="0"/>
              <a:t>术语解释：</a:t>
            </a:r>
            <a:endParaRPr lang="en-US" altLang="zh-CN" smtClean="0"/>
          </a:p>
          <a:p>
            <a:pPr lvl="1"/>
            <a:r>
              <a:rPr lang="zh-CN" altLang="en-US" smtClean="0"/>
              <a:t>主机内核空间：</a:t>
            </a:r>
            <a:r>
              <a:rPr lang="en-US" altLang="zh-CN" smtClean="0"/>
              <a:t>Dom-0 Kernel Space</a:t>
            </a:r>
            <a:endParaRPr lang="en-US" altLang="zh-CN" smtClean="0"/>
          </a:p>
          <a:p>
            <a:pPr lvl="1"/>
            <a:r>
              <a:rPr lang="zh-CN" altLang="en-US" smtClean="0"/>
              <a:t>用户虚拟机：</a:t>
            </a:r>
            <a:r>
              <a:rPr lang="en-US" altLang="zh-CN" smtClean="0"/>
              <a:t>Guest OS</a:t>
            </a:r>
            <a:endParaRPr lang="en-US" altLang="zh-CN" smtClean="0"/>
          </a:p>
          <a:p>
            <a:pPr lvl="1"/>
            <a:r>
              <a:rPr lang="zh-CN" altLang="en-US" smtClean="0"/>
              <a:t>前段驱动：</a:t>
            </a:r>
            <a:r>
              <a:rPr lang="en-US" altLang="zh-CN" smtClean="0"/>
              <a:t>blkfront</a:t>
            </a:r>
            <a:endParaRPr lang="en-US" altLang="zh-CN" smtClean="0"/>
          </a:p>
          <a:p>
            <a:pPr lvl="1"/>
            <a:r>
              <a:rPr lang="zh-CN" altLang="en-US" smtClean="0"/>
              <a:t>后端驱动：</a:t>
            </a:r>
            <a:r>
              <a:rPr lang="en-US" altLang="zh-CN" smtClean="0"/>
              <a:t>blkback</a:t>
            </a:r>
            <a:endParaRPr lang="en-US" altLang="zh-CN" smtClean="0"/>
          </a:p>
          <a:p>
            <a:pPr lvl="1"/>
            <a:r>
              <a:rPr lang="zh-CN" altLang="en-US" smtClean="0"/>
              <a:t>通用块层：</a:t>
            </a:r>
            <a:r>
              <a:rPr lang="en-US" altLang="zh-CN" smtClean="0"/>
              <a:t>Generic Block Layer</a:t>
            </a:r>
            <a:endParaRPr lang="ko-KR" altLang="en-US" dirty="0" smtClean="0"/>
          </a:p>
        </p:txBody>
      </p:sp>
      <p:sp>
        <p:nvSpPr>
          <p:cNvPr id="5427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6040950E-7EB9-4EAB-A1A8-C2F8F8116D03}"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4" name="Slide Image Placeholder 3"/>
          <p:cNvSpPr>
            <a:spLocks noGrp="1" noRot="1" noChangeAspect="1"/>
          </p:cNvSpPr>
          <p:nvPr>
            <p:ph type="sldImg"/>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备注占位符 2"/>
          <p:cNvSpPr>
            <a:spLocks noGrp="1"/>
          </p:cNvSpPr>
          <p:nvPr>
            <p:ph type="body" idx="1"/>
          </p:nvPr>
        </p:nvSpPr>
        <p:spPr/>
        <p:txBody>
          <a:bodyPr/>
          <a:lstStyle/>
          <a:p>
            <a:r>
              <a:rPr lang="zh-CN" altLang="en-US" smtClean="0"/>
              <a:t>存储设备虚拟化是指通过存储设备的能力，实现卷的维护操作，并且存储设备还可以提供一些存储高级业务，例如精简配置、快照和链接克隆</a:t>
            </a:r>
            <a:endParaRPr lang="en-US" altLang="zh-CN" smtClean="0"/>
          </a:p>
          <a:p>
            <a:pPr lvl="1"/>
            <a:r>
              <a:rPr lang="zh-CN" altLang="en-US" smtClean="0"/>
              <a:t>需要依赖存储设备的能力，目前支持的设备有华为的</a:t>
            </a:r>
            <a:r>
              <a:rPr lang="en-US" altLang="zh-CN" smtClean="0"/>
              <a:t>Advanced SAN</a:t>
            </a:r>
            <a:r>
              <a:rPr lang="zh-CN" altLang="en-US" smtClean="0"/>
              <a:t>和</a:t>
            </a:r>
            <a:r>
              <a:rPr lang="en-US" altLang="zh-CN" smtClean="0"/>
              <a:t>FusionStorage</a:t>
            </a:r>
            <a:endParaRPr lang="en-US" altLang="zh-CN" smtClean="0"/>
          </a:p>
          <a:p>
            <a:pPr lvl="1"/>
            <a:r>
              <a:rPr lang="zh-CN" altLang="en-US" smtClean="0"/>
              <a:t>高级功能较少</a:t>
            </a:r>
            <a:endParaRPr lang="zh-CN" altLang="en-US" smtClean="0"/>
          </a:p>
        </p:txBody>
      </p:sp>
      <p:sp>
        <p:nvSpPr>
          <p:cNvPr id="5632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A52B57A1-B2FE-4450-8972-7B4C0F3E84A3}"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备注占位符 2"/>
          <p:cNvSpPr>
            <a:spLocks noGrp="1"/>
          </p:cNvSpPr>
          <p:nvPr>
            <p:ph type="body" idx="1"/>
          </p:nvPr>
        </p:nvSpPr>
        <p:spPr/>
        <p:txBody>
          <a:bodyPr/>
          <a:lstStyle/>
          <a:p>
            <a:r>
              <a:rPr lang="zh-CN" altLang="en-US" smtClean="0"/>
              <a:t>主机存储虚拟化</a:t>
            </a:r>
            <a:r>
              <a:rPr lang="en-US" altLang="zh-CN" smtClean="0"/>
              <a:t>+</a:t>
            </a:r>
            <a:r>
              <a:rPr lang="zh-CN" altLang="en-US" smtClean="0"/>
              <a:t>文件系统是指主机通过文件系统管理虚拟机磁盘文件，并通过虚拟化层提供很多高级业务，这也是目前业界采用较多的虚拟化方式</a:t>
            </a:r>
            <a:endParaRPr lang="zh-CN" altLang="en-US" smtClean="0"/>
          </a:p>
          <a:p>
            <a:pPr lvl="1"/>
            <a:r>
              <a:rPr lang="zh-CN" altLang="en-US" smtClean="0"/>
              <a:t>支持异构存储和异构服务器</a:t>
            </a:r>
            <a:endParaRPr lang="en-US" altLang="zh-CN" smtClean="0"/>
          </a:p>
          <a:p>
            <a:pPr lvl="1"/>
            <a:r>
              <a:rPr lang="zh-CN" altLang="en-US" smtClean="0"/>
              <a:t>高级功能丰富，且不依赖于硬件设备</a:t>
            </a:r>
            <a:endParaRPr lang="en-US" altLang="zh-CN" smtClean="0"/>
          </a:p>
          <a:p>
            <a:pPr lvl="1"/>
            <a:r>
              <a:rPr lang="en-US" altLang="zh-CN" smtClean="0"/>
              <a:t>IO</a:t>
            </a:r>
            <a:r>
              <a:rPr lang="zh-CN" altLang="en-US" smtClean="0"/>
              <a:t>路径较长，性能有损耗</a:t>
            </a:r>
            <a:endParaRPr lang="zh-CN" altLang="en-US" smtClean="0"/>
          </a:p>
        </p:txBody>
      </p:sp>
      <p:sp>
        <p:nvSpPr>
          <p:cNvPr id="5837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2FF0549C-1B68-4776-80AD-9334311AC625}"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D3324FBE-ECD3-4DA5-B260-124FD82495BD}"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7B0E54D2-27FC-4844-8651-10C35CC287F5}"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备注占位符 2"/>
          <p:cNvSpPr>
            <a:spLocks noGrp="1"/>
          </p:cNvSpPr>
          <p:nvPr>
            <p:ph type="body" idx="1"/>
          </p:nvPr>
        </p:nvSpPr>
        <p:spPr/>
        <p:txBody>
          <a:bodyPr/>
          <a:lstStyle/>
          <a:p>
            <a:r>
              <a:rPr lang="zh-CN" altLang="en-US" dirty="0" smtClean="0"/>
              <a:t>计算虚拟化，一台服务器上虚拟多个主机，传统网络无法满足虚拟机间通信的需求</a:t>
            </a:r>
            <a:endParaRPr lang="en-US" altLang="zh-CN" dirty="0" smtClean="0"/>
          </a:p>
          <a:p>
            <a:r>
              <a:rPr lang="zh-CN" altLang="en-US" dirty="0" smtClean="0"/>
              <a:t>云计算数据中心，虚拟机的动态迁移，传统数据中心无法很好满足</a:t>
            </a:r>
            <a:endParaRPr lang="zh-CN" altLang="en-US" dirty="0" smtClean="0"/>
          </a:p>
        </p:txBody>
      </p:sp>
      <p:sp>
        <p:nvSpPr>
          <p:cNvPr id="6451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9D853743-BBB7-4188-B4ED-81DE636B90E3}"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备注占位符 2"/>
          <p:cNvSpPr>
            <a:spLocks noGrp="1"/>
          </p:cNvSpPr>
          <p:nvPr>
            <p:ph type="body" idx="1"/>
          </p:nvPr>
        </p:nvSpPr>
        <p:spPr/>
        <p:txBody>
          <a:bodyPr/>
          <a:lstStyle/>
          <a:p>
            <a:r>
              <a:rPr lang="en-US" altLang="zh-CN" dirty="0" smtClean="0"/>
              <a:t>VM</a:t>
            </a:r>
            <a:r>
              <a:rPr lang="zh-CN" altLang="en-US" dirty="0" smtClean="0"/>
              <a:t>：</a:t>
            </a:r>
            <a:r>
              <a:rPr lang="en-US" altLang="zh-CN" dirty="0" smtClean="0"/>
              <a:t>Virtual</a:t>
            </a:r>
            <a:r>
              <a:rPr lang="zh-CN" altLang="en-US" dirty="0" smtClean="0"/>
              <a:t> </a:t>
            </a:r>
            <a:r>
              <a:rPr lang="en-US" altLang="zh-CN" dirty="0" smtClean="0"/>
              <a:t>Machine</a:t>
            </a:r>
            <a:endParaRPr lang="en-US" altLang="zh-CN" dirty="0" smtClean="0"/>
          </a:p>
          <a:p>
            <a:r>
              <a:rPr lang="en-US" altLang="zh-CN" dirty="0" smtClean="0"/>
              <a:t>ETH</a:t>
            </a:r>
            <a:r>
              <a:rPr lang="zh-CN" altLang="en-US" dirty="0" smtClean="0"/>
              <a:t>：</a:t>
            </a:r>
            <a:r>
              <a:rPr lang="en-US" altLang="zh-CN" dirty="0" smtClean="0"/>
              <a:t>Ethernet</a:t>
            </a:r>
            <a:endParaRPr lang="en-US" altLang="zh-CN" dirty="0" smtClean="0"/>
          </a:p>
          <a:p>
            <a:r>
              <a:rPr lang="en-US" altLang="zh-CN" dirty="0" smtClean="0"/>
              <a:t>FCoE</a:t>
            </a:r>
            <a:r>
              <a:rPr lang="zh-CN" altLang="en-US" dirty="0" smtClean="0"/>
              <a:t>：</a:t>
            </a:r>
            <a:r>
              <a:rPr lang="en-US" altLang="zh-CN" dirty="0" smtClean="0"/>
              <a:t>Fiber Channel over Ethernet </a:t>
            </a:r>
            <a:r>
              <a:rPr lang="zh-CN" altLang="en-US" dirty="0" smtClean="0"/>
              <a:t>以太网光纤，</a:t>
            </a:r>
            <a:r>
              <a:rPr lang="en-US" altLang="zh-CN" dirty="0" smtClean="0"/>
              <a:t>FCoE</a:t>
            </a:r>
            <a:r>
              <a:rPr lang="zh-CN" altLang="en-US" dirty="0" smtClean="0"/>
              <a:t>技术标准可以将光纤通道映射到以太网，可以将光纤通道信息插入以太网信息包内，从而让服务器</a:t>
            </a:r>
            <a:r>
              <a:rPr lang="en-US" altLang="zh-CN" dirty="0" smtClean="0"/>
              <a:t>-SAN</a:t>
            </a:r>
            <a:r>
              <a:rPr lang="zh-CN" altLang="en-US" dirty="0" smtClean="0"/>
              <a:t>存储设备的光纤通道请求和数据可以通过以太网连接来传输，而无需专门的光纤通道结构，从而可以在以太网上传输</a:t>
            </a:r>
            <a:r>
              <a:rPr lang="en-US" altLang="zh-CN" dirty="0" smtClean="0"/>
              <a:t>SAN</a:t>
            </a:r>
            <a:r>
              <a:rPr lang="zh-CN" altLang="en-US" dirty="0" smtClean="0"/>
              <a:t>数据。</a:t>
            </a:r>
            <a:r>
              <a:rPr lang="en-US" altLang="zh-CN" dirty="0" smtClean="0"/>
              <a:t>FCoE</a:t>
            </a:r>
            <a:r>
              <a:rPr lang="zh-CN" altLang="en-US" dirty="0" smtClean="0"/>
              <a:t>允许在一根通信线缆上传输</a:t>
            </a:r>
            <a:r>
              <a:rPr lang="en-US" altLang="zh-CN" dirty="0" smtClean="0"/>
              <a:t>LAN</a:t>
            </a:r>
            <a:r>
              <a:rPr lang="zh-CN" altLang="en-US" dirty="0" smtClean="0"/>
              <a:t>和</a:t>
            </a:r>
            <a:r>
              <a:rPr lang="en-US" altLang="zh-CN" dirty="0" smtClean="0"/>
              <a:t>FC SAN</a:t>
            </a:r>
            <a:r>
              <a:rPr lang="zh-CN" altLang="en-US" dirty="0" smtClean="0"/>
              <a:t>通信，融合网络可以支持</a:t>
            </a:r>
            <a:r>
              <a:rPr lang="en-US" altLang="zh-CN" dirty="0" smtClean="0"/>
              <a:t>LAN</a:t>
            </a:r>
            <a:r>
              <a:rPr lang="zh-CN" altLang="en-US" dirty="0" smtClean="0"/>
              <a:t>和</a:t>
            </a:r>
            <a:r>
              <a:rPr lang="en-US" altLang="zh-CN" dirty="0" smtClean="0"/>
              <a:t>SAN</a:t>
            </a:r>
            <a:r>
              <a:rPr lang="zh-CN" altLang="en-US" dirty="0" smtClean="0"/>
              <a:t>数据类型，减少数据中心设备和线缆数量，同时降低供电和制冷负载，收敛成一个统一的网络后，需要支持的点也跟着减少了，有助于降低管理负担。它能够保护客户在现有</a:t>
            </a:r>
            <a:r>
              <a:rPr lang="en-US" altLang="zh-CN" dirty="0" smtClean="0"/>
              <a:t>FC-SAN</a:t>
            </a:r>
            <a:r>
              <a:rPr lang="zh-CN" altLang="en-US" dirty="0" smtClean="0"/>
              <a:t>上的投资（如</a:t>
            </a:r>
            <a:r>
              <a:rPr lang="en-US" altLang="zh-CN" dirty="0" smtClean="0"/>
              <a:t>FC-SAN</a:t>
            </a:r>
            <a:r>
              <a:rPr lang="zh-CN" altLang="en-US" dirty="0" smtClean="0"/>
              <a:t>的各种工具、员工的培训、已建设的</a:t>
            </a:r>
            <a:r>
              <a:rPr lang="en-US" altLang="zh-CN" dirty="0" smtClean="0"/>
              <a:t>FC-SAN</a:t>
            </a:r>
            <a:r>
              <a:rPr lang="zh-CN" altLang="en-US" dirty="0" smtClean="0"/>
              <a:t>设施及相应的管理架构）的基础上，提供一种以</a:t>
            </a:r>
            <a:r>
              <a:rPr lang="en-US" altLang="zh-CN" dirty="0" smtClean="0"/>
              <a:t>FC</a:t>
            </a:r>
            <a:r>
              <a:rPr lang="zh-CN" altLang="en-US" dirty="0" smtClean="0"/>
              <a:t>存储协议为核心的</a:t>
            </a:r>
            <a:r>
              <a:rPr lang="en-US" altLang="zh-CN" dirty="0" smtClean="0"/>
              <a:t>I/O</a:t>
            </a:r>
            <a:r>
              <a:rPr lang="zh-CN" altLang="en-US" dirty="0" smtClean="0"/>
              <a:t>整合方案。</a:t>
            </a:r>
            <a:endParaRPr lang="en-US" altLang="zh-CN" dirty="0" smtClean="0"/>
          </a:p>
          <a:p>
            <a:r>
              <a:rPr lang="en-US" altLang="zh-CN" dirty="0" smtClean="0"/>
              <a:t>DCB</a:t>
            </a:r>
            <a:r>
              <a:rPr lang="zh-CN" altLang="en-US" dirty="0" smtClean="0"/>
              <a:t>：</a:t>
            </a:r>
            <a:r>
              <a:rPr lang="en-US" altLang="zh-CN" dirty="0" smtClean="0"/>
              <a:t>Data</a:t>
            </a:r>
            <a:r>
              <a:rPr lang="zh-CN" altLang="en-US" dirty="0" smtClean="0"/>
              <a:t> </a:t>
            </a:r>
            <a:r>
              <a:rPr lang="en-US" altLang="zh-CN" dirty="0" smtClean="0"/>
              <a:t>Center</a:t>
            </a:r>
            <a:r>
              <a:rPr lang="zh-CN" altLang="en-US" dirty="0" smtClean="0"/>
              <a:t> </a:t>
            </a:r>
            <a:r>
              <a:rPr lang="en-US" altLang="zh-CN" dirty="0" smtClean="0"/>
              <a:t>bridge </a:t>
            </a:r>
            <a:r>
              <a:rPr lang="zh-CN" altLang="en-US" dirty="0" smtClean="0"/>
              <a:t>数据中心桥接，</a:t>
            </a:r>
            <a:r>
              <a:rPr lang="en-US" altLang="zh-CN" dirty="0" smtClean="0"/>
              <a:t>DCB</a:t>
            </a:r>
            <a:r>
              <a:rPr lang="zh-CN" altLang="en-US" dirty="0" smtClean="0"/>
              <a:t>技术是针对传统以太网的一种增强，为了实现以太网不丢包，这种增强型的以太网叫无损以太网，顾名思义就是保证以太网络不丢包。实现这种网络的目的为了解决</a:t>
            </a:r>
            <a:r>
              <a:rPr lang="en-US" altLang="zh-CN" dirty="0" smtClean="0"/>
              <a:t>FCOE</a:t>
            </a:r>
            <a:r>
              <a:rPr lang="zh-CN" altLang="en-US" dirty="0" smtClean="0"/>
              <a:t>协议在以太网络中传输时保证不丢包。因为</a:t>
            </a:r>
            <a:r>
              <a:rPr lang="en-US" altLang="zh-CN" dirty="0" smtClean="0"/>
              <a:t>FCOE</a:t>
            </a:r>
            <a:r>
              <a:rPr lang="zh-CN" altLang="en-US" dirty="0" smtClean="0"/>
              <a:t>技术实际上就是运行在以太网的</a:t>
            </a:r>
            <a:r>
              <a:rPr lang="en-US" altLang="zh-CN" dirty="0" smtClean="0"/>
              <a:t>FC</a:t>
            </a:r>
            <a:r>
              <a:rPr lang="zh-CN" altLang="en-US" dirty="0" smtClean="0"/>
              <a:t>协议，而</a:t>
            </a:r>
            <a:r>
              <a:rPr lang="en-US" altLang="zh-CN" dirty="0" smtClean="0"/>
              <a:t>FC</a:t>
            </a:r>
            <a:r>
              <a:rPr lang="zh-CN" altLang="en-US" dirty="0" smtClean="0"/>
              <a:t>协议是不允许丢包的，所以为了实现</a:t>
            </a:r>
            <a:r>
              <a:rPr lang="en-US" altLang="zh-CN" dirty="0" smtClean="0"/>
              <a:t>FCOE</a:t>
            </a:r>
            <a:r>
              <a:rPr lang="zh-CN" altLang="en-US" dirty="0" smtClean="0"/>
              <a:t>协议在以太网传输不丢包，引入了</a:t>
            </a:r>
            <a:r>
              <a:rPr lang="en-US" altLang="zh-CN" dirty="0" smtClean="0"/>
              <a:t>DCB</a:t>
            </a:r>
            <a:r>
              <a:rPr lang="zh-CN" altLang="en-US" dirty="0" smtClean="0"/>
              <a:t>增强以太网技术。最终实现以太网和新的存储协议</a:t>
            </a:r>
            <a:r>
              <a:rPr lang="en-US" altLang="zh-CN" dirty="0" smtClean="0"/>
              <a:t>FCoE</a:t>
            </a:r>
            <a:r>
              <a:rPr lang="zh-CN" altLang="en-US" dirty="0" smtClean="0"/>
              <a:t>都能在以太网络中正常运行。所以把这样的网络称为融合网络。</a:t>
            </a:r>
            <a:endParaRPr lang="en-US" altLang="zh-CN" dirty="0" smtClean="0"/>
          </a:p>
        </p:txBody>
      </p:sp>
      <p:sp>
        <p:nvSpPr>
          <p:cNvPr id="6656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ECD18CC2-EC8D-4C10-AE12-4B9FA101D448}"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endParaRPr lang="zh-CN" altLang="en-US" dirty="0" smtClean="0"/>
          </a:p>
        </p:txBody>
      </p:sp>
      <p:sp>
        <p:nvSpPr>
          <p:cNvPr id="1331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D96F4775-9D26-4FB8-9C86-0625552F88BE}"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备注占位符 2"/>
          <p:cNvSpPr>
            <a:spLocks noGrp="1"/>
          </p:cNvSpPr>
          <p:nvPr>
            <p:ph type="body" idx="1"/>
          </p:nvPr>
        </p:nvSpPr>
        <p:spPr/>
        <p:txBody>
          <a:bodyPr/>
          <a:lstStyle/>
          <a:p>
            <a:r>
              <a:rPr lang="zh-CN" altLang="en-US" dirty="0" smtClean="0"/>
              <a:t>物理设备</a:t>
            </a:r>
            <a:r>
              <a:rPr lang="zh-CN" altLang="en-US" dirty="0"/>
              <a:t>虚拟</a:t>
            </a:r>
            <a:r>
              <a:rPr lang="zh-CN" altLang="en-US" dirty="0" smtClean="0"/>
              <a:t>化：</a:t>
            </a:r>
            <a:endParaRPr lang="en-US" altLang="zh-CN" dirty="0" smtClean="0"/>
          </a:p>
          <a:p>
            <a:pPr lvl="1"/>
            <a:r>
              <a:rPr lang="en-US" altLang="zh-CN" dirty="0" err="1"/>
              <a:t>Qbg</a:t>
            </a:r>
            <a:r>
              <a:rPr lang="zh-CN" altLang="en-US" dirty="0"/>
              <a:t>：</a:t>
            </a:r>
            <a:r>
              <a:rPr lang="en-US" altLang="zh-CN" dirty="0"/>
              <a:t>802.1Qbg</a:t>
            </a:r>
            <a:r>
              <a:rPr lang="zh-CN" altLang="en-US" dirty="0"/>
              <a:t>，</a:t>
            </a:r>
            <a:r>
              <a:rPr lang="en-US" altLang="zh-CN" dirty="0"/>
              <a:t>bridge Virtual Bridging</a:t>
            </a:r>
            <a:r>
              <a:rPr lang="zh-CN" altLang="en-US" dirty="0"/>
              <a:t>，</a:t>
            </a:r>
            <a:r>
              <a:rPr lang="en-US" altLang="zh-CN" dirty="0"/>
              <a:t>2008</a:t>
            </a:r>
            <a:r>
              <a:rPr lang="zh-CN" altLang="en-US" dirty="0"/>
              <a:t>年</a:t>
            </a:r>
            <a:r>
              <a:rPr lang="en-US" altLang="zh-CN" dirty="0"/>
              <a:t>11</a:t>
            </a:r>
            <a:r>
              <a:rPr lang="zh-CN" altLang="en-US" dirty="0"/>
              <a:t>月提出，</a:t>
            </a:r>
            <a:r>
              <a:rPr lang="en-US" altLang="zh-CN" dirty="0"/>
              <a:t>HP</a:t>
            </a:r>
            <a:r>
              <a:rPr lang="zh-CN" altLang="en-US" dirty="0"/>
              <a:t>和</a:t>
            </a:r>
            <a:r>
              <a:rPr lang="en-US" altLang="zh-CN" dirty="0"/>
              <a:t>IBM</a:t>
            </a:r>
            <a:r>
              <a:rPr lang="zh-CN" altLang="en-US" dirty="0"/>
              <a:t>提出，服务器厂商主导。以</a:t>
            </a:r>
            <a:r>
              <a:rPr lang="en-US" altLang="zh-CN" dirty="0"/>
              <a:t>VEPA</a:t>
            </a:r>
            <a:r>
              <a:rPr lang="zh-CN" altLang="en-US" dirty="0"/>
              <a:t>模式为基本实现手段（基于</a:t>
            </a:r>
            <a:r>
              <a:rPr lang="en-US" altLang="zh-CN" dirty="0"/>
              <a:t>MAC</a:t>
            </a:r>
            <a:r>
              <a:rPr lang="zh-CN" altLang="en-US" dirty="0"/>
              <a:t>地址识别虚拟机</a:t>
            </a:r>
            <a:r>
              <a:rPr lang="zh-CN" altLang="en-US" dirty="0" smtClean="0"/>
              <a:t>）</a:t>
            </a:r>
            <a:endParaRPr lang="en-US" altLang="zh-CN" dirty="0"/>
          </a:p>
          <a:p>
            <a:pPr lvl="1"/>
            <a:r>
              <a:rPr lang="en-US" altLang="zh-CN" dirty="0"/>
              <a:t>QBR</a:t>
            </a:r>
            <a:r>
              <a:rPr lang="zh-CN" altLang="en-US" dirty="0"/>
              <a:t>：</a:t>
            </a:r>
            <a:r>
              <a:rPr lang="en-US" altLang="zh-CN" dirty="0"/>
              <a:t>2008</a:t>
            </a:r>
            <a:r>
              <a:rPr lang="zh-CN" altLang="en-US" dirty="0"/>
              <a:t>年</a:t>
            </a:r>
            <a:r>
              <a:rPr lang="en-US" altLang="zh-CN" dirty="0"/>
              <a:t>5</a:t>
            </a:r>
            <a:r>
              <a:rPr lang="zh-CN" altLang="en-US" dirty="0"/>
              <a:t>月，</a:t>
            </a:r>
            <a:r>
              <a:rPr lang="en-US" altLang="zh-CN" dirty="0"/>
              <a:t>Cisco</a:t>
            </a:r>
            <a:r>
              <a:rPr lang="zh-CN" altLang="en-US" dirty="0"/>
              <a:t>和</a:t>
            </a:r>
            <a:r>
              <a:rPr lang="en-US" altLang="zh-CN" dirty="0" err="1"/>
              <a:t>Vmware</a:t>
            </a:r>
            <a:r>
              <a:rPr lang="zh-CN" altLang="en-US" dirty="0"/>
              <a:t>在</a:t>
            </a:r>
            <a:r>
              <a:rPr lang="en-US" altLang="zh-CN" dirty="0"/>
              <a:t>IEEE</a:t>
            </a:r>
            <a:r>
              <a:rPr lang="zh-CN" altLang="en-US" dirty="0"/>
              <a:t>提出</a:t>
            </a:r>
            <a:r>
              <a:rPr lang="en-US" altLang="zh-CN" dirty="0"/>
              <a:t>802.1Qbh</a:t>
            </a:r>
            <a:r>
              <a:rPr lang="zh-CN" altLang="en-US" dirty="0"/>
              <a:t>；</a:t>
            </a:r>
            <a:r>
              <a:rPr lang="en-US" altLang="zh-CN" dirty="0"/>
              <a:t>2011</a:t>
            </a:r>
            <a:r>
              <a:rPr lang="zh-CN" altLang="en-US" dirty="0"/>
              <a:t>年</a:t>
            </a:r>
            <a:r>
              <a:rPr lang="en-US" altLang="zh-CN" dirty="0"/>
              <a:t>7</a:t>
            </a:r>
            <a:r>
              <a:rPr lang="zh-CN" altLang="en-US" dirty="0"/>
              <a:t>月改名</a:t>
            </a:r>
            <a:r>
              <a:rPr lang="en-US" altLang="zh-CN" dirty="0"/>
              <a:t>802.1BR</a:t>
            </a:r>
            <a:r>
              <a:rPr lang="zh-CN" altLang="en-US" dirty="0"/>
              <a:t>，基于新增</a:t>
            </a:r>
            <a:r>
              <a:rPr lang="en-US" altLang="zh-CN" dirty="0"/>
              <a:t>Tag</a:t>
            </a:r>
            <a:r>
              <a:rPr lang="zh-CN" altLang="en-US" dirty="0"/>
              <a:t>标识识别</a:t>
            </a:r>
            <a:r>
              <a:rPr lang="zh-CN" altLang="en-US" dirty="0" smtClean="0"/>
              <a:t>虚拟机</a:t>
            </a:r>
            <a:endParaRPr lang="en-US" altLang="zh-CN" dirty="0"/>
          </a:p>
          <a:p>
            <a:pPr lvl="1"/>
            <a:r>
              <a:rPr lang="en-US" altLang="zh-CN" dirty="0"/>
              <a:t>TRILL</a:t>
            </a:r>
            <a:r>
              <a:rPr lang="zh-CN" altLang="en-US" dirty="0"/>
              <a:t>：</a:t>
            </a:r>
            <a:r>
              <a:rPr lang="en-US" altLang="zh-CN" dirty="0"/>
              <a:t>Transparent Interconnection of Lots of </a:t>
            </a:r>
            <a:r>
              <a:rPr lang="en-US" altLang="zh-CN" dirty="0" smtClean="0"/>
              <a:t>Links</a:t>
            </a:r>
            <a:endParaRPr lang="en-US" altLang="zh-CN" dirty="0"/>
          </a:p>
          <a:p>
            <a:pPr lvl="1"/>
            <a:r>
              <a:rPr lang="en-US" altLang="zh-CN" dirty="0"/>
              <a:t>SPB</a:t>
            </a:r>
            <a:r>
              <a:rPr lang="zh-CN" altLang="en-US" dirty="0"/>
              <a:t>：</a:t>
            </a:r>
            <a:r>
              <a:rPr lang="en-US" altLang="zh-CN" dirty="0"/>
              <a:t>Shortest Path </a:t>
            </a:r>
            <a:r>
              <a:rPr lang="en-US" altLang="zh-CN" dirty="0" smtClean="0"/>
              <a:t>bridge</a:t>
            </a:r>
            <a:endParaRPr lang="en-US" altLang="zh-CN" dirty="0" smtClean="0"/>
          </a:p>
          <a:p>
            <a:r>
              <a:rPr lang="zh-CN" altLang="en-US" dirty="0" smtClean="0"/>
              <a:t>服务器虚拟化：</a:t>
            </a:r>
            <a:endParaRPr lang="en-US" altLang="zh-CN" dirty="0" smtClean="0"/>
          </a:p>
          <a:p>
            <a:pPr lvl="1"/>
            <a:r>
              <a:rPr lang="zh-CN" altLang="en-US" dirty="0" smtClean="0"/>
              <a:t>   链路虚拟化：</a:t>
            </a:r>
            <a:r>
              <a:rPr lang="en-US" altLang="zh-CN" dirty="0" smtClean="0"/>
              <a:t>VMDQ</a:t>
            </a:r>
            <a:r>
              <a:rPr lang="zh-CN" altLang="en-US" dirty="0" smtClean="0"/>
              <a:t>、</a:t>
            </a:r>
            <a:r>
              <a:rPr lang="en-US" altLang="zh-CN" dirty="0" smtClean="0"/>
              <a:t>SR-IOV</a:t>
            </a:r>
            <a:endParaRPr lang="en-US" altLang="zh-CN" dirty="0" smtClean="0"/>
          </a:p>
          <a:p>
            <a:pPr lvl="1"/>
            <a:r>
              <a:rPr lang="zh-CN" altLang="en-US" dirty="0" smtClean="0"/>
              <a:t>   叠加网络：</a:t>
            </a:r>
            <a:r>
              <a:rPr lang="en-US" altLang="zh-CN" dirty="0" smtClean="0"/>
              <a:t>VXLAN</a:t>
            </a:r>
            <a:r>
              <a:rPr lang="zh-CN" altLang="en-US" dirty="0" smtClean="0"/>
              <a:t>，实现虚拟网络与物理网络的解耦</a:t>
            </a:r>
            <a:endParaRPr lang="en-US" altLang="zh-CN" dirty="0" smtClean="0"/>
          </a:p>
          <a:p>
            <a:pPr lvl="1"/>
            <a:r>
              <a:rPr lang="zh-CN" altLang="en-US" dirty="0" smtClean="0"/>
              <a:t>   软件实现的虚拟交换、虚拟机流量的控制、安全隔离等</a:t>
            </a:r>
            <a:endParaRPr lang="en-US" altLang="zh-CN" dirty="0" smtClean="0"/>
          </a:p>
          <a:p>
            <a:pPr lvl="1"/>
            <a:r>
              <a:rPr lang="zh-CN" altLang="en-US" dirty="0" smtClean="0"/>
              <a:t>   以及软件实现的</a:t>
            </a:r>
            <a:r>
              <a:rPr lang="en-US" altLang="zh-CN" dirty="0" smtClean="0"/>
              <a:t>L3-L7</a:t>
            </a:r>
            <a:r>
              <a:rPr lang="zh-CN" altLang="en-US" dirty="0" smtClean="0"/>
              <a:t>的虚拟化</a:t>
            </a:r>
            <a:endParaRPr lang="en-US" altLang="zh-CN" dirty="0" smtClean="0"/>
          </a:p>
          <a:p>
            <a:r>
              <a:rPr lang="en-US" altLang="zh-CN" dirty="0" smtClean="0"/>
              <a:t>VMDQ: Virtual Machine Device Queue.</a:t>
            </a:r>
            <a:r>
              <a:rPr lang="zh-CN" altLang="en-US" dirty="0" smtClean="0"/>
              <a:t>虚拟机设备队列</a:t>
            </a:r>
            <a:r>
              <a:rPr lang="en-US" altLang="zh-CN" dirty="0" smtClean="0"/>
              <a:t>.</a:t>
            </a:r>
            <a:r>
              <a:rPr lang="zh-CN" altLang="en-US" dirty="0" smtClean="0"/>
              <a:t>利用</a:t>
            </a:r>
            <a:r>
              <a:rPr lang="en-US" altLang="zh-CN" dirty="0" smtClean="0"/>
              <a:t>VMDQ</a:t>
            </a:r>
            <a:r>
              <a:rPr lang="zh-CN" altLang="en-US" dirty="0" smtClean="0"/>
              <a:t>技术</a:t>
            </a:r>
            <a:r>
              <a:rPr lang="en-US" altLang="zh-CN" dirty="0" smtClean="0"/>
              <a:t>,</a:t>
            </a:r>
            <a:r>
              <a:rPr lang="zh-CN" altLang="en-US" dirty="0" smtClean="0"/>
              <a:t>可以给虚拟机的虚拟网卡分配一个单独的队列</a:t>
            </a:r>
            <a:r>
              <a:rPr lang="en-US" altLang="zh-CN" dirty="0" smtClean="0"/>
              <a:t>,</a:t>
            </a:r>
            <a:r>
              <a:rPr lang="zh-CN" altLang="en-US" dirty="0" smtClean="0"/>
              <a:t>是实现</a:t>
            </a:r>
            <a:r>
              <a:rPr lang="en-US" altLang="zh-CN" dirty="0" smtClean="0"/>
              <a:t>VM</a:t>
            </a:r>
            <a:r>
              <a:rPr lang="zh-CN" altLang="en-US" dirty="0" smtClean="0"/>
              <a:t>直通的基础</a:t>
            </a:r>
            <a:endParaRPr lang="en-US" altLang="zh-CN" dirty="0" smtClean="0"/>
          </a:p>
          <a:p>
            <a:r>
              <a:rPr lang="en-US" altLang="zh-CN" dirty="0" smtClean="0"/>
              <a:t>SR-IOV</a:t>
            </a:r>
            <a:r>
              <a:rPr lang="zh-CN" altLang="en-US" dirty="0" smtClean="0"/>
              <a:t>：</a:t>
            </a:r>
            <a:r>
              <a:rPr lang="en-US" altLang="zh-CN" dirty="0" smtClean="0"/>
              <a:t>Single</a:t>
            </a:r>
            <a:r>
              <a:rPr lang="zh-CN" altLang="en-US" dirty="0" smtClean="0"/>
              <a:t> </a:t>
            </a:r>
            <a:r>
              <a:rPr lang="en-US" altLang="zh-CN" dirty="0" smtClean="0"/>
              <a:t>Root</a:t>
            </a:r>
            <a:r>
              <a:rPr lang="zh-CN" altLang="en-US" dirty="0" smtClean="0"/>
              <a:t> </a:t>
            </a:r>
            <a:r>
              <a:rPr lang="en-US" altLang="zh-CN" dirty="0" smtClean="0"/>
              <a:t>IO</a:t>
            </a:r>
            <a:r>
              <a:rPr lang="zh-CN" altLang="en-US" dirty="0" smtClean="0"/>
              <a:t> </a:t>
            </a:r>
            <a:r>
              <a:rPr lang="en-US" altLang="zh-CN" dirty="0" err="1" smtClean="0"/>
              <a:t>virtualzation</a:t>
            </a:r>
            <a:r>
              <a:rPr lang="zh-CN" altLang="en-US" dirty="0" smtClean="0"/>
              <a:t>。</a:t>
            </a:r>
            <a:r>
              <a:rPr lang="en-US" altLang="zh-CN" dirty="0" err="1" smtClean="0"/>
              <a:t>PCIe</a:t>
            </a:r>
            <a:r>
              <a:rPr lang="zh-CN" altLang="en-US" dirty="0" smtClean="0"/>
              <a:t>的虚拟多设备技术</a:t>
            </a:r>
            <a:endParaRPr lang="en-US" altLang="zh-CN" dirty="0" smtClean="0"/>
          </a:p>
          <a:p>
            <a:r>
              <a:rPr lang="en-US" altLang="zh-CN" dirty="0" smtClean="0"/>
              <a:t>VXLAN</a:t>
            </a:r>
            <a:r>
              <a:rPr lang="zh-CN" altLang="en-US" dirty="0" smtClean="0"/>
              <a:t>：</a:t>
            </a:r>
            <a:r>
              <a:rPr lang="en-US" altLang="zh-CN" dirty="0" smtClean="0"/>
              <a:t>Virtual </a:t>
            </a:r>
            <a:r>
              <a:rPr lang="en-US" altLang="zh-CN" dirty="0" err="1" smtClean="0"/>
              <a:t>eXtensible</a:t>
            </a:r>
            <a:r>
              <a:rPr lang="en-US" altLang="zh-CN" dirty="0" smtClean="0"/>
              <a:t> Local Area Network </a:t>
            </a:r>
            <a:r>
              <a:rPr lang="zh-CN" altLang="en-US" dirty="0" smtClean="0"/>
              <a:t>，虚拟可扩展的</a:t>
            </a:r>
            <a:r>
              <a:rPr lang="en-US" altLang="zh-CN" dirty="0" smtClean="0"/>
              <a:t>LAN</a:t>
            </a:r>
            <a:r>
              <a:rPr lang="zh-CN" altLang="en-US" dirty="0" smtClean="0"/>
              <a:t>技术</a:t>
            </a:r>
            <a:endParaRPr lang="en-US" altLang="zh-CN" dirty="0" smtClean="0"/>
          </a:p>
        </p:txBody>
      </p:sp>
      <p:sp>
        <p:nvSpPr>
          <p:cNvPr id="6861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7C9C50B5-1E8E-40CB-84BC-EA9B6C8AFC42}"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备注占位符 2"/>
          <p:cNvSpPr>
            <a:spLocks noGrp="1"/>
          </p:cNvSpPr>
          <p:nvPr>
            <p:ph type="body" idx="1"/>
          </p:nvPr>
        </p:nvSpPr>
        <p:spPr/>
        <p:txBody>
          <a:bodyPr/>
          <a:lstStyle/>
          <a:p>
            <a:r>
              <a:rPr lang="en-US" altLang="zh-CN" dirty="0" err="1" smtClean="0"/>
              <a:t>vSwitch</a:t>
            </a:r>
            <a:r>
              <a:rPr lang="en-US" altLang="zh-CN" dirty="0" smtClean="0"/>
              <a:t>: virtual</a:t>
            </a:r>
            <a:r>
              <a:rPr lang="zh-CN" altLang="en-US" dirty="0" smtClean="0"/>
              <a:t> </a:t>
            </a:r>
            <a:r>
              <a:rPr lang="en-US" altLang="zh-CN" dirty="0" smtClean="0"/>
              <a:t>Switch</a:t>
            </a:r>
            <a:r>
              <a:rPr lang="zh-CN" altLang="en-US" dirty="0" smtClean="0"/>
              <a:t>，在服务器</a:t>
            </a:r>
            <a:r>
              <a:rPr lang="en-US" altLang="zh-CN" dirty="0" smtClean="0"/>
              <a:t>CPU</a:t>
            </a:r>
            <a:r>
              <a:rPr lang="zh-CN" altLang="en-US" dirty="0" smtClean="0"/>
              <a:t>上实现以太二层虚拟交换的功能，包括虚拟机交换、</a:t>
            </a:r>
            <a:r>
              <a:rPr lang="en-US" altLang="zh-CN" dirty="0" err="1" smtClean="0"/>
              <a:t>QoS</a:t>
            </a:r>
            <a:r>
              <a:rPr lang="zh-CN" altLang="en-US" dirty="0" smtClean="0"/>
              <a:t>控制、安全隔离等</a:t>
            </a:r>
            <a:endParaRPr lang="en-US" altLang="zh-CN" dirty="0" smtClean="0"/>
          </a:p>
          <a:p>
            <a:r>
              <a:rPr lang="en-US" altLang="zh-CN" dirty="0" err="1" smtClean="0"/>
              <a:t>eSwitch</a:t>
            </a:r>
            <a:r>
              <a:rPr lang="en-US" altLang="zh-CN" dirty="0" smtClean="0"/>
              <a:t>: embedded Switch </a:t>
            </a:r>
            <a:r>
              <a:rPr lang="zh-CN" altLang="en-US" dirty="0" smtClean="0"/>
              <a:t>在服务器网卡上实现以太网二层虚拟交换的功能，包括虚拟机交换、</a:t>
            </a:r>
            <a:r>
              <a:rPr lang="en-US" altLang="zh-CN" dirty="0" err="1" smtClean="0"/>
              <a:t>QoS</a:t>
            </a:r>
            <a:r>
              <a:rPr lang="zh-CN" altLang="en-US" dirty="0" smtClean="0"/>
              <a:t>控制、安全隔离等</a:t>
            </a:r>
            <a:endParaRPr lang="en-US" altLang="zh-CN" dirty="0" smtClean="0"/>
          </a:p>
        </p:txBody>
      </p:sp>
      <p:sp>
        <p:nvSpPr>
          <p:cNvPr id="7066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AE4A837B-9B32-4969-AE29-584C71CB32DE}"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备注占位符 2"/>
          <p:cNvSpPr>
            <a:spLocks noGrp="1"/>
          </p:cNvSpPr>
          <p:nvPr>
            <p:ph type="body" idx="1"/>
          </p:nvPr>
        </p:nvSpPr>
        <p:spPr/>
        <p:txBody>
          <a:bodyPr/>
          <a:lstStyle/>
          <a:p>
            <a:r>
              <a:rPr lang="en-US" altLang="zh-CN" dirty="0" smtClean="0"/>
              <a:t>SPB</a:t>
            </a:r>
            <a:r>
              <a:rPr lang="zh-CN" altLang="en-US" dirty="0" smtClean="0"/>
              <a:t>：</a:t>
            </a:r>
            <a:r>
              <a:rPr lang="en-US" altLang="zh-CN" dirty="0" smtClean="0"/>
              <a:t>Shortest Path Bridging</a:t>
            </a:r>
            <a:r>
              <a:rPr lang="zh-CN" altLang="en-US" dirty="0" smtClean="0"/>
              <a:t>，最短路径桥</a:t>
            </a:r>
            <a:endParaRPr lang="en-US" altLang="zh-CN" dirty="0" smtClean="0"/>
          </a:p>
          <a:p>
            <a:r>
              <a:rPr lang="en-US" altLang="zh-CN" dirty="0" smtClean="0"/>
              <a:t>TRILL</a:t>
            </a:r>
            <a:r>
              <a:rPr lang="zh-CN" altLang="en-US" dirty="0" smtClean="0"/>
              <a:t>：</a:t>
            </a:r>
            <a:r>
              <a:rPr lang="en-US" altLang="zh-CN" dirty="0" smtClean="0"/>
              <a:t>Transparent</a:t>
            </a:r>
            <a:r>
              <a:rPr lang="zh-CN" altLang="en-US" dirty="0" smtClean="0"/>
              <a:t> </a:t>
            </a:r>
            <a:r>
              <a:rPr lang="en-US" altLang="zh-CN" dirty="0" smtClean="0"/>
              <a:t>Interconnection</a:t>
            </a:r>
            <a:r>
              <a:rPr lang="zh-CN" altLang="en-US" dirty="0" smtClean="0"/>
              <a:t> </a:t>
            </a:r>
            <a:r>
              <a:rPr lang="en-US" altLang="zh-CN" dirty="0" smtClean="0"/>
              <a:t>of</a:t>
            </a:r>
            <a:r>
              <a:rPr lang="zh-CN" altLang="en-US" dirty="0" smtClean="0"/>
              <a:t> </a:t>
            </a:r>
            <a:r>
              <a:rPr lang="en-US" altLang="zh-CN" dirty="0" smtClean="0"/>
              <a:t>Lots</a:t>
            </a:r>
            <a:r>
              <a:rPr lang="zh-CN" altLang="en-US" dirty="0" smtClean="0"/>
              <a:t> </a:t>
            </a:r>
            <a:r>
              <a:rPr lang="en-US" altLang="zh-CN" dirty="0" smtClean="0"/>
              <a:t>of</a:t>
            </a:r>
            <a:r>
              <a:rPr lang="zh-CN" altLang="en-US" dirty="0" smtClean="0"/>
              <a:t> </a:t>
            </a:r>
            <a:r>
              <a:rPr lang="en-US" altLang="zh-CN" dirty="0" smtClean="0"/>
              <a:t>Links</a:t>
            </a:r>
            <a:r>
              <a:rPr lang="zh-CN" altLang="en-US" dirty="0" smtClean="0"/>
              <a:t>。透明多链路连接</a:t>
            </a:r>
            <a:endParaRPr lang="en-US" altLang="zh-CN" dirty="0" smtClean="0"/>
          </a:p>
          <a:p>
            <a:r>
              <a:rPr lang="zh-CN" altLang="en-US" dirty="0" smtClean="0"/>
              <a:t>两种技术都是基于以太网的二层与动态路由</a:t>
            </a:r>
            <a:r>
              <a:rPr lang="en-US" altLang="zh-CN" dirty="0" smtClean="0"/>
              <a:t>IS-IS</a:t>
            </a:r>
            <a:r>
              <a:rPr lang="zh-CN" altLang="en-US" dirty="0" smtClean="0"/>
              <a:t>结合的大二层技术</a:t>
            </a:r>
            <a:endParaRPr lang="en-US" altLang="zh-CN" dirty="0" smtClean="0"/>
          </a:p>
        </p:txBody>
      </p:sp>
      <p:sp>
        <p:nvSpPr>
          <p:cNvPr id="7270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BC152682-E902-464A-919F-2E6227A82536}"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备注占位符 2"/>
          <p:cNvSpPr>
            <a:spLocks noGrp="1"/>
          </p:cNvSpPr>
          <p:nvPr>
            <p:ph type="body" idx="1"/>
          </p:nvPr>
        </p:nvSpPr>
        <p:spPr/>
        <p:txBody>
          <a:bodyPr/>
          <a:lstStyle/>
          <a:p>
            <a:r>
              <a:rPr lang="zh-CN" altLang="en-US" dirty="0" smtClean="0"/>
              <a:t>采用叠加的</a:t>
            </a:r>
            <a:r>
              <a:rPr lang="en-US" altLang="zh-CN" dirty="0" smtClean="0"/>
              <a:t>VXLAN</a:t>
            </a:r>
            <a:r>
              <a:rPr lang="zh-CN" altLang="en-US" dirty="0" smtClean="0"/>
              <a:t>大二层网络技术主要的价值在于实现虚拟网络与物理网络解耦，在此基础上提供大二层、</a:t>
            </a:r>
            <a:r>
              <a:rPr lang="en-US" altLang="zh-CN" dirty="0" smtClean="0"/>
              <a:t>16M</a:t>
            </a:r>
            <a:r>
              <a:rPr lang="zh-CN" altLang="en-US" dirty="0" smtClean="0"/>
              <a:t>多租户的能力</a:t>
            </a:r>
            <a:endParaRPr lang="en-US" altLang="zh-CN" dirty="0" smtClean="0"/>
          </a:p>
          <a:p>
            <a:r>
              <a:rPr lang="zh-CN" altLang="en-US" dirty="0" smtClean="0"/>
              <a:t>物理网络主要实现物理设备的互联互通</a:t>
            </a:r>
            <a:endParaRPr lang="zh-CN" altLang="en-US" dirty="0" smtClean="0"/>
          </a:p>
        </p:txBody>
      </p:sp>
      <p:sp>
        <p:nvSpPr>
          <p:cNvPr id="7475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B7AF1962-D368-4F57-A8A2-F0932F0CC39D}"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8CEDF2AE-655E-4F95-B510-42F4C79C73C1}"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A02B5790-7F73-42C1-8E77-22FCD03E96C9}"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备注占位符 2"/>
          <p:cNvSpPr>
            <a:spLocks noGrp="1"/>
          </p:cNvSpPr>
          <p:nvPr>
            <p:ph type="body" idx="1"/>
          </p:nvPr>
        </p:nvSpPr>
        <p:spPr/>
        <p:txBody>
          <a:bodyPr/>
          <a:lstStyle/>
          <a:p>
            <a:r>
              <a:rPr lang="zh-CN" altLang="en-US" dirty="0" smtClean="0"/>
              <a:t>什么是虚拟机</a:t>
            </a:r>
            <a:endParaRPr lang="en-US" altLang="zh-CN" dirty="0" smtClean="0"/>
          </a:p>
          <a:p>
            <a:pPr lvl="1"/>
            <a:r>
              <a:rPr lang="zh-CN" altLang="en-US" dirty="0" smtClean="0"/>
              <a:t>软件模拟的、具备完整硬件系统功能的计算机系统</a:t>
            </a:r>
            <a:endParaRPr lang="en-US" altLang="zh-CN" dirty="0" smtClean="0"/>
          </a:p>
          <a:p>
            <a:r>
              <a:rPr lang="zh-CN" altLang="en-US" dirty="0" smtClean="0"/>
              <a:t>虚拟机硬件</a:t>
            </a:r>
            <a:endParaRPr lang="en-US" altLang="zh-CN" dirty="0" smtClean="0"/>
          </a:p>
          <a:p>
            <a:pPr lvl="1"/>
            <a:r>
              <a:rPr lang="en-US" altLang="zh-CN" dirty="0" smtClean="0"/>
              <a:t>CPU</a:t>
            </a:r>
            <a:endParaRPr lang="en-US" altLang="zh-CN" dirty="0" smtClean="0"/>
          </a:p>
          <a:p>
            <a:pPr lvl="1"/>
            <a:r>
              <a:rPr lang="zh-CN" altLang="en-US" dirty="0" smtClean="0"/>
              <a:t>内存</a:t>
            </a:r>
            <a:endParaRPr lang="en-US" altLang="zh-CN" dirty="0" smtClean="0"/>
          </a:p>
          <a:p>
            <a:pPr lvl="1"/>
            <a:r>
              <a:rPr lang="zh-CN" altLang="en-US" dirty="0" smtClean="0"/>
              <a:t>硬盘</a:t>
            </a:r>
            <a:endParaRPr lang="en-US" altLang="zh-CN" dirty="0" smtClean="0"/>
          </a:p>
          <a:p>
            <a:pPr lvl="1"/>
            <a:r>
              <a:rPr lang="zh-CN" altLang="en-US" dirty="0" smtClean="0"/>
              <a:t>网卡</a:t>
            </a:r>
            <a:endParaRPr lang="en-US" altLang="zh-CN" dirty="0" smtClean="0"/>
          </a:p>
        </p:txBody>
      </p:sp>
      <p:sp>
        <p:nvSpPr>
          <p:cNvPr id="8090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DEC1E6FD-D2E6-4BB9-B589-B87D5F3185E5}"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备注占位符 2"/>
          <p:cNvSpPr>
            <a:spLocks noGrp="1"/>
          </p:cNvSpPr>
          <p:nvPr>
            <p:ph type="body" idx="1"/>
          </p:nvPr>
        </p:nvSpPr>
        <p:spPr/>
        <p:txBody>
          <a:bodyPr/>
          <a:lstStyle/>
          <a:p>
            <a:r>
              <a:rPr lang="zh-CN" altLang="en-US" dirty="0" smtClean="0"/>
              <a:t>虚拟硬件和物理硬件不是一一对应的，通过虚拟化技术可以将物理设备虚拟出多份虚拟硬件</a:t>
            </a:r>
            <a:endParaRPr lang="zh-CN" altLang="en-US" dirty="0" smtClean="0"/>
          </a:p>
        </p:txBody>
      </p:sp>
      <p:sp>
        <p:nvSpPr>
          <p:cNvPr id="8294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31317D45-CD17-435C-96C0-4EA749BEB222}"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备注占位符 2"/>
          <p:cNvSpPr>
            <a:spLocks noGrp="1"/>
          </p:cNvSpPr>
          <p:nvPr>
            <p:ph type="body" idx="1"/>
          </p:nvPr>
        </p:nvSpPr>
        <p:spPr/>
        <p:txBody>
          <a:bodyPr/>
          <a:lstStyle/>
          <a:p>
            <a:r>
              <a:rPr lang="zh-CN" altLang="en-US" dirty="0" smtClean="0"/>
              <a:t>创建好的虚拟机，可以自带操作系统，由管理员在下发创建指令时指定</a:t>
            </a:r>
            <a:endParaRPr lang="en-US" altLang="zh-CN" dirty="0" smtClean="0"/>
          </a:p>
          <a:p>
            <a:r>
              <a:rPr lang="zh-CN" altLang="en-US" dirty="0" smtClean="0"/>
              <a:t>没有操作系统的虚拟机，可以使用</a:t>
            </a:r>
            <a:r>
              <a:rPr lang="en-US" altLang="zh-CN" dirty="0" smtClean="0"/>
              <a:t>ISO</a:t>
            </a:r>
            <a:r>
              <a:rPr lang="zh-CN" altLang="en-US" dirty="0" smtClean="0"/>
              <a:t>文件安装操作系统，或者挂载瘦终端上的光驱安装</a:t>
            </a:r>
            <a:endParaRPr lang="en-US" altLang="zh-CN" dirty="0" smtClean="0"/>
          </a:p>
        </p:txBody>
      </p:sp>
      <p:sp>
        <p:nvSpPr>
          <p:cNvPr id="8499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88BBACDF-4C37-4896-9B65-742FAF3C4BDD}"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F662B6FB-4CD4-495D-969D-7F0931D4A446}"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备注占位符 2"/>
          <p:cNvSpPr>
            <a:spLocks noGrp="1"/>
          </p:cNvSpPr>
          <p:nvPr>
            <p:ph type="body" idx="1"/>
          </p:nvPr>
        </p:nvSpPr>
        <p:spPr/>
        <p:txBody>
          <a:bodyPr/>
          <a:lstStyle/>
          <a:p>
            <a:r>
              <a:rPr lang="zh-CN" altLang="en-US" dirty="0" smtClean="0"/>
              <a:t>传统构架是在每台物理机器上仅能拥有一个操作系统，而且多数情况下仅有一个负载。很难在服务器上运行多个主应用程序，因为如果这样做，则可能会产生冲突和性能问题。实际上，当前计算的最佳做法是每个服务器仅运行一个应用程序以避免这些问题。但是，这么做的结果是大多数时间利用率很低。如前面所讨论，我们浪费了所购买的大部分计算能力。您必须在浪费硬件和降低风险间寻找平衡。随着业务的增长，随之而来的成本压力也变化，相关管理效率也会变低，需消耗的资源也会变大。</a:t>
            </a:r>
            <a:endParaRPr lang="en-US" altLang="zh-CN" dirty="0" smtClean="0"/>
          </a:p>
          <a:p>
            <a:r>
              <a:rPr lang="zh-CN" altLang="en-US" dirty="0" smtClean="0"/>
              <a:t>企业实施虚拟化战略的核心目的就是提高</a:t>
            </a:r>
            <a:r>
              <a:rPr lang="en-US" altLang="zh-CN" dirty="0" smtClean="0"/>
              <a:t>IT</a:t>
            </a:r>
            <a:r>
              <a:rPr lang="zh-CN" altLang="en-US" dirty="0" smtClean="0"/>
              <a:t>部门作为业务支持部门的工作效率，达到节约成本与提高效率并重的目的。虚拟化的重要使命之一就是提高管理效率，从而降低成本、提高硬件使用率，把管理变得更加轻松。虚拟化的主攻方向集中在减少实体服务器的建置数量，并将实体机器上的操作系统及应用程序，无缝转移至虚拟机器上，以便集中管理这些不同平台的虚拟环境。</a:t>
            </a:r>
            <a:endParaRPr lang="en-US" altLang="zh-CN" dirty="0" smtClean="0"/>
          </a:p>
          <a:p>
            <a:r>
              <a:rPr lang="en-US" altLang="zh-CN" dirty="0" smtClean="0"/>
              <a:t>CPU</a:t>
            </a:r>
            <a:r>
              <a:rPr lang="zh-CN" altLang="en-US" dirty="0" smtClean="0"/>
              <a:t>：</a:t>
            </a:r>
            <a:r>
              <a:rPr lang="en-US" altLang="zh-CN" dirty="0" smtClean="0"/>
              <a:t>Central Process Unit</a:t>
            </a:r>
            <a:r>
              <a:rPr lang="zh-CN" altLang="en-US" dirty="0" smtClean="0"/>
              <a:t>，中央处理器。</a:t>
            </a:r>
            <a:endParaRPr lang="zh-CN" altLang="en-US" dirty="0" smtClean="0"/>
          </a:p>
        </p:txBody>
      </p:sp>
      <p:sp>
        <p:nvSpPr>
          <p:cNvPr id="1536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CE16E053-21C2-4C04-BF6B-DD12EF5D8E14}"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67E3A864-2BB7-47D8-9729-9F1A09AC7760}"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p:txBody>
          <a:bodyPr/>
          <a:lstStyle/>
          <a:p>
            <a:r>
              <a:rPr lang="zh-CN" altLang="en-US" smtClean="0"/>
              <a:t>习题答案：</a:t>
            </a:r>
            <a:endParaRPr lang="zh-CN" altLang="en-US" smtClean="0"/>
          </a:p>
          <a:p>
            <a:pPr lvl="1"/>
            <a:r>
              <a:rPr lang="zh-CN" altLang="en-US" smtClean="0"/>
              <a:t>判断题：</a:t>
            </a:r>
            <a:r>
              <a:rPr lang="en-US" altLang="zh-CN" smtClean="0"/>
              <a:t>1.T</a:t>
            </a:r>
            <a:endParaRPr lang="en-US" altLang="zh-CN" smtClean="0"/>
          </a:p>
          <a:p>
            <a:pPr lvl="1"/>
            <a:r>
              <a:rPr lang="zh-CN" altLang="en-US" smtClean="0"/>
              <a:t>多选题：</a:t>
            </a:r>
            <a:r>
              <a:rPr lang="en-US" altLang="zh-CN" smtClean="0"/>
              <a:t>1.ABC</a:t>
            </a:r>
            <a:endParaRPr lang="en-US" altLang="zh-CN" smtClean="0"/>
          </a:p>
        </p:txBody>
      </p:sp>
      <p:sp>
        <p:nvSpPr>
          <p:cNvPr id="3" name="Slide Image Placeholder 2"/>
          <p:cNvSpPr>
            <a:spLocks noGrp="1" noRot="1" noChangeAspect="1"/>
          </p:cNvSpPr>
          <p:nvPr>
            <p:ph type="sldImg"/>
          </p:nvPr>
        </p:nvSpPr>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备注占位符 2"/>
          <p:cNvSpPr>
            <a:spLocks noGrp="1"/>
          </p:cNvSpPr>
          <p:nvPr>
            <p:ph type="body" idx="1"/>
          </p:nvPr>
        </p:nvSpPr>
        <p:spPr/>
        <p:txBody>
          <a:bodyPr/>
          <a:lstStyle/>
          <a:p>
            <a:r>
              <a:rPr lang="zh-CN" altLang="en-US" smtClean="0"/>
              <a:t>虚拟化的概念 </a:t>
            </a:r>
            <a:endParaRPr lang="en-US" altLang="zh-CN" smtClean="0"/>
          </a:p>
          <a:p>
            <a:pPr lvl="1"/>
            <a:r>
              <a:rPr lang="zh-CN" altLang="en-US" smtClean="0"/>
              <a:t>虚拟化（</a:t>
            </a:r>
            <a:r>
              <a:rPr lang="en-US" altLang="zh-CN" smtClean="0"/>
              <a:t>Virtualization</a:t>
            </a:r>
            <a:r>
              <a:rPr lang="zh-CN" altLang="en-US" smtClean="0"/>
              <a:t>）是资源的逻辑表示，其不受物理限制的约束</a:t>
            </a:r>
            <a:endParaRPr lang="en-US" altLang="zh-CN" smtClean="0"/>
          </a:p>
          <a:p>
            <a:pPr lvl="1"/>
            <a:r>
              <a:rPr lang="zh-CN" altLang="en-US" smtClean="0"/>
              <a:t>虚拟化技术的实现是在系统中加入一个虚拟化层，将下层的资源抽象成另一种形式的资源，提供给上层应用</a:t>
            </a:r>
            <a:endParaRPr lang="zh-CN" altLang="en-US" smtClean="0"/>
          </a:p>
        </p:txBody>
      </p:sp>
      <p:sp>
        <p:nvSpPr>
          <p:cNvPr id="17412"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E06BFE5E-1BC7-4CCC-BF28-2B9800E020EC}"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备注占位符 2"/>
          <p:cNvSpPr>
            <a:spLocks noGrp="1"/>
          </p:cNvSpPr>
          <p:nvPr>
            <p:ph type="body" idx="1"/>
          </p:nvPr>
        </p:nvSpPr>
        <p:spPr/>
        <p:txBody>
          <a:bodyPr/>
          <a:lstStyle/>
          <a:p>
            <a:r>
              <a:rPr lang="zh-CN" altLang="en-US" dirty="0" smtClean="0"/>
              <a:t>华为桌面云部署前后对比</a:t>
            </a:r>
            <a:endParaRPr lang="en-US" altLang="zh-CN" dirty="0" smtClean="0"/>
          </a:p>
          <a:p>
            <a:pPr lvl="1"/>
            <a:r>
              <a:rPr lang="zh-CN" altLang="en-US" dirty="0" smtClean="0"/>
              <a:t>传统方式</a:t>
            </a:r>
            <a:endParaRPr lang="en-US" altLang="zh-CN" dirty="0" smtClean="0"/>
          </a:p>
          <a:p>
            <a:pPr lvl="1"/>
            <a:r>
              <a:rPr lang="zh-CN" altLang="en-US" dirty="0" smtClean="0"/>
              <a:t>服务器：</a:t>
            </a:r>
            <a:r>
              <a:rPr lang="en-US" altLang="zh-CN" dirty="0" smtClean="0"/>
              <a:t>57300PC </a:t>
            </a:r>
            <a:r>
              <a:rPr lang="zh-CN" altLang="en-US" dirty="0" smtClean="0"/>
              <a:t>＋</a:t>
            </a:r>
            <a:r>
              <a:rPr lang="en-US" altLang="zh-CN" dirty="0" smtClean="0"/>
              <a:t>5730 PC</a:t>
            </a:r>
            <a:endParaRPr lang="zh-CN" altLang="en-US" dirty="0" smtClean="0"/>
          </a:p>
          <a:p>
            <a:pPr lvl="1"/>
            <a:r>
              <a:rPr lang="zh-CN" altLang="en-US" dirty="0" smtClean="0"/>
              <a:t>资源利用率：</a:t>
            </a:r>
            <a:r>
              <a:rPr lang="en-US" altLang="zh-CN" dirty="0" smtClean="0"/>
              <a:t>&lt;5</a:t>
            </a:r>
            <a:r>
              <a:rPr lang="zh-CN" altLang="en-US" dirty="0" smtClean="0"/>
              <a:t>％</a:t>
            </a:r>
            <a:endParaRPr lang="en-US" altLang="zh-CN" dirty="0" smtClean="0"/>
          </a:p>
          <a:p>
            <a:pPr lvl="1"/>
            <a:r>
              <a:rPr lang="en-US" altLang="zh-CN" dirty="0" smtClean="0"/>
              <a:t>24</a:t>
            </a:r>
            <a:r>
              <a:rPr lang="zh-CN" altLang="en-US" dirty="0" smtClean="0"/>
              <a:t>小时功耗</a:t>
            </a:r>
            <a:r>
              <a:rPr lang="en-US" altLang="zh-CN" dirty="0" smtClean="0"/>
              <a:t>(w)</a:t>
            </a:r>
            <a:r>
              <a:rPr lang="zh-CN" altLang="en-US" dirty="0" smtClean="0"/>
              <a:t>：</a:t>
            </a:r>
            <a:r>
              <a:rPr lang="en-US" altLang="zh-CN" dirty="0" smtClean="0"/>
              <a:t>78283260</a:t>
            </a:r>
            <a:endParaRPr lang="en-US" altLang="zh-CN" dirty="0" smtClean="0"/>
          </a:p>
          <a:p>
            <a:pPr lvl="1"/>
            <a:r>
              <a:rPr lang="zh-CN" altLang="en-US" dirty="0" smtClean="0"/>
              <a:t>业务服务器准备周期：</a:t>
            </a:r>
            <a:r>
              <a:rPr lang="en-US" altLang="zh-CN" dirty="0" smtClean="0"/>
              <a:t>&gt;3</a:t>
            </a:r>
            <a:r>
              <a:rPr lang="zh-CN" altLang="en-US" dirty="0" smtClean="0"/>
              <a:t>个月</a:t>
            </a:r>
            <a:endParaRPr lang="zh-CN" altLang="en-US" dirty="0" smtClean="0"/>
          </a:p>
          <a:p>
            <a:pPr lvl="1"/>
            <a:r>
              <a:rPr lang="zh-CN" altLang="en-US" dirty="0" smtClean="0"/>
              <a:t>维护效率：</a:t>
            </a:r>
            <a:r>
              <a:rPr lang="en-US" altLang="zh-CN" dirty="0" smtClean="0"/>
              <a:t>&lt;100</a:t>
            </a:r>
            <a:r>
              <a:rPr lang="zh-CN" altLang="en-US" dirty="0" smtClean="0"/>
              <a:t>台</a:t>
            </a:r>
            <a:r>
              <a:rPr lang="en-US" altLang="zh-CN" dirty="0" smtClean="0"/>
              <a:t>/</a:t>
            </a:r>
            <a:r>
              <a:rPr lang="zh-CN" altLang="en-US" dirty="0" smtClean="0"/>
              <a:t>人</a:t>
            </a:r>
            <a:endParaRPr lang="zh-CN" altLang="en-US" dirty="0" smtClean="0"/>
          </a:p>
          <a:p>
            <a:pPr lvl="1"/>
            <a:r>
              <a:rPr lang="zh-CN" altLang="en-US" dirty="0" smtClean="0"/>
              <a:t>基于云计算方式</a:t>
            </a:r>
            <a:endParaRPr lang="en-US" altLang="zh-CN" dirty="0" smtClean="0"/>
          </a:p>
          <a:p>
            <a:pPr lvl="1"/>
            <a:r>
              <a:rPr lang="zh-CN" altLang="en-US" dirty="0" smtClean="0"/>
              <a:t>服务器：</a:t>
            </a:r>
            <a:r>
              <a:rPr lang="en-US" altLang="zh-CN" dirty="0" smtClean="0"/>
              <a:t>4093</a:t>
            </a:r>
            <a:r>
              <a:rPr lang="zh-CN" altLang="en-US" dirty="0" smtClean="0"/>
              <a:t>服务器＋</a:t>
            </a:r>
            <a:r>
              <a:rPr lang="en-US" altLang="zh-CN" dirty="0" smtClean="0"/>
              <a:t>57300 </a:t>
            </a:r>
            <a:r>
              <a:rPr lang="zh-CN" altLang="en-US" dirty="0" smtClean="0"/>
              <a:t>瘦终端</a:t>
            </a:r>
            <a:endParaRPr lang="zh-CN" altLang="en-US" dirty="0" smtClean="0"/>
          </a:p>
          <a:p>
            <a:pPr lvl="1"/>
            <a:r>
              <a:rPr lang="zh-CN" altLang="en-US" dirty="0" smtClean="0"/>
              <a:t>资源利用率：</a:t>
            </a:r>
            <a:r>
              <a:rPr lang="en-US" altLang="zh-CN" dirty="0" smtClean="0"/>
              <a:t>&gt;52</a:t>
            </a:r>
            <a:r>
              <a:rPr lang="zh-CN" altLang="en-US" dirty="0" smtClean="0"/>
              <a:t>％</a:t>
            </a:r>
            <a:endParaRPr lang="en-US" altLang="zh-CN" dirty="0" smtClean="0"/>
          </a:p>
          <a:p>
            <a:pPr lvl="1"/>
            <a:r>
              <a:rPr lang="en-US" altLang="zh-CN" dirty="0" smtClean="0"/>
              <a:t>24</a:t>
            </a:r>
            <a:r>
              <a:rPr lang="zh-CN" altLang="en-US" dirty="0" smtClean="0"/>
              <a:t>小时功耗</a:t>
            </a:r>
            <a:r>
              <a:rPr lang="en-US" altLang="zh-CN" dirty="0" smtClean="0"/>
              <a:t>(w)</a:t>
            </a:r>
            <a:r>
              <a:rPr lang="zh-CN" altLang="en-US" dirty="0" smtClean="0"/>
              <a:t>：</a:t>
            </a:r>
            <a:r>
              <a:rPr lang="en-US" altLang="zh-CN" dirty="0" smtClean="0"/>
              <a:t>22622750</a:t>
            </a:r>
            <a:endParaRPr lang="en-US" altLang="zh-CN" dirty="0" smtClean="0"/>
          </a:p>
          <a:p>
            <a:pPr lvl="1"/>
            <a:r>
              <a:rPr lang="zh-CN" altLang="en-US" dirty="0" smtClean="0"/>
              <a:t>业务服务器准备周期：</a:t>
            </a:r>
            <a:r>
              <a:rPr lang="en-US" altLang="zh-CN" dirty="0" smtClean="0"/>
              <a:t>&lt;3</a:t>
            </a:r>
            <a:r>
              <a:rPr lang="zh-CN" altLang="en-US" dirty="0" smtClean="0"/>
              <a:t>天</a:t>
            </a:r>
            <a:endParaRPr lang="zh-CN" altLang="en-US" dirty="0" smtClean="0"/>
          </a:p>
          <a:p>
            <a:pPr lvl="1"/>
            <a:r>
              <a:rPr lang="zh-CN" altLang="en-US" dirty="0" smtClean="0"/>
              <a:t>维护效率：</a:t>
            </a:r>
            <a:r>
              <a:rPr lang="en-US" altLang="zh-CN" dirty="0" smtClean="0"/>
              <a:t>&gt;1000</a:t>
            </a:r>
            <a:r>
              <a:rPr lang="zh-CN" altLang="en-US" dirty="0" smtClean="0"/>
              <a:t>台</a:t>
            </a:r>
            <a:r>
              <a:rPr lang="en-US" altLang="zh-CN" dirty="0" smtClean="0"/>
              <a:t>/</a:t>
            </a:r>
            <a:r>
              <a:rPr lang="zh-CN" altLang="en-US" dirty="0" smtClean="0"/>
              <a:t>人</a:t>
            </a:r>
            <a:endParaRPr lang="zh-CN" altLang="en-US" dirty="0" smtClean="0"/>
          </a:p>
        </p:txBody>
      </p:sp>
      <p:sp>
        <p:nvSpPr>
          <p:cNvPr id="19460"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6B46B04A-5E01-4C3B-80E2-30A9166244DC}"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备注占位符 2"/>
          <p:cNvSpPr>
            <a:spLocks noGrp="1"/>
          </p:cNvSpPr>
          <p:nvPr>
            <p:ph type="body" idx="1"/>
          </p:nvPr>
        </p:nvSpPr>
        <p:spPr/>
        <p:txBody>
          <a:bodyPr/>
          <a:lstStyle/>
          <a:p>
            <a:r>
              <a:rPr lang="zh-CN" altLang="en-US" dirty="0" smtClean="0"/>
              <a:t>分区：分区意味着虚拟化层为多个虚拟机划分服务器资源的能力；每个虚拟机可以同时运行一个单独的操作系统（相同或不同的操作系统），使您能够在一台服务器上运行多个应用程序；每个操作系统只能看到虚拟化层为其提供的“虚拟硬件”（虚拟网卡、</a:t>
            </a:r>
            <a:r>
              <a:rPr lang="en-US" altLang="zh-CN" dirty="0" smtClean="0"/>
              <a:t>CPU</a:t>
            </a:r>
            <a:r>
              <a:rPr lang="zh-CN" altLang="en-US" dirty="0" smtClean="0"/>
              <a:t>、内存等），以使它认为运行在自己的专用服务器上。</a:t>
            </a:r>
            <a:endParaRPr lang="zh-CN" altLang="en-US" dirty="0" smtClean="0"/>
          </a:p>
          <a:p>
            <a:r>
              <a:rPr lang="zh-CN" altLang="en-US" dirty="0" smtClean="0"/>
              <a:t>隔离：虚拟机是互相隔离的：</a:t>
            </a:r>
            <a:endParaRPr lang="zh-CN" altLang="en-US" dirty="0" smtClean="0"/>
          </a:p>
          <a:p>
            <a:pPr lvl="2"/>
            <a:r>
              <a:rPr lang="zh-CN" altLang="en-US" dirty="0" smtClean="0"/>
              <a:t>一个虚拟机的崩溃或故障（例如，操作系统故障、应用程序崩溃、驱动程序故障，等等）不会影响同一服务器上的其它虚拟机</a:t>
            </a:r>
            <a:endParaRPr lang="zh-CN" altLang="en-US" dirty="0" smtClean="0"/>
          </a:p>
          <a:p>
            <a:pPr lvl="2"/>
            <a:r>
              <a:rPr lang="zh-CN" altLang="en-US" dirty="0" smtClean="0"/>
              <a:t>一个虚拟机中的病毒、蠕虫等与其它虚拟机相隔离，就像每个虚拟机都位于单独的物理机器上一样</a:t>
            </a:r>
            <a:endParaRPr lang="zh-CN" altLang="en-US" dirty="0" smtClean="0"/>
          </a:p>
          <a:p>
            <a:pPr lvl="2"/>
            <a:r>
              <a:rPr lang="zh-CN" altLang="en-US" dirty="0" smtClean="0"/>
              <a:t>可以进行资源控制以提供性能隔离：您可以为每个虚拟机指定最小和最大资源使用量，以确保某个虚拟机不会占用所有的资源而使得同一系统中的其它虚拟机无资源可用</a:t>
            </a:r>
            <a:endParaRPr lang="zh-CN" altLang="en-US" dirty="0" smtClean="0"/>
          </a:p>
          <a:p>
            <a:pPr lvl="2"/>
            <a:r>
              <a:rPr lang="zh-CN" altLang="en-US" dirty="0" smtClean="0"/>
              <a:t>可以在单一机器上同时运行多个负载</a:t>
            </a:r>
            <a:r>
              <a:rPr lang="en-US" altLang="zh-CN" dirty="0" smtClean="0"/>
              <a:t>/</a:t>
            </a:r>
            <a:r>
              <a:rPr lang="zh-CN" altLang="en-US" dirty="0" smtClean="0"/>
              <a:t>应用程序</a:t>
            </a:r>
            <a:r>
              <a:rPr lang="en-US" altLang="zh-CN" dirty="0" smtClean="0"/>
              <a:t>/</a:t>
            </a:r>
            <a:r>
              <a:rPr lang="zh-CN" altLang="en-US" dirty="0" smtClean="0"/>
              <a:t>操作系统，而不会出现我们刚才讨论传统 </a:t>
            </a:r>
            <a:r>
              <a:rPr lang="en-US" altLang="zh-CN" dirty="0" smtClean="0"/>
              <a:t>x86 </a:t>
            </a:r>
            <a:r>
              <a:rPr lang="zh-CN" altLang="en-US" dirty="0" smtClean="0"/>
              <a:t>服务器体系结构的局限性时所提到的那些问题（应用程序冲突、</a:t>
            </a:r>
            <a:r>
              <a:rPr lang="en-US" altLang="zh-CN" dirty="0" smtClean="0"/>
              <a:t>DLL </a:t>
            </a:r>
            <a:r>
              <a:rPr lang="zh-CN" altLang="en-US" dirty="0" smtClean="0"/>
              <a:t>冲突等）</a:t>
            </a:r>
            <a:endParaRPr lang="zh-CN" altLang="en-US" dirty="0" smtClean="0"/>
          </a:p>
          <a:p>
            <a:r>
              <a:rPr lang="zh-CN" altLang="en-US" dirty="0" smtClean="0"/>
              <a:t>封装：封装意味着将整个虚拟机（硬件配置、</a:t>
            </a:r>
            <a:r>
              <a:rPr lang="en-US" altLang="zh-CN" dirty="0" smtClean="0"/>
              <a:t>BIOS </a:t>
            </a:r>
            <a:r>
              <a:rPr lang="zh-CN" altLang="en-US" dirty="0" smtClean="0"/>
              <a:t>配置、内存状态、磁盘状态、</a:t>
            </a:r>
            <a:r>
              <a:rPr lang="en-US" altLang="zh-CN" dirty="0" smtClean="0"/>
              <a:t>CPU </a:t>
            </a:r>
            <a:r>
              <a:rPr lang="zh-CN" altLang="en-US" dirty="0" smtClean="0"/>
              <a:t>状态）储存在独立于物理硬件的一小组文件中。这样，您只需复制几个文件就可以随时随地根据需要复制、保存和移动虚拟机。</a:t>
            </a:r>
            <a:endParaRPr lang="zh-CN" altLang="en-US" dirty="0" smtClean="0"/>
          </a:p>
        </p:txBody>
      </p:sp>
      <p:sp>
        <p:nvSpPr>
          <p:cNvPr id="21508"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10F735C0-84F4-427E-8F9B-620A1446F9F4}"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zh-CN" altLang="en-US" smtClean="0"/>
              <a:t>相对于硬件独立：因为虚拟机运行于虚拟化层之上，所以只能看到虚拟化层提供的虚拟硬件；此虚拟硬件也同样不必考虑物理服务器的情况；这样，虚拟机就可以在任何 </a:t>
            </a:r>
            <a:r>
              <a:rPr lang="en-US" altLang="zh-CN" smtClean="0"/>
              <a:t>x86 </a:t>
            </a:r>
            <a:r>
              <a:rPr lang="zh-CN" altLang="en-US" smtClean="0"/>
              <a:t>服务器（</a:t>
            </a:r>
            <a:r>
              <a:rPr lang="en-US" altLang="zh-CN" smtClean="0"/>
              <a:t>IBM</a:t>
            </a:r>
            <a:r>
              <a:rPr lang="zh-CN" altLang="en-US" smtClean="0"/>
              <a:t>、</a:t>
            </a:r>
            <a:r>
              <a:rPr lang="en-US" altLang="zh-CN" smtClean="0"/>
              <a:t>Dell</a:t>
            </a:r>
            <a:r>
              <a:rPr lang="zh-CN" altLang="en-US" smtClean="0"/>
              <a:t>、</a:t>
            </a:r>
            <a:r>
              <a:rPr lang="en-US" altLang="zh-CN" smtClean="0"/>
              <a:t>HP</a:t>
            </a:r>
            <a:r>
              <a:rPr lang="zh-CN" altLang="en-US" smtClean="0"/>
              <a:t>等）上运行而无需进行任何修改。这打破了操作系统和硬件以及应用程序和操作系统</a:t>
            </a:r>
            <a:r>
              <a:rPr lang="en-US" altLang="zh-CN" smtClean="0"/>
              <a:t>/</a:t>
            </a:r>
            <a:r>
              <a:rPr lang="zh-CN" altLang="en-US" smtClean="0"/>
              <a:t>硬件之间的约束。</a:t>
            </a:r>
            <a:endParaRPr lang="en-US" altLang="zh-CN" smtClean="0"/>
          </a:p>
          <a:p>
            <a:r>
              <a:rPr lang="zh-CN" altLang="en-US" smtClean="0"/>
              <a:t>我们可以看到，这些功能对于在虚拟机中建立系统来说具有重大的意义。</a:t>
            </a:r>
            <a:endParaRPr lang="zh-CN" altLang="en-US" dirty="0" smtClean="0"/>
          </a:p>
        </p:txBody>
      </p:sp>
      <p:sp>
        <p:nvSpPr>
          <p:cNvPr id="23556"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2F49CE8C-D963-4B99-84FD-D6A9AB71246E}"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4" name="Slide Image Placeholder 3"/>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备注占位符 2"/>
          <p:cNvSpPr>
            <a:spLocks noGrp="1"/>
          </p:cNvSpPr>
          <p:nvPr>
            <p:ph type="body" idx="1"/>
          </p:nvPr>
        </p:nvSpPr>
        <p:spPr/>
        <p:txBody>
          <a:bodyPr/>
          <a:lstStyle/>
          <a:p>
            <a:r>
              <a:rPr lang="zh-CN" altLang="en-US" dirty="0" smtClean="0"/>
              <a:t>宿主（</a:t>
            </a:r>
            <a:r>
              <a:rPr lang="en-US" altLang="zh-CN" dirty="0" smtClean="0"/>
              <a:t>Host Machine</a:t>
            </a:r>
            <a:r>
              <a:rPr lang="zh-CN" altLang="en-US" dirty="0" smtClean="0"/>
              <a:t>）：指物理机资源</a:t>
            </a:r>
            <a:endParaRPr lang="en-US" altLang="zh-CN" dirty="0" smtClean="0"/>
          </a:p>
          <a:p>
            <a:r>
              <a:rPr lang="zh-CN" altLang="en-US" dirty="0" smtClean="0"/>
              <a:t>客户（</a:t>
            </a:r>
            <a:r>
              <a:rPr lang="en-US" altLang="zh-CN" dirty="0" smtClean="0"/>
              <a:t>Guest Machine</a:t>
            </a:r>
            <a:r>
              <a:rPr lang="zh-CN" altLang="en-US" dirty="0" smtClean="0"/>
              <a:t>）：指虚拟机资源</a:t>
            </a:r>
            <a:endParaRPr lang="en-US" altLang="zh-CN" dirty="0" smtClean="0"/>
          </a:p>
          <a:p>
            <a:r>
              <a:rPr lang="en-US" altLang="zh-CN" dirty="0" smtClean="0"/>
              <a:t>Guest OS</a:t>
            </a:r>
            <a:r>
              <a:rPr lang="zh-CN" altLang="en-US" dirty="0" smtClean="0"/>
              <a:t>和</a:t>
            </a:r>
            <a:r>
              <a:rPr lang="en-US" altLang="zh-CN" dirty="0" smtClean="0"/>
              <a:t>Host OS</a:t>
            </a:r>
            <a:r>
              <a:rPr lang="zh-CN" altLang="en-US" dirty="0" smtClean="0"/>
              <a:t>：如果将一个物理机虚拟成多个虚拟机，则称物理机为</a:t>
            </a:r>
            <a:r>
              <a:rPr lang="en-US" altLang="zh-CN" dirty="0" smtClean="0"/>
              <a:t>Host Machine</a:t>
            </a:r>
            <a:r>
              <a:rPr lang="zh-CN" altLang="en-US" dirty="0" smtClean="0"/>
              <a:t>，运行在其上的</a:t>
            </a:r>
            <a:r>
              <a:rPr lang="en-US" altLang="zh-CN" dirty="0" smtClean="0"/>
              <a:t>OS</a:t>
            </a:r>
            <a:r>
              <a:rPr lang="zh-CN" altLang="en-US" dirty="0" smtClean="0"/>
              <a:t>为</a:t>
            </a:r>
            <a:r>
              <a:rPr lang="en-US" altLang="zh-CN" dirty="0" smtClean="0"/>
              <a:t>Host OS</a:t>
            </a:r>
            <a:r>
              <a:rPr lang="zh-CN" altLang="en-US" dirty="0" smtClean="0"/>
              <a:t>；称多个虚拟机为</a:t>
            </a:r>
            <a:r>
              <a:rPr lang="en-US" altLang="zh-CN" dirty="0" smtClean="0"/>
              <a:t>Guest Machine</a:t>
            </a:r>
            <a:r>
              <a:rPr lang="zh-CN" altLang="en-US" dirty="0" smtClean="0"/>
              <a:t>，运行在其上的</a:t>
            </a:r>
            <a:r>
              <a:rPr lang="en-US" altLang="zh-CN" dirty="0" smtClean="0"/>
              <a:t>OS</a:t>
            </a:r>
            <a:r>
              <a:rPr lang="zh-CN" altLang="en-US" dirty="0" smtClean="0"/>
              <a:t>为</a:t>
            </a:r>
            <a:r>
              <a:rPr lang="en-US" altLang="zh-CN" dirty="0" smtClean="0"/>
              <a:t>Guest OS</a:t>
            </a:r>
            <a:endParaRPr lang="en-US" altLang="zh-CN" dirty="0" smtClean="0"/>
          </a:p>
          <a:p>
            <a:r>
              <a:rPr lang="en-US" altLang="zh-CN" dirty="0" smtClean="0"/>
              <a:t>Hypervisor</a:t>
            </a:r>
            <a:r>
              <a:rPr lang="zh-CN" altLang="en-US" dirty="0" smtClean="0"/>
              <a:t>：通过虚拟化层的模拟，虚拟机在上层软件看来就是一个真实的机器，这个虚拟化层一般称为虚拟机监控机（</a:t>
            </a:r>
            <a:r>
              <a:rPr lang="en-US" altLang="zh-CN" dirty="0" smtClean="0"/>
              <a:t>Virtual Machine Monitor</a:t>
            </a:r>
            <a:r>
              <a:rPr lang="zh-CN" altLang="en-US" dirty="0" smtClean="0"/>
              <a:t>，</a:t>
            </a:r>
            <a:r>
              <a:rPr lang="en-US" altLang="zh-CN" dirty="0" smtClean="0"/>
              <a:t>VMM</a:t>
            </a:r>
            <a:r>
              <a:rPr lang="zh-CN" altLang="en-US" dirty="0" smtClean="0"/>
              <a:t>）</a:t>
            </a:r>
            <a:endParaRPr lang="en-US" altLang="zh-CN" dirty="0" smtClean="0"/>
          </a:p>
        </p:txBody>
      </p:sp>
      <p:sp>
        <p:nvSpPr>
          <p:cNvPr id="25604" name="Rectangle 7"/>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125000"/>
              </a:lnSpc>
              <a:spcAft>
                <a:spcPts val="600"/>
              </a:spcAft>
              <a:buSzPct val="60000"/>
              <a:buFont typeface="Wingdings" panose="05000000000000000000" pitchFamily="2" charset="2"/>
              <a:buChar char="l"/>
              <a:defRPr sz="1100">
                <a:solidFill>
                  <a:schemeClr val="tx1"/>
                </a:solidFill>
                <a:latin typeface="FrutigerNext LT Regular" pitchFamily="34" charset="0"/>
                <a:ea typeface="华文细黑" panose="02010600040101010101" pitchFamily="2" charset="-122"/>
              </a:defRPr>
            </a:lvl1pPr>
            <a:lvl2pPr marL="742950" indent="-285750" algn="just">
              <a:lnSpc>
                <a:spcPct val="125000"/>
              </a:lnSpc>
              <a:spcAft>
                <a:spcPts val="600"/>
              </a:spcAft>
              <a:buSzPct val="50000"/>
              <a:buFont typeface="Wingdings" panose="05000000000000000000" pitchFamily="2" charset="2"/>
              <a:buChar char="p"/>
              <a:defRPr sz="1100">
                <a:solidFill>
                  <a:schemeClr val="tx1"/>
                </a:solidFill>
                <a:latin typeface="FrutigerNext LT Regular" pitchFamily="34" charset="0"/>
                <a:ea typeface="华文细黑" panose="02010600040101010101" pitchFamily="2" charset="-122"/>
              </a:defRPr>
            </a:lvl2pPr>
            <a:lvl3pPr marL="1143000" indent="-228600" algn="just">
              <a:lnSpc>
                <a:spcPct val="125000"/>
              </a:lnSpc>
              <a:spcAft>
                <a:spcPts val="600"/>
              </a:spcAft>
              <a:buSzPct val="50000"/>
              <a:buFont typeface="Wingdings" panose="05000000000000000000" pitchFamily="2" charset="2"/>
              <a:buChar char="n"/>
              <a:defRPr sz="1100">
                <a:solidFill>
                  <a:schemeClr val="tx1"/>
                </a:solidFill>
                <a:latin typeface="FrutigerNext LT Regular" pitchFamily="34" charset="0"/>
                <a:ea typeface="华文细黑" panose="02010600040101010101" pitchFamily="2" charset="-122"/>
              </a:defRPr>
            </a:lvl3pPr>
            <a:lvl4pPr marL="1600200" indent="-228600" algn="just">
              <a:spcBef>
                <a:spcPct val="30000"/>
              </a:spcBef>
              <a:defRPr sz="1100">
                <a:solidFill>
                  <a:schemeClr val="tx1"/>
                </a:solidFill>
                <a:latin typeface="FrutigerNext LT Regular" pitchFamily="34" charset="0"/>
                <a:ea typeface="华文细黑" panose="02010600040101010101" pitchFamily="2" charset="-122"/>
              </a:defRPr>
            </a:lvl4pPr>
            <a:lvl5pPr marL="2057400" indent="-228600" algn="just">
              <a:spcBef>
                <a:spcPct val="30000"/>
              </a:spcBef>
              <a:defRPr sz="1100">
                <a:solidFill>
                  <a:schemeClr val="tx1"/>
                </a:solidFill>
                <a:latin typeface="FrutigerNext LT Regular" pitchFamily="34" charset="0"/>
                <a:ea typeface="华文细黑" panose="02010600040101010101" pitchFamily="2" charset="-122"/>
              </a:defRPr>
            </a:lvl5pPr>
            <a:lvl6pPr marL="25146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6pPr>
            <a:lvl7pPr marL="29718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7pPr>
            <a:lvl8pPr marL="34290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8pPr>
            <a:lvl9pPr marL="3886200" indent="-228600" algn="just" eaLnBrk="0" fontAlgn="base" hangingPunct="0">
              <a:spcBef>
                <a:spcPct val="30000"/>
              </a:spcBef>
              <a:spcAft>
                <a:spcPct val="0"/>
              </a:spcAft>
              <a:defRPr sz="1100">
                <a:solidFill>
                  <a:schemeClr val="tx1"/>
                </a:solidFill>
                <a:latin typeface="FrutigerNext LT Regular" pitchFamily="34" charset="0"/>
                <a:ea typeface="华文细黑" panose="02010600040101010101" pitchFamily="2" charset="-122"/>
              </a:defRPr>
            </a:lvl9pPr>
          </a:lstStyle>
          <a:p>
            <a:pPr algn="l" eaLnBrk="1" fontAlgn="t" hangingPunct="1">
              <a:lnSpc>
                <a:spcPct val="100000"/>
              </a:lnSpc>
              <a:spcAft>
                <a:spcPct val="0"/>
              </a:spcAft>
              <a:buSzTx/>
              <a:buFontTx/>
              <a:buNone/>
            </a:pPr>
            <a:fld id="{7AEBCC63-F498-405C-9292-7C3F48820820}" type="slidenum">
              <a:rPr lang="zh-CN" altLang="en-US" sz="1000">
                <a:ea typeface="宋体" panose="02010600030101010101" pitchFamily="2" charset="-122"/>
              </a:rPr>
            </a:fld>
            <a:endParaRPr lang="en-US" altLang="zh-CN" sz="1000">
              <a:ea typeface="宋体" panose="02010600030101010101" pitchFamily="2" charset="-122"/>
            </a:endParaRPr>
          </a:p>
        </p:txBody>
      </p:sp>
      <p:sp>
        <p:nvSpPr>
          <p:cNvPr id="3" name="Slide Image Placeholder 2"/>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课程编码</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适用产品</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产品版本</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课程版本</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ISSUE</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工号</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时间</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工号</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anose="02010600040101010101"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buNone/>
              <a:defRPr sz="1600"/>
            </a:lvl1pPr>
          </a:lstStyle>
          <a:p>
            <a:pPr lvl="0"/>
            <a:r>
              <a:rPr lang="zh-CN" altLang="en-US" dirty="0" smtClean="0"/>
              <a:t>产品版本</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buNone/>
              <a:defRPr sz="1600"/>
            </a:lvl1pPr>
          </a:lstStyle>
          <a:p>
            <a:pPr lvl="0"/>
            <a:r>
              <a:rPr lang="zh-CN" altLang="en-US" dirty="0" smtClean="0"/>
              <a:t>课程版本</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ln>
        </p:spPr>
        <p:txBody>
          <a:bodyPr lIns="78258" tIns="39127" rIns="78258" bIns="39127" anchor="ctr"/>
          <a:lstStyle/>
          <a:p>
            <a:pPr defTabSz="801370" fontAlgn="base"/>
            <a:r>
              <a:rPr lang="zh-CN" altLang="en-US" sz="3500" dirty="0">
                <a:solidFill>
                  <a:srgbClr val="990000"/>
                </a:solidFill>
                <a:latin typeface="FrutigerNext LT Medium" pitchFamily="34" charset="0"/>
                <a:ea typeface="黑体" panose="02010609060101010101" pitchFamily="2" charset="-122"/>
              </a:rPr>
              <a:t>修订记录</a:t>
            </a:r>
            <a:endParaRPr lang="zh-CN" altLang="en-US" sz="3500" dirty="0">
              <a:solidFill>
                <a:srgbClr val="990000"/>
              </a:solidFill>
              <a:latin typeface="FrutigerNext LT Medium" pitchFamily="34" charset="0"/>
              <a:ea typeface="黑体" panose="02010609060101010101" pitchFamily="2" charset="-122"/>
            </a:endParaRP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ln>
        </p:spPr>
        <p:txBody>
          <a:bodyPr>
            <a:spAutoFit/>
          </a:bodyPr>
          <a:lstStyle/>
          <a:p>
            <a:pPr>
              <a:spcBef>
                <a:spcPct val="50000"/>
              </a:spcBef>
            </a:pPr>
            <a:r>
              <a:rPr lang="zh-CN" altLang="en-US" sz="4000" dirty="0">
                <a:solidFill>
                  <a:srgbClr val="4D4D4D"/>
                </a:solidFill>
                <a:latin typeface="Arial" panose="020B0604020202020204" pitchFamily="34" charset="0"/>
              </a:rPr>
              <a:t>本页不打印</a:t>
            </a:r>
            <a:endParaRPr lang="zh-CN" altLang="en-US" sz="4000" dirty="0">
              <a:solidFill>
                <a:srgbClr val="4D4D4D"/>
              </a:solidFill>
              <a:latin typeface="Arial" panose="020B0604020202020204" pitchFamily="34" charset="0"/>
            </a:endParaRP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buNone/>
              <a:defRPr sz="1600"/>
            </a:lvl1pPr>
          </a:lstStyle>
          <a:p>
            <a:pPr lvl="0"/>
            <a:r>
              <a:rPr lang="zh-CN" altLang="en-US" dirty="0" smtClean="0"/>
              <a:t>类型</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370" rtl="0" eaLnBrk="0" fontAlgn="base" latinLnBrk="0" hangingPunct="0">
              <a:lnSpc>
                <a:spcPct val="140000"/>
              </a:lnSpc>
              <a:spcBef>
                <a:spcPct val="30000"/>
              </a:spcBef>
              <a:spcAft>
                <a:spcPct val="0"/>
              </a:spcAft>
              <a:buClr>
                <a:srgbClr val="808080"/>
              </a:buClr>
              <a:buSzPct val="100000"/>
              <a:buFont typeface="+mj-lt"/>
              <a:buAutoNum type="arabicPeriod"/>
              <a:defRPr/>
            </a:lvl1pPr>
            <a:lvl2pPr marL="858520" indent="-457200">
              <a:buSzPct val="100000"/>
              <a:buFont typeface="+mj-lt"/>
              <a:buAutoNum type="alphaUcPeriod"/>
              <a:defRPr/>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思考题</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本节小结</a:t>
            </a:r>
            <a:endParaRPr lang="zh-CN" altLang="en-US" sz="3500" dirty="0" smtClean="0">
              <a:solidFill>
                <a:srgbClr val="990000"/>
              </a:solidFill>
              <a:latin typeface="+mj-ea"/>
              <a:ea typeface="+mj-ea"/>
              <a:cs typeface="Arial" panose="020B0604020202020204" pitchFamily="34" charset="0"/>
            </a:endParaRP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本章总结</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更多信息</a:t>
            </a:r>
            <a:endParaRPr lang="zh-CN" altLang="en-US" sz="3500" dirty="0" smtClean="0">
              <a:solidFill>
                <a:srgbClr val="990000"/>
              </a:solidFill>
              <a:latin typeface="+mj-ea"/>
              <a:ea typeface="+mj-ea"/>
              <a:cs typeface="Arial" panose="020B0604020202020204" pitchFamily="34" charset="0"/>
            </a:endParaRP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学习推荐</a:t>
            </a:r>
            <a:endParaRPr lang="zh-CN" altLang="en-US" sz="3500" dirty="0" smtClean="0">
              <a:solidFill>
                <a:srgbClr val="990000"/>
              </a:solidFill>
              <a:latin typeface="+mj-ea"/>
              <a:ea typeface="+mj-ea"/>
              <a:cs typeface="Arial" panose="020B0604020202020204" pitchFamily="34" charset="0"/>
            </a:endParaRP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panose="020B0604020202020204" pitchFamily="34" charset="0"/>
                <a:ea typeface="华文细黑" panose="02010600040101010101" pitchFamily="2" charset="-122"/>
                <a:sym typeface="FrutigerNext LT Regular" pitchFamily="34" charset="0"/>
              </a:rPr>
              <a:t>谢谢</a:t>
            </a:r>
            <a:endParaRPr lang="zh-CN" altLang="zh-CN" sz="4100" dirty="0">
              <a:solidFill>
                <a:srgbClr val="990000"/>
              </a:solidFill>
              <a:latin typeface="Arial" panose="020B0604020202020204" pitchFamily="34" charset="0"/>
              <a:ea typeface="华文细黑" panose="02010600040101010101" pitchFamily="2" charset="-122"/>
              <a:sym typeface="FrutigerNext LT Regular"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ln>
        </p:spPr>
        <p:txBody>
          <a:bodyPr wrap="none" lIns="80114" tIns="40058" rIns="80114" bIns="40058">
            <a:spAutoFit/>
          </a:bodyPr>
          <a:lstStyle/>
          <a:p>
            <a:pPr defTabSz="801370" eaLnBrk="0" fontAlgn="base" hangingPunct="0">
              <a:defRPr/>
            </a:pPr>
            <a:r>
              <a:rPr lang="en-US" altLang="zh-CN" sz="1200" dirty="0">
                <a:solidFill>
                  <a:schemeClr val="bg1"/>
                </a:solidFill>
                <a:ea typeface="MS PGothic" panose="020B0600070205080204" pitchFamily="34" charset="-128"/>
              </a:rPr>
              <a:t>www.huawei.com</a:t>
            </a:r>
            <a:endParaRPr lang="en-US" altLang="zh-CN" sz="1200" dirty="0">
              <a:solidFill>
                <a:schemeClr val="bg1"/>
              </a:solidFill>
              <a:ea typeface="MS PGothic" panose="020B0600070205080204" pitchFamily="34" charset="-128"/>
            </a:endParaRP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82301" cy="265552"/>
          </a:xfrm>
          <a:prstGeom prst="rect">
            <a:avLst/>
          </a:prstGeom>
          <a:noFill/>
          <a:ln w="9525" algn="ctr">
            <a:noFill/>
            <a:miter lim="800000"/>
          </a:ln>
          <a:effectLst/>
        </p:spPr>
        <p:txBody>
          <a:bodyPr wrap="none" lIns="80101" tIns="40052" rIns="80101" bIns="40052">
            <a:spAutoFit/>
          </a:bodyPr>
          <a:lstStyle/>
          <a:p>
            <a:pPr defTabSz="801370"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stStyle>
          <a:p>
            <a:pPr eaLnBrk="1" hangingPunct="1"/>
            <a:r>
              <a:rPr lang="zh-CN" altLang="en-US" dirty="0" smtClean="0"/>
              <a:t>本章主要讲述</a:t>
            </a:r>
            <a:r>
              <a:rPr lang="en-US" altLang="zh-CN" dirty="0" smtClean="0"/>
              <a:t>...</a:t>
            </a:r>
            <a:endParaRPr lang="zh-CN" altLang="en-US" dirty="0" smtClean="0"/>
          </a:p>
          <a:p>
            <a:pPr lvl="4"/>
            <a:endParaRPr lang="zh-CN" altLang="en-US" dirty="0"/>
          </a:p>
        </p:txBody>
      </p:sp>
      <p:sp>
        <p:nvSpPr>
          <p:cNvPr id="11" name="TextBox 10"/>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前言</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lvl1pPr>
          </a:lstStyle>
          <a:p>
            <a:pPr marL="301625" marR="0" lvl="0" indent="-301625" algn="l" defTabSz="801370" rtl="0" eaLnBrk="0" fontAlgn="base" latinLnBrk="0" hangingPunct="0">
              <a:lnSpc>
                <a:spcPct val="140000"/>
              </a:lnSpc>
              <a:spcBef>
                <a:spcPct val="30000"/>
              </a:spcBef>
              <a:spcAft>
                <a:spcPct val="0"/>
              </a:spcAft>
              <a:buClr>
                <a:srgbClr val="808080"/>
              </a:buClr>
              <a:buSzPct val="60000"/>
              <a:buFont typeface="Wingdings" panose="05000000000000000000" pitchFamily="2" charset="2"/>
              <a:buChar char="l"/>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endParaRPr kumimoji="0" lang="zh-CN" altLang="en-US" sz="2200" b="0" i="0" u="none" strike="noStrike" kern="0" cap="none" spc="0" normalizeH="0" baseline="0" noProof="0" dirty="0" smtClean="0">
              <a:ln>
                <a:noFill/>
              </a:ln>
              <a:solidFill>
                <a:srgbClr val="000000"/>
              </a:solidFill>
              <a:effectLst/>
              <a:uLnTx/>
              <a:uFillTx/>
              <a:latin typeface="+mn-lt"/>
              <a:ea typeface="+mn-ea"/>
              <a:cs typeface="+mn-cs"/>
            </a:endParaRPr>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目标</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370" rtl="0" eaLnBrk="0" fontAlgn="base" latinLnBrk="0" hangingPunct="0">
              <a:lnSpc>
                <a:spcPct val="140000"/>
              </a:lnSpc>
              <a:spcBef>
                <a:spcPct val="30000"/>
              </a:spcBef>
              <a:spcAft>
                <a:spcPct val="0"/>
              </a:spcAft>
              <a:buClr>
                <a:schemeClr val="tx1"/>
              </a:buClr>
              <a:buSzPct val="100000"/>
              <a:buFont typeface="+mj-lt"/>
              <a:buAutoNum type="arabicPeriod"/>
              <a:defRPr/>
            </a:lvl1pPr>
            <a:lvl2pPr>
              <a:buFont typeface="Wingdings" panose="05000000000000000000"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目录</a:t>
            </a:r>
            <a:endParaRPr lang="zh-CN" altLang="en-US" sz="3500" dirty="0" smtClean="0">
              <a:solidFill>
                <a:srgbClr val="990000"/>
              </a:solidFill>
              <a:latin typeface="+mj-ea"/>
              <a:ea typeface="+mj-ea"/>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ln>
        </p:spPr>
        <p:txBody>
          <a:bodyPr wrap="square" lIns="99980" tIns="49986" rIns="99980" bIns="49986" rtlCol="0">
            <a:spAutoFit/>
          </a:bodyPr>
          <a:lstStyle/>
          <a:p>
            <a:pPr algn="l" defTabSz="1001395" eaLnBrk="0" hangingPunct="0"/>
            <a:r>
              <a:rPr lang="zh-CN" altLang="en-US" sz="3500" dirty="0" smtClean="0">
                <a:solidFill>
                  <a:srgbClr val="990000"/>
                </a:solidFill>
                <a:latin typeface="+mj-ea"/>
                <a:ea typeface="+mj-ea"/>
                <a:cs typeface="Arial" panose="020B0604020202020204" pitchFamily="34" charset="0"/>
              </a:rPr>
              <a:t>本节概述和学习目标</a:t>
            </a:r>
            <a:endParaRPr lang="zh-CN" altLang="en-US" sz="3500" dirty="0" smtClean="0">
              <a:solidFill>
                <a:srgbClr val="990000"/>
              </a:solidFill>
              <a:latin typeface="+mj-ea"/>
              <a:ea typeface="+mj-ea"/>
              <a:cs typeface="Arial" panose="020B0604020202020204" pitchFamily="34" charset="0"/>
            </a:endParaRP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空白">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1.png"/><Relationship Id="rId17" Type="http://schemas.openxmlformats.org/officeDocument/2006/relationships/image" Target="../media/image10.png"/><Relationship Id="rId16" Type="http://schemas.openxmlformats.org/officeDocument/2006/relationships/image" Target="../media/image9.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2.jpeg"/><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6"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7"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ln>
        </p:spPr>
        <p:txBody>
          <a:bodyPr vert="horz" wrap="square" lIns="80128" tIns="40064" rIns="80128" bIns="40064" numCol="1" anchor="ctr" anchorCtr="0" compatLnSpc="1"/>
          <a:lstStyle/>
          <a:p>
            <a:pPr lvl="0"/>
            <a:r>
              <a:rPr lang="zh-CN" altLang="en-US" smtClean="0"/>
              <a:t>单击此处编辑母版标题样式</a:t>
            </a:r>
            <a:endParaRPr lang="zh-CN" altLang="en-US" smtClean="0"/>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ln>
        </p:spPr>
        <p:txBody>
          <a:bodyPr vert="horz" wrap="square" lIns="80141" tIns="40071" rIns="80141" bIns="40071"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8" name="Rectangle 69"/>
          <p:cNvSpPr>
            <a:spLocks noChangeArrowheads="1"/>
          </p:cNvSpPr>
          <p:nvPr userDrawn="1"/>
        </p:nvSpPr>
        <p:spPr bwMode="auto">
          <a:xfrm>
            <a:off x="6096000" y="6451600"/>
            <a:ext cx="657095"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zh-CN" altLang="en-US" sz="1200" dirty="0" smtClean="0">
                <a:latin typeface="+mn-lt"/>
                <a:ea typeface="+mn-ea"/>
              </a:rPr>
              <a:t>第</a:t>
            </a:r>
            <a:fld id="{2F2CF7F5-F178-4429-B6CA-28062DF31937}" type="slidenum">
              <a:rPr lang="en-US" altLang="zh-CN" sz="1200" dirty="0" smtClean="0">
                <a:latin typeface="+mn-lt"/>
                <a:ea typeface="+mn-ea"/>
              </a:rPr>
            </a:fld>
            <a:r>
              <a:rPr lang="zh-CN" altLang="en-US" sz="1200" dirty="0" smtClean="0">
                <a:latin typeface="+mn-lt"/>
                <a:ea typeface="+mn-ea"/>
              </a:rPr>
              <a:t>页</a:t>
            </a:r>
            <a:endParaRPr lang="en-US" altLang="zh-CN" sz="1200" dirty="0">
              <a:latin typeface="+mn-lt"/>
              <a:ea typeface="+mn-ea"/>
            </a:endParaRPr>
          </a:p>
        </p:txBody>
      </p:sp>
      <p:pic>
        <p:nvPicPr>
          <p:cNvPr id="9" name="Picture 2" descr="C:\Users\c00224892.CHINA\Desktop\中文水印.png"/>
          <p:cNvPicPr>
            <a:picLocks noChangeAspect="1" noChangeArrowheads="1"/>
          </p:cNvPicPr>
          <p:nvPr userDrawn="1"/>
        </p:nvPicPr>
        <p:blipFill>
          <a:blip r:embed="rId18" cstate="print"/>
          <a:srcRect/>
          <a:stretch>
            <a:fillRect/>
          </a:stretch>
        </p:blipFill>
        <p:spPr bwMode="auto">
          <a:xfrm>
            <a:off x="6516216" y="-27384"/>
            <a:ext cx="2633663" cy="2633662"/>
          </a:xfrm>
          <a:prstGeom prst="rect">
            <a:avLst/>
          </a:prstGeom>
          <a:noFill/>
        </p:spPr>
      </p:pic>
      <p:sp>
        <p:nvSpPr>
          <p:cNvPr id="10" name="Rectangle 54"/>
          <p:cNvSpPr>
            <a:spLocks noChangeArrowheads="1"/>
          </p:cNvSpPr>
          <p:nvPr userDrawn="1"/>
        </p:nvSpPr>
        <p:spPr bwMode="auto">
          <a:xfrm>
            <a:off x="647564" y="6409397"/>
            <a:ext cx="2582301" cy="265552"/>
          </a:xfrm>
          <a:prstGeom prst="rect">
            <a:avLst/>
          </a:prstGeom>
          <a:noFill/>
          <a:ln w="9525" algn="ctr">
            <a:noFill/>
            <a:miter lim="800000"/>
          </a:ln>
          <a:effectLst/>
        </p:spPr>
        <p:txBody>
          <a:bodyPr wrap="none" lIns="80101" tIns="40052" rIns="80101" bIns="40052">
            <a:spAutoFit/>
          </a:bodyPr>
          <a:lstStyle/>
          <a:p>
            <a:pPr defTabSz="801370"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2015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hf hdr="0" ftr="0" dt="0"/>
  <p:txStyles>
    <p:titleStyle>
      <a:lvl1pPr algn="l" defTabSz="801370" rtl="0" eaLnBrk="0" fontAlgn="base" hangingPunct="0">
        <a:spcBef>
          <a:spcPct val="0"/>
        </a:spcBef>
        <a:spcAft>
          <a:spcPct val="0"/>
        </a:spcAft>
        <a:defRPr sz="3500">
          <a:solidFill>
            <a:srgbClr val="990000"/>
          </a:solidFill>
          <a:latin typeface="+mj-lt"/>
          <a:ea typeface="+mj-ea"/>
          <a:cs typeface="+mj-cs"/>
        </a:defRPr>
      </a:lvl1pPr>
      <a:lvl2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2pPr>
      <a:lvl3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3pPr>
      <a:lvl4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4pPr>
      <a:lvl5pPr algn="l" defTabSz="801370" rtl="0" eaLnBrk="0" fontAlgn="base" hangingPunct="0">
        <a:spcBef>
          <a:spcPct val="0"/>
        </a:spcBef>
        <a:spcAft>
          <a:spcPct val="0"/>
        </a:spcAft>
        <a:defRPr sz="3500">
          <a:solidFill>
            <a:srgbClr val="990000"/>
          </a:solidFill>
          <a:latin typeface="FrutigerNext LT Medium" pitchFamily="34" charset="0"/>
          <a:ea typeface="黑体" panose="02010609060101010101" pitchFamily="2" charset="-122"/>
        </a:defRPr>
      </a:lvl5pPr>
      <a:lvl6pPr marL="4572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6pPr>
      <a:lvl7pPr marL="9144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7pPr>
      <a:lvl8pPr marL="13716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8pPr>
      <a:lvl9pPr marL="1828800" algn="l" defTabSz="801370" rtl="0" fontAlgn="base">
        <a:spcBef>
          <a:spcPct val="0"/>
        </a:spcBef>
        <a:spcAft>
          <a:spcPct val="0"/>
        </a:spcAft>
        <a:defRPr sz="3500">
          <a:solidFill>
            <a:srgbClr val="990000"/>
          </a:solidFill>
          <a:latin typeface="FrutigerNext LT Medium" pitchFamily="34" charset="0"/>
          <a:ea typeface="黑体" panose="02010609060101010101" pitchFamily="2" charset="-122"/>
        </a:defRPr>
      </a:lvl9pPr>
    </p:titleStyle>
    <p:bodyStyle>
      <a:lvl1pPr marL="301625" indent="-301625" algn="l" defTabSz="801370" rtl="0" eaLnBrk="0" fontAlgn="base" hangingPunct="0">
        <a:lnSpc>
          <a:spcPct val="140000"/>
        </a:lnSpc>
        <a:spcBef>
          <a:spcPct val="30000"/>
        </a:spcBef>
        <a:spcAft>
          <a:spcPct val="0"/>
        </a:spcAft>
        <a:buClr>
          <a:srgbClr val="808080"/>
        </a:buClr>
        <a:buSzPct val="60000"/>
        <a:buFont typeface="Wingdings" panose="05000000000000000000" pitchFamily="2" charset="2"/>
        <a:buChar char="l"/>
        <a:defRPr sz="2200">
          <a:solidFill>
            <a:schemeClr val="tx1"/>
          </a:solidFill>
          <a:latin typeface="+mn-lt"/>
          <a:ea typeface="+mn-ea"/>
          <a:cs typeface="+mn-cs"/>
        </a:defRPr>
      </a:lvl1pPr>
      <a:lvl2pPr marL="654050" indent="-252730" algn="l" defTabSz="801370" rtl="0" eaLnBrk="0" fontAlgn="base" hangingPunct="0">
        <a:lnSpc>
          <a:spcPct val="140000"/>
        </a:lnSpc>
        <a:spcBef>
          <a:spcPct val="30000"/>
        </a:spcBef>
        <a:spcAft>
          <a:spcPct val="0"/>
        </a:spcAft>
        <a:buClr>
          <a:schemeClr val="tx1"/>
        </a:buClr>
        <a:buSzPct val="50000"/>
        <a:buFont typeface="Wingdings" panose="05000000000000000000" pitchFamily="2" charset="2"/>
        <a:buChar char="p"/>
        <a:defRPr sz="2000">
          <a:solidFill>
            <a:schemeClr val="tx1"/>
          </a:solidFill>
          <a:latin typeface="+mn-lt"/>
          <a:ea typeface="+mn-ea"/>
        </a:defRPr>
      </a:lvl2pPr>
      <a:lvl3pPr marL="1003300" indent="-201930" algn="l" defTabSz="801370" rtl="0" eaLnBrk="0" fontAlgn="base" hangingPunct="0">
        <a:lnSpc>
          <a:spcPct val="140000"/>
        </a:lnSpc>
        <a:spcBef>
          <a:spcPct val="30000"/>
        </a:spcBef>
        <a:spcAft>
          <a:spcPct val="0"/>
        </a:spcAft>
        <a:buSzPct val="50000"/>
        <a:buFont typeface="Wingdings" panose="05000000000000000000" pitchFamily="2" charset="2"/>
        <a:buChar char="n"/>
        <a:defRPr>
          <a:solidFill>
            <a:schemeClr val="tx1"/>
          </a:solidFill>
          <a:latin typeface="FrutigerNext LT Light" pitchFamily="34" charset="0"/>
          <a:ea typeface="+mn-ea"/>
        </a:defRPr>
      </a:lvl3pPr>
      <a:lvl4pPr marL="1400175" indent="-198755" algn="l" defTabSz="801370" rtl="0" eaLnBrk="0" fontAlgn="base" hangingPunct="0">
        <a:lnSpc>
          <a:spcPct val="140000"/>
        </a:lnSpc>
        <a:spcBef>
          <a:spcPct val="30000"/>
        </a:spcBef>
        <a:spcAft>
          <a:spcPct val="0"/>
        </a:spcAft>
        <a:buChar char="–"/>
        <a:defRPr sz="1600">
          <a:solidFill>
            <a:schemeClr val="tx1"/>
          </a:solidFill>
          <a:latin typeface="+mj-lt"/>
          <a:ea typeface="+mn-ea"/>
        </a:defRPr>
      </a:lvl4pPr>
      <a:lvl5pPr marL="1802130" indent="-201930" algn="l" defTabSz="801370" rtl="0" eaLnBrk="0" fontAlgn="base" hangingPunct="0">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3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5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7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930" indent="-201930" algn="l" defTabSz="801370"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2"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anose="020B0604020202020204" pitchFamily="34" charset="0"/>
                <a:ea typeface="MS PGothic" panose="020B0600070205080204" pitchFamily="34" charset="-128"/>
                <a:sym typeface="FrutigerNext LT Regular" pitchFamily="34" charset="0"/>
              </a:rPr>
              <a:t>www.huawei.com</a:t>
            </a:r>
            <a:endParaRPr lang="zh-CN" altLang="zh-CN" sz="2400">
              <a:solidFill>
                <a:srgbClr val="666666"/>
              </a:solidFill>
              <a:latin typeface="Arial" panose="020B0604020202020204" pitchFamily="34" charset="0"/>
              <a:ea typeface="MS PGothic" panose="020B0600070205080204" pitchFamily="34" charset="-128"/>
              <a:sym typeface="FrutigerNext LT Regular" pitchFamily="34" charset="0"/>
            </a:endParaRPr>
          </a:p>
        </p:txBody>
      </p:sp>
    </p:spTree>
  </p:cSld>
  <p:clrMap bg1="lt1" tx1="dk1" bg2="lt2" tx2="dk2" accent1="accent1" accent2="accent2" accent3="accent3" accent4="accent4" accent5="accent5" accent6="accent6" hlink="hlink" folHlink="folHlink"/>
  <p:sldLayoutIdLst>
    <p:sldLayoutId id="2147483665" r:id="rId1"/>
  </p:sldLayoutIdLst>
  <p:timing>
    <p:tnLst>
      <p:par>
        <p:cTn id="1" dur="indefinite" restart="never" nodeType="tmRoot"/>
      </p:par>
    </p:tnLst>
  </p:timing>
  <p:txStyles>
    <p:titleStyle>
      <a:lvl1pPr algn="ctr" defTabSz="801370" rtl="0" eaLnBrk="0" fontAlgn="base" hangingPunct="0">
        <a:spcBef>
          <a:spcPct val="0"/>
        </a:spcBef>
        <a:spcAft>
          <a:spcPct val="0"/>
        </a:spcAft>
        <a:defRPr sz="3700" baseline="0">
          <a:solidFill>
            <a:schemeClr val="tx2"/>
          </a:solidFill>
          <a:latin typeface="+mj-lt"/>
          <a:ea typeface="+mj-ea"/>
          <a:cs typeface="+mj-cs"/>
        </a:defRPr>
      </a:lvl1pPr>
      <a:lvl2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2pPr>
      <a:lvl3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3pPr>
      <a:lvl4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4pPr>
      <a:lvl5pPr algn="ctr" defTabSz="801370" rtl="0" eaLnBrk="0" fontAlgn="base" hangingPunct="0">
        <a:spcBef>
          <a:spcPct val="0"/>
        </a:spcBef>
        <a:spcAft>
          <a:spcPct val="0"/>
        </a:spcAft>
        <a:defRPr sz="3700">
          <a:solidFill>
            <a:schemeClr val="tx2"/>
          </a:solidFill>
          <a:latin typeface="Arial" panose="020B0604020202020204" pitchFamily="34" charset="0"/>
          <a:ea typeface="宋体" panose="02010600030101010101" pitchFamily="2" charset="-122"/>
        </a:defRPr>
      </a:lvl5pPr>
      <a:lvl6pPr marL="4572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6pPr>
      <a:lvl7pPr marL="9144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7pPr>
      <a:lvl8pPr marL="13716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8pPr>
      <a:lvl9pPr marL="1828800" algn="ctr" defTabSz="801370" rtl="0" fontAlgn="base">
        <a:spcBef>
          <a:spcPct val="0"/>
        </a:spcBef>
        <a:spcAft>
          <a:spcPct val="0"/>
        </a:spcAft>
        <a:defRPr sz="3700">
          <a:solidFill>
            <a:schemeClr val="tx2"/>
          </a:solidFill>
          <a:latin typeface="Arial" panose="020B0604020202020204" pitchFamily="34" charset="0"/>
          <a:ea typeface="宋体" panose="02010600030101010101" pitchFamily="2" charset="-122"/>
        </a:defRPr>
      </a:lvl9pPr>
    </p:titleStyle>
    <p:bodyStyle>
      <a:lvl1pPr marL="301625" indent="-301625" algn="l" defTabSz="801370" rtl="0" eaLnBrk="0" fontAlgn="base" hangingPunct="0">
        <a:spcBef>
          <a:spcPct val="20000"/>
        </a:spcBef>
        <a:spcAft>
          <a:spcPct val="0"/>
        </a:spcAft>
        <a:buChar char="•"/>
        <a:defRPr sz="2800">
          <a:solidFill>
            <a:schemeClr val="tx1"/>
          </a:solidFill>
          <a:latin typeface="+mn-lt"/>
          <a:ea typeface="+mn-ea"/>
          <a:cs typeface="+mn-cs"/>
        </a:defRPr>
      </a:lvl1pPr>
      <a:lvl2pPr marL="654050" indent="-252730" algn="l" defTabSz="801370" rtl="0" eaLnBrk="0" fontAlgn="base" hangingPunct="0">
        <a:spcBef>
          <a:spcPct val="20000"/>
        </a:spcBef>
        <a:spcAft>
          <a:spcPct val="0"/>
        </a:spcAft>
        <a:buChar char="–"/>
        <a:defRPr sz="2500">
          <a:solidFill>
            <a:schemeClr val="tx1"/>
          </a:solidFill>
          <a:latin typeface="+mn-lt"/>
          <a:ea typeface="+mn-ea"/>
        </a:defRPr>
      </a:lvl2pPr>
      <a:lvl3pPr marL="1003300" indent="-201930" algn="l" defTabSz="801370" rtl="0" eaLnBrk="0" fontAlgn="base" hangingPunct="0">
        <a:spcBef>
          <a:spcPct val="20000"/>
        </a:spcBef>
        <a:spcAft>
          <a:spcPct val="0"/>
        </a:spcAft>
        <a:buChar char="•"/>
        <a:defRPr sz="2200">
          <a:solidFill>
            <a:schemeClr val="tx1"/>
          </a:solidFill>
          <a:latin typeface="+mn-lt"/>
          <a:ea typeface="+mn-ea"/>
        </a:defRPr>
      </a:lvl3pPr>
      <a:lvl4pPr marL="1400175" indent="-198755" algn="l" defTabSz="801370" rtl="0" eaLnBrk="0" fontAlgn="base" hangingPunct="0">
        <a:spcBef>
          <a:spcPct val="20000"/>
        </a:spcBef>
        <a:spcAft>
          <a:spcPct val="0"/>
        </a:spcAft>
        <a:buChar char="–"/>
        <a:defRPr sz="1700">
          <a:solidFill>
            <a:schemeClr val="tx1"/>
          </a:solidFill>
          <a:latin typeface="+mn-lt"/>
          <a:ea typeface="+mn-ea"/>
        </a:defRPr>
      </a:lvl4pPr>
      <a:lvl5pPr marL="1802130" indent="-201930" algn="l" defTabSz="801370" rtl="0" eaLnBrk="0" fontAlgn="base" hangingPunct="0">
        <a:spcBef>
          <a:spcPct val="20000"/>
        </a:spcBef>
        <a:spcAft>
          <a:spcPct val="0"/>
        </a:spcAft>
        <a:buChar char="»"/>
        <a:defRPr sz="1700">
          <a:solidFill>
            <a:schemeClr val="tx1"/>
          </a:solidFill>
          <a:latin typeface="+mn-lt"/>
          <a:ea typeface="+mn-ea"/>
        </a:defRPr>
      </a:lvl5pPr>
      <a:lvl6pPr marL="2259330" indent="-201930" algn="l" defTabSz="801370" rtl="0" fontAlgn="base">
        <a:spcBef>
          <a:spcPct val="20000"/>
        </a:spcBef>
        <a:spcAft>
          <a:spcPct val="0"/>
        </a:spcAft>
        <a:buChar char="»"/>
        <a:defRPr sz="1700">
          <a:solidFill>
            <a:schemeClr val="tx1"/>
          </a:solidFill>
          <a:latin typeface="+mn-lt"/>
          <a:ea typeface="+mn-ea"/>
        </a:defRPr>
      </a:lvl6pPr>
      <a:lvl7pPr marL="2716530" indent="-201930" algn="l" defTabSz="801370" rtl="0" fontAlgn="base">
        <a:spcBef>
          <a:spcPct val="20000"/>
        </a:spcBef>
        <a:spcAft>
          <a:spcPct val="0"/>
        </a:spcAft>
        <a:buChar char="»"/>
        <a:defRPr sz="1700">
          <a:solidFill>
            <a:schemeClr val="tx1"/>
          </a:solidFill>
          <a:latin typeface="+mn-lt"/>
          <a:ea typeface="+mn-ea"/>
        </a:defRPr>
      </a:lvl7pPr>
      <a:lvl8pPr marL="3173730" indent="-201930" algn="l" defTabSz="801370" rtl="0" fontAlgn="base">
        <a:spcBef>
          <a:spcPct val="20000"/>
        </a:spcBef>
        <a:spcAft>
          <a:spcPct val="0"/>
        </a:spcAft>
        <a:buChar char="»"/>
        <a:defRPr sz="1700">
          <a:solidFill>
            <a:schemeClr val="tx1"/>
          </a:solidFill>
          <a:latin typeface="+mn-lt"/>
          <a:ea typeface="+mn-ea"/>
        </a:defRPr>
      </a:lvl8pPr>
      <a:lvl9pPr marL="3630930" indent="-201930" algn="l" defTabSz="801370"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5.xml"/><Relationship Id="rId7" Type="http://schemas.openxmlformats.org/officeDocument/2006/relationships/oleObject" Target="../embeddings/oleObject3.bin"/><Relationship Id="rId6" Type="http://schemas.openxmlformats.org/officeDocument/2006/relationships/oleObject" Target="../embeddings/oleObject2.bin"/><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oleObject" Target="../embeddings/oleObject1.bin"/><Relationship Id="rId2" Type="http://schemas.openxmlformats.org/officeDocument/2006/relationships/image" Target="../media/image35.png"/><Relationship Id="rId10" Type="http://schemas.openxmlformats.org/officeDocument/2006/relationships/notesSlide" Target="../notesSlides/notesSlide10.xml"/><Relationship Id="rId1" Type="http://schemas.openxmlformats.org/officeDocument/2006/relationships/image" Target="../media/image3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5.xml"/><Relationship Id="rId2" Type="http://schemas.openxmlformats.org/officeDocument/2006/relationships/image" Target="../media/image39.png"/><Relationship Id="rId1" Type="http://schemas.openxmlformats.org/officeDocument/2006/relationships/image" Target="../media/image3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5.xml"/><Relationship Id="rId2" Type="http://schemas.openxmlformats.org/officeDocument/2006/relationships/image" Target="../media/image41.png"/><Relationship Id="rId1"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5.xml"/><Relationship Id="rId2" Type="http://schemas.openxmlformats.org/officeDocument/2006/relationships/image" Target="../media/image44.png"/><Relationship Id="rId1" Type="http://schemas.openxmlformats.org/officeDocument/2006/relationships/image" Target="../media/image4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5.xml"/><Relationship Id="rId2" Type="http://schemas.openxmlformats.org/officeDocument/2006/relationships/image" Target="../media/image46.png"/><Relationship Id="rId1"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5.xml"/><Relationship Id="rId1"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5.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9" Type="http://schemas.openxmlformats.org/officeDocument/2006/relationships/image" Target="../media/image56.png"/><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4" Type="http://schemas.openxmlformats.org/officeDocument/2006/relationships/notesSlide" Target="../notesSlides/notesSlide37.xml"/><Relationship Id="rId13" Type="http://schemas.openxmlformats.org/officeDocument/2006/relationships/slideLayout" Target="../slideLayouts/slideLayout15.xml"/><Relationship Id="rId12" Type="http://schemas.openxmlformats.org/officeDocument/2006/relationships/image" Target="../media/image59.png"/><Relationship Id="rId11" Type="http://schemas.openxmlformats.org/officeDocument/2006/relationships/image" Target="../media/image58.png"/><Relationship Id="rId10" Type="http://schemas.openxmlformats.org/officeDocument/2006/relationships/image" Target="../media/image57.png"/><Relationship Id="rId1" Type="http://schemas.openxmlformats.org/officeDocument/2006/relationships/image" Target="../media/image48.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15.xml"/><Relationship Id="rId5" Type="http://schemas.openxmlformats.org/officeDocument/2006/relationships/image" Target="../media/image62.jpeg"/><Relationship Id="rId4" Type="http://schemas.openxmlformats.org/officeDocument/2006/relationships/image" Target="../media/image61.jpeg"/><Relationship Id="rId3" Type="http://schemas.openxmlformats.org/officeDocument/2006/relationships/image" Target="../media/image59.png"/><Relationship Id="rId2" Type="http://schemas.openxmlformats.org/officeDocument/2006/relationships/image" Target="../media/image60.png"/><Relationship Id="rId1" Type="http://schemas.openxmlformats.org/officeDocument/2006/relationships/image" Target="../media/image58.png"/></Relationships>
</file>

<file path=ppt/slides/_rels/slide39.xml.rels><?xml version="1.0" encoding="UTF-8" standalone="yes"?>
<Relationships xmlns="http://schemas.openxmlformats.org/package/2006/relationships"><Relationship Id="rId9" Type="http://schemas.openxmlformats.org/officeDocument/2006/relationships/image" Target="../media/image71.png"/><Relationship Id="rId8" Type="http://schemas.openxmlformats.org/officeDocument/2006/relationships/image" Target="../media/image70.png"/><Relationship Id="rId7" Type="http://schemas.openxmlformats.org/officeDocument/2006/relationships/image" Target="../media/image69.png"/><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2" Type="http://schemas.openxmlformats.org/officeDocument/2006/relationships/notesSlide" Target="../notesSlides/notesSlide39.xml"/><Relationship Id="rId11" Type="http://schemas.openxmlformats.org/officeDocument/2006/relationships/slideLayout" Target="../slideLayouts/slideLayout15.xml"/><Relationship Id="rId10" Type="http://schemas.openxmlformats.org/officeDocument/2006/relationships/image" Target="../media/image72.png"/><Relationship Id="rId1" Type="http://schemas.openxmlformats.org/officeDocument/2006/relationships/image" Target="../media/image6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5.xml"/><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5.xml"/><Relationship Id="rId1"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5.xml"/><Relationship Id="rId1" Type="http://schemas.openxmlformats.org/officeDocument/2006/relationships/image" Target="../media/image7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8" Type="http://schemas.openxmlformats.org/officeDocument/2006/relationships/notesSlide" Target="../notesSlides/notesSlide5.xml"/><Relationship Id="rId17" Type="http://schemas.openxmlformats.org/officeDocument/2006/relationships/slideLayout" Target="../slideLayouts/slideLayout15.xml"/><Relationship Id="rId16" Type="http://schemas.openxmlformats.org/officeDocument/2006/relationships/image" Target="../media/image28.png"/><Relationship Id="rId15" Type="http://schemas.openxmlformats.org/officeDocument/2006/relationships/image" Target="../media/image27.png"/><Relationship Id="rId14" Type="http://schemas.openxmlformats.org/officeDocument/2006/relationships/image" Target="../media/image26.png"/><Relationship Id="rId13" Type="http://schemas.openxmlformats.org/officeDocument/2006/relationships/image" Target="../media/image25.png"/><Relationship Id="rId12" Type="http://schemas.openxmlformats.org/officeDocument/2006/relationships/image" Target="../media/image24.png"/><Relationship Id="rId11" Type="http://schemas.openxmlformats.org/officeDocument/2006/relationships/image" Target="../media/image23.png"/><Relationship Id="rId10" Type="http://schemas.openxmlformats.org/officeDocument/2006/relationships/image" Target="../media/image22.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5.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8"/>
          <p:cNvSpPr>
            <a:spLocks noGrp="1" noChangeArrowheads="1"/>
          </p:cNvSpPr>
          <p:nvPr>
            <p:ph type="ctrTitle"/>
          </p:nvPr>
        </p:nvSpPr>
        <p:spPr>
          <a:xfrm>
            <a:off x="642938" y="1419225"/>
            <a:ext cx="5827712" cy="1470025"/>
          </a:xfrm>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第二章</a:t>
            </a:r>
            <a:br>
              <a:rPr lang="en-US" altLang="zh-CN" smtClean="0"/>
            </a:br>
            <a:r>
              <a:rPr lang="zh-CN" altLang="en-US" smtClean="0"/>
              <a:t>虚拟化技术基础</a:t>
            </a:r>
            <a:endParaRPr lang="zh-CN" altLang="en-US" smtClean="0"/>
          </a:p>
        </p:txBody>
      </p:sp>
      <p:sp>
        <p:nvSpPr>
          <p:cNvPr id="8195"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ln>
        </p:spPr>
        <p:txBody>
          <a:bodyPr wrap="none" anchor="ct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647700" y="274638"/>
            <a:ext cx="7951788" cy="868362"/>
          </a:xfrm>
        </p:spPr>
        <p:txBody>
          <a:bodyPr/>
          <a:lstStyle/>
          <a:p>
            <a:r>
              <a:rPr lang="zh-CN" altLang="en-US" smtClean="0"/>
              <a:t>虚拟化类型介绍</a:t>
            </a:r>
            <a:endParaRPr lang="zh-CN" altLang="en-US" smtClean="0"/>
          </a:p>
        </p:txBody>
      </p:sp>
      <p:grpSp>
        <p:nvGrpSpPr>
          <p:cNvPr id="26627" name="组合 66"/>
          <p:cNvGrpSpPr/>
          <p:nvPr/>
        </p:nvGrpSpPr>
        <p:grpSpPr bwMode="auto">
          <a:xfrm>
            <a:off x="755650" y="1231900"/>
            <a:ext cx="7848600" cy="1962150"/>
            <a:chOff x="792164" y="785818"/>
            <a:chExt cx="5683482" cy="1471359"/>
          </a:xfrm>
        </p:grpSpPr>
        <p:grpSp>
          <p:nvGrpSpPr>
            <p:cNvPr id="26655" name="Group 428"/>
            <p:cNvGrpSpPr/>
            <p:nvPr/>
          </p:nvGrpSpPr>
          <p:grpSpPr bwMode="auto">
            <a:xfrm>
              <a:off x="792164" y="786897"/>
              <a:ext cx="1731801" cy="1470279"/>
              <a:chOff x="577" y="770"/>
              <a:chExt cx="1091" cy="1362"/>
            </a:xfrm>
          </p:grpSpPr>
          <p:sp>
            <p:nvSpPr>
              <p:cNvPr id="26686" name="Rectangle 158"/>
              <p:cNvSpPr>
                <a:spLocks noChangeArrowheads="1"/>
              </p:cNvSpPr>
              <p:nvPr/>
            </p:nvSpPr>
            <p:spPr bwMode="gray">
              <a:xfrm>
                <a:off x="579" y="770"/>
                <a:ext cx="1088" cy="215"/>
              </a:xfrm>
              <a:prstGeom prst="rect">
                <a:avLst/>
              </a:prstGeom>
              <a:solidFill>
                <a:srgbClr val="79A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500" smtClean="0">
                    <a:latin typeface="+mn-lt"/>
                    <a:ea typeface="+mn-ea"/>
                  </a:rPr>
                  <a:t>寄居虚拟化</a:t>
                </a:r>
                <a:endParaRPr lang="zh-CN" altLang="en-US" sz="1500" smtClean="0">
                  <a:latin typeface="+mn-lt"/>
                  <a:ea typeface="+mn-ea"/>
                </a:endParaRPr>
              </a:p>
            </p:txBody>
          </p:sp>
          <p:sp>
            <p:nvSpPr>
              <p:cNvPr id="26687" name="AutoShape 25"/>
              <p:cNvSpPr>
                <a:spLocks noChangeArrowheads="1"/>
              </p:cNvSpPr>
              <p:nvPr/>
            </p:nvSpPr>
            <p:spPr bwMode="auto">
              <a:xfrm>
                <a:off x="579" y="1044"/>
                <a:ext cx="1086" cy="1088"/>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ja-JP" altLang="en-US" sz="1000" smtClean="0">
                  <a:latin typeface="+mn-lt"/>
                  <a:ea typeface="+mn-ea"/>
                  <a:cs typeface="Arial" panose="020B0604020202020204" pitchFamily="34" charset="0"/>
                </a:endParaRPr>
              </a:p>
            </p:txBody>
          </p:sp>
          <p:pic>
            <p:nvPicPr>
              <p:cNvPr id="26688" name="Picture 6" descr="30-Pin-RAM-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 y="1815"/>
                <a:ext cx="20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89" name="Picture 7" descr="Hardware-Chip-32x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 y="1815"/>
                <a:ext cx="20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90" name="Object 2"/>
              <p:cNvGraphicFramePr>
                <a:graphicFrameLocks noChangeAspect="1"/>
              </p:cNvGraphicFramePr>
              <p:nvPr/>
            </p:nvGraphicFramePr>
            <p:xfrm>
              <a:off x="1075" y="1809"/>
              <a:ext cx="265" cy="316"/>
            </p:xfrm>
            <a:graphic>
              <a:graphicData uri="http://schemas.openxmlformats.org/presentationml/2006/ole">
                <mc:AlternateContent xmlns:mc="http://schemas.openxmlformats.org/markup-compatibility/2006">
                  <mc:Choice xmlns:v="urn:schemas-microsoft-com:vml" Requires="v">
                    <p:oleObj spid="_x0000_s1083" name="BMP 图像" r:id="rId3" imgW="495300" imgH="457200" progId="PBrush">
                      <p:embed/>
                    </p:oleObj>
                  </mc:Choice>
                  <mc:Fallback>
                    <p:oleObj name="BMP 图像" r:id="rId3" imgW="495300" imgH="457200" progId="PBrush">
                      <p:embed/>
                      <p:pic>
                        <p:nvPicPr>
                          <p:cNvPr id="0" name="图片 10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 y="1809"/>
                            <a:ext cx="265" cy="316"/>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91" name="Rectangle 16"/>
              <p:cNvSpPr>
                <a:spLocks noChangeArrowheads="1"/>
              </p:cNvSpPr>
              <p:nvPr/>
            </p:nvSpPr>
            <p:spPr bwMode="gray">
              <a:xfrm>
                <a:off x="602" y="1658"/>
                <a:ext cx="1015" cy="154"/>
              </a:xfrm>
              <a:prstGeom prst="rect">
                <a:avLst/>
              </a:prstGeom>
              <a:solidFill>
                <a:srgbClr val="1C8EE4"/>
              </a:solidFill>
              <a:ln w="15875" algn="ctr">
                <a:solidFill>
                  <a:schemeClr val="tx1">
                    <a:alpha val="70195"/>
                  </a:schemeClr>
                </a:solidFill>
                <a:prstDash val="dash"/>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300" smtClean="0">
                    <a:latin typeface="+mn-lt"/>
                    <a:ea typeface="+mn-ea"/>
                    <a:cs typeface="Arial" panose="020B0604020202020204" pitchFamily="34" charset="0"/>
                  </a:rPr>
                  <a:t>宿主操作系统</a:t>
                </a:r>
                <a:endParaRPr lang="zh-CN" altLang="en-US" sz="1300" smtClean="0">
                  <a:latin typeface="+mn-lt"/>
                  <a:ea typeface="+mn-ea"/>
                  <a:cs typeface="Arial" panose="020B0604020202020204" pitchFamily="34" charset="0"/>
                </a:endParaRPr>
              </a:p>
            </p:txBody>
          </p:sp>
          <p:sp>
            <p:nvSpPr>
              <p:cNvPr id="26692" name="Rectangle 18"/>
              <p:cNvSpPr>
                <a:spLocks noChangeArrowheads="1"/>
              </p:cNvSpPr>
              <p:nvPr/>
            </p:nvSpPr>
            <p:spPr bwMode="auto">
              <a:xfrm>
                <a:off x="957" y="1067"/>
                <a:ext cx="660" cy="558"/>
              </a:xfrm>
              <a:prstGeom prst="rect">
                <a:avLst/>
              </a:prstGeom>
              <a:solidFill>
                <a:srgbClr val="C0C0C0"/>
              </a:solidFill>
              <a:ln w="9525" algn="ctr">
                <a:solidFill>
                  <a:schemeClr val="tx1"/>
                </a:solidFill>
                <a:prstDash val="dash"/>
                <a:miter lim="800000"/>
              </a:ln>
            </p:spPr>
            <p:txBody>
              <a:bodyPr wrap="none" lIns="87801" tIns="43900" rIns="87801" bIns="4390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400" smtClean="0">
                  <a:latin typeface="+mn-lt"/>
                  <a:ea typeface="+mn-ea"/>
                </a:endParaRPr>
              </a:p>
            </p:txBody>
          </p:sp>
          <p:sp>
            <p:nvSpPr>
              <p:cNvPr id="26693" name="Rectangle 20"/>
              <p:cNvSpPr>
                <a:spLocks noChangeArrowheads="1"/>
              </p:cNvSpPr>
              <p:nvPr/>
            </p:nvSpPr>
            <p:spPr bwMode="gray">
              <a:xfrm>
                <a:off x="1006" y="1272"/>
                <a:ext cx="586" cy="150"/>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操作系统</a:t>
                </a:r>
                <a:endParaRPr lang="zh-CN" altLang="en-US" sz="1100" smtClean="0">
                  <a:latin typeface="+mn-lt"/>
                  <a:ea typeface="+mn-ea"/>
                  <a:cs typeface="Arial" panose="020B0604020202020204" pitchFamily="34" charset="0"/>
                </a:endParaRPr>
              </a:p>
            </p:txBody>
          </p:sp>
          <p:sp>
            <p:nvSpPr>
              <p:cNvPr id="26694" name="Rectangle 21"/>
              <p:cNvSpPr>
                <a:spLocks noChangeArrowheads="1"/>
              </p:cNvSpPr>
              <p:nvPr/>
            </p:nvSpPr>
            <p:spPr bwMode="gray">
              <a:xfrm>
                <a:off x="1006" y="1101"/>
                <a:ext cx="586" cy="152"/>
              </a:xfrm>
              <a:prstGeom prst="rect">
                <a:avLst/>
              </a:prstGeom>
              <a:solidFill>
                <a:srgbClr val="79A400">
                  <a:alpha val="70195"/>
                </a:srgbClr>
              </a:solidFill>
              <a:ln w="12700" algn="ctr">
                <a:solidFill>
                  <a:schemeClr val="tx1"/>
                </a:solidFill>
                <a:prstDash val="sysDot"/>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95" name="Rectangle 22"/>
              <p:cNvSpPr>
                <a:spLocks noChangeArrowheads="1"/>
              </p:cNvSpPr>
              <p:nvPr/>
            </p:nvSpPr>
            <p:spPr bwMode="gray">
              <a:xfrm>
                <a:off x="602" y="1067"/>
                <a:ext cx="316" cy="558"/>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300" smtClean="0">
                    <a:latin typeface="+mn-lt"/>
                    <a:ea typeface="+mn-ea"/>
                    <a:cs typeface="Arial" panose="020B0604020202020204" pitchFamily="34" charset="0"/>
                  </a:rPr>
                  <a:t>应用</a:t>
                </a:r>
                <a:endParaRPr lang="zh-CN" altLang="en-US" sz="1300" smtClean="0">
                  <a:latin typeface="+mn-lt"/>
                  <a:ea typeface="+mn-ea"/>
                  <a:cs typeface="Arial" panose="020B0604020202020204" pitchFamily="34" charset="0"/>
                </a:endParaRPr>
              </a:p>
            </p:txBody>
          </p:sp>
          <p:pic>
            <p:nvPicPr>
              <p:cNvPr id="26696" name="Picture 78" descr="Storage_icon_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 y="1815"/>
                <a:ext cx="2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97" name="Rectangle 20"/>
              <p:cNvSpPr>
                <a:spLocks noChangeArrowheads="1"/>
              </p:cNvSpPr>
              <p:nvPr/>
            </p:nvSpPr>
            <p:spPr bwMode="gray">
              <a:xfrm>
                <a:off x="1006" y="1476"/>
                <a:ext cx="586" cy="152"/>
              </a:xfrm>
              <a:prstGeom prst="rect">
                <a:avLst/>
              </a:prstGeom>
              <a:solidFill>
                <a:srgbClr val="3E54C2">
                  <a:alpha val="76862"/>
                </a:srgbClr>
              </a:solidFill>
              <a:ln w="12700" algn="ctr">
                <a:solidFill>
                  <a:schemeClr val="tx1"/>
                </a:solidFill>
                <a:prstDash val="sysDot"/>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虚拟化层</a:t>
                </a:r>
                <a:endParaRPr lang="zh-CN" altLang="en-US" sz="1100" smtClean="0">
                  <a:latin typeface="+mn-lt"/>
                  <a:ea typeface="+mn-ea"/>
                  <a:cs typeface="Arial" panose="020B0604020202020204" pitchFamily="34" charset="0"/>
                </a:endParaRPr>
              </a:p>
            </p:txBody>
          </p:sp>
        </p:grpSp>
        <p:grpSp>
          <p:nvGrpSpPr>
            <p:cNvPr id="26656" name="Group 429"/>
            <p:cNvGrpSpPr/>
            <p:nvPr/>
          </p:nvGrpSpPr>
          <p:grpSpPr bwMode="auto">
            <a:xfrm>
              <a:off x="2760168" y="785818"/>
              <a:ext cx="1757199" cy="1471359"/>
              <a:chOff x="2072" y="769"/>
              <a:chExt cx="1107" cy="1363"/>
            </a:xfrm>
          </p:grpSpPr>
          <p:sp>
            <p:nvSpPr>
              <p:cNvPr id="26671" name="Rectangle 159"/>
              <p:cNvSpPr>
                <a:spLocks noChangeArrowheads="1"/>
              </p:cNvSpPr>
              <p:nvPr/>
            </p:nvSpPr>
            <p:spPr bwMode="auto">
              <a:xfrm>
                <a:off x="2091" y="769"/>
                <a:ext cx="1088" cy="216"/>
              </a:xfrm>
              <a:prstGeom prst="rect">
                <a:avLst/>
              </a:prstGeom>
              <a:solidFill>
                <a:srgbClr val="6AB7E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9185" tIns="39592" rIns="79185" bIns="39592" anchor="ctr">
                <a:spAutoFit/>
              </a:bodyP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500" smtClean="0">
                    <a:latin typeface="+mn-lt"/>
                    <a:ea typeface="+mn-ea"/>
                  </a:rPr>
                  <a:t>裸金属虚拟化</a:t>
                </a:r>
                <a:endParaRPr lang="zh-CN" altLang="en-US" sz="1500" smtClean="0">
                  <a:latin typeface="+mn-lt"/>
                  <a:ea typeface="+mn-ea"/>
                </a:endParaRPr>
              </a:p>
            </p:txBody>
          </p:sp>
          <p:sp>
            <p:nvSpPr>
              <p:cNvPr id="26672" name="AutoShape 25"/>
              <p:cNvSpPr>
                <a:spLocks noChangeArrowheads="1"/>
              </p:cNvSpPr>
              <p:nvPr/>
            </p:nvSpPr>
            <p:spPr bwMode="auto">
              <a:xfrm>
                <a:off x="2072" y="1042"/>
                <a:ext cx="1088" cy="1090"/>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ja-JP" altLang="en-US" sz="1000" smtClean="0">
                  <a:latin typeface="+mn-lt"/>
                  <a:ea typeface="+mn-ea"/>
                  <a:cs typeface="Arial" panose="020B0604020202020204" pitchFamily="34" charset="0"/>
                </a:endParaRPr>
              </a:p>
            </p:txBody>
          </p:sp>
          <p:pic>
            <p:nvPicPr>
              <p:cNvPr id="26673" name="Picture 6" descr="30-Pin-RAM-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21" y="1815"/>
                <a:ext cx="20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74" name="Picture 7" descr="Hardware-Chip-32x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 y="1815"/>
                <a:ext cx="2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75" name="Object 4"/>
              <p:cNvGraphicFramePr>
                <a:graphicFrameLocks noChangeAspect="1"/>
              </p:cNvGraphicFramePr>
              <p:nvPr/>
            </p:nvGraphicFramePr>
            <p:xfrm>
              <a:off x="2569" y="1809"/>
              <a:ext cx="265" cy="316"/>
            </p:xfrm>
            <a:graphic>
              <a:graphicData uri="http://schemas.openxmlformats.org/presentationml/2006/ole">
                <mc:AlternateContent xmlns:mc="http://schemas.openxmlformats.org/markup-compatibility/2006">
                  <mc:Choice xmlns:v="urn:schemas-microsoft-com:vml" Requires="v">
                    <p:oleObj spid="_x0000_s1084" name="BMP 图像" r:id="rId6" imgW="495300" imgH="457200" progId="PBrush">
                      <p:embed/>
                    </p:oleObj>
                  </mc:Choice>
                  <mc:Fallback>
                    <p:oleObj name="BMP 图像" r:id="rId6" imgW="495300" imgH="457200" progId="PBrush">
                      <p:embed/>
                      <p:pic>
                        <p:nvPicPr>
                          <p:cNvPr id="0" name="图片 10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9" y="1809"/>
                            <a:ext cx="265" cy="316"/>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76" name="Rectangle 16"/>
              <p:cNvSpPr>
                <a:spLocks noChangeArrowheads="1"/>
              </p:cNvSpPr>
              <p:nvPr/>
            </p:nvSpPr>
            <p:spPr bwMode="gray">
              <a:xfrm>
                <a:off x="2096" y="1658"/>
                <a:ext cx="1018" cy="154"/>
              </a:xfrm>
              <a:prstGeom prst="rect">
                <a:avLst/>
              </a:prstGeom>
              <a:solidFill>
                <a:srgbClr val="1C8EE4"/>
              </a:solidFill>
              <a:ln w="15875" algn="ctr">
                <a:solidFill>
                  <a:schemeClr val="tx1">
                    <a:alpha val="70195"/>
                  </a:schemeClr>
                </a:solidFill>
                <a:prstDash val="dash"/>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300" smtClean="0">
                    <a:latin typeface="+mn-lt"/>
                    <a:ea typeface="+mn-ea"/>
                    <a:cs typeface="Arial" panose="020B0604020202020204" pitchFamily="34" charset="0"/>
                  </a:rPr>
                  <a:t>虚拟化层</a:t>
                </a:r>
                <a:endParaRPr lang="zh-CN" altLang="en-US" sz="1300" smtClean="0">
                  <a:latin typeface="+mn-lt"/>
                  <a:ea typeface="+mn-ea"/>
                  <a:cs typeface="Arial" panose="020B0604020202020204" pitchFamily="34" charset="0"/>
                </a:endParaRPr>
              </a:p>
            </p:txBody>
          </p:sp>
          <p:pic>
            <p:nvPicPr>
              <p:cNvPr id="26677" name="Picture 78" descr="Storage_icon_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 y="1815"/>
                <a:ext cx="2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78" name="Rectangle 18"/>
              <p:cNvSpPr>
                <a:spLocks noChangeArrowheads="1"/>
              </p:cNvSpPr>
              <p:nvPr/>
            </p:nvSpPr>
            <p:spPr bwMode="auto">
              <a:xfrm>
                <a:off x="2096" y="1042"/>
                <a:ext cx="318" cy="612"/>
              </a:xfrm>
              <a:prstGeom prst="rect">
                <a:avLst/>
              </a:prstGeom>
              <a:solidFill>
                <a:srgbClr val="C0C0C0"/>
              </a:solidFill>
              <a:ln w="9525" algn="ctr">
                <a:solidFill>
                  <a:schemeClr val="tx1"/>
                </a:solidFill>
                <a:prstDash val="dash"/>
                <a:miter lim="800000"/>
              </a:ln>
            </p:spPr>
            <p:txBody>
              <a:bodyPr wrap="none" lIns="87801" tIns="43900" rIns="87801" bIns="4390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400" smtClean="0">
                  <a:latin typeface="+mn-lt"/>
                  <a:ea typeface="+mn-ea"/>
                </a:endParaRPr>
              </a:p>
            </p:txBody>
          </p:sp>
          <p:sp>
            <p:nvSpPr>
              <p:cNvPr id="26679" name="Rectangle 22"/>
              <p:cNvSpPr>
                <a:spLocks noChangeArrowheads="1"/>
              </p:cNvSpPr>
              <p:nvPr/>
            </p:nvSpPr>
            <p:spPr bwMode="gray">
              <a:xfrm>
                <a:off x="2141" y="1088"/>
                <a:ext cx="248" cy="259"/>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80" name="Rectangle 22"/>
              <p:cNvSpPr>
                <a:spLocks noChangeArrowheads="1"/>
              </p:cNvSpPr>
              <p:nvPr/>
            </p:nvSpPr>
            <p:spPr bwMode="gray">
              <a:xfrm>
                <a:off x="2141" y="1373"/>
                <a:ext cx="248" cy="259"/>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操作</a:t>
                </a:r>
                <a:endParaRPr lang="zh-CN" altLang="en-US" sz="1100" smtClean="0">
                  <a:latin typeface="+mn-lt"/>
                  <a:ea typeface="+mn-ea"/>
                  <a:cs typeface="Arial" panose="020B0604020202020204" pitchFamily="34" charset="0"/>
                </a:endParaRPr>
              </a:p>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系统</a:t>
                </a:r>
                <a:endParaRPr lang="zh-CN" altLang="en-US" sz="1100" smtClean="0">
                  <a:latin typeface="+mn-lt"/>
                  <a:ea typeface="+mn-ea"/>
                  <a:cs typeface="Arial" panose="020B0604020202020204" pitchFamily="34" charset="0"/>
                </a:endParaRPr>
              </a:p>
            </p:txBody>
          </p:sp>
          <p:sp>
            <p:nvSpPr>
              <p:cNvPr id="26681" name="Rectangle 22"/>
              <p:cNvSpPr>
                <a:spLocks noChangeArrowheads="1"/>
              </p:cNvSpPr>
              <p:nvPr/>
            </p:nvSpPr>
            <p:spPr bwMode="gray">
              <a:xfrm>
                <a:off x="2843" y="1067"/>
                <a:ext cx="248" cy="262"/>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82" name="Rectangle 22"/>
              <p:cNvSpPr>
                <a:spLocks noChangeArrowheads="1"/>
              </p:cNvSpPr>
              <p:nvPr/>
            </p:nvSpPr>
            <p:spPr bwMode="gray">
              <a:xfrm>
                <a:off x="2843" y="1353"/>
                <a:ext cx="248" cy="398"/>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服务</a:t>
                </a:r>
                <a:endParaRPr lang="zh-CN" altLang="en-US" sz="1100" smtClean="0">
                  <a:latin typeface="+mn-lt"/>
                  <a:ea typeface="+mn-ea"/>
                  <a:cs typeface="Arial" panose="020B0604020202020204" pitchFamily="34" charset="0"/>
                </a:endParaRPr>
              </a:p>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控制</a:t>
                </a:r>
                <a:endParaRPr lang="zh-CN" altLang="en-US" sz="1100" smtClean="0">
                  <a:latin typeface="+mn-lt"/>
                  <a:ea typeface="+mn-ea"/>
                  <a:cs typeface="Arial" panose="020B0604020202020204" pitchFamily="34" charset="0"/>
                </a:endParaRPr>
              </a:p>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台</a:t>
                </a:r>
                <a:endParaRPr lang="zh-CN" altLang="en-US" sz="1100" smtClean="0">
                  <a:latin typeface="+mn-lt"/>
                  <a:ea typeface="+mn-ea"/>
                  <a:cs typeface="Arial" panose="020B0604020202020204" pitchFamily="34" charset="0"/>
                </a:endParaRPr>
              </a:p>
            </p:txBody>
          </p:sp>
          <p:sp>
            <p:nvSpPr>
              <p:cNvPr id="26683" name="Rectangle 18"/>
              <p:cNvSpPr>
                <a:spLocks noChangeArrowheads="1"/>
              </p:cNvSpPr>
              <p:nvPr/>
            </p:nvSpPr>
            <p:spPr bwMode="auto">
              <a:xfrm>
                <a:off x="2457" y="1042"/>
                <a:ext cx="318" cy="612"/>
              </a:xfrm>
              <a:prstGeom prst="rect">
                <a:avLst/>
              </a:prstGeom>
              <a:solidFill>
                <a:srgbClr val="C0C0C0"/>
              </a:solidFill>
              <a:ln w="9525" algn="ctr">
                <a:solidFill>
                  <a:schemeClr val="tx1"/>
                </a:solidFill>
                <a:prstDash val="dash"/>
                <a:miter lim="800000"/>
              </a:ln>
            </p:spPr>
            <p:txBody>
              <a:bodyPr wrap="none" lIns="87801" tIns="43900" rIns="87801" bIns="4390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400" smtClean="0">
                  <a:latin typeface="+mn-lt"/>
                  <a:ea typeface="+mn-ea"/>
                </a:endParaRPr>
              </a:p>
            </p:txBody>
          </p:sp>
          <p:sp>
            <p:nvSpPr>
              <p:cNvPr id="26684" name="Rectangle 22"/>
              <p:cNvSpPr>
                <a:spLocks noChangeArrowheads="1"/>
              </p:cNvSpPr>
              <p:nvPr/>
            </p:nvSpPr>
            <p:spPr bwMode="gray">
              <a:xfrm>
                <a:off x="2502" y="1088"/>
                <a:ext cx="249" cy="259"/>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85" name="Rectangle 22"/>
              <p:cNvSpPr>
                <a:spLocks noChangeArrowheads="1"/>
              </p:cNvSpPr>
              <p:nvPr/>
            </p:nvSpPr>
            <p:spPr bwMode="gray">
              <a:xfrm>
                <a:off x="2502" y="1373"/>
                <a:ext cx="249" cy="259"/>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操作</a:t>
                </a:r>
                <a:endParaRPr lang="zh-CN" altLang="en-US" sz="1100" smtClean="0">
                  <a:latin typeface="+mn-lt"/>
                  <a:ea typeface="+mn-ea"/>
                  <a:cs typeface="Arial" panose="020B0604020202020204" pitchFamily="34" charset="0"/>
                </a:endParaRPr>
              </a:p>
              <a:p>
                <a:pPr algn="ctr" eaLnBrk="1" fontAlgn="t" hangingPunct="1">
                  <a:lnSpc>
                    <a:spcPct val="100000"/>
                  </a:lnSpc>
                  <a:spcBef>
                    <a:spcPct val="0"/>
                  </a:spcBef>
                  <a:buClrTx/>
                  <a:buSzTx/>
                  <a:buFontTx/>
                  <a:buNone/>
                  <a:defRPr/>
                </a:pPr>
                <a:r>
                  <a:rPr lang="zh-CN" altLang="en-US" sz="1100" smtClean="0">
                    <a:latin typeface="+mn-lt"/>
                    <a:ea typeface="+mn-ea"/>
                    <a:cs typeface="Arial" panose="020B0604020202020204" pitchFamily="34" charset="0"/>
                  </a:rPr>
                  <a:t>系统</a:t>
                </a:r>
                <a:endParaRPr lang="zh-CN" altLang="en-US" sz="1100" smtClean="0">
                  <a:latin typeface="+mn-lt"/>
                  <a:ea typeface="+mn-ea"/>
                  <a:cs typeface="Arial" panose="020B0604020202020204" pitchFamily="34" charset="0"/>
                </a:endParaRPr>
              </a:p>
            </p:txBody>
          </p:sp>
        </p:grpSp>
        <p:grpSp>
          <p:nvGrpSpPr>
            <p:cNvPr id="26657" name="Group 430"/>
            <p:cNvGrpSpPr/>
            <p:nvPr/>
          </p:nvGrpSpPr>
          <p:grpSpPr bwMode="auto">
            <a:xfrm>
              <a:off x="4732734" y="786897"/>
              <a:ext cx="1742912" cy="1470279"/>
              <a:chOff x="3548" y="770"/>
              <a:chExt cx="1098" cy="1362"/>
            </a:xfrm>
          </p:grpSpPr>
          <p:sp>
            <p:nvSpPr>
              <p:cNvPr id="26658" name="Rectangle 160"/>
              <p:cNvSpPr>
                <a:spLocks noChangeArrowheads="1"/>
              </p:cNvSpPr>
              <p:nvPr/>
            </p:nvSpPr>
            <p:spPr bwMode="gray">
              <a:xfrm>
                <a:off x="3557" y="770"/>
                <a:ext cx="1089" cy="215"/>
              </a:xfrm>
              <a:prstGeom prst="rect">
                <a:avLst/>
              </a:prstGeom>
              <a:solidFill>
                <a:srgbClr val="79A4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500" smtClean="0">
                    <a:latin typeface="+mn-lt"/>
                    <a:ea typeface="+mn-ea"/>
                  </a:rPr>
                  <a:t>操作系统虚拟化</a:t>
                </a:r>
                <a:endParaRPr lang="zh-CN" altLang="en-US" sz="1500" smtClean="0">
                  <a:latin typeface="+mn-lt"/>
                  <a:ea typeface="+mn-ea"/>
                </a:endParaRPr>
              </a:p>
            </p:txBody>
          </p:sp>
          <p:sp>
            <p:nvSpPr>
              <p:cNvPr id="26659" name="AutoShape 25"/>
              <p:cNvSpPr>
                <a:spLocks noChangeArrowheads="1"/>
              </p:cNvSpPr>
              <p:nvPr/>
            </p:nvSpPr>
            <p:spPr bwMode="auto">
              <a:xfrm>
                <a:off x="3549" y="1044"/>
                <a:ext cx="1088" cy="1088"/>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ja-JP" altLang="en-US" sz="1000" smtClean="0">
                  <a:latin typeface="+mn-lt"/>
                  <a:ea typeface="+mn-ea"/>
                  <a:cs typeface="Arial" panose="020B0604020202020204" pitchFamily="34" charset="0"/>
                </a:endParaRPr>
              </a:p>
            </p:txBody>
          </p:sp>
          <p:pic>
            <p:nvPicPr>
              <p:cNvPr id="26660" name="Picture 6" descr="30-Pin-RAM-ic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97" y="1815"/>
                <a:ext cx="20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61" name="Picture 7" descr="Hardware-Chip-32x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 y="1815"/>
                <a:ext cx="207"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62" name="Object 3"/>
              <p:cNvGraphicFramePr>
                <a:graphicFrameLocks noChangeAspect="1"/>
              </p:cNvGraphicFramePr>
              <p:nvPr/>
            </p:nvGraphicFramePr>
            <p:xfrm>
              <a:off x="4046" y="1809"/>
              <a:ext cx="264" cy="316"/>
            </p:xfrm>
            <a:graphic>
              <a:graphicData uri="http://schemas.openxmlformats.org/presentationml/2006/ole">
                <mc:AlternateContent xmlns:mc="http://schemas.openxmlformats.org/markup-compatibility/2006">
                  <mc:Choice xmlns:v="urn:schemas-microsoft-com:vml" Requires="v">
                    <p:oleObj spid="_x0000_s1085" name="BMP 图像" r:id="rId7" imgW="495300" imgH="457200" progId="PBrush">
                      <p:embed/>
                    </p:oleObj>
                  </mc:Choice>
                  <mc:Fallback>
                    <p:oleObj name="BMP 图像" r:id="rId7" imgW="495300" imgH="457200" progId="PBrush">
                      <p:embed/>
                      <p:pic>
                        <p:nvPicPr>
                          <p:cNvPr id="0" name="图片 10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 y="1809"/>
                            <a:ext cx="264" cy="316"/>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6663" name="Picture 78" descr="Storage_icon_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3" y="1815"/>
                <a:ext cx="23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4" name="Rectangle 16"/>
              <p:cNvSpPr>
                <a:spLocks noChangeArrowheads="1"/>
              </p:cNvSpPr>
              <p:nvPr/>
            </p:nvSpPr>
            <p:spPr bwMode="gray">
              <a:xfrm>
                <a:off x="3575" y="1674"/>
                <a:ext cx="1017" cy="152"/>
              </a:xfrm>
              <a:prstGeom prst="rect">
                <a:avLst/>
              </a:prstGeom>
              <a:solidFill>
                <a:srgbClr val="1C8EE4"/>
              </a:solidFill>
              <a:ln w="15875" algn="ctr">
                <a:solidFill>
                  <a:schemeClr val="tx1">
                    <a:alpha val="70195"/>
                  </a:schemeClr>
                </a:solidFill>
                <a:prstDash val="dash"/>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300" smtClean="0">
                    <a:latin typeface="+mn-lt"/>
                    <a:ea typeface="+mn-ea"/>
                    <a:cs typeface="Arial" panose="020B0604020202020204" pitchFamily="34" charset="0"/>
                  </a:rPr>
                  <a:t>宿主操作系统</a:t>
                </a:r>
                <a:endParaRPr lang="zh-CN" altLang="en-US" sz="1300" smtClean="0">
                  <a:latin typeface="+mn-lt"/>
                  <a:ea typeface="+mn-ea"/>
                  <a:cs typeface="Arial" panose="020B0604020202020204" pitchFamily="34" charset="0"/>
                </a:endParaRPr>
              </a:p>
            </p:txBody>
          </p:sp>
          <p:sp>
            <p:nvSpPr>
              <p:cNvPr id="78" name="Rectangle 18"/>
              <p:cNvSpPr>
                <a:spLocks noChangeArrowheads="1"/>
              </p:cNvSpPr>
              <p:nvPr/>
            </p:nvSpPr>
            <p:spPr bwMode="auto">
              <a:xfrm>
                <a:off x="3582" y="1051"/>
                <a:ext cx="499" cy="614"/>
              </a:xfrm>
              <a:prstGeom prst="rect">
                <a:avLst/>
              </a:prstGeom>
              <a:solidFill>
                <a:srgbClr val="C0C0C0"/>
              </a:solidFill>
              <a:ln w="9525" algn="ctr">
                <a:solidFill>
                  <a:schemeClr val="tx1"/>
                </a:solidFill>
                <a:prstDash val="dash"/>
                <a:miter lim="800000"/>
              </a:ln>
            </p:spPr>
            <p:txBody>
              <a:bodyPr wrap="none" lIns="87801" tIns="43900" rIns="87801" bIns="43900" anchor="b" anchorCtr="1"/>
              <a:lstStyle/>
              <a:p>
                <a:pPr eaLnBrk="1" fontAlgn="t" hangingPunct="1">
                  <a:defRPr/>
                </a:pPr>
                <a:r>
                  <a:rPr lang="zh-CN" altLang="en-US" sz="1050" dirty="0">
                    <a:latin typeface="+mn-lt"/>
                    <a:ea typeface="+mn-ea"/>
                  </a:rPr>
                  <a:t>虚拟容器</a:t>
                </a:r>
                <a:endParaRPr lang="zh-CN" altLang="en-US" sz="1050" dirty="0">
                  <a:latin typeface="+mn-lt"/>
                  <a:ea typeface="+mn-ea"/>
                </a:endParaRPr>
              </a:p>
            </p:txBody>
          </p:sp>
          <p:sp>
            <p:nvSpPr>
              <p:cNvPr id="26666" name="Rectangle 22"/>
              <p:cNvSpPr>
                <a:spLocks noChangeArrowheads="1"/>
              </p:cNvSpPr>
              <p:nvPr/>
            </p:nvSpPr>
            <p:spPr bwMode="gray">
              <a:xfrm>
                <a:off x="3620" y="1094"/>
                <a:ext cx="422" cy="185"/>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67" name="Rectangle 22"/>
              <p:cNvSpPr>
                <a:spLocks noChangeArrowheads="1"/>
              </p:cNvSpPr>
              <p:nvPr/>
            </p:nvSpPr>
            <p:spPr bwMode="gray">
              <a:xfrm>
                <a:off x="3620" y="1294"/>
                <a:ext cx="422" cy="230"/>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000" smtClean="0">
                    <a:latin typeface="+mn-lt"/>
                    <a:ea typeface="+mn-ea"/>
                    <a:cs typeface="Arial" panose="020B0604020202020204" pitchFamily="34" charset="0"/>
                  </a:rPr>
                  <a:t>系统模板库</a:t>
                </a:r>
                <a:endParaRPr lang="zh-CN" altLang="en-US" sz="1000" smtClean="0">
                  <a:latin typeface="+mn-lt"/>
                  <a:ea typeface="+mn-ea"/>
                  <a:cs typeface="Arial" panose="020B0604020202020204" pitchFamily="34" charset="0"/>
                </a:endParaRPr>
              </a:p>
            </p:txBody>
          </p:sp>
          <p:sp>
            <p:nvSpPr>
              <p:cNvPr id="26668" name="Rectangle 18"/>
              <p:cNvSpPr>
                <a:spLocks noChangeArrowheads="1"/>
              </p:cNvSpPr>
              <p:nvPr/>
            </p:nvSpPr>
            <p:spPr bwMode="auto">
              <a:xfrm>
                <a:off x="4114" y="1044"/>
                <a:ext cx="499" cy="614"/>
              </a:xfrm>
              <a:prstGeom prst="rect">
                <a:avLst/>
              </a:prstGeom>
              <a:solidFill>
                <a:srgbClr val="C0C0C0"/>
              </a:solidFill>
              <a:ln w="9525" algn="ctr">
                <a:solidFill>
                  <a:schemeClr val="tx1"/>
                </a:solidFill>
                <a:prstDash val="dash"/>
                <a:miter lim="800000"/>
              </a:ln>
            </p:spPr>
            <p:txBody>
              <a:bodyPr wrap="none" lIns="87801" tIns="43900" rIns="87801" bIns="43900" anchor="b"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000" smtClean="0">
                    <a:latin typeface="+mn-lt"/>
                    <a:ea typeface="+mn-ea"/>
                  </a:rPr>
                  <a:t>虚拟容器</a:t>
                </a:r>
                <a:endParaRPr lang="zh-CN" altLang="en-US" sz="1000" smtClean="0">
                  <a:latin typeface="+mn-lt"/>
                  <a:ea typeface="+mn-ea"/>
                </a:endParaRPr>
              </a:p>
            </p:txBody>
          </p:sp>
          <p:sp>
            <p:nvSpPr>
              <p:cNvPr id="26669" name="Rectangle 22"/>
              <p:cNvSpPr>
                <a:spLocks noChangeArrowheads="1"/>
              </p:cNvSpPr>
              <p:nvPr/>
            </p:nvSpPr>
            <p:spPr bwMode="gray">
              <a:xfrm>
                <a:off x="4152" y="1088"/>
                <a:ext cx="422" cy="184"/>
              </a:xfrm>
              <a:prstGeom prst="rect">
                <a:avLst/>
              </a:prstGeom>
              <a:solidFill>
                <a:srgbClr val="79A400">
                  <a:alpha val="70195"/>
                </a:srgbClr>
              </a:solidFill>
              <a:ln w="12700"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50000"/>
                  </a:spcBef>
                  <a:buClrTx/>
                  <a:buSzTx/>
                  <a:buFontTx/>
                  <a:buNone/>
                  <a:defRPr/>
                </a:pPr>
                <a:r>
                  <a:rPr lang="zh-CN" altLang="en-US" sz="1100" smtClean="0">
                    <a:latin typeface="+mn-lt"/>
                    <a:ea typeface="+mn-ea"/>
                    <a:cs typeface="Arial" panose="020B0604020202020204" pitchFamily="34" charset="0"/>
                  </a:rPr>
                  <a:t>应用</a:t>
                </a:r>
                <a:endParaRPr lang="zh-CN" altLang="en-US" sz="1100" smtClean="0">
                  <a:latin typeface="+mn-lt"/>
                  <a:ea typeface="+mn-ea"/>
                  <a:cs typeface="Arial" panose="020B0604020202020204" pitchFamily="34" charset="0"/>
                </a:endParaRPr>
              </a:p>
            </p:txBody>
          </p:sp>
          <p:sp>
            <p:nvSpPr>
              <p:cNvPr id="26670" name="Rectangle 22"/>
              <p:cNvSpPr>
                <a:spLocks noChangeArrowheads="1"/>
              </p:cNvSpPr>
              <p:nvPr/>
            </p:nvSpPr>
            <p:spPr bwMode="gray">
              <a:xfrm>
                <a:off x="4152" y="1286"/>
                <a:ext cx="422" cy="229"/>
              </a:xfrm>
              <a:prstGeom prst="rect">
                <a:avLst/>
              </a:prstGeom>
              <a:gradFill rotWithShape="1">
                <a:gsLst>
                  <a:gs pos="0">
                    <a:srgbClr val="6AB7EC"/>
                  </a:gs>
                  <a:gs pos="100000">
                    <a:srgbClr val="31556D"/>
                  </a:gs>
                </a:gsLst>
                <a:lin ang="2700000" scaled="1"/>
              </a:gradFill>
              <a:ln w="9525" algn="ctr">
                <a:solidFill>
                  <a:schemeClr val="tx1"/>
                </a:solidFill>
                <a:miter lim="800000"/>
              </a:ln>
            </p:spPr>
            <p:txBody>
              <a:bodyPr wrap="none" lIns="91422" tIns="45712" rIns="91422" bIns="45712" anchor="ctr"/>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000" smtClean="0">
                    <a:latin typeface="+mn-lt"/>
                    <a:ea typeface="+mn-ea"/>
                    <a:cs typeface="Arial" panose="020B0604020202020204" pitchFamily="34" charset="0"/>
                  </a:rPr>
                  <a:t>系统模板库</a:t>
                </a:r>
                <a:endParaRPr lang="zh-CN" altLang="en-US" sz="1000" smtClean="0">
                  <a:latin typeface="+mn-lt"/>
                  <a:ea typeface="+mn-ea"/>
                  <a:cs typeface="Arial" panose="020B0604020202020204" pitchFamily="34" charset="0"/>
                </a:endParaRPr>
              </a:p>
            </p:txBody>
          </p:sp>
        </p:grpSp>
      </p:grpSp>
      <p:graphicFrame>
        <p:nvGraphicFramePr>
          <p:cNvPr id="111" name="Group 436"/>
          <p:cNvGraphicFramePr>
            <a:graphicFrameLocks noGrp="1"/>
          </p:cNvGraphicFramePr>
          <p:nvPr/>
        </p:nvGraphicFramePr>
        <p:xfrm>
          <a:off x="792163" y="3108325"/>
          <a:ext cx="7812086" cy="3021014"/>
        </p:xfrm>
        <a:graphic>
          <a:graphicData uri="http://schemas.openxmlformats.org/drawingml/2006/table">
            <a:tbl>
              <a:tblPr/>
              <a:tblGrid>
                <a:gridCol w="995742"/>
                <a:gridCol w="2351962"/>
                <a:gridCol w="2510092"/>
                <a:gridCol w="1954290"/>
              </a:tblGrid>
              <a:tr h="389713">
                <a:tc>
                  <a:txBody>
                    <a:bodyPr/>
                    <a:lstStyle/>
                    <a:p>
                      <a:pPr marL="0" marR="0" lvl="0" indent="0" algn="ctr" defTabSz="877570" rtl="0" eaLnBrk="1" fontAlgn="base" latinLnBrk="0" hangingPunct="1">
                        <a:lnSpc>
                          <a:spcPct val="120000"/>
                        </a:lnSpc>
                        <a:spcBef>
                          <a:spcPct val="0"/>
                        </a:spcBef>
                        <a:spcAft>
                          <a:spcPct val="0"/>
                        </a:spcAft>
                        <a:buClrTx/>
                        <a:buSzTx/>
                        <a:buFontTx/>
                        <a:buNone/>
                      </a:pPr>
                      <a:endParaRPr kumimoji="0" lang="zh-CN" altLang="en-US" sz="1200" b="1" i="0" u="none" strike="noStrike" cap="none" normalizeH="0" baseline="0" dirty="0" smtClean="0">
                        <a:ln>
                          <a:noFill/>
                        </a:ln>
                        <a:solidFill>
                          <a:schemeClr val="tx1"/>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寄居虚拟化</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裸金属虚拟化</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操作系统虚拟化</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r>
              <a:tr h="718006">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优点</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dirty="0" smtClean="0">
                          <a:ln>
                            <a:noFill/>
                          </a:ln>
                          <a:solidFill>
                            <a:srgbClr val="000000"/>
                          </a:solidFill>
                          <a:effectLst/>
                          <a:latin typeface="+mn-lt"/>
                          <a:ea typeface="+mn-ea"/>
                        </a:rPr>
                        <a:t> 简单、易于实现</a:t>
                      </a:r>
                      <a:endParaRPr kumimoji="0" lang="zh-CN" altLang="en-US"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smtClean="0">
                          <a:ln>
                            <a:noFill/>
                          </a:ln>
                          <a:solidFill>
                            <a:srgbClr val="000000"/>
                          </a:solidFill>
                          <a:effectLst/>
                          <a:latin typeface="+mn-lt"/>
                          <a:ea typeface="+mn-ea"/>
                        </a:rPr>
                        <a:t> 虚拟机</a:t>
                      </a:r>
                      <a:r>
                        <a:rPr kumimoji="0" lang="zh-CN" altLang="en-US" sz="1200" b="0" i="0" u="none" strike="noStrike" cap="none" normalizeH="0" baseline="0" smtClean="0">
                          <a:ln>
                            <a:noFill/>
                          </a:ln>
                          <a:solidFill>
                            <a:srgbClr val="FF3300"/>
                          </a:solidFill>
                          <a:effectLst/>
                          <a:latin typeface="+mn-lt"/>
                          <a:ea typeface="+mn-ea"/>
                        </a:rPr>
                        <a:t>不依赖于操作系统</a:t>
                      </a:r>
                      <a:endParaRPr kumimoji="0" lang="zh-CN" altLang="en-US" sz="1200" b="0" i="0" u="none" strike="noStrike" cap="none" normalizeH="0" baseline="0" smtClean="0">
                        <a:ln>
                          <a:noFill/>
                        </a:ln>
                        <a:solidFill>
                          <a:srgbClr val="FF3300"/>
                        </a:solidFill>
                        <a:effectLst/>
                        <a:latin typeface="+mn-lt"/>
                        <a:ea typeface="+mn-ea"/>
                      </a:endParaRPr>
                    </a:p>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smtClean="0">
                          <a:ln>
                            <a:noFill/>
                          </a:ln>
                          <a:solidFill>
                            <a:srgbClr val="000000"/>
                          </a:solidFill>
                          <a:effectLst/>
                          <a:latin typeface="+mn-lt"/>
                          <a:ea typeface="+mn-ea"/>
                        </a:rPr>
                        <a:t>支持多种操作系统，多种应用 </a:t>
                      </a:r>
                      <a:endParaRPr kumimoji="0" lang="zh-CN" altLang="en-US" sz="1200" b="0" i="0" u="none" strike="noStrike" cap="none" normalizeH="0" baseline="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smtClean="0">
                          <a:ln>
                            <a:noFill/>
                          </a:ln>
                          <a:solidFill>
                            <a:srgbClr val="000000"/>
                          </a:solidFill>
                          <a:effectLst/>
                          <a:latin typeface="+mn-lt"/>
                          <a:ea typeface="+mn-ea"/>
                        </a:rPr>
                        <a:t> 简单、易于实现</a:t>
                      </a:r>
                      <a:endParaRPr kumimoji="0" lang="zh-CN" altLang="en-US" sz="1200" b="0" i="0" u="none" strike="noStrike" cap="none" normalizeH="0" baseline="0" smtClean="0">
                        <a:ln>
                          <a:noFill/>
                        </a:ln>
                        <a:solidFill>
                          <a:srgbClr val="000000"/>
                        </a:solidFill>
                        <a:effectLst/>
                        <a:latin typeface="+mn-lt"/>
                        <a:ea typeface="+mn-ea"/>
                      </a:endParaRPr>
                    </a:p>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smtClean="0">
                          <a:ln>
                            <a:noFill/>
                          </a:ln>
                          <a:solidFill>
                            <a:srgbClr val="000000"/>
                          </a:solidFill>
                          <a:effectLst/>
                          <a:latin typeface="+mn-lt"/>
                          <a:ea typeface="+mn-ea"/>
                        </a:rPr>
                        <a:t> 管理开销非常低 </a:t>
                      </a:r>
                      <a:endParaRPr kumimoji="0" lang="zh-CN" altLang="en-US" sz="1200" b="1" i="0" u="none" strike="noStrike" cap="none" normalizeH="0" baseline="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r>
              <a:tr h="737189">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缺点</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dirty="0" smtClean="0">
                          <a:ln>
                            <a:noFill/>
                          </a:ln>
                          <a:solidFill>
                            <a:srgbClr val="000000"/>
                          </a:solidFill>
                          <a:effectLst/>
                          <a:latin typeface="+mn-lt"/>
                          <a:ea typeface="+mn-ea"/>
                        </a:rPr>
                        <a:t> 安装和运行应用程序依赖于主机操作系统对设备的支持</a:t>
                      </a:r>
                      <a:endParaRPr kumimoji="0" lang="zh-CN" altLang="en-US" sz="1200" b="0" i="0" u="none" strike="noStrike" cap="none" normalizeH="0" baseline="0" dirty="0" smtClean="0">
                        <a:ln>
                          <a:noFill/>
                        </a:ln>
                        <a:solidFill>
                          <a:srgbClr val="000000"/>
                        </a:solidFill>
                        <a:effectLst/>
                        <a:latin typeface="+mn-lt"/>
                        <a:ea typeface="+mn-ea"/>
                      </a:endParaRPr>
                    </a:p>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dirty="0" smtClean="0">
                          <a:ln>
                            <a:noFill/>
                          </a:ln>
                          <a:solidFill>
                            <a:srgbClr val="000000"/>
                          </a:solidFill>
                          <a:effectLst/>
                          <a:latin typeface="+mn-lt"/>
                          <a:ea typeface="+mn-ea"/>
                        </a:rPr>
                        <a:t> 管理开销较大，</a:t>
                      </a:r>
                      <a:r>
                        <a:rPr kumimoji="0" lang="zh-CN" altLang="en-US" sz="1200" b="0" i="0" u="none" strike="noStrike" cap="none" normalizeH="0" baseline="0" dirty="0" smtClean="0">
                          <a:ln>
                            <a:noFill/>
                          </a:ln>
                          <a:solidFill>
                            <a:srgbClr val="FF3300"/>
                          </a:solidFill>
                          <a:effectLst/>
                          <a:latin typeface="+mn-lt"/>
                          <a:ea typeface="+mn-ea"/>
                        </a:rPr>
                        <a:t>性能损耗大</a:t>
                      </a:r>
                      <a:endParaRPr kumimoji="0" lang="en-US" altLang="zh-CN" sz="1200" b="0" i="0" u="none" strike="noStrike" cap="none" normalizeH="0" baseline="0" dirty="0" smtClean="0">
                        <a:ln>
                          <a:noFill/>
                        </a:ln>
                        <a:solidFill>
                          <a:srgbClr val="FF33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dirty="0" smtClean="0">
                          <a:ln>
                            <a:noFill/>
                          </a:ln>
                          <a:solidFill>
                            <a:srgbClr val="000000"/>
                          </a:solidFill>
                          <a:effectLst/>
                          <a:latin typeface="+mn-lt"/>
                          <a:ea typeface="+mn-ea"/>
                        </a:rPr>
                        <a:t> 虚拟层内核开发难度大</a:t>
                      </a:r>
                      <a:endParaRPr kumimoji="0" lang="zh-CN" altLang="en-US"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877570" rtl="0" eaLnBrk="1" fontAlgn="base" latinLnBrk="0" hangingPunct="1">
                        <a:lnSpc>
                          <a:spcPct val="120000"/>
                        </a:lnSpc>
                        <a:spcBef>
                          <a:spcPct val="0"/>
                        </a:spcBef>
                        <a:spcAft>
                          <a:spcPct val="0"/>
                        </a:spcAft>
                        <a:buClrTx/>
                        <a:buSzTx/>
                        <a:buFontTx/>
                        <a:buChar char="•"/>
                      </a:pPr>
                      <a:r>
                        <a:rPr kumimoji="0" lang="zh-CN" altLang="en-US" sz="1200" b="0" i="0" u="none" strike="noStrike" cap="none" normalizeH="0" baseline="0" dirty="0" smtClean="0">
                          <a:ln>
                            <a:noFill/>
                          </a:ln>
                          <a:solidFill>
                            <a:srgbClr val="000000"/>
                          </a:solidFill>
                          <a:effectLst/>
                          <a:latin typeface="+mn-lt"/>
                          <a:ea typeface="+mn-ea"/>
                        </a:rPr>
                        <a:t> 隔离性差，多容器共享同一操作系统</a:t>
                      </a:r>
                      <a:endParaRPr kumimoji="0" lang="zh-CN" altLang="en-US"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r>
              <a:tr h="1176106">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700" b="1" i="0" u="none" strike="noStrike" cap="none" normalizeH="0" baseline="0" dirty="0" smtClean="0">
                          <a:ln>
                            <a:noFill/>
                          </a:ln>
                          <a:solidFill>
                            <a:srgbClr val="000000"/>
                          </a:solidFill>
                          <a:effectLst/>
                          <a:latin typeface="+mn-lt"/>
                          <a:ea typeface="+mn-ea"/>
                        </a:rPr>
                        <a:t>厂家</a:t>
                      </a:r>
                      <a:endParaRPr kumimoji="0" lang="zh-CN" altLang="en-US" sz="1700" b="1"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mn-lt"/>
                          <a:ea typeface="+mn-ea"/>
                        </a:rPr>
                        <a:t>VMware </a:t>
                      </a:r>
                      <a:r>
                        <a:rPr kumimoji="0" lang="en-US" altLang="zh-CN" sz="1200" b="0" i="0" u="none" strike="noStrike" cap="none" normalizeH="0" baseline="0" dirty="0" smtClean="0">
                          <a:ln>
                            <a:noFill/>
                          </a:ln>
                          <a:solidFill>
                            <a:srgbClr val="000000"/>
                          </a:solidFill>
                          <a:effectLst/>
                          <a:latin typeface="+mn-lt"/>
                          <a:ea typeface="+mn-ea"/>
                        </a:rPr>
                        <a:t>Workstation</a:t>
                      </a:r>
                      <a:endParaRPr kumimoji="0" lang="en-US" altLang="zh-CN" sz="1200" b="0" i="0" u="none" strike="noStrike" cap="none" normalizeH="0" baseline="0" dirty="0" smtClean="0">
                        <a:ln>
                          <a:noFill/>
                        </a:ln>
                        <a:solidFill>
                          <a:srgbClr val="000000"/>
                        </a:solidFill>
                        <a:effectLst/>
                        <a:latin typeface="+mn-lt"/>
                        <a:ea typeface="+mn-ea"/>
                      </a:endParaRPr>
                    </a:p>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err="1" smtClean="0">
                          <a:ln>
                            <a:noFill/>
                          </a:ln>
                          <a:solidFill>
                            <a:srgbClr val="000000"/>
                          </a:solidFill>
                          <a:effectLst/>
                          <a:latin typeface="+mn-lt"/>
                          <a:ea typeface="+mn-ea"/>
                        </a:rPr>
                        <a:t>Vitrual</a:t>
                      </a:r>
                      <a:r>
                        <a:rPr kumimoji="0" lang="en-US" altLang="zh-CN" sz="1200" b="0" i="0" u="none" strike="noStrike" cap="none" normalizeH="0" baseline="0" dirty="0" smtClean="0">
                          <a:ln>
                            <a:noFill/>
                          </a:ln>
                          <a:solidFill>
                            <a:srgbClr val="000000"/>
                          </a:solidFill>
                          <a:effectLst/>
                          <a:latin typeface="+mn-lt"/>
                          <a:ea typeface="+mn-ea"/>
                        </a:rPr>
                        <a:t> PC</a:t>
                      </a:r>
                      <a:endParaRPr kumimoji="0" lang="en-US" altLang="zh-CN"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err="1" smtClean="0">
                          <a:ln>
                            <a:noFill/>
                          </a:ln>
                          <a:solidFill>
                            <a:srgbClr val="000000"/>
                          </a:solidFill>
                          <a:effectLst/>
                          <a:latin typeface="+mn-lt"/>
                          <a:ea typeface="+mn-ea"/>
                        </a:rPr>
                        <a:t>WMware</a:t>
                      </a:r>
                      <a:r>
                        <a:rPr kumimoji="0" lang="en-US" altLang="zh-CN" sz="1200" b="0" i="0" u="none" strike="noStrike" cap="none" normalizeH="0" baseline="0" dirty="0" smtClean="0">
                          <a:ln>
                            <a:noFill/>
                          </a:ln>
                          <a:solidFill>
                            <a:srgbClr val="000000"/>
                          </a:solidFill>
                          <a:effectLst/>
                          <a:latin typeface="+mn-lt"/>
                          <a:ea typeface="+mn-ea"/>
                        </a:rPr>
                        <a:t> </a:t>
                      </a:r>
                      <a:r>
                        <a:rPr kumimoji="0" lang="en-US" altLang="zh-CN" sz="1200" b="0" i="0" u="none" strike="noStrike" cap="none" normalizeH="0" baseline="0" dirty="0" err="1" smtClean="0">
                          <a:ln>
                            <a:noFill/>
                          </a:ln>
                          <a:solidFill>
                            <a:srgbClr val="000000"/>
                          </a:solidFill>
                          <a:effectLst/>
                          <a:latin typeface="+mn-lt"/>
                          <a:ea typeface="+mn-ea"/>
                        </a:rPr>
                        <a:t>ESXServer</a:t>
                      </a:r>
                      <a:endParaRPr kumimoji="0" lang="en-US" altLang="zh-CN" sz="1200" b="0" i="0" u="none" strike="noStrike" cap="none" normalizeH="0" baseline="0" dirty="0" smtClean="0">
                        <a:ln>
                          <a:noFill/>
                        </a:ln>
                        <a:solidFill>
                          <a:srgbClr val="000000"/>
                        </a:solidFill>
                        <a:effectLst/>
                        <a:latin typeface="+mn-lt"/>
                        <a:ea typeface="+mn-ea"/>
                      </a:endParaRPr>
                    </a:p>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smtClean="0">
                          <a:ln>
                            <a:noFill/>
                          </a:ln>
                          <a:solidFill>
                            <a:srgbClr val="FF3300"/>
                          </a:solidFill>
                          <a:effectLst/>
                          <a:latin typeface="+mn-lt"/>
                          <a:ea typeface="+mn-ea"/>
                        </a:rPr>
                        <a:t>Citrix</a:t>
                      </a:r>
                      <a:r>
                        <a:rPr kumimoji="0" lang="en-US" altLang="zh-CN" sz="1200" b="0" i="0" u="none" strike="noStrike" cap="none" normalizeH="0" baseline="0" dirty="0" smtClean="0">
                          <a:ln>
                            <a:noFill/>
                          </a:ln>
                          <a:solidFill>
                            <a:srgbClr val="000000"/>
                          </a:solidFill>
                          <a:effectLst/>
                          <a:latin typeface="+mn-lt"/>
                          <a:ea typeface="+mn-ea"/>
                        </a:rPr>
                        <a:t> </a:t>
                      </a:r>
                      <a:r>
                        <a:rPr kumimoji="0" lang="en-US" altLang="zh-CN" sz="1200" b="0" i="0" u="none" strike="noStrike" cap="none" normalizeH="0" baseline="0" dirty="0" err="1" smtClean="0">
                          <a:ln>
                            <a:noFill/>
                          </a:ln>
                          <a:solidFill>
                            <a:srgbClr val="000000"/>
                          </a:solidFill>
                          <a:effectLst/>
                          <a:latin typeface="+mn-lt"/>
                          <a:ea typeface="+mn-ea"/>
                        </a:rPr>
                        <a:t>XenServer</a:t>
                      </a:r>
                      <a:endParaRPr kumimoji="0" lang="en-US" altLang="zh-CN" sz="1200" b="0" i="0" u="none" strike="noStrike" cap="none" normalizeH="0" baseline="0" dirty="0" smtClean="0">
                        <a:ln>
                          <a:noFill/>
                        </a:ln>
                        <a:solidFill>
                          <a:srgbClr val="000000"/>
                        </a:solidFill>
                        <a:effectLst/>
                        <a:latin typeface="+mn-lt"/>
                        <a:ea typeface="+mn-ea"/>
                      </a:endParaRPr>
                    </a:p>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err="1" smtClean="0">
                          <a:ln>
                            <a:noFill/>
                          </a:ln>
                          <a:solidFill>
                            <a:srgbClr val="000000"/>
                          </a:solidFill>
                          <a:effectLst/>
                          <a:latin typeface="+mn-lt"/>
                          <a:ea typeface="+mn-ea"/>
                        </a:rPr>
                        <a:t>Redhat</a:t>
                      </a:r>
                      <a:r>
                        <a:rPr kumimoji="0" lang="en-US" altLang="zh-CN" sz="1200" b="0" i="0" u="none" strike="noStrike" cap="none" normalizeH="0" baseline="0" dirty="0" smtClean="0">
                          <a:ln>
                            <a:noFill/>
                          </a:ln>
                          <a:solidFill>
                            <a:srgbClr val="000000"/>
                          </a:solidFill>
                          <a:effectLst/>
                          <a:latin typeface="+mn-lt"/>
                          <a:ea typeface="+mn-ea"/>
                        </a:rPr>
                        <a:t> KVM</a:t>
                      </a:r>
                      <a:endParaRPr kumimoji="0" lang="en-US" altLang="zh-CN" sz="1200" b="0" i="0" u="none" strike="noStrike" cap="none" normalizeH="0" baseline="0" dirty="0" smtClean="0">
                        <a:ln>
                          <a:noFill/>
                        </a:ln>
                        <a:solidFill>
                          <a:srgbClr val="000000"/>
                        </a:solidFill>
                        <a:effectLst/>
                        <a:latin typeface="+mn-lt"/>
                        <a:ea typeface="+mn-ea"/>
                      </a:endParaRPr>
                    </a:p>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smtClean="0">
                          <a:ln>
                            <a:noFill/>
                          </a:ln>
                          <a:solidFill>
                            <a:srgbClr val="FF3300"/>
                          </a:solidFill>
                          <a:effectLst/>
                          <a:latin typeface="+mn-lt"/>
                          <a:ea typeface="+mn-ea"/>
                        </a:rPr>
                        <a:t>Microsoft</a:t>
                      </a:r>
                      <a:r>
                        <a:rPr kumimoji="0" lang="en-US" altLang="zh-CN" sz="1200" b="0" i="0" u="none" strike="noStrike" cap="none" normalizeH="0" baseline="0" dirty="0" smtClean="0">
                          <a:ln>
                            <a:noFill/>
                          </a:ln>
                          <a:solidFill>
                            <a:srgbClr val="000000"/>
                          </a:solidFill>
                          <a:effectLst/>
                          <a:latin typeface="+mn-lt"/>
                          <a:ea typeface="+mn-ea"/>
                        </a:rPr>
                        <a:t> Hyper-V</a:t>
                      </a:r>
                      <a:endParaRPr kumimoji="0" lang="en-US" altLang="zh-CN" sz="1200" b="0" i="0" u="none" strike="noStrike" cap="none" normalizeH="0" baseline="0" dirty="0" smtClean="0">
                        <a:ln>
                          <a:noFill/>
                        </a:ln>
                        <a:solidFill>
                          <a:srgbClr val="000000"/>
                        </a:solidFill>
                        <a:effectLst/>
                        <a:latin typeface="+mn-lt"/>
                        <a:ea typeface="+mn-ea"/>
                      </a:endParaRPr>
                    </a:p>
                    <a:p>
                      <a:pPr marL="0" marR="0" lvl="0" indent="0" algn="ctr" defTabSz="877570" rtl="0" eaLnBrk="1" fontAlgn="base" latinLnBrk="0" hangingPunct="1">
                        <a:lnSpc>
                          <a:spcPct val="120000"/>
                        </a:lnSpc>
                        <a:spcBef>
                          <a:spcPct val="0"/>
                        </a:spcBef>
                        <a:spcAft>
                          <a:spcPct val="0"/>
                        </a:spcAft>
                        <a:buClrTx/>
                        <a:buSzTx/>
                        <a:buFontTx/>
                        <a:buNone/>
                      </a:pPr>
                      <a:r>
                        <a:rPr kumimoji="0" lang="zh-CN" altLang="en-US" sz="1200" b="0" i="0" u="none" strike="noStrike" cap="none" normalizeH="0" baseline="0" dirty="0" smtClean="0">
                          <a:ln>
                            <a:noFill/>
                          </a:ln>
                          <a:solidFill>
                            <a:srgbClr val="FF3300"/>
                          </a:solidFill>
                          <a:effectLst/>
                          <a:latin typeface="+mn-lt"/>
                          <a:ea typeface="+mn-ea"/>
                        </a:rPr>
                        <a:t>华为</a:t>
                      </a:r>
                      <a:r>
                        <a:rPr kumimoji="0" lang="zh-CN" altLang="en-US" sz="1200" b="0" i="0" u="none" strike="noStrike" cap="none" normalizeH="0" baseline="0" dirty="0" smtClean="0">
                          <a:ln>
                            <a:noFill/>
                          </a:ln>
                          <a:solidFill>
                            <a:srgbClr val="000000"/>
                          </a:solidFill>
                          <a:effectLst/>
                          <a:latin typeface="+mn-lt"/>
                          <a:ea typeface="+mn-ea"/>
                        </a:rPr>
                        <a:t> </a:t>
                      </a:r>
                      <a:r>
                        <a:rPr kumimoji="0" lang="en-US" altLang="zh-CN" sz="1200" b="0" i="0" u="none" strike="noStrike" cap="none" normalizeH="0" baseline="0" dirty="0" err="1" smtClean="0">
                          <a:ln>
                            <a:noFill/>
                          </a:ln>
                          <a:solidFill>
                            <a:srgbClr val="000000"/>
                          </a:solidFill>
                          <a:effectLst/>
                          <a:latin typeface="+mn-lt"/>
                          <a:ea typeface="+mn-ea"/>
                        </a:rPr>
                        <a:t>FusionSphere</a:t>
                      </a:r>
                      <a:endParaRPr kumimoji="0" lang="en-US" altLang="zh-CN"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877570" rtl="0" eaLnBrk="1" fontAlgn="base" latinLnBrk="0" hangingPunct="1">
                        <a:lnSpc>
                          <a:spcPct val="120000"/>
                        </a:lnSpc>
                        <a:spcBef>
                          <a:spcPct val="0"/>
                        </a:spcBef>
                        <a:spcAft>
                          <a:spcPct val="0"/>
                        </a:spcAft>
                        <a:buClrTx/>
                        <a:buSzTx/>
                        <a:buFontTx/>
                        <a:buNone/>
                      </a:pPr>
                      <a:r>
                        <a:rPr kumimoji="0" lang="en-US" altLang="zh-CN" sz="1200" b="0" i="0" u="none" strike="noStrike" cap="none" normalizeH="0" baseline="0" dirty="0" err="1" smtClean="0">
                          <a:ln>
                            <a:noFill/>
                          </a:ln>
                          <a:solidFill>
                            <a:srgbClr val="000000"/>
                          </a:solidFill>
                          <a:effectLst/>
                          <a:latin typeface="+mn-lt"/>
                          <a:ea typeface="+mn-ea"/>
                        </a:rPr>
                        <a:t>Virtuozzo</a:t>
                      </a:r>
                      <a:endParaRPr kumimoji="0" lang="en-US" altLang="zh-CN" sz="1200" b="0" i="0" u="none" strike="noStrike" cap="none" normalizeH="0" baseline="0" dirty="0" smtClean="0">
                        <a:ln>
                          <a:noFill/>
                        </a:ln>
                        <a:solidFill>
                          <a:srgbClr val="000000"/>
                        </a:solidFill>
                        <a:effectLst/>
                        <a:latin typeface="+mn-lt"/>
                        <a:ea typeface="+mn-ea"/>
                      </a:endParaRPr>
                    </a:p>
                  </a:txBody>
                  <a:tcPr marL="78810" marR="78810" marT="39406" marB="39406" anchor="ctr" horzOverflow="overflow">
                    <a:lnL w="12700" cap="flat" cmpd="sng" algn="ctr">
                      <a:solidFill>
                        <a:srgbClr val="33CC33"/>
                      </a:solidFill>
                      <a:prstDash val="solid"/>
                      <a:round/>
                      <a:headEnd type="none" w="med" len="med"/>
                      <a:tailEnd type="none" w="med" len="med"/>
                    </a:lnL>
                    <a:lnR w="12700" cap="flat" cmpd="sng" algn="ctr">
                      <a:solidFill>
                        <a:srgbClr val="33CC33"/>
                      </a:solidFill>
                      <a:prstDash val="solid"/>
                      <a:round/>
                      <a:headEnd type="none" w="med" len="med"/>
                      <a:tailEnd type="none" w="med" len="med"/>
                    </a:lnR>
                    <a:lnT w="12700" cap="flat" cmpd="sng" algn="ctr">
                      <a:solidFill>
                        <a:srgbClr val="33CC33"/>
                      </a:solidFill>
                      <a:prstDash val="solid"/>
                      <a:round/>
                      <a:headEnd type="none" w="med" len="med"/>
                      <a:tailEnd type="none" w="med" len="med"/>
                    </a:lnT>
                    <a:lnB w="12700" cap="flat" cmpd="sng" algn="ctr">
                      <a:solidFill>
                        <a:srgbClr val="33CC33"/>
                      </a:solidFill>
                      <a:prstDash val="solid"/>
                      <a:round/>
                      <a:headEnd type="none" w="med" len="med"/>
                      <a:tailEnd type="none" w="med" len="med"/>
                    </a:lnB>
                    <a:lnTlToBr>
                      <a:noFill/>
                    </a:lnTlToBr>
                    <a:lnBlToTr>
                      <a:noFill/>
                    </a:lnBlToTr>
                    <a:solidFill>
                      <a:srgbClr val="EAEAEA"/>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065796" y="2046288"/>
            <a:ext cx="1008062" cy="1555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146883" y="2133600"/>
            <a:ext cx="71438" cy="13811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2362783" y="2133600"/>
            <a:ext cx="935038" cy="1295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674" name="标题 1"/>
          <p:cNvSpPr>
            <a:spLocks noGrp="1"/>
          </p:cNvSpPr>
          <p:nvPr>
            <p:ph type="title"/>
          </p:nvPr>
        </p:nvSpPr>
        <p:spPr/>
        <p:txBody>
          <a:bodyPr/>
          <a:lstStyle/>
          <a:p>
            <a:r>
              <a:rPr lang="zh-CN" altLang="en-US" sz="2800" smtClean="0"/>
              <a:t>虚拟化的主要内容</a:t>
            </a:r>
            <a:endParaRPr lang="zh-CN" altLang="en-US" sz="2800" smtClean="0"/>
          </a:p>
        </p:txBody>
      </p:sp>
      <p:grpSp>
        <p:nvGrpSpPr>
          <p:cNvPr id="28675" name="组合 12"/>
          <p:cNvGrpSpPr/>
          <p:nvPr/>
        </p:nvGrpSpPr>
        <p:grpSpPr bwMode="auto">
          <a:xfrm>
            <a:off x="5976156" y="1355725"/>
            <a:ext cx="1582738" cy="1295400"/>
            <a:chOff x="2493963" y="2124075"/>
            <a:chExt cx="4051300" cy="1646238"/>
          </a:xfrm>
        </p:grpSpPr>
        <p:sp>
          <p:nvSpPr>
            <p:cNvPr id="28698" name="AutoShape 9"/>
            <p:cNvSpPr>
              <a:spLocks noChangeArrowheads="1"/>
            </p:cNvSpPr>
            <p:nvPr/>
          </p:nvSpPr>
          <p:spPr bwMode="auto">
            <a:xfrm>
              <a:off x="2611805" y="2124075"/>
              <a:ext cx="3933458"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28699" name="Text Box 10"/>
            <p:cNvSpPr txBox="1">
              <a:spLocks noChangeArrowheads="1"/>
            </p:cNvSpPr>
            <p:nvPr/>
          </p:nvSpPr>
          <p:spPr bwMode="auto">
            <a:xfrm>
              <a:off x="2847488" y="2190651"/>
              <a:ext cx="3490536" cy="35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dirty="0" smtClean="0">
                  <a:solidFill>
                    <a:srgbClr val="000000"/>
                  </a:solidFill>
                  <a:latin typeface="+mn-lt"/>
                  <a:ea typeface="+mn-ea"/>
                </a:rPr>
                <a:t>CPU</a:t>
              </a:r>
              <a:r>
                <a:rPr kumimoji="1" lang="zh-CN" altLang="en-US" sz="1800" dirty="0" smtClean="0">
                  <a:solidFill>
                    <a:srgbClr val="000000"/>
                  </a:solidFill>
                  <a:latin typeface="+mn-lt"/>
                  <a:ea typeface="+mn-ea"/>
                </a:rPr>
                <a:t>虚拟化</a:t>
              </a:r>
              <a:endParaRPr kumimoji="1" lang="en-US" altLang="zh-CN" sz="1800" dirty="0" smtClean="0">
                <a:solidFill>
                  <a:srgbClr val="000000"/>
                </a:solidFill>
                <a:latin typeface="+mn-lt"/>
                <a:ea typeface="+mn-ea"/>
              </a:endParaRPr>
            </a:p>
          </p:txBody>
        </p:sp>
        <p:sp>
          <p:nvSpPr>
            <p:cNvPr id="28700" name="AutoShape 11"/>
            <p:cNvSpPr>
              <a:spLocks noChangeArrowheads="1"/>
            </p:cNvSpPr>
            <p:nvPr/>
          </p:nvSpPr>
          <p:spPr bwMode="auto">
            <a:xfrm>
              <a:off x="2611805" y="2705100"/>
              <a:ext cx="3933458"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28701" name="Text Box 12"/>
            <p:cNvSpPr txBox="1">
              <a:spLocks noChangeArrowheads="1"/>
            </p:cNvSpPr>
            <p:nvPr/>
          </p:nvSpPr>
          <p:spPr bwMode="auto">
            <a:xfrm>
              <a:off x="2847488" y="2771677"/>
              <a:ext cx="3490536" cy="35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zh-CN" altLang="en-US" sz="1800" smtClean="0">
                  <a:solidFill>
                    <a:srgbClr val="000000"/>
                  </a:solidFill>
                  <a:latin typeface="+mn-lt"/>
                  <a:ea typeface="+mn-ea"/>
                </a:rPr>
                <a:t>内存虚拟化</a:t>
              </a:r>
              <a:endParaRPr kumimoji="1" lang="en-US" altLang="zh-CN" sz="1800" smtClean="0">
                <a:solidFill>
                  <a:srgbClr val="000000"/>
                </a:solidFill>
                <a:latin typeface="+mn-lt"/>
                <a:ea typeface="+mn-ea"/>
              </a:endParaRPr>
            </a:p>
          </p:txBody>
        </p:sp>
        <p:sp>
          <p:nvSpPr>
            <p:cNvPr id="28702" name="AutoShape 13"/>
            <p:cNvSpPr>
              <a:spLocks noChangeArrowheads="1"/>
            </p:cNvSpPr>
            <p:nvPr/>
          </p:nvSpPr>
          <p:spPr bwMode="auto">
            <a:xfrm>
              <a:off x="2611805" y="3288143"/>
              <a:ext cx="3933458" cy="482170"/>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28703" name="Text Box 14"/>
            <p:cNvSpPr txBox="1">
              <a:spLocks noChangeArrowheads="1"/>
            </p:cNvSpPr>
            <p:nvPr/>
          </p:nvSpPr>
          <p:spPr bwMode="auto">
            <a:xfrm>
              <a:off x="2847488" y="3354719"/>
              <a:ext cx="3490536" cy="35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000000"/>
                  </a:solidFill>
                  <a:latin typeface="+mn-lt"/>
                  <a:ea typeface="+mn-ea"/>
                </a:rPr>
                <a:t>I/O</a:t>
              </a:r>
              <a:r>
                <a:rPr kumimoji="1" lang="zh-CN" altLang="en-US" sz="1800" smtClean="0">
                  <a:solidFill>
                    <a:srgbClr val="000000"/>
                  </a:solidFill>
                  <a:latin typeface="+mn-lt"/>
                  <a:ea typeface="+mn-ea"/>
                </a:rPr>
                <a:t>虚拟化</a:t>
              </a:r>
              <a:endParaRPr kumimoji="1" lang="en-US" altLang="zh-CN" sz="1800" smtClean="0">
                <a:solidFill>
                  <a:srgbClr val="000000"/>
                </a:solidFill>
                <a:latin typeface="+mn-lt"/>
                <a:ea typeface="+mn-ea"/>
              </a:endParaRPr>
            </a:p>
          </p:txBody>
        </p:sp>
        <p:sp>
          <p:nvSpPr>
            <p:cNvPr id="28704" name="Rectangle 21"/>
            <p:cNvSpPr>
              <a:spLocks noChangeArrowheads="1"/>
            </p:cNvSpPr>
            <p:nvPr/>
          </p:nvSpPr>
          <p:spPr bwMode="auto">
            <a:xfrm>
              <a:off x="2493963" y="2208808"/>
              <a:ext cx="239747" cy="258233"/>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1</a:t>
              </a:r>
              <a:endParaRPr kumimoji="1" lang="en-US" altLang="zh-CN" sz="1800" smtClean="0">
                <a:solidFill>
                  <a:srgbClr val="000000"/>
                </a:solidFill>
                <a:latin typeface="+mn-lt"/>
                <a:ea typeface="+mn-ea"/>
              </a:endParaRPr>
            </a:p>
          </p:txBody>
        </p:sp>
        <p:sp>
          <p:nvSpPr>
            <p:cNvPr id="28705" name="Rectangle 22"/>
            <p:cNvSpPr>
              <a:spLocks noChangeArrowheads="1"/>
            </p:cNvSpPr>
            <p:nvPr/>
          </p:nvSpPr>
          <p:spPr bwMode="auto">
            <a:xfrm>
              <a:off x="2493963" y="2818077"/>
              <a:ext cx="239747" cy="256217"/>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2</a:t>
              </a:r>
              <a:endParaRPr kumimoji="1" lang="en-US" altLang="zh-CN" sz="1800" smtClean="0">
                <a:solidFill>
                  <a:srgbClr val="FFFFFF"/>
                </a:solidFill>
                <a:latin typeface="+mn-lt"/>
                <a:ea typeface="+mn-ea"/>
              </a:endParaRPr>
            </a:p>
          </p:txBody>
        </p:sp>
        <p:sp>
          <p:nvSpPr>
            <p:cNvPr id="28706" name="Rectangle 23"/>
            <p:cNvSpPr>
              <a:spLocks noChangeArrowheads="1"/>
            </p:cNvSpPr>
            <p:nvPr/>
          </p:nvSpPr>
          <p:spPr bwMode="auto">
            <a:xfrm>
              <a:off x="2493963" y="3401121"/>
              <a:ext cx="239747" cy="25621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3</a:t>
              </a:r>
              <a:endParaRPr kumimoji="1" lang="en-US" altLang="zh-CN" sz="1800" smtClean="0">
                <a:solidFill>
                  <a:srgbClr val="FFFFFF"/>
                </a:solidFill>
                <a:latin typeface="+mn-lt"/>
                <a:ea typeface="+mn-ea"/>
              </a:endParaRPr>
            </a:p>
          </p:txBody>
        </p:sp>
      </p:grpSp>
      <p:pic>
        <p:nvPicPr>
          <p:cNvPr id="28676"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489533" y="1528763"/>
            <a:ext cx="87788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2" descr="D:\work\tor\render11-23\48X10GE光+4X40GE.png"/>
          <p:cNvPicPr>
            <a:picLocks noChangeAspect="1" noChangeArrowheads="1"/>
          </p:cNvPicPr>
          <p:nvPr/>
        </p:nvPicPr>
        <p:blipFill>
          <a:blip r:embed="rId2">
            <a:extLst>
              <a:ext uri="{28A0092B-C50C-407E-A947-70E740481C1C}">
                <a14:useLocalDpi xmlns:a14="http://schemas.microsoft.com/office/drawing/2010/main" val="0"/>
              </a:ext>
            </a:extLst>
          </a:blip>
          <a:srcRect l="6284" t="23991" r="9683" b="34004"/>
          <a:stretch>
            <a:fillRect/>
          </a:stretch>
        </p:blipFill>
        <p:spPr bwMode="auto">
          <a:xfrm>
            <a:off x="1497596" y="3429000"/>
            <a:ext cx="17827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1594433" y="1528763"/>
            <a:ext cx="8763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2697746" y="1528763"/>
            <a:ext cx="877887"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直接连接符 36"/>
          <p:cNvCxnSpPr/>
          <p:nvPr/>
        </p:nvCxnSpPr>
        <p:spPr>
          <a:xfrm flipH="1" flipV="1">
            <a:off x="3455876" y="1901825"/>
            <a:ext cx="1193913" cy="144463"/>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8684"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657808" y="4984750"/>
            <a:ext cx="8778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1762708" y="4984750"/>
            <a:ext cx="8763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8" descr="http://cdn.sheknows.com/articles/pc-computer.jpg"/>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l="4512" t="717"/>
          <a:stretch>
            <a:fillRect/>
          </a:stretch>
        </p:blipFill>
        <p:spPr bwMode="auto">
          <a:xfrm>
            <a:off x="2866021" y="4984750"/>
            <a:ext cx="877887"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 name="直接连接符 45"/>
          <p:cNvCxnSpPr/>
          <p:nvPr/>
        </p:nvCxnSpPr>
        <p:spPr>
          <a:xfrm flipV="1">
            <a:off x="994358" y="3860800"/>
            <a:ext cx="1079500" cy="12096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2146883" y="3860800"/>
            <a:ext cx="71438" cy="12969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2389771" y="3860800"/>
            <a:ext cx="908050" cy="12969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690" name="AutoShape 9"/>
          <p:cNvSpPr>
            <a:spLocks noChangeArrowheads="1"/>
          </p:cNvSpPr>
          <p:nvPr/>
        </p:nvSpPr>
        <p:spPr bwMode="auto">
          <a:xfrm>
            <a:off x="4643438" y="1750219"/>
            <a:ext cx="1116694" cy="506413"/>
          </a:xfrm>
          <a:prstGeom prst="homePlate">
            <a:avLst>
              <a:gd name="adj" fmla="val 23370"/>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3200" smtClean="0">
              <a:latin typeface="+mn-lt"/>
              <a:ea typeface="+mn-ea"/>
            </a:endParaRPr>
          </a:p>
        </p:txBody>
      </p:sp>
      <p:sp>
        <p:nvSpPr>
          <p:cNvPr id="28691" name="矩形 53"/>
          <p:cNvSpPr>
            <a:spLocks noChangeArrowheads="1"/>
          </p:cNvSpPr>
          <p:nvPr/>
        </p:nvSpPr>
        <p:spPr bwMode="auto">
          <a:xfrm>
            <a:off x="4716463" y="1856631"/>
            <a:ext cx="954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zh-CN" altLang="en-US" sz="1200" dirty="0" smtClean="0">
                <a:solidFill>
                  <a:srgbClr val="000000"/>
                </a:solidFill>
                <a:latin typeface="+mn-lt"/>
                <a:ea typeface="+mn-ea"/>
              </a:rPr>
              <a:t>计算虚拟化</a:t>
            </a:r>
            <a:endParaRPr kumimoji="1" lang="en-US" altLang="zh-CN" sz="1200" dirty="0" smtClean="0">
              <a:solidFill>
                <a:srgbClr val="000000"/>
              </a:solidFill>
              <a:latin typeface="+mn-lt"/>
              <a:ea typeface="+mn-ea"/>
            </a:endParaRPr>
          </a:p>
        </p:txBody>
      </p:sp>
      <p:sp>
        <p:nvSpPr>
          <p:cNvPr id="28692" name="AutoShape 9"/>
          <p:cNvSpPr>
            <a:spLocks noChangeArrowheads="1"/>
          </p:cNvSpPr>
          <p:nvPr/>
        </p:nvSpPr>
        <p:spPr bwMode="auto">
          <a:xfrm>
            <a:off x="4643438" y="3320976"/>
            <a:ext cx="1116694" cy="504825"/>
          </a:xfrm>
          <a:prstGeom prst="homePlate">
            <a:avLst>
              <a:gd name="adj" fmla="val 23443"/>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3200" smtClean="0">
              <a:latin typeface="+mn-lt"/>
              <a:ea typeface="+mn-ea"/>
            </a:endParaRPr>
          </a:p>
        </p:txBody>
      </p:sp>
      <p:sp>
        <p:nvSpPr>
          <p:cNvPr id="28693" name="矩形 55"/>
          <p:cNvSpPr>
            <a:spLocks noChangeArrowheads="1"/>
          </p:cNvSpPr>
          <p:nvPr/>
        </p:nvSpPr>
        <p:spPr bwMode="auto">
          <a:xfrm>
            <a:off x="4716463" y="3441551"/>
            <a:ext cx="954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zh-CN" altLang="en-US" sz="1200" dirty="0" smtClean="0">
                <a:solidFill>
                  <a:srgbClr val="000000"/>
                </a:solidFill>
                <a:latin typeface="+mn-lt"/>
                <a:ea typeface="+mn-ea"/>
              </a:rPr>
              <a:t>存储虚拟化</a:t>
            </a:r>
            <a:endParaRPr kumimoji="1" lang="en-US" altLang="zh-CN" sz="1200" dirty="0" smtClean="0">
              <a:solidFill>
                <a:srgbClr val="000000"/>
              </a:solidFill>
              <a:latin typeface="+mn-lt"/>
              <a:ea typeface="+mn-ea"/>
            </a:endParaRPr>
          </a:p>
        </p:txBody>
      </p:sp>
      <p:sp>
        <p:nvSpPr>
          <p:cNvPr id="28694" name="AutoShape 9"/>
          <p:cNvSpPr>
            <a:spLocks noChangeArrowheads="1"/>
          </p:cNvSpPr>
          <p:nvPr/>
        </p:nvSpPr>
        <p:spPr bwMode="auto">
          <a:xfrm>
            <a:off x="4643439" y="4940362"/>
            <a:ext cx="1116694" cy="506412"/>
          </a:xfrm>
          <a:prstGeom prst="homePlate">
            <a:avLst>
              <a:gd name="adj" fmla="val 23344"/>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3200" smtClean="0">
              <a:latin typeface="+mn-lt"/>
              <a:ea typeface="+mn-ea"/>
            </a:endParaRPr>
          </a:p>
        </p:txBody>
      </p:sp>
      <p:sp>
        <p:nvSpPr>
          <p:cNvPr id="28695" name="矩形 57"/>
          <p:cNvSpPr>
            <a:spLocks noChangeArrowheads="1"/>
          </p:cNvSpPr>
          <p:nvPr/>
        </p:nvSpPr>
        <p:spPr bwMode="auto">
          <a:xfrm>
            <a:off x="4716463" y="5061731"/>
            <a:ext cx="954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zh-CN" altLang="en-US" sz="1200" dirty="0" smtClean="0">
                <a:solidFill>
                  <a:srgbClr val="000000"/>
                </a:solidFill>
                <a:latin typeface="+mn-lt"/>
                <a:ea typeface="+mn-ea"/>
              </a:rPr>
              <a:t>网络虚拟化</a:t>
            </a:r>
            <a:endParaRPr kumimoji="1" lang="en-US" altLang="zh-CN" sz="1200" dirty="0" smtClean="0">
              <a:solidFill>
                <a:srgbClr val="000000"/>
              </a:solidFill>
              <a:latin typeface="+mn-lt"/>
              <a:ea typeface="+mn-ea"/>
            </a:endParaRPr>
          </a:p>
        </p:txBody>
      </p:sp>
      <p:cxnSp>
        <p:nvCxnSpPr>
          <p:cNvPr id="62" name="直接连接符 61"/>
          <p:cNvCxnSpPr>
            <a:stCxn id="28692" idx="1"/>
          </p:cNvCxnSpPr>
          <p:nvPr/>
        </p:nvCxnSpPr>
        <p:spPr>
          <a:xfrm flipH="1" flipV="1">
            <a:off x="3336925" y="2192338"/>
            <a:ext cx="1306513" cy="13810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3276600" y="3860800"/>
            <a:ext cx="1295401" cy="950913"/>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36" name="组合 12"/>
          <p:cNvGrpSpPr/>
          <p:nvPr/>
        </p:nvGrpSpPr>
        <p:grpSpPr bwMode="auto">
          <a:xfrm>
            <a:off x="5976156" y="2925688"/>
            <a:ext cx="2880320" cy="1295400"/>
            <a:chOff x="2493963" y="2124075"/>
            <a:chExt cx="6479317" cy="1646238"/>
          </a:xfrm>
        </p:grpSpPr>
        <p:sp>
          <p:nvSpPr>
            <p:cNvPr id="38" name="AutoShape 9"/>
            <p:cNvSpPr>
              <a:spLocks noChangeArrowheads="1"/>
            </p:cNvSpPr>
            <p:nvPr/>
          </p:nvSpPr>
          <p:spPr bwMode="auto">
            <a:xfrm>
              <a:off x="2611806" y="2124075"/>
              <a:ext cx="4051301"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39" name="Text Box 10"/>
            <p:cNvSpPr txBox="1">
              <a:spLocks noChangeArrowheads="1"/>
            </p:cNvSpPr>
            <p:nvPr/>
          </p:nvSpPr>
          <p:spPr bwMode="auto">
            <a:xfrm>
              <a:off x="2847485" y="2190158"/>
              <a:ext cx="4139678"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zh-CN" altLang="en-US" sz="1800" dirty="0"/>
                <a:t>裸设备</a:t>
              </a:r>
              <a:r>
                <a:rPr lang="en-US" altLang="zh-CN" sz="1800" dirty="0"/>
                <a:t>+</a:t>
              </a:r>
              <a:r>
                <a:rPr lang="zh-CN" altLang="en-US" sz="1800" dirty="0"/>
                <a:t>逻辑</a:t>
              </a:r>
              <a:r>
                <a:rPr lang="zh-CN" altLang="en-US" sz="1800" dirty="0" smtClean="0"/>
                <a:t>卷</a:t>
              </a:r>
              <a:endParaRPr lang="en-US" altLang="zh-CN" sz="1800" dirty="0"/>
            </a:p>
          </p:txBody>
        </p:sp>
        <p:sp>
          <p:nvSpPr>
            <p:cNvPr id="40" name="AutoShape 11"/>
            <p:cNvSpPr>
              <a:spLocks noChangeArrowheads="1"/>
            </p:cNvSpPr>
            <p:nvPr/>
          </p:nvSpPr>
          <p:spPr bwMode="auto">
            <a:xfrm>
              <a:off x="2611805" y="2705100"/>
              <a:ext cx="3933458"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41" name="Text Box 12"/>
            <p:cNvSpPr txBox="1">
              <a:spLocks noChangeArrowheads="1"/>
            </p:cNvSpPr>
            <p:nvPr/>
          </p:nvSpPr>
          <p:spPr bwMode="auto">
            <a:xfrm>
              <a:off x="2847487" y="2771184"/>
              <a:ext cx="3815619"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zh-CN" altLang="en-US" sz="1800" dirty="0"/>
                <a:t>存储设备虚拟</a:t>
              </a:r>
              <a:r>
                <a:rPr lang="zh-CN" altLang="en-US" sz="1800" dirty="0" smtClean="0"/>
                <a:t>化</a:t>
              </a:r>
              <a:endParaRPr lang="en-US" altLang="zh-CN" sz="1800" dirty="0"/>
            </a:p>
          </p:txBody>
        </p:sp>
        <p:sp>
          <p:nvSpPr>
            <p:cNvPr id="42" name="AutoShape 13"/>
            <p:cNvSpPr>
              <a:spLocks noChangeArrowheads="1"/>
            </p:cNvSpPr>
            <p:nvPr/>
          </p:nvSpPr>
          <p:spPr bwMode="auto">
            <a:xfrm>
              <a:off x="2611806" y="3288143"/>
              <a:ext cx="6361474" cy="482170"/>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43" name="Text Box 14"/>
            <p:cNvSpPr txBox="1">
              <a:spLocks noChangeArrowheads="1"/>
            </p:cNvSpPr>
            <p:nvPr/>
          </p:nvSpPr>
          <p:spPr bwMode="auto">
            <a:xfrm>
              <a:off x="2847487" y="3354225"/>
              <a:ext cx="6002479"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zh-CN" altLang="en-US" sz="1800" dirty="0"/>
                <a:t>主机存储虚拟化</a:t>
              </a:r>
              <a:r>
                <a:rPr lang="en-US" altLang="zh-CN" sz="1800" dirty="0"/>
                <a:t>+</a:t>
              </a:r>
              <a:r>
                <a:rPr lang="zh-CN" altLang="en-US" sz="1800" dirty="0" smtClean="0"/>
                <a:t>文件系统</a:t>
              </a:r>
              <a:endParaRPr lang="en-US" altLang="zh-CN" sz="1800" dirty="0"/>
            </a:p>
          </p:txBody>
        </p:sp>
        <p:sp>
          <p:nvSpPr>
            <p:cNvPr id="44" name="Rectangle 21"/>
            <p:cNvSpPr>
              <a:spLocks noChangeArrowheads="1"/>
            </p:cNvSpPr>
            <p:nvPr/>
          </p:nvSpPr>
          <p:spPr bwMode="auto">
            <a:xfrm>
              <a:off x="2493963" y="2208808"/>
              <a:ext cx="239747" cy="258233"/>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1</a:t>
              </a:r>
              <a:endParaRPr kumimoji="1" lang="en-US" altLang="zh-CN" sz="1800" smtClean="0">
                <a:solidFill>
                  <a:srgbClr val="000000"/>
                </a:solidFill>
                <a:latin typeface="+mn-lt"/>
                <a:ea typeface="+mn-ea"/>
              </a:endParaRPr>
            </a:p>
          </p:txBody>
        </p:sp>
        <p:sp>
          <p:nvSpPr>
            <p:cNvPr id="45" name="Rectangle 22"/>
            <p:cNvSpPr>
              <a:spLocks noChangeArrowheads="1"/>
            </p:cNvSpPr>
            <p:nvPr/>
          </p:nvSpPr>
          <p:spPr bwMode="auto">
            <a:xfrm>
              <a:off x="2493963" y="2818077"/>
              <a:ext cx="239747" cy="256217"/>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2</a:t>
              </a:r>
              <a:endParaRPr kumimoji="1" lang="en-US" altLang="zh-CN" sz="1800" smtClean="0">
                <a:solidFill>
                  <a:srgbClr val="FFFFFF"/>
                </a:solidFill>
                <a:latin typeface="+mn-lt"/>
                <a:ea typeface="+mn-ea"/>
              </a:endParaRPr>
            </a:p>
          </p:txBody>
        </p:sp>
        <p:sp>
          <p:nvSpPr>
            <p:cNvPr id="47" name="Rectangle 23"/>
            <p:cNvSpPr>
              <a:spLocks noChangeArrowheads="1"/>
            </p:cNvSpPr>
            <p:nvPr/>
          </p:nvSpPr>
          <p:spPr bwMode="auto">
            <a:xfrm>
              <a:off x="2493963" y="3401121"/>
              <a:ext cx="239747" cy="25621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3</a:t>
              </a:r>
              <a:endParaRPr kumimoji="1" lang="en-US" altLang="zh-CN" sz="1800" smtClean="0">
                <a:solidFill>
                  <a:srgbClr val="FFFFFF"/>
                </a:solidFill>
                <a:latin typeface="+mn-lt"/>
                <a:ea typeface="+mn-ea"/>
              </a:endParaRPr>
            </a:p>
          </p:txBody>
        </p:sp>
      </p:grpSp>
      <p:grpSp>
        <p:nvGrpSpPr>
          <p:cNvPr id="49" name="组合 12"/>
          <p:cNvGrpSpPr/>
          <p:nvPr/>
        </p:nvGrpSpPr>
        <p:grpSpPr bwMode="auto">
          <a:xfrm>
            <a:off x="5976156" y="4545868"/>
            <a:ext cx="2880320" cy="1295400"/>
            <a:chOff x="2493963" y="2124075"/>
            <a:chExt cx="6479317" cy="1646238"/>
          </a:xfrm>
        </p:grpSpPr>
        <p:sp>
          <p:nvSpPr>
            <p:cNvPr id="51" name="AutoShape 9"/>
            <p:cNvSpPr>
              <a:spLocks noChangeArrowheads="1"/>
            </p:cNvSpPr>
            <p:nvPr/>
          </p:nvSpPr>
          <p:spPr bwMode="auto">
            <a:xfrm>
              <a:off x="2611806" y="2124075"/>
              <a:ext cx="4051301"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52" name="Text Box 10"/>
            <p:cNvSpPr txBox="1">
              <a:spLocks noChangeArrowheads="1"/>
            </p:cNvSpPr>
            <p:nvPr/>
          </p:nvSpPr>
          <p:spPr bwMode="auto">
            <a:xfrm>
              <a:off x="2847485" y="2190158"/>
              <a:ext cx="4139678"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en-US" altLang="zh-CN" sz="1800" dirty="0" smtClean="0"/>
                <a:t>VMDQ</a:t>
              </a:r>
              <a:endParaRPr lang="en-US" altLang="zh-CN" sz="1800" dirty="0"/>
            </a:p>
          </p:txBody>
        </p:sp>
        <p:sp>
          <p:nvSpPr>
            <p:cNvPr id="53" name="AutoShape 11"/>
            <p:cNvSpPr>
              <a:spLocks noChangeArrowheads="1"/>
            </p:cNvSpPr>
            <p:nvPr/>
          </p:nvSpPr>
          <p:spPr bwMode="auto">
            <a:xfrm>
              <a:off x="2611805" y="2705100"/>
              <a:ext cx="3933458" cy="482171"/>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54" name="Text Box 12"/>
            <p:cNvSpPr txBox="1">
              <a:spLocks noChangeArrowheads="1"/>
            </p:cNvSpPr>
            <p:nvPr/>
          </p:nvSpPr>
          <p:spPr bwMode="auto">
            <a:xfrm>
              <a:off x="2847487" y="2771184"/>
              <a:ext cx="3815619"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en-US" altLang="zh-CN" sz="1800" dirty="0" smtClean="0"/>
                <a:t>SR-IOV</a:t>
              </a:r>
              <a:endParaRPr lang="en-US" altLang="zh-CN" sz="1800" dirty="0"/>
            </a:p>
          </p:txBody>
        </p:sp>
        <p:sp>
          <p:nvSpPr>
            <p:cNvPr id="55" name="AutoShape 13"/>
            <p:cNvSpPr>
              <a:spLocks noChangeArrowheads="1"/>
            </p:cNvSpPr>
            <p:nvPr/>
          </p:nvSpPr>
          <p:spPr bwMode="auto">
            <a:xfrm>
              <a:off x="2611806" y="3288143"/>
              <a:ext cx="6361474" cy="482170"/>
            </a:xfrm>
            <a:prstGeom prst="homePlate">
              <a:avLst>
                <a:gd name="adj" fmla="val 2335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800" smtClean="0">
                <a:latin typeface="+mn-lt"/>
                <a:ea typeface="+mn-ea"/>
              </a:endParaRPr>
            </a:p>
          </p:txBody>
        </p:sp>
        <p:sp>
          <p:nvSpPr>
            <p:cNvPr id="56" name="Text Box 14"/>
            <p:cNvSpPr txBox="1">
              <a:spLocks noChangeArrowheads="1"/>
            </p:cNvSpPr>
            <p:nvPr/>
          </p:nvSpPr>
          <p:spPr bwMode="auto">
            <a:xfrm>
              <a:off x="2847487" y="3354225"/>
              <a:ext cx="6002479" cy="3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lIns="0" tIns="0" rIns="0" bIns="0"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marL="0" lvl="1" indent="0">
                <a:lnSpc>
                  <a:spcPct val="100000"/>
                </a:lnSpc>
                <a:spcBef>
                  <a:spcPct val="0"/>
                </a:spcBef>
                <a:buClrTx/>
                <a:buSzTx/>
                <a:buNone/>
                <a:defRPr/>
              </a:pPr>
              <a:r>
                <a:rPr lang="en-US" altLang="zh-CN" sz="1800" dirty="0" smtClean="0"/>
                <a:t>……</a:t>
              </a:r>
              <a:endParaRPr lang="en-US" altLang="zh-CN" sz="1800" dirty="0"/>
            </a:p>
          </p:txBody>
        </p:sp>
        <p:sp>
          <p:nvSpPr>
            <p:cNvPr id="57" name="Rectangle 21"/>
            <p:cNvSpPr>
              <a:spLocks noChangeArrowheads="1"/>
            </p:cNvSpPr>
            <p:nvPr/>
          </p:nvSpPr>
          <p:spPr bwMode="auto">
            <a:xfrm>
              <a:off x="2493963" y="2208808"/>
              <a:ext cx="239747" cy="258233"/>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1</a:t>
              </a:r>
              <a:endParaRPr kumimoji="1" lang="en-US" altLang="zh-CN" sz="1800" smtClean="0">
                <a:solidFill>
                  <a:srgbClr val="000000"/>
                </a:solidFill>
                <a:latin typeface="+mn-lt"/>
                <a:ea typeface="+mn-ea"/>
              </a:endParaRPr>
            </a:p>
          </p:txBody>
        </p:sp>
        <p:sp>
          <p:nvSpPr>
            <p:cNvPr id="58" name="Rectangle 22"/>
            <p:cNvSpPr>
              <a:spLocks noChangeArrowheads="1"/>
            </p:cNvSpPr>
            <p:nvPr/>
          </p:nvSpPr>
          <p:spPr bwMode="auto">
            <a:xfrm>
              <a:off x="2493963" y="2818077"/>
              <a:ext cx="239747" cy="256217"/>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2</a:t>
              </a:r>
              <a:endParaRPr kumimoji="1" lang="en-US" altLang="zh-CN" sz="1800" smtClean="0">
                <a:solidFill>
                  <a:srgbClr val="FFFFFF"/>
                </a:solidFill>
                <a:latin typeface="+mn-lt"/>
                <a:ea typeface="+mn-ea"/>
              </a:endParaRPr>
            </a:p>
          </p:txBody>
        </p:sp>
        <p:sp>
          <p:nvSpPr>
            <p:cNvPr id="59" name="Rectangle 23"/>
            <p:cNvSpPr>
              <a:spLocks noChangeArrowheads="1"/>
            </p:cNvSpPr>
            <p:nvPr/>
          </p:nvSpPr>
          <p:spPr bwMode="auto">
            <a:xfrm>
              <a:off x="2493963" y="3401121"/>
              <a:ext cx="239747" cy="25621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800" smtClean="0">
                  <a:solidFill>
                    <a:srgbClr val="FFFFFF"/>
                  </a:solidFill>
                  <a:latin typeface="+mn-lt"/>
                  <a:ea typeface="+mn-ea"/>
                </a:rPr>
                <a:t>3</a:t>
              </a:r>
              <a:endParaRPr kumimoji="1" lang="en-US" altLang="zh-CN" sz="1800" smtClean="0">
                <a:solidFill>
                  <a:srgbClr val="FFFFFF"/>
                </a:solidFill>
                <a:latin typeface="+mn-lt"/>
                <a:ea typeface="+mn-ea"/>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343025" y="387350"/>
            <a:ext cx="7054850" cy="868363"/>
          </a:xfrm>
        </p:spPr>
        <p:txBody>
          <a:bodyPr/>
          <a:lstStyle/>
          <a:p>
            <a:pPr eaLnBrk="1" hangingPunct="1"/>
            <a:r>
              <a:rPr lang="zh-CN" altLang="en-US" dirty="0" smtClean="0"/>
              <a:t>目录</a:t>
            </a:r>
            <a:endParaRPr lang="zh-CN" altLang="en-US" dirty="0" smtClean="0"/>
          </a:p>
        </p:txBody>
      </p:sp>
      <p:pic>
        <p:nvPicPr>
          <p:cNvPr id="30723" name="Picture 18"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652463" y="1374775"/>
            <a:ext cx="7929562" cy="3379788"/>
          </a:xfrm>
          <a:prstGeom prst="rect">
            <a:avLst/>
          </a:prstGeom>
          <a:noFill/>
          <a:ln w="9525">
            <a:noFill/>
            <a:miter lim="800000"/>
          </a:ln>
        </p:spPr>
        <p:txBody>
          <a:bodyPr lIns="80141" tIns="40071" rIns="80141" bIns="40071">
            <a:spAutoFit/>
          </a:bodyPr>
          <a:lstStyle/>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虚拟化技术介绍</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b="1" dirty="0">
                <a:ea typeface="+mn-ea"/>
              </a:rPr>
              <a:t>计算虚拟化技术</a:t>
            </a:r>
            <a:endParaRPr lang="en-US" altLang="zh-CN" sz="2200" b="1" dirty="0">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存储虚拟化技术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网络虚拟化技术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创建虚拟机简介</a:t>
            </a:r>
            <a:endParaRPr lang="zh-CN" altLang="en-US" sz="2200" kern="0" dirty="0">
              <a:solidFill>
                <a:srgbClr val="777777"/>
              </a:solidFill>
              <a:latin typeface="+mn-lt"/>
              <a:ea typeface="+mn-ea"/>
            </a:endParaRPr>
          </a:p>
          <a:p>
            <a:pPr marL="782955" lvl="1" indent="-381000" defTabSz="801370" eaLnBrk="1" hangingPunct="1">
              <a:lnSpc>
                <a:spcPct val="140000"/>
              </a:lnSpc>
              <a:spcBef>
                <a:spcPct val="30000"/>
              </a:spcBef>
              <a:buClr>
                <a:schemeClr val="tx1"/>
              </a:buClr>
              <a:defRPr/>
            </a:pPr>
            <a:endParaRPr lang="zh-CN" altLang="en-US" sz="2000" kern="0" dirty="0">
              <a:latin typeface="+mn-lt"/>
              <a:ea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计算虚拟化分类</a:t>
            </a:r>
            <a:endParaRPr lang="zh-CN" altLang="en-US" smtClean="0"/>
          </a:p>
        </p:txBody>
      </p:sp>
      <p:sp>
        <p:nvSpPr>
          <p:cNvPr id="16387" name="Content Placeholder 2"/>
          <p:cNvSpPr>
            <a:spLocks noGrp="1"/>
          </p:cNvSpPr>
          <p:nvPr>
            <p:ph idx="1"/>
          </p:nvPr>
        </p:nvSpPr>
        <p:spPr/>
        <p:txBody>
          <a:bodyPr/>
          <a:lstStyle/>
          <a:p>
            <a:pPr marL="300355" indent="-300355" eaLnBrk="1" hangingPunct="1">
              <a:spcBef>
                <a:spcPct val="0"/>
              </a:spcBef>
              <a:buClr>
                <a:srgbClr val="777777"/>
              </a:buClr>
              <a:buFont typeface="Wingdings" panose="05000000000000000000" pitchFamily="2" charset="2"/>
              <a:buNone/>
              <a:defRPr/>
            </a:pPr>
            <a:r>
              <a:rPr lang="zh-CN" altLang="en-US" sz="2000" dirty="0" smtClean="0">
                <a:solidFill>
                  <a:srgbClr val="000000"/>
                </a:solidFill>
              </a:rPr>
              <a:t>计算资源的虚拟化，可以归结为三个方面：</a:t>
            </a:r>
            <a:endParaRPr lang="en-US" altLang="zh-CN" sz="2000" dirty="0" smtClean="0">
              <a:solidFill>
                <a:srgbClr val="000000"/>
              </a:solidFill>
            </a:endParaRPr>
          </a:p>
          <a:p>
            <a:pPr>
              <a:defRPr/>
            </a:pPr>
            <a:r>
              <a:rPr lang="en-US" altLang="zh-CN" dirty="0" smtClean="0"/>
              <a:t>CPU</a:t>
            </a:r>
            <a:r>
              <a:rPr lang="zh-CN" altLang="en-US" dirty="0" smtClean="0"/>
              <a:t>虚拟化</a:t>
            </a:r>
            <a:endParaRPr lang="en-US" altLang="zh-CN" dirty="0" smtClean="0"/>
          </a:p>
          <a:p>
            <a:pPr>
              <a:defRPr/>
            </a:pPr>
            <a:r>
              <a:rPr lang="zh-CN" altLang="en-US" dirty="0" smtClean="0"/>
              <a:t>内存虚拟化</a:t>
            </a:r>
            <a:endParaRPr lang="en-US" altLang="zh-CN" dirty="0" smtClean="0"/>
          </a:p>
          <a:p>
            <a:pPr>
              <a:defRPr/>
            </a:pPr>
            <a:r>
              <a:rPr lang="en-US" altLang="zh-CN" dirty="0" smtClean="0"/>
              <a:t>IO</a:t>
            </a:r>
            <a:r>
              <a:rPr lang="zh-CN" altLang="en-US" dirty="0" smtClean="0"/>
              <a:t>虚拟化</a:t>
            </a:r>
            <a:endParaRPr lang="zh-CN" altLang="en-US" sz="2000" dirty="0" smtClean="0">
              <a:solidFill>
                <a:srgbClr val="000000"/>
              </a:solidFill>
            </a:endParaRPr>
          </a:p>
          <a:p>
            <a:pPr marL="300355" indent="-300355" eaLnBrk="1" hangingPunct="1">
              <a:spcBef>
                <a:spcPct val="0"/>
              </a:spcBef>
              <a:buClr>
                <a:srgbClr val="777777"/>
              </a:buClr>
              <a:buFont typeface="Wingdings" panose="05000000000000000000" pitchFamily="2" charset="2"/>
              <a:buNone/>
              <a:defRPr/>
            </a:pPr>
            <a:endParaRPr lang="en-US" altLang="zh-CN" sz="2000" dirty="0" smtClean="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smtClean="0"/>
              <a:t>CPU</a:t>
            </a:r>
            <a:r>
              <a:rPr lang="zh-CN" altLang="en-US" smtClean="0"/>
              <a:t>虚拟化</a:t>
            </a:r>
            <a:endParaRPr lang="zh-CN" altLang="en-US" smtClean="0"/>
          </a:p>
        </p:txBody>
      </p:sp>
      <p:sp>
        <p:nvSpPr>
          <p:cNvPr id="34819" name="内容占位符 2"/>
          <p:cNvSpPr>
            <a:spLocks noGrp="1"/>
          </p:cNvSpPr>
          <p:nvPr>
            <p:ph idx="1"/>
          </p:nvPr>
        </p:nvSpPr>
        <p:spPr/>
        <p:txBody>
          <a:bodyPr/>
          <a:lstStyle/>
          <a:p>
            <a:r>
              <a:rPr lang="zh-CN" altLang="en-US" dirty="0" smtClean="0"/>
              <a:t>虚拟机</a:t>
            </a:r>
            <a:r>
              <a:rPr lang="en-US" altLang="zh-CN" dirty="0" smtClean="0"/>
              <a:t>VM</a:t>
            </a:r>
            <a:r>
              <a:rPr lang="zh-CN" altLang="en-US" dirty="0" smtClean="0"/>
              <a:t>共享</a:t>
            </a:r>
            <a:r>
              <a:rPr lang="en-US" altLang="zh-CN" dirty="0" smtClean="0"/>
              <a:t>CPU</a:t>
            </a:r>
            <a:endParaRPr lang="en-US" altLang="zh-CN" dirty="0" smtClean="0"/>
          </a:p>
          <a:p>
            <a:pPr lvl="1"/>
            <a:r>
              <a:rPr lang="zh-CN" altLang="en-US" dirty="0" smtClean="0"/>
              <a:t>利用与原始操作系统类似的机制</a:t>
            </a:r>
            <a:r>
              <a:rPr lang="en-US" altLang="zh-CN" dirty="0" smtClean="0"/>
              <a:t>—</a:t>
            </a:r>
            <a:r>
              <a:rPr lang="zh-CN" altLang="en-US" dirty="0" smtClean="0"/>
              <a:t>通过定时器中断，在中断触发时陷入</a:t>
            </a:r>
            <a:r>
              <a:rPr lang="en-US" altLang="zh-CN" dirty="0" smtClean="0"/>
              <a:t>VMM</a:t>
            </a:r>
            <a:r>
              <a:rPr lang="zh-CN" altLang="en-US" dirty="0" smtClean="0"/>
              <a:t>，从而根据调度机制进行调度</a:t>
            </a:r>
            <a:endParaRPr lang="zh-CN" altLang="en-US" dirty="0" smtClean="0"/>
          </a:p>
        </p:txBody>
      </p:sp>
      <p:grpSp>
        <p:nvGrpSpPr>
          <p:cNvPr id="34820" name="Group 23"/>
          <p:cNvGrpSpPr/>
          <p:nvPr/>
        </p:nvGrpSpPr>
        <p:grpSpPr bwMode="auto">
          <a:xfrm>
            <a:off x="3455988" y="3033713"/>
            <a:ext cx="1943100" cy="2924175"/>
            <a:chOff x="3016" y="2478"/>
            <a:chExt cx="1224" cy="1842"/>
          </a:xfrm>
        </p:grpSpPr>
        <p:sp>
          <p:nvSpPr>
            <p:cNvPr id="14" name="AutoShape 18"/>
            <p:cNvSpPr>
              <a:spLocks noChangeArrowheads="1"/>
            </p:cNvSpPr>
            <p:nvPr/>
          </p:nvSpPr>
          <p:spPr bwMode="auto">
            <a:xfrm>
              <a:off x="3470" y="2886"/>
              <a:ext cx="91" cy="363"/>
            </a:xfrm>
            <a:prstGeom prst="downArrow">
              <a:avLst>
                <a:gd name="adj1" fmla="val 50000"/>
                <a:gd name="adj2" fmla="val 99725"/>
              </a:avLst>
            </a:prstGeom>
            <a:solidFill>
              <a:srgbClr val="CCFF99"/>
            </a:solidFill>
            <a:ln w="9525" algn="ctr">
              <a:solidFill>
                <a:srgbClr val="669900"/>
              </a:solidFill>
              <a:miter lim="800000"/>
            </a:ln>
            <a:effectLst/>
          </p:spPr>
          <p:txBody>
            <a:bodyPr wrap="none" lIns="80152" tIns="40076" rIns="80152" bIns="40076" anchor="ctr"/>
            <a:lstStyle/>
            <a:p>
              <a:pPr eaLnBrk="1" fontAlgn="auto" hangingPunct="1">
                <a:spcBef>
                  <a:spcPts val="0"/>
                </a:spcBef>
                <a:spcAft>
                  <a:spcPts val="0"/>
                </a:spcAft>
                <a:defRPr/>
              </a:pPr>
              <a:endParaRPr lang="zh-CN" altLang="en-US" sz="1800" kern="0">
                <a:solidFill>
                  <a:sysClr val="windowText" lastClr="000000"/>
                </a:solidFill>
                <a:ea typeface="宋体" panose="02010600030101010101" pitchFamily="2" charset="-122"/>
              </a:endParaRPr>
            </a:p>
          </p:txBody>
        </p:sp>
        <p:sp>
          <p:nvSpPr>
            <p:cNvPr id="15" name="AutoShape 19"/>
            <p:cNvSpPr>
              <a:spLocks noChangeArrowheads="1"/>
            </p:cNvSpPr>
            <p:nvPr/>
          </p:nvSpPr>
          <p:spPr bwMode="auto">
            <a:xfrm>
              <a:off x="3470" y="3566"/>
              <a:ext cx="91" cy="363"/>
            </a:xfrm>
            <a:prstGeom prst="downArrow">
              <a:avLst>
                <a:gd name="adj1" fmla="val 50000"/>
                <a:gd name="adj2" fmla="val 99725"/>
              </a:avLst>
            </a:prstGeom>
            <a:solidFill>
              <a:srgbClr val="A50021"/>
            </a:solidFill>
            <a:ln w="9525" algn="ctr">
              <a:solidFill>
                <a:srgbClr val="A50021"/>
              </a:solidFill>
              <a:miter lim="800000"/>
            </a:ln>
            <a:effectLst/>
          </p:spPr>
          <p:txBody>
            <a:bodyPr wrap="none" lIns="80152" tIns="40076" rIns="80152" bIns="40076" anchor="ctr"/>
            <a:lstStyle/>
            <a:p>
              <a:pPr eaLnBrk="1" fontAlgn="auto" hangingPunct="1">
                <a:spcBef>
                  <a:spcPts val="0"/>
                </a:spcBef>
                <a:spcAft>
                  <a:spcPts val="0"/>
                </a:spcAft>
                <a:defRPr/>
              </a:pPr>
              <a:endParaRPr lang="zh-CN" altLang="en-US" sz="1800" kern="0">
                <a:solidFill>
                  <a:sysClr val="windowText" lastClr="000000"/>
                </a:solidFill>
                <a:ea typeface="宋体" panose="02010600030101010101" pitchFamily="2" charset="-122"/>
              </a:endParaRPr>
            </a:p>
          </p:txBody>
        </p:sp>
        <p:grpSp>
          <p:nvGrpSpPr>
            <p:cNvPr id="34823" name="Group 22"/>
            <p:cNvGrpSpPr/>
            <p:nvPr/>
          </p:nvGrpSpPr>
          <p:grpSpPr bwMode="auto">
            <a:xfrm>
              <a:off x="3016" y="2478"/>
              <a:ext cx="1224" cy="1842"/>
              <a:chOff x="2245" y="2478"/>
              <a:chExt cx="1224" cy="1842"/>
            </a:xfrm>
          </p:grpSpPr>
          <p:sp>
            <p:nvSpPr>
              <p:cNvPr id="17" name="Rectangle 14"/>
              <p:cNvSpPr>
                <a:spLocks noChangeArrowheads="1"/>
              </p:cNvSpPr>
              <p:nvPr/>
            </p:nvSpPr>
            <p:spPr bwMode="auto">
              <a:xfrm>
                <a:off x="2245" y="2478"/>
                <a:ext cx="1088" cy="363"/>
              </a:xfrm>
              <a:prstGeom prst="rect">
                <a:avLst/>
              </a:prstGeom>
              <a:gradFill rotWithShape="1">
                <a:gsLst>
                  <a:gs pos="0">
                    <a:srgbClr val="FFFF99"/>
                  </a:gs>
                  <a:gs pos="100000">
                    <a:srgbClr val="FFFF99">
                      <a:gamma/>
                      <a:shade val="46275"/>
                      <a:invGamma/>
                    </a:srgbClr>
                  </a:gs>
                </a:gsLst>
                <a:lin ang="5400000" scaled="1"/>
              </a:gradFill>
              <a:ln w="9525" algn="ctr">
                <a:solidFill>
                  <a:srgbClr val="990000"/>
                </a:solidFill>
                <a:miter lim="800000"/>
              </a:ln>
              <a:effectLst/>
            </p:spPr>
            <p:txBody>
              <a:bodyPr wrap="none" lIns="80152" tIns="40076" rIns="80152" bIns="40076" anchor="ctr"/>
              <a:lstStyle/>
              <a:p>
                <a:pPr marL="300355" indent="-300355" algn="ctr" defTabSz="801370" eaLnBrk="1" fontAlgn="auto" hangingPunct="1">
                  <a:spcBef>
                    <a:spcPts val="0"/>
                  </a:spcBef>
                  <a:spcAft>
                    <a:spcPts val="0"/>
                  </a:spcAft>
                  <a:defRPr/>
                </a:pPr>
                <a:r>
                  <a:rPr lang="zh-CN" altLang="en-US" sz="1800" kern="0" dirty="0">
                    <a:solidFill>
                      <a:srgbClr val="990000"/>
                    </a:solidFill>
                    <a:ea typeface="宋体" panose="02010600030101010101" pitchFamily="2" charset="-122"/>
                  </a:rPr>
                  <a:t>操作系统</a:t>
                </a:r>
                <a:endParaRPr lang="zh-CN" altLang="en-US" sz="1800" kern="0" dirty="0">
                  <a:solidFill>
                    <a:srgbClr val="990000"/>
                  </a:solidFill>
                  <a:ea typeface="宋体" panose="02010600030101010101" pitchFamily="2" charset="-122"/>
                </a:endParaRPr>
              </a:p>
            </p:txBody>
          </p:sp>
          <p:sp>
            <p:nvSpPr>
              <p:cNvPr id="18" name="Rectangle 15"/>
              <p:cNvSpPr>
                <a:spLocks noChangeArrowheads="1"/>
              </p:cNvSpPr>
              <p:nvPr/>
            </p:nvSpPr>
            <p:spPr bwMode="auto">
              <a:xfrm>
                <a:off x="2245" y="3249"/>
                <a:ext cx="1088" cy="363"/>
              </a:xfrm>
              <a:prstGeom prst="rect">
                <a:avLst/>
              </a:prstGeom>
              <a:gradFill rotWithShape="1">
                <a:gsLst>
                  <a:gs pos="0">
                    <a:srgbClr val="FFFF99"/>
                  </a:gs>
                  <a:gs pos="100000">
                    <a:srgbClr val="FFFF99">
                      <a:gamma/>
                      <a:shade val="46275"/>
                      <a:invGamma/>
                    </a:srgbClr>
                  </a:gs>
                </a:gsLst>
                <a:lin ang="5400000" scaled="1"/>
              </a:gradFill>
              <a:ln w="9525" algn="ctr">
                <a:solidFill>
                  <a:srgbClr val="990000"/>
                </a:solidFill>
                <a:miter lim="800000"/>
              </a:ln>
              <a:effectLst/>
            </p:spPr>
            <p:txBody>
              <a:bodyPr wrap="none" lIns="80152" tIns="40076" rIns="80152" bIns="40076" anchor="ctr"/>
              <a:lstStyle/>
              <a:p>
                <a:pPr marL="300355" indent="-300355" algn="ctr" defTabSz="801370" eaLnBrk="1" fontAlgn="auto" hangingPunct="1">
                  <a:spcBef>
                    <a:spcPts val="0"/>
                  </a:spcBef>
                  <a:spcAft>
                    <a:spcPts val="0"/>
                  </a:spcAft>
                  <a:defRPr/>
                </a:pPr>
                <a:r>
                  <a:rPr lang="en-US" altLang="zh-CN" sz="1800" kern="0">
                    <a:solidFill>
                      <a:srgbClr val="990000"/>
                    </a:solidFill>
                    <a:ea typeface="宋体" panose="02010600030101010101" pitchFamily="2" charset="-122"/>
                  </a:rPr>
                  <a:t>VMM</a:t>
                </a:r>
                <a:endParaRPr lang="en-US" altLang="zh-CN" sz="1800" kern="0">
                  <a:solidFill>
                    <a:srgbClr val="990000"/>
                  </a:solidFill>
                  <a:ea typeface="宋体" panose="02010600030101010101" pitchFamily="2" charset="-122"/>
                </a:endParaRPr>
              </a:p>
            </p:txBody>
          </p:sp>
          <p:sp>
            <p:nvSpPr>
              <p:cNvPr id="19" name="Rectangle 16"/>
              <p:cNvSpPr>
                <a:spLocks noChangeArrowheads="1"/>
              </p:cNvSpPr>
              <p:nvPr/>
            </p:nvSpPr>
            <p:spPr bwMode="auto">
              <a:xfrm>
                <a:off x="2245" y="3957"/>
                <a:ext cx="1088" cy="363"/>
              </a:xfrm>
              <a:prstGeom prst="rect">
                <a:avLst/>
              </a:prstGeom>
              <a:gradFill rotWithShape="1">
                <a:gsLst>
                  <a:gs pos="0">
                    <a:srgbClr val="FFFF99"/>
                  </a:gs>
                  <a:gs pos="100000">
                    <a:srgbClr val="FFFF99">
                      <a:gamma/>
                      <a:shade val="46275"/>
                      <a:invGamma/>
                    </a:srgbClr>
                  </a:gs>
                </a:gsLst>
                <a:lin ang="5400000" scaled="1"/>
              </a:gradFill>
              <a:ln w="9525" algn="ctr">
                <a:solidFill>
                  <a:srgbClr val="990000"/>
                </a:solidFill>
                <a:miter lim="800000"/>
              </a:ln>
              <a:effectLst/>
            </p:spPr>
            <p:txBody>
              <a:bodyPr wrap="none" lIns="80152" tIns="40076" rIns="80152" bIns="40076" anchor="ctr"/>
              <a:lstStyle/>
              <a:p>
                <a:pPr marL="300355" indent="-300355" algn="ctr" defTabSz="801370" eaLnBrk="1" fontAlgn="auto" hangingPunct="1">
                  <a:spcBef>
                    <a:spcPts val="0"/>
                  </a:spcBef>
                  <a:spcAft>
                    <a:spcPts val="0"/>
                  </a:spcAft>
                  <a:defRPr/>
                </a:pPr>
                <a:r>
                  <a:rPr lang="zh-CN" altLang="en-US" sz="1800" kern="0">
                    <a:solidFill>
                      <a:srgbClr val="990000"/>
                    </a:solidFill>
                    <a:ea typeface="宋体" panose="02010600030101010101" pitchFamily="2" charset="-122"/>
                  </a:rPr>
                  <a:t>硬件</a:t>
                </a:r>
                <a:r>
                  <a:rPr lang="en-US" altLang="zh-CN" sz="1800" kern="0">
                    <a:solidFill>
                      <a:srgbClr val="990000"/>
                    </a:solidFill>
                    <a:ea typeface="宋体" panose="02010600030101010101" pitchFamily="2" charset="-122"/>
                  </a:rPr>
                  <a:t>CPU</a:t>
                </a:r>
                <a:endParaRPr lang="en-US" altLang="zh-CN" sz="1800" kern="0">
                  <a:solidFill>
                    <a:srgbClr val="990000"/>
                  </a:solidFill>
                  <a:ea typeface="宋体" panose="02010600030101010101" pitchFamily="2" charset="-122"/>
                </a:endParaRPr>
              </a:p>
            </p:txBody>
          </p:sp>
          <p:sp>
            <p:nvSpPr>
              <p:cNvPr id="20" name="Rectangle 20"/>
              <p:cNvSpPr>
                <a:spLocks noChangeArrowheads="1"/>
              </p:cNvSpPr>
              <p:nvPr/>
            </p:nvSpPr>
            <p:spPr bwMode="auto">
              <a:xfrm>
                <a:off x="2789" y="2886"/>
                <a:ext cx="680" cy="317"/>
              </a:xfrm>
              <a:prstGeom prst="rect">
                <a:avLst/>
              </a:prstGeom>
              <a:noFill/>
              <a:ln w="9525" algn="ctr">
                <a:noFill/>
                <a:miter lim="800000"/>
              </a:ln>
              <a:effectLst/>
            </p:spPr>
            <p:txBody>
              <a:bodyPr wrap="none" lIns="80152" tIns="40076" rIns="80152" bIns="40076" anchor="ctr"/>
              <a:lstStyle/>
              <a:p>
                <a:pPr marL="300355" indent="-300355" algn="ctr" defTabSz="801370" eaLnBrk="1" fontAlgn="auto" hangingPunct="1">
                  <a:spcBef>
                    <a:spcPts val="0"/>
                  </a:spcBef>
                  <a:spcAft>
                    <a:spcPts val="0"/>
                  </a:spcAft>
                  <a:defRPr/>
                </a:pPr>
                <a:r>
                  <a:rPr lang="zh-CN" altLang="en-US" sz="1800" kern="0">
                    <a:solidFill>
                      <a:srgbClr val="000000"/>
                    </a:solidFill>
                    <a:ea typeface="宋体" panose="02010600030101010101" pitchFamily="2" charset="-122"/>
                  </a:rPr>
                  <a:t>指令</a:t>
                </a:r>
                <a:r>
                  <a:rPr lang="en-US" altLang="zh-CN" sz="1800" kern="0">
                    <a:solidFill>
                      <a:srgbClr val="000000"/>
                    </a:solidFill>
                    <a:ea typeface="宋体" panose="02010600030101010101" pitchFamily="2" charset="-122"/>
                  </a:rPr>
                  <a:t>1</a:t>
                </a:r>
                <a:endParaRPr lang="en-US" altLang="zh-CN" sz="1800" kern="0">
                  <a:solidFill>
                    <a:srgbClr val="000000"/>
                  </a:solidFill>
                  <a:ea typeface="宋体" panose="02010600030101010101" pitchFamily="2" charset="-122"/>
                </a:endParaRPr>
              </a:p>
            </p:txBody>
          </p:sp>
          <p:sp>
            <p:nvSpPr>
              <p:cNvPr id="21" name="Rectangle 21"/>
              <p:cNvSpPr>
                <a:spLocks noChangeArrowheads="1"/>
              </p:cNvSpPr>
              <p:nvPr/>
            </p:nvSpPr>
            <p:spPr bwMode="auto">
              <a:xfrm>
                <a:off x="2789" y="3612"/>
                <a:ext cx="680" cy="317"/>
              </a:xfrm>
              <a:prstGeom prst="rect">
                <a:avLst/>
              </a:prstGeom>
              <a:noFill/>
              <a:ln w="9525" algn="ctr">
                <a:noFill/>
                <a:miter lim="800000"/>
              </a:ln>
              <a:effectLst/>
            </p:spPr>
            <p:txBody>
              <a:bodyPr wrap="none" lIns="80152" tIns="40076" rIns="80152" bIns="40076" anchor="ctr"/>
              <a:lstStyle/>
              <a:p>
                <a:pPr marL="300355" indent="-300355" algn="ctr" defTabSz="801370" eaLnBrk="1" fontAlgn="auto" hangingPunct="1">
                  <a:spcBef>
                    <a:spcPts val="0"/>
                  </a:spcBef>
                  <a:spcAft>
                    <a:spcPts val="0"/>
                  </a:spcAft>
                  <a:defRPr/>
                </a:pPr>
                <a:r>
                  <a:rPr lang="zh-CN" altLang="en-US" sz="1800" kern="0">
                    <a:solidFill>
                      <a:srgbClr val="000000"/>
                    </a:solidFill>
                    <a:ea typeface="宋体" panose="02010600030101010101" pitchFamily="2" charset="-122"/>
                  </a:rPr>
                  <a:t>指令（</a:t>
                </a:r>
                <a:r>
                  <a:rPr lang="en-US" altLang="zh-CN" sz="1800" kern="0">
                    <a:solidFill>
                      <a:srgbClr val="000000"/>
                    </a:solidFill>
                    <a:ea typeface="宋体" panose="02010600030101010101" pitchFamily="2" charset="-122"/>
                  </a:rPr>
                  <a:t>1</a:t>
                </a:r>
                <a:r>
                  <a:rPr lang="zh-CN" altLang="en-US" sz="1800" kern="0">
                    <a:solidFill>
                      <a:srgbClr val="000000"/>
                    </a:solidFill>
                    <a:ea typeface="宋体" panose="02010600030101010101" pitchFamily="2" charset="-122"/>
                  </a:rPr>
                  <a:t>）</a:t>
                </a:r>
                <a:endParaRPr lang="zh-CN" altLang="en-US" sz="1800" kern="0">
                  <a:solidFill>
                    <a:srgbClr val="000000"/>
                  </a:solidFill>
                  <a:ea typeface="宋体" panose="02010600030101010101" pitchFamily="2" charset="-122"/>
                </a:endParaRPr>
              </a:p>
            </p:txBody>
          </p:sp>
        </p:gr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t>CPU</a:t>
            </a:r>
            <a:r>
              <a:rPr lang="zh-CN" altLang="en-US" smtClean="0"/>
              <a:t>虚拟化</a:t>
            </a:r>
            <a:r>
              <a:rPr lang="en-US" altLang="zh-CN" smtClean="0"/>
              <a:t>-X86</a:t>
            </a:r>
            <a:r>
              <a:rPr lang="zh-CN" altLang="en-US" smtClean="0"/>
              <a:t>构架</a:t>
            </a:r>
            <a:endParaRPr lang="zh-CN" altLang="en-US" smtClean="0"/>
          </a:p>
        </p:txBody>
      </p:sp>
      <p:sp>
        <p:nvSpPr>
          <p:cNvPr id="36867" name="内容占位符 2"/>
          <p:cNvSpPr>
            <a:spLocks noGrp="1"/>
          </p:cNvSpPr>
          <p:nvPr>
            <p:ph idx="1"/>
          </p:nvPr>
        </p:nvSpPr>
        <p:spPr/>
        <p:txBody>
          <a:bodyPr/>
          <a:lstStyle/>
          <a:p>
            <a:r>
              <a:rPr lang="en-US" altLang="zh-CN" dirty="0" smtClean="0"/>
              <a:t>X86</a:t>
            </a:r>
            <a:r>
              <a:rPr lang="zh-CN" altLang="en-US" dirty="0" smtClean="0"/>
              <a:t>架构存在虚拟化漏洞</a:t>
            </a:r>
            <a:endParaRPr lang="en-US" altLang="zh-CN" dirty="0" smtClean="0"/>
          </a:p>
          <a:p>
            <a:pPr lvl="1"/>
            <a:r>
              <a:rPr lang="en-US" altLang="zh-CN" dirty="0" smtClean="0"/>
              <a:t>x86 ISA </a:t>
            </a:r>
            <a:r>
              <a:rPr lang="zh-CN" altLang="en-US" dirty="0" smtClean="0"/>
              <a:t>中有</a:t>
            </a:r>
            <a:r>
              <a:rPr lang="en-US" altLang="zh-CN" dirty="0" smtClean="0"/>
              <a:t>19</a:t>
            </a:r>
            <a:r>
              <a:rPr lang="zh-CN" altLang="en-US" dirty="0" smtClean="0"/>
              <a:t>条敏感指令不是特权指令，因此 </a:t>
            </a:r>
            <a:r>
              <a:rPr lang="en-US" altLang="zh-CN" dirty="0" smtClean="0"/>
              <a:t>x86 </a:t>
            </a:r>
            <a:r>
              <a:rPr lang="zh-CN" altLang="en-US" dirty="0" smtClean="0"/>
              <a:t>无法使用经典的虚拟化技术完全虚拟化</a:t>
            </a:r>
            <a:endParaRPr lang="en-US" altLang="zh-CN" dirty="0" smtClean="0"/>
          </a:p>
          <a:p>
            <a:r>
              <a:rPr lang="zh-CN" altLang="en-US" dirty="0" smtClean="0"/>
              <a:t>解决办法</a:t>
            </a:r>
            <a:endParaRPr lang="en-US" altLang="zh-CN" dirty="0" smtClean="0"/>
          </a:p>
          <a:p>
            <a:pPr lvl="1"/>
            <a:r>
              <a:rPr lang="zh-CN" altLang="en-US" dirty="0" smtClean="0"/>
              <a:t>半虚拟化</a:t>
            </a:r>
            <a:endParaRPr lang="en-US" altLang="zh-CN" dirty="0" smtClean="0"/>
          </a:p>
          <a:p>
            <a:pPr lvl="1"/>
            <a:r>
              <a:rPr lang="zh-CN" altLang="en-US" dirty="0" smtClean="0"/>
              <a:t>全虚拟化</a:t>
            </a:r>
            <a:endParaRPr lang="en-US" altLang="zh-CN" dirty="0" smtClean="0"/>
          </a:p>
          <a:p>
            <a:pPr lvl="1"/>
            <a:r>
              <a:rPr lang="zh-CN" altLang="en-US" dirty="0" smtClean="0"/>
              <a:t>硬件辅助虚拟化</a:t>
            </a:r>
            <a:endParaRPr lang="en-US" altLang="zh-CN" dirty="0" smtClean="0"/>
          </a:p>
          <a:p>
            <a:pPr lvl="1"/>
            <a:endParaRPr lang="zh-CN" altLang="en-US" dirty="0" smtClean="0"/>
          </a:p>
          <a:p>
            <a:pPr lvl="1">
              <a:buFont typeface="Wingdings" panose="05000000000000000000" pitchFamily="2" charset="2"/>
              <a:buNone/>
            </a:pPr>
            <a:endParaRPr lang="zh-CN" altLang="en-US" dirty="0"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mtClean="0"/>
              <a:t>内存虚拟化</a:t>
            </a:r>
            <a:endParaRPr lang="zh-CN" altLang="en-US" smtClean="0"/>
          </a:p>
        </p:txBody>
      </p:sp>
      <p:sp>
        <p:nvSpPr>
          <p:cNvPr id="38915" name="内容占位符 2"/>
          <p:cNvSpPr>
            <a:spLocks noGrp="1"/>
          </p:cNvSpPr>
          <p:nvPr>
            <p:ph idx="1"/>
          </p:nvPr>
        </p:nvSpPr>
        <p:spPr/>
        <p:txBody>
          <a:bodyPr/>
          <a:lstStyle/>
          <a:p>
            <a:r>
              <a:rPr lang="zh-CN" altLang="en-US" dirty="0" smtClean="0"/>
              <a:t>内存虚拟化：把物理机的真实物理内存统一管理，包装成多份虚拟的内存给若干虚拟机使用。</a:t>
            </a:r>
            <a:endParaRPr lang="en-US" altLang="zh-CN" dirty="0" smtClean="0"/>
          </a:p>
        </p:txBody>
      </p:sp>
      <p:grpSp>
        <p:nvGrpSpPr>
          <p:cNvPr id="38916" name="组合 143"/>
          <p:cNvGrpSpPr/>
          <p:nvPr/>
        </p:nvGrpSpPr>
        <p:grpSpPr bwMode="auto">
          <a:xfrm>
            <a:off x="2484438" y="2600325"/>
            <a:ext cx="3959225" cy="3351213"/>
            <a:chOff x="2589213" y="-451366"/>
            <a:chExt cx="5943600" cy="6167650"/>
          </a:xfrm>
        </p:grpSpPr>
        <p:sp>
          <p:nvSpPr>
            <p:cNvPr id="5" name="Text Box 4"/>
            <p:cNvSpPr txBox="1">
              <a:spLocks noChangeArrowheads="1"/>
            </p:cNvSpPr>
            <p:nvPr/>
          </p:nvSpPr>
          <p:spPr bwMode="auto">
            <a:xfrm>
              <a:off x="3537711" y="5149480"/>
              <a:ext cx="3374554" cy="566804"/>
            </a:xfrm>
            <a:prstGeom prst="rect">
              <a:avLst/>
            </a:prstGeom>
            <a:noFill/>
            <a:ln w="31750" algn="ctr">
              <a:noFill/>
              <a:miter lim="800000"/>
              <a:headEnd type="none" w="sm" len="sm"/>
              <a:tailEnd type="none" w="med" len="lg"/>
            </a:ln>
          </p:spPr>
          <p:txBody>
            <a:bodyPr wrap="none">
              <a:spAutoFit/>
            </a:bodyPr>
            <a:lstStyle/>
            <a:p>
              <a:pPr algn="ctr" fontAlgn="auto">
                <a:spcBef>
                  <a:spcPts val="0"/>
                </a:spcBef>
                <a:spcAft>
                  <a:spcPts val="0"/>
                </a:spcAft>
                <a:defRPr/>
              </a:pPr>
              <a:r>
                <a:rPr lang="en-US" altLang="zh-CN" sz="1400" kern="0" dirty="0">
                  <a:solidFill>
                    <a:srgbClr val="000000"/>
                  </a:solidFill>
                  <a:latin typeface="+mn-lt"/>
                  <a:ea typeface="+mn-ea"/>
                  <a:cs typeface="Arial" panose="020B0604020202020204" pitchFamily="34" charset="0"/>
                </a:rPr>
                <a:t>Machine Physical Memory</a:t>
              </a:r>
              <a:endParaRPr lang="en-US" altLang="zh-CN" sz="1400" kern="0" dirty="0">
                <a:solidFill>
                  <a:srgbClr val="000000"/>
                </a:solidFill>
                <a:latin typeface="+mn-lt"/>
                <a:ea typeface="+mn-ea"/>
                <a:cs typeface="Arial" panose="020B0604020202020204" pitchFamily="34" charset="0"/>
              </a:endParaRPr>
            </a:p>
          </p:txBody>
        </p:sp>
        <p:sp>
          <p:nvSpPr>
            <p:cNvPr id="6" name="Rectangle 5"/>
            <p:cNvSpPr>
              <a:spLocks noChangeArrowheads="1"/>
            </p:cNvSpPr>
            <p:nvPr/>
          </p:nvSpPr>
          <p:spPr bwMode="auto">
            <a:xfrm>
              <a:off x="2589213" y="2321301"/>
              <a:ext cx="5943600" cy="426564"/>
            </a:xfrm>
            <a:prstGeom prst="rect">
              <a:avLst/>
            </a:prstGeom>
            <a:solidFill>
              <a:srgbClr val="FFCC6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r>
                <a:rPr lang="en-US" altLang="zh-CN" sz="1400" kern="0" dirty="0">
                  <a:solidFill>
                    <a:srgbClr val="000000"/>
                  </a:solidFill>
                  <a:latin typeface="+mn-lt"/>
                  <a:ea typeface="+mn-ea"/>
                  <a:cs typeface="Arial" panose="020B0604020202020204" pitchFamily="34" charset="0"/>
                </a:rPr>
                <a:t>Virtual Machine Monitor (VMM)</a:t>
              </a:r>
              <a:endParaRPr lang="en-US" altLang="zh-CN" sz="1400" kern="0" dirty="0">
                <a:solidFill>
                  <a:srgbClr val="000000"/>
                </a:solidFill>
                <a:latin typeface="+mn-lt"/>
                <a:ea typeface="+mn-ea"/>
                <a:cs typeface="Arial" panose="020B0604020202020204" pitchFamily="34" charset="0"/>
              </a:endParaRPr>
            </a:p>
          </p:txBody>
        </p:sp>
        <p:sp>
          <p:nvSpPr>
            <p:cNvPr id="7" name="Text Box 6"/>
            <p:cNvSpPr txBox="1">
              <a:spLocks noChangeArrowheads="1"/>
            </p:cNvSpPr>
            <p:nvPr/>
          </p:nvSpPr>
          <p:spPr bwMode="auto">
            <a:xfrm>
              <a:off x="3573457" y="-451366"/>
              <a:ext cx="3105258" cy="566804"/>
            </a:xfrm>
            <a:prstGeom prst="rect">
              <a:avLst/>
            </a:prstGeom>
            <a:noFill/>
            <a:ln w="31750" algn="ctr">
              <a:noFill/>
              <a:miter lim="800000"/>
              <a:headEnd type="none" w="sm" len="sm"/>
              <a:tailEnd type="none" w="med" len="lg"/>
            </a:ln>
          </p:spPr>
          <p:txBody>
            <a:bodyPr wrap="none">
              <a:spAutoFit/>
            </a:bodyPr>
            <a:lstStyle/>
            <a:p>
              <a:pPr algn="ctr" fontAlgn="auto">
                <a:spcBef>
                  <a:spcPts val="0"/>
                </a:spcBef>
                <a:spcAft>
                  <a:spcPts val="0"/>
                </a:spcAft>
                <a:defRPr/>
              </a:pPr>
              <a:r>
                <a:rPr lang="en-US" altLang="zh-CN" sz="1400" kern="0" dirty="0">
                  <a:solidFill>
                    <a:srgbClr val="000000"/>
                  </a:solidFill>
                  <a:latin typeface="+mn-lt"/>
                  <a:ea typeface="+mn-ea"/>
                  <a:cs typeface="Arial" panose="020B0604020202020204" pitchFamily="34" charset="0"/>
                </a:rPr>
                <a:t>Guest Physical Memory</a:t>
              </a:r>
              <a:endParaRPr lang="en-US" altLang="zh-CN" sz="1400" kern="0" dirty="0">
                <a:solidFill>
                  <a:srgbClr val="000000"/>
                </a:solidFill>
                <a:latin typeface="+mn-lt"/>
                <a:ea typeface="+mn-ea"/>
                <a:cs typeface="Arial" panose="020B0604020202020204" pitchFamily="34" charset="0"/>
              </a:endParaRPr>
            </a:p>
          </p:txBody>
        </p:sp>
        <p:sp>
          <p:nvSpPr>
            <p:cNvPr id="8" name="AutoShape 7"/>
            <p:cNvSpPr>
              <a:spLocks noChangeArrowheads="1"/>
            </p:cNvSpPr>
            <p:nvPr/>
          </p:nvSpPr>
          <p:spPr bwMode="auto">
            <a:xfrm>
              <a:off x="4188312" y="2782926"/>
              <a:ext cx="152522" cy="505448"/>
            </a:xfrm>
            <a:prstGeom prst="downArrow">
              <a:avLst>
                <a:gd name="adj1" fmla="val 50000"/>
                <a:gd name="adj2" fmla="val 82552"/>
              </a:avLst>
            </a:prstGeom>
            <a:solidFill>
              <a:srgbClr val="996633"/>
            </a:solidFill>
            <a:ln w="31750" algn="ctr">
              <a:no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9" name="Rectangle 8"/>
            <p:cNvSpPr>
              <a:spLocks noChangeArrowheads="1"/>
            </p:cNvSpPr>
            <p:nvPr/>
          </p:nvSpPr>
          <p:spPr bwMode="auto">
            <a:xfrm>
              <a:off x="3656868" y="3294217"/>
              <a:ext cx="874619"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0" name="Rectangle 9"/>
            <p:cNvSpPr>
              <a:spLocks noChangeArrowheads="1"/>
            </p:cNvSpPr>
            <p:nvPr/>
          </p:nvSpPr>
          <p:spPr bwMode="auto">
            <a:xfrm>
              <a:off x="4531487" y="3294217"/>
              <a:ext cx="877003"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1" name="Rectangle 10"/>
            <p:cNvSpPr>
              <a:spLocks noChangeArrowheads="1"/>
            </p:cNvSpPr>
            <p:nvPr/>
          </p:nvSpPr>
          <p:spPr bwMode="auto">
            <a:xfrm>
              <a:off x="5408490" y="3294217"/>
              <a:ext cx="874620"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2" name="Rectangle 11"/>
            <p:cNvSpPr>
              <a:spLocks noChangeArrowheads="1"/>
            </p:cNvSpPr>
            <p:nvPr/>
          </p:nvSpPr>
          <p:spPr bwMode="auto">
            <a:xfrm>
              <a:off x="6283110" y="3294217"/>
              <a:ext cx="877003"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3" name="Rectangle 12"/>
            <p:cNvSpPr>
              <a:spLocks noChangeArrowheads="1"/>
            </p:cNvSpPr>
            <p:nvPr/>
          </p:nvSpPr>
          <p:spPr bwMode="auto">
            <a:xfrm>
              <a:off x="5408490" y="4652795"/>
              <a:ext cx="874620"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4" name="Rectangle 13"/>
            <p:cNvSpPr>
              <a:spLocks noChangeArrowheads="1"/>
            </p:cNvSpPr>
            <p:nvPr/>
          </p:nvSpPr>
          <p:spPr bwMode="auto">
            <a:xfrm>
              <a:off x="6283110" y="3974968"/>
              <a:ext cx="877003" cy="335991"/>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5" name="Rectangle 14"/>
            <p:cNvSpPr>
              <a:spLocks noChangeArrowheads="1"/>
            </p:cNvSpPr>
            <p:nvPr/>
          </p:nvSpPr>
          <p:spPr bwMode="auto">
            <a:xfrm>
              <a:off x="4531487" y="3974968"/>
              <a:ext cx="877003" cy="335991"/>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6" name="Rectangle 15"/>
            <p:cNvSpPr>
              <a:spLocks noChangeArrowheads="1"/>
            </p:cNvSpPr>
            <p:nvPr/>
          </p:nvSpPr>
          <p:spPr bwMode="auto">
            <a:xfrm>
              <a:off x="5408490" y="3633131"/>
              <a:ext cx="874620"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7" name="Rectangle 16"/>
            <p:cNvSpPr>
              <a:spLocks noChangeArrowheads="1"/>
            </p:cNvSpPr>
            <p:nvPr/>
          </p:nvSpPr>
          <p:spPr bwMode="auto">
            <a:xfrm>
              <a:off x="3656868" y="3974968"/>
              <a:ext cx="874619" cy="335991"/>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8" name="Rectangle 17"/>
            <p:cNvSpPr>
              <a:spLocks noChangeArrowheads="1"/>
            </p:cNvSpPr>
            <p:nvPr/>
          </p:nvSpPr>
          <p:spPr bwMode="auto">
            <a:xfrm>
              <a:off x="3656868" y="3633131"/>
              <a:ext cx="874619"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19" name="Rectangle 18"/>
            <p:cNvSpPr>
              <a:spLocks noChangeArrowheads="1"/>
            </p:cNvSpPr>
            <p:nvPr/>
          </p:nvSpPr>
          <p:spPr bwMode="auto">
            <a:xfrm>
              <a:off x="6283110" y="3633131"/>
              <a:ext cx="877003"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0" name="Rectangle 19"/>
            <p:cNvSpPr>
              <a:spLocks noChangeArrowheads="1"/>
            </p:cNvSpPr>
            <p:nvPr/>
          </p:nvSpPr>
          <p:spPr bwMode="auto">
            <a:xfrm>
              <a:off x="4531487" y="4652795"/>
              <a:ext cx="877003"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1" name="Rectangle 20"/>
            <p:cNvSpPr>
              <a:spLocks noChangeArrowheads="1"/>
            </p:cNvSpPr>
            <p:nvPr/>
          </p:nvSpPr>
          <p:spPr bwMode="auto">
            <a:xfrm>
              <a:off x="3656868" y="4310959"/>
              <a:ext cx="874619" cy="341837"/>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2" name="Rectangle 21"/>
            <p:cNvSpPr>
              <a:spLocks noChangeArrowheads="1"/>
            </p:cNvSpPr>
            <p:nvPr/>
          </p:nvSpPr>
          <p:spPr bwMode="auto">
            <a:xfrm>
              <a:off x="4531487" y="4310959"/>
              <a:ext cx="877003"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3" name="Rectangle 22"/>
            <p:cNvSpPr>
              <a:spLocks noChangeArrowheads="1"/>
            </p:cNvSpPr>
            <p:nvPr/>
          </p:nvSpPr>
          <p:spPr bwMode="auto">
            <a:xfrm>
              <a:off x="5408490" y="4310959"/>
              <a:ext cx="874620"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4" name="Rectangle 23"/>
            <p:cNvSpPr>
              <a:spLocks noChangeArrowheads="1"/>
            </p:cNvSpPr>
            <p:nvPr/>
          </p:nvSpPr>
          <p:spPr bwMode="auto">
            <a:xfrm>
              <a:off x="6283110" y="4310959"/>
              <a:ext cx="877003"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5" name="Rectangle 24"/>
            <p:cNvSpPr>
              <a:spLocks noChangeArrowheads="1"/>
            </p:cNvSpPr>
            <p:nvPr/>
          </p:nvSpPr>
          <p:spPr bwMode="auto">
            <a:xfrm>
              <a:off x="5408490" y="3974968"/>
              <a:ext cx="874620" cy="335991"/>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6" name="Rectangle 25"/>
            <p:cNvSpPr>
              <a:spLocks noChangeArrowheads="1"/>
            </p:cNvSpPr>
            <p:nvPr/>
          </p:nvSpPr>
          <p:spPr bwMode="auto">
            <a:xfrm>
              <a:off x="3656868" y="4652795"/>
              <a:ext cx="874619"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7" name="Rectangle 26"/>
            <p:cNvSpPr>
              <a:spLocks noChangeArrowheads="1"/>
            </p:cNvSpPr>
            <p:nvPr/>
          </p:nvSpPr>
          <p:spPr bwMode="auto">
            <a:xfrm>
              <a:off x="4531487" y="3633131"/>
              <a:ext cx="877003" cy="341837"/>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8" name="Rectangle 27"/>
            <p:cNvSpPr>
              <a:spLocks noChangeArrowheads="1"/>
            </p:cNvSpPr>
            <p:nvPr/>
          </p:nvSpPr>
          <p:spPr bwMode="auto">
            <a:xfrm>
              <a:off x="6283110" y="4652795"/>
              <a:ext cx="877003" cy="338914"/>
            </a:xfrm>
            <a:prstGeom prst="rect">
              <a:avLst/>
            </a:prstGeom>
            <a:solidFill>
              <a:srgbClr val="96969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29" name="Rectangle 28"/>
            <p:cNvSpPr>
              <a:spLocks noChangeArrowheads="1"/>
            </p:cNvSpPr>
            <p:nvPr/>
          </p:nvSpPr>
          <p:spPr bwMode="auto">
            <a:xfrm>
              <a:off x="3656868" y="3291296"/>
              <a:ext cx="874619" cy="335991"/>
            </a:xfrm>
            <a:prstGeom prst="rect">
              <a:avLst/>
            </a:prstGeom>
            <a:solidFill>
              <a:srgbClr val="FFCC99"/>
            </a:solidFill>
            <a:ln w="31750" algn="ctr">
              <a:solidFill>
                <a:srgbClr val="000000"/>
              </a:solidFill>
              <a:miter lim="800000"/>
              <a:headEnd type="none" w="sm" len="sm"/>
              <a:tailEnd type="none" w="med" len="lg"/>
            </a:ln>
            <a:effectLst/>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0" name="Rectangle 29"/>
            <p:cNvSpPr>
              <a:spLocks noChangeArrowheads="1"/>
            </p:cNvSpPr>
            <p:nvPr/>
          </p:nvSpPr>
          <p:spPr bwMode="auto">
            <a:xfrm>
              <a:off x="4531487" y="3291296"/>
              <a:ext cx="877003" cy="335991"/>
            </a:xfrm>
            <a:prstGeom prst="rect">
              <a:avLst/>
            </a:prstGeom>
            <a:solidFill>
              <a:srgbClr val="0C2E8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1" name="Rectangle 30"/>
            <p:cNvSpPr>
              <a:spLocks noChangeArrowheads="1"/>
            </p:cNvSpPr>
            <p:nvPr/>
          </p:nvSpPr>
          <p:spPr bwMode="auto">
            <a:xfrm>
              <a:off x="5408490" y="3291296"/>
              <a:ext cx="874620" cy="335991"/>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44" name="Rectangle 31"/>
            <p:cNvSpPr>
              <a:spLocks noChangeArrowheads="1"/>
            </p:cNvSpPr>
            <p:nvPr/>
          </p:nvSpPr>
          <p:spPr bwMode="auto">
            <a:xfrm>
              <a:off x="6283110" y="3291296"/>
              <a:ext cx="877003" cy="335991"/>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5</a:t>
              </a:r>
              <a:endParaRPr lang="en-US" altLang="zh-CN" sz="1400" smtClean="0">
                <a:solidFill>
                  <a:srgbClr val="000000"/>
                </a:solidFill>
                <a:latin typeface="+mn-lt"/>
                <a:ea typeface="+mn-ea"/>
              </a:endParaRPr>
            </a:p>
          </p:txBody>
        </p:sp>
        <p:sp>
          <p:nvSpPr>
            <p:cNvPr id="33" name="Rectangle 32"/>
            <p:cNvSpPr>
              <a:spLocks noChangeArrowheads="1"/>
            </p:cNvSpPr>
            <p:nvPr/>
          </p:nvSpPr>
          <p:spPr bwMode="auto">
            <a:xfrm>
              <a:off x="5408490" y="4649873"/>
              <a:ext cx="874620"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4" name="Rectangle 33"/>
            <p:cNvSpPr>
              <a:spLocks noChangeArrowheads="1"/>
            </p:cNvSpPr>
            <p:nvPr/>
          </p:nvSpPr>
          <p:spPr bwMode="auto">
            <a:xfrm>
              <a:off x="6283110" y="3977888"/>
              <a:ext cx="877003" cy="341837"/>
            </a:xfrm>
            <a:prstGeom prst="rect">
              <a:avLst/>
            </a:prstGeom>
            <a:solidFill>
              <a:srgbClr val="0C2E8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5" name="Rectangle 34"/>
            <p:cNvSpPr>
              <a:spLocks noChangeArrowheads="1"/>
            </p:cNvSpPr>
            <p:nvPr/>
          </p:nvSpPr>
          <p:spPr bwMode="auto">
            <a:xfrm>
              <a:off x="4531487" y="3969124"/>
              <a:ext cx="877003" cy="338914"/>
            </a:xfrm>
            <a:prstGeom prst="rect">
              <a:avLst/>
            </a:prstGeom>
            <a:solidFill>
              <a:srgbClr val="FFCC99"/>
            </a:solidFill>
            <a:ln w="31750" algn="ctr">
              <a:solidFill>
                <a:srgbClr val="000000"/>
              </a:solidFill>
              <a:miter lim="800000"/>
              <a:headEnd type="none" w="sm" len="sm"/>
              <a:tailEnd type="none" w="med" len="lg"/>
            </a:ln>
            <a:effectLst/>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48" name="Rectangle 35"/>
            <p:cNvSpPr>
              <a:spLocks noChangeArrowheads="1"/>
            </p:cNvSpPr>
            <p:nvPr/>
          </p:nvSpPr>
          <p:spPr bwMode="auto">
            <a:xfrm>
              <a:off x="5408490" y="3627288"/>
              <a:ext cx="874620" cy="341837"/>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1</a:t>
              </a:r>
              <a:endParaRPr lang="en-US" altLang="zh-CN" sz="1400" smtClean="0">
                <a:solidFill>
                  <a:srgbClr val="000000"/>
                </a:solidFill>
                <a:latin typeface="+mn-lt"/>
                <a:ea typeface="+mn-ea"/>
              </a:endParaRPr>
            </a:p>
          </p:txBody>
        </p:sp>
        <p:sp>
          <p:nvSpPr>
            <p:cNvPr id="37" name="Rectangle 36"/>
            <p:cNvSpPr>
              <a:spLocks noChangeArrowheads="1"/>
            </p:cNvSpPr>
            <p:nvPr/>
          </p:nvSpPr>
          <p:spPr bwMode="auto">
            <a:xfrm>
              <a:off x="3656868" y="3969124"/>
              <a:ext cx="874619"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 name="Rectangle 37"/>
            <p:cNvSpPr>
              <a:spLocks noChangeArrowheads="1"/>
            </p:cNvSpPr>
            <p:nvPr/>
          </p:nvSpPr>
          <p:spPr bwMode="auto">
            <a:xfrm>
              <a:off x="3656868" y="3627288"/>
              <a:ext cx="874619" cy="341837"/>
            </a:xfrm>
            <a:prstGeom prst="rect">
              <a:avLst/>
            </a:prstGeom>
            <a:solidFill>
              <a:srgbClr val="0C2E8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9" name="Rectangle 38"/>
            <p:cNvSpPr>
              <a:spLocks noChangeArrowheads="1"/>
            </p:cNvSpPr>
            <p:nvPr/>
          </p:nvSpPr>
          <p:spPr bwMode="auto">
            <a:xfrm>
              <a:off x="6283110" y="3627288"/>
              <a:ext cx="877003" cy="341837"/>
            </a:xfrm>
            <a:prstGeom prst="rect">
              <a:avLst/>
            </a:prstGeom>
            <a:solidFill>
              <a:srgbClr val="FFCC99"/>
            </a:solidFill>
            <a:ln w="31750" algn="ctr">
              <a:solidFill>
                <a:srgbClr val="000000"/>
              </a:solidFill>
              <a:miter lim="800000"/>
              <a:headEnd type="none" w="sm" len="sm"/>
              <a:tailEnd type="none" w="med" len="lg"/>
            </a:ln>
            <a:effectLst/>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52" name="Rectangle 39"/>
            <p:cNvSpPr>
              <a:spLocks noChangeArrowheads="1"/>
            </p:cNvSpPr>
            <p:nvPr/>
          </p:nvSpPr>
          <p:spPr bwMode="auto">
            <a:xfrm>
              <a:off x="4531487" y="4649873"/>
              <a:ext cx="877003" cy="338914"/>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3</a:t>
              </a:r>
              <a:endParaRPr lang="en-US" altLang="zh-CN" sz="1400" smtClean="0">
                <a:solidFill>
                  <a:srgbClr val="000000"/>
                </a:solidFill>
                <a:latin typeface="+mn-lt"/>
                <a:ea typeface="+mn-ea"/>
              </a:endParaRPr>
            </a:p>
          </p:txBody>
        </p:sp>
        <p:sp>
          <p:nvSpPr>
            <p:cNvPr id="41" name="Rectangle 40"/>
            <p:cNvSpPr>
              <a:spLocks noChangeArrowheads="1"/>
            </p:cNvSpPr>
            <p:nvPr/>
          </p:nvSpPr>
          <p:spPr bwMode="auto">
            <a:xfrm>
              <a:off x="3656868" y="4308038"/>
              <a:ext cx="874619" cy="341835"/>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42" name="Rectangle 41"/>
            <p:cNvSpPr>
              <a:spLocks noChangeArrowheads="1"/>
            </p:cNvSpPr>
            <p:nvPr/>
          </p:nvSpPr>
          <p:spPr bwMode="auto">
            <a:xfrm>
              <a:off x="4531487" y="4308038"/>
              <a:ext cx="877003" cy="341835"/>
            </a:xfrm>
            <a:prstGeom prst="rect">
              <a:avLst/>
            </a:prstGeom>
            <a:solidFill>
              <a:srgbClr val="0C2E8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43" name="Rectangle 42"/>
            <p:cNvSpPr>
              <a:spLocks noChangeArrowheads="1"/>
            </p:cNvSpPr>
            <p:nvPr/>
          </p:nvSpPr>
          <p:spPr bwMode="auto">
            <a:xfrm>
              <a:off x="5408490" y="4308038"/>
              <a:ext cx="874620" cy="341835"/>
            </a:xfrm>
            <a:prstGeom prst="rect">
              <a:avLst/>
            </a:prstGeom>
            <a:solidFill>
              <a:srgbClr val="FFCC99"/>
            </a:solidFill>
            <a:ln w="31750" algn="ctr">
              <a:solidFill>
                <a:srgbClr val="000000"/>
              </a:solidFill>
              <a:miter lim="800000"/>
              <a:headEnd type="none" w="sm" len="sm"/>
              <a:tailEnd type="none" w="med" len="lg"/>
            </a:ln>
            <a:effectLst/>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56" name="Rectangle 43"/>
            <p:cNvSpPr>
              <a:spLocks noChangeArrowheads="1"/>
            </p:cNvSpPr>
            <p:nvPr/>
          </p:nvSpPr>
          <p:spPr bwMode="auto">
            <a:xfrm>
              <a:off x="6283110" y="4308038"/>
              <a:ext cx="877003" cy="341835"/>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2</a:t>
              </a:r>
              <a:endParaRPr lang="en-US" altLang="zh-CN" sz="1400" smtClean="0">
                <a:solidFill>
                  <a:srgbClr val="000000"/>
                </a:solidFill>
                <a:latin typeface="+mn-lt"/>
                <a:ea typeface="+mn-ea"/>
              </a:endParaRPr>
            </a:p>
          </p:txBody>
        </p:sp>
        <p:sp>
          <p:nvSpPr>
            <p:cNvPr id="45" name="Rectangle 44"/>
            <p:cNvSpPr>
              <a:spLocks noChangeArrowheads="1"/>
            </p:cNvSpPr>
            <p:nvPr/>
          </p:nvSpPr>
          <p:spPr bwMode="auto">
            <a:xfrm>
              <a:off x="5408490" y="3986654"/>
              <a:ext cx="874620" cy="335991"/>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46" name="Rectangle 45"/>
            <p:cNvSpPr>
              <a:spLocks noChangeArrowheads="1"/>
            </p:cNvSpPr>
            <p:nvPr/>
          </p:nvSpPr>
          <p:spPr bwMode="auto">
            <a:xfrm>
              <a:off x="3656868" y="4649873"/>
              <a:ext cx="874619" cy="338914"/>
            </a:xfrm>
            <a:prstGeom prst="rect">
              <a:avLst/>
            </a:prstGeom>
            <a:solidFill>
              <a:srgbClr val="0C2E86"/>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47" name="Rectangle 46"/>
            <p:cNvSpPr>
              <a:spLocks noChangeArrowheads="1"/>
            </p:cNvSpPr>
            <p:nvPr/>
          </p:nvSpPr>
          <p:spPr bwMode="auto">
            <a:xfrm>
              <a:off x="4531487" y="3627288"/>
              <a:ext cx="877003" cy="341837"/>
            </a:xfrm>
            <a:prstGeom prst="rect">
              <a:avLst/>
            </a:prstGeom>
            <a:solidFill>
              <a:srgbClr val="FFCC99"/>
            </a:solidFill>
            <a:ln w="31750" algn="ctr">
              <a:solidFill>
                <a:srgbClr val="000000"/>
              </a:solidFill>
              <a:miter lim="800000"/>
              <a:headEnd type="none" w="sm" len="sm"/>
              <a:tailEnd type="none" w="med" len="lg"/>
            </a:ln>
            <a:effectLst/>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60" name="Rectangle 47"/>
            <p:cNvSpPr>
              <a:spLocks noChangeArrowheads="1"/>
            </p:cNvSpPr>
            <p:nvPr/>
          </p:nvSpPr>
          <p:spPr bwMode="auto">
            <a:xfrm>
              <a:off x="6283110" y="4649873"/>
              <a:ext cx="877003" cy="338914"/>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4</a:t>
              </a:r>
              <a:endParaRPr lang="en-US" altLang="zh-CN" sz="1400" smtClean="0">
                <a:solidFill>
                  <a:srgbClr val="000000"/>
                </a:solidFill>
                <a:latin typeface="+mn-lt"/>
                <a:ea typeface="+mn-ea"/>
              </a:endParaRPr>
            </a:p>
          </p:txBody>
        </p:sp>
        <p:sp>
          <p:nvSpPr>
            <p:cNvPr id="49" name="AutoShape 48"/>
            <p:cNvSpPr>
              <a:spLocks noChangeArrowheads="1"/>
            </p:cNvSpPr>
            <p:nvPr/>
          </p:nvSpPr>
          <p:spPr bwMode="auto">
            <a:xfrm>
              <a:off x="6430866" y="2782926"/>
              <a:ext cx="197801" cy="508371"/>
            </a:xfrm>
            <a:prstGeom prst="downArrow">
              <a:avLst>
                <a:gd name="adj1" fmla="val 50000"/>
                <a:gd name="adj2" fmla="val 64718"/>
              </a:avLst>
            </a:prstGeom>
            <a:solidFill>
              <a:srgbClr val="996633"/>
            </a:solidFill>
            <a:ln w="31750" algn="ctr">
              <a:no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38962" name="Rectangle 49"/>
            <p:cNvSpPr>
              <a:spLocks noChangeArrowheads="1"/>
            </p:cNvSpPr>
            <p:nvPr/>
          </p:nvSpPr>
          <p:spPr bwMode="auto">
            <a:xfrm>
              <a:off x="3196918" y="1152633"/>
              <a:ext cx="879387" cy="335991"/>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3</a:t>
              </a:r>
              <a:endParaRPr lang="en-US" altLang="zh-CN" sz="1400" smtClean="0">
                <a:solidFill>
                  <a:srgbClr val="000000"/>
                </a:solidFill>
                <a:latin typeface="+mn-lt"/>
                <a:ea typeface="+mn-ea"/>
              </a:endParaRPr>
            </a:p>
          </p:txBody>
        </p:sp>
        <p:sp>
          <p:nvSpPr>
            <p:cNvPr id="38963" name="Rectangle 50"/>
            <p:cNvSpPr>
              <a:spLocks noChangeArrowheads="1"/>
            </p:cNvSpPr>
            <p:nvPr/>
          </p:nvSpPr>
          <p:spPr bwMode="auto">
            <a:xfrm>
              <a:off x="3196918" y="810796"/>
              <a:ext cx="879387" cy="341837"/>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2</a:t>
              </a:r>
              <a:endParaRPr lang="en-US" altLang="zh-CN" sz="1400" smtClean="0">
                <a:solidFill>
                  <a:srgbClr val="000000"/>
                </a:solidFill>
                <a:latin typeface="+mn-lt"/>
                <a:ea typeface="+mn-ea"/>
              </a:endParaRPr>
            </a:p>
          </p:txBody>
        </p:sp>
        <p:sp>
          <p:nvSpPr>
            <p:cNvPr id="38964" name="Rectangle 51"/>
            <p:cNvSpPr>
              <a:spLocks noChangeArrowheads="1"/>
            </p:cNvSpPr>
            <p:nvPr/>
          </p:nvSpPr>
          <p:spPr bwMode="auto">
            <a:xfrm>
              <a:off x="3196918" y="495256"/>
              <a:ext cx="879387" cy="338914"/>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1</a:t>
              </a:r>
              <a:endParaRPr lang="en-US" altLang="zh-CN" sz="1400" smtClean="0">
                <a:solidFill>
                  <a:srgbClr val="000000"/>
                </a:solidFill>
                <a:latin typeface="+mn-lt"/>
                <a:ea typeface="+mn-ea"/>
              </a:endParaRPr>
            </a:p>
          </p:txBody>
        </p:sp>
        <p:sp>
          <p:nvSpPr>
            <p:cNvPr id="38965" name="Rectangle 52"/>
            <p:cNvSpPr>
              <a:spLocks noChangeArrowheads="1"/>
            </p:cNvSpPr>
            <p:nvPr/>
          </p:nvSpPr>
          <p:spPr bwMode="auto">
            <a:xfrm>
              <a:off x="3196918" y="1465251"/>
              <a:ext cx="879387" cy="338914"/>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4</a:t>
              </a:r>
              <a:endParaRPr lang="en-US" altLang="zh-CN" sz="1400" smtClean="0">
                <a:solidFill>
                  <a:srgbClr val="000000"/>
                </a:solidFill>
                <a:latin typeface="+mn-lt"/>
                <a:ea typeface="+mn-ea"/>
              </a:endParaRPr>
            </a:p>
          </p:txBody>
        </p:sp>
        <p:sp>
          <p:nvSpPr>
            <p:cNvPr id="38966" name="Rectangle 53"/>
            <p:cNvSpPr>
              <a:spLocks noChangeArrowheads="1"/>
            </p:cNvSpPr>
            <p:nvPr/>
          </p:nvSpPr>
          <p:spPr bwMode="auto">
            <a:xfrm>
              <a:off x="3196918" y="1780791"/>
              <a:ext cx="879387" cy="338914"/>
            </a:xfrm>
            <a:prstGeom prst="rect">
              <a:avLst/>
            </a:prstGeom>
            <a:solidFill>
              <a:srgbClr val="FF6600"/>
            </a:solidFill>
            <a:ln w="31750" algn="ctr">
              <a:solidFill>
                <a:srgbClr val="000000"/>
              </a:solidFill>
              <a:miter lim="800000"/>
              <a:headEnd type="none" w="sm" len="sm"/>
              <a:tailEnd type="none" w="med" len="lg"/>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hangingPunct="1">
                <a:lnSpc>
                  <a:spcPct val="100000"/>
                </a:lnSpc>
                <a:spcBef>
                  <a:spcPct val="0"/>
                </a:spcBef>
                <a:buClrTx/>
                <a:buSzTx/>
                <a:buFontTx/>
                <a:buNone/>
                <a:defRPr/>
              </a:pPr>
              <a:r>
                <a:rPr lang="en-US" altLang="zh-CN" sz="1400" smtClean="0">
                  <a:solidFill>
                    <a:srgbClr val="000000"/>
                  </a:solidFill>
                  <a:latin typeface="+mn-lt"/>
                  <a:ea typeface="+mn-ea"/>
                </a:rPr>
                <a:t>5</a:t>
              </a:r>
              <a:endParaRPr lang="en-US" altLang="zh-CN" sz="1400" smtClean="0">
                <a:solidFill>
                  <a:srgbClr val="000000"/>
                </a:solidFill>
                <a:latin typeface="+mn-lt"/>
                <a:ea typeface="+mn-ea"/>
              </a:endParaRPr>
            </a:p>
          </p:txBody>
        </p:sp>
        <p:sp>
          <p:nvSpPr>
            <p:cNvPr id="55" name="Rectangle 54"/>
            <p:cNvSpPr>
              <a:spLocks noChangeArrowheads="1"/>
            </p:cNvSpPr>
            <p:nvPr/>
          </p:nvSpPr>
          <p:spPr bwMode="auto">
            <a:xfrm>
              <a:off x="4417096" y="1152633"/>
              <a:ext cx="877003" cy="335991"/>
            </a:xfrm>
            <a:prstGeom prst="rect">
              <a:avLst/>
            </a:prstGeom>
            <a:solidFill>
              <a:srgbClr val="FFCC99"/>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56" name="Rectangle 55"/>
            <p:cNvSpPr>
              <a:spLocks noChangeArrowheads="1"/>
            </p:cNvSpPr>
            <p:nvPr/>
          </p:nvSpPr>
          <p:spPr bwMode="auto">
            <a:xfrm>
              <a:off x="4417096" y="810796"/>
              <a:ext cx="877003" cy="341837"/>
            </a:xfrm>
            <a:prstGeom prst="rect">
              <a:avLst/>
            </a:prstGeom>
            <a:solidFill>
              <a:srgbClr val="FFCC99"/>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57" name="Rectangle 56"/>
            <p:cNvSpPr>
              <a:spLocks noChangeArrowheads="1"/>
            </p:cNvSpPr>
            <p:nvPr/>
          </p:nvSpPr>
          <p:spPr bwMode="auto">
            <a:xfrm>
              <a:off x="4417096" y="495256"/>
              <a:ext cx="877003" cy="338914"/>
            </a:xfrm>
            <a:prstGeom prst="rect">
              <a:avLst/>
            </a:prstGeom>
            <a:solidFill>
              <a:srgbClr val="FFCC99"/>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58" name="Rectangle 57"/>
            <p:cNvSpPr>
              <a:spLocks noChangeArrowheads="1"/>
            </p:cNvSpPr>
            <p:nvPr/>
          </p:nvSpPr>
          <p:spPr bwMode="auto">
            <a:xfrm>
              <a:off x="4417096" y="1465251"/>
              <a:ext cx="877003" cy="338914"/>
            </a:xfrm>
            <a:prstGeom prst="rect">
              <a:avLst/>
            </a:prstGeom>
            <a:solidFill>
              <a:srgbClr val="FFCC99"/>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59" name="Rectangle 58"/>
            <p:cNvSpPr>
              <a:spLocks noChangeArrowheads="1"/>
            </p:cNvSpPr>
            <p:nvPr/>
          </p:nvSpPr>
          <p:spPr bwMode="auto">
            <a:xfrm>
              <a:off x="4417096" y="1780791"/>
              <a:ext cx="877003" cy="338914"/>
            </a:xfrm>
            <a:prstGeom prst="rect">
              <a:avLst/>
            </a:prstGeom>
            <a:solidFill>
              <a:srgbClr val="FFCC99"/>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0" name="Rectangle 59"/>
            <p:cNvSpPr>
              <a:spLocks noChangeArrowheads="1"/>
            </p:cNvSpPr>
            <p:nvPr/>
          </p:nvSpPr>
          <p:spPr bwMode="auto">
            <a:xfrm>
              <a:off x="5637273" y="1152633"/>
              <a:ext cx="877003" cy="335991"/>
            </a:xfrm>
            <a:prstGeom prst="rect">
              <a:avLst/>
            </a:prstGeom>
            <a:solidFill>
              <a:srgbClr val="0C2E86"/>
            </a:solidFill>
            <a:ln w="31750" algn="ctr">
              <a:solidFill>
                <a:srgbClr val="777777"/>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1" name="Rectangle 60"/>
            <p:cNvSpPr>
              <a:spLocks noChangeArrowheads="1"/>
            </p:cNvSpPr>
            <p:nvPr/>
          </p:nvSpPr>
          <p:spPr bwMode="auto">
            <a:xfrm>
              <a:off x="5637273" y="810796"/>
              <a:ext cx="877003" cy="341837"/>
            </a:xfrm>
            <a:prstGeom prst="rect">
              <a:avLst/>
            </a:prstGeom>
            <a:solidFill>
              <a:srgbClr val="0C2E86"/>
            </a:solidFill>
            <a:ln w="31750" algn="ctr">
              <a:solidFill>
                <a:srgbClr val="777777"/>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2" name="Rectangle 61"/>
            <p:cNvSpPr>
              <a:spLocks noChangeArrowheads="1"/>
            </p:cNvSpPr>
            <p:nvPr/>
          </p:nvSpPr>
          <p:spPr bwMode="auto">
            <a:xfrm>
              <a:off x="5637273" y="495256"/>
              <a:ext cx="877003" cy="338914"/>
            </a:xfrm>
            <a:prstGeom prst="rect">
              <a:avLst/>
            </a:prstGeom>
            <a:solidFill>
              <a:srgbClr val="0C2E86"/>
            </a:solidFill>
            <a:ln w="31750" algn="ctr">
              <a:solidFill>
                <a:srgbClr val="777777"/>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3" name="Rectangle 62"/>
            <p:cNvSpPr>
              <a:spLocks noChangeArrowheads="1"/>
            </p:cNvSpPr>
            <p:nvPr/>
          </p:nvSpPr>
          <p:spPr bwMode="auto">
            <a:xfrm>
              <a:off x="5637273" y="1465251"/>
              <a:ext cx="877003" cy="338914"/>
            </a:xfrm>
            <a:prstGeom prst="rect">
              <a:avLst/>
            </a:prstGeom>
            <a:solidFill>
              <a:srgbClr val="0C2E86"/>
            </a:solidFill>
            <a:ln w="31750" algn="ctr">
              <a:solidFill>
                <a:srgbClr val="777777"/>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4" name="Rectangle 63"/>
            <p:cNvSpPr>
              <a:spLocks noChangeArrowheads="1"/>
            </p:cNvSpPr>
            <p:nvPr/>
          </p:nvSpPr>
          <p:spPr bwMode="auto">
            <a:xfrm>
              <a:off x="5637273" y="1780791"/>
              <a:ext cx="877003" cy="338914"/>
            </a:xfrm>
            <a:prstGeom prst="rect">
              <a:avLst/>
            </a:prstGeom>
            <a:solidFill>
              <a:srgbClr val="0C2E86"/>
            </a:solidFill>
            <a:ln w="31750" algn="ctr">
              <a:solidFill>
                <a:srgbClr val="777777"/>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5" name="Rectangle 64"/>
            <p:cNvSpPr>
              <a:spLocks noChangeArrowheads="1"/>
            </p:cNvSpPr>
            <p:nvPr/>
          </p:nvSpPr>
          <p:spPr bwMode="auto">
            <a:xfrm>
              <a:off x="6857451" y="1152633"/>
              <a:ext cx="877003" cy="335991"/>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6" name="Rectangle 65"/>
            <p:cNvSpPr>
              <a:spLocks noChangeArrowheads="1"/>
            </p:cNvSpPr>
            <p:nvPr/>
          </p:nvSpPr>
          <p:spPr bwMode="auto">
            <a:xfrm>
              <a:off x="6857451" y="810796"/>
              <a:ext cx="877003" cy="341837"/>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7" name="Rectangle 66"/>
            <p:cNvSpPr>
              <a:spLocks noChangeArrowheads="1"/>
            </p:cNvSpPr>
            <p:nvPr/>
          </p:nvSpPr>
          <p:spPr bwMode="auto">
            <a:xfrm>
              <a:off x="6857451" y="495256"/>
              <a:ext cx="877003"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8" name="Rectangle 67"/>
            <p:cNvSpPr>
              <a:spLocks noChangeArrowheads="1"/>
            </p:cNvSpPr>
            <p:nvPr/>
          </p:nvSpPr>
          <p:spPr bwMode="auto">
            <a:xfrm>
              <a:off x="6857451" y="1465251"/>
              <a:ext cx="877003"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69" name="Rectangle 68"/>
            <p:cNvSpPr>
              <a:spLocks noChangeArrowheads="1"/>
            </p:cNvSpPr>
            <p:nvPr/>
          </p:nvSpPr>
          <p:spPr bwMode="auto">
            <a:xfrm>
              <a:off x="6857451" y="1780791"/>
              <a:ext cx="877003" cy="338914"/>
            </a:xfrm>
            <a:prstGeom prst="rect">
              <a:avLst/>
            </a:prstGeom>
            <a:solidFill>
              <a:srgbClr val="FFFF00"/>
            </a:solidFill>
            <a:ln w="31750" algn="ctr">
              <a:solidFill>
                <a:srgbClr val="000000"/>
              </a:solidFill>
              <a:miter lim="800000"/>
              <a:headEnd type="none" w="sm" len="sm"/>
              <a:tailEnd type="none" w="med" len="lg"/>
            </a:ln>
          </p:spPr>
          <p:txBody>
            <a:bodyPr wrap="none" anchor="ctr"/>
            <a:lstStyle/>
            <a:p>
              <a:pPr algn="ctr" fontAlgn="auto">
                <a:spcBef>
                  <a:spcPts val="0"/>
                </a:spcBef>
                <a:spcAft>
                  <a:spcPts val="0"/>
                </a:spcAft>
                <a:defRPr/>
              </a:pPr>
              <a:endParaRPr lang="zh-CN" altLang="en-US" sz="1400" kern="0">
                <a:solidFill>
                  <a:srgbClr val="000000"/>
                </a:solidFill>
                <a:latin typeface="+mn-lt"/>
                <a:ea typeface="+mn-ea"/>
              </a:endParaRPr>
            </a:p>
          </p:txBody>
        </p:sp>
        <p:sp>
          <p:nvSpPr>
            <p:cNvPr id="70" name="Text Box 69"/>
            <p:cNvSpPr txBox="1">
              <a:spLocks noChangeArrowheads="1"/>
            </p:cNvSpPr>
            <p:nvPr/>
          </p:nvSpPr>
          <p:spPr bwMode="auto">
            <a:xfrm>
              <a:off x="3196918" y="24867"/>
              <a:ext cx="1046208" cy="452858"/>
            </a:xfrm>
            <a:prstGeom prst="rect">
              <a:avLst/>
            </a:prstGeom>
            <a:noFill/>
            <a:ln w="9525" algn="ctr">
              <a:noFill/>
              <a:miter lim="800000"/>
            </a:ln>
          </p:spPr>
          <p:txBody>
            <a:bodyPr>
              <a:spAutoFit/>
            </a:bodyPr>
            <a:lstStyle/>
            <a:p>
              <a:pPr eaLnBrk="1" fontAlgn="auto" hangingPunct="1">
                <a:spcBef>
                  <a:spcPct val="50000"/>
                </a:spcBef>
                <a:spcAft>
                  <a:spcPts val="0"/>
                </a:spcAft>
                <a:defRPr/>
              </a:pPr>
              <a:r>
                <a:rPr lang="en-US" altLang="zh-CN" kern="0" dirty="0">
                  <a:solidFill>
                    <a:srgbClr val="000000"/>
                  </a:solidFill>
                  <a:latin typeface="+mn-lt"/>
                  <a:ea typeface="+mn-ea"/>
                </a:rPr>
                <a:t>VM1</a:t>
              </a:r>
              <a:endParaRPr lang="en-US" altLang="zh-CN" kern="0" dirty="0">
                <a:solidFill>
                  <a:srgbClr val="000000"/>
                </a:solidFill>
                <a:latin typeface="+mn-lt"/>
                <a:ea typeface="+mn-ea"/>
              </a:endParaRPr>
            </a:p>
          </p:txBody>
        </p:sp>
        <p:sp>
          <p:nvSpPr>
            <p:cNvPr id="71" name="Text Box 70"/>
            <p:cNvSpPr txBox="1">
              <a:spLocks noChangeArrowheads="1"/>
            </p:cNvSpPr>
            <p:nvPr/>
          </p:nvSpPr>
          <p:spPr bwMode="auto">
            <a:xfrm>
              <a:off x="6933712" y="10258"/>
              <a:ext cx="1043824" cy="449937"/>
            </a:xfrm>
            <a:prstGeom prst="rect">
              <a:avLst/>
            </a:prstGeom>
            <a:noFill/>
            <a:ln w="9525" algn="ctr">
              <a:noFill/>
              <a:miter lim="800000"/>
            </a:ln>
          </p:spPr>
          <p:txBody>
            <a:bodyPr>
              <a:spAutoFit/>
            </a:bodyPr>
            <a:lstStyle/>
            <a:p>
              <a:pPr eaLnBrk="1" fontAlgn="auto" hangingPunct="1">
                <a:spcBef>
                  <a:spcPct val="50000"/>
                </a:spcBef>
                <a:spcAft>
                  <a:spcPts val="0"/>
                </a:spcAft>
                <a:defRPr/>
              </a:pPr>
              <a:r>
                <a:rPr lang="en-US" altLang="zh-CN" kern="0" dirty="0">
                  <a:solidFill>
                    <a:srgbClr val="000000"/>
                  </a:solidFill>
                  <a:latin typeface="+mn-lt"/>
                  <a:ea typeface="+mn-ea"/>
                </a:rPr>
                <a:t>VM4</a:t>
              </a:r>
              <a:endParaRPr lang="en-US" altLang="zh-CN" kern="0" dirty="0">
                <a:solidFill>
                  <a:srgbClr val="000000"/>
                </a:solidFill>
                <a:latin typeface="+mn-lt"/>
                <a:ea typeface="+mn-ea"/>
              </a:endParaRPr>
            </a:p>
          </p:txBody>
        </p:sp>
        <p:sp>
          <p:nvSpPr>
            <p:cNvPr id="72" name="Text Box 71"/>
            <p:cNvSpPr txBox="1">
              <a:spLocks noChangeArrowheads="1"/>
            </p:cNvSpPr>
            <p:nvPr/>
          </p:nvSpPr>
          <p:spPr bwMode="auto">
            <a:xfrm>
              <a:off x="5713534" y="10258"/>
              <a:ext cx="1046208" cy="449937"/>
            </a:xfrm>
            <a:prstGeom prst="rect">
              <a:avLst/>
            </a:prstGeom>
            <a:noFill/>
            <a:ln w="9525" algn="ctr">
              <a:noFill/>
              <a:miter lim="800000"/>
            </a:ln>
          </p:spPr>
          <p:txBody>
            <a:bodyPr>
              <a:spAutoFit/>
            </a:bodyPr>
            <a:lstStyle/>
            <a:p>
              <a:pPr eaLnBrk="1" fontAlgn="auto" hangingPunct="1">
                <a:spcBef>
                  <a:spcPct val="50000"/>
                </a:spcBef>
                <a:spcAft>
                  <a:spcPts val="0"/>
                </a:spcAft>
                <a:defRPr/>
              </a:pPr>
              <a:r>
                <a:rPr lang="en-US" altLang="zh-CN" kern="0" dirty="0">
                  <a:solidFill>
                    <a:srgbClr val="000000"/>
                  </a:solidFill>
                  <a:latin typeface="+mn-lt"/>
                  <a:ea typeface="+mn-ea"/>
                </a:rPr>
                <a:t>VM3</a:t>
              </a:r>
              <a:endParaRPr lang="en-US" altLang="zh-CN" kern="0" dirty="0">
                <a:solidFill>
                  <a:srgbClr val="000000"/>
                </a:solidFill>
                <a:latin typeface="+mn-lt"/>
                <a:ea typeface="+mn-ea"/>
              </a:endParaRPr>
            </a:p>
          </p:txBody>
        </p:sp>
        <p:sp>
          <p:nvSpPr>
            <p:cNvPr id="73" name="Text Box 72"/>
            <p:cNvSpPr txBox="1">
              <a:spLocks noChangeArrowheads="1"/>
            </p:cNvSpPr>
            <p:nvPr/>
          </p:nvSpPr>
          <p:spPr bwMode="auto">
            <a:xfrm>
              <a:off x="4493357" y="10258"/>
              <a:ext cx="1046208" cy="449937"/>
            </a:xfrm>
            <a:prstGeom prst="rect">
              <a:avLst/>
            </a:prstGeom>
            <a:noFill/>
            <a:ln w="9525" algn="ctr">
              <a:noFill/>
              <a:miter lim="800000"/>
            </a:ln>
          </p:spPr>
          <p:txBody>
            <a:bodyPr>
              <a:spAutoFit/>
            </a:bodyPr>
            <a:lstStyle/>
            <a:p>
              <a:pPr eaLnBrk="1" fontAlgn="auto" hangingPunct="1">
                <a:spcBef>
                  <a:spcPct val="50000"/>
                </a:spcBef>
                <a:spcAft>
                  <a:spcPts val="0"/>
                </a:spcAft>
                <a:defRPr/>
              </a:pPr>
              <a:r>
                <a:rPr lang="en-US" altLang="zh-CN" kern="0" dirty="0">
                  <a:solidFill>
                    <a:srgbClr val="000000"/>
                  </a:solidFill>
                  <a:latin typeface="+mn-lt"/>
                  <a:ea typeface="+mn-ea"/>
                </a:rPr>
                <a:t>VM2</a:t>
              </a:r>
              <a:endParaRPr lang="en-US" altLang="zh-CN" kern="0" dirty="0">
                <a:solidFill>
                  <a:srgbClr val="000000"/>
                </a:solidFill>
                <a:latin typeface="+mn-lt"/>
                <a:ea typeface="+mn-ea"/>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smtClean="0"/>
              <a:t>I/O</a:t>
            </a:r>
            <a:r>
              <a:rPr lang="zh-CN" altLang="en-US" smtClean="0"/>
              <a:t>虚拟化</a:t>
            </a:r>
            <a:endParaRPr lang="zh-CN" altLang="en-US" smtClean="0"/>
          </a:p>
        </p:txBody>
      </p:sp>
      <p:sp>
        <p:nvSpPr>
          <p:cNvPr id="40963" name="内容占位符 2"/>
          <p:cNvSpPr>
            <a:spLocks noGrp="1"/>
          </p:cNvSpPr>
          <p:nvPr>
            <p:ph idx="1"/>
          </p:nvPr>
        </p:nvSpPr>
        <p:spPr/>
        <p:txBody>
          <a:bodyPr/>
          <a:lstStyle/>
          <a:p>
            <a:r>
              <a:rPr lang="zh-CN" altLang="en-US" dirty="0" smtClean="0"/>
              <a:t>现实中的外设资源是有限的，为了满足多个客户机操作系统的需求，</a:t>
            </a:r>
            <a:r>
              <a:rPr lang="en-US" altLang="zh-CN" dirty="0" smtClean="0"/>
              <a:t>VMM</a:t>
            </a:r>
            <a:r>
              <a:rPr lang="zh-CN" altLang="en-US" dirty="0" smtClean="0"/>
              <a:t>必须通过</a:t>
            </a:r>
            <a:r>
              <a:rPr lang="en-US" altLang="zh-CN" dirty="0" smtClean="0"/>
              <a:t>I/O</a:t>
            </a:r>
            <a:r>
              <a:rPr lang="zh-CN" altLang="en-US" dirty="0" smtClean="0"/>
              <a:t>虚拟化的方式来复用有限的外设资源</a:t>
            </a:r>
            <a:endParaRPr lang="en-US" altLang="zh-CN" dirty="0" smtClean="0"/>
          </a:p>
          <a:p>
            <a:r>
              <a:rPr lang="en-US" altLang="zh-CN" dirty="0" smtClean="0"/>
              <a:t>VMM</a:t>
            </a:r>
            <a:r>
              <a:rPr lang="zh-CN" altLang="en-US" dirty="0" smtClean="0"/>
              <a:t>截获客户操作系统对设备的访问请求，然后通过软件的方式来模拟真实设备的效果</a:t>
            </a: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2519363" y="2708275"/>
            <a:ext cx="1944687" cy="18002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en-US" altLang="zh-CN" sz="1600" dirty="0">
                <a:latin typeface="+mn-lt"/>
                <a:ea typeface="+mn-ea"/>
              </a:rPr>
              <a:t>Domain 0</a:t>
            </a:r>
            <a:endParaRPr lang="zh-CN" altLang="en-US" sz="1600" dirty="0">
              <a:latin typeface="+mn-lt"/>
              <a:ea typeface="+mn-ea"/>
            </a:endParaRPr>
          </a:p>
        </p:txBody>
      </p:sp>
      <p:sp>
        <p:nvSpPr>
          <p:cNvPr id="43011" name="标题 1"/>
          <p:cNvSpPr>
            <a:spLocks noGrp="1"/>
          </p:cNvSpPr>
          <p:nvPr>
            <p:ph type="title"/>
          </p:nvPr>
        </p:nvSpPr>
        <p:spPr/>
        <p:txBody>
          <a:bodyPr/>
          <a:lstStyle/>
          <a:p>
            <a:r>
              <a:rPr lang="en-US" altLang="zh-CN" smtClean="0"/>
              <a:t>I/O</a:t>
            </a:r>
            <a:r>
              <a:rPr lang="zh-CN" altLang="en-US" smtClean="0"/>
              <a:t>虚拟化</a:t>
            </a:r>
            <a:r>
              <a:rPr lang="en-US" altLang="zh-CN" smtClean="0"/>
              <a:t>-</a:t>
            </a:r>
            <a:r>
              <a:rPr lang="zh-CN" altLang="en-US" smtClean="0"/>
              <a:t>前后端驱动模型</a:t>
            </a:r>
            <a:endParaRPr lang="zh-CN" altLang="en-US" smtClean="0"/>
          </a:p>
        </p:txBody>
      </p:sp>
      <p:sp>
        <p:nvSpPr>
          <p:cNvPr id="43012" name="内容占位符 4"/>
          <p:cNvSpPr>
            <a:spLocks noGrp="1"/>
          </p:cNvSpPr>
          <p:nvPr>
            <p:ph idx="1"/>
          </p:nvPr>
        </p:nvSpPr>
        <p:spPr>
          <a:xfrm>
            <a:off x="652463" y="1374775"/>
            <a:ext cx="7929562" cy="1262063"/>
          </a:xfrm>
        </p:spPr>
        <p:txBody>
          <a:bodyPr/>
          <a:lstStyle/>
          <a:p>
            <a:r>
              <a:rPr lang="zh-CN" altLang="en-US" dirty="0" smtClean="0"/>
              <a:t>前端设备驱动将数据通过</a:t>
            </a:r>
            <a:r>
              <a:rPr lang="en-US" altLang="zh-CN" dirty="0" smtClean="0"/>
              <a:t>VMM</a:t>
            </a:r>
            <a:r>
              <a:rPr lang="zh-CN" altLang="en-US" dirty="0" smtClean="0"/>
              <a:t>提供的接口转发到后端驱动</a:t>
            </a:r>
            <a:endParaRPr lang="en-US" altLang="zh-CN" dirty="0" smtClean="0"/>
          </a:p>
          <a:p>
            <a:r>
              <a:rPr lang="zh-CN" altLang="en-US" dirty="0" smtClean="0"/>
              <a:t>后端驱动对</a:t>
            </a:r>
            <a:r>
              <a:rPr lang="en-US" altLang="zh-CN" dirty="0" smtClean="0"/>
              <a:t>VM</a:t>
            </a:r>
            <a:r>
              <a:rPr lang="zh-CN" altLang="en-US" dirty="0" smtClean="0"/>
              <a:t>的数据进行分时分通道进行处理</a:t>
            </a:r>
            <a:endParaRPr lang="zh-CN" altLang="en-US" dirty="0" smtClean="0"/>
          </a:p>
        </p:txBody>
      </p:sp>
      <p:sp>
        <p:nvSpPr>
          <p:cNvPr id="7" name="矩形 6"/>
          <p:cNvSpPr/>
          <p:nvPr/>
        </p:nvSpPr>
        <p:spPr bwMode="auto">
          <a:xfrm>
            <a:off x="2447925" y="5337175"/>
            <a:ext cx="4140200" cy="53975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lnSpc>
                <a:spcPct val="200000"/>
              </a:lnSpc>
              <a:defRPr/>
            </a:pPr>
            <a:r>
              <a:rPr lang="zh-CN" altLang="en-US" sz="1600" dirty="0">
                <a:latin typeface="+mn-lt"/>
                <a:ea typeface="+mn-ea"/>
              </a:rPr>
              <a:t>物理硬件（处理器，内存，</a:t>
            </a:r>
            <a:r>
              <a:rPr lang="en-US" altLang="zh-CN" sz="1600" dirty="0">
                <a:latin typeface="+mn-lt"/>
                <a:ea typeface="+mn-ea"/>
              </a:rPr>
              <a:t>1/O</a:t>
            </a:r>
            <a:r>
              <a:rPr lang="zh-CN" altLang="en-US" sz="1600" dirty="0">
                <a:latin typeface="+mn-lt"/>
                <a:ea typeface="+mn-ea"/>
              </a:rPr>
              <a:t>设备）</a:t>
            </a:r>
            <a:endParaRPr lang="zh-CN" altLang="en-US" sz="1600" dirty="0">
              <a:latin typeface="+mn-lt"/>
              <a:ea typeface="+mn-ea"/>
            </a:endParaRPr>
          </a:p>
        </p:txBody>
      </p:sp>
      <p:sp>
        <p:nvSpPr>
          <p:cNvPr id="8" name="矩形 7"/>
          <p:cNvSpPr/>
          <p:nvPr/>
        </p:nvSpPr>
        <p:spPr bwMode="auto">
          <a:xfrm>
            <a:off x="2459038" y="4687888"/>
            <a:ext cx="4140200" cy="541337"/>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lnSpc>
                <a:spcPct val="200000"/>
              </a:lnSpc>
              <a:defRPr/>
            </a:pPr>
            <a:r>
              <a:rPr lang="zh-CN" altLang="en-US" sz="1600" dirty="0">
                <a:latin typeface="+mn-lt"/>
                <a:ea typeface="+mn-ea"/>
              </a:rPr>
              <a:t>虚拟机监控器</a:t>
            </a:r>
            <a:endParaRPr lang="zh-CN" altLang="en-US" sz="1600" dirty="0">
              <a:latin typeface="+mn-lt"/>
              <a:ea typeface="+mn-ea"/>
            </a:endParaRPr>
          </a:p>
        </p:txBody>
      </p:sp>
      <p:sp>
        <p:nvSpPr>
          <p:cNvPr id="12" name="矩形 11"/>
          <p:cNvSpPr/>
          <p:nvPr/>
        </p:nvSpPr>
        <p:spPr bwMode="auto">
          <a:xfrm>
            <a:off x="2627313" y="3752850"/>
            <a:ext cx="1720850" cy="674688"/>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600" dirty="0">
                <a:latin typeface="+mn-lt"/>
                <a:ea typeface="+mn-ea"/>
              </a:rPr>
              <a:t>内核</a:t>
            </a:r>
            <a:endParaRPr lang="zh-CN" altLang="en-US" sz="1600" dirty="0">
              <a:latin typeface="+mn-lt"/>
              <a:ea typeface="+mn-ea"/>
            </a:endParaRPr>
          </a:p>
        </p:txBody>
      </p:sp>
      <p:sp>
        <p:nvSpPr>
          <p:cNvPr id="13" name="矩形 12"/>
          <p:cNvSpPr/>
          <p:nvPr/>
        </p:nvSpPr>
        <p:spPr bwMode="auto">
          <a:xfrm>
            <a:off x="2627313" y="3138488"/>
            <a:ext cx="1720850" cy="422275"/>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600" dirty="0">
                <a:latin typeface="+mn-lt"/>
                <a:ea typeface="+mn-ea"/>
              </a:rPr>
              <a:t>用户态</a:t>
            </a:r>
            <a:endParaRPr lang="zh-CN" altLang="en-US" sz="1600" dirty="0">
              <a:latin typeface="+mn-lt"/>
              <a:ea typeface="+mn-ea"/>
            </a:endParaRPr>
          </a:p>
        </p:txBody>
      </p:sp>
      <p:sp>
        <p:nvSpPr>
          <p:cNvPr id="14" name="矩形 13"/>
          <p:cNvSpPr/>
          <p:nvPr/>
        </p:nvSpPr>
        <p:spPr bwMode="auto">
          <a:xfrm>
            <a:off x="3492500" y="3209925"/>
            <a:ext cx="792163" cy="252413"/>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100" dirty="0">
                <a:latin typeface="+mn-lt"/>
                <a:ea typeface="+mn-ea"/>
              </a:rPr>
              <a:t>控制面板</a:t>
            </a:r>
            <a:endParaRPr lang="zh-CN" altLang="en-US" sz="1100" dirty="0">
              <a:latin typeface="+mn-lt"/>
              <a:ea typeface="+mn-ea"/>
            </a:endParaRPr>
          </a:p>
        </p:txBody>
      </p:sp>
      <p:sp>
        <p:nvSpPr>
          <p:cNvPr id="11" name="矩形 10"/>
          <p:cNvSpPr/>
          <p:nvPr/>
        </p:nvSpPr>
        <p:spPr bwMode="auto">
          <a:xfrm>
            <a:off x="3502025" y="4038600"/>
            <a:ext cx="720725" cy="252413"/>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050" dirty="0">
                <a:latin typeface="+mn-lt"/>
                <a:ea typeface="+mn-ea"/>
              </a:rPr>
              <a:t>后端驱动</a:t>
            </a:r>
            <a:endParaRPr lang="zh-CN" altLang="en-US" sz="1050" dirty="0">
              <a:latin typeface="+mn-lt"/>
              <a:ea typeface="+mn-ea"/>
            </a:endParaRPr>
          </a:p>
        </p:txBody>
      </p:sp>
      <p:sp>
        <p:nvSpPr>
          <p:cNvPr id="10" name="矩形 9"/>
          <p:cNvSpPr/>
          <p:nvPr/>
        </p:nvSpPr>
        <p:spPr bwMode="auto">
          <a:xfrm>
            <a:off x="2732088" y="4038600"/>
            <a:ext cx="719137" cy="252413"/>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050" dirty="0">
                <a:latin typeface="+mn-lt"/>
                <a:ea typeface="+mn-ea"/>
              </a:rPr>
              <a:t>设备驱动</a:t>
            </a:r>
            <a:endParaRPr lang="zh-CN" altLang="en-US" sz="1050" dirty="0">
              <a:latin typeface="+mn-lt"/>
              <a:ea typeface="+mn-ea"/>
            </a:endParaRPr>
          </a:p>
        </p:txBody>
      </p:sp>
      <p:sp>
        <p:nvSpPr>
          <p:cNvPr id="15" name="矩形 14"/>
          <p:cNvSpPr/>
          <p:nvPr/>
        </p:nvSpPr>
        <p:spPr bwMode="auto">
          <a:xfrm>
            <a:off x="4608513" y="2708275"/>
            <a:ext cx="1943100" cy="18002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en-US" altLang="zh-CN" sz="1600" dirty="0">
                <a:latin typeface="+mn-lt"/>
                <a:ea typeface="+mn-ea"/>
              </a:rPr>
              <a:t>Domain U</a:t>
            </a:r>
            <a:endParaRPr lang="zh-CN" altLang="en-US" sz="1600" dirty="0">
              <a:latin typeface="+mn-lt"/>
              <a:ea typeface="+mn-ea"/>
            </a:endParaRPr>
          </a:p>
        </p:txBody>
      </p:sp>
      <p:sp>
        <p:nvSpPr>
          <p:cNvPr id="16" name="矩形 15"/>
          <p:cNvSpPr/>
          <p:nvPr/>
        </p:nvSpPr>
        <p:spPr bwMode="auto">
          <a:xfrm>
            <a:off x="4716463" y="3752850"/>
            <a:ext cx="1719262" cy="674688"/>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600" dirty="0">
                <a:latin typeface="+mn-lt"/>
                <a:ea typeface="+mn-ea"/>
              </a:rPr>
              <a:t>内核</a:t>
            </a:r>
            <a:endParaRPr lang="zh-CN" altLang="en-US" sz="1600" dirty="0">
              <a:latin typeface="+mn-lt"/>
              <a:ea typeface="+mn-ea"/>
            </a:endParaRPr>
          </a:p>
        </p:txBody>
      </p:sp>
      <p:sp>
        <p:nvSpPr>
          <p:cNvPr id="17" name="矩形 16"/>
          <p:cNvSpPr/>
          <p:nvPr/>
        </p:nvSpPr>
        <p:spPr bwMode="auto">
          <a:xfrm>
            <a:off x="4716463" y="3138488"/>
            <a:ext cx="1719262" cy="422275"/>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lnSpc>
                <a:spcPct val="150000"/>
              </a:lnSpc>
              <a:defRPr/>
            </a:pPr>
            <a:r>
              <a:rPr lang="zh-CN" altLang="en-US" sz="1600" dirty="0">
                <a:latin typeface="+mn-lt"/>
                <a:ea typeface="+mn-ea"/>
              </a:rPr>
              <a:t>用户态</a:t>
            </a:r>
            <a:endParaRPr lang="zh-CN" altLang="en-US" sz="1600" dirty="0">
              <a:latin typeface="+mn-lt"/>
              <a:ea typeface="+mn-ea"/>
            </a:endParaRPr>
          </a:p>
        </p:txBody>
      </p:sp>
      <p:sp>
        <p:nvSpPr>
          <p:cNvPr id="19" name="矩形 18"/>
          <p:cNvSpPr/>
          <p:nvPr/>
        </p:nvSpPr>
        <p:spPr bwMode="auto">
          <a:xfrm>
            <a:off x="5208588" y="4038600"/>
            <a:ext cx="719137" cy="252413"/>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a:lstStyle/>
          <a:p>
            <a:pPr eaLnBrk="1" fontAlgn="t" hangingPunct="1">
              <a:defRPr/>
            </a:pPr>
            <a:r>
              <a:rPr lang="zh-CN" altLang="en-US" sz="1050" dirty="0">
                <a:latin typeface="+mn-lt"/>
                <a:ea typeface="+mn-ea"/>
              </a:rPr>
              <a:t>前端驱动</a:t>
            </a:r>
            <a:endParaRPr lang="zh-CN" altLang="en-US" sz="1050" dirty="0">
              <a:latin typeface="+mn-lt"/>
              <a:ea typeface="+mn-ea"/>
            </a:endParaRPr>
          </a:p>
        </p:txBody>
      </p:sp>
      <p:cxnSp>
        <p:nvCxnSpPr>
          <p:cNvPr id="43024" name="直接连接符 21"/>
          <p:cNvCxnSpPr>
            <a:cxnSpLocks noChangeShapeType="1"/>
          </p:cNvCxnSpPr>
          <p:nvPr/>
        </p:nvCxnSpPr>
        <p:spPr bwMode="auto">
          <a:xfrm>
            <a:off x="4535488" y="2671763"/>
            <a:ext cx="0" cy="1944687"/>
          </a:xfrm>
          <a:prstGeom prst="line">
            <a:avLst/>
          </a:prstGeom>
          <a:noFill/>
          <a:ln w="12700" algn="ctr">
            <a:solidFill>
              <a:schemeClr val="tx1"/>
            </a:solidFill>
            <a:prstDash val="sysDash"/>
            <a:round/>
          </a:ln>
          <a:extLst>
            <a:ext uri="{909E8E84-426E-40DD-AFC4-6F175D3DCCD1}">
              <a14:hiddenFill xmlns:a14="http://schemas.microsoft.com/office/drawing/2010/main">
                <a:noFill/>
              </a14:hiddenFill>
            </a:ext>
          </a:extLst>
        </p:spPr>
      </p:cxnSp>
      <p:cxnSp>
        <p:nvCxnSpPr>
          <p:cNvPr id="43025" name="直接箭头连接符 28"/>
          <p:cNvCxnSpPr>
            <a:cxnSpLocks noChangeShapeType="1"/>
            <a:stCxn id="10" idx="2"/>
          </p:cNvCxnSpPr>
          <p:nvPr/>
        </p:nvCxnSpPr>
        <p:spPr bwMode="auto">
          <a:xfrm>
            <a:off x="3092450" y="4291013"/>
            <a:ext cx="3175" cy="13335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43026" name="肘形连接符 32"/>
          <p:cNvCxnSpPr>
            <a:cxnSpLocks noChangeShapeType="1"/>
            <a:stCxn id="11" idx="2"/>
            <a:endCxn id="19" idx="2"/>
          </p:cNvCxnSpPr>
          <p:nvPr/>
        </p:nvCxnSpPr>
        <p:spPr bwMode="auto">
          <a:xfrm rot="16200000" flipH="1">
            <a:off x="4715669" y="3437732"/>
            <a:ext cx="12700" cy="1706562"/>
          </a:xfrm>
          <a:prstGeom prst="bentConnector3">
            <a:avLst>
              <a:gd name="adj1" fmla="val 2529111"/>
            </a:avLst>
          </a:prstGeom>
          <a:noFill/>
          <a:ln w="9525"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title"/>
          </p:nvPr>
        </p:nvSpPr>
        <p:spPr/>
        <p:txBody>
          <a:bodyPr/>
          <a:lstStyle/>
          <a:p>
            <a:r>
              <a:rPr lang="en-US" altLang="zh-CN" smtClean="0"/>
              <a:t>Intel</a:t>
            </a:r>
            <a:r>
              <a:rPr lang="zh-CN" altLang="en-US" smtClean="0"/>
              <a:t>硬件虚拟化技术</a:t>
            </a:r>
            <a:endParaRPr lang="en-US" smtClean="0"/>
          </a:p>
        </p:txBody>
      </p:sp>
      <p:grpSp>
        <p:nvGrpSpPr>
          <p:cNvPr id="45059" name="组合 21"/>
          <p:cNvGrpSpPr/>
          <p:nvPr/>
        </p:nvGrpSpPr>
        <p:grpSpPr bwMode="auto">
          <a:xfrm>
            <a:off x="723900" y="1528763"/>
            <a:ext cx="7874000" cy="4621212"/>
            <a:chOff x="724632" y="1273324"/>
            <a:chExt cx="7873773" cy="3852202"/>
          </a:xfrm>
        </p:grpSpPr>
        <p:sp>
          <p:nvSpPr>
            <p:cNvPr id="10285" name="AutoShape 45"/>
            <p:cNvSpPr>
              <a:spLocks noChangeArrowheads="1"/>
            </p:cNvSpPr>
            <p:nvPr/>
          </p:nvSpPr>
          <p:spPr bwMode="auto">
            <a:xfrm rot="1866645" flipV="1">
              <a:off x="2064431" y="3560405"/>
              <a:ext cx="3189832" cy="329777"/>
            </a:xfrm>
            <a:prstGeom prst="rightArrow">
              <a:avLst>
                <a:gd name="adj1" fmla="val 50278"/>
                <a:gd name="adj2" fmla="val 76168"/>
              </a:avLst>
            </a:prstGeom>
            <a:gradFill rotWithShape="1">
              <a:gsLst>
                <a:gs pos="54000">
                  <a:srgbClr val="DDDDDD">
                    <a:alpha val="0"/>
                  </a:srgbClr>
                </a:gs>
                <a:gs pos="100000">
                  <a:srgbClr val="DDDDDD">
                    <a:gamma/>
                    <a:shade val="46275"/>
                    <a:invGamma/>
                  </a:srgbClr>
                </a:gs>
              </a:gsLst>
              <a:lin ang="0" scaled="0"/>
            </a:gradFill>
            <a:ln w="9525">
              <a:miter lim="800000"/>
            </a:ln>
            <a:effectLst/>
            <a:scene3d>
              <a:camera prst="orthographicFront"/>
              <a:lightRig rig="legacyFlat3" dir="b"/>
            </a:scene3d>
            <a:sp3d extrusionH="100000" prstMaterial="legacyMatte">
              <a:bevelB w="13500" h="13500" prst="angle"/>
              <a:extrusionClr>
                <a:srgbClr val="DDDDDD"/>
              </a:extrusionClr>
            </a:sp3d>
          </p:spPr>
          <p:txBody>
            <a:bodyPr wrap="none" anchor="ctr">
              <a:flatTx/>
            </a:bodyPr>
            <a:lstStyle/>
            <a:p>
              <a:pPr eaLnBrk="1" fontAlgn="t" hangingPunct="1">
                <a:defRPr/>
              </a:pPr>
              <a:endParaRPr lang="ko-KR" altLang="en-US">
                <a:latin typeface="+mn-lt"/>
                <a:ea typeface="+mn-ea"/>
              </a:endParaRPr>
            </a:p>
          </p:txBody>
        </p:sp>
        <p:sp>
          <p:nvSpPr>
            <p:cNvPr id="45063" name="Oval 30"/>
            <p:cNvSpPr>
              <a:spLocks noChangeArrowheads="1"/>
            </p:cNvSpPr>
            <p:nvPr/>
          </p:nvSpPr>
          <p:spPr bwMode="auto">
            <a:xfrm>
              <a:off x="1053236" y="1981303"/>
              <a:ext cx="2606600" cy="2171579"/>
            </a:xfrm>
            <a:prstGeom prst="ellipse">
              <a:avLst/>
            </a:prstGeom>
            <a:gradFill rotWithShape="1">
              <a:gsLst>
                <a:gs pos="0">
                  <a:srgbClr val="8298B8"/>
                </a:gs>
                <a:gs pos="100000">
                  <a:srgbClr val="18407B"/>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ko-KR" altLang="en-US" sz="1000" smtClean="0">
                <a:latin typeface="+mn-lt"/>
                <a:ea typeface="+mn-ea"/>
              </a:endParaRPr>
            </a:p>
          </p:txBody>
        </p:sp>
        <p:sp>
          <p:nvSpPr>
            <p:cNvPr id="45064" name="AutoShape 38"/>
            <p:cNvSpPr>
              <a:spLocks noChangeArrowheads="1"/>
            </p:cNvSpPr>
            <p:nvPr/>
          </p:nvSpPr>
          <p:spPr bwMode="auto">
            <a:xfrm>
              <a:off x="784955" y="1762955"/>
              <a:ext cx="3135223" cy="2613569"/>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97" y="10800"/>
                  </a:moveTo>
                  <a:cubicBezTo>
                    <a:pt x="1697" y="15827"/>
                    <a:pt x="5773" y="19903"/>
                    <a:pt x="10800" y="19903"/>
                  </a:cubicBezTo>
                  <a:cubicBezTo>
                    <a:pt x="15827" y="19903"/>
                    <a:pt x="19903" y="15827"/>
                    <a:pt x="19903" y="10800"/>
                  </a:cubicBezTo>
                  <a:cubicBezTo>
                    <a:pt x="19903" y="5773"/>
                    <a:pt x="15827" y="1697"/>
                    <a:pt x="10800" y="1697"/>
                  </a:cubicBezTo>
                  <a:cubicBezTo>
                    <a:pt x="5773" y="1697"/>
                    <a:pt x="1697" y="5773"/>
                    <a:pt x="1697" y="10800"/>
                  </a:cubicBezTo>
                  <a:close/>
                </a:path>
              </a:pathLst>
            </a:custGeom>
            <a:gradFill rotWithShape="1">
              <a:gsLst>
                <a:gs pos="0">
                  <a:srgbClr val="DDDDDD"/>
                </a:gs>
                <a:gs pos="100000">
                  <a:srgbClr val="66666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defRPr/>
              </a:pPr>
              <a:endParaRPr lang="en-US">
                <a:latin typeface="+mn-lt"/>
                <a:ea typeface="+mn-ea"/>
              </a:endParaRPr>
            </a:p>
          </p:txBody>
        </p:sp>
        <p:sp>
          <p:nvSpPr>
            <p:cNvPr id="45065" name="Oval 39"/>
            <p:cNvSpPr>
              <a:spLocks noChangeArrowheads="1"/>
            </p:cNvSpPr>
            <p:nvPr/>
          </p:nvSpPr>
          <p:spPr bwMode="auto">
            <a:xfrm>
              <a:off x="724632" y="4438720"/>
              <a:ext cx="3195546" cy="412878"/>
            </a:xfrm>
            <a:prstGeom prst="ellipse">
              <a:avLst/>
            </a:prstGeom>
            <a:gradFill rotWithShape="1">
              <a:gsLst>
                <a:gs pos="0">
                  <a:srgbClr val="000000"/>
                </a:gs>
                <a:gs pos="100000">
                  <a:srgbClr val="C0C0C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ko-KR" altLang="en-US" sz="1000" smtClean="0">
                <a:latin typeface="+mn-lt"/>
                <a:ea typeface="+mn-ea"/>
              </a:endParaRPr>
            </a:p>
          </p:txBody>
        </p:sp>
        <p:sp>
          <p:nvSpPr>
            <p:cNvPr id="45066" name="Oval 49"/>
            <p:cNvSpPr>
              <a:spLocks noChangeArrowheads="1"/>
            </p:cNvSpPr>
            <p:nvPr/>
          </p:nvSpPr>
          <p:spPr bwMode="auto">
            <a:xfrm>
              <a:off x="1111971" y="1998507"/>
              <a:ext cx="2482778" cy="1904266"/>
            </a:xfrm>
            <a:prstGeom prst="ellipse">
              <a:avLst/>
            </a:prstGeom>
            <a:gradFill rotWithShape="1">
              <a:gsLst>
                <a:gs pos="0">
                  <a:schemeClr val="bg1">
                    <a:alpha val="42998"/>
                  </a:schemeClr>
                </a:gs>
                <a:gs pos="100000">
                  <a:srgbClr val="18407B">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2400" smtClean="0">
                  <a:latin typeface="+mn-lt"/>
                  <a:ea typeface="+mn-ea"/>
                </a:rPr>
                <a:t>硬件虚拟化</a:t>
              </a:r>
              <a:endParaRPr lang="ko-KR" altLang="en-US" sz="2400" smtClean="0">
                <a:latin typeface="+mn-lt"/>
                <a:ea typeface="+mn-ea"/>
              </a:endParaRPr>
            </a:p>
          </p:txBody>
        </p:sp>
        <p:sp>
          <p:nvSpPr>
            <p:cNvPr id="45067" name="Rectangle 52"/>
            <p:cNvSpPr>
              <a:spLocks noChangeArrowheads="1"/>
            </p:cNvSpPr>
            <p:nvPr/>
          </p:nvSpPr>
          <p:spPr bwMode="auto">
            <a:xfrm>
              <a:off x="5453659" y="2281699"/>
              <a:ext cx="3135222" cy="272605"/>
            </a:xfrm>
            <a:prstGeom prst="rect">
              <a:avLst/>
            </a:prstGeom>
            <a:gradFill rotWithShape="1">
              <a:gsLst>
                <a:gs pos="0">
                  <a:srgbClr val="6187FF"/>
                </a:gs>
                <a:gs pos="100000">
                  <a:srgbClr val="2D3E76"/>
                </a:gs>
              </a:gsLst>
              <a:lin ang="2700000" scaled="1"/>
            </a:gradFill>
            <a:ln w="12700">
              <a:solidFill>
                <a:srgbClr val="C0C0C0"/>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latin typeface="+mn-lt"/>
                  <a:ea typeface="+mn-ea"/>
                </a:rPr>
                <a:t>I/O</a:t>
              </a:r>
              <a:r>
                <a:rPr lang="zh-CN" altLang="en-US" sz="1600" smtClean="0">
                  <a:latin typeface="+mn-lt"/>
                  <a:ea typeface="+mn-ea"/>
                </a:rPr>
                <a:t>辅助虚拟化</a:t>
              </a:r>
              <a:endParaRPr lang="ko-KR" altLang="en-US" sz="1600" smtClean="0">
                <a:latin typeface="+mn-lt"/>
                <a:ea typeface="+mn-ea"/>
              </a:endParaRPr>
            </a:p>
          </p:txBody>
        </p:sp>
        <p:sp>
          <p:nvSpPr>
            <p:cNvPr id="10293" name="Rectangle 53"/>
            <p:cNvSpPr>
              <a:spLocks noChangeArrowheads="1"/>
            </p:cNvSpPr>
            <p:nvPr/>
          </p:nvSpPr>
          <p:spPr bwMode="auto">
            <a:xfrm>
              <a:off x="5453659" y="2552980"/>
              <a:ext cx="3135222" cy="545210"/>
            </a:xfrm>
            <a:prstGeom prst="rect">
              <a:avLst/>
            </a:prstGeom>
            <a:solidFill>
              <a:srgbClr val="EAEAEA"/>
            </a:solidFill>
            <a:ln w="12700">
              <a:solidFill>
                <a:srgbClr val="C0C0C0"/>
              </a:solidFill>
              <a:miter lim="800000"/>
            </a:ln>
            <a:effectLst/>
          </p:spPr>
          <p:txBody>
            <a:bodyPr anchor="ctr"/>
            <a:lstStyle/>
            <a:p>
              <a:pPr marL="0" lvl="1" eaLnBrk="1" fontAlgn="t" hangingPunct="1">
                <a:defRPr/>
              </a:pPr>
              <a:r>
                <a:rPr lang="zh-CN" altLang="en-US" sz="1600" b="1" dirty="0">
                  <a:latin typeface="+mn-lt"/>
                  <a:ea typeface="+mn-ea"/>
                </a:rPr>
                <a:t>VT-d</a:t>
              </a:r>
              <a:r>
                <a:rPr lang="en-US" altLang="zh-CN" sz="1600" dirty="0">
                  <a:latin typeface="+mn-lt"/>
                  <a:ea typeface="+mn-ea"/>
                </a:rPr>
                <a:t>: Virtualization Technology for Directed I/O</a:t>
              </a:r>
              <a:endParaRPr lang="zh-CN" altLang="de-DE" sz="1600" dirty="0">
                <a:latin typeface="+mn-lt"/>
                <a:ea typeface="+mn-ea"/>
              </a:endParaRPr>
            </a:p>
          </p:txBody>
        </p:sp>
        <p:sp>
          <p:nvSpPr>
            <p:cNvPr id="45069" name="Rectangle 54"/>
            <p:cNvSpPr>
              <a:spLocks noChangeArrowheads="1"/>
            </p:cNvSpPr>
            <p:nvPr/>
          </p:nvSpPr>
          <p:spPr bwMode="auto">
            <a:xfrm>
              <a:off x="5453659" y="3279486"/>
              <a:ext cx="3135222" cy="271281"/>
            </a:xfrm>
            <a:prstGeom prst="rect">
              <a:avLst/>
            </a:prstGeom>
            <a:gradFill rotWithShape="1">
              <a:gsLst>
                <a:gs pos="0">
                  <a:srgbClr val="6187FF"/>
                </a:gs>
                <a:gs pos="100000">
                  <a:srgbClr val="2D3E76"/>
                </a:gs>
              </a:gsLst>
              <a:lin ang="2700000" scaled="1"/>
            </a:gradFill>
            <a:ln w="12700">
              <a:solidFill>
                <a:srgbClr val="C0C0C0"/>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网络辅助虚拟化</a:t>
              </a:r>
              <a:endParaRPr lang="ko-KR" altLang="en-US" sz="1600" smtClean="0">
                <a:latin typeface="+mn-lt"/>
                <a:ea typeface="+mn-ea"/>
              </a:endParaRPr>
            </a:p>
          </p:txBody>
        </p:sp>
        <p:sp>
          <p:nvSpPr>
            <p:cNvPr id="10295" name="Rectangle 55"/>
            <p:cNvSpPr>
              <a:spLocks noChangeArrowheads="1"/>
            </p:cNvSpPr>
            <p:nvPr/>
          </p:nvSpPr>
          <p:spPr bwMode="auto">
            <a:xfrm>
              <a:off x="5453659" y="3549445"/>
              <a:ext cx="3135222" cy="545210"/>
            </a:xfrm>
            <a:prstGeom prst="rect">
              <a:avLst/>
            </a:prstGeom>
            <a:solidFill>
              <a:srgbClr val="EAEAEA"/>
            </a:solidFill>
            <a:ln w="12700">
              <a:solidFill>
                <a:srgbClr val="C0C0C0"/>
              </a:solidFill>
              <a:miter lim="800000"/>
            </a:ln>
            <a:effectLst/>
          </p:spPr>
          <p:txBody>
            <a:bodyPr anchor="ctr"/>
            <a:lstStyle/>
            <a:p>
              <a:pPr marL="0" lvl="1" eaLnBrk="1" fontAlgn="t" hangingPunct="1">
                <a:defRPr/>
              </a:pPr>
              <a:r>
                <a:rPr lang="zh-CN" altLang="en-US" sz="1600" b="1" dirty="0">
                  <a:latin typeface="+mn-lt"/>
                  <a:ea typeface="+mn-ea"/>
                </a:rPr>
                <a:t>VT-c</a:t>
              </a:r>
              <a:r>
                <a:rPr lang="en-US" altLang="zh-CN" sz="1600" dirty="0">
                  <a:latin typeface="+mn-lt"/>
                  <a:ea typeface="+mn-ea"/>
                </a:rPr>
                <a:t>: Virtualization Technology for Connectivity</a:t>
              </a:r>
              <a:endParaRPr lang="zh-CN" altLang="de-DE" sz="1600" dirty="0">
                <a:latin typeface="+mn-lt"/>
                <a:ea typeface="+mn-ea"/>
              </a:endParaRPr>
            </a:p>
          </p:txBody>
        </p:sp>
        <p:sp>
          <p:nvSpPr>
            <p:cNvPr id="45071" name="Rectangle 56"/>
            <p:cNvSpPr>
              <a:spLocks noChangeArrowheads="1"/>
            </p:cNvSpPr>
            <p:nvPr/>
          </p:nvSpPr>
          <p:spPr bwMode="auto">
            <a:xfrm>
              <a:off x="5453659" y="4192581"/>
              <a:ext cx="3135222" cy="272605"/>
            </a:xfrm>
            <a:prstGeom prst="rect">
              <a:avLst/>
            </a:prstGeom>
            <a:gradFill rotWithShape="1">
              <a:gsLst>
                <a:gs pos="0">
                  <a:srgbClr val="6187FF"/>
                </a:gs>
                <a:gs pos="100000">
                  <a:srgbClr val="060810"/>
                </a:gs>
              </a:gsLst>
              <a:lin ang="2700000" scaled="1"/>
            </a:gradFill>
            <a:ln w="12700">
              <a:solidFill>
                <a:srgbClr val="C0C0C0"/>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可信执行技术</a:t>
              </a:r>
              <a:endParaRPr lang="ko-KR" altLang="en-US" sz="1600" smtClean="0">
                <a:latin typeface="+mn-lt"/>
                <a:ea typeface="+mn-ea"/>
              </a:endParaRPr>
            </a:p>
          </p:txBody>
        </p:sp>
        <p:sp>
          <p:nvSpPr>
            <p:cNvPr id="10297" name="Rectangle 57"/>
            <p:cNvSpPr>
              <a:spLocks noChangeArrowheads="1"/>
            </p:cNvSpPr>
            <p:nvPr/>
          </p:nvSpPr>
          <p:spPr bwMode="auto">
            <a:xfrm>
              <a:off x="5453659" y="4465187"/>
              <a:ext cx="3135222" cy="660339"/>
            </a:xfrm>
            <a:prstGeom prst="rect">
              <a:avLst/>
            </a:prstGeom>
            <a:solidFill>
              <a:srgbClr val="EAEAEA"/>
            </a:solidFill>
            <a:ln w="12700">
              <a:solidFill>
                <a:srgbClr val="C0C0C0"/>
              </a:solidFill>
              <a:miter lim="800000"/>
            </a:ln>
            <a:effectLst/>
          </p:spPr>
          <p:txBody>
            <a:bodyPr anchor="ctr"/>
            <a:lstStyle/>
            <a:p>
              <a:pPr marL="0" lvl="1" eaLnBrk="1" fontAlgn="t" hangingPunct="1">
                <a:defRPr/>
              </a:pPr>
              <a:r>
                <a:rPr lang="zh-CN" altLang="en-US" sz="1600" b="1" dirty="0">
                  <a:latin typeface="+mn-lt"/>
                  <a:ea typeface="+mn-ea"/>
                </a:rPr>
                <a:t>TXT</a:t>
              </a:r>
              <a:r>
                <a:rPr lang="en-US" altLang="zh-CN" sz="1600" dirty="0">
                  <a:latin typeface="+mn-lt"/>
                  <a:ea typeface="+mn-ea"/>
                </a:rPr>
                <a:t>- Trusted Execution Technology</a:t>
              </a:r>
              <a:endParaRPr lang="zh-CN" altLang="de-DE" sz="1600" dirty="0">
                <a:latin typeface="+mn-lt"/>
                <a:ea typeface="+mn-ea"/>
              </a:endParaRPr>
            </a:p>
          </p:txBody>
        </p:sp>
        <p:sp>
          <p:nvSpPr>
            <p:cNvPr id="45073" name="Rectangle 58"/>
            <p:cNvSpPr>
              <a:spLocks noChangeArrowheads="1"/>
            </p:cNvSpPr>
            <p:nvPr/>
          </p:nvSpPr>
          <p:spPr bwMode="auto">
            <a:xfrm>
              <a:off x="5463183" y="1273324"/>
              <a:ext cx="3135222" cy="272605"/>
            </a:xfrm>
            <a:prstGeom prst="rect">
              <a:avLst/>
            </a:prstGeom>
            <a:gradFill rotWithShape="1">
              <a:gsLst>
                <a:gs pos="0">
                  <a:srgbClr val="6187FF"/>
                </a:gs>
                <a:gs pos="100000">
                  <a:srgbClr val="2D3E76"/>
                </a:gs>
              </a:gsLst>
              <a:lin ang="2700000" scaled="1"/>
            </a:gradFill>
            <a:ln w="12700">
              <a:solidFill>
                <a:srgbClr val="C0C0C0"/>
              </a:solidFill>
              <a:miter lim="800000"/>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dirty="0" smtClean="0">
                  <a:latin typeface="+mn-lt"/>
                  <a:ea typeface="+mn-ea"/>
                </a:rPr>
                <a:t>处理器辅助虚拟化</a:t>
              </a:r>
              <a:endParaRPr lang="ko-KR" altLang="en-US" sz="1600" dirty="0" smtClean="0">
                <a:latin typeface="+mn-lt"/>
                <a:ea typeface="+mn-ea"/>
              </a:endParaRPr>
            </a:p>
          </p:txBody>
        </p:sp>
        <p:sp>
          <p:nvSpPr>
            <p:cNvPr id="10299" name="Rectangle 59"/>
            <p:cNvSpPr>
              <a:spLocks noChangeArrowheads="1"/>
            </p:cNvSpPr>
            <p:nvPr/>
          </p:nvSpPr>
          <p:spPr bwMode="auto">
            <a:xfrm>
              <a:off x="5453659" y="1552545"/>
              <a:ext cx="3135222" cy="545210"/>
            </a:xfrm>
            <a:prstGeom prst="rect">
              <a:avLst/>
            </a:prstGeom>
            <a:solidFill>
              <a:srgbClr val="EAEAEA"/>
            </a:solidFill>
            <a:ln w="12700">
              <a:solidFill>
                <a:srgbClr val="C0C0C0"/>
              </a:solidFill>
              <a:miter lim="800000"/>
            </a:ln>
            <a:effectLst/>
          </p:spPr>
          <p:txBody>
            <a:bodyPr anchor="ctr"/>
            <a:lstStyle/>
            <a:p>
              <a:pPr marL="0" lvl="1" eaLnBrk="1" fontAlgn="t" hangingPunct="1">
                <a:defRPr/>
              </a:pPr>
              <a:r>
                <a:rPr lang="zh-CN" altLang="en-US" sz="1600" b="1" dirty="0">
                  <a:latin typeface="+mn-lt"/>
                  <a:ea typeface="+mn-ea"/>
                </a:rPr>
                <a:t>VT-x</a:t>
              </a:r>
              <a:r>
                <a:rPr lang="en-US" altLang="zh-CN" sz="1600" dirty="0">
                  <a:latin typeface="+mn-lt"/>
                  <a:ea typeface="+mn-ea"/>
                </a:rPr>
                <a:t>: Virtualization Technology for IA-32</a:t>
              </a:r>
              <a:endParaRPr lang="en-US" altLang="zh-CN" sz="1600" dirty="0">
                <a:latin typeface="+mn-lt"/>
                <a:ea typeface="+mn-ea"/>
              </a:endParaRPr>
            </a:p>
          </p:txBody>
        </p:sp>
        <p:sp>
          <p:nvSpPr>
            <p:cNvPr id="19" name="AutoShape 45"/>
            <p:cNvSpPr>
              <a:spLocks noChangeArrowheads="1"/>
            </p:cNvSpPr>
            <p:nvPr/>
          </p:nvSpPr>
          <p:spPr bwMode="auto">
            <a:xfrm rot="603991" flipV="1">
              <a:off x="2170721" y="3096764"/>
              <a:ext cx="3189832" cy="329777"/>
            </a:xfrm>
            <a:prstGeom prst="rightArrow">
              <a:avLst>
                <a:gd name="adj1" fmla="val 50278"/>
                <a:gd name="adj2" fmla="val 76168"/>
              </a:avLst>
            </a:prstGeom>
            <a:gradFill rotWithShape="1">
              <a:gsLst>
                <a:gs pos="54000">
                  <a:srgbClr val="DDDDDD">
                    <a:alpha val="0"/>
                  </a:srgbClr>
                </a:gs>
                <a:gs pos="100000">
                  <a:srgbClr val="DDDDDD">
                    <a:gamma/>
                    <a:shade val="46275"/>
                    <a:invGamma/>
                  </a:srgbClr>
                </a:gs>
              </a:gsLst>
              <a:lin ang="0" scaled="0"/>
            </a:gradFill>
            <a:ln w="9525">
              <a:miter lim="800000"/>
            </a:ln>
            <a:effectLst/>
            <a:scene3d>
              <a:camera prst="orthographicFront"/>
              <a:lightRig rig="legacyFlat3" dir="b"/>
            </a:scene3d>
            <a:sp3d extrusionH="100000" prstMaterial="legacyMatte">
              <a:bevelB w="13500" h="13500" prst="angle"/>
              <a:extrusionClr>
                <a:srgbClr val="DDDDDD"/>
              </a:extrusionClr>
            </a:sp3d>
          </p:spPr>
          <p:txBody>
            <a:bodyPr wrap="none" anchor="ctr">
              <a:flatTx/>
            </a:bodyPr>
            <a:lstStyle/>
            <a:p>
              <a:pPr eaLnBrk="1" fontAlgn="t" hangingPunct="1">
                <a:defRPr/>
              </a:pPr>
              <a:endParaRPr lang="ko-KR" altLang="en-US">
                <a:latin typeface="+mn-lt"/>
                <a:ea typeface="+mn-ea"/>
              </a:endParaRPr>
            </a:p>
          </p:txBody>
        </p:sp>
        <p:sp>
          <p:nvSpPr>
            <p:cNvPr id="20" name="AutoShape 45"/>
            <p:cNvSpPr>
              <a:spLocks noChangeArrowheads="1"/>
            </p:cNvSpPr>
            <p:nvPr/>
          </p:nvSpPr>
          <p:spPr bwMode="auto">
            <a:xfrm rot="19474988" flipV="1">
              <a:off x="1989857" y="2170266"/>
              <a:ext cx="3189832" cy="329777"/>
            </a:xfrm>
            <a:prstGeom prst="rightArrow">
              <a:avLst>
                <a:gd name="adj1" fmla="val 50278"/>
                <a:gd name="adj2" fmla="val 76168"/>
              </a:avLst>
            </a:prstGeom>
            <a:gradFill rotWithShape="1">
              <a:gsLst>
                <a:gs pos="54000">
                  <a:srgbClr val="DDDDDD">
                    <a:alpha val="0"/>
                  </a:srgbClr>
                </a:gs>
                <a:gs pos="100000">
                  <a:srgbClr val="DDDDDD">
                    <a:gamma/>
                    <a:shade val="46275"/>
                    <a:invGamma/>
                  </a:srgbClr>
                </a:gs>
              </a:gsLst>
              <a:lin ang="0" scaled="0"/>
            </a:gradFill>
            <a:ln w="9525">
              <a:miter lim="800000"/>
            </a:ln>
            <a:effectLst/>
            <a:scene3d>
              <a:camera prst="orthographicFront"/>
              <a:lightRig rig="legacyFlat3" dir="b"/>
            </a:scene3d>
            <a:sp3d extrusionH="100000" prstMaterial="legacyMatte">
              <a:bevelB w="13500" h="13500" prst="angle"/>
              <a:extrusionClr>
                <a:srgbClr val="DDDDDD"/>
              </a:extrusionClr>
            </a:sp3d>
          </p:spPr>
          <p:txBody>
            <a:bodyPr wrap="none" anchor="ctr">
              <a:flatTx/>
            </a:bodyPr>
            <a:lstStyle/>
            <a:p>
              <a:pPr eaLnBrk="1" fontAlgn="t" hangingPunct="1">
                <a:defRPr/>
              </a:pPr>
              <a:endParaRPr lang="ko-KR" altLang="en-US">
                <a:latin typeface="+mn-lt"/>
                <a:ea typeface="+mn-ea"/>
              </a:endParaRPr>
            </a:p>
          </p:txBody>
        </p:sp>
        <p:sp>
          <p:nvSpPr>
            <p:cNvPr id="21" name="AutoShape 45"/>
            <p:cNvSpPr>
              <a:spLocks noChangeArrowheads="1"/>
            </p:cNvSpPr>
            <p:nvPr/>
          </p:nvSpPr>
          <p:spPr bwMode="auto">
            <a:xfrm rot="20271629">
              <a:off x="2170721" y="2683325"/>
              <a:ext cx="3189832" cy="329777"/>
            </a:xfrm>
            <a:prstGeom prst="rightArrow">
              <a:avLst>
                <a:gd name="adj1" fmla="val 50278"/>
                <a:gd name="adj2" fmla="val 76168"/>
              </a:avLst>
            </a:prstGeom>
            <a:gradFill rotWithShape="1">
              <a:gsLst>
                <a:gs pos="54000">
                  <a:srgbClr val="DDDDDD">
                    <a:alpha val="0"/>
                  </a:srgbClr>
                </a:gs>
                <a:gs pos="100000">
                  <a:srgbClr val="DDDDDD">
                    <a:gamma/>
                    <a:shade val="46275"/>
                    <a:invGamma/>
                  </a:srgbClr>
                </a:gs>
              </a:gsLst>
              <a:lin ang="0" scaled="0"/>
            </a:gradFill>
            <a:ln w="9525">
              <a:miter lim="800000"/>
            </a:ln>
            <a:effectLst/>
            <a:scene3d>
              <a:camera prst="orthographicFront"/>
              <a:lightRig rig="legacyFlat3" dir="b"/>
            </a:scene3d>
            <a:sp3d extrusionH="100000" prstMaterial="legacyMatte">
              <a:bevelB w="13500" h="13500" prst="angle"/>
              <a:extrusionClr>
                <a:srgbClr val="DDDDDD"/>
              </a:extrusionClr>
            </a:sp3d>
          </p:spPr>
          <p:txBody>
            <a:bodyPr wrap="none" anchor="ctr">
              <a:flatTx/>
            </a:bodyPr>
            <a:lstStyle/>
            <a:p>
              <a:pPr eaLnBrk="1" fontAlgn="t" hangingPunct="1">
                <a:defRPr/>
              </a:pPr>
              <a:endParaRPr lang="ko-KR" altLang="en-US">
                <a:latin typeface="+mn-lt"/>
                <a:ea typeface="+mn-ea"/>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5"/>
          <p:cNvSpPr>
            <a:spLocks noGrp="1" noChangeArrowheads="1"/>
          </p:cNvSpPr>
          <p:nvPr>
            <p:ph type="title"/>
          </p:nvPr>
        </p:nvSpPr>
        <p:spPr>
          <a:xfrm>
            <a:off x="1289050" y="387350"/>
            <a:ext cx="7108825" cy="868363"/>
          </a:xfrm>
        </p:spPr>
        <p:txBody>
          <a:bodyPr/>
          <a:lstStyle/>
          <a:p>
            <a:pPr eaLnBrk="1" hangingPunct="1"/>
            <a:r>
              <a:rPr lang="zh-CN" altLang="en-US" dirty="0" smtClean="0"/>
              <a:t>目标</a:t>
            </a:r>
            <a:endParaRPr lang="zh-CN" altLang="en-US" dirty="0" smtClean="0"/>
          </a:p>
        </p:txBody>
      </p:sp>
      <p:sp>
        <p:nvSpPr>
          <p:cNvPr id="10243" name="Rectangle 16"/>
          <p:cNvSpPr>
            <a:spLocks noGrp="1" noChangeArrowheads="1"/>
          </p:cNvSpPr>
          <p:nvPr>
            <p:ph type="body" idx="1"/>
          </p:nvPr>
        </p:nvSpPr>
        <p:spPr/>
        <p:txBody>
          <a:bodyPr/>
          <a:lstStyle/>
          <a:p>
            <a:pPr eaLnBrk="1" hangingPunct="1"/>
            <a:r>
              <a:rPr lang="zh-CN" altLang="en-US" dirty="0" smtClean="0"/>
              <a:t>学完本课程后，您将能够</a:t>
            </a:r>
            <a:r>
              <a:rPr lang="en-US" altLang="zh-CN" dirty="0" smtClean="0"/>
              <a:t>:</a:t>
            </a:r>
            <a:endParaRPr lang="en-US" altLang="zh-CN" dirty="0" smtClean="0"/>
          </a:p>
          <a:p>
            <a:pPr lvl="1" eaLnBrk="1" hangingPunct="1"/>
            <a:r>
              <a:rPr lang="zh-CN" altLang="en-US" dirty="0" smtClean="0"/>
              <a:t>了解什么是虚拟化技术</a:t>
            </a:r>
            <a:endParaRPr lang="zh-CN" altLang="en-US" dirty="0" smtClean="0"/>
          </a:p>
          <a:p>
            <a:pPr lvl="1" eaLnBrk="1" hangingPunct="1"/>
            <a:r>
              <a:rPr lang="zh-CN" altLang="en-US" dirty="0" smtClean="0"/>
              <a:t>了解计算虚拟化技术</a:t>
            </a:r>
            <a:endParaRPr lang="zh-CN" altLang="en-US" dirty="0" smtClean="0"/>
          </a:p>
          <a:p>
            <a:pPr lvl="1" eaLnBrk="1" hangingPunct="1"/>
            <a:r>
              <a:rPr lang="zh-CN" altLang="en-US" dirty="0" smtClean="0"/>
              <a:t>了解存储虚拟化技术</a:t>
            </a:r>
            <a:endParaRPr lang="zh-CN" altLang="en-US" dirty="0" smtClean="0"/>
          </a:p>
          <a:p>
            <a:pPr lvl="1" eaLnBrk="1" hangingPunct="1"/>
            <a:r>
              <a:rPr lang="zh-CN" altLang="en-US" dirty="0" smtClean="0"/>
              <a:t>了解网络虚拟化技术</a:t>
            </a:r>
            <a:endParaRPr lang="en-US" altLang="zh-CN" dirty="0" smtClean="0"/>
          </a:p>
          <a:p>
            <a:pPr lvl="1" eaLnBrk="1" hangingPunct="1"/>
            <a:r>
              <a:rPr lang="zh-CN" altLang="en-US" dirty="0" smtClean="0"/>
              <a:t>了解如何创建一个虚拟机</a:t>
            </a:r>
            <a:endParaRPr lang="en-US" altLang="zh-CN" dirty="0" smtClean="0"/>
          </a:p>
          <a:p>
            <a:pPr lvl="1" eaLnBrk="1" hangingPunct="1"/>
            <a:endParaRPr lang="zh-CN" altLang="en-US" dirty="0" smtClean="0"/>
          </a:p>
          <a:p>
            <a:pPr lvl="1" eaLnBrk="1" hangingPunct="1"/>
            <a:endParaRPr lang="zh-CN" altLang="en-US" dirty="0" smtClean="0"/>
          </a:p>
        </p:txBody>
      </p:sp>
      <p:pic>
        <p:nvPicPr>
          <p:cNvPr id="10244" name="Picture 14" descr="目标 cop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0088" y="508000"/>
            <a:ext cx="6223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343025" y="387350"/>
            <a:ext cx="7054850" cy="868363"/>
          </a:xfrm>
        </p:spPr>
        <p:txBody>
          <a:bodyPr/>
          <a:lstStyle/>
          <a:p>
            <a:pPr eaLnBrk="1" hangingPunct="1"/>
            <a:r>
              <a:rPr lang="zh-CN" altLang="en-US" dirty="0" smtClean="0"/>
              <a:t>目录</a:t>
            </a:r>
            <a:endParaRPr lang="zh-CN" altLang="en-US" dirty="0" smtClean="0"/>
          </a:p>
        </p:txBody>
      </p:sp>
      <p:pic>
        <p:nvPicPr>
          <p:cNvPr id="47107" name="Picture 18"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652463" y="1374775"/>
            <a:ext cx="7929562" cy="3379788"/>
          </a:xfrm>
          <a:prstGeom prst="rect">
            <a:avLst/>
          </a:prstGeom>
          <a:noFill/>
          <a:ln w="9525">
            <a:noFill/>
            <a:miter lim="800000"/>
          </a:ln>
        </p:spPr>
        <p:txBody>
          <a:bodyPr lIns="80141" tIns="40071" rIns="80141" bIns="40071">
            <a:spAutoFit/>
          </a:bodyPr>
          <a:lstStyle/>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虚拟化技术介绍</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计算虚拟化技术</a:t>
            </a:r>
            <a:endParaRPr lang="en-US" altLang="zh-CN"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b="1" dirty="0">
                <a:ea typeface="+mn-ea"/>
              </a:rPr>
              <a:t>存储虚拟化技术</a:t>
            </a:r>
            <a:endParaRPr lang="zh-CN" altLang="en-US" sz="2200" b="1" dirty="0">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网络虚拟化技术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创建虚拟机简介</a:t>
            </a:r>
            <a:endParaRPr lang="zh-CN" altLang="en-US" sz="2200" kern="0" dirty="0">
              <a:solidFill>
                <a:srgbClr val="777777"/>
              </a:solidFill>
              <a:latin typeface="+mn-lt"/>
              <a:ea typeface="+mn-ea"/>
            </a:endParaRPr>
          </a:p>
          <a:p>
            <a:pPr marL="782955" lvl="1" indent="-381000" defTabSz="801370" eaLnBrk="1" hangingPunct="1">
              <a:lnSpc>
                <a:spcPct val="140000"/>
              </a:lnSpc>
              <a:spcBef>
                <a:spcPct val="30000"/>
              </a:spcBef>
              <a:buClr>
                <a:schemeClr val="tx1"/>
              </a:buClr>
              <a:defRPr/>
            </a:pPr>
            <a:endParaRPr lang="zh-CN" altLang="en-US" sz="2000" kern="0" dirty="0">
              <a:latin typeface="+mn-lt"/>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什么是存储虚拟化</a:t>
            </a:r>
            <a:endParaRPr lang="zh-CN" altLang="en-US" smtClean="0"/>
          </a:p>
        </p:txBody>
      </p:sp>
      <p:sp>
        <p:nvSpPr>
          <p:cNvPr id="49155" name="内容占位符 2"/>
          <p:cNvSpPr>
            <a:spLocks noGrp="1"/>
          </p:cNvSpPr>
          <p:nvPr>
            <p:ph idx="1"/>
          </p:nvPr>
        </p:nvSpPr>
        <p:spPr/>
        <p:txBody>
          <a:bodyPr/>
          <a:lstStyle/>
          <a:p>
            <a:r>
              <a:rPr lang="zh-CN" altLang="en-US" dirty="0" smtClean="0"/>
              <a:t>存储虚拟化的概念</a:t>
            </a:r>
            <a:endParaRPr lang="en-US" altLang="zh-CN" dirty="0" smtClean="0"/>
          </a:p>
          <a:p>
            <a:pPr lvl="1"/>
            <a:r>
              <a:rPr lang="zh-CN" altLang="en-US" sz="1800" dirty="0" smtClean="0"/>
              <a:t>存储虚拟化是在存储设备上加入一个逻辑层，通过逻辑层访问存储资源</a:t>
            </a:r>
            <a:endParaRPr lang="en-US" altLang="zh-CN" sz="1800" dirty="0" smtClean="0"/>
          </a:p>
          <a:p>
            <a:pPr lvl="1"/>
            <a:r>
              <a:rPr lang="zh-CN" altLang="en-US" sz="1800" dirty="0" smtClean="0"/>
              <a:t>对管理员来说，可以很方便的调整存储资源，提高存储利用率</a:t>
            </a:r>
            <a:endParaRPr lang="en-US" altLang="zh-CN" sz="1800" dirty="0" smtClean="0"/>
          </a:p>
          <a:p>
            <a:pPr lvl="1"/>
            <a:r>
              <a:rPr lang="zh-CN" altLang="en-US" sz="1800" dirty="0" smtClean="0"/>
              <a:t>对终端用户来说，集中的存储设备可以提供更好的性能和易用性</a:t>
            </a:r>
            <a:endParaRPr lang="en-US" altLang="zh-CN" sz="1800" dirty="0" smtClean="0"/>
          </a:p>
          <a:p>
            <a:r>
              <a:rPr lang="zh-CN" altLang="en-US" dirty="0" smtClean="0"/>
              <a:t>存储虚拟化的实现方式</a:t>
            </a:r>
            <a:endParaRPr lang="en-US" altLang="zh-CN" dirty="0" smtClean="0"/>
          </a:p>
          <a:p>
            <a:pPr lvl="1"/>
            <a:r>
              <a:rPr lang="zh-CN" altLang="en-US" sz="1800" dirty="0" smtClean="0"/>
              <a:t>裸设备</a:t>
            </a:r>
            <a:r>
              <a:rPr lang="en-US" altLang="zh-CN" sz="1800" dirty="0" smtClean="0"/>
              <a:t>+</a:t>
            </a:r>
            <a:r>
              <a:rPr lang="zh-CN" altLang="en-US" sz="1800" dirty="0" smtClean="0"/>
              <a:t>逻辑卷</a:t>
            </a:r>
            <a:endParaRPr lang="en-US" altLang="zh-CN" sz="1800" dirty="0" smtClean="0"/>
          </a:p>
          <a:p>
            <a:pPr lvl="1"/>
            <a:r>
              <a:rPr lang="zh-CN" altLang="en-US" sz="1800" dirty="0" smtClean="0"/>
              <a:t>存储设备虚拟化</a:t>
            </a:r>
            <a:endParaRPr lang="en-US" altLang="zh-CN" sz="1800" dirty="0" smtClean="0"/>
          </a:p>
          <a:p>
            <a:pPr lvl="1"/>
            <a:r>
              <a:rPr lang="zh-CN" altLang="en-US" sz="1800" dirty="0" smtClean="0"/>
              <a:t>主机存储虚拟化</a:t>
            </a:r>
            <a:r>
              <a:rPr lang="en-US" altLang="zh-CN" sz="1800" dirty="0" smtClean="0"/>
              <a:t>+</a:t>
            </a:r>
            <a:r>
              <a:rPr lang="zh-CN" altLang="en-US" sz="1800" dirty="0" smtClean="0"/>
              <a:t>文件系统</a:t>
            </a:r>
            <a:endParaRPr lang="en-US" altLang="zh-CN" sz="1800" dirty="0" smtClean="0"/>
          </a:p>
          <a:p>
            <a:pPr lvl="1"/>
            <a:endParaRPr lang="en-US" altLang="zh-CN" sz="1600" dirty="0" smtClean="0"/>
          </a:p>
          <a:p>
            <a:pPr lvl="1"/>
            <a:endParaRPr lang="zh-CN" altLang="en-US" sz="16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存储虚拟化的原理</a:t>
            </a:r>
            <a:endParaRPr lang="zh-CN" altLang="en-US" smtClean="0"/>
          </a:p>
        </p:txBody>
      </p:sp>
      <p:grpSp>
        <p:nvGrpSpPr>
          <p:cNvPr id="2" name="Group 8"/>
          <p:cNvGrpSpPr/>
          <p:nvPr/>
        </p:nvGrpSpPr>
        <p:grpSpPr bwMode="auto">
          <a:xfrm>
            <a:off x="6200911" y="1760005"/>
            <a:ext cx="2295525" cy="3505200"/>
            <a:chOff x="715" y="1644"/>
            <a:chExt cx="2080" cy="2208"/>
          </a:xfrm>
          <a:effectLst>
            <a:reflection blurRad="6350" stA="36000" endPos="18000" dist="25400" dir="5400000" sy="-100000" algn="bl" rotWithShape="0"/>
          </a:effectLst>
        </p:grpSpPr>
        <p:sp>
          <p:nvSpPr>
            <p:cNvPr id="32" name="AutoShape 9"/>
            <p:cNvSpPr>
              <a:spLocks noChangeArrowheads="1"/>
            </p:cNvSpPr>
            <p:nvPr/>
          </p:nvSpPr>
          <p:spPr bwMode="gray">
            <a:xfrm>
              <a:off x="715" y="1644"/>
              <a:ext cx="2080" cy="2208"/>
            </a:xfrm>
            <a:prstGeom prst="roundRect">
              <a:avLst>
                <a:gd name="adj" fmla="val 4182"/>
              </a:avLst>
            </a:prstGeom>
            <a:solidFill>
              <a:srgbClr val="C00000"/>
            </a:solidFill>
            <a:ln>
              <a:noFill/>
            </a:ln>
          </p:spPr>
          <p:txBody>
            <a:bodyPr wrap="none" anchor="ctr"/>
            <a:lstStyle/>
            <a:p>
              <a:pPr eaLnBrk="1" fontAlgn="t" hangingPunct="1">
                <a:defRPr/>
              </a:pPr>
              <a:endParaRPr lang="zh-CN" altLang="en-US" dirty="0">
                <a:latin typeface="+mn-lt"/>
                <a:ea typeface="+mn-ea"/>
              </a:endParaRPr>
            </a:p>
          </p:txBody>
        </p:sp>
        <p:sp>
          <p:nvSpPr>
            <p:cNvPr id="33" name="Rectangle 10"/>
            <p:cNvSpPr>
              <a:spLocks noChangeArrowheads="1"/>
            </p:cNvSpPr>
            <p:nvPr/>
          </p:nvSpPr>
          <p:spPr bwMode="gray">
            <a:xfrm>
              <a:off x="723" y="2106"/>
              <a:ext cx="2072" cy="1605"/>
            </a:xfrm>
            <a:prstGeom prst="rect">
              <a:avLst/>
            </a:prstGeom>
            <a:solidFill>
              <a:schemeClr val="bg1">
                <a:lumMod val="85000"/>
              </a:schemeClr>
            </a:solidFill>
            <a:ln w="9525">
              <a:noFill/>
              <a:miter lim="800000"/>
            </a:ln>
            <a:effectLst/>
          </p:spPr>
          <p:txBody>
            <a:bodyPr wrap="none"/>
            <a:lstStyle/>
            <a:p>
              <a:pPr marL="88900" indent="-285750" eaLnBrk="1" fontAlgn="t" hangingPunct="1">
                <a:buFont typeface="Wingdings" panose="05000000000000000000" pitchFamily="2" charset="2"/>
                <a:buChar char="§"/>
                <a:defRPr/>
              </a:pPr>
              <a:endParaRPr lang="en-US" altLang="zh-CN" sz="1600" dirty="0">
                <a:solidFill>
                  <a:srgbClr val="0070C0"/>
                </a:solidFill>
                <a:latin typeface="+mn-lt"/>
                <a:ea typeface="+mn-ea"/>
              </a:endParaRPr>
            </a:p>
            <a:p>
              <a:pPr marL="88900" indent="-88900" eaLnBrk="1" fontAlgn="t" hangingPunct="1">
                <a:buFont typeface="Wingdings" panose="05000000000000000000" pitchFamily="2" charset="2"/>
                <a:buChar char="§"/>
                <a:defRPr/>
              </a:pPr>
              <a:r>
                <a:rPr lang="zh-CN" altLang="en-US" sz="1600" dirty="0">
                  <a:solidFill>
                    <a:srgbClr val="0070C0"/>
                  </a:solidFill>
                  <a:latin typeface="+mn-lt"/>
                  <a:ea typeface="+mn-ea"/>
                </a:rPr>
                <a:t>主机挂载存储设备</a:t>
              </a:r>
              <a:endParaRPr lang="en-US" altLang="zh-CN" sz="1600" dirty="0">
                <a:solidFill>
                  <a:srgbClr val="0070C0"/>
                </a:solidFill>
                <a:latin typeface="+mn-lt"/>
                <a:ea typeface="+mn-ea"/>
              </a:endParaRPr>
            </a:p>
            <a:p>
              <a:pPr marL="88900" indent="-88900" eaLnBrk="1" fontAlgn="t" hangingPunct="1">
                <a:defRPr/>
              </a:pPr>
              <a:r>
                <a:rPr lang="zh-CN" altLang="en-US" sz="1600" dirty="0">
                  <a:solidFill>
                    <a:srgbClr val="0070C0"/>
                  </a:solidFill>
                  <a:latin typeface="+mn-lt"/>
                  <a:ea typeface="+mn-ea"/>
                </a:rPr>
                <a:t>（</a:t>
              </a:r>
              <a:r>
                <a:rPr lang="en-US" altLang="zh-CN" sz="1600" dirty="0">
                  <a:solidFill>
                    <a:srgbClr val="0070C0"/>
                  </a:solidFill>
                  <a:latin typeface="+mn-lt"/>
                  <a:ea typeface="+mn-ea"/>
                </a:rPr>
                <a:t>SAN</a:t>
              </a:r>
              <a:r>
                <a:rPr lang="zh-CN" altLang="en-US" sz="1600" dirty="0">
                  <a:solidFill>
                    <a:srgbClr val="0070C0"/>
                  </a:solidFill>
                  <a:latin typeface="+mn-lt"/>
                  <a:ea typeface="+mn-ea"/>
                </a:rPr>
                <a:t>、本地磁盘等</a:t>
              </a:r>
              <a:r>
                <a:rPr lang="en-US" altLang="zh-CN" sz="1600" dirty="0">
                  <a:solidFill>
                    <a:srgbClr val="0070C0"/>
                  </a:solidFill>
                  <a:latin typeface="+mn-lt"/>
                  <a:ea typeface="+mn-ea"/>
                </a:rPr>
                <a:t>)</a:t>
              </a:r>
              <a:endParaRPr lang="en-US" altLang="zh-CN" sz="1600" dirty="0">
                <a:solidFill>
                  <a:srgbClr val="0070C0"/>
                </a:solidFill>
                <a:latin typeface="+mn-lt"/>
                <a:ea typeface="+mn-ea"/>
              </a:endParaRPr>
            </a:p>
            <a:p>
              <a:pPr marL="88900" indent="-88900" eaLnBrk="1" fontAlgn="t" hangingPunct="1">
                <a:buFont typeface="Wingdings" panose="05000000000000000000" pitchFamily="2" charset="2"/>
                <a:buChar char="§"/>
                <a:defRPr/>
              </a:pPr>
              <a:r>
                <a:rPr lang="zh-CN" altLang="en-US" sz="1600" dirty="0">
                  <a:solidFill>
                    <a:srgbClr val="0070C0"/>
                  </a:solidFill>
                  <a:latin typeface="+mn-lt"/>
                  <a:ea typeface="+mn-ea"/>
                </a:rPr>
                <a:t>主机在存储设备上</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创建文件系统</a:t>
              </a:r>
              <a:endParaRPr lang="en-US" altLang="zh-CN" sz="1600" dirty="0">
                <a:solidFill>
                  <a:srgbClr val="0070C0"/>
                </a:solidFill>
                <a:latin typeface="+mn-lt"/>
                <a:ea typeface="+mn-ea"/>
              </a:endParaRPr>
            </a:p>
            <a:p>
              <a:pPr marL="88900" indent="-88900" eaLnBrk="1" fontAlgn="t" hangingPunct="1">
                <a:buFont typeface="Wingdings" panose="05000000000000000000" pitchFamily="2" charset="2"/>
                <a:buChar char="§"/>
                <a:defRPr/>
              </a:pPr>
              <a:r>
                <a:rPr lang="zh-CN" altLang="en-US" sz="1600" dirty="0">
                  <a:solidFill>
                    <a:srgbClr val="0070C0"/>
                  </a:solidFill>
                  <a:latin typeface="+mn-lt"/>
                  <a:ea typeface="+mn-ea"/>
                </a:rPr>
                <a:t>所有的虚拟机磁盘均</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以文件的形式存放在文</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件系统上</a:t>
              </a:r>
              <a:endParaRPr lang="en-US" altLang="zh-CN" sz="1600" dirty="0">
                <a:solidFill>
                  <a:srgbClr val="0070C0"/>
                </a:solidFill>
                <a:latin typeface="+mn-lt"/>
                <a:ea typeface="+mn-ea"/>
              </a:endParaRPr>
            </a:p>
          </p:txBody>
        </p:sp>
      </p:grpSp>
      <p:sp>
        <p:nvSpPr>
          <p:cNvPr id="40" name="矩形 39"/>
          <p:cNvSpPr/>
          <p:nvPr/>
        </p:nvSpPr>
        <p:spPr>
          <a:xfrm>
            <a:off x="6200775" y="1995488"/>
            <a:ext cx="2282825" cy="569912"/>
          </a:xfrm>
          <a:prstGeom prst="rect">
            <a:avLst/>
          </a:prstGeom>
          <a:solidFill>
            <a:schemeClr val="bg1">
              <a:lumMod val="50000"/>
            </a:schemeClr>
          </a:solidFill>
          <a:ln>
            <a:noFill/>
          </a:ln>
        </p:spPr>
        <p:txBody>
          <a:bodyPr/>
          <a:lstStyle/>
          <a:p>
            <a:pPr algn="ctr" eaLnBrk="1" hangingPunct="1">
              <a:defRPr/>
            </a:pPr>
            <a:r>
              <a:rPr lang="zh-CN" altLang="en-US" sz="1400" b="1" dirty="0">
                <a:solidFill>
                  <a:schemeClr val="bg1"/>
                </a:solidFill>
                <a:latin typeface="+mn-lt"/>
                <a:ea typeface="+mn-ea"/>
              </a:rPr>
              <a:t>主机存储虚拟化</a:t>
            </a:r>
            <a:r>
              <a:rPr lang="en-US" altLang="zh-CN" sz="1400" b="1" dirty="0">
                <a:solidFill>
                  <a:schemeClr val="bg1"/>
                </a:solidFill>
                <a:latin typeface="+mn-lt"/>
                <a:ea typeface="+mn-ea"/>
              </a:rPr>
              <a:t>+</a:t>
            </a:r>
            <a:endParaRPr lang="en-US" altLang="zh-CN" sz="1400" b="1" dirty="0">
              <a:solidFill>
                <a:schemeClr val="bg1"/>
              </a:solidFill>
              <a:latin typeface="+mn-lt"/>
              <a:ea typeface="+mn-ea"/>
            </a:endParaRPr>
          </a:p>
          <a:p>
            <a:pPr algn="ctr" eaLnBrk="1" hangingPunct="1">
              <a:defRPr/>
            </a:pPr>
            <a:r>
              <a:rPr lang="zh-CN" altLang="en-US" sz="1400" b="1" dirty="0">
                <a:solidFill>
                  <a:schemeClr val="bg1"/>
                </a:solidFill>
                <a:latin typeface="+mn-lt"/>
                <a:ea typeface="+mn-ea"/>
              </a:rPr>
              <a:t>文件系统</a:t>
            </a:r>
            <a:endParaRPr lang="en-US" sz="1400" b="1" dirty="0">
              <a:solidFill>
                <a:schemeClr val="bg1"/>
              </a:solidFill>
              <a:latin typeface="+mn-lt"/>
              <a:ea typeface="+mn-ea"/>
            </a:endParaRPr>
          </a:p>
        </p:txBody>
      </p:sp>
      <p:sp>
        <p:nvSpPr>
          <p:cNvPr id="51205" name="矩形 43"/>
          <p:cNvSpPr>
            <a:spLocks noChangeArrowheads="1"/>
          </p:cNvSpPr>
          <p:nvPr/>
        </p:nvSpPr>
        <p:spPr bwMode="auto">
          <a:xfrm>
            <a:off x="6200775" y="2420938"/>
            <a:ext cx="2282825" cy="77787"/>
          </a:xfrm>
          <a:prstGeom prst="rect">
            <a:avLst/>
          </a:prstGeom>
          <a:gradFill rotWithShape="1">
            <a:gsLst>
              <a:gs pos="0">
                <a:schemeClr val="bg2"/>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en-US" altLang="zh-CN" sz="1800" smtClean="0">
              <a:latin typeface="+mn-lt"/>
              <a:ea typeface="+mn-ea"/>
            </a:endParaRPr>
          </a:p>
        </p:txBody>
      </p:sp>
      <p:grpSp>
        <p:nvGrpSpPr>
          <p:cNvPr id="51206" name="组合 22"/>
          <p:cNvGrpSpPr/>
          <p:nvPr/>
        </p:nvGrpSpPr>
        <p:grpSpPr bwMode="auto">
          <a:xfrm>
            <a:off x="3527425" y="1760538"/>
            <a:ext cx="2355850" cy="3505200"/>
            <a:chOff x="3527425" y="1760004"/>
            <a:chExt cx="2355850" cy="3505200"/>
          </a:xfrm>
        </p:grpSpPr>
        <p:grpSp>
          <p:nvGrpSpPr>
            <p:cNvPr id="4" name="Group 8"/>
            <p:cNvGrpSpPr/>
            <p:nvPr/>
          </p:nvGrpSpPr>
          <p:grpSpPr bwMode="auto">
            <a:xfrm>
              <a:off x="3527884" y="1760004"/>
              <a:ext cx="2295525" cy="3505200"/>
              <a:chOff x="715" y="1644"/>
              <a:chExt cx="2080" cy="2208"/>
            </a:xfrm>
            <a:effectLst>
              <a:reflection blurRad="6350" stA="36000" endPos="18000" dist="25400" dir="5400000" sy="-100000" algn="bl" rotWithShape="0"/>
            </a:effectLst>
          </p:grpSpPr>
          <p:sp>
            <p:nvSpPr>
              <p:cNvPr id="20" name="AutoShape 9"/>
              <p:cNvSpPr>
                <a:spLocks noChangeArrowheads="1"/>
              </p:cNvSpPr>
              <p:nvPr/>
            </p:nvSpPr>
            <p:spPr bwMode="gray">
              <a:xfrm>
                <a:off x="715" y="1644"/>
                <a:ext cx="2080" cy="2208"/>
              </a:xfrm>
              <a:prstGeom prst="roundRect">
                <a:avLst>
                  <a:gd name="adj" fmla="val 4182"/>
                </a:avLst>
              </a:prstGeom>
              <a:solidFill>
                <a:srgbClr val="C00000"/>
              </a:solidFill>
              <a:ln>
                <a:noFill/>
              </a:ln>
            </p:spPr>
            <p:txBody>
              <a:bodyPr wrap="none" anchor="ctr"/>
              <a:lstStyle/>
              <a:p>
                <a:pPr eaLnBrk="1" fontAlgn="t" hangingPunct="1">
                  <a:defRPr/>
                </a:pPr>
                <a:endParaRPr lang="zh-CN" altLang="en-US">
                  <a:latin typeface="+mn-lt"/>
                  <a:ea typeface="+mn-ea"/>
                </a:endParaRPr>
              </a:p>
            </p:txBody>
          </p:sp>
          <p:sp>
            <p:nvSpPr>
              <p:cNvPr id="21" name="Rectangle 10"/>
              <p:cNvSpPr>
                <a:spLocks noChangeArrowheads="1"/>
              </p:cNvSpPr>
              <p:nvPr/>
            </p:nvSpPr>
            <p:spPr bwMode="gray">
              <a:xfrm>
                <a:off x="723" y="2151"/>
                <a:ext cx="2072" cy="1560"/>
              </a:xfrm>
              <a:prstGeom prst="rect">
                <a:avLst/>
              </a:prstGeom>
              <a:solidFill>
                <a:schemeClr val="bg1">
                  <a:lumMod val="85000"/>
                </a:schemeClr>
              </a:solidFill>
              <a:ln w="9525">
                <a:noFill/>
                <a:miter lim="800000"/>
              </a:ln>
              <a:effectLst/>
            </p:spPr>
            <p:txBody>
              <a:bodyPr wrap="none"/>
              <a:lstStyle/>
              <a:p>
                <a:pPr marL="285750" indent="-285750" eaLnBrk="1" fontAlgn="t" hangingPunct="1">
                  <a:buFont typeface="Wingdings" panose="05000000000000000000" pitchFamily="2" charset="2"/>
                  <a:buChar char="§"/>
                  <a:defRPr/>
                </a:pPr>
                <a:endParaRPr lang="en-US" altLang="zh-CN" dirty="0">
                  <a:solidFill>
                    <a:schemeClr val="bg2"/>
                  </a:solidFill>
                  <a:latin typeface="+mn-lt"/>
                  <a:ea typeface="+mn-ea"/>
                </a:endParaRPr>
              </a:p>
              <a:p>
                <a:pPr marL="88900" indent="-88900" eaLnBrk="1" fontAlgn="t" hangingPunct="1">
                  <a:buFont typeface="Wingdings" panose="05000000000000000000" pitchFamily="2" charset="2"/>
                  <a:buChar char="§"/>
                  <a:defRPr/>
                </a:pPr>
                <a:r>
                  <a:rPr lang="zh-CN" altLang="en-US" sz="1600" dirty="0">
                    <a:solidFill>
                      <a:srgbClr val="0070C0"/>
                    </a:solidFill>
                    <a:latin typeface="+mn-lt"/>
                    <a:ea typeface="+mn-ea"/>
                  </a:rPr>
                  <a:t>存储设备支持通过</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接口创建和管理存储单</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元的能力</a:t>
                </a:r>
                <a:endParaRPr lang="en-US" altLang="zh-CN" sz="1600" dirty="0">
                  <a:solidFill>
                    <a:srgbClr val="0070C0"/>
                  </a:solidFill>
                  <a:latin typeface="+mn-lt"/>
                  <a:ea typeface="+mn-ea"/>
                </a:endParaRPr>
              </a:p>
              <a:p>
                <a:pPr marL="88900" indent="-88900" eaLnBrk="1" fontAlgn="t" hangingPunct="1">
                  <a:buFont typeface="Wingdings" panose="05000000000000000000" pitchFamily="2" charset="2"/>
                  <a:buChar char="§"/>
                  <a:defRPr/>
                </a:pPr>
                <a:r>
                  <a:rPr lang="zh-CN" altLang="en-US" sz="1600" dirty="0">
                    <a:solidFill>
                      <a:srgbClr val="0070C0"/>
                    </a:solidFill>
                    <a:latin typeface="+mn-lt"/>
                    <a:ea typeface="+mn-ea"/>
                  </a:rPr>
                  <a:t>主机通过挂载存储设</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备划分的存储单元来实</a:t>
                </a:r>
                <a:endParaRPr lang="en-US" altLang="zh-CN" sz="1600" dirty="0">
                  <a:solidFill>
                    <a:srgbClr val="0070C0"/>
                  </a:solidFill>
                  <a:latin typeface="+mn-lt"/>
                  <a:ea typeface="+mn-ea"/>
                </a:endParaRPr>
              </a:p>
              <a:p>
                <a:pPr marL="88900" eaLnBrk="1" fontAlgn="t" hangingPunct="1">
                  <a:defRPr/>
                </a:pPr>
                <a:r>
                  <a:rPr lang="zh-CN" altLang="en-US" sz="1600" dirty="0">
                    <a:solidFill>
                      <a:srgbClr val="0070C0"/>
                    </a:solidFill>
                    <a:latin typeface="+mn-lt"/>
                    <a:ea typeface="+mn-ea"/>
                  </a:rPr>
                  <a:t>现业务</a:t>
                </a:r>
                <a:endParaRPr lang="en-US" altLang="zh-CN" sz="1600" dirty="0">
                  <a:solidFill>
                    <a:srgbClr val="0070C0"/>
                  </a:solidFill>
                  <a:latin typeface="+mn-lt"/>
                  <a:ea typeface="+mn-ea"/>
                </a:endParaRPr>
              </a:p>
            </p:txBody>
          </p:sp>
        </p:grpSp>
        <p:sp>
          <p:nvSpPr>
            <p:cNvPr id="51213" name="矩形 42"/>
            <p:cNvSpPr>
              <a:spLocks noChangeArrowheads="1"/>
            </p:cNvSpPr>
            <p:nvPr/>
          </p:nvSpPr>
          <p:spPr bwMode="auto">
            <a:xfrm>
              <a:off x="3527425" y="2402941"/>
              <a:ext cx="2282825" cy="77788"/>
            </a:xfrm>
            <a:prstGeom prst="rect">
              <a:avLst/>
            </a:prstGeom>
            <a:gradFill rotWithShape="1">
              <a:gsLst>
                <a:gs pos="0">
                  <a:schemeClr val="bg2"/>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en-US" altLang="zh-CN" sz="1800" smtClean="0">
                <a:latin typeface="+mn-lt"/>
                <a:ea typeface="+mn-ea"/>
              </a:endParaRPr>
            </a:p>
          </p:txBody>
        </p:sp>
        <p:sp>
          <p:nvSpPr>
            <p:cNvPr id="45" name="矩形 44"/>
            <p:cNvSpPr/>
            <p:nvPr/>
          </p:nvSpPr>
          <p:spPr>
            <a:xfrm>
              <a:off x="3527425" y="1988604"/>
              <a:ext cx="2305050" cy="569912"/>
            </a:xfrm>
            <a:prstGeom prst="rect">
              <a:avLst/>
            </a:prstGeom>
            <a:solidFill>
              <a:schemeClr val="bg1">
                <a:lumMod val="50000"/>
              </a:schemeClr>
            </a:solidFill>
            <a:ln>
              <a:noFill/>
            </a:ln>
          </p:spPr>
          <p:txBody>
            <a:bodyPr/>
            <a:lstStyle/>
            <a:p>
              <a:pPr algn="ctr" eaLnBrk="1" hangingPunct="1">
                <a:defRPr/>
              </a:pPr>
              <a:r>
                <a:rPr lang="zh-CN" altLang="en-US" sz="1400" b="1" dirty="0">
                  <a:solidFill>
                    <a:schemeClr val="bg1"/>
                  </a:solidFill>
                  <a:latin typeface="+mn-lt"/>
                  <a:ea typeface="+mn-ea"/>
                </a:rPr>
                <a:t>存储设备虚拟化</a:t>
              </a:r>
              <a:endParaRPr lang="en-US" sz="1400" b="1" dirty="0">
                <a:solidFill>
                  <a:schemeClr val="bg1"/>
                </a:solidFill>
                <a:latin typeface="+mn-lt"/>
                <a:ea typeface="+mn-ea"/>
              </a:endParaRPr>
            </a:p>
          </p:txBody>
        </p:sp>
        <p:sp>
          <p:nvSpPr>
            <p:cNvPr id="51215" name="矩形 46"/>
            <p:cNvSpPr>
              <a:spLocks noChangeArrowheads="1"/>
            </p:cNvSpPr>
            <p:nvPr/>
          </p:nvSpPr>
          <p:spPr bwMode="auto">
            <a:xfrm>
              <a:off x="3600450" y="2420404"/>
              <a:ext cx="2282825" cy="77787"/>
            </a:xfrm>
            <a:prstGeom prst="rect">
              <a:avLst/>
            </a:prstGeom>
            <a:gradFill rotWithShape="1">
              <a:gsLst>
                <a:gs pos="0">
                  <a:schemeClr val="bg2"/>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en-US" altLang="zh-CN" sz="1800" smtClean="0">
                <a:latin typeface="+mn-lt"/>
                <a:ea typeface="+mn-ea"/>
              </a:endParaRPr>
            </a:p>
          </p:txBody>
        </p:sp>
      </p:grpSp>
      <p:grpSp>
        <p:nvGrpSpPr>
          <p:cNvPr id="51207" name="组合 21"/>
          <p:cNvGrpSpPr/>
          <p:nvPr/>
        </p:nvGrpSpPr>
        <p:grpSpPr bwMode="auto">
          <a:xfrm>
            <a:off x="812800" y="1760538"/>
            <a:ext cx="2427288" cy="3505200"/>
            <a:chOff x="812428" y="1760004"/>
            <a:chExt cx="2427660" cy="3505200"/>
          </a:xfrm>
        </p:grpSpPr>
        <p:grpSp>
          <p:nvGrpSpPr>
            <p:cNvPr id="6" name="Group 8"/>
            <p:cNvGrpSpPr/>
            <p:nvPr/>
          </p:nvGrpSpPr>
          <p:grpSpPr bwMode="auto">
            <a:xfrm>
              <a:off x="812428" y="1760004"/>
              <a:ext cx="2295525" cy="3505200"/>
              <a:chOff x="715" y="1644"/>
              <a:chExt cx="2080" cy="2208"/>
            </a:xfrm>
            <a:effectLst>
              <a:reflection blurRad="6350" stA="36000" endPos="18000" dist="25400" dir="5400000" sy="-100000" algn="bl" rotWithShape="0"/>
            </a:effectLst>
          </p:grpSpPr>
          <p:sp>
            <p:nvSpPr>
              <p:cNvPr id="17" name="AutoShape 9"/>
              <p:cNvSpPr>
                <a:spLocks noChangeArrowheads="1"/>
              </p:cNvSpPr>
              <p:nvPr/>
            </p:nvSpPr>
            <p:spPr bwMode="gray">
              <a:xfrm>
                <a:off x="715" y="1644"/>
                <a:ext cx="2080" cy="2208"/>
              </a:xfrm>
              <a:prstGeom prst="roundRect">
                <a:avLst>
                  <a:gd name="adj" fmla="val 4182"/>
                </a:avLst>
              </a:prstGeom>
              <a:solidFill>
                <a:srgbClr val="C00000"/>
              </a:solidFill>
              <a:ln>
                <a:noFill/>
              </a:ln>
            </p:spPr>
            <p:txBody>
              <a:bodyPr wrap="none" anchor="ctr"/>
              <a:lstStyle/>
              <a:p>
                <a:pPr eaLnBrk="1" fontAlgn="t" hangingPunct="1">
                  <a:defRPr/>
                </a:pPr>
                <a:endParaRPr lang="zh-CN" altLang="en-US">
                  <a:latin typeface="+mn-lt"/>
                  <a:ea typeface="+mn-ea"/>
                </a:endParaRPr>
              </a:p>
            </p:txBody>
          </p:sp>
          <p:sp>
            <p:nvSpPr>
              <p:cNvPr id="18" name="Rectangle 10"/>
              <p:cNvSpPr>
                <a:spLocks noChangeArrowheads="1"/>
              </p:cNvSpPr>
              <p:nvPr/>
            </p:nvSpPr>
            <p:spPr bwMode="gray">
              <a:xfrm>
                <a:off x="723" y="2151"/>
                <a:ext cx="2072" cy="1560"/>
              </a:xfrm>
              <a:prstGeom prst="rect">
                <a:avLst/>
              </a:prstGeom>
              <a:solidFill>
                <a:schemeClr val="bg1">
                  <a:lumMod val="85000"/>
                </a:schemeClr>
              </a:solidFill>
              <a:ln w="9525">
                <a:noFill/>
                <a:miter lim="800000"/>
              </a:ln>
              <a:effectLst/>
            </p:spPr>
            <p:txBody>
              <a:bodyPr wrap="none"/>
              <a:lstStyle/>
              <a:p>
                <a:pPr marL="285750" indent="-285750" eaLnBrk="1" fontAlgn="t" hangingPunct="1">
                  <a:buFont typeface="Wingdings" panose="05000000000000000000" pitchFamily="2" charset="2"/>
                  <a:buChar char="§"/>
                  <a:defRPr/>
                </a:pPr>
                <a:endParaRPr lang="en-US" altLang="zh-CN" dirty="0">
                  <a:solidFill>
                    <a:schemeClr val="bg2"/>
                  </a:solidFill>
                  <a:latin typeface="+mn-lt"/>
                  <a:ea typeface="+mn-ea"/>
                </a:endParaRPr>
              </a:p>
              <a:p>
                <a:pPr eaLnBrk="1" fontAlgn="t" hangingPunct="1">
                  <a:buFont typeface="Wingdings" panose="05000000000000000000" pitchFamily="2" charset="2"/>
                  <a:buChar char="§"/>
                  <a:defRPr/>
                </a:pPr>
                <a:r>
                  <a:rPr lang="zh-CN" altLang="en-US" sz="1600" dirty="0">
                    <a:solidFill>
                      <a:srgbClr val="0070C0"/>
                    </a:solidFill>
                    <a:latin typeface="+mn-lt"/>
                    <a:ea typeface="+mn-ea"/>
                  </a:rPr>
                  <a:t>主机挂载存储设备</a:t>
                </a:r>
                <a:endParaRPr lang="en-US" altLang="zh-CN" sz="1600" dirty="0">
                  <a:solidFill>
                    <a:srgbClr val="0070C0"/>
                  </a:solidFill>
                  <a:latin typeface="+mn-lt"/>
                  <a:ea typeface="+mn-ea"/>
                </a:endParaRPr>
              </a:p>
              <a:p>
                <a:pPr eaLnBrk="1" fontAlgn="t" hangingPunct="1">
                  <a:defRPr/>
                </a:pPr>
                <a:r>
                  <a:rPr lang="zh-CN" altLang="en-US" sz="1600" dirty="0">
                    <a:solidFill>
                      <a:srgbClr val="0070C0"/>
                    </a:solidFill>
                    <a:latin typeface="+mn-lt"/>
                    <a:ea typeface="+mn-ea"/>
                  </a:rPr>
                  <a:t>（</a:t>
                </a:r>
                <a:r>
                  <a:rPr lang="en-US" altLang="zh-CN" sz="1600" dirty="0">
                    <a:solidFill>
                      <a:srgbClr val="0070C0"/>
                    </a:solidFill>
                    <a:latin typeface="+mn-lt"/>
                    <a:ea typeface="+mn-ea"/>
                  </a:rPr>
                  <a:t>SAN</a:t>
                </a:r>
                <a:r>
                  <a:rPr lang="zh-CN" altLang="en-US" sz="1600" dirty="0">
                    <a:solidFill>
                      <a:srgbClr val="0070C0"/>
                    </a:solidFill>
                    <a:latin typeface="+mn-lt"/>
                    <a:ea typeface="+mn-ea"/>
                  </a:rPr>
                  <a:t>、本地磁盘等）</a:t>
                </a:r>
                <a:endParaRPr lang="zh-CN" altLang="en-US" sz="1600" dirty="0">
                  <a:solidFill>
                    <a:srgbClr val="0070C0"/>
                  </a:solidFill>
                  <a:latin typeface="+mn-lt"/>
                  <a:ea typeface="+mn-ea"/>
                </a:endParaRPr>
              </a:p>
              <a:p>
                <a:pPr indent="88900" eaLnBrk="1" fontAlgn="t" hangingPunct="1">
                  <a:buFont typeface="Wingdings" panose="05000000000000000000" pitchFamily="2" charset="2"/>
                  <a:buChar char="§"/>
                  <a:defRPr/>
                </a:pPr>
                <a:r>
                  <a:rPr lang="zh-CN" altLang="en-US" sz="1600" dirty="0">
                    <a:solidFill>
                      <a:srgbClr val="0070C0"/>
                    </a:solidFill>
                    <a:latin typeface="+mn-lt"/>
                    <a:ea typeface="+mn-ea"/>
                  </a:rPr>
                  <a:t>在通用块层创建物理</a:t>
                </a:r>
                <a:endParaRPr lang="en-US" altLang="zh-CN" sz="1600" dirty="0">
                  <a:solidFill>
                    <a:srgbClr val="0070C0"/>
                  </a:solidFill>
                  <a:latin typeface="+mn-lt"/>
                  <a:ea typeface="+mn-ea"/>
                </a:endParaRPr>
              </a:p>
              <a:p>
                <a:pPr indent="88900" eaLnBrk="1" fontAlgn="t" hangingPunct="1">
                  <a:defRPr/>
                </a:pPr>
                <a:r>
                  <a:rPr lang="zh-CN" altLang="en-US" sz="1600" dirty="0">
                    <a:solidFill>
                      <a:srgbClr val="0070C0"/>
                    </a:solidFill>
                    <a:latin typeface="+mn-lt"/>
                    <a:ea typeface="+mn-ea"/>
                  </a:rPr>
                  <a:t>卷，再使用逻辑卷进行</a:t>
                </a:r>
                <a:endParaRPr lang="en-US" altLang="zh-CN" sz="1600" dirty="0">
                  <a:solidFill>
                    <a:srgbClr val="0070C0"/>
                  </a:solidFill>
                  <a:latin typeface="+mn-lt"/>
                  <a:ea typeface="+mn-ea"/>
                </a:endParaRPr>
              </a:p>
              <a:p>
                <a:pPr indent="88900" eaLnBrk="1" fontAlgn="t" hangingPunct="1">
                  <a:defRPr/>
                </a:pPr>
                <a:r>
                  <a:rPr lang="zh-CN" altLang="en-US" sz="1600" dirty="0">
                    <a:solidFill>
                      <a:srgbClr val="0070C0"/>
                    </a:solidFill>
                    <a:latin typeface="+mn-lt"/>
                    <a:ea typeface="+mn-ea"/>
                  </a:rPr>
                  <a:t>卷划分</a:t>
                </a:r>
                <a:r>
                  <a:rPr lang="zh-CN" altLang="en-US" sz="1600" dirty="0" smtClean="0">
                    <a:solidFill>
                      <a:srgbClr val="0070C0"/>
                    </a:solidFill>
                    <a:latin typeface="+mn-lt"/>
                    <a:ea typeface="+mn-ea"/>
                  </a:rPr>
                  <a:t>管理</a:t>
                </a:r>
                <a:endParaRPr lang="zh-CN" altLang="en-US" sz="1600" dirty="0">
                  <a:solidFill>
                    <a:srgbClr val="0070C0"/>
                  </a:solidFill>
                  <a:latin typeface="+mn-lt"/>
                  <a:ea typeface="+mn-ea"/>
                </a:endParaRPr>
              </a:p>
            </p:txBody>
          </p:sp>
        </p:grpSp>
        <p:sp>
          <p:nvSpPr>
            <p:cNvPr id="51209" name="矩形 40"/>
            <p:cNvSpPr>
              <a:spLocks noChangeArrowheads="1"/>
            </p:cNvSpPr>
            <p:nvPr/>
          </p:nvSpPr>
          <p:spPr bwMode="auto">
            <a:xfrm>
              <a:off x="812428" y="2402941"/>
              <a:ext cx="2283175" cy="77788"/>
            </a:xfrm>
            <a:prstGeom prst="rect">
              <a:avLst/>
            </a:prstGeom>
            <a:gradFill rotWithShape="1">
              <a:gsLst>
                <a:gs pos="0">
                  <a:schemeClr val="bg2"/>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en-US" altLang="zh-CN" sz="1800" smtClean="0">
                <a:latin typeface="+mn-lt"/>
                <a:ea typeface="+mn-ea"/>
              </a:endParaRPr>
            </a:p>
          </p:txBody>
        </p:sp>
        <p:sp>
          <p:nvSpPr>
            <p:cNvPr id="46" name="矩形 45"/>
            <p:cNvSpPr/>
            <p:nvPr/>
          </p:nvSpPr>
          <p:spPr>
            <a:xfrm>
              <a:off x="812428" y="1994954"/>
              <a:ext cx="2303816" cy="569912"/>
            </a:xfrm>
            <a:prstGeom prst="rect">
              <a:avLst/>
            </a:prstGeom>
            <a:solidFill>
              <a:schemeClr val="bg1">
                <a:lumMod val="50000"/>
              </a:schemeClr>
            </a:solidFill>
            <a:ln>
              <a:noFill/>
            </a:ln>
          </p:spPr>
          <p:txBody>
            <a:bodyPr/>
            <a:lstStyle/>
            <a:p>
              <a:pPr algn="ctr" eaLnBrk="1" hangingPunct="1">
                <a:defRPr/>
              </a:pPr>
              <a:r>
                <a:rPr lang="zh-CN" altLang="en-US" sz="1400" b="1" dirty="0">
                  <a:solidFill>
                    <a:schemeClr val="bg1"/>
                  </a:solidFill>
                  <a:latin typeface="+mn-lt"/>
                  <a:ea typeface="+mn-ea"/>
                </a:rPr>
                <a:t>裸设备</a:t>
              </a:r>
              <a:r>
                <a:rPr lang="en-US" altLang="zh-CN" sz="1400" b="1" dirty="0">
                  <a:solidFill>
                    <a:schemeClr val="bg1"/>
                  </a:solidFill>
                  <a:latin typeface="+mn-lt"/>
                  <a:ea typeface="+mn-ea"/>
                </a:rPr>
                <a:t>+</a:t>
              </a:r>
              <a:r>
                <a:rPr lang="zh-CN" altLang="en-US" sz="1400" b="1" dirty="0">
                  <a:solidFill>
                    <a:schemeClr val="bg1"/>
                  </a:solidFill>
                  <a:latin typeface="+mn-lt"/>
                  <a:ea typeface="+mn-ea"/>
                </a:rPr>
                <a:t>逻辑卷</a:t>
              </a:r>
              <a:endParaRPr lang="en-US" sz="1400" b="1" dirty="0">
                <a:solidFill>
                  <a:schemeClr val="bg1"/>
                </a:solidFill>
                <a:latin typeface="+mn-lt"/>
                <a:ea typeface="+mn-ea"/>
              </a:endParaRPr>
            </a:p>
          </p:txBody>
        </p:sp>
        <p:sp>
          <p:nvSpPr>
            <p:cNvPr id="51211" name="矩形 47"/>
            <p:cNvSpPr>
              <a:spLocks noChangeArrowheads="1"/>
            </p:cNvSpPr>
            <p:nvPr/>
          </p:nvSpPr>
          <p:spPr bwMode="auto">
            <a:xfrm>
              <a:off x="956913" y="2420404"/>
              <a:ext cx="2283175" cy="77787"/>
            </a:xfrm>
            <a:prstGeom prst="rect">
              <a:avLst/>
            </a:prstGeom>
            <a:gradFill rotWithShape="1">
              <a:gsLst>
                <a:gs pos="0">
                  <a:schemeClr val="bg2"/>
                </a:gs>
                <a:gs pos="100000">
                  <a:schemeClr val="bg1">
                    <a:alpha val="0"/>
                  </a:scheme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en-US" altLang="zh-CN" sz="1800" smtClean="0">
                <a:latin typeface="+mn-lt"/>
                <a:ea typeface="+mn-ea"/>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裸设备</a:t>
            </a:r>
            <a:r>
              <a:rPr lang="en-US" altLang="zh-CN" smtClean="0"/>
              <a:t>+</a:t>
            </a:r>
            <a:r>
              <a:rPr lang="zh-CN" altLang="en-US" smtClean="0"/>
              <a:t>逻辑卷的结构</a:t>
            </a:r>
            <a:endParaRPr lang="zh-CN" altLang="en-US" smtClean="0"/>
          </a:p>
        </p:txBody>
      </p:sp>
      <p:sp>
        <p:nvSpPr>
          <p:cNvPr id="53251" name="Rectangle 53"/>
          <p:cNvSpPr>
            <a:spLocks noChangeArrowheads="1"/>
          </p:cNvSpPr>
          <p:nvPr/>
        </p:nvSpPr>
        <p:spPr bwMode="auto">
          <a:xfrm>
            <a:off x="4895850" y="1447800"/>
            <a:ext cx="2087563" cy="50482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sp>
        <p:nvSpPr>
          <p:cNvPr id="53252" name="Rectangle 52"/>
          <p:cNvSpPr>
            <a:spLocks noChangeArrowheads="1"/>
          </p:cNvSpPr>
          <p:nvPr/>
        </p:nvSpPr>
        <p:spPr bwMode="auto">
          <a:xfrm>
            <a:off x="827088" y="2312988"/>
            <a:ext cx="7345362" cy="2376487"/>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defRPr/>
            </a:pPr>
            <a:endParaRPr kumimoji="1" lang="ko-KR" altLang="en-US" sz="1100" b="1" smtClean="0">
              <a:solidFill>
                <a:srgbClr val="003366"/>
              </a:solidFill>
              <a:latin typeface="+mn-lt"/>
              <a:ea typeface="+mn-ea"/>
            </a:endParaRPr>
          </a:p>
          <a:p>
            <a:pPr eaLnBrk="1" fontAlgn="base" latinLnBrk="1" hangingPunct="1">
              <a:lnSpc>
                <a:spcPct val="130000"/>
              </a:lnSpc>
              <a:defRPr/>
            </a:pPr>
            <a:endParaRPr kumimoji="1" lang="ko-KR" altLang="en-US" sz="1100" b="1" smtClean="0">
              <a:solidFill>
                <a:srgbClr val="003366"/>
              </a:solidFill>
              <a:latin typeface="+mn-lt"/>
              <a:ea typeface="+mn-ea"/>
            </a:endParaRPr>
          </a:p>
        </p:txBody>
      </p:sp>
      <p:sp>
        <p:nvSpPr>
          <p:cNvPr id="24" name="TextBox 23"/>
          <p:cNvSpPr txBox="1"/>
          <p:nvPr/>
        </p:nvSpPr>
        <p:spPr>
          <a:xfrm>
            <a:off x="971550" y="2420938"/>
            <a:ext cx="1403350" cy="307975"/>
          </a:xfrm>
          <a:prstGeom prst="rect">
            <a:avLst/>
          </a:prstGeom>
          <a:noFill/>
        </p:spPr>
        <p:txBody>
          <a:bodyPr>
            <a:spAutoFit/>
          </a:bodyPr>
          <a:lstStyle/>
          <a:p>
            <a:pPr eaLnBrk="1" fontAlgn="t" hangingPunct="1">
              <a:defRPr/>
            </a:pPr>
            <a:r>
              <a:rPr lang="zh-CN" altLang="en-US" sz="1400" dirty="0">
                <a:latin typeface="+mn-lt"/>
                <a:ea typeface="+mn-ea"/>
              </a:rPr>
              <a:t>主机内核空间</a:t>
            </a:r>
            <a:endParaRPr lang="zh-CN" altLang="en-US" sz="1400" dirty="0">
              <a:latin typeface="+mn-lt"/>
              <a:ea typeface="+mn-ea"/>
            </a:endParaRPr>
          </a:p>
        </p:txBody>
      </p:sp>
      <p:cxnSp>
        <p:nvCxnSpPr>
          <p:cNvPr id="25" name="直接箭头连接符 24"/>
          <p:cNvCxnSpPr/>
          <p:nvPr/>
        </p:nvCxnSpPr>
        <p:spPr bwMode="auto">
          <a:xfrm>
            <a:off x="5399088" y="1952625"/>
            <a:ext cx="0" cy="503238"/>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53255" name="Rectangle 53"/>
          <p:cNvSpPr>
            <a:spLocks noChangeArrowheads="1"/>
          </p:cNvSpPr>
          <p:nvPr/>
        </p:nvSpPr>
        <p:spPr bwMode="auto">
          <a:xfrm>
            <a:off x="2735263" y="1447800"/>
            <a:ext cx="1943100" cy="50482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cxnSp>
        <p:nvCxnSpPr>
          <p:cNvPr id="27" name="直接箭头连接符 26"/>
          <p:cNvCxnSpPr/>
          <p:nvPr/>
        </p:nvCxnSpPr>
        <p:spPr bwMode="auto">
          <a:xfrm>
            <a:off x="4319588" y="1952625"/>
            <a:ext cx="0" cy="503238"/>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29" name="Rectangle 53"/>
          <p:cNvSpPr>
            <a:spLocks noChangeArrowheads="1"/>
          </p:cNvSpPr>
          <p:nvPr/>
        </p:nvSpPr>
        <p:spPr bwMode="auto">
          <a:xfrm>
            <a:off x="2735263" y="2455863"/>
            <a:ext cx="4103687" cy="360362"/>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后端卷挂载驱动</a:t>
            </a:r>
            <a:endParaRPr kumimoji="1" lang="ko-KR" altLang="en-US" sz="1100" b="1" dirty="0">
              <a:solidFill>
                <a:srgbClr val="800000"/>
              </a:solidFill>
              <a:latin typeface="+mn-lt"/>
              <a:ea typeface="+mn-ea"/>
            </a:endParaRPr>
          </a:p>
        </p:txBody>
      </p:sp>
      <p:sp>
        <p:nvSpPr>
          <p:cNvPr id="30" name="Rectangle 53"/>
          <p:cNvSpPr>
            <a:spLocks noChangeArrowheads="1"/>
          </p:cNvSpPr>
          <p:nvPr/>
        </p:nvSpPr>
        <p:spPr bwMode="auto">
          <a:xfrm>
            <a:off x="3814763" y="1663700"/>
            <a:ext cx="865187" cy="280988"/>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31" name="Rectangle 53"/>
          <p:cNvSpPr>
            <a:spLocks noChangeArrowheads="1"/>
          </p:cNvSpPr>
          <p:nvPr/>
        </p:nvSpPr>
        <p:spPr bwMode="auto">
          <a:xfrm>
            <a:off x="4895850" y="1663700"/>
            <a:ext cx="863600" cy="280988"/>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37" name="Rectangle 53"/>
          <p:cNvSpPr>
            <a:spLocks noChangeArrowheads="1"/>
          </p:cNvSpPr>
          <p:nvPr/>
        </p:nvSpPr>
        <p:spPr bwMode="auto">
          <a:xfrm>
            <a:off x="2735263" y="3032125"/>
            <a:ext cx="2016125"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逻辑卷</a:t>
            </a:r>
            <a:endParaRPr kumimoji="1" lang="ko-KR" altLang="en-US" sz="1100" b="1" dirty="0">
              <a:solidFill>
                <a:srgbClr val="800000"/>
              </a:solidFill>
              <a:latin typeface="+mn-lt"/>
              <a:ea typeface="+mn-ea"/>
            </a:endParaRPr>
          </a:p>
        </p:txBody>
      </p:sp>
      <p:sp>
        <p:nvSpPr>
          <p:cNvPr id="38" name="Rectangle 53"/>
          <p:cNvSpPr>
            <a:spLocks noChangeArrowheads="1"/>
          </p:cNvSpPr>
          <p:nvPr/>
        </p:nvSpPr>
        <p:spPr bwMode="auto">
          <a:xfrm>
            <a:off x="4895850" y="3032125"/>
            <a:ext cx="1943100"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fontAlgn="t" latinLnBrk="1" hangingPunct="1">
              <a:lnSpc>
                <a:spcPct val="130000"/>
              </a:lnSpc>
              <a:defRPr/>
            </a:pPr>
            <a:r>
              <a:rPr kumimoji="1" lang="zh-CN" altLang="en-US" sz="1100" b="1" dirty="0">
                <a:solidFill>
                  <a:srgbClr val="800000"/>
                </a:solidFill>
                <a:latin typeface="+mn-lt"/>
                <a:ea typeface="+mn-ea"/>
              </a:rPr>
              <a:t>逻辑卷</a:t>
            </a:r>
            <a:endParaRPr kumimoji="1" lang="ko-KR" altLang="en-US" sz="1100" b="1" dirty="0">
              <a:solidFill>
                <a:srgbClr val="800000"/>
              </a:solidFill>
              <a:latin typeface="+mn-lt"/>
              <a:ea typeface="+mn-ea"/>
            </a:endParaRPr>
          </a:p>
        </p:txBody>
      </p:sp>
      <p:cxnSp>
        <p:nvCxnSpPr>
          <p:cNvPr id="53262" name="直接箭头连接符 38"/>
          <p:cNvCxnSpPr>
            <a:cxnSpLocks noChangeShapeType="1"/>
          </p:cNvCxnSpPr>
          <p:nvPr/>
        </p:nvCxnSpPr>
        <p:spPr bwMode="auto">
          <a:xfrm>
            <a:off x="4319588" y="2816225"/>
            <a:ext cx="0" cy="2159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53263" name="直接箭头连接符 41"/>
          <p:cNvCxnSpPr>
            <a:cxnSpLocks noChangeShapeType="1"/>
          </p:cNvCxnSpPr>
          <p:nvPr/>
        </p:nvCxnSpPr>
        <p:spPr bwMode="auto">
          <a:xfrm>
            <a:off x="5399088" y="2816225"/>
            <a:ext cx="0" cy="2159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49" name="Rectangle 53"/>
          <p:cNvSpPr>
            <a:spLocks noChangeArrowheads="1"/>
          </p:cNvSpPr>
          <p:nvPr/>
        </p:nvSpPr>
        <p:spPr bwMode="auto">
          <a:xfrm>
            <a:off x="2735263" y="3463925"/>
            <a:ext cx="4103687"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通用块层</a:t>
            </a:r>
            <a:endParaRPr kumimoji="1" lang="ko-KR" altLang="en-US" sz="1100" b="1" dirty="0">
              <a:solidFill>
                <a:srgbClr val="800000"/>
              </a:solidFill>
              <a:latin typeface="+mn-lt"/>
              <a:ea typeface="+mn-ea"/>
            </a:endParaRPr>
          </a:p>
        </p:txBody>
      </p:sp>
      <p:sp>
        <p:nvSpPr>
          <p:cNvPr id="50" name="Rectangle 53"/>
          <p:cNvSpPr>
            <a:spLocks noChangeArrowheads="1"/>
          </p:cNvSpPr>
          <p:nvPr/>
        </p:nvSpPr>
        <p:spPr bwMode="auto">
          <a:xfrm>
            <a:off x="2735263" y="3968750"/>
            <a:ext cx="4103687"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设备驱动层</a:t>
            </a:r>
            <a:endParaRPr kumimoji="1" lang="ko-KR" altLang="en-US" sz="1100" b="1" dirty="0">
              <a:solidFill>
                <a:srgbClr val="800000"/>
              </a:solidFill>
              <a:latin typeface="+mn-lt"/>
              <a:ea typeface="+mn-ea"/>
            </a:endParaRPr>
          </a:p>
        </p:txBody>
      </p:sp>
      <p:sp>
        <p:nvSpPr>
          <p:cNvPr id="51" name="AutoShape 4"/>
          <p:cNvSpPr>
            <a:spLocks noChangeArrowheads="1"/>
          </p:cNvSpPr>
          <p:nvPr/>
        </p:nvSpPr>
        <p:spPr bwMode="gray">
          <a:xfrm>
            <a:off x="3598863" y="4905375"/>
            <a:ext cx="2665412" cy="576263"/>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zh-CN" altLang="en-US" sz="1100" dirty="0">
                <a:solidFill>
                  <a:srgbClr val="C00000"/>
                </a:solidFill>
                <a:latin typeface="+mn-lt"/>
                <a:ea typeface="+mn-ea"/>
              </a:rPr>
              <a:t>存储设备</a:t>
            </a:r>
            <a:endParaRPr lang="zh-CN" altLang="en-US" sz="1100" dirty="0">
              <a:solidFill>
                <a:srgbClr val="C00000"/>
              </a:solidFill>
              <a:latin typeface="+mn-lt"/>
              <a:ea typeface="+mn-ea"/>
            </a:endParaRPr>
          </a:p>
        </p:txBody>
      </p:sp>
      <p:cxnSp>
        <p:nvCxnSpPr>
          <p:cNvPr id="56" name="直接箭头连接符 55"/>
          <p:cNvCxnSpPr/>
          <p:nvPr/>
        </p:nvCxnSpPr>
        <p:spPr bwMode="auto">
          <a:xfrm>
            <a:off x="4895850" y="4364038"/>
            <a:ext cx="0" cy="720725"/>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存储设备虚拟化的结构</a:t>
            </a:r>
            <a:endParaRPr lang="zh-CN" altLang="en-US" smtClean="0"/>
          </a:p>
        </p:txBody>
      </p:sp>
      <p:sp>
        <p:nvSpPr>
          <p:cNvPr id="55299" name="Rectangle 53"/>
          <p:cNvSpPr>
            <a:spLocks noChangeArrowheads="1"/>
          </p:cNvSpPr>
          <p:nvPr/>
        </p:nvSpPr>
        <p:spPr bwMode="auto">
          <a:xfrm>
            <a:off x="4464050" y="1952625"/>
            <a:ext cx="2089150" cy="50482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sp>
        <p:nvSpPr>
          <p:cNvPr id="55300" name="Rectangle 52"/>
          <p:cNvSpPr>
            <a:spLocks noChangeArrowheads="1"/>
          </p:cNvSpPr>
          <p:nvPr/>
        </p:nvSpPr>
        <p:spPr bwMode="auto">
          <a:xfrm>
            <a:off x="755650" y="2817813"/>
            <a:ext cx="5797550" cy="2376487"/>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defRPr/>
            </a:pPr>
            <a:endParaRPr kumimoji="1" lang="ko-KR" altLang="en-US" sz="1100" b="1" smtClean="0">
              <a:solidFill>
                <a:srgbClr val="003366"/>
              </a:solidFill>
              <a:latin typeface="+mn-lt"/>
              <a:ea typeface="+mn-ea"/>
            </a:endParaRPr>
          </a:p>
          <a:p>
            <a:pPr eaLnBrk="1" fontAlgn="base" latinLnBrk="1" hangingPunct="1">
              <a:lnSpc>
                <a:spcPct val="130000"/>
              </a:lnSpc>
              <a:defRPr/>
            </a:pPr>
            <a:endParaRPr kumimoji="1" lang="ko-KR" altLang="en-US" sz="1100" b="1" smtClean="0">
              <a:solidFill>
                <a:srgbClr val="003366"/>
              </a:solidFill>
              <a:latin typeface="+mn-lt"/>
              <a:ea typeface="+mn-ea"/>
            </a:endParaRPr>
          </a:p>
        </p:txBody>
      </p:sp>
      <p:cxnSp>
        <p:nvCxnSpPr>
          <p:cNvPr id="32" name="直接箭头连接符 31"/>
          <p:cNvCxnSpPr/>
          <p:nvPr/>
        </p:nvCxnSpPr>
        <p:spPr bwMode="auto">
          <a:xfrm>
            <a:off x="4968875" y="2457450"/>
            <a:ext cx="0" cy="503238"/>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55302" name="Rectangle 53"/>
          <p:cNvSpPr>
            <a:spLocks noChangeArrowheads="1"/>
          </p:cNvSpPr>
          <p:nvPr/>
        </p:nvSpPr>
        <p:spPr bwMode="auto">
          <a:xfrm>
            <a:off x="2303463" y="1952625"/>
            <a:ext cx="1944687" cy="50482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cxnSp>
        <p:nvCxnSpPr>
          <p:cNvPr id="34" name="直接箭头连接符 33"/>
          <p:cNvCxnSpPr/>
          <p:nvPr/>
        </p:nvCxnSpPr>
        <p:spPr bwMode="auto">
          <a:xfrm>
            <a:off x="3887788" y="2457450"/>
            <a:ext cx="0" cy="503238"/>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5" name="Rectangle 53"/>
          <p:cNvSpPr>
            <a:spLocks noChangeArrowheads="1"/>
          </p:cNvSpPr>
          <p:nvPr/>
        </p:nvSpPr>
        <p:spPr bwMode="auto">
          <a:xfrm>
            <a:off x="755650" y="1411288"/>
            <a:ext cx="7813675" cy="50482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r" eaLnBrk="1" latinLnBrk="1" hangingPunct="1">
              <a:lnSpc>
                <a:spcPct val="130000"/>
              </a:lnSpc>
              <a:defRPr/>
            </a:pPr>
            <a:r>
              <a:rPr kumimoji="1" lang="zh-CN" altLang="en-US" sz="1100" b="1" dirty="0">
                <a:solidFill>
                  <a:srgbClr val="800000"/>
                </a:solidFill>
                <a:latin typeface="+mn-lt"/>
                <a:ea typeface="+mn-ea"/>
              </a:rPr>
              <a:t>管理节点</a:t>
            </a:r>
            <a:endParaRPr kumimoji="1" lang="ko-KR" altLang="en-US" sz="1100" b="1" dirty="0">
              <a:solidFill>
                <a:srgbClr val="800000"/>
              </a:solidFill>
              <a:latin typeface="+mn-lt"/>
              <a:ea typeface="+mn-ea"/>
            </a:endParaRPr>
          </a:p>
        </p:txBody>
      </p:sp>
      <p:sp>
        <p:nvSpPr>
          <p:cNvPr id="36" name="Rectangle 53"/>
          <p:cNvSpPr>
            <a:spLocks noChangeArrowheads="1"/>
          </p:cNvSpPr>
          <p:nvPr/>
        </p:nvSpPr>
        <p:spPr bwMode="auto">
          <a:xfrm>
            <a:off x="2303463" y="2960688"/>
            <a:ext cx="4105275" cy="360362"/>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后端卷挂载驱动</a:t>
            </a:r>
            <a:endParaRPr kumimoji="1" lang="ko-KR" altLang="en-US" sz="1100" b="1" dirty="0">
              <a:solidFill>
                <a:srgbClr val="800000"/>
              </a:solidFill>
              <a:latin typeface="+mn-lt"/>
              <a:ea typeface="+mn-ea"/>
            </a:endParaRPr>
          </a:p>
        </p:txBody>
      </p:sp>
      <p:sp>
        <p:nvSpPr>
          <p:cNvPr id="40" name="Rectangle 53"/>
          <p:cNvSpPr>
            <a:spLocks noChangeArrowheads="1"/>
          </p:cNvSpPr>
          <p:nvPr/>
        </p:nvSpPr>
        <p:spPr bwMode="auto">
          <a:xfrm>
            <a:off x="3384550" y="2170113"/>
            <a:ext cx="863600"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41" name="Rectangle 53"/>
          <p:cNvSpPr>
            <a:spLocks noChangeArrowheads="1"/>
          </p:cNvSpPr>
          <p:nvPr/>
        </p:nvSpPr>
        <p:spPr bwMode="auto">
          <a:xfrm>
            <a:off x="4464050" y="2170113"/>
            <a:ext cx="865188"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43" name="Rectangle 53"/>
          <p:cNvSpPr>
            <a:spLocks noChangeArrowheads="1"/>
          </p:cNvSpPr>
          <p:nvPr/>
        </p:nvSpPr>
        <p:spPr bwMode="auto">
          <a:xfrm>
            <a:off x="936625" y="1520825"/>
            <a:ext cx="863600"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存储管理</a:t>
            </a:r>
            <a:endParaRPr kumimoji="1" lang="ko-KR" altLang="en-US" sz="1100" b="1" dirty="0">
              <a:solidFill>
                <a:srgbClr val="800000"/>
              </a:solidFill>
              <a:latin typeface="+mn-lt"/>
              <a:ea typeface="+mn-ea"/>
            </a:endParaRPr>
          </a:p>
        </p:txBody>
      </p:sp>
      <p:sp>
        <p:nvSpPr>
          <p:cNvPr id="46" name="Rectangle 53"/>
          <p:cNvSpPr>
            <a:spLocks noChangeArrowheads="1"/>
          </p:cNvSpPr>
          <p:nvPr/>
        </p:nvSpPr>
        <p:spPr bwMode="auto">
          <a:xfrm>
            <a:off x="2303463" y="3536950"/>
            <a:ext cx="2017712" cy="280988"/>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逻辑卷</a:t>
            </a:r>
            <a:endParaRPr kumimoji="1" lang="ko-KR" altLang="en-US" sz="1100" b="1" dirty="0">
              <a:solidFill>
                <a:srgbClr val="800000"/>
              </a:solidFill>
              <a:latin typeface="+mn-lt"/>
              <a:ea typeface="+mn-ea"/>
            </a:endParaRPr>
          </a:p>
        </p:txBody>
      </p:sp>
      <p:sp>
        <p:nvSpPr>
          <p:cNvPr id="47" name="Rectangle 53"/>
          <p:cNvSpPr>
            <a:spLocks noChangeArrowheads="1"/>
          </p:cNvSpPr>
          <p:nvPr/>
        </p:nvSpPr>
        <p:spPr bwMode="auto">
          <a:xfrm>
            <a:off x="4464050" y="3536950"/>
            <a:ext cx="1944688" cy="280988"/>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fontAlgn="t" latinLnBrk="1" hangingPunct="1">
              <a:lnSpc>
                <a:spcPct val="130000"/>
              </a:lnSpc>
              <a:defRPr/>
            </a:pPr>
            <a:r>
              <a:rPr kumimoji="1" lang="zh-CN" altLang="en-US" sz="1100" b="1" dirty="0">
                <a:solidFill>
                  <a:srgbClr val="800000"/>
                </a:solidFill>
                <a:latin typeface="+mn-lt"/>
                <a:ea typeface="+mn-ea"/>
              </a:rPr>
              <a:t>逻辑卷</a:t>
            </a:r>
            <a:endParaRPr kumimoji="1" lang="ko-KR" altLang="en-US" sz="1100" b="1" dirty="0">
              <a:solidFill>
                <a:srgbClr val="800000"/>
              </a:solidFill>
              <a:latin typeface="+mn-lt"/>
              <a:ea typeface="+mn-ea"/>
            </a:endParaRPr>
          </a:p>
        </p:txBody>
      </p:sp>
      <p:cxnSp>
        <p:nvCxnSpPr>
          <p:cNvPr id="55311" name="直接箭头连接符 47"/>
          <p:cNvCxnSpPr>
            <a:cxnSpLocks noChangeShapeType="1"/>
          </p:cNvCxnSpPr>
          <p:nvPr/>
        </p:nvCxnSpPr>
        <p:spPr bwMode="auto">
          <a:xfrm>
            <a:off x="3887788" y="3321050"/>
            <a:ext cx="0" cy="2159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55312" name="直接箭头连接符 51"/>
          <p:cNvCxnSpPr>
            <a:cxnSpLocks noChangeShapeType="1"/>
          </p:cNvCxnSpPr>
          <p:nvPr/>
        </p:nvCxnSpPr>
        <p:spPr bwMode="auto">
          <a:xfrm>
            <a:off x="4968875" y="3321050"/>
            <a:ext cx="0" cy="21590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53" name="Rectangle 53"/>
          <p:cNvSpPr>
            <a:spLocks noChangeArrowheads="1"/>
          </p:cNvSpPr>
          <p:nvPr/>
        </p:nvSpPr>
        <p:spPr bwMode="auto">
          <a:xfrm>
            <a:off x="2303463" y="3970338"/>
            <a:ext cx="4105275" cy="35877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通用块层</a:t>
            </a:r>
            <a:endParaRPr kumimoji="1" lang="ko-KR" altLang="en-US" sz="1100" b="1" dirty="0">
              <a:solidFill>
                <a:srgbClr val="800000"/>
              </a:solidFill>
              <a:latin typeface="+mn-lt"/>
              <a:ea typeface="+mn-ea"/>
            </a:endParaRPr>
          </a:p>
        </p:txBody>
      </p:sp>
      <p:sp>
        <p:nvSpPr>
          <p:cNvPr id="54" name="Rectangle 53"/>
          <p:cNvSpPr>
            <a:spLocks noChangeArrowheads="1"/>
          </p:cNvSpPr>
          <p:nvPr/>
        </p:nvSpPr>
        <p:spPr bwMode="auto">
          <a:xfrm>
            <a:off x="2303463" y="4473575"/>
            <a:ext cx="4105275"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设备驱动层</a:t>
            </a:r>
            <a:endParaRPr kumimoji="1" lang="ko-KR" altLang="en-US" sz="1100" b="1" dirty="0">
              <a:solidFill>
                <a:srgbClr val="800000"/>
              </a:solidFill>
              <a:latin typeface="+mn-lt"/>
              <a:ea typeface="+mn-ea"/>
            </a:endParaRPr>
          </a:p>
        </p:txBody>
      </p:sp>
      <p:sp>
        <p:nvSpPr>
          <p:cNvPr id="55" name="AutoShape 4"/>
          <p:cNvSpPr>
            <a:spLocks noChangeArrowheads="1"/>
          </p:cNvSpPr>
          <p:nvPr/>
        </p:nvSpPr>
        <p:spPr bwMode="gray">
          <a:xfrm>
            <a:off x="4968875" y="5481638"/>
            <a:ext cx="2663825" cy="576262"/>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en-US" altLang="zh-CN" sz="1100" dirty="0" err="1">
                <a:solidFill>
                  <a:srgbClr val="C00000"/>
                </a:solidFill>
                <a:latin typeface="+mn-lt"/>
                <a:ea typeface="+mn-ea"/>
              </a:rPr>
              <a:t>FusionStorage</a:t>
            </a:r>
            <a:endParaRPr lang="zh-CN" altLang="en-US" sz="1100" dirty="0">
              <a:solidFill>
                <a:srgbClr val="C00000"/>
              </a:solidFill>
              <a:latin typeface="+mn-lt"/>
              <a:ea typeface="+mn-ea"/>
            </a:endParaRPr>
          </a:p>
        </p:txBody>
      </p:sp>
      <p:sp>
        <p:nvSpPr>
          <p:cNvPr id="57" name="AutoShape 4"/>
          <p:cNvSpPr>
            <a:spLocks noChangeArrowheads="1"/>
          </p:cNvSpPr>
          <p:nvPr/>
        </p:nvSpPr>
        <p:spPr bwMode="gray">
          <a:xfrm>
            <a:off x="792163" y="5481638"/>
            <a:ext cx="2663825" cy="576262"/>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zh-CN" altLang="en-US" sz="1100" dirty="0" smtClean="0">
                <a:solidFill>
                  <a:srgbClr val="C00000"/>
                </a:solidFill>
                <a:latin typeface="+mn-lt"/>
                <a:ea typeface="+mn-ea"/>
              </a:rPr>
              <a:t>华为</a:t>
            </a:r>
            <a:r>
              <a:rPr lang="en-US" altLang="zh-CN" sz="1100" dirty="0" smtClean="0">
                <a:solidFill>
                  <a:srgbClr val="C00000"/>
                </a:solidFill>
                <a:latin typeface="+mn-lt"/>
                <a:ea typeface="+mn-ea"/>
              </a:rPr>
              <a:t>OceanStor S5500T</a:t>
            </a:r>
            <a:endParaRPr lang="zh-CN" altLang="en-US" sz="1100" dirty="0">
              <a:solidFill>
                <a:srgbClr val="C00000"/>
              </a:solidFill>
              <a:latin typeface="+mn-lt"/>
              <a:ea typeface="+mn-ea"/>
            </a:endParaRPr>
          </a:p>
        </p:txBody>
      </p:sp>
      <p:cxnSp>
        <p:nvCxnSpPr>
          <p:cNvPr id="55317" name="直接箭头连接符 57"/>
          <p:cNvCxnSpPr>
            <a:cxnSpLocks noChangeShapeType="1"/>
          </p:cNvCxnSpPr>
          <p:nvPr/>
        </p:nvCxnSpPr>
        <p:spPr bwMode="auto">
          <a:xfrm>
            <a:off x="1439863" y="1809750"/>
            <a:ext cx="0" cy="3743325"/>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60" name="直接箭头连接符 59"/>
          <p:cNvCxnSpPr/>
          <p:nvPr/>
        </p:nvCxnSpPr>
        <p:spPr bwMode="auto">
          <a:xfrm>
            <a:off x="2736850" y="4833938"/>
            <a:ext cx="0" cy="719137"/>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1" name="直接箭头连接符 60"/>
          <p:cNvCxnSpPr/>
          <p:nvPr/>
        </p:nvCxnSpPr>
        <p:spPr bwMode="auto">
          <a:xfrm>
            <a:off x="5329238" y="4833938"/>
            <a:ext cx="0" cy="719137"/>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828675" y="2960688"/>
            <a:ext cx="1403350" cy="307975"/>
          </a:xfrm>
          <a:prstGeom prst="rect">
            <a:avLst/>
          </a:prstGeom>
          <a:noFill/>
        </p:spPr>
        <p:txBody>
          <a:bodyPr>
            <a:spAutoFit/>
          </a:bodyPr>
          <a:lstStyle/>
          <a:p>
            <a:pPr eaLnBrk="1" fontAlgn="t" hangingPunct="1">
              <a:defRPr/>
            </a:pPr>
            <a:r>
              <a:rPr lang="zh-CN" altLang="en-US" sz="1400" dirty="0">
                <a:latin typeface="+mn-lt"/>
                <a:ea typeface="+mn-ea"/>
              </a:rPr>
              <a:t>主机内核空间</a:t>
            </a:r>
            <a:endParaRPr lang="zh-CN" altLang="en-US" sz="1400" dirty="0">
              <a:latin typeface="+mn-lt"/>
              <a:ea typeface="+mn-ea"/>
            </a:endParaRPr>
          </a:p>
        </p:txBody>
      </p:sp>
      <p:sp>
        <p:nvSpPr>
          <p:cNvPr id="55321" name="Rectangle 52"/>
          <p:cNvSpPr>
            <a:spLocks noChangeArrowheads="1"/>
          </p:cNvSpPr>
          <p:nvPr/>
        </p:nvSpPr>
        <p:spPr bwMode="auto">
          <a:xfrm>
            <a:off x="6769100" y="2817813"/>
            <a:ext cx="1511300" cy="2376487"/>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defRPr/>
            </a:pPr>
            <a:r>
              <a:rPr kumimoji="1" lang="zh-CN" altLang="en-US" sz="1100" b="1" smtClean="0">
                <a:solidFill>
                  <a:srgbClr val="800000"/>
                </a:solidFill>
                <a:latin typeface="+mn-lt"/>
                <a:ea typeface="+mn-ea"/>
              </a:rPr>
              <a:t>计算节点</a:t>
            </a:r>
            <a:endParaRPr kumimoji="1" lang="ko-KR" altLang="en-US" sz="1100" b="1" smtClean="0">
              <a:solidFill>
                <a:srgbClr val="800000"/>
              </a:solidFill>
              <a:latin typeface="+mn-lt"/>
              <a:ea typeface="+mn-ea"/>
            </a:endParaRPr>
          </a:p>
          <a:p>
            <a:pPr eaLnBrk="1" fontAlgn="base" latinLnBrk="1" hangingPunct="1">
              <a:defRPr/>
            </a:pPr>
            <a:endParaRPr kumimoji="1" lang="ko-KR" altLang="en-US" sz="1100" b="1" smtClean="0">
              <a:solidFill>
                <a:srgbClr val="003366"/>
              </a:solidFill>
              <a:latin typeface="+mn-lt"/>
              <a:ea typeface="+mn-ea"/>
            </a:endParaRPr>
          </a:p>
          <a:p>
            <a:pPr eaLnBrk="1" fontAlgn="base" latinLnBrk="1" hangingPunct="1">
              <a:lnSpc>
                <a:spcPct val="130000"/>
              </a:lnSpc>
              <a:defRPr/>
            </a:pPr>
            <a:endParaRPr kumimoji="1" lang="ko-KR" altLang="en-US" sz="1100" b="1" smtClean="0">
              <a:solidFill>
                <a:srgbClr val="003366"/>
              </a:solidFill>
              <a:latin typeface="+mn-lt"/>
              <a:ea typeface="+mn-ea"/>
            </a:endParaRPr>
          </a:p>
        </p:txBody>
      </p:sp>
      <p:sp>
        <p:nvSpPr>
          <p:cNvPr id="65" name="Rectangle 53"/>
          <p:cNvSpPr>
            <a:spLocks noChangeArrowheads="1"/>
          </p:cNvSpPr>
          <p:nvPr/>
        </p:nvSpPr>
        <p:spPr bwMode="auto">
          <a:xfrm>
            <a:off x="6804025" y="1520825"/>
            <a:ext cx="865188"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存储管理</a:t>
            </a:r>
            <a:endParaRPr kumimoji="1" lang="ko-KR" altLang="en-US" sz="1100" b="1" dirty="0">
              <a:solidFill>
                <a:srgbClr val="800000"/>
              </a:solidFill>
              <a:latin typeface="+mn-lt"/>
              <a:ea typeface="+mn-ea"/>
            </a:endParaRPr>
          </a:p>
        </p:txBody>
      </p:sp>
      <p:cxnSp>
        <p:nvCxnSpPr>
          <p:cNvPr id="66" name="直接箭头连接符 65"/>
          <p:cNvCxnSpPr/>
          <p:nvPr/>
        </p:nvCxnSpPr>
        <p:spPr bwMode="auto">
          <a:xfrm>
            <a:off x="7308850" y="1844675"/>
            <a:ext cx="0" cy="973138"/>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8" name="直接箭头连接符 67"/>
          <p:cNvCxnSpPr/>
          <p:nvPr/>
        </p:nvCxnSpPr>
        <p:spPr bwMode="auto">
          <a:xfrm>
            <a:off x="7237413" y="5229225"/>
            <a:ext cx="0" cy="288925"/>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2"/>
          <p:cNvSpPr>
            <a:spLocks noChangeArrowheads="1"/>
          </p:cNvSpPr>
          <p:nvPr/>
        </p:nvSpPr>
        <p:spPr bwMode="auto">
          <a:xfrm>
            <a:off x="6875463" y="2276475"/>
            <a:ext cx="1539875" cy="2808288"/>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defRPr/>
            </a:pPr>
            <a:endParaRPr kumimoji="1" lang="ko-KR" altLang="en-US" sz="1100" b="1" smtClean="0">
              <a:solidFill>
                <a:srgbClr val="003366"/>
              </a:solidFill>
              <a:latin typeface="+mn-lt"/>
              <a:ea typeface="+mn-ea"/>
            </a:endParaRPr>
          </a:p>
          <a:p>
            <a:pPr eaLnBrk="1" fontAlgn="base" latinLnBrk="1" hangingPunct="1">
              <a:lnSpc>
                <a:spcPct val="130000"/>
              </a:lnSpc>
              <a:defRPr/>
            </a:pPr>
            <a:endParaRPr kumimoji="1" lang="ko-KR" altLang="en-US" sz="1100" b="1" smtClean="0">
              <a:solidFill>
                <a:srgbClr val="003366"/>
              </a:solidFill>
              <a:latin typeface="+mn-lt"/>
              <a:ea typeface="+mn-ea"/>
            </a:endParaRPr>
          </a:p>
        </p:txBody>
      </p:sp>
      <p:sp>
        <p:nvSpPr>
          <p:cNvPr id="57347" name="标题 1"/>
          <p:cNvSpPr>
            <a:spLocks noGrp="1"/>
          </p:cNvSpPr>
          <p:nvPr>
            <p:ph type="title"/>
          </p:nvPr>
        </p:nvSpPr>
        <p:spPr/>
        <p:txBody>
          <a:bodyPr/>
          <a:lstStyle/>
          <a:p>
            <a:r>
              <a:rPr lang="zh-CN" altLang="en-US" smtClean="0"/>
              <a:t>存储虚拟化</a:t>
            </a:r>
            <a:r>
              <a:rPr lang="en-US" altLang="zh-CN" smtClean="0"/>
              <a:t>+</a:t>
            </a:r>
            <a:r>
              <a:rPr lang="zh-CN" altLang="en-US" smtClean="0"/>
              <a:t>文件系统的结构</a:t>
            </a:r>
            <a:endParaRPr lang="zh-CN" altLang="en-US" smtClean="0"/>
          </a:p>
        </p:txBody>
      </p:sp>
      <p:sp>
        <p:nvSpPr>
          <p:cNvPr id="57348" name="Rectangle 53"/>
          <p:cNvSpPr>
            <a:spLocks noChangeArrowheads="1"/>
          </p:cNvSpPr>
          <p:nvPr/>
        </p:nvSpPr>
        <p:spPr bwMode="auto">
          <a:xfrm>
            <a:off x="4572000" y="1412875"/>
            <a:ext cx="2087563" cy="503238"/>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algn="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sp>
        <p:nvSpPr>
          <p:cNvPr id="57349" name="Rectangle 52"/>
          <p:cNvSpPr>
            <a:spLocks noChangeArrowheads="1"/>
          </p:cNvSpPr>
          <p:nvPr/>
        </p:nvSpPr>
        <p:spPr bwMode="auto">
          <a:xfrm>
            <a:off x="863600" y="2276475"/>
            <a:ext cx="5795963" cy="2808288"/>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defRPr/>
            </a:pPr>
            <a:endParaRPr kumimoji="1" lang="ko-KR" altLang="en-US" sz="1100" b="1" smtClean="0">
              <a:solidFill>
                <a:srgbClr val="003366"/>
              </a:solidFill>
              <a:latin typeface="+mn-lt"/>
              <a:ea typeface="+mn-ea"/>
            </a:endParaRPr>
          </a:p>
          <a:p>
            <a:pPr eaLnBrk="1" fontAlgn="base" latinLnBrk="1" hangingPunct="1">
              <a:lnSpc>
                <a:spcPct val="130000"/>
              </a:lnSpc>
              <a:defRPr/>
            </a:pPr>
            <a:endParaRPr kumimoji="1" lang="ko-KR" altLang="en-US" sz="1100" b="1" smtClean="0">
              <a:solidFill>
                <a:srgbClr val="003366"/>
              </a:solidFill>
              <a:latin typeface="+mn-lt"/>
              <a:ea typeface="+mn-ea"/>
            </a:endParaRPr>
          </a:p>
        </p:txBody>
      </p:sp>
      <p:cxnSp>
        <p:nvCxnSpPr>
          <p:cNvPr id="32" name="直接箭头连接符 31"/>
          <p:cNvCxnSpPr/>
          <p:nvPr/>
        </p:nvCxnSpPr>
        <p:spPr bwMode="auto">
          <a:xfrm>
            <a:off x="5075238" y="1916113"/>
            <a:ext cx="0" cy="504825"/>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57351" name="Rectangle 53"/>
          <p:cNvSpPr>
            <a:spLocks noChangeArrowheads="1"/>
          </p:cNvSpPr>
          <p:nvPr/>
        </p:nvSpPr>
        <p:spPr bwMode="auto">
          <a:xfrm>
            <a:off x="2411413" y="1412875"/>
            <a:ext cx="1943100" cy="503238"/>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29999"/>
              </a:srgbClr>
            </a:outerShdw>
          </a:effectLst>
        </p:spPr>
        <p:txBody>
          <a:bodyPr wrap="none" lIns="99745" tIns="49873" rIns="99745" bIns="49873" anchor="ctr"/>
          <a:lstStyle>
            <a:lvl1pPr marL="180975"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fontAlgn="base" latinLnBrk="1" hangingPunct="1">
              <a:lnSpc>
                <a:spcPct val="130000"/>
              </a:lnSpc>
              <a:defRPr/>
            </a:pPr>
            <a:r>
              <a:rPr kumimoji="1" lang="zh-CN" altLang="en-US" sz="1100" b="1" smtClean="0">
                <a:solidFill>
                  <a:srgbClr val="800000"/>
                </a:solidFill>
                <a:latin typeface="+mn-lt"/>
                <a:ea typeface="+mn-ea"/>
              </a:rPr>
              <a:t>用户虚拟机</a:t>
            </a:r>
            <a:endParaRPr kumimoji="1" lang="ko-KR" altLang="en-US" sz="1100" b="1" smtClean="0">
              <a:solidFill>
                <a:srgbClr val="800000"/>
              </a:solidFill>
              <a:latin typeface="+mn-lt"/>
              <a:ea typeface="+mn-ea"/>
            </a:endParaRPr>
          </a:p>
        </p:txBody>
      </p:sp>
      <p:cxnSp>
        <p:nvCxnSpPr>
          <p:cNvPr id="34" name="直接箭头连接符 33"/>
          <p:cNvCxnSpPr/>
          <p:nvPr/>
        </p:nvCxnSpPr>
        <p:spPr bwMode="auto">
          <a:xfrm>
            <a:off x="3995738" y="1916113"/>
            <a:ext cx="0" cy="504825"/>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6" name="Rectangle 53"/>
          <p:cNvSpPr>
            <a:spLocks noChangeArrowheads="1"/>
          </p:cNvSpPr>
          <p:nvPr/>
        </p:nvSpPr>
        <p:spPr bwMode="auto">
          <a:xfrm>
            <a:off x="2411413" y="2420938"/>
            <a:ext cx="4103687" cy="35877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后端卷挂载驱动</a:t>
            </a:r>
            <a:endParaRPr kumimoji="1" lang="ko-KR" altLang="en-US" sz="1100" b="1" dirty="0">
              <a:solidFill>
                <a:srgbClr val="800000"/>
              </a:solidFill>
              <a:latin typeface="+mn-lt"/>
              <a:ea typeface="+mn-ea"/>
            </a:endParaRPr>
          </a:p>
        </p:txBody>
      </p:sp>
      <p:sp>
        <p:nvSpPr>
          <p:cNvPr id="40" name="Rectangle 53"/>
          <p:cNvSpPr>
            <a:spLocks noChangeArrowheads="1"/>
          </p:cNvSpPr>
          <p:nvPr/>
        </p:nvSpPr>
        <p:spPr bwMode="auto">
          <a:xfrm>
            <a:off x="3490913" y="1628775"/>
            <a:ext cx="865187"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41" name="Rectangle 53"/>
          <p:cNvSpPr>
            <a:spLocks noChangeArrowheads="1"/>
          </p:cNvSpPr>
          <p:nvPr/>
        </p:nvSpPr>
        <p:spPr bwMode="auto">
          <a:xfrm>
            <a:off x="4572000" y="1628775"/>
            <a:ext cx="863600"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前端驱动</a:t>
            </a:r>
            <a:endParaRPr kumimoji="1" lang="ko-KR" altLang="en-US" sz="1100" b="1" dirty="0">
              <a:solidFill>
                <a:srgbClr val="800000"/>
              </a:solidFill>
              <a:latin typeface="+mn-lt"/>
              <a:ea typeface="+mn-ea"/>
            </a:endParaRPr>
          </a:p>
        </p:txBody>
      </p:sp>
      <p:sp>
        <p:nvSpPr>
          <p:cNvPr id="47" name="Rectangle 53"/>
          <p:cNvSpPr>
            <a:spLocks noChangeArrowheads="1"/>
          </p:cNvSpPr>
          <p:nvPr/>
        </p:nvSpPr>
        <p:spPr bwMode="auto">
          <a:xfrm>
            <a:off x="7019925" y="3032125"/>
            <a:ext cx="1223963" cy="279400"/>
          </a:xfrm>
          <a:prstGeom prst="rect">
            <a:avLst/>
          </a:prstGeom>
          <a:gradFill rotWithShape="0">
            <a:gsLst>
              <a:gs pos="0">
                <a:srgbClr val="FDFDFD"/>
              </a:gs>
              <a:gs pos="100000">
                <a:srgbClr val="C9C5C4"/>
              </a:gs>
            </a:gsLst>
            <a:lin ang="5400000" scaled="1"/>
          </a:gradFill>
          <a:ln w="12700">
            <a:solidFill>
              <a:srgbClr val="B2B2B2"/>
            </a:solidFill>
            <a:prstDash val="dash"/>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fontAlgn="t" latinLnBrk="1" hangingPunct="1">
              <a:lnSpc>
                <a:spcPct val="130000"/>
              </a:lnSpc>
              <a:defRPr/>
            </a:pPr>
            <a:r>
              <a:rPr kumimoji="1" lang="zh-CN" altLang="en-US" sz="1100" b="1" dirty="0">
                <a:solidFill>
                  <a:srgbClr val="800000"/>
                </a:solidFill>
                <a:latin typeface="+mn-lt"/>
                <a:ea typeface="+mn-ea"/>
              </a:rPr>
              <a:t>镜像文件</a:t>
            </a:r>
            <a:endParaRPr kumimoji="1" lang="ko-KR" altLang="en-US" sz="1100" b="1" dirty="0">
              <a:solidFill>
                <a:srgbClr val="800000"/>
              </a:solidFill>
              <a:latin typeface="+mn-lt"/>
              <a:ea typeface="+mn-ea"/>
            </a:endParaRPr>
          </a:p>
        </p:txBody>
      </p:sp>
      <p:sp>
        <p:nvSpPr>
          <p:cNvPr id="53" name="Rectangle 53"/>
          <p:cNvSpPr>
            <a:spLocks noChangeArrowheads="1"/>
          </p:cNvSpPr>
          <p:nvPr/>
        </p:nvSpPr>
        <p:spPr bwMode="auto">
          <a:xfrm>
            <a:off x="2411413" y="3897313"/>
            <a:ext cx="4103687" cy="358775"/>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通用块层</a:t>
            </a:r>
            <a:endParaRPr kumimoji="1" lang="ko-KR" altLang="en-US" sz="1100" b="1" dirty="0">
              <a:solidFill>
                <a:srgbClr val="800000"/>
              </a:solidFill>
              <a:latin typeface="+mn-lt"/>
              <a:ea typeface="+mn-ea"/>
            </a:endParaRPr>
          </a:p>
        </p:txBody>
      </p:sp>
      <p:sp>
        <p:nvSpPr>
          <p:cNvPr id="54" name="Rectangle 53"/>
          <p:cNvSpPr>
            <a:spLocks noChangeArrowheads="1"/>
          </p:cNvSpPr>
          <p:nvPr/>
        </p:nvSpPr>
        <p:spPr bwMode="auto">
          <a:xfrm>
            <a:off x="2411413" y="4400550"/>
            <a:ext cx="4103687"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设备驱动层</a:t>
            </a:r>
            <a:endParaRPr kumimoji="1" lang="ko-KR" altLang="en-US" sz="1100" b="1" dirty="0">
              <a:solidFill>
                <a:srgbClr val="800000"/>
              </a:solidFill>
              <a:latin typeface="+mn-lt"/>
              <a:ea typeface="+mn-ea"/>
            </a:endParaRPr>
          </a:p>
        </p:txBody>
      </p:sp>
      <p:sp>
        <p:nvSpPr>
          <p:cNvPr id="55" name="AutoShape 4"/>
          <p:cNvSpPr>
            <a:spLocks noChangeArrowheads="1"/>
          </p:cNvSpPr>
          <p:nvPr/>
        </p:nvSpPr>
        <p:spPr bwMode="gray">
          <a:xfrm>
            <a:off x="5364163" y="5264150"/>
            <a:ext cx="1619250" cy="576263"/>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en-US" altLang="zh-CN" sz="1100" dirty="0">
                <a:solidFill>
                  <a:srgbClr val="C00000"/>
                </a:solidFill>
                <a:latin typeface="+mn-lt"/>
                <a:ea typeface="+mn-ea"/>
              </a:rPr>
              <a:t>SAN</a:t>
            </a:r>
            <a:endParaRPr lang="zh-CN" altLang="en-US" sz="1100" dirty="0">
              <a:solidFill>
                <a:srgbClr val="C00000"/>
              </a:solidFill>
              <a:latin typeface="+mn-lt"/>
              <a:ea typeface="+mn-ea"/>
            </a:endParaRPr>
          </a:p>
        </p:txBody>
      </p:sp>
      <p:sp>
        <p:nvSpPr>
          <p:cNvPr id="57" name="AutoShape 4"/>
          <p:cNvSpPr>
            <a:spLocks noChangeArrowheads="1"/>
          </p:cNvSpPr>
          <p:nvPr/>
        </p:nvSpPr>
        <p:spPr bwMode="gray">
          <a:xfrm>
            <a:off x="898525" y="5264150"/>
            <a:ext cx="1657350" cy="576263"/>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en-US" altLang="zh-CN" sz="1100" dirty="0">
                <a:solidFill>
                  <a:srgbClr val="C00000"/>
                </a:solidFill>
                <a:latin typeface="+mn-lt"/>
                <a:ea typeface="+mn-ea"/>
              </a:rPr>
              <a:t>NAS</a:t>
            </a:r>
            <a:endParaRPr lang="zh-CN" altLang="en-US" sz="1100" dirty="0">
              <a:solidFill>
                <a:srgbClr val="C00000"/>
              </a:solidFill>
              <a:latin typeface="+mn-lt"/>
              <a:ea typeface="+mn-ea"/>
            </a:endParaRPr>
          </a:p>
        </p:txBody>
      </p:sp>
      <p:cxnSp>
        <p:nvCxnSpPr>
          <p:cNvPr id="60" name="直接箭头连接符 59"/>
          <p:cNvCxnSpPr/>
          <p:nvPr/>
        </p:nvCxnSpPr>
        <p:spPr bwMode="auto">
          <a:xfrm>
            <a:off x="1655763" y="3824288"/>
            <a:ext cx="0" cy="1439862"/>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61" name="直接箭头连接符 60"/>
          <p:cNvCxnSpPr/>
          <p:nvPr/>
        </p:nvCxnSpPr>
        <p:spPr bwMode="auto">
          <a:xfrm>
            <a:off x="6191250" y="4760913"/>
            <a:ext cx="0" cy="576262"/>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62" name="TextBox 61"/>
          <p:cNvSpPr txBox="1"/>
          <p:nvPr/>
        </p:nvSpPr>
        <p:spPr>
          <a:xfrm>
            <a:off x="935038" y="2420938"/>
            <a:ext cx="1404937" cy="307975"/>
          </a:xfrm>
          <a:prstGeom prst="rect">
            <a:avLst/>
          </a:prstGeom>
          <a:noFill/>
        </p:spPr>
        <p:txBody>
          <a:bodyPr>
            <a:spAutoFit/>
          </a:bodyPr>
          <a:lstStyle/>
          <a:p>
            <a:pPr eaLnBrk="1" fontAlgn="t" hangingPunct="1">
              <a:defRPr/>
            </a:pPr>
            <a:r>
              <a:rPr lang="zh-CN" altLang="en-US" sz="1400" dirty="0">
                <a:latin typeface="+mn-lt"/>
                <a:ea typeface="+mn-ea"/>
              </a:rPr>
              <a:t>主机内核空间</a:t>
            </a:r>
            <a:endParaRPr lang="zh-CN" altLang="en-US" sz="1400" dirty="0">
              <a:latin typeface="+mn-lt"/>
              <a:ea typeface="+mn-ea"/>
            </a:endParaRPr>
          </a:p>
        </p:txBody>
      </p:sp>
      <p:sp>
        <p:nvSpPr>
          <p:cNvPr id="30" name="AutoShape 4"/>
          <p:cNvSpPr>
            <a:spLocks noChangeArrowheads="1"/>
          </p:cNvSpPr>
          <p:nvPr/>
        </p:nvSpPr>
        <p:spPr bwMode="gray">
          <a:xfrm>
            <a:off x="3671888" y="5264150"/>
            <a:ext cx="1619250" cy="576263"/>
          </a:xfrm>
          <a:prstGeom prst="can">
            <a:avLst>
              <a:gd name="adj" fmla="val 25000"/>
            </a:avLst>
          </a:prstGeom>
          <a:solidFill>
            <a:schemeClr val="bg1">
              <a:lumMod val="65000"/>
            </a:schemeClr>
          </a:solidFill>
          <a:ln w="9525">
            <a:solidFill>
              <a:schemeClr val="bg1">
                <a:lumMod val="50000"/>
              </a:schemeClr>
            </a:solidFill>
            <a:round/>
          </a:ln>
          <a:effectLst/>
        </p:spPr>
        <p:txBody>
          <a:bodyPr wrap="none" anchor="ctr"/>
          <a:lstStyle/>
          <a:p>
            <a:pPr algn="ctr" eaLnBrk="1" fontAlgn="t" hangingPunct="1">
              <a:defRPr/>
            </a:pPr>
            <a:r>
              <a:rPr lang="zh-CN" altLang="en-US" sz="1100" dirty="0">
                <a:solidFill>
                  <a:srgbClr val="C00000"/>
                </a:solidFill>
                <a:latin typeface="+mn-lt"/>
                <a:ea typeface="+mn-ea"/>
              </a:rPr>
              <a:t>本地磁盘</a:t>
            </a:r>
            <a:endParaRPr lang="zh-CN" altLang="en-US" sz="1100" dirty="0">
              <a:solidFill>
                <a:srgbClr val="C00000"/>
              </a:solidFill>
              <a:latin typeface="+mn-lt"/>
              <a:ea typeface="+mn-ea"/>
            </a:endParaRPr>
          </a:p>
        </p:txBody>
      </p:sp>
      <p:cxnSp>
        <p:nvCxnSpPr>
          <p:cNvPr id="31" name="直接箭头连接符 30"/>
          <p:cNvCxnSpPr/>
          <p:nvPr/>
        </p:nvCxnSpPr>
        <p:spPr bwMode="auto">
          <a:xfrm>
            <a:off x="4572000" y="4760913"/>
            <a:ext cx="0" cy="576262"/>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
        <p:nvSpPr>
          <p:cNvPr id="37" name="Rectangle 53"/>
          <p:cNvSpPr>
            <a:spLocks noChangeArrowheads="1"/>
          </p:cNvSpPr>
          <p:nvPr/>
        </p:nvSpPr>
        <p:spPr bwMode="auto">
          <a:xfrm>
            <a:off x="971550" y="3429000"/>
            <a:ext cx="1260475"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en-US" altLang="zh-CN" sz="1100" b="1" dirty="0">
                <a:solidFill>
                  <a:srgbClr val="800000"/>
                </a:solidFill>
                <a:latin typeface="+mn-lt"/>
                <a:ea typeface="+mn-ea"/>
              </a:rPr>
              <a:t>NFS</a:t>
            </a:r>
            <a:r>
              <a:rPr kumimoji="1" lang="zh-CN" altLang="en-US" sz="1100" b="1" dirty="0">
                <a:solidFill>
                  <a:srgbClr val="800000"/>
                </a:solidFill>
                <a:latin typeface="+mn-lt"/>
                <a:ea typeface="+mn-ea"/>
              </a:rPr>
              <a:t>文件系统</a:t>
            </a:r>
            <a:endParaRPr kumimoji="1" lang="ko-KR" altLang="en-US" sz="1100" b="1" dirty="0">
              <a:solidFill>
                <a:srgbClr val="800000"/>
              </a:solidFill>
              <a:latin typeface="+mn-lt"/>
              <a:ea typeface="+mn-ea"/>
            </a:endParaRPr>
          </a:p>
        </p:txBody>
      </p:sp>
      <p:sp>
        <p:nvSpPr>
          <p:cNvPr id="44" name="Rectangle 53"/>
          <p:cNvSpPr>
            <a:spLocks noChangeArrowheads="1"/>
          </p:cNvSpPr>
          <p:nvPr/>
        </p:nvSpPr>
        <p:spPr bwMode="auto">
          <a:xfrm>
            <a:off x="2411413" y="3429000"/>
            <a:ext cx="5976937" cy="360363"/>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文件系统</a:t>
            </a:r>
            <a:endParaRPr kumimoji="1" lang="ko-KR" altLang="en-US" sz="1100" b="1" dirty="0">
              <a:solidFill>
                <a:srgbClr val="800000"/>
              </a:solidFill>
              <a:latin typeface="+mn-lt"/>
              <a:ea typeface="+mn-ea"/>
            </a:endParaRPr>
          </a:p>
        </p:txBody>
      </p:sp>
      <p:sp>
        <p:nvSpPr>
          <p:cNvPr id="51" name="TextBox 50"/>
          <p:cNvSpPr txBox="1"/>
          <p:nvPr/>
        </p:nvSpPr>
        <p:spPr>
          <a:xfrm>
            <a:off x="6983413" y="4689475"/>
            <a:ext cx="1404937" cy="306388"/>
          </a:xfrm>
          <a:prstGeom prst="rect">
            <a:avLst/>
          </a:prstGeom>
          <a:noFill/>
        </p:spPr>
        <p:txBody>
          <a:bodyPr>
            <a:spAutoFit/>
          </a:bodyPr>
          <a:lstStyle/>
          <a:p>
            <a:pPr eaLnBrk="1" fontAlgn="t" hangingPunct="1">
              <a:defRPr/>
            </a:pPr>
            <a:r>
              <a:rPr lang="zh-CN" altLang="en-US" sz="1400" dirty="0">
                <a:latin typeface="+mn-lt"/>
                <a:ea typeface="+mn-ea"/>
              </a:rPr>
              <a:t>主机用户空间</a:t>
            </a:r>
            <a:endParaRPr lang="zh-CN" altLang="en-US" sz="1400" dirty="0">
              <a:latin typeface="+mn-lt"/>
              <a:ea typeface="+mn-ea"/>
            </a:endParaRPr>
          </a:p>
        </p:txBody>
      </p:sp>
      <p:sp>
        <p:nvSpPr>
          <p:cNvPr id="56" name="Rectangle 53"/>
          <p:cNvSpPr>
            <a:spLocks noChangeArrowheads="1"/>
          </p:cNvSpPr>
          <p:nvPr/>
        </p:nvSpPr>
        <p:spPr bwMode="auto">
          <a:xfrm>
            <a:off x="7019925" y="2455863"/>
            <a:ext cx="1260475" cy="360362"/>
          </a:xfrm>
          <a:prstGeom prst="rect">
            <a:avLst/>
          </a:prstGeom>
          <a:gradFill rotWithShape="0">
            <a:gsLst>
              <a:gs pos="0">
                <a:srgbClr val="FDFDFD"/>
              </a:gs>
              <a:gs pos="100000">
                <a:srgbClr val="C9C5C4"/>
              </a:gs>
            </a:gsLst>
            <a:lin ang="5400000" scaled="1"/>
          </a:gradFill>
          <a:ln w="12700">
            <a:solidFill>
              <a:srgbClr val="B2B2B2"/>
            </a:solidFill>
            <a:miter lim="800000"/>
          </a:ln>
          <a:effectLst>
            <a:outerShdw dist="53882" dir="2700000" algn="ctr" rotWithShape="0">
              <a:srgbClr val="000000">
                <a:alpha val="30000"/>
              </a:srgbClr>
            </a:outerShdw>
          </a:effectLst>
        </p:spPr>
        <p:txBody>
          <a:bodyPr wrap="none" lIns="99745" tIns="49873" rIns="99745" bIns="49873" anchor="ctr"/>
          <a:lstStyle/>
          <a:p>
            <a:pPr marL="180975" algn="ctr" eaLnBrk="1" latinLnBrk="1" hangingPunct="1">
              <a:lnSpc>
                <a:spcPct val="130000"/>
              </a:lnSpc>
              <a:defRPr/>
            </a:pPr>
            <a:r>
              <a:rPr kumimoji="1" lang="zh-CN" altLang="en-US" sz="1100" b="1" dirty="0">
                <a:solidFill>
                  <a:srgbClr val="800000"/>
                </a:solidFill>
                <a:latin typeface="+mn-lt"/>
                <a:ea typeface="+mn-ea"/>
              </a:rPr>
              <a:t>用户态挂载驱动</a:t>
            </a:r>
            <a:endParaRPr kumimoji="1" lang="ko-KR" altLang="en-US" sz="1100" b="1" dirty="0">
              <a:solidFill>
                <a:srgbClr val="800000"/>
              </a:solidFill>
              <a:latin typeface="+mn-lt"/>
              <a:ea typeface="+mn-ea"/>
            </a:endParaRPr>
          </a:p>
        </p:txBody>
      </p:sp>
      <p:cxnSp>
        <p:nvCxnSpPr>
          <p:cNvPr id="64" name="直接箭头连接符 63"/>
          <p:cNvCxnSpPr/>
          <p:nvPr/>
        </p:nvCxnSpPr>
        <p:spPr bwMode="auto">
          <a:xfrm>
            <a:off x="7704138" y="2852738"/>
            <a:ext cx="7937" cy="223837"/>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cxnSp>
        <p:nvCxnSpPr>
          <p:cNvPr id="70" name="直接箭头连接符 69"/>
          <p:cNvCxnSpPr>
            <a:endCxn id="56" idx="1"/>
          </p:cNvCxnSpPr>
          <p:nvPr/>
        </p:nvCxnSpPr>
        <p:spPr bwMode="auto">
          <a:xfrm>
            <a:off x="6515100" y="2636838"/>
            <a:ext cx="504825" cy="0"/>
          </a:xfrm>
          <a:prstGeom prst="straightConnector1">
            <a:avLst/>
          </a:prstGeom>
          <a:ln w="12700">
            <a:headEnd type="none" w="med" len="med"/>
            <a:tailEnd type="arrow"/>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存储虚拟化类型</a:t>
            </a:r>
            <a:endParaRPr lang="zh-CN" altLang="en-US" smtClean="0"/>
          </a:p>
        </p:txBody>
      </p:sp>
      <p:graphicFrame>
        <p:nvGraphicFramePr>
          <p:cNvPr id="22" name="表格 21"/>
          <p:cNvGraphicFramePr>
            <a:graphicFrameLocks noGrp="1"/>
          </p:cNvGraphicFramePr>
          <p:nvPr/>
        </p:nvGraphicFramePr>
        <p:xfrm>
          <a:off x="792163" y="1557338"/>
          <a:ext cx="7777162" cy="3646488"/>
        </p:xfrm>
        <a:graphic>
          <a:graphicData uri="http://schemas.openxmlformats.org/drawingml/2006/table">
            <a:tbl>
              <a:tblPr firstRow="1" bandRow="1">
                <a:tableStyleId>{21E4AEA4-8DFA-4A89-87EB-49C32662AFE0}</a:tableStyleId>
              </a:tblPr>
              <a:tblGrid>
                <a:gridCol w="1526797"/>
                <a:gridCol w="1918284"/>
                <a:gridCol w="2192323"/>
                <a:gridCol w="2139758"/>
              </a:tblGrid>
              <a:tr h="720145">
                <a:tc>
                  <a:txBody>
                    <a:bodyPr/>
                    <a:lstStyle/>
                    <a:p>
                      <a:r>
                        <a:rPr lang="zh-CN" altLang="en-US" sz="1800" dirty="0" smtClean="0">
                          <a:latin typeface="+mn-lt"/>
                          <a:ea typeface="+mn-ea"/>
                        </a:rPr>
                        <a:t>虚拟化类型</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裸设备</a:t>
                      </a:r>
                      <a:r>
                        <a:rPr lang="en-US" altLang="zh-CN" sz="1800" dirty="0" smtClean="0">
                          <a:latin typeface="+mn-lt"/>
                          <a:ea typeface="+mn-ea"/>
                        </a:rPr>
                        <a:t>+</a:t>
                      </a:r>
                      <a:r>
                        <a:rPr lang="zh-CN" altLang="en-US" sz="1800" dirty="0" smtClean="0">
                          <a:latin typeface="+mn-lt"/>
                          <a:ea typeface="+mn-ea"/>
                        </a:rPr>
                        <a:t>逻辑卷</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存储设备虚拟化</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主机存储虚拟化</a:t>
                      </a:r>
                      <a:r>
                        <a:rPr lang="en-US" altLang="zh-CN" sz="1800" dirty="0" smtClean="0">
                          <a:latin typeface="+mn-lt"/>
                          <a:ea typeface="+mn-ea"/>
                        </a:rPr>
                        <a:t>+</a:t>
                      </a:r>
                      <a:r>
                        <a:rPr lang="zh-CN" altLang="en-US" sz="1800" dirty="0" smtClean="0">
                          <a:latin typeface="+mn-lt"/>
                          <a:ea typeface="+mn-ea"/>
                        </a:rPr>
                        <a:t>文件系统</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37516">
                <a:tc>
                  <a:txBody>
                    <a:bodyPr/>
                    <a:lstStyle/>
                    <a:p>
                      <a:r>
                        <a:rPr lang="zh-CN" altLang="en-US" sz="1800" dirty="0" smtClean="0">
                          <a:latin typeface="+mn-lt"/>
                          <a:ea typeface="+mn-ea"/>
                        </a:rPr>
                        <a:t>支持的业务</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精简置备磁盘</a:t>
                      </a:r>
                      <a:endParaRPr lang="en-US" altLang="zh-CN" sz="1800" dirty="0" smtClean="0">
                        <a:latin typeface="+mn-lt"/>
                        <a:ea typeface="+mn-ea"/>
                      </a:endParaRPr>
                    </a:p>
                    <a:p>
                      <a:r>
                        <a:rPr lang="zh-CN" altLang="en-US" sz="1800" dirty="0" smtClean="0">
                          <a:latin typeface="+mn-lt"/>
                          <a:ea typeface="+mn-ea"/>
                        </a:rPr>
                        <a:t>全量快照</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精简置备磁盘</a:t>
                      </a:r>
                      <a:endParaRPr lang="en-US" altLang="zh-CN" sz="1800" dirty="0" smtClean="0">
                        <a:latin typeface="+mn-lt"/>
                        <a:ea typeface="+mn-ea"/>
                      </a:endParaRPr>
                    </a:p>
                    <a:p>
                      <a:r>
                        <a:rPr lang="zh-CN" altLang="en-US" sz="1800" dirty="0" smtClean="0">
                          <a:latin typeface="+mn-lt"/>
                          <a:ea typeface="+mn-ea"/>
                        </a:rPr>
                        <a:t>差量快照</a:t>
                      </a:r>
                      <a:endParaRPr lang="en-US" altLang="zh-CN" sz="1800" dirty="0" smtClean="0">
                        <a:latin typeface="+mn-lt"/>
                        <a:ea typeface="+mn-ea"/>
                      </a:endParaRPr>
                    </a:p>
                    <a:p>
                      <a:r>
                        <a:rPr lang="zh-CN" altLang="en-US" sz="1800" dirty="0" smtClean="0">
                          <a:latin typeface="+mn-lt"/>
                          <a:ea typeface="+mn-ea"/>
                        </a:rPr>
                        <a:t>链接克隆</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精简置备磁盘</a:t>
                      </a:r>
                      <a:endParaRPr lang="en-US" altLang="zh-CN" sz="1800" dirty="0" smtClean="0">
                        <a:latin typeface="+mn-lt"/>
                        <a:ea typeface="+mn-ea"/>
                      </a:endParaRPr>
                    </a:p>
                    <a:p>
                      <a:r>
                        <a:rPr lang="zh-CN" altLang="en-US" sz="1800" dirty="0" smtClean="0">
                          <a:latin typeface="+mn-lt"/>
                          <a:ea typeface="+mn-ea"/>
                        </a:rPr>
                        <a:t>差量快照</a:t>
                      </a:r>
                      <a:endParaRPr lang="en-US" altLang="zh-CN" sz="1800" dirty="0" smtClean="0">
                        <a:latin typeface="+mn-lt"/>
                        <a:ea typeface="+mn-ea"/>
                      </a:endParaRPr>
                    </a:p>
                    <a:p>
                      <a:r>
                        <a:rPr lang="zh-CN" altLang="en-US" sz="1800" dirty="0" smtClean="0">
                          <a:latin typeface="+mn-lt"/>
                          <a:ea typeface="+mn-ea"/>
                        </a:rPr>
                        <a:t>存储冷热迁移</a:t>
                      </a:r>
                      <a:endParaRPr lang="en-US" altLang="zh-CN" sz="1800" dirty="0" smtClean="0">
                        <a:latin typeface="+mn-lt"/>
                        <a:ea typeface="+mn-ea"/>
                      </a:endParaRPr>
                    </a:p>
                    <a:p>
                      <a:r>
                        <a:rPr lang="zh-CN" altLang="en-US" sz="1800" dirty="0" smtClean="0">
                          <a:latin typeface="+mn-lt"/>
                          <a:ea typeface="+mn-ea"/>
                        </a:rPr>
                        <a:t>磁盘扩容</a:t>
                      </a:r>
                      <a:endParaRPr lang="en-US" altLang="zh-CN" sz="1800" dirty="0" smtClean="0">
                        <a:latin typeface="+mn-lt"/>
                        <a:ea typeface="+mn-ea"/>
                      </a:endParaRPr>
                    </a:p>
                    <a:p>
                      <a:r>
                        <a:rPr lang="zh-CN" altLang="en-US" sz="1800" dirty="0" smtClean="0">
                          <a:latin typeface="+mn-lt"/>
                          <a:ea typeface="+mn-ea"/>
                        </a:rPr>
                        <a:t>精简磁盘空间回收链接克隆</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88827">
                <a:tc>
                  <a:txBody>
                    <a:bodyPr/>
                    <a:lstStyle/>
                    <a:p>
                      <a:r>
                        <a:rPr lang="zh-CN" altLang="en-US" sz="1800" dirty="0" smtClean="0">
                          <a:latin typeface="+mn-lt"/>
                          <a:ea typeface="+mn-ea"/>
                        </a:rPr>
                        <a:t>支持的存储类型</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latin typeface="+mn-lt"/>
                          <a:ea typeface="+mn-ea"/>
                        </a:rPr>
                        <a:t>IP SAN</a:t>
                      </a:r>
                      <a:endParaRPr lang="en-US" altLang="zh-CN" sz="1800" dirty="0" smtClean="0">
                        <a:latin typeface="+mn-lt"/>
                        <a:ea typeface="+mn-ea"/>
                      </a:endParaRPr>
                    </a:p>
                    <a:p>
                      <a:r>
                        <a:rPr lang="en-US" altLang="zh-CN" sz="1800" dirty="0" smtClean="0">
                          <a:latin typeface="+mn-lt"/>
                          <a:ea typeface="+mn-ea"/>
                        </a:rPr>
                        <a:t>FC SAN</a:t>
                      </a:r>
                      <a:endParaRPr lang="en-US" altLang="zh-CN" sz="1800" dirty="0" smtClean="0">
                        <a:latin typeface="+mn-lt"/>
                        <a:ea typeface="+mn-ea"/>
                      </a:endParaRPr>
                    </a:p>
                    <a:p>
                      <a:r>
                        <a:rPr lang="zh-CN" altLang="en-US" sz="1800" dirty="0" smtClean="0">
                          <a:latin typeface="+mn-lt"/>
                          <a:ea typeface="+mn-ea"/>
                        </a:rPr>
                        <a:t>本地存储</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800" dirty="0" smtClean="0">
                          <a:latin typeface="+mn-lt"/>
                          <a:ea typeface="+mn-ea"/>
                        </a:rPr>
                        <a:t>华为</a:t>
                      </a:r>
                      <a:r>
                        <a:rPr lang="en-US" altLang="zh-CN" sz="1800" dirty="0" smtClean="0">
                          <a:latin typeface="+mn-lt"/>
                          <a:ea typeface="+mn-ea"/>
                        </a:rPr>
                        <a:t>5500T</a:t>
                      </a:r>
                      <a:endParaRPr lang="en-US" altLang="zh-CN" sz="1800" dirty="0" smtClean="0">
                        <a:latin typeface="+mn-lt"/>
                        <a:ea typeface="+mn-ea"/>
                      </a:endParaRPr>
                    </a:p>
                    <a:p>
                      <a:r>
                        <a:rPr lang="zh-CN" altLang="en-US" sz="1800" dirty="0" smtClean="0">
                          <a:latin typeface="+mn-lt"/>
                          <a:ea typeface="+mn-ea"/>
                        </a:rPr>
                        <a:t>华为</a:t>
                      </a:r>
                      <a:r>
                        <a:rPr lang="en-US" altLang="zh-CN" sz="1800" dirty="0" err="1" smtClean="0">
                          <a:latin typeface="+mn-lt"/>
                          <a:ea typeface="+mn-ea"/>
                        </a:rPr>
                        <a:t>FusionStorage</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smtClean="0">
                          <a:latin typeface="+mn-lt"/>
                          <a:ea typeface="+mn-ea"/>
                        </a:rPr>
                        <a:t>IP SAN</a:t>
                      </a:r>
                      <a:endParaRPr lang="en-US" altLang="zh-CN" sz="1800" dirty="0" smtClean="0">
                        <a:latin typeface="+mn-lt"/>
                        <a:ea typeface="+mn-ea"/>
                      </a:endParaRPr>
                    </a:p>
                    <a:p>
                      <a:r>
                        <a:rPr lang="en-US" altLang="zh-CN" sz="1800" dirty="0" smtClean="0">
                          <a:latin typeface="+mn-lt"/>
                          <a:ea typeface="+mn-ea"/>
                        </a:rPr>
                        <a:t>FC SAN</a:t>
                      </a:r>
                      <a:endParaRPr lang="en-US" altLang="zh-CN" sz="1800" dirty="0" smtClean="0">
                        <a:latin typeface="+mn-lt"/>
                        <a:ea typeface="+mn-ea"/>
                      </a:endParaRPr>
                    </a:p>
                    <a:p>
                      <a:r>
                        <a:rPr lang="en-US" altLang="zh-CN" sz="1800" dirty="0" smtClean="0">
                          <a:latin typeface="+mn-lt"/>
                          <a:ea typeface="+mn-ea"/>
                        </a:rPr>
                        <a:t>NAS</a:t>
                      </a:r>
                      <a:endParaRPr lang="en-US" altLang="zh-CN" sz="1800" dirty="0" smtClean="0">
                        <a:latin typeface="+mn-lt"/>
                        <a:ea typeface="+mn-ea"/>
                      </a:endParaRPr>
                    </a:p>
                    <a:p>
                      <a:r>
                        <a:rPr lang="zh-CN" altLang="en-US" sz="1800" dirty="0" smtClean="0">
                          <a:latin typeface="+mn-lt"/>
                          <a:ea typeface="+mn-ea"/>
                        </a:rPr>
                        <a:t>本地存储</a:t>
                      </a:r>
                      <a:endParaRPr lang="zh-CN" altLang="en-US" sz="1800" dirty="0">
                        <a:latin typeface="+mn-lt"/>
                        <a:ea typeface="+mn-ea"/>
                      </a:endParaRPr>
                    </a:p>
                  </a:txBody>
                  <a:tcPr marL="91446" marR="91446" marT="45724" marB="457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343025" y="387350"/>
            <a:ext cx="7054850" cy="868363"/>
          </a:xfrm>
        </p:spPr>
        <p:txBody>
          <a:bodyPr/>
          <a:lstStyle/>
          <a:p>
            <a:pPr eaLnBrk="1" hangingPunct="1"/>
            <a:r>
              <a:rPr lang="zh-CN" altLang="en-US" smtClean="0"/>
              <a:t>目录</a:t>
            </a:r>
            <a:endParaRPr lang="zh-CN" altLang="en-US" smtClean="0"/>
          </a:p>
        </p:txBody>
      </p:sp>
      <p:pic>
        <p:nvPicPr>
          <p:cNvPr id="61443" name="Picture 18"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652463" y="1374775"/>
            <a:ext cx="7929562" cy="3379788"/>
          </a:xfrm>
          <a:prstGeom prst="rect">
            <a:avLst/>
          </a:prstGeom>
          <a:noFill/>
          <a:ln w="9525">
            <a:noFill/>
            <a:miter lim="800000"/>
          </a:ln>
        </p:spPr>
        <p:txBody>
          <a:bodyPr lIns="80141" tIns="40071" rIns="80141" bIns="40071">
            <a:spAutoFit/>
          </a:bodyPr>
          <a:lstStyle/>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虚拟化技术介绍</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计算虚拟化技术</a:t>
            </a:r>
            <a:endParaRPr lang="en-US" altLang="zh-CN"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存储虚拟化技术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b="1" dirty="0">
                <a:latin typeface="+mn-ea"/>
                <a:ea typeface="+mn-ea"/>
              </a:rPr>
              <a:t>网络虚拟化技术</a:t>
            </a:r>
            <a:endParaRPr lang="zh-CN" altLang="en-US" sz="2200" b="1" dirty="0">
              <a:latin typeface="+mn-ea"/>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创建虚拟机简介</a:t>
            </a:r>
            <a:endParaRPr lang="zh-CN" altLang="en-US" sz="2200" kern="0" dirty="0">
              <a:solidFill>
                <a:srgbClr val="777777"/>
              </a:solidFill>
              <a:latin typeface="+mn-lt"/>
              <a:ea typeface="+mn-ea"/>
            </a:endParaRPr>
          </a:p>
          <a:p>
            <a:pPr marL="782955" lvl="1" indent="-381000" defTabSz="801370" eaLnBrk="1" hangingPunct="1">
              <a:lnSpc>
                <a:spcPct val="140000"/>
              </a:lnSpc>
              <a:spcBef>
                <a:spcPct val="30000"/>
              </a:spcBef>
              <a:buClr>
                <a:schemeClr val="tx1"/>
              </a:buClr>
              <a:defRPr/>
            </a:pPr>
            <a:endParaRPr lang="zh-CN" altLang="en-US" sz="2000" kern="0" dirty="0">
              <a:latin typeface="+mn-lt"/>
              <a:ea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Group 2"/>
          <p:cNvGrpSpPr/>
          <p:nvPr/>
        </p:nvGrpSpPr>
        <p:grpSpPr bwMode="auto">
          <a:xfrm>
            <a:off x="792163" y="1736725"/>
            <a:ext cx="2665412" cy="3708400"/>
            <a:chOff x="3785" y="997"/>
            <a:chExt cx="1363" cy="1800"/>
          </a:xfrm>
        </p:grpSpPr>
        <p:sp>
          <p:nvSpPr>
            <p:cNvPr id="63569" name="AutoShape 3"/>
            <p:cNvSpPr>
              <a:spLocks noChangeArrowheads="1"/>
            </p:cNvSpPr>
            <p:nvPr/>
          </p:nvSpPr>
          <p:spPr bwMode="gray">
            <a:xfrm>
              <a:off x="3785" y="997"/>
              <a:ext cx="1363" cy="1800"/>
            </a:xfrm>
            <a:prstGeom prst="roundRect">
              <a:avLst>
                <a:gd name="adj" fmla="val 17509"/>
              </a:avLst>
            </a:prstGeom>
            <a:solidFill>
              <a:srgbClr val="777777"/>
            </a:solidFill>
            <a:ln w="9525">
              <a:solidFill>
                <a:srgbClr val="999999"/>
              </a:solidFill>
              <a:round/>
            </a:ln>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570" name="AutoShape 4"/>
            <p:cNvSpPr>
              <a:spLocks noChangeArrowheads="1"/>
            </p:cNvSpPr>
            <p:nvPr/>
          </p:nvSpPr>
          <p:spPr bwMode="gray">
            <a:xfrm>
              <a:off x="3806" y="1002"/>
              <a:ext cx="1322" cy="1766"/>
            </a:xfrm>
            <a:prstGeom prst="roundRect">
              <a:avLst>
                <a:gd name="adj" fmla="val 16667"/>
              </a:avLst>
            </a:pr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571" name="AutoShape 5"/>
            <p:cNvSpPr>
              <a:spLocks noChangeArrowheads="1"/>
            </p:cNvSpPr>
            <p:nvPr/>
          </p:nvSpPr>
          <p:spPr bwMode="gray">
            <a:xfrm>
              <a:off x="3817" y="2302"/>
              <a:ext cx="1305" cy="447"/>
            </a:xfrm>
            <a:prstGeom prst="roundRect">
              <a:avLst>
                <a:gd name="adj" fmla="val 50000"/>
              </a:avLst>
            </a:prstGeom>
            <a:gradFill rotWithShape="1">
              <a:gsLst>
                <a:gs pos="0">
                  <a:srgbClr val="EAEAEA">
                    <a:alpha val="26999"/>
                  </a:srgbClr>
                </a:gs>
                <a:gs pos="100000">
                  <a:srgbClr val="F8F8F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572" name="AutoShape 6"/>
            <p:cNvSpPr>
              <a:spLocks noChangeArrowheads="1"/>
            </p:cNvSpPr>
            <p:nvPr/>
          </p:nvSpPr>
          <p:spPr bwMode="gray">
            <a:xfrm>
              <a:off x="3817" y="1024"/>
              <a:ext cx="1305" cy="446"/>
            </a:xfrm>
            <a:prstGeom prst="roundRect">
              <a:avLst>
                <a:gd name="adj" fmla="val 50000"/>
              </a:avLst>
            </a:prstGeom>
            <a:gradFill rotWithShape="1">
              <a:gsLst>
                <a:gs pos="0">
                  <a:srgbClr val="F8F8F8"/>
                </a:gs>
                <a:gs pos="100000">
                  <a:srgbClr val="DDDDDD">
                    <a:alpha val="26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grpSp>
      <p:sp>
        <p:nvSpPr>
          <p:cNvPr id="63491" name="标题 1"/>
          <p:cNvSpPr>
            <a:spLocks noGrp="1"/>
          </p:cNvSpPr>
          <p:nvPr>
            <p:ph type="title"/>
          </p:nvPr>
        </p:nvSpPr>
        <p:spPr/>
        <p:txBody>
          <a:bodyPr/>
          <a:lstStyle/>
          <a:p>
            <a:r>
              <a:rPr lang="zh-CN" altLang="en-US" smtClean="0"/>
              <a:t>网络虚拟化的背景</a:t>
            </a:r>
            <a:endParaRPr lang="zh-CN" altLang="en-US" smtClean="0"/>
          </a:p>
        </p:txBody>
      </p:sp>
      <p:sp>
        <p:nvSpPr>
          <p:cNvPr id="63492" name="TextBox 69"/>
          <p:cNvSpPr txBox="1">
            <a:spLocks noChangeArrowheads="1"/>
          </p:cNvSpPr>
          <p:nvPr/>
        </p:nvSpPr>
        <p:spPr bwMode="auto">
          <a:xfrm>
            <a:off x="1419225" y="1766888"/>
            <a:ext cx="157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800" smtClean="0">
                <a:solidFill>
                  <a:srgbClr val="990000"/>
                </a:solidFill>
                <a:latin typeface="+mn-lt"/>
                <a:ea typeface="+mn-ea"/>
              </a:rPr>
              <a:t>传统数据中心</a:t>
            </a:r>
            <a:endParaRPr lang="zh-CN" altLang="en-US" sz="1800" smtClean="0">
              <a:solidFill>
                <a:srgbClr val="990000"/>
              </a:solidFill>
              <a:latin typeface="+mn-lt"/>
              <a:ea typeface="+mn-ea"/>
            </a:endParaRPr>
          </a:p>
        </p:txBody>
      </p:sp>
      <p:sp>
        <p:nvSpPr>
          <p:cNvPr id="94" name="AutoShape 7"/>
          <p:cNvSpPr>
            <a:spLocks noChangeArrowheads="1"/>
          </p:cNvSpPr>
          <p:nvPr/>
        </p:nvSpPr>
        <p:spPr bwMode="auto">
          <a:xfrm>
            <a:off x="5545138" y="1809750"/>
            <a:ext cx="2628900" cy="3743325"/>
          </a:xfrm>
          <a:prstGeom prst="roundRect">
            <a:avLst>
              <a:gd name="adj" fmla="val 16667"/>
            </a:avLst>
          </a:prstGeom>
          <a:solidFill>
            <a:schemeClr val="bg1">
              <a:lumMod val="95000"/>
            </a:schemeClr>
          </a:solidFill>
          <a:ln w="38100" algn="ctr">
            <a:solidFill>
              <a:srgbClr val="990000"/>
            </a:solidFill>
            <a:round/>
          </a:ln>
          <a:effectLst>
            <a:outerShdw blurRad="50800" dist="38100" dir="2700000" algn="tl" rotWithShape="0">
              <a:prstClr val="black">
                <a:alpha val="40000"/>
              </a:prstClr>
            </a:outerShdw>
          </a:effectLst>
        </p:spPr>
        <p:txBody>
          <a:bodyPr wrap="none" lIns="72000" tIns="0" rIns="0" bIns="0" anchor="ctr"/>
          <a:lstStyle/>
          <a:p>
            <a:pPr eaLnBrk="1" fontAlgn="t" hangingPunct="1">
              <a:defRPr/>
            </a:pPr>
            <a:endParaRPr lang="zh-CN" altLang="en-US">
              <a:latin typeface="+mn-lt"/>
              <a:ea typeface="+mn-ea"/>
            </a:endParaRPr>
          </a:p>
        </p:txBody>
      </p:sp>
      <p:sp>
        <p:nvSpPr>
          <p:cNvPr id="63494" name="TextBox 94"/>
          <p:cNvSpPr txBox="1">
            <a:spLocks noChangeArrowheads="1"/>
          </p:cNvSpPr>
          <p:nvPr/>
        </p:nvSpPr>
        <p:spPr bwMode="auto">
          <a:xfrm>
            <a:off x="6149975" y="1809750"/>
            <a:ext cx="13398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800" smtClean="0">
                <a:solidFill>
                  <a:srgbClr val="990000"/>
                </a:solidFill>
                <a:latin typeface="+mn-lt"/>
                <a:ea typeface="+mn-ea"/>
              </a:rPr>
              <a:t>云数据中心</a:t>
            </a:r>
            <a:endParaRPr lang="zh-CN" altLang="en-US" sz="1800" smtClean="0">
              <a:solidFill>
                <a:srgbClr val="990000"/>
              </a:solidFill>
              <a:latin typeface="+mn-lt"/>
              <a:ea typeface="+mn-ea"/>
            </a:endParaRPr>
          </a:p>
        </p:txBody>
      </p:sp>
      <p:sp>
        <p:nvSpPr>
          <p:cNvPr id="63495" name="AutoShape 2"/>
          <p:cNvSpPr>
            <a:spLocks noChangeArrowheads="1"/>
          </p:cNvSpPr>
          <p:nvPr/>
        </p:nvSpPr>
        <p:spPr bwMode="auto">
          <a:xfrm>
            <a:off x="3744913" y="3141663"/>
            <a:ext cx="1512887" cy="1169987"/>
          </a:xfrm>
          <a:prstGeom prst="rightArrow">
            <a:avLst>
              <a:gd name="adj1" fmla="val 58657"/>
              <a:gd name="adj2" fmla="val 23766"/>
            </a:avLst>
          </a:prstGeom>
          <a:gradFill rotWithShape="1">
            <a:gsLst>
              <a:gs pos="0">
                <a:srgbClr val="B21A0E"/>
              </a:gs>
              <a:gs pos="100000">
                <a:srgbClr val="CE9E9E"/>
              </a:gs>
            </a:gsLst>
            <a:lin ang="2700000" scaled="1"/>
          </a:gradFill>
          <a:ln w="6350" algn="ctr">
            <a:solidFill>
              <a:srgbClr val="000000"/>
            </a:solidFill>
            <a:miter lim="800000"/>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496" name="TextBox 95"/>
          <p:cNvSpPr txBox="1">
            <a:spLocks noChangeArrowheads="1"/>
          </p:cNvSpPr>
          <p:nvPr/>
        </p:nvSpPr>
        <p:spPr bwMode="auto">
          <a:xfrm>
            <a:off x="3708400" y="3536950"/>
            <a:ext cx="1468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2000" smtClean="0">
                <a:latin typeface="+mn-lt"/>
                <a:ea typeface="+mn-ea"/>
              </a:rPr>
              <a:t>计算虚拟化</a:t>
            </a:r>
            <a:endParaRPr lang="zh-CN" altLang="en-US" sz="2000" smtClean="0">
              <a:latin typeface="+mn-lt"/>
              <a:ea typeface="+mn-ea"/>
            </a:endParaRPr>
          </a:p>
        </p:txBody>
      </p:sp>
      <p:grpSp>
        <p:nvGrpSpPr>
          <p:cNvPr id="63497" name="组合 120"/>
          <p:cNvGrpSpPr/>
          <p:nvPr/>
        </p:nvGrpSpPr>
        <p:grpSpPr bwMode="auto">
          <a:xfrm>
            <a:off x="900113" y="2817813"/>
            <a:ext cx="2413000" cy="2447925"/>
            <a:chOff x="971600" y="2528900"/>
            <a:chExt cx="2412268" cy="2448272"/>
          </a:xfrm>
        </p:grpSpPr>
        <p:sp>
          <p:nvSpPr>
            <p:cNvPr id="63548" name="圆角矩形 118"/>
            <p:cNvSpPr>
              <a:spLocks noChangeArrowheads="1"/>
            </p:cNvSpPr>
            <p:nvPr/>
          </p:nvSpPr>
          <p:spPr bwMode="auto">
            <a:xfrm>
              <a:off x="971600" y="2528900"/>
              <a:ext cx="2412268" cy="1619480"/>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pic>
          <p:nvPicPr>
            <p:cNvPr id="63549"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0460" y="2756093"/>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50"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0538" y="2792097"/>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51"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4636" y="2792097"/>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52" name="TextBox 115"/>
            <p:cNvSpPr txBox="1">
              <a:spLocks noChangeArrowheads="1"/>
            </p:cNvSpPr>
            <p:nvPr/>
          </p:nvSpPr>
          <p:spPr bwMode="auto">
            <a:xfrm>
              <a:off x="1827002" y="2528900"/>
              <a:ext cx="801445" cy="338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服务器</a:t>
              </a:r>
              <a:endParaRPr lang="zh-CN" altLang="en-US" sz="1600" smtClean="0">
                <a:latin typeface="+mn-lt"/>
                <a:ea typeface="+mn-ea"/>
              </a:endParaRPr>
            </a:p>
          </p:txBody>
        </p:sp>
        <p:sp>
          <p:nvSpPr>
            <p:cNvPr id="63553" name="圆角矩形 119"/>
            <p:cNvSpPr>
              <a:spLocks noChangeArrowheads="1"/>
            </p:cNvSpPr>
            <p:nvPr/>
          </p:nvSpPr>
          <p:spPr bwMode="auto">
            <a:xfrm>
              <a:off x="971600" y="4221415"/>
              <a:ext cx="2412268" cy="755757"/>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554" name="TextBox 114"/>
            <p:cNvSpPr txBox="1">
              <a:spLocks noChangeArrowheads="1"/>
            </p:cNvSpPr>
            <p:nvPr/>
          </p:nvSpPr>
          <p:spPr bwMode="auto">
            <a:xfrm>
              <a:off x="2447527" y="4457985"/>
              <a:ext cx="799857" cy="33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交换机</a:t>
              </a:r>
              <a:endParaRPr lang="zh-CN" altLang="en-US" sz="1600" smtClean="0">
                <a:latin typeface="+mn-lt"/>
                <a:ea typeface="+mn-ea"/>
              </a:endParaRPr>
            </a:p>
          </p:txBody>
        </p:sp>
        <p:cxnSp>
          <p:nvCxnSpPr>
            <p:cNvPr id="56" name="直接连接符 55"/>
            <p:cNvCxnSpPr/>
            <p:nvPr/>
          </p:nvCxnSpPr>
          <p:spPr bwMode="auto">
            <a:xfrm>
              <a:off x="1344549" y="3980081"/>
              <a:ext cx="1547343"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7" name="直接连接符 56"/>
            <p:cNvCxnSpPr/>
            <p:nvPr/>
          </p:nvCxnSpPr>
          <p:spPr bwMode="auto">
            <a:xfrm flipV="1">
              <a:off x="1344549" y="3619667"/>
              <a:ext cx="0" cy="36041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0" name="直接连接符 59"/>
            <p:cNvCxnSpPr/>
            <p:nvPr/>
          </p:nvCxnSpPr>
          <p:spPr bwMode="auto">
            <a:xfrm flipV="1">
              <a:off x="2136472" y="3619667"/>
              <a:ext cx="0" cy="36041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1" name="直接连接符 60"/>
            <p:cNvCxnSpPr/>
            <p:nvPr/>
          </p:nvCxnSpPr>
          <p:spPr bwMode="auto">
            <a:xfrm flipV="1">
              <a:off x="2906175" y="3605378"/>
              <a:ext cx="0" cy="36041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2" name="直接连接符 61"/>
            <p:cNvCxnSpPr/>
            <p:nvPr/>
          </p:nvCxnSpPr>
          <p:spPr bwMode="auto">
            <a:xfrm flipV="1">
              <a:off x="2136472" y="3980081"/>
              <a:ext cx="0" cy="36041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nvGrpSpPr>
            <p:cNvPr id="63560" name="Group 28"/>
            <p:cNvGrpSpPr>
              <a:grpSpLocks noChangeAspect="1"/>
            </p:cNvGrpSpPr>
            <p:nvPr/>
          </p:nvGrpSpPr>
          <p:grpSpPr bwMode="auto">
            <a:xfrm>
              <a:off x="1848532" y="4304265"/>
              <a:ext cx="608787" cy="636903"/>
              <a:chOff x="2138" y="1507"/>
              <a:chExt cx="498" cy="521"/>
            </a:xfrm>
          </p:grpSpPr>
          <p:sp>
            <p:nvSpPr>
              <p:cNvPr id="63561" name="Freeform 29"/>
              <p:cNvSpPr>
                <a:spLocks noChangeAspect="1"/>
              </p:cNvSpPr>
              <p:nvPr/>
            </p:nvSpPr>
            <p:spPr bwMode="auto">
              <a:xfrm>
                <a:off x="2550" y="1574"/>
                <a:ext cx="86" cy="451"/>
              </a:xfrm>
              <a:custGeom>
                <a:avLst/>
                <a:gdLst>
                  <a:gd name="T0" fmla="*/ 2147483646 w 43"/>
                  <a:gd name="T1" fmla="*/ 2147483646 h 226"/>
                  <a:gd name="T2" fmla="*/ 2147483646 w 43"/>
                  <a:gd name="T3" fmla="*/ 2147483646 h 226"/>
                  <a:gd name="T4" fmla="*/ 0 w 43"/>
                  <a:gd name="T5" fmla="*/ 2147483646 h 226"/>
                  <a:gd name="T6" fmla="*/ 2147483646 w 43"/>
                  <a:gd name="T7" fmla="*/ 2147483646 h 226"/>
                  <a:gd name="T8" fmla="*/ 2147483646 w 43"/>
                  <a:gd name="T9" fmla="*/ 2147483646 h 226"/>
                  <a:gd name="T10" fmla="*/ 2147483646 w 43"/>
                  <a:gd name="T11" fmla="*/ 2147483646 h 226"/>
                  <a:gd name="T12" fmla="*/ 2147483646 w 43"/>
                  <a:gd name="T13" fmla="*/ 2147483646 h 226"/>
                  <a:gd name="T14" fmla="*/ 2147483646 w 43"/>
                  <a:gd name="T15" fmla="*/ 2147483646 h 226"/>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226"/>
                  <a:gd name="T26" fmla="*/ 43 w 43"/>
                  <a:gd name="T27" fmla="*/ 226 h 2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226">
                    <a:moveTo>
                      <a:pt x="42" y="6"/>
                    </a:moveTo>
                    <a:cubicBezTo>
                      <a:pt x="38" y="0"/>
                      <a:pt x="5" y="22"/>
                      <a:pt x="5" y="22"/>
                    </a:cubicBezTo>
                    <a:cubicBezTo>
                      <a:pt x="0" y="221"/>
                      <a:pt x="0" y="221"/>
                      <a:pt x="0" y="221"/>
                    </a:cubicBezTo>
                    <a:cubicBezTo>
                      <a:pt x="0" y="221"/>
                      <a:pt x="0" y="226"/>
                      <a:pt x="10" y="217"/>
                    </a:cubicBezTo>
                    <a:cubicBezTo>
                      <a:pt x="18" y="210"/>
                      <a:pt x="35" y="195"/>
                      <a:pt x="38" y="190"/>
                    </a:cubicBezTo>
                    <a:cubicBezTo>
                      <a:pt x="42" y="186"/>
                      <a:pt x="43" y="187"/>
                      <a:pt x="43" y="177"/>
                    </a:cubicBezTo>
                    <a:cubicBezTo>
                      <a:pt x="43" y="17"/>
                      <a:pt x="43" y="17"/>
                      <a:pt x="43" y="17"/>
                    </a:cubicBezTo>
                    <a:cubicBezTo>
                      <a:pt x="43" y="7"/>
                      <a:pt x="42" y="6"/>
                      <a:pt x="42" y="6"/>
                    </a:cubicBezTo>
                    <a:close/>
                  </a:path>
                </a:pathLst>
              </a:custGeom>
              <a:solidFill>
                <a:srgbClr val="0B3C6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2" name="Freeform 30"/>
              <p:cNvSpPr>
                <a:spLocks noChangeAspect="1"/>
              </p:cNvSpPr>
              <p:nvPr/>
            </p:nvSpPr>
            <p:spPr bwMode="auto">
              <a:xfrm>
                <a:off x="2141" y="1507"/>
                <a:ext cx="487" cy="118"/>
              </a:xfrm>
              <a:custGeom>
                <a:avLst/>
                <a:gdLst>
                  <a:gd name="T0" fmla="*/ 2147483646 w 245"/>
                  <a:gd name="T1" fmla="*/ 2147483646 h 59"/>
                  <a:gd name="T2" fmla="*/ 2147483646 w 245"/>
                  <a:gd name="T3" fmla="*/ 2147483646 h 59"/>
                  <a:gd name="T4" fmla="*/ 2147483646 w 245"/>
                  <a:gd name="T5" fmla="*/ 2147483646 h 59"/>
                  <a:gd name="T6" fmla="*/ 2147483646 w 245"/>
                  <a:gd name="T7" fmla="*/ 2147483646 h 59"/>
                  <a:gd name="T8" fmla="*/ 2147483646 w 245"/>
                  <a:gd name="T9" fmla="*/ 2147483646 h 59"/>
                  <a:gd name="T10" fmla="*/ 2147483646 w 245"/>
                  <a:gd name="T11" fmla="*/ 2147483646 h 59"/>
                  <a:gd name="T12" fmla="*/ 2147483646 w 245"/>
                  <a:gd name="T13" fmla="*/ 0 h 59"/>
                  <a:gd name="T14" fmla="*/ 2147483646 w 245"/>
                  <a:gd name="T15" fmla="*/ 2147483646 h 59"/>
                  <a:gd name="T16" fmla="*/ 2147483646 w 245"/>
                  <a:gd name="T17" fmla="*/ 2147483646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5"/>
                  <a:gd name="T28" fmla="*/ 0 h 59"/>
                  <a:gd name="T29" fmla="*/ 245 w 245"/>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5" h="59">
                    <a:moveTo>
                      <a:pt x="245" y="37"/>
                    </a:moveTo>
                    <a:cubicBezTo>
                      <a:pt x="212" y="59"/>
                      <a:pt x="212" y="59"/>
                      <a:pt x="212" y="59"/>
                    </a:cubicBezTo>
                    <a:cubicBezTo>
                      <a:pt x="92" y="38"/>
                      <a:pt x="18" y="24"/>
                      <a:pt x="8" y="22"/>
                    </a:cubicBezTo>
                    <a:cubicBezTo>
                      <a:pt x="2" y="21"/>
                      <a:pt x="1" y="27"/>
                      <a:pt x="1" y="27"/>
                    </a:cubicBezTo>
                    <a:cubicBezTo>
                      <a:pt x="1" y="27"/>
                      <a:pt x="0" y="21"/>
                      <a:pt x="4" y="18"/>
                    </a:cubicBezTo>
                    <a:cubicBezTo>
                      <a:pt x="7" y="16"/>
                      <a:pt x="23" y="6"/>
                      <a:pt x="30" y="1"/>
                    </a:cubicBezTo>
                    <a:cubicBezTo>
                      <a:pt x="33" y="0"/>
                      <a:pt x="35" y="0"/>
                      <a:pt x="35" y="0"/>
                    </a:cubicBezTo>
                    <a:cubicBezTo>
                      <a:pt x="35" y="0"/>
                      <a:pt x="234" y="34"/>
                      <a:pt x="237" y="34"/>
                    </a:cubicBezTo>
                    <a:cubicBezTo>
                      <a:pt x="244" y="36"/>
                      <a:pt x="245" y="37"/>
                      <a:pt x="245" y="37"/>
                    </a:cubicBezTo>
                    <a:close/>
                  </a:path>
                </a:pathLst>
              </a:cu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3" name="Freeform 31"/>
              <p:cNvSpPr>
                <a:spLocks noChangeAspect="1"/>
              </p:cNvSpPr>
              <p:nvPr/>
            </p:nvSpPr>
            <p:spPr bwMode="auto">
              <a:xfrm>
                <a:off x="2542" y="1578"/>
                <a:ext cx="91" cy="65"/>
              </a:xfrm>
              <a:custGeom>
                <a:avLst/>
                <a:gdLst>
                  <a:gd name="T0" fmla="*/ 0 w 46"/>
                  <a:gd name="T1" fmla="*/ 2147483646 h 32"/>
                  <a:gd name="T2" fmla="*/ 2147483646 w 46"/>
                  <a:gd name="T3" fmla="*/ 0 h 32"/>
                  <a:gd name="T4" fmla="*/ 2147483646 w 46"/>
                  <a:gd name="T5" fmla="*/ 2147483646 h 32"/>
                  <a:gd name="T6" fmla="*/ 2147483646 w 46"/>
                  <a:gd name="T7" fmla="*/ 2147483646 h 32"/>
                  <a:gd name="T8" fmla="*/ 0 w 46"/>
                  <a:gd name="T9" fmla="*/ 2147483646 h 32"/>
                  <a:gd name="T10" fmla="*/ 0 60000 65536"/>
                  <a:gd name="T11" fmla="*/ 0 60000 65536"/>
                  <a:gd name="T12" fmla="*/ 0 60000 65536"/>
                  <a:gd name="T13" fmla="*/ 0 60000 65536"/>
                  <a:gd name="T14" fmla="*/ 0 60000 65536"/>
                  <a:gd name="T15" fmla="*/ 0 w 46"/>
                  <a:gd name="T16" fmla="*/ 0 h 32"/>
                  <a:gd name="T17" fmla="*/ 46 w 46"/>
                  <a:gd name="T18" fmla="*/ 32 h 32"/>
                </a:gdLst>
                <a:ahLst/>
                <a:cxnLst>
                  <a:cxn ang="T10">
                    <a:pos x="T0" y="T1"/>
                  </a:cxn>
                  <a:cxn ang="T11">
                    <a:pos x="T2" y="T3"/>
                  </a:cxn>
                  <a:cxn ang="T12">
                    <a:pos x="T4" y="T5"/>
                  </a:cxn>
                  <a:cxn ang="T13">
                    <a:pos x="T6" y="T7"/>
                  </a:cxn>
                  <a:cxn ang="T14">
                    <a:pos x="T8" y="T9"/>
                  </a:cxn>
                </a:cxnLst>
                <a:rect l="T15" t="T16" r="T17" b="T18"/>
                <a:pathLst>
                  <a:path w="46" h="32">
                    <a:moveTo>
                      <a:pt x="0" y="22"/>
                    </a:moveTo>
                    <a:cubicBezTo>
                      <a:pt x="0" y="22"/>
                      <a:pt x="37" y="1"/>
                      <a:pt x="41" y="0"/>
                    </a:cubicBezTo>
                    <a:cubicBezTo>
                      <a:pt x="45" y="1"/>
                      <a:pt x="46" y="3"/>
                      <a:pt x="46" y="7"/>
                    </a:cubicBezTo>
                    <a:cubicBezTo>
                      <a:pt x="8" y="32"/>
                      <a:pt x="8" y="32"/>
                      <a:pt x="8" y="32"/>
                    </a:cubicBezTo>
                    <a:lnTo>
                      <a:pt x="0" y="22"/>
                    </a:lnTo>
                    <a:close/>
                  </a:path>
                </a:pathLst>
              </a:custGeom>
              <a:solidFill>
                <a:srgbClr val="5D769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4" name="Freeform 32"/>
              <p:cNvSpPr>
                <a:spLocks noChangeAspect="1"/>
              </p:cNvSpPr>
              <p:nvPr/>
            </p:nvSpPr>
            <p:spPr bwMode="auto">
              <a:xfrm>
                <a:off x="2141" y="1547"/>
                <a:ext cx="423" cy="478"/>
              </a:xfrm>
              <a:custGeom>
                <a:avLst/>
                <a:gdLst>
                  <a:gd name="T0" fmla="*/ 2147483646 w 213"/>
                  <a:gd name="T1" fmla="*/ 2147483646 h 239"/>
                  <a:gd name="T2" fmla="*/ 2147483646 w 213"/>
                  <a:gd name="T3" fmla="*/ 2147483646 h 239"/>
                  <a:gd name="T4" fmla="*/ 0 w 213"/>
                  <a:gd name="T5" fmla="*/ 2147483646 h 239"/>
                  <a:gd name="T6" fmla="*/ 0 w 213"/>
                  <a:gd name="T7" fmla="*/ 2147483646 h 239"/>
                  <a:gd name="T8" fmla="*/ 2147483646 w 213"/>
                  <a:gd name="T9" fmla="*/ 2147483646 h 239"/>
                  <a:gd name="T10" fmla="*/ 2147483646 w 213"/>
                  <a:gd name="T11" fmla="*/ 2147483646 h 239"/>
                  <a:gd name="T12" fmla="*/ 2147483646 w 213"/>
                  <a:gd name="T13" fmla="*/ 2147483646 h 239"/>
                  <a:gd name="T14" fmla="*/ 2147483646 w 213"/>
                  <a:gd name="T15" fmla="*/ 2147483646 h 239"/>
                  <a:gd name="T16" fmla="*/ 2147483646 w 213"/>
                  <a:gd name="T17" fmla="*/ 2147483646 h 2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239"/>
                  <a:gd name="T29" fmla="*/ 213 w 213"/>
                  <a:gd name="T30" fmla="*/ 239 h 2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239">
                    <a:moveTo>
                      <a:pt x="207" y="37"/>
                    </a:moveTo>
                    <a:cubicBezTo>
                      <a:pt x="92" y="17"/>
                      <a:pt x="17" y="3"/>
                      <a:pt x="8" y="1"/>
                    </a:cubicBezTo>
                    <a:cubicBezTo>
                      <a:pt x="1" y="0"/>
                      <a:pt x="0" y="6"/>
                      <a:pt x="0" y="6"/>
                    </a:cubicBezTo>
                    <a:cubicBezTo>
                      <a:pt x="0" y="6"/>
                      <a:pt x="0" y="168"/>
                      <a:pt x="0" y="180"/>
                    </a:cubicBezTo>
                    <a:cubicBezTo>
                      <a:pt x="0" y="192"/>
                      <a:pt x="2" y="192"/>
                      <a:pt x="7" y="194"/>
                    </a:cubicBezTo>
                    <a:cubicBezTo>
                      <a:pt x="11" y="195"/>
                      <a:pt x="165" y="228"/>
                      <a:pt x="200" y="236"/>
                    </a:cubicBezTo>
                    <a:cubicBezTo>
                      <a:pt x="213" y="239"/>
                      <a:pt x="212" y="232"/>
                      <a:pt x="212" y="228"/>
                    </a:cubicBezTo>
                    <a:cubicBezTo>
                      <a:pt x="212" y="228"/>
                      <a:pt x="212" y="54"/>
                      <a:pt x="212" y="47"/>
                    </a:cubicBezTo>
                    <a:cubicBezTo>
                      <a:pt x="212" y="42"/>
                      <a:pt x="208" y="38"/>
                      <a:pt x="207" y="37"/>
                    </a:cubicBezTo>
                    <a:close/>
                  </a:path>
                </a:pathLst>
              </a:custGeom>
              <a:solidFill>
                <a:srgbClr val="8BA6BD"/>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5" name="Freeform 33"/>
              <p:cNvSpPr>
                <a:spLocks noChangeAspect="1"/>
              </p:cNvSpPr>
              <p:nvPr/>
            </p:nvSpPr>
            <p:spPr bwMode="auto">
              <a:xfrm>
                <a:off x="2154" y="1561"/>
                <a:ext cx="392" cy="443"/>
              </a:xfrm>
              <a:custGeom>
                <a:avLst/>
                <a:gdLst>
                  <a:gd name="T0" fmla="*/ 2147483646 w 197"/>
                  <a:gd name="T1" fmla="*/ 2147483646 h 222"/>
                  <a:gd name="T2" fmla="*/ 2147483646 w 197"/>
                  <a:gd name="T3" fmla="*/ 2147483646 h 222"/>
                  <a:gd name="T4" fmla="*/ 0 w 197"/>
                  <a:gd name="T5" fmla="*/ 2147483646 h 222"/>
                  <a:gd name="T6" fmla="*/ 0 w 197"/>
                  <a:gd name="T7" fmla="*/ 2147483646 h 222"/>
                  <a:gd name="T8" fmla="*/ 2147483646 w 197"/>
                  <a:gd name="T9" fmla="*/ 2147483646 h 222"/>
                  <a:gd name="T10" fmla="*/ 2147483646 w 197"/>
                  <a:gd name="T11" fmla="*/ 2147483646 h 222"/>
                  <a:gd name="T12" fmla="*/ 2147483646 w 197"/>
                  <a:gd name="T13" fmla="*/ 2147483646 h 222"/>
                  <a:gd name="T14" fmla="*/ 2147483646 w 197"/>
                  <a:gd name="T15" fmla="*/ 2147483646 h 222"/>
                  <a:gd name="T16" fmla="*/ 2147483646 w 197"/>
                  <a:gd name="T17" fmla="*/ 2147483646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
                  <a:gd name="T28" fmla="*/ 0 h 222"/>
                  <a:gd name="T29" fmla="*/ 197 w 197"/>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 h="222">
                    <a:moveTo>
                      <a:pt x="192" y="35"/>
                    </a:moveTo>
                    <a:cubicBezTo>
                      <a:pt x="85" y="16"/>
                      <a:pt x="15" y="3"/>
                      <a:pt x="6" y="1"/>
                    </a:cubicBezTo>
                    <a:cubicBezTo>
                      <a:pt x="0" y="0"/>
                      <a:pt x="0" y="5"/>
                      <a:pt x="0" y="5"/>
                    </a:cubicBezTo>
                    <a:cubicBezTo>
                      <a:pt x="0" y="5"/>
                      <a:pt x="0" y="155"/>
                      <a:pt x="0" y="167"/>
                    </a:cubicBezTo>
                    <a:cubicBezTo>
                      <a:pt x="0" y="178"/>
                      <a:pt x="1" y="179"/>
                      <a:pt x="6" y="180"/>
                    </a:cubicBezTo>
                    <a:cubicBezTo>
                      <a:pt x="9" y="181"/>
                      <a:pt x="154" y="212"/>
                      <a:pt x="187" y="220"/>
                    </a:cubicBezTo>
                    <a:cubicBezTo>
                      <a:pt x="197" y="222"/>
                      <a:pt x="196" y="215"/>
                      <a:pt x="197" y="212"/>
                    </a:cubicBezTo>
                    <a:cubicBezTo>
                      <a:pt x="197" y="212"/>
                      <a:pt x="197" y="50"/>
                      <a:pt x="197" y="44"/>
                    </a:cubicBezTo>
                    <a:cubicBezTo>
                      <a:pt x="197" y="39"/>
                      <a:pt x="196" y="35"/>
                      <a:pt x="192" y="35"/>
                    </a:cubicBezTo>
                    <a:close/>
                  </a:path>
                </a:pathLst>
              </a:custGeom>
              <a:solidFill>
                <a:srgbClr val="5D769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6" name="Freeform 34"/>
              <p:cNvSpPr>
                <a:spLocks noChangeAspect="1" noEditPoints="1"/>
              </p:cNvSpPr>
              <p:nvPr/>
            </p:nvSpPr>
            <p:spPr bwMode="auto">
              <a:xfrm>
                <a:off x="2150" y="1561"/>
                <a:ext cx="397" cy="443"/>
              </a:xfrm>
              <a:custGeom>
                <a:avLst/>
                <a:gdLst>
                  <a:gd name="T0" fmla="*/ 2147483646 w 199"/>
                  <a:gd name="T1" fmla="*/ 2147483646 h 221"/>
                  <a:gd name="T2" fmla="*/ 0 w 199"/>
                  <a:gd name="T3" fmla="*/ 2147483646 h 221"/>
                  <a:gd name="T4" fmla="*/ 0 w 199"/>
                  <a:gd name="T5" fmla="*/ 2147483646 h 221"/>
                  <a:gd name="T6" fmla="*/ 2147483646 w 199"/>
                  <a:gd name="T7" fmla="*/ 2147483646 h 221"/>
                  <a:gd name="T8" fmla="*/ 2147483646 w 199"/>
                  <a:gd name="T9" fmla="*/ 2147483646 h 221"/>
                  <a:gd name="T10" fmla="*/ 2147483646 w 199"/>
                  <a:gd name="T11" fmla="*/ 2147483646 h 221"/>
                  <a:gd name="T12" fmla="*/ 2147483646 w 199"/>
                  <a:gd name="T13" fmla="*/ 2147483646 h 221"/>
                  <a:gd name="T14" fmla="*/ 2147483646 w 199"/>
                  <a:gd name="T15" fmla="*/ 2147483646 h 221"/>
                  <a:gd name="T16" fmla="*/ 2147483646 w 199"/>
                  <a:gd name="T17" fmla="*/ 2147483646 h 221"/>
                  <a:gd name="T18" fmla="*/ 2147483646 w 199"/>
                  <a:gd name="T19" fmla="*/ 2147483646 h 221"/>
                  <a:gd name="T20" fmla="*/ 2147483646 w 199"/>
                  <a:gd name="T21" fmla="*/ 2147483646 h 221"/>
                  <a:gd name="T22" fmla="*/ 2147483646 w 199"/>
                  <a:gd name="T23" fmla="*/ 0 h 221"/>
                  <a:gd name="T24" fmla="*/ 2147483646 w 199"/>
                  <a:gd name="T25" fmla="*/ 2147483646 h 221"/>
                  <a:gd name="T26" fmla="*/ 2147483646 w 199"/>
                  <a:gd name="T27" fmla="*/ 2147483646 h 221"/>
                  <a:gd name="T28" fmla="*/ 2147483646 w 199"/>
                  <a:gd name="T29" fmla="*/ 2147483646 h 221"/>
                  <a:gd name="T30" fmla="*/ 2147483646 w 199"/>
                  <a:gd name="T31" fmla="*/ 2147483646 h 221"/>
                  <a:gd name="T32" fmla="*/ 2147483646 w 199"/>
                  <a:gd name="T33" fmla="*/ 2147483646 h 221"/>
                  <a:gd name="T34" fmla="*/ 2147483646 w 199"/>
                  <a:gd name="T35" fmla="*/ 2147483646 h 221"/>
                  <a:gd name="T36" fmla="*/ 2147483646 w 199"/>
                  <a:gd name="T37" fmla="*/ 2147483646 h 221"/>
                  <a:gd name="T38" fmla="*/ 2147483646 w 199"/>
                  <a:gd name="T39" fmla="*/ 2147483646 h 221"/>
                  <a:gd name="T40" fmla="*/ 2147483646 w 199"/>
                  <a:gd name="T41" fmla="*/ 2147483646 h 221"/>
                  <a:gd name="T42" fmla="*/ 2147483646 w 199"/>
                  <a:gd name="T43" fmla="*/ 2147483646 h 221"/>
                  <a:gd name="T44" fmla="*/ 2147483646 w 199"/>
                  <a:gd name="T45" fmla="*/ 2147483646 h 221"/>
                  <a:gd name="T46" fmla="*/ 2147483646 w 199"/>
                  <a:gd name="T47" fmla="*/ 2147483646 h 221"/>
                  <a:gd name="T48" fmla="*/ 2147483646 w 199"/>
                  <a:gd name="T49" fmla="*/ 2147483646 h 2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21"/>
                  <a:gd name="T77" fmla="*/ 199 w 199"/>
                  <a:gd name="T78" fmla="*/ 221 h 2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21">
                    <a:moveTo>
                      <a:pt x="2" y="1"/>
                    </a:moveTo>
                    <a:cubicBezTo>
                      <a:pt x="0" y="3"/>
                      <a:pt x="0" y="5"/>
                      <a:pt x="0" y="5"/>
                    </a:cubicBezTo>
                    <a:cubicBezTo>
                      <a:pt x="0" y="5"/>
                      <a:pt x="0" y="167"/>
                      <a:pt x="0" y="167"/>
                    </a:cubicBezTo>
                    <a:cubicBezTo>
                      <a:pt x="0" y="178"/>
                      <a:pt x="1" y="179"/>
                      <a:pt x="7" y="181"/>
                    </a:cubicBezTo>
                    <a:cubicBezTo>
                      <a:pt x="8" y="181"/>
                      <a:pt x="33" y="187"/>
                      <a:pt x="73" y="195"/>
                    </a:cubicBezTo>
                    <a:cubicBezTo>
                      <a:pt x="188" y="221"/>
                      <a:pt x="188" y="221"/>
                      <a:pt x="188" y="221"/>
                    </a:cubicBezTo>
                    <a:cubicBezTo>
                      <a:pt x="190" y="221"/>
                      <a:pt x="194" y="221"/>
                      <a:pt x="195" y="220"/>
                    </a:cubicBezTo>
                    <a:cubicBezTo>
                      <a:pt x="199" y="218"/>
                      <a:pt x="198" y="212"/>
                      <a:pt x="198" y="212"/>
                    </a:cubicBezTo>
                    <a:cubicBezTo>
                      <a:pt x="198" y="212"/>
                      <a:pt x="198" y="44"/>
                      <a:pt x="198" y="44"/>
                    </a:cubicBezTo>
                    <a:cubicBezTo>
                      <a:pt x="198" y="39"/>
                      <a:pt x="198" y="35"/>
                      <a:pt x="193" y="34"/>
                    </a:cubicBezTo>
                    <a:cubicBezTo>
                      <a:pt x="193" y="34"/>
                      <a:pt x="193" y="34"/>
                      <a:pt x="193" y="34"/>
                    </a:cubicBezTo>
                    <a:cubicBezTo>
                      <a:pt x="7" y="0"/>
                      <a:pt x="7" y="0"/>
                      <a:pt x="7" y="0"/>
                    </a:cubicBezTo>
                    <a:cubicBezTo>
                      <a:pt x="5" y="0"/>
                      <a:pt x="3" y="0"/>
                      <a:pt x="2" y="1"/>
                    </a:cubicBezTo>
                    <a:close/>
                    <a:moveTo>
                      <a:pt x="188" y="219"/>
                    </a:moveTo>
                    <a:cubicBezTo>
                      <a:pt x="188" y="219"/>
                      <a:pt x="73" y="194"/>
                      <a:pt x="73" y="194"/>
                    </a:cubicBezTo>
                    <a:cubicBezTo>
                      <a:pt x="39" y="186"/>
                      <a:pt x="9" y="180"/>
                      <a:pt x="8" y="179"/>
                    </a:cubicBezTo>
                    <a:cubicBezTo>
                      <a:pt x="3" y="178"/>
                      <a:pt x="1" y="177"/>
                      <a:pt x="1" y="167"/>
                    </a:cubicBezTo>
                    <a:cubicBezTo>
                      <a:pt x="1" y="5"/>
                      <a:pt x="1" y="5"/>
                      <a:pt x="1" y="5"/>
                    </a:cubicBezTo>
                    <a:cubicBezTo>
                      <a:pt x="1" y="5"/>
                      <a:pt x="1" y="3"/>
                      <a:pt x="3" y="2"/>
                    </a:cubicBezTo>
                    <a:cubicBezTo>
                      <a:pt x="4" y="2"/>
                      <a:pt x="5" y="1"/>
                      <a:pt x="7" y="2"/>
                    </a:cubicBezTo>
                    <a:cubicBezTo>
                      <a:pt x="193" y="36"/>
                      <a:pt x="193" y="36"/>
                      <a:pt x="193" y="36"/>
                    </a:cubicBezTo>
                    <a:cubicBezTo>
                      <a:pt x="196" y="36"/>
                      <a:pt x="197" y="39"/>
                      <a:pt x="197" y="44"/>
                    </a:cubicBezTo>
                    <a:cubicBezTo>
                      <a:pt x="197" y="212"/>
                      <a:pt x="197" y="212"/>
                      <a:pt x="197" y="212"/>
                    </a:cubicBezTo>
                    <a:cubicBezTo>
                      <a:pt x="197" y="212"/>
                      <a:pt x="197" y="217"/>
                      <a:pt x="195" y="219"/>
                    </a:cubicBezTo>
                    <a:cubicBezTo>
                      <a:pt x="193" y="220"/>
                      <a:pt x="190" y="220"/>
                      <a:pt x="188" y="219"/>
                    </a:cubicBezTo>
                    <a:close/>
                  </a:path>
                </a:pathLst>
              </a:custGeom>
              <a:solidFill>
                <a:srgbClr val="2B4F7C"/>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7" name="Freeform 35"/>
              <p:cNvSpPr>
                <a:spLocks noChangeAspect="1" noEditPoints="1"/>
              </p:cNvSpPr>
              <p:nvPr/>
            </p:nvSpPr>
            <p:spPr bwMode="auto">
              <a:xfrm>
                <a:off x="2210" y="1621"/>
                <a:ext cx="302" cy="331"/>
              </a:xfrm>
              <a:custGeom>
                <a:avLst/>
                <a:gdLst>
                  <a:gd name="T0" fmla="*/ 2147483646 w 152"/>
                  <a:gd name="T1" fmla="*/ 2147483646 h 166"/>
                  <a:gd name="T2" fmla="*/ 2147483646 w 152"/>
                  <a:gd name="T3" fmla="*/ 2147483646 h 166"/>
                  <a:gd name="T4" fmla="*/ 2147483646 w 152"/>
                  <a:gd name="T5" fmla="*/ 2147483646 h 166"/>
                  <a:gd name="T6" fmla="*/ 2147483646 w 152"/>
                  <a:gd name="T7" fmla="*/ 2147483646 h 166"/>
                  <a:gd name="T8" fmla="*/ 2147483646 w 152"/>
                  <a:gd name="T9" fmla="*/ 2147483646 h 166"/>
                  <a:gd name="T10" fmla="*/ 2147483646 w 152"/>
                  <a:gd name="T11" fmla="*/ 0 h 166"/>
                  <a:gd name="T12" fmla="*/ 2147483646 w 152"/>
                  <a:gd name="T13" fmla="*/ 2147483646 h 166"/>
                  <a:gd name="T14" fmla="*/ 2147483646 w 152"/>
                  <a:gd name="T15" fmla="*/ 2147483646 h 166"/>
                  <a:gd name="T16" fmla="*/ 2147483646 w 152"/>
                  <a:gd name="T17" fmla="*/ 2147483646 h 166"/>
                  <a:gd name="T18" fmla="*/ 0 w 152"/>
                  <a:gd name="T19" fmla="*/ 2147483646 h 166"/>
                  <a:gd name="T20" fmla="*/ 0 w 152"/>
                  <a:gd name="T21" fmla="*/ 2147483646 h 166"/>
                  <a:gd name="T22" fmla="*/ 2147483646 w 152"/>
                  <a:gd name="T23" fmla="*/ 2147483646 h 166"/>
                  <a:gd name="T24" fmla="*/ 2147483646 w 152"/>
                  <a:gd name="T25" fmla="*/ 2147483646 h 166"/>
                  <a:gd name="T26" fmla="*/ 2147483646 w 152"/>
                  <a:gd name="T27" fmla="*/ 2147483646 h 166"/>
                  <a:gd name="T28" fmla="*/ 2147483646 w 152"/>
                  <a:gd name="T29" fmla="*/ 2147483646 h 166"/>
                  <a:gd name="T30" fmla="*/ 0 w 152"/>
                  <a:gd name="T31" fmla="*/ 2147483646 h 166"/>
                  <a:gd name="T32" fmla="*/ 0 w 152"/>
                  <a:gd name="T33" fmla="*/ 2147483646 h 166"/>
                  <a:gd name="T34" fmla="*/ 2147483646 w 152"/>
                  <a:gd name="T35" fmla="*/ 2147483646 h 166"/>
                  <a:gd name="T36" fmla="*/ 2147483646 w 152"/>
                  <a:gd name="T37" fmla="*/ 2147483646 h 166"/>
                  <a:gd name="T38" fmla="*/ 2147483646 w 152"/>
                  <a:gd name="T39" fmla="*/ 2147483646 h 166"/>
                  <a:gd name="T40" fmla="*/ 2147483646 w 152"/>
                  <a:gd name="T41" fmla="*/ 2147483646 h 166"/>
                  <a:gd name="T42" fmla="*/ 2147483646 w 152"/>
                  <a:gd name="T43" fmla="*/ 2147483646 h 166"/>
                  <a:gd name="T44" fmla="*/ 2147483646 w 152"/>
                  <a:gd name="T45" fmla="*/ 2147483646 h 166"/>
                  <a:gd name="T46" fmla="*/ 2147483646 w 152"/>
                  <a:gd name="T47" fmla="*/ 2147483646 h 166"/>
                  <a:gd name="T48" fmla="*/ 2147483646 w 152"/>
                  <a:gd name="T49" fmla="*/ 2147483646 h 166"/>
                  <a:gd name="T50" fmla="*/ 2147483646 w 152"/>
                  <a:gd name="T51" fmla="*/ 2147483646 h 166"/>
                  <a:gd name="T52" fmla="*/ 2147483646 w 152"/>
                  <a:gd name="T53" fmla="*/ 2147483646 h 166"/>
                  <a:gd name="T54" fmla="*/ 2147483646 w 152"/>
                  <a:gd name="T55" fmla="*/ 2147483646 h 166"/>
                  <a:gd name="T56" fmla="*/ 2147483646 w 152"/>
                  <a:gd name="T57" fmla="*/ 2147483646 h 166"/>
                  <a:gd name="T58" fmla="*/ 2147483646 w 152"/>
                  <a:gd name="T59" fmla="*/ 2147483646 h 166"/>
                  <a:gd name="T60" fmla="*/ 2147483646 w 152"/>
                  <a:gd name="T61" fmla="*/ 2147483646 h 166"/>
                  <a:gd name="T62" fmla="*/ 2147483646 w 152"/>
                  <a:gd name="T63" fmla="*/ 2147483646 h 166"/>
                  <a:gd name="T64" fmla="*/ 2147483646 w 152"/>
                  <a:gd name="T65" fmla="*/ 2147483646 h 166"/>
                  <a:gd name="T66" fmla="*/ 2147483646 w 152"/>
                  <a:gd name="T67" fmla="*/ 2147483646 h 166"/>
                  <a:gd name="T68" fmla="*/ 2147483646 w 152"/>
                  <a:gd name="T69" fmla="*/ 2147483646 h 166"/>
                  <a:gd name="T70" fmla="*/ 2147483646 w 152"/>
                  <a:gd name="T71" fmla="*/ 2147483646 h 166"/>
                  <a:gd name="T72" fmla="*/ 2147483646 w 152"/>
                  <a:gd name="T73" fmla="*/ 2147483646 h 166"/>
                  <a:gd name="T74" fmla="*/ 2147483646 w 152"/>
                  <a:gd name="T75" fmla="*/ 2147483646 h 166"/>
                  <a:gd name="T76" fmla="*/ 2147483646 w 152"/>
                  <a:gd name="T77" fmla="*/ 2147483646 h 166"/>
                  <a:gd name="T78" fmla="*/ 2147483646 w 152"/>
                  <a:gd name="T79" fmla="*/ 2147483646 h 166"/>
                  <a:gd name="T80" fmla="*/ 2147483646 w 152"/>
                  <a:gd name="T81" fmla="*/ 2147483646 h 166"/>
                  <a:gd name="T82" fmla="*/ 2147483646 w 152"/>
                  <a:gd name="T83" fmla="*/ 2147483646 h 166"/>
                  <a:gd name="T84" fmla="*/ 2147483646 w 152"/>
                  <a:gd name="T85" fmla="*/ 2147483646 h 166"/>
                  <a:gd name="T86" fmla="*/ 2147483646 w 152"/>
                  <a:gd name="T87" fmla="*/ 2147483646 h 166"/>
                  <a:gd name="T88" fmla="*/ 2147483646 w 152"/>
                  <a:gd name="T89" fmla="*/ 2147483646 h 166"/>
                  <a:gd name="T90" fmla="*/ 2147483646 w 152"/>
                  <a:gd name="T91" fmla="*/ 2147483646 h 166"/>
                  <a:gd name="T92" fmla="*/ 2147483646 w 152"/>
                  <a:gd name="T93" fmla="*/ 2147483646 h 166"/>
                  <a:gd name="T94" fmla="*/ 2147483646 w 152"/>
                  <a:gd name="T95" fmla="*/ 2147483646 h 166"/>
                  <a:gd name="T96" fmla="*/ 2147483646 w 152"/>
                  <a:gd name="T97" fmla="*/ 2147483646 h 166"/>
                  <a:gd name="T98" fmla="*/ 2147483646 w 152"/>
                  <a:gd name="T99" fmla="*/ 2147483646 h 166"/>
                  <a:gd name="T100" fmla="*/ 2147483646 w 152"/>
                  <a:gd name="T101" fmla="*/ 2147483646 h 166"/>
                  <a:gd name="T102" fmla="*/ 2147483646 w 152"/>
                  <a:gd name="T103" fmla="*/ 2147483646 h 166"/>
                  <a:gd name="T104" fmla="*/ 2147483646 w 152"/>
                  <a:gd name="T105" fmla="*/ 2147483646 h 166"/>
                  <a:gd name="T106" fmla="*/ 2147483646 w 152"/>
                  <a:gd name="T107" fmla="*/ 2147483646 h 166"/>
                  <a:gd name="T108" fmla="*/ 2147483646 w 152"/>
                  <a:gd name="T109" fmla="*/ 2147483646 h 166"/>
                  <a:gd name="T110" fmla="*/ 2147483646 w 152"/>
                  <a:gd name="T111" fmla="*/ 2147483646 h 166"/>
                  <a:gd name="T112" fmla="*/ 2147483646 w 152"/>
                  <a:gd name="T113" fmla="*/ 2147483646 h 166"/>
                  <a:gd name="T114" fmla="*/ 2147483646 w 152"/>
                  <a:gd name="T115" fmla="*/ 2147483646 h 166"/>
                  <a:gd name="T116" fmla="*/ 2147483646 w 152"/>
                  <a:gd name="T117" fmla="*/ 2147483646 h 166"/>
                  <a:gd name="T118" fmla="*/ 2147483646 w 152"/>
                  <a:gd name="T119" fmla="*/ 2147483646 h 1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2"/>
                  <a:gd name="T181" fmla="*/ 0 h 166"/>
                  <a:gd name="T182" fmla="*/ 152 w 152"/>
                  <a:gd name="T183" fmla="*/ 166 h 16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2" h="166">
                    <a:moveTo>
                      <a:pt x="48" y="51"/>
                    </a:moveTo>
                    <a:cubicBezTo>
                      <a:pt x="52" y="48"/>
                      <a:pt x="56" y="46"/>
                      <a:pt x="60" y="45"/>
                    </a:cubicBezTo>
                    <a:cubicBezTo>
                      <a:pt x="60" y="7"/>
                      <a:pt x="60" y="7"/>
                      <a:pt x="60" y="7"/>
                    </a:cubicBezTo>
                    <a:cubicBezTo>
                      <a:pt x="59" y="7"/>
                      <a:pt x="48" y="5"/>
                      <a:pt x="45" y="4"/>
                    </a:cubicBezTo>
                    <a:cubicBezTo>
                      <a:pt x="45" y="7"/>
                      <a:pt x="45" y="37"/>
                      <a:pt x="45" y="37"/>
                    </a:cubicBezTo>
                    <a:cubicBezTo>
                      <a:pt x="45" y="37"/>
                      <a:pt x="15" y="2"/>
                      <a:pt x="13" y="0"/>
                    </a:cubicBezTo>
                    <a:cubicBezTo>
                      <a:pt x="12" y="2"/>
                      <a:pt x="10" y="4"/>
                      <a:pt x="9" y="5"/>
                    </a:cubicBezTo>
                    <a:cubicBezTo>
                      <a:pt x="6" y="7"/>
                      <a:pt x="4" y="8"/>
                      <a:pt x="1" y="9"/>
                    </a:cubicBezTo>
                    <a:cubicBezTo>
                      <a:pt x="3" y="11"/>
                      <a:pt x="32" y="45"/>
                      <a:pt x="32" y="45"/>
                    </a:cubicBezTo>
                    <a:cubicBezTo>
                      <a:pt x="32" y="45"/>
                      <a:pt x="3" y="39"/>
                      <a:pt x="0" y="38"/>
                    </a:cubicBezTo>
                    <a:cubicBezTo>
                      <a:pt x="0" y="53"/>
                      <a:pt x="0" y="53"/>
                      <a:pt x="0" y="53"/>
                    </a:cubicBezTo>
                    <a:cubicBezTo>
                      <a:pt x="2" y="53"/>
                      <a:pt x="38" y="60"/>
                      <a:pt x="40" y="61"/>
                    </a:cubicBezTo>
                    <a:cubicBezTo>
                      <a:pt x="42" y="57"/>
                      <a:pt x="45" y="53"/>
                      <a:pt x="48" y="51"/>
                    </a:cubicBezTo>
                    <a:close/>
                    <a:moveTo>
                      <a:pt x="48" y="104"/>
                    </a:moveTo>
                    <a:cubicBezTo>
                      <a:pt x="44" y="100"/>
                      <a:pt x="42" y="96"/>
                      <a:pt x="40" y="91"/>
                    </a:cubicBezTo>
                    <a:cubicBezTo>
                      <a:pt x="38" y="90"/>
                      <a:pt x="3" y="83"/>
                      <a:pt x="0" y="83"/>
                    </a:cubicBezTo>
                    <a:cubicBezTo>
                      <a:pt x="0" y="85"/>
                      <a:pt x="0" y="95"/>
                      <a:pt x="0" y="97"/>
                    </a:cubicBezTo>
                    <a:cubicBezTo>
                      <a:pt x="2" y="98"/>
                      <a:pt x="34" y="104"/>
                      <a:pt x="34" y="104"/>
                    </a:cubicBezTo>
                    <a:cubicBezTo>
                      <a:pt x="34" y="104"/>
                      <a:pt x="5" y="126"/>
                      <a:pt x="2" y="128"/>
                    </a:cubicBezTo>
                    <a:cubicBezTo>
                      <a:pt x="5" y="130"/>
                      <a:pt x="7" y="132"/>
                      <a:pt x="9" y="134"/>
                    </a:cubicBezTo>
                    <a:cubicBezTo>
                      <a:pt x="11" y="136"/>
                      <a:pt x="13" y="139"/>
                      <a:pt x="15" y="142"/>
                    </a:cubicBezTo>
                    <a:cubicBezTo>
                      <a:pt x="17" y="141"/>
                      <a:pt x="45" y="119"/>
                      <a:pt x="45" y="119"/>
                    </a:cubicBezTo>
                    <a:cubicBezTo>
                      <a:pt x="45" y="119"/>
                      <a:pt x="45" y="147"/>
                      <a:pt x="45" y="150"/>
                    </a:cubicBezTo>
                    <a:cubicBezTo>
                      <a:pt x="47" y="150"/>
                      <a:pt x="58" y="152"/>
                      <a:pt x="60" y="153"/>
                    </a:cubicBezTo>
                    <a:cubicBezTo>
                      <a:pt x="60" y="150"/>
                      <a:pt x="60" y="116"/>
                      <a:pt x="60" y="115"/>
                    </a:cubicBezTo>
                    <a:cubicBezTo>
                      <a:pt x="56" y="112"/>
                      <a:pt x="52" y="109"/>
                      <a:pt x="48" y="104"/>
                    </a:cubicBezTo>
                    <a:close/>
                    <a:moveTo>
                      <a:pt x="92" y="51"/>
                    </a:moveTo>
                    <a:cubicBezTo>
                      <a:pt x="96" y="54"/>
                      <a:pt x="100" y="58"/>
                      <a:pt x="104" y="62"/>
                    </a:cubicBezTo>
                    <a:cubicBezTo>
                      <a:pt x="108" y="66"/>
                      <a:pt x="110" y="71"/>
                      <a:pt x="112" y="76"/>
                    </a:cubicBezTo>
                    <a:cubicBezTo>
                      <a:pt x="114" y="76"/>
                      <a:pt x="150" y="83"/>
                      <a:pt x="152" y="84"/>
                    </a:cubicBezTo>
                    <a:cubicBezTo>
                      <a:pt x="152" y="81"/>
                      <a:pt x="152" y="71"/>
                      <a:pt x="152" y="69"/>
                    </a:cubicBezTo>
                    <a:cubicBezTo>
                      <a:pt x="150" y="69"/>
                      <a:pt x="118" y="62"/>
                      <a:pt x="118" y="62"/>
                    </a:cubicBezTo>
                    <a:cubicBezTo>
                      <a:pt x="118" y="62"/>
                      <a:pt x="147" y="40"/>
                      <a:pt x="150" y="39"/>
                    </a:cubicBezTo>
                    <a:cubicBezTo>
                      <a:pt x="147" y="37"/>
                      <a:pt x="145" y="35"/>
                      <a:pt x="143" y="33"/>
                    </a:cubicBezTo>
                    <a:cubicBezTo>
                      <a:pt x="141" y="30"/>
                      <a:pt x="139" y="27"/>
                      <a:pt x="137" y="24"/>
                    </a:cubicBezTo>
                    <a:cubicBezTo>
                      <a:pt x="135" y="26"/>
                      <a:pt x="107" y="47"/>
                      <a:pt x="107" y="47"/>
                    </a:cubicBezTo>
                    <a:cubicBezTo>
                      <a:pt x="107" y="47"/>
                      <a:pt x="107" y="19"/>
                      <a:pt x="107" y="17"/>
                    </a:cubicBezTo>
                    <a:cubicBezTo>
                      <a:pt x="105" y="16"/>
                      <a:pt x="94" y="14"/>
                      <a:pt x="92" y="13"/>
                    </a:cubicBezTo>
                    <a:cubicBezTo>
                      <a:pt x="92" y="16"/>
                      <a:pt x="92" y="25"/>
                      <a:pt x="92" y="25"/>
                    </a:cubicBezTo>
                    <a:cubicBezTo>
                      <a:pt x="92" y="25"/>
                      <a:pt x="92" y="50"/>
                      <a:pt x="92" y="51"/>
                    </a:cubicBezTo>
                    <a:close/>
                    <a:moveTo>
                      <a:pt x="104" y="116"/>
                    </a:moveTo>
                    <a:cubicBezTo>
                      <a:pt x="100" y="118"/>
                      <a:pt x="96" y="120"/>
                      <a:pt x="92" y="121"/>
                    </a:cubicBezTo>
                    <a:cubicBezTo>
                      <a:pt x="92" y="123"/>
                      <a:pt x="92" y="157"/>
                      <a:pt x="92" y="159"/>
                    </a:cubicBezTo>
                    <a:cubicBezTo>
                      <a:pt x="93" y="160"/>
                      <a:pt x="104" y="162"/>
                      <a:pt x="107" y="162"/>
                    </a:cubicBezTo>
                    <a:cubicBezTo>
                      <a:pt x="107" y="159"/>
                      <a:pt x="107" y="129"/>
                      <a:pt x="107" y="129"/>
                    </a:cubicBezTo>
                    <a:cubicBezTo>
                      <a:pt x="107" y="129"/>
                      <a:pt x="137" y="164"/>
                      <a:pt x="139" y="166"/>
                    </a:cubicBezTo>
                    <a:cubicBezTo>
                      <a:pt x="140" y="164"/>
                      <a:pt x="142" y="163"/>
                      <a:pt x="144" y="161"/>
                    </a:cubicBezTo>
                    <a:cubicBezTo>
                      <a:pt x="146" y="160"/>
                      <a:pt x="148" y="159"/>
                      <a:pt x="151" y="158"/>
                    </a:cubicBezTo>
                    <a:cubicBezTo>
                      <a:pt x="149" y="155"/>
                      <a:pt x="120" y="122"/>
                      <a:pt x="120" y="122"/>
                    </a:cubicBezTo>
                    <a:cubicBezTo>
                      <a:pt x="120" y="122"/>
                      <a:pt x="149" y="128"/>
                      <a:pt x="152" y="128"/>
                    </a:cubicBezTo>
                    <a:cubicBezTo>
                      <a:pt x="152" y="114"/>
                      <a:pt x="152" y="114"/>
                      <a:pt x="152" y="114"/>
                    </a:cubicBezTo>
                    <a:cubicBezTo>
                      <a:pt x="150" y="113"/>
                      <a:pt x="114" y="106"/>
                      <a:pt x="112" y="105"/>
                    </a:cubicBezTo>
                    <a:cubicBezTo>
                      <a:pt x="110" y="109"/>
                      <a:pt x="107" y="113"/>
                      <a:pt x="104" y="116"/>
                    </a:cubicBezTo>
                    <a:close/>
                    <a:moveTo>
                      <a:pt x="97" y="90"/>
                    </a:moveTo>
                    <a:cubicBezTo>
                      <a:pt x="97" y="84"/>
                      <a:pt x="95" y="77"/>
                      <a:pt x="91" y="72"/>
                    </a:cubicBezTo>
                    <a:cubicBezTo>
                      <a:pt x="82" y="63"/>
                      <a:pt x="69" y="60"/>
                      <a:pt x="61" y="66"/>
                    </a:cubicBezTo>
                    <a:cubicBezTo>
                      <a:pt x="58" y="69"/>
                      <a:pt x="56" y="72"/>
                      <a:pt x="55" y="77"/>
                    </a:cubicBezTo>
                    <a:cubicBezTo>
                      <a:pt x="55" y="83"/>
                      <a:pt x="57" y="89"/>
                      <a:pt x="62" y="94"/>
                    </a:cubicBezTo>
                    <a:cubicBezTo>
                      <a:pt x="70" y="103"/>
                      <a:pt x="83" y="106"/>
                      <a:pt x="91" y="100"/>
                    </a:cubicBezTo>
                    <a:cubicBezTo>
                      <a:pt x="94" y="98"/>
                      <a:pt x="96" y="94"/>
                      <a:pt x="97" y="90"/>
                    </a:cubicBezTo>
                    <a:close/>
                  </a:path>
                </a:pathLst>
              </a:custGeom>
              <a:solidFill>
                <a:srgbClr val="0B3C6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68" name="Freeform 36"/>
              <p:cNvSpPr>
                <a:spLocks noChangeAspect="1" noEditPoints="1"/>
              </p:cNvSpPr>
              <p:nvPr/>
            </p:nvSpPr>
            <p:spPr bwMode="auto">
              <a:xfrm>
                <a:off x="2198" y="1613"/>
                <a:ext cx="305" cy="330"/>
              </a:xfrm>
              <a:custGeom>
                <a:avLst/>
                <a:gdLst>
                  <a:gd name="T0" fmla="*/ 2147483646 w 153"/>
                  <a:gd name="T1" fmla="*/ 2147483646 h 166"/>
                  <a:gd name="T2" fmla="*/ 2147483646 w 153"/>
                  <a:gd name="T3" fmla="*/ 2147483646 h 166"/>
                  <a:gd name="T4" fmla="*/ 2147483646 w 153"/>
                  <a:gd name="T5" fmla="*/ 2147483646 h 166"/>
                  <a:gd name="T6" fmla="*/ 2147483646 w 153"/>
                  <a:gd name="T7" fmla="*/ 2147483646 h 166"/>
                  <a:gd name="T8" fmla="*/ 2147483646 w 153"/>
                  <a:gd name="T9" fmla="*/ 2147483646 h 166"/>
                  <a:gd name="T10" fmla="*/ 2147483646 w 153"/>
                  <a:gd name="T11" fmla="*/ 0 h 166"/>
                  <a:gd name="T12" fmla="*/ 2147483646 w 153"/>
                  <a:gd name="T13" fmla="*/ 2147483646 h 166"/>
                  <a:gd name="T14" fmla="*/ 2147483646 w 153"/>
                  <a:gd name="T15" fmla="*/ 2147483646 h 166"/>
                  <a:gd name="T16" fmla="*/ 2147483646 w 153"/>
                  <a:gd name="T17" fmla="*/ 2147483646 h 166"/>
                  <a:gd name="T18" fmla="*/ 0 w 153"/>
                  <a:gd name="T19" fmla="*/ 2147483646 h 166"/>
                  <a:gd name="T20" fmla="*/ 0 w 153"/>
                  <a:gd name="T21" fmla="*/ 2147483646 h 166"/>
                  <a:gd name="T22" fmla="*/ 2147483646 w 153"/>
                  <a:gd name="T23" fmla="*/ 2147483646 h 166"/>
                  <a:gd name="T24" fmla="*/ 2147483646 w 153"/>
                  <a:gd name="T25" fmla="*/ 2147483646 h 166"/>
                  <a:gd name="T26" fmla="*/ 2147483646 w 153"/>
                  <a:gd name="T27" fmla="*/ 2147483646 h 166"/>
                  <a:gd name="T28" fmla="*/ 2147483646 w 153"/>
                  <a:gd name="T29" fmla="*/ 2147483646 h 166"/>
                  <a:gd name="T30" fmla="*/ 0 w 153"/>
                  <a:gd name="T31" fmla="*/ 2147483646 h 166"/>
                  <a:gd name="T32" fmla="*/ 0 w 153"/>
                  <a:gd name="T33" fmla="*/ 2147483646 h 166"/>
                  <a:gd name="T34" fmla="*/ 2147483646 w 153"/>
                  <a:gd name="T35" fmla="*/ 2147483646 h 166"/>
                  <a:gd name="T36" fmla="*/ 2147483646 w 153"/>
                  <a:gd name="T37" fmla="*/ 2147483646 h 166"/>
                  <a:gd name="T38" fmla="*/ 2147483646 w 153"/>
                  <a:gd name="T39" fmla="*/ 2147483646 h 166"/>
                  <a:gd name="T40" fmla="*/ 2147483646 w 153"/>
                  <a:gd name="T41" fmla="*/ 2147483646 h 166"/>
                  <a:gd name="T42" fmla="*/ 2147483646 w 153"/>
                  <a:gd name="T43" fmla="*/ 2147483646 h 166"/>
                  <a:gd name="T44" fmla="*/ 2147483646 w 153"/>
                  <a:gd name="T45" fmla="*/ 2147483646 h 166"/>
                  <a:gd name="T46" fmla="*/ 2147483646 w 153"/>
                  <a:gd name="T47" fmla="*/ 2147483646 h 166"/>
                  <a:gd name="T48" fmla="*/ 2147483646 w 153"/>
                  <a:gd name="T49" fmla="*/ 2147483646 h 166"/>
                  <a:gd name="T50" fmla="*/ 2147483646 w 153"/>
                  <a:gd name="T51" fmla="*/ 2147483646 h 166"/>
                  <a:gd name="T52" fmla="*/ 2147483646 w 153"/>
                  <a:gd name="T53" fmla="*/ 2147483646 h 166"/>
                  <a:gd name="T54" fmla="*/ 2147483646 w 153"/>
                  <a:gd name="T55" fmla="*/ 2147483646 h 166"/>
                  <a:gd name="T56" fmla="*/ 2147483646 w 153"/>
                  <a:gd name="T57" fmla="*/ 2147483646 h 166"/>
                  <a:gd name="T58" fmla="*/ 2147483646 w 153"/>
                  <a:gd name="T59" fmla="*/ 2147483646 h 166"/>
                  <a:gd name="T60" fmla="*/ 2147483646 w 153"/>
                  <a:gd name="T61" fmla="*/ 2147483646 h 166"/>
                  <a:gd name="T62" fmla="*/ 2147483646 w 153"/>
                  <a:gd name="T63" fmla="*/ 2147483646 h 166"/>
                  <a:gd name="T64" fmla="*/ 2147483646 w 153"/>
                  <a:gd name="T65" fmla="*/ 2147483646 h 166"/>
                  <a:gd name="T66" fmla="*/ 2147483646 w 153"/>
                  <a:gd name="T67" fmla="*/ 2147483646 h 166"/>
                  <a:gd name="T68" fmla="*/ 2147483646 w 153"/>
                  <a:gd name="T69" fmla="*/ 2147483646 h 166"/>
                  <a:gd name="T70" fmla="*/ 2147483646 w 153"/>
                  <a:gd name="T71" fmla="*/ 2147483646 h 166"/>
                  <a:gd name="T72" fmla="*/ 2147483646 w 153"/>
                  <a:gd name="T73" fmla="*/ 2147483646 h 166"/>
                  <a:gd name="T74" fmla="*/ 2147483646 w 153"/>
                  <a:gd name="T75" fmla="*/ 2147483646 h 166"/>
                  <a:gd name="T76" fmla="*/ 2147483646 w 153"/>
                  <a:gd name="T77" fmla="*/ 2147483646 h 166"/>
                  <a:gd name="T78" fmla="*/ 2147483646 w 153"/>
                  <a:gd name="T79" fmla="*/ 2147483646 h 166"/>
                  <a:gd name="T80" fmla="*/ 2147483646 w 153"/>
                  <a:gd name="T81" fmla="*/ 2147483646 h 166"/>
                  <a:gd name="T82" fmla="*/ 2147483646 w 153"/>
                  <a:gd name="T83" fmla="*/ 2147483646 h 166"/>
                  <a:gd name="T84" fmla="*/ 2147483646 w 153"/>
                  <a:gd name="T85" fmla="*/ 2147483646 h 166"/>
                  <a:gd name="T86" fmla="*/ 2147483646 w 153"/>
                  <a:gd name="T87" fmla="*/ 2147483646 h 166"/>
                  <a:gd name="T88" fmla="*/ 2147483646 w 153"/>
                  <a:gd name="T89" fmla="*/ 2147483646 h 166"/>
                  <a:gd name="T90" fmla="*/ 2147483646 w 153"/>
                  <a:gd name="T91" fmla="*/ 2147483646 h 166"/>
                  <a:gd name="T92" fmla="*/ 2147483646 w 153"/>
                  <a:gd name="T93" fmla="*/ 2147483646 h 166"/>
                  <a:gd name="T94" fmla="*/ 2147483646 w 153"/>
                  <a:gd name="T95" fmla="*/ 2147483646 h 166"/>
                  <a:gd name="T96" fmla="*/ 2147483646 w 153"/>
                  <a:gd name="T97" fmla="*/ 2147483646 h 166"/>
                  <a:gd name="T98" fmla="*/ 2147483646 w 153"/>
                  <a:gd name="T99" fmla="*/ 2147483646 h 166"/>
                  <a:gd name="T100" fmla="*/ 2147483646 w 153"/>
                  <a:gd name="T101" fmla="*/ 2147483646 h 166"/>
                  <a:gd name="T102" fmla="*/ 2147483646 w 153"/>
                  <a:gd name="T103" fmla="*/ 2147483646 h 166"/>
                  <a:gd name="T104" fmla="*/ 2147483646 w 153"/>
                  <a:gd name="T105" fmla="*/ 2147483646 h 166"/>
                  <a:gd name="T106" fmla="*/ 2147483646 w 153"/>
                  <a:gd name="T107" fmla="*/ 2147483646 h 166"/>
                  <a:gd name="T108" fmla="*/ 2147483646 w 153"/>
                  <a:gd name="T109" fmla="*/ 2147483646 h 166"/>
                  <a:gd name="T110" fmla="*/ 2147483646 w 153"/>
                  <a:gd name="T111" fmla="*/ 2147483646 h 166"/>
                  <a:gd name="T112" fmla="*/ 2147483646 w 153"/>
                  <a:gd name="T113" fmla="*/ 2147483646 h 166"/>
                  <a:gd name="T114" fmla="*/ 2147483646 w 153"/>
                  <a:gd name="T115" fmla="*/ 2147483646 h 166"/>
                  <a:gd name="T116" fmla="*/ 2147483646 w 153"/>
                  <a:gd name="T117" fmla="*/ 2147483646 h 166"/>
                  <a:gd name="T118" fmla="*/ 2147483646 w 153"/>
                  <a:gd name="T119" fmla="*/ 2147483646 h 1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166"/>
                  <a:gd name="T182" fmla="*/ 153 w 153"/>
                  <a:gd name="T183" fmla="*/ 166 h 16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166">
                    <a:moveTo>
                      <a:pt x="49" y="50"/>
                    </a:moveTo>
                    <a:cubicBezTo>
                      <a:pt x="52" y="48"/>
                      <a:pt x="56" y="46"/>
                      <a:pt x="61" y="45"/>
                    </a:cubicBezTo>
                    <a:cubicBezTo>
                      <a:pt x="61" y="7"/>
                      <a:pt x="61" y="7"/>
                      <a:pt x="61" y="7"/>
                    </a:cubicBezTo>
                    <a:cubicBezTo>
                      <a:pt x="59" y="6"/>
                      <a:pt x="48" y="4"/>
                      <a:pt x="46" y="3"/>
                    </a:cubicBezTo>
                    <a:cubicBezTo>
                      <a:pt x="46" y="7"/>
                      <a:pt x="46" y="36"/>
                      <a:pt x="46" y="36"/>
                    </a:cubicBezTo>
                    <a:cubicBezTo>
                      <a:pt x="46" y="36"/>
                      <a:pt x="16" y="2"/>
                      <a:pt x="14" y="0"/>
                    </a:cubicBezTo>
                    <a:cubicBezTo>
                      <a:pt x="12" y="1"/>
                      <a:pt x="11" y="3"/>
                      <a:pt x="9" y="4"/>
                    </a:cubicBezTo>
                    <a:cubicBezTo>
                      <a:pt x="7" y="6"/>
                      <a:pt x="4" y="7"/>
                      <a:pt x="2" y="8"/>
                    </a:cubicBezTo>
                    <a:cubicBezTo>
                      <a:pt x="4" y="11"/>
                      <a:pt x="33" y="44"/>
                      <a:pt x="33" y="44"/>
                    </a:cubicBezTo>
                    <a:cubicBezTo>
                      <a:pt x="33" y="44"/>
                      <a:pt x="3" y="38"/>
                      <a:pt x="0" y="38"/>
                    </a:cubicBezTo>
                    <a:cubicBezTo>
                      <a:pt x="0" y="52"/>
                      <a:pt x="0" y="52"/>
                      <a:pt x="0" y="52"/>
                    </a:cubicBezTo>
                    <a:cubicBezTo>
                      <a:pt x="2" y="53"/>
                      <a:pt x="39" y="60"/>
                      <a:pt x="40" y="60"/>
                    </a:cubicBezTo>
                    <a:cubicBezTo>
                      <a:pt x="42" y="56"/>
                      <a:pt x="45" y="53"/>
                      <a:pt x="49" y="50"/>
                    </a:cubicBezTo>
                    <a:close/>
                    <a:moveTo>
                      <a:pt x="48" y="104"/>
                    </a:moveTo>
                    <a:cubicBezTo>
                      <a:pt x="45" y="100"/>
                      <a:pt x="42" y="95"/>
                      <a:pt x="40" y="90"/>
                    </a:cubicBezTo>
                    <a:cubicBezTo>
                      <a:pt x="39" y="90"/>
                      <a:pt x="3" y="83"/>
                      <a:pt x="0" y="82"/>
                    </a:cubicBezTo>
                    <a:cubicBezTo>
                      <a:pt x="0" y="85"/>
                      <a:pt x="0" y="95"/>
                      <a:pt x="0" y="97"/>
                    </a:cubicBezTo>
                    <a:cubicBezTo>
                      <a:pt x="2" y="97"/>
                      <a:pt x="34" y="104"/>
                      <a:pt x="34" y="104"/>
                    </a:cubicBezTo>
                    <a:cubicBezTo>
                      <a:pt x="34" y="104"/>
                      <a:pt x="6" y="125"/>
                      <a:pt x="3" y="127"/>
                    </a:cubicBezTo>
                    <a:cubicBezTo>
                      <a:pt x="5" y="129"/>
                      <a:pt x="7" y="131"/>
                      <a:pt x="9" y="133"/>
                    </a:cubicBezTo>
                    <a:cubicBezTo>
                      <a:pt x="12" y="136"/>
                      <a:pt x="13" y="139"/>
                      <a:pt x="15" y="142"/>
                    </a:cubicBezTo>
                    <a:cubicBezTo>
                      <a:pt x="17" y="140"/>
                      <a:pt x="46" y="119"/>
                      <a:pt x="46" y="119"/>
                    </a:cubicBezTo>
                    <a:cubicBezTo>
                      <a:pt x="46" y="119"/>
                      <a:pt x="46" y="147"/>
                      <a:pt x="46" y="149"/>
                    </a:cubicBezTo>
                    <a:cubicBezTo>
                      <a:pt x="47" y="150"/>
                      <a:pt x="58" y="152"/>
                      <a:pt x="61" y="152"/>
                    </a:cubicBezTo>
                    <a:cubicBezTo>
                      <a:pt x="61" y="149"/>
                      <a:pt x="61" y="116"/>
                      <a:pt x="61" y="114"/>
                    </a:cubicBezTo>
                    <a:cubicBezTo>
                      <a:pt x="56" y="112"/>
                      <a:pt x="52" y="108"/>
                      <a:pt x="48" y="104"/>
                    </a:cubicBezTo>
                    <a:close/>
                    <a:moveTo>
                      <a:pt x="92" y="51"/>
                    </a:moveTo>
                    <a:cubicBezTo>
                      <a:pt x="97" y="54"/>
                      <a:pt x="101" y="57"/>
                      <a:pt x="105" y="61"/>
                    </a:cubicBezTo>
                    <a:cubicBezTo>
                      <a:pt x="108" y="66"/>
                      <a:pt x="111" y="70"/>
                      <a:pt x="113" y="75"/>
                    </a:cubicBezTo>
                    <a:cubicBezTo>
                      <a:pt x="114" y="75"/>
                      <a:pt x="150" y="83"/>
                      <a:pt x="153" y="83"/>
                    </a:cubicBezTo>
                    <a:cubicBezTo>
                      <a:pt x="153" y="80"/>
                      <a:pt x="153" y="71"/>
                      <a:pt x="153" y="69"/>
                    </a:cubicBezTo>
                    <a:cubicBezTo>
                      <a:pt x="151" y="68"/>
                      <a:pt x="119" y="62"/>
                      <a:pt x="119" y="62"/>
                    </a:cubicBezTo>
                    <a:cubicBezTo>
                      <a:pt x="119" y="62"/>
                      <a:pt x="147" y="40"/>
                      <a:pt x="150" y="38"/>
                    </a:cubicBezTo>
                    <a:cubicBezTo>
                      <a:pt x="148" y="36"/>
                      <a:pt x="146" y="34"/>
                      <a:pt x="144" y="32"/>
                    </a:cubicBezTo>
                    <a:cubicBezTo>
                      <a:pt x="141" y="29"/>
                      <a:pt x="140" y="26"/>
                      <a:pt x="138" y="23"/>
                    </a:cubicBezTo>
                    <a:cubicBezTo>
                      <a:pt x="136" y="25"/>
                      <a:pt x="107" y="46"/>
                      <a:pt x="107" y="46"/>
                    </a:cubicBezTo>
                    <a:cubicBezTo>
                      <a:pt x="107" y="46"/>
                      <a:pt x="107" y="18"/>
                      <a:pt x="107" y="16"/>
                    </a:cubicBezTo>
                    <a:cubicBezTo>
                      <a:pt x="106" y="16"/>
                      <a:pt x="95" y="13"/>
                      <a:pt x="92" y="13"/>
                    </a:cubicBezTo>
                    <a:cubicBezTo>
                      <a:pt x="92" y="16"/>
                      <a:pt x="92" y="24"/>
                      <a:pt x="92" y="24"/>
                    </a:cubicBezTo>
                    <a:cubicBezTo>
                      <a:pt x="92" y="24"/>
                      <a:pt x="92" y="49"/>
                      <a:pt x="92" y="51"/>
                    </a:cubicBezTo>
                    <a:close/>
                    <a:moveTo>
                      <a:pt x="104" y="115"/>
                    </a:moveTo>
                    <a:cubicBezTo>
                      <a:pt x="101" y="118"/>
                      <a:pt x="97" y="119"/>
                      <a:pt x="92" y="120"/>
                    </a:cubicBezTo>
                    <a:cubicBezTo>
                      <a:pt x="92" y="122"/>
                      <a:pt x="92" y="156"/>
                      <a:pt x="92" y="159"/>
                    </a:cubicBezTo>
                    <a:cubicBezTo>
                      <a:pt x="94" y="159"/>
                      <a:pt x="105" y="161"/>
                      <a:pt x="107" y="162"/>
                    </a:cubicBezTo>
                    <a:cubicBezTo>
                      <a:pt x="107" y="159"/>
                      <a:pt x="107" y="129"/>
                      <a:pt x="107" y="129"/>
                    </a:cubicBezTo>
                    <a:cubicBezTo>
                      <a:pt x="107" y="129"/>
                      <a:pt x="137" y="163"/>
                      <a:pt x="139" y="166"/>
                    </a:cubicBezTo>
                    <a:cubicBezTo>
                      <a:pt x="141" y="164"/>
                      <a:pt x="142" y="162"/>
                      <a:pt x="144" y="161"/>
                    </a:cubicBezTo>
                    <a:cubicBezTo>
                      <a:pt x="146" y="159"/>
                      <a:pt x="149" y="158"/>
                      <a:pt x="151" y="157"/>
                    </a:cubicBezTo>
                    <a:cubicBezTo>
                      <a:pt x="149" y="154"/>
                      <a:pt x="120" y="121"/>
                      <a:pt x="120" y="121"/>
                    </a:cubicBezTo>
                    <a:cubicBezTo>
                      <a:pt x="120" y="121"/>
                      <a:pt x="150" y="127"/>
                      <a:pt x="153" y="128"/>
                    </a:cubicBezTo>
                    <a:cubicBezTo>
                      <a:pt x="153" y="113"/>
                      <a:pt x="153" y="113"/>
                      <a:pt x="153" y="113"/>
                    </a:cubicBezTo>
                    <a:cubicBezTo>
                      <a:pt x="151" y="113"/>
                      <a:pt x="114" y="105"/>
                      <a:pt x="113" y="105"/>
                    </a:cubicBezTo>
                    <a:cubicBezTo>
                      <a:pt x="111" y="109"/>
                      <a:pt x="108" y="112"/>
                      <a:pt x="104" y="115"/>
                    </a:cubicBezTo>
                    <a:close/>
                    <a:moveTo>
                      <a:pt x="97" y="89"/>
                    </a:moveTo>
                    <a:cubicBezTo>
                      <a:pt x="98" y="83"/>
                      <a:pt x="95" y="77"/>
                      <a:pt x="91" y="72"/>
                    </a:cubicBezTo>
                    <a:cubicBezTo>
                      <a:pt x="83" y="62"/>
                      <a:pt x="70" y="60"/>
                      <a:pt x="62" y="66"/>
                    </a:cubicBezTo>
                    <a:cubicBezTo>
                      <a:pt x="58" y="68"/>
                      <a:pt x="56" y="72"/>
                      <a:pt x="56" y="76"/>
                    </a:cubicBezTo>
                    <a:cubicBezTo>
                      <a:pt x="55" y="82"/>
                      <a:pt x="58" y="88"/>
                      <a:pt x="62" y="93"/>
                    </a:cubicBezTo>
                    <a:cubicBezTo>
                      <a:pt x="70" y="103"/>
                      <a:pt x="83" y="106"/>
                      <a:pt x="91" y="100"/>
                    </a:cubicBezTo>
                    <a:cubicBezTo>
                      <a:pt x="95" y="97"/>
                      <a:pt x="97" y="93"/>
                      <a:pt x="97" y="8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grpSp>
      </p:grpSp>
      <p:grpSp>
        <p:nvGrpSpPr>
          <p:cNvPr id="63498" name="组合 121"/>
          <p:cNvGrpSpPr/>
          <p:nvPr/>
        </p:nvGrpSpPr>
        <p:grpSpPr bwMode="auto">
          <a:xfrm>
            <a:off x="5689600" y="2997200"/>
            <a:ext cx="2411413" cy="2447925"/>
            <a:chOff x="971600" y="2528900"/>
            <a:chExt cx="2412268" cy="2448272"/>
          </a:xfrm>
        </p:grpSpPr>
        <p:sp>
          <p:nvSpPr>
            <p:cNvPr id="63527" name="圆角矩形 122"/>
            <p:cNvSpPr>
              <a:spLocks noChangeArrowheads="1"/>
            </p:cNvSpPr>
            <p:nvPr/>
          </p:nvSpPr>
          <p:spPr bwMode="auto">
            <a:xfrm>
              <a:off x="971600" y="2528900"/>
              <a:ext cx="2412268" cy="1619480"/>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pic>
          <p:nvPicPr>
            <p:cNvPr id="63528"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0460" y="2756093"/>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29"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60538" y="2792097"/>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30" name="Picture 1939" descr="图片68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4636" y="2792097"/>
              <a:ext cx="500062"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31" name="TextBox 126"/>
            <p:cNvSpPr txBox="1">
              <a:spLocks noChangeArrowheads="1"/>
            </p:cNvSpPr>
            <p:nvPr/>
          </p:nvSpPr>
          <p:spPr bwMode="auto">
            <a:xfrm>
              <a:off x="1827566" y="2528900"/>
              <a:ext cx="800384" cy="33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服务器</a:t>
              </a:r>
              <a:endParaRPr lang="zh-CN" altLang="en-US" sz="1600" smtClean="0">
                <a:latin typeface="+mn-lt"/>
                <a:ea typeface="+mn-ea"/>
              </a:endParaRPr>
            </a:p>
          </p:txBody>
        </p:sp>
        <p:sp>
          <p:nvSpPr>
            <p:cNvPr id="63532" name="圆角矩形 127"/>
            <p:cNvSpPr>
              <a:spLocks noChangeArrowheads="1"/>
            </p:cNvSpPr>
            <p:nvPr/>
          </p:nvSpPr>
          <p:spPr bwMode="auto">
            <a:xfrm>
              <a:off x="971600" y="4221415"/>
              <a:ext cx="2412268" cy="755757"/>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3533" name="TextBox 128"/>
            <p:cNvSpPr txBox="1">
              <a:spLocks noChangeArrowheads="1"/>
            </p:cNvSpPr>
            <p:nvPr/>
          </p:nvSpPr>
          <p:spPr bwMode="auto">
            <a:xfrm>
              <a:off x="2448498" y="4457986"/>
              <a:ext cx="798796" cy="339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交换机</a:t>
              </a:r>
              <a:endParaRPr lang="zh-CN" altLang="en-US" sz="1600" smtClean="0">
                <a:latin typeface="+mn-lt"/>
                <a:ea typeface="+mn-ea"/>
              </a:endParaRPr>
            </a:p>
          </p:txBody>
        </p:sp>
        <p:cxnSp>
          <p:nvCxnSpPr>
            <p:cNvPr id="130" name="直接连接符 129"/>
            <p:cNvCxnSpPr/>
            <p:nvPr/>
          </p:nvCxnSpPr>
          <p:spPr bwMode="auto">
            <a:xfrm>
              <a:off x="1344795" y="3980081"/>
              <a:ext cx="1548361"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1" name="直接连接符 130"/>
            <p:cNvCxnSpPr/>
            <p:nvPr/>
          </p:nvCxnSpPr>
          <p:spPr bwMode="auto">
            <a:xfrm flipV="1">
              <a:off x="1344795" y="3619668"/>
              <a:ext cx="0" cy="36041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2" name="直接连接符 131"/>
            <p:cNvCxnSpPr/>
            <p:nvPr/>
          </p:nvCxnSpPr>
          <p:spPr bwMode="auto">
            <a:xfrm flipV="1">
              <a:off x="2135651" y="3619668"/>
              <a:ext cx="0" cy="36041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3" name="直接连接符 132"/>
            <p:cNvCxnSpPr/>
            <p:nvPr/>
          </p:nvCxnSpPr>
          <p:spPr bwMode="auto">
            <a:xfrm flipV="1">
              <a:off x="2905861" y="3605378"/>
              <a:ext cx="0" cy="36041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4" name="直接连接符 133"/>
            <p:cNvCxnSpPr/>
            <p:nvPr/>
          </p:nvCxnSpPr>
          <p:spPr bwMode="auto">
            <a:xfrm flipV="1">
              <a:off x="2137238" y="3980081"/>
              <a:ext cx="0" cy="36041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nvGrpSpPr>
            <p:cNvPr id="63539" name="Group 28"/>
            <p:cNvGrpSpPr>
              <a:grpSpLocks noChangeAspect="1"/>
            </p:cNvGrpSpPr>
            <p:nvPr/>
          </p:nvGrpSpPr>
          <p:grpSpPr bwMode="auto">
            <a:xfrm>
              <a:off x="1848532" y="4304265"/>
              <a:ext cx="608787" cy="636903"/>
              <a:chOff x="2138" y="1507"/>
              <a:chExt cx="498" cy="521"/>
            </a:xfrm>
          </p:grpSpPr>
          <p:sp>
            <p:nvSpPr>
              <p:cNvPr id="63540" name="Freeform 29"/>
              <p:cNvSpPr>
                <a:spLocks noChangeAspect="1"/>
              </p:cNvSpPr>
              <p:nvPr/>
            </p:nvSpPr>
            <p:spPr bwMode="auto">
              <a:xfrm>
                <a:off x="2551" y="1574"/>
                <a:ext cx="88" cy="451"/>
              </a:xfrm>
              <a:custGeom>
                <a:avLst/>
                <a:gdLst>
                  <a:gd name="T0" fmla="*/ 2147483646 w 43"/>
                  <a:gd name="T1" fmla="*/ 2147483646 h 226"/>
                  <a:gd name="T2" fmla="*/ 2147483646 w 43"/>
                  <a:gd name="T3" fmla="*/ 2147483646 h 226"/>
                  <a:gd name="T4" fmla="*/ 0 w 43"/>
                  <a:gd name="T5" fmla="*/ 2147483646 h 226"/>
                  <a:gd name="T6" fmla="*/ 2147483646 w 43"/>
                  <a:gd name="T7" fmla="*/ 2147483646 h 226"/>
                  <a:gd name="T8" fmla="*/ 2147483646 w 43"/>
                  <a:gd name="T9" fmla="*/ 2147483646 h 226"/>
                  <a:gd name="T10" fmla="*/ 2147483646 w 43"/>
                  <a:gd name="T11" fmla="*/ 2147483646 h 226"/>
                  <a:gd name="T12" fmla="*/ 2147483646 w 43"/>
                  <a:gd name="T13" fmla="*/ 2147483646 h 226"/>
                  <a:gd name="T14" fmla="*/ 2147483646 w 43"/>
                  <a:gd name="T15" fmla="*/ 2147483646 h 226"/>
                  <a:gd name="T16" fmla="*/ 0 60000 65536"/>
                  <a:gd name="T17" fmla="*/ 0 60000 65536"/>
                  <a:gd name="T18" fmla="*/ 0 60000 65536"/>
                  <a:gd name="T19" fmla="*/ 0 60000 65536"/>
                  <a:gd name="T20" fmla="*/ 0 60000 65536"/>
                  <a:gd name="T21" fmla="*/ 0 60000 65536"/>
                  <a:gd name="T22" fmla="*/ 0 60000 65536"/>
                  <a:gd name="T23" fmla="*/ 0 60000 65536"/>
                  <a:gd name="T24" fmla="*/ 0 w 43"/>
                  <a:gd name="T25" fmla="*/ 0 h 226"/>
                  <a:gd name="T26" fmla="*/ 43 w 43"/>
                  <a:gd name="T27" fmla="*/ 226 h 2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 h="226">
                    <a:moveTo>
                      <a:pt x="42" y="6"/>
                    </a:moveTo>
                    <a:cubicBezTo>
                      <a:pt x="38" y="0"/>
                      <a:pt x="5" y="22"/>
                      <a:pt x="5" y="22"/>
                    </a:cubicBezTo>
                    <a:cubicBezTo>
                      <a:pt x="0" y="221"/>
                      <a:pt x="0" y="221"/>
                      <a:pt x="0" y="221"/>
                    </a:cubicBezTo>
                    <a:cubicBezTo>
                      <a:pt x="0" y="221"/>
                      <a:pt x="0" y="226"/>
                      <a:pt x="10" y="217"/>
                    </a:cubicBezTo>
                    <a:cubicBezTo>
                      <a:pt x="18" y="210"/>
                      <a:pt x="35" y="195"/>
                      <a:pt x="38" y="190"/>
                    </a:cubicBezTo>
                    <a:cubicBezTo>
                      <a:pt x="42" y="186"/>
                      <a:pt x="43" y="187"/>
                      <a:pt x="43" y="177"/>
                    </a:cubicBezTo>
                    <a:cubicBezTo>
                      <a:pt x="43" y="17"/>
                      <a:pt x="43" y="17"/>
                      <a:pt x="43" y="17"/>
                    </a:cubicBezTo>
                    <a:cubicBezTo>
                      <a:pt x="43" y="7"/>
                      <a:pt x="42" y="6"/>
                      <a:pt x="42" y="6"/>
                    </a:cubicBezTo>
                    <a:close/>
                  </a:path>
                </a:pathLst>
              </a:custGeom>
              <a:solidFill>
                <a:srgbClr val="0B3C6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1" name="Freeform 30"/>
              <p:cNvSpPr>
                <a:spLocks noChangeAspect="1"/>
              </p:cNvSpPr>
              <p:nvPr/>
            </p:nvSpPr>
            <p:spPr bwMode="auto">
              <a:xfrm>
                <a:off x="2138" y="1507"/>
                <a:ext cx="492" cy="118"/>
              </a:xfrm>
              <a:custGeom>
                <a:avLst/>
                <a:gdLst>
                  <a:gd name="T0" fmla="*/ 2147483646 w 245"/>
                  <a:gd name="T1" fmla="*/ 2147483646 h 59"/>
                  <a:gd name="T2" fmla="*/ 2147483646 w 245"/>
                  <a:gd name="T3" fmla="*/ 2147483646 h 59"/>
                  <a:gd name="T4" fmla="*/ 2147483646 w 245"/>
                  <a:gd name="T5" fmla="*/ 2147483646 h 59"/>
                  <a:gd name="T6" fmla="*/ 2147483646 w 245"/>
                  <a:gd name="T7" fmla="*/ 2147483646 h 59"/>
                  <a:gd name="T8" fmla="*/ 2147483646 w 245"/>
                  <a:gd name="T9" fmla="*/ 2147483646 h 59"/>
                  <a:gd name="T10" fmla="*/ 2147483646 w 245"/>
                  <a:gd name="T11" fmla="*/ 2147483646 h 59"/>
                  <a:gd name="T12" fmla="*/ 2147483646 w 245"/>
                  <a:gd name="T13" fmla="*/ 0 h 59"/>
                  <a:gd name="T14" fmla="*/ 2147483646 w 245"/>
                  <a:gd name="T15" fmla="*/ 2147483646 h 59"/>
                  <a:gd name="T16" fmla="*/ 2147483646 w 245"/>
                  <a:gd name="T17" fmla="*/ 2147483646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5"/>
                  <a:gd name="T28" fmla="*/ 0 h 59"/>
                  <a:gd name="T29" fmla="*/ 245 w 245"/>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5" h="59">
                    <a:moveTo>
                      <a:pt x="245" y="37"/>
                    </a:moveTo>
                    <a:cubicBezTo>
                      <a:pt x="212" y="59"/>
                      <a:pt x="212" y="59"/>
                      <a:pt x="212" y="59"/>
                    </a:cubicBezTo>
                    <a:cubicBezTo>
                      <a:pt x="92" y="38"/>
                      <a:pt x="18" y="24"/>
                      <a:pt x="8" y="22"/>
                    </a:cubicBezTo>
                    <a:cubicBezTo>
                      <a:pt x="2" y="21"/>
                      <a:pt x="1" y="27"/>
                      <a:pt x="1" y="27"/>
                    </a:cubicBezTo>
                    <a:cubicBezTo>
                      <a:pt x="1" y="27"/>
                      <a:pt x="0" y="21"/>
                      <a:pt x="4" y="18"/>
                    </a:cubicBezTo>
                    <a:cubicBezTo>
                      <a:pt x="7" y="16"/>
                      <a:pt x="23" y="6"/>
                      <a:pt x="30" y="1"/>
                    </a:cubicBezTo>
                    <a:cubicBezTo>
                      <a:pt x="33" y="0"/>
                      <a:pt x="35" y="0"/>
                      <a:pt x="35" y="0"/>
                    </a:cubicBezTo>
                    <a:cubicBezTo>
                      <a:pt x="35" y="0"/>
                      <a:pt x="234" y="34"/>
                      <a:pt x="237" y="34"/>
                    </a:cubicBezTo>
                    <a:cubicBezTo>
                      <a:pt x="244" y="36"/>
                      <a:pt x="245" y="37"/>
                      <a:pt x="245" y="37"/>
                    </a:cubicBezTo>
                    <a:close/>
                  </a:path>
                </a:pathLst>
              </a:cu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2" name="Freeform 31"/>
              <p:cNvSpPr>
                <a:spLocks noChangeAspect="1"/>
              </p:cNvSpPr>
              <p:nvPr/>
            </p:nvSpPr>
            <p:spPr bwMode="auto">
              <a:xfrm>
                <a:off x="2543" y="1578"/>
                <a:ext cx="91" cy="65"/>
              </a:xfrm>
              <a:custGeom>
                <a:avLst/>
                <a:gdLst>
                  <a:gd name="T0" fmla="*/ 0 w 46"/>
                  <a:gd name="T1" fmla="*/ 2147483646 h 32"/>
                  <a:gd name="T2" fmla="*/ 2147483646 w 46"/>
                  <a:gd name="T3" fmla="*/ 0 h 32"/>
                  <a:gd name="T4" fmla="*/ 2147483646 w 46"/>
                  <a:gd name="T5" fmla="*/ 2147483646 h 32"/>
                  <a:gd name="T6" fmla="*/ 2147483646 w 46"/>
                  <a:gd name="T7" fmla="*/ 2147483646 h 32"/>
                  <a:gd name="T8" fmla="*/ 0 w 46"/>
                  <a:gd name="T9" fmla="*/ 2147483646 h 32"/>
                  <a:gd name="T10" fmla="*/ 0 60000 65536"/>
                  <a:gd name="T11" fmla="*/ 0 60000 65536"/>
                  <a:gd name="T12" fmla="*/ 0 60000 65536"/>
                  <a:gd name="T13" fmla="*/ 0 60000 65536"/>
                  <a:gd name="T14" fmla="*/ 0 60000 65536"/>
                  <a:gd name="T15" fmla="*/ 0 w 46"/>
                  <a:gd name="T16" fmla="*/ 0 h 32"/>
                  <a:gd name="T17" fmla="*/ 46 w 46"/>
                  <a:gd name="T18" fmla="*/ 32 h 32"/>
                </a:gdLst>
                <a:ahLst/>
                <a:cxnLst>
                  <a:cxn ang="T10">
                    <a:pos x="T0" y="T1"/>
                  </a:cxn>
                  <a:cxn ang="T11">
                    <a:pos x="T2" y="T3"/>
                  </a:cxn>
                  <a:cxn ang="T12">
                    <a:pos x="T4" y="T5"/>
                  </a:cxn>
                  <a:cxn ang="T13">
                    <a:pos x="T6" y="T7"/>
                  </a:cxn>
                  <a:cxn ang="T14">
                    <a:pos x="T8" y="T9"/>
                  </a:cxn>
                </a:cxnLst>
                <a:rect l="T15" t="T16" r="T17" b="T18"/>
                <a:pathLst>
                  <a:path w="46" h="32">
                    <a:moveTo>
                      <a:pt x="0" y="22"/>
                    </a:moveTo>
                    <a:cubicBezTo>
                      <a:pt x="0" y="22"/>
                      <a:pt x="37" y="1"/>
                      <a:pt x="41" y="0"/>
                    </a:cubicBezTo>
                    <a:cubicBezTo>
                      <a:pt x="45" y="1"/>
                      <a:pt x="46" y="3"/>
                      <a:pt x="46" y="7"/>
                    </a:cubicBezTo>
                    <a:cubicBezTo>
                      <a:pt x="8" y="32"/>
                      <a:pt x="8" y="32"/>
                      <a:pt x="8" y="32"/>
                    </a:cubicBezTo>
                    <a:lnTo>
                      <a:pt x="0" y="22"/>
                    </a:lnTo>
                    <a:close/>
                  </a:path>
                </a:pathLst>
              </a:custGeom>
              <a:solidFill>
                <a:srgbClr val="5D769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3" name="Freeform 32"/>
              <p:cNvSpPr>
                <a:spLocks noChangeAspect="1"/>
              </p:cNvSpPr>
              <p:nvPr/>
            </p:nvSpPr>
            <p:spPr bwMode="auto">
              <a:xfrm>
                <a:off x="2138" y="1547"/>
                <a:ext cx="426" cy="478"/>
              </a:xfrm>
              <a:custGeom>
                <a:avLst/>
                <a:gdLst>
                  <a:gd name="T0" fmla="*/ 2147483646 w 213"/>
                  <a:gd name="T1" fmla="*/ 2147483646 h 239"/>
                  <a:gd name="T2" fmla="*/ 2147483646 w 213"/>
                  <a:gd name="T3" fmla="*/ 2147483646 h 239"/>
                  <a:gd name="T4" fmla="*/ 0 w 213"/>
                  <a:gd name="T5" fmla="*/ 2147483646 h 239"/>
                  <a:gd name="T6" fmla="*/ 0 w 213"/>
                  <a:gd name="T7" fmla="*/ 2147483646 h 239"/>
                  <a:gd name="T8" fmla="*/ 2147483646 w 213"/>
                  <a:gd name="T9" fmla="*/ 2147483646 h 239"/>
                  <a:gd name="T10" fmla="*/ 2147483646 w 213"/>
                  <a:gd name="T11" fmla="*/ 2147483646 h 239"/>
                  <a:gd name="T12" fmla="*/ 2147483646 w 213"/>
                  <a:gd name="T13" fmla="*/ 2147483646 h 239"/>
                  <a:gd name="T14" fmla="*/ 2147483646 w 213"/>
                  <a:gd name="T15" fmla="*/ 2147483646 h 239"/>
                  <a:gd name="T16" fmla="*/ 2147483646 w 213"/>
                  <a:gd name="T17" fmla="*/ 2147483646 h 2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3"/>
                  <a:gd name="T28" fmla="*/ 0 h 239"/>
                  <a:gd name="T29" fmla="*/ 213 w 213"/>
                  <a:gd name="T30" fmla="*/ 239 h 2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3" h="239">
                    <a:moveTo>
                      <a:pt x="207" y="37"/>
                    </a:moveTo>
                    <a:cubicBezTo>
                      <a:pt x="92" y="17"/>
                      <a:pt x="17" y="3"/>
                      <a:pt x="8" y="1"/>
                    </a:cubicBezTo>
                    <a:cubicBezTo>
                      <a:pt x="1" y="0"/>
                      <a:pt x="0" y="6"/>
                      <a:pt x="0" y="6"/>
                    </a:cubicBezTo>
                    <a:cubicBezTo>
                      <a:pt x="0" y="6"/>
                      <a:pt x="0" y="168"/>
                      <a:pt x="0" y="180"/>
                    </a:cubicBezTo>
                    <a:cubicBezTo>
                      <a:pt x="0" y="192"/>
                      <a:pt x="2" y="192"/>
                      <a:pt x="7" y="194"/>
                    </a:cubicBezTo>
                    <a:cubicBezTo>
                      <a:pt x="11" y="195"/>
                      <a:pt x="165" y="228"/>
                      <a:pt x="200" y="236"/>
                    </a:cubicBezTo>
                    <a:cubicBezTo>
                      <a:pt x="213" y="239"/>
                      <a:pt x="212" y="232"/>
                      <a:pt x="212" y="228"/>
                    </a:cubicBezTo>
                    <a:cubicBezTo>
                      <a:pt x="212" y="228"/>
                      <a:pt x="212" y="54"/>
                      <a:pt x="212" y="47"/>
                    </a:cubicBezTo>
                    <a:cubicBezTo>
                      <a:pt x="212" y="42"/>
                      <a:pt x="208" y="38"/>
                      <a:pt x="207" y="37"/>
                    </a:cubicBezTo>
                    <a:close/>
                  </a:path>
                </a:pathLst>
              </a:custGeom>
              <a:solidFill>
                <a:srgbClr val="8BA6BD"/>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4" name="Freeform 33"/>
              <p:cNvSpPr>
                <a:spLocks noChangeAspect="1"/>
              </p:cNvSpPr>
              <p:nvPr/>
            </p:nvSpPr>
            <p:spPr bwMode="auto">
              <a:xfrm>
                <a:off x="2152" y="1561"/>
                <a:ext cx="395" cy="443"/>
              </a:xfrm>
              <a:custGeom>
                <a:avLst/>
                <a:gdLst>
                  <a:gd name="T0" fmla="*/ 2147483646 w 197"/>
                  <a:gd name="T1" fmla="*/ 2147483646 h 222"/>
                  <a:gd name="T2" fmla="*/ 2147483646 w 197"/>
                  <a:gd name="T3" fmla="*/ 2147483646 h 222"/>
                  <a:gd name="T4" fmla="*/ 0 w 197"/>
                  <a:gd name="T5" fmla="*/ 2147483646 h 222"/>
                  <a:gd name="T6" fmla="*/ 0 w 197"/>
                  <a:gd name="T7" fmla="*/ 2147483646 h 222"/>
                  <a:gd name="T8" fmla="*/ 2147483646 w 197"/>
                  <a:gd name="T9" fmla="*/ 2147483646 h 222"/>
                  <a:gd name="T10" fmla="*/ 2147483646 w 197"/>
                  <a:gd name="T11" fmla="*/ 2147483646 h 222"/>
                  <a:gd name="T12" fmla="*/ 2147483646 w 197"/>
                  <a:gd name="T13" fmla="*/ 2147483646 h 222"/>
                  <a:gd name="T14" fmla="*/ 2147483646 w 197"/>
                  <a:gd name="T15" fmla="*/ 2147483646 h 222"/>
                  <a:gd name="T16" fmla="*/ 2147483646 w 197"/>
                  <a:gd name="T17" fmla="*/ 2147483646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7"/>
                  <a:gd name="T28" fmla="*/ 0 h 222"/>
                  <a:gd name="T29" fmla="*/ 197 w 197"/>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7" h="222">
                    <a:moveTo>
                      <a:pt x="192" y="35"/>
                    </a:moveTo>
                    <a:cubicBezTo>
                      <a:pt x="85" y="16"/>
                      <a:pt x="15" y="3"/>
                      <a:pt x="6" y="1"/>
                    </a:cubicBezTo>
                    <a:cubicBezTo>
                      <a:pt x="0" y="0"/>
                      <a:pt x="0" y="5"/>
                      <a:pt x="0" y="5"/>
                    </a:cubicBezTo>
                    <a:cubicBezTo>
                      <a:pt x="0" y="5"/>
                      <a:pt x="0" y="155"/>
                      <a:pt x="0" y="167"/>
                    </a:cubicBezTo>
                    <a:cubicBezTo>
                      <a:pt x="0" y="178"/>
                      <a:pt x="1" y="179"/>
                      <a:pt x="6" y="180"/>
                    </a:cubicBezTo>
                    <a:cubicBezTo>
                      <a:pt x="9" y="181"/>
                      <a:pt x="154" y="212"/>
                      <a:pt x="187" y="220"/>
                    </a:cubicBezTo>
                    <a:cubicBezTo>
                      <a:pt x="197" y="222"/>
                      <a:pt x="196" y="215"/>
                      <a:pt x="197" y="212"/>
                    </a:cubicBezTo>
                    <a:cubicBezTo>
                      <a:pt x="197" y="212"/>
                      <a:pt x="197" y="50"/>
                      <a:pt x="197" y="44"/>
                    </a:cubicBezTo>
                    <a:cubicBezTo>
                      <a:pt x="197" y="39"/>
                      <a:pt x="196" y="35"/>
                      <a:pt x="192" y="35"/>
                    </a:cubicBezTo>
                    <a:close/>
                  </a:path>
                </a:pathLst>
              </a:custGeom>
              <a:solidFill>
                <a:srgbClr val="5D769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5" name="Freeform 34"/>
              <p:cNvSpPr>
                <a:spLocks noChangeAspect="1" noEditPoints="1"/>
              </p:cNvSpPr>
              <p:nvPr/>
            </p:nvSpPr>
            <p:spPr bwMode="auto">
              <a:xfrm>
                <a:off x="2148" y="1561"/>
                <a:ext cx="400" cy="443"/>
              </a:xfrm>
              <a:custGeom>
                <a:avLst/>
                <a:gdLst>
                  <a:gd name="T0" fmla="*/ 2147483646 w 199"/>
                  <a:gd name="T1" fmla="*/ 2147483646 h 221"/>
                  <a:gd name="T2" fmla="*/ 0 w 199"/>
                  <a:gd name="T3" fmla="*/ 2147483646 h 221"/>
                  <a:gd name="T4" fmla="*/ 0 w 199"/>
                  <a:gd name="T5" fmla="*/ 2147483646 h 221"/>
                  <a:gd name="T6" fmla="*/ 2147483646 w 199"/>
                  <a:gd name="T7" fmla="*/ 2147483646 h 221"/>
                  <a:gd name="T8" fmla="*/ 2147483646 w 199"/>
                  <a:gd name="T9" fmla="*/ 2147483646 h 221"/>
                  <a:gd name="T10" fmla="*/ 2147483646 w 199"/>
                  <a:gd name="T11" fmla="*/ 2147483646 h 221"/>
                  <a:gd name="T12" fmla="*/ 2147483646 w 199"/>
                  <a:gd name="T13" fmla="*/ 2147483646 h 221"/>
                  <a:gd name="T14" fmla="*/ 2147483646 w 199"/>
                  <a:gd name="T15" fmla="*/ 2147483646 h 221"/>
                  <a:gd name="T16" fmla="*/ 2147483646 w 199"/>
                  <a:gd name="T17" fmla="*/ 2147483646 h 221"/>
                  <a:gd name="T18" fmla="*/ 2147483646 w 199"/>
                  <a:gd name="T19" fmla="*/ 2147483646 h 221"/>
                  <a:gd name="T20" fmla="*/ 2147483646 w 199"/>
                  <a:gd name="T21" fmla="*/ 2147483646 h 221"/>
                  <a:gd name="T22" fmla="*/ 2147483646 w 199"/>
                  <a:gd name="T23" fmla="*/ 0 h 221"/>
                  <a:gd name="T24" fmla="*/ 2147483646 w 199"/>
                  <a:gd name="T25" fmla="*/ 2147483646 h 221"/>
                  <a:gd name="T26" fmla="*/ 2147483646 w 199"/>
                  <a:gd name="T27" fmla="*/ 2147483646 h 221"/>
                  <a:gd name="T28" fmla="*/ 2147483646 w 199"/>
                  <a:gd name="T29" fmla="*/ 2147483646 h 221"/>
                  <a:gd name="T30" fmla="*/ 2147483646 w 199"/>
                  <a:gd name="T31" fmla="*/ 2147483646 h 221"/>
                  <a:gd name="T32" fmla="*/ 2147483646 w 199"/>
                  <a:gd name="T33" fmla="*/ 2147483646 h 221"/>
                  <a:gd name="T34" fmla="*/ 2147483646 w 199"/>
                  <a:gd name="T35" fmla="*/ 2147483646 h 221"/>
                  <a:gd name="T36" fmla="*/ 2147483646 w 199"/>
                  <a:gd name="T37" fmla="*/ 2147483646 h 221"/>
                  <a:gd name="T38" fmla="*/ 2147483646 w 199"/>
                  <a:gd name="T39" fmla="*/ 2147483646 h 221"/>
                  <a:gd name="T40" fmla="*/ 2147483646 w 199"/>
                  <a:gd name="T41" fmla="*/ 2147483646 h 221"/>
                  <a:gd name="T42" fmla="*/ 2147483646 w 199"/>
                  <a:gd name="T43" fmla="*/ 2147483646 h 221"/>
                  <a:gd name="T44" fmla="*/ 2147483646 w 199"/>
                  <a:gd name="T45" fmla="*/ 2147483646 h 221"/>
                  <a:gd name="T46" fmla="*/ 2147483646 w 199"/>
                  <a:gd name="T47" fmla="*/ 2147483646 h 221"/>
                  <a:gd name="T48" fmla="*/ 2147483646 w 199"/>
                  <a:gd name="T49" fmla="*/ 2147483646 h 2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21"/>
                  <a:gd name="T77" fmla="*/ 199 w 199"/>
                  <a:gd name="T78" fmla="*/ 221 h 2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21">
                    <a:moveTo>
                      <a:pt x="2" y="1"/>
                    </a:moveTo>
                    <a:cubicBezTo>
                      <a:pt x="0" y="3"/>
                      <a:pt x="0" y="5"/>
                      <a:pt x="0" y="5"/>
                    </a:cubicBezTo>
                    <a:cubicBezTo>
                      <a:pt x="0" y="5"/>
                      <a:pt x="0" y="167"/>
                      <a:pt x="0" y="167"/>
                    </a:cubicBezTo>
                    <a:cubicBezTo>
                      <a:pt x="0" y="178"/>
                      <a:pt x="1" y="179"/>
                      <a:pt x="7" y="181"/>
                    </a:cubicBezTo>
                    <a:cubicBezTo>
                      <a:pt x="8" y="181"/>
                      <a:pt x="33" y="187"/>
                      <a:pt x="73" y="195"/>
                    </a:cubicBezTo>
                    <a:cubicBezTo>
                      <a:pt x="188" y="221"/>
                      <a:pt x="188" y="221"/>
                      <a:pt x="188" y="221"/>
                    </a:cubicBezTo>
                    <a:cubicBezTo>
                      <a:pt x="190" y="221"/>
                      <a:pt x="194" y="221"/>
                      <a:pt x="195" y="220"/>
                    </a:cubicBezTo>
                    <a:cubicBezTo>
                      <a:pt x="199" y="218"/>
                      <a:pt x="198" y="212"/>
                      <a:pt x="198" y="212"/>
                    </a:cubicBezTo>
                    <a:cubicBezTo>
                      <a:pt x="198" y="212"/>
                      <a:pt x="198" y="44"/>
                      <a:pt x="198" y="44"/>
                    </a:cubicBezTo>
                    <a:cubicBezTo>
                      <a:pt x="198" y="39"/>
                      <a:pt x="198" y="35"/>
                      <a:pt x="193" y="34"/>
                    </a:cubicBezTo>
                    <a:cubicBezTo>
                      <a:pt x="193" y="34"/>
                      <a:pt x="193" y="34"/>
                      <a:pt x="193" y="34"/>
                    </a:cubicBezTo>
                    <a:cubicBezTo>
                      <a:pt x="7" y="0"/>
                      <a:pt x="7" y="0"/>
                      <a:pt x="7" y="0"/>
                    </a:cubicBezTo>
                    <a:cubicBezTo>
                      <a:pt x="5" y="0"/>
                      <a:pt x="3" y="0"/>
                      <a:pt x="2" y="1"/>
                    </a:cubicBezTo>
                    <a:close/>
                    <a:moveTo>
                      <a:pt x="188" y="219"/>
                    </a:moveTo>
                    <a:cubicBezTo>
                      <a:pt x="188" y="219"/>
                      <a:pt x="73" y="194"/>
                      <a:pt x="73" y="194"/>
                    </a:cubicBezTo>
                    <a:cubicBezTo>
                      <a:pt x="39" y="186"/>
                      <a:pt x="9" y="180"/>
                      <a:pt x="8" y="179"/>
                    </a:cubicBezTo>
                    <a:cubicBezTo>
                      <a:pt x="3" y="178"/>
                      <a:pt x="1" y="177"/>
                      <a:pt x="1" y="167"/>
                    </a:cubicBezTo>
                    <a:cubicBezTo>
                      <a:pt x="1" y="5"/>
                      <a:pt x="1" y="5"/>
                      <a:pt x="1" y="5"/>
                    </a:cubicBezTo>
                    <a:cubicBezTo>
                      <a:pt x="1" y="5"/>
                      <a:pt x="1" y="3"/>
                      <a:pt x="3" y="2"/>
                    </a:cubicBezTo>
                    <a:cubicBezTo>
                      <a:pt x="4" y="2"/>
                      <a:pt x="5" y="1"/>
                      <a:pt x="7" y="2"/>
                    </a:cubicBezTo>
                    <a:cubicBezTo>
                      <a:pt x="193" y="36"/>
                      <a:pt x="193" y="36"/>
                      <a:pt x="193" y="36"/>
                    </a:cubicBezTo>
                    <a:cubicBezTo>
                      <a:pt x="196" y="36"/>
                      <a:pt x="197" y="39"/>
                      <a:pt x="197" y="44"/>
                    </a:cubicBezTo>
                    <a:cubicBezTo>
                      <a:pt x="197" y="212"/>
                      <a:pt x="197" y="212"/>
                      <a:pt x="197" y="212"/>
                    </a:cubicBezTo>
                    <a:cubicBezTo>
                      <a:pt x="197" y="212"/>
                      <a:pt x="197" y="217"/>
                      <a:pt x="195" y="219"/>
                    </a:cubicBezTo>
                    <a:cubicBezTo>
                      <a:pt x="193" y="220"/>
                      <a:pt x="190" y="220"/>
                      <a:pt x="188" y="219"/>
                    </a:cubicBezTo>
                    <a:close/>
                  </a:path>
                </a:pathLst>
              </a:custGeom>
              <a:solidFill>
                <a:srgbClr val="2B4F7C"/>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6" name="Freeform 35"/>
              <p:cNvSpPr>
                <a:spLocks noChangeAspect="1" noEditPoints="1"/>
              </p:cNvSpPr>
              <p:nvPr/>
            </p:nvSpPr>
            <p:spPr bwMode="auto">
              <a:xfrm>
                <a:off x="2208" y="1621"/>
                <a:ext cx="304" cy="331"/>
              </a:xfrm>
              <a:custGeom>
                <a:avLst/>
                <a:gdLst>
                  <a:gd name="T0" fmla="*/ 2147483646 w 152"/>
                  <a:gd name="T1" fmla="*/ 2147483646 h 166"/>
                  <a:gd name="T2" fmla="*/ 2147483646 w 152"/>
                  <a:gd name="T3" fmla="*/ 2147483646 h 166"/>
                  <a:gd name="T4" fmla="*/ 2147483646 w 152"/>
                  <a:gd name="T5" fmla="*/ 2147483646 h 166"/>
                  <a:gd name="T6" fmla="*/ 2147483646 w 152"/>
                  <a:gd name="T7" fmla="*/ 2147483646 h 166"/>
                  <a:gd name="T8" fmla="*/ 2147483646 w 152"/>
                  <a:gd name="T9" fmla="*/ 2147483646 h 166"/>
                  <a:gd name="T10" fmla="*/ 2147483646 w 152"/>
                  <a:gd name="T11" fmla="*/ 0 h 166"/>
                  <a:gd name="T12" fmla="*/ 2147483646 w 152"/>
                  <a:gd name="T13" fmla="*/ 2147483646 h 166"/>
                  <a:gd name="T14" fmla="*/ 2147483646 w 152"/>
                  <a:gd name="T15" fmla="*/ 2147483646 h 166"/>
                  <a:gd name="T16" fmla="*/ 2147483646 w 152"/>
                  <a:gd name="T17" fmla="*/ 2147483646 h 166"/>
                  <a:gd name="T18" fmla="*/ 0 w 152"/>
                  <a:gd name="T19" fmla="*/ 2147483646 h 166"/>
                  <a:gd name="T20" fmla="*/ 0 w 152"/>
                  <a:gd name="T21" fmla="*/ 2147483646 h 166"/>
                  <a:gd name="T22" fmla="*/ 2147483646 w 152"/>
                  <a:gd name="T23" fmla="*/ 2147483646 h 166"/>
                  <a:gd name="T24" fmla="*/ 2147483646 w 152"/>
                  <a:gd name="T25" fmla="*/ 2147483646 h 166"/>
                  <a:gd name="T26" fmla="*/ 2147483646 w 152"/>
                  <a:gd name="T27" fmla="*/ 2147483646 h 166"/>
                  <a:gd name="T28" fmla="*/ 2147483646 w 152"/>
                  <a:gd name="T29" fmla="*/ 2147483646 h 166"/>
                  <a:gd name="T30" fmla="*/ 0 w 152"/>
                  <a:gd name="T31" fmla="*/ 2147483646 h 166"/>
                  <a:gd name="T32" fmla="*/ 0 w 152"/>
                  <a:gd name="T33" fmla="*/ 2147483646 h 166"/>
                  <a:gd name="T34" fmla="*/ 2147483646 w 152"/>
                  <a:gd name="T35" fmla="*/ 2147483646 h 166"/>
                  <a:gd name="T36" fmla="*/ 2147483646 w 152"/>
                  <a:gd name="T37" fmla="*/ 2147483646 h 166"/>
                  <a:gd name="T38" fmla="*/ 2147483646 w 152"/>
                  <a:gd name="T39" fmla="*/ 2147483646 h 166"/>
                  <a:gd name="T40" fmla="*/ 2147483646 w 152"/>
                  <a:gd name="T41" fmla="*/ 2147483646 h 166"/>
                  <a:gd name="T42" fmla="*/ 2147483646 w 152"/>
                  <a:gd name="T43" fmla="*/ 2147483646 h 166"/>
                  <a:gd name="T44" fmla="*/ 2147483646 w 152"/>
                  <a:gd name="T45" fmla="*/ 2147483646 h 166"/>
                  <a:gd name="T46" fmla="*/ 2147483646 w 152"/>
                  <a:gd name="T47" fmla="*/ 2147483646 h 166"/>
                  <a:gd name="T48" fmla="*/ 2147483646 w 152"/>
                  <a:gd name="T49" fmla="*/ 2147483646 h 166"/>
                  <a:gd name="T50" fmla="*/ 2147483646 w 152"/>
                  <a:gd name="T51" fmla="*/ 2147483646 h 166"/>
                  <a:gd name="T52" fmla="*/ 2147483646 w 152"/>
                  <a:gd name="T53" fmla="*/ 2147483646 h 166"/>
                  <a:gd name="T54" fmla="*/ 2147483646 w 152"/>
                  <a:gd name="T55" fmla="*/ 2147483646 h 166"/>
                  <a:gd name="T56" fmla="*/ 2147483646 w 152"/>
                  <a:gd name="T57" fmla="*/ 2147483646 h 166"/>
                  <a:gd name="T58" fmla="*/ 2147483646 w 152"/>
                  <a:gd name="T59" fmla="*/ 2147483646 h 166"/>
                  <a:gd name="T60" fmla="*/ 2147483646 w 152"/>
                  <a:gd name="T61" fmla="*/ 2147483646 h 166"/>
                  <a:gd name="T62" fmla="*/ 2147483646 w 152"/>
                  <a:gd name="T63" fmla="*/ 2147483646 h 166"/>
                  <a:gd name="T64" fmla="*/ 2147483646 w 152"/>
                  <a:gd name="T65" fmla="*/ 2147483646 h 166"/>
                  <a:gd name="T66" fmla="*/ 2147483646 w 152"/>
                  <a:gd name="T67" fmla="*/ 2147483646 h 166"/>
                  <a:gd name="T68" fmla="*/ 2147483646 w 152"/>
                  <a:gd name="T69" fmla="*/ 2147483646 h 166"/>
                  <a:gd name="T70" fmla="*/ 2147483646 w 152"/>
                  <a:gd name="T71" fmla="*/ 2147483646 h 166"/>
                  <a:gd name="T72" fmla="*/ 2147483646 w 152"/>
                  <a:gd name="T73" fmla="*/ 2147483646 h 166"/>
                  <a:gd name="T74" fmla="*/ 2147483646 w 152"/>
                  <a:gd name="T75" fmla="*/ 2147483646 h 166"/>
                  <a:gd name="T76" fmla="*/ 2147483646 w 152"/>
                  <a:gd name="T77" fmla="*/ 2147483646 h 166"/>
                  <a:gd name="T78" fmla="*/ 2147483646 w 152"/>
                  <a:gd name="T79" fmla="*/ 2147483646 h 166"/>
                  <a:gd name="T80" fmla="*/ 2147483646 w 152"/>
                  <a:gd name="T81" fmla="*/ 2147483646 h 166"/>
                  <a:gd name="T82" fmla="*/ 2147483646 w 152"/>
                  <a:gd name="T83" fmla="*/ 2147483646 h 166"/>
                  <a:gd name="T84" fmla="*/ 2147483646 w 152"/>
                  <a:gd name="T85" fmla="*/ 2147483646 h 166"/>
                  <a:gd name="T86" fmla="*/ 2147483646 w 152"/>
                  <a:gd name="T87" fmla="*/ 2147483646 h 166"/>
                  <a:gd name="T88" fmla="*/ 2147483646 w 152"/>
                  <a:gd name="T89" fmla="*/ 2147483646 h 166"/>
                  <a:gd name="T90" fmla="*/ 2147483646 w 152"/>
                  <a:gd name="T91" fmla="*/ 2147483646 h 166"/>
                  <a:gd name="T92" fmla="*/ 2147483646 w 152"/>
                  <a:gd name="T93" fmla="*/ 2147483646 h 166"/>
                  <a:gd name="T94" fmla="*/ 2147483646 w 152"/>
                  <a:gd name="T95" fmla="*/ 2147483646 h 166"/>
                  <a:gd name="T96" fmla="*/ 2147483646 w 152"/>
                  <a:gd name="T97" fmla="*/ 2147483646 h 166"/>
                  <a:gd name="T98" fmla="*/ 2147483646 w 152"/>
                  <a:gd name="T99" fmla="*/ 2147483646 h 166"/>
                  <a:gd name="T100" fmla="*/ 2147483646 w 152"/>
                  <a:gd name="T101" fmla="*/ 2147483646 h 166"/>
                  <a:gd name="T102" fmla="*/ 2147483646 w 152"/>
                  <a:gd name="T103" fmla="*/ 2147483646 h 166"/>
                  <a:gd name="T104" fmla="*/ 2147483646 w 152"/>
                  <a:gd name="T105" fmla="*/ 2147483646 h 166"/>
                  <a:gd name="T106" fmla="*/ 2147483646 w 152"/>
                  <a:gd name="T107" fmla="*/ 2147483646 h 166"/>
                  <a:gd name="T108" fmla="*/ 2147483646 w 152"/>
                  <a:gd name="T109" fmla="*/ 2147483646 h 166"/>
                  <a:gd name="T110" fmla="*/ 2147483646 w 152"/>
                  <a:gd name="T111" fmla="*/ 2147483646 h 166"/>
                  <a:gd name="T112" fmla="*/ 2147483646 w 152"/>
                  <a:gd name="T113" fmla="*/ 2147483646 h 166"/>
                  <a:gd name="T114" fmla="*/ 2147483646 w 152"/>
                  <a:gd name="T115" fmla="*/ 2147483646 h 166"/>
                  <a:gd name="T116" fmla="*/ 2147483646 w 152"/>
                  <a:gd name="T117" fmla="*/ 2147483646 h 166"/>
                  <a:gd name="T118" fmla="*/ 2147483646 w 152"/>
                  <a:gd name="T119" fmla="*/ 2147483646 h 1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2"/>
                  <a:gd name="T181" fmla="*/ 0 h 166"/>
                  <a:gd name="T182" fmla="*/ 152 w 152"/>
                  <a:gd name="T183" fmla="*/ 166 h 16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2" h="166">
                    <a:moveTo>
                      <a:pt x="48" y="51"/>
                    </a:moveTo>
                    <a:cubicBezTo>
                      <a:pt x="52" y="48"/>
                      <a:pt x="56" y="46"/>
                      <a:pt x="60" y="45"/>
                    </a:cubicBezTo>
                    <a:cubicBezTo>
                      <a:pt x="60" y="7"/>
                      <a:pt x="60" y="7"/>
                      <a:pt x="60" y="7"/>
                    </a:cubicBezTo>
                    <a:cubicBezTo>
                      <a:pt x="59" y="7"/>
                      <a:pt x="48" y="5"/>
                      <a:pt x="45" y="4"/>
                    </a:cubicBezTo>
                    <a:cubicBezTo>
                      <a:pt x="45" y="7"/>
                      <a:pt x="45" y="37"/>
                      <a:pt x="45" y="37"/>
                    </a:cubicBezTo>
                    <a:cubicBezTo>
                      <a:pt x="45" y="37"/>
                      <a:pt x="15" y="2"/>
                      <a:pt x="13" y="0"/>
                    </a:cubicBezTo>
                    <a:cubicBezTo>
                      <a:pt x="12" y="2"/>
                      <a:pt x="10" y="4"/>
                      <a:pt x="9" y="5"/>
                    </a:cubicBezTo>
                    <a:cubicBezTo>
                      <a:pt x="6" y="7"/>
                      <a:pt x="4" y="8"/>
                      <a:pt x="1" y="9"/>
                    </a:cubicBezTo>
                    <a:cubicBezTo>
                      <a:pt x="3" y="11"/>
                      <a:pt x="32" y="45"/>
                      <a:pt x="32" y="45"/>
                    </a:cubicBezTo>
                    <a:cubicBezTo>
                      <a:pt x="32" y="45"/>
                      <a:pt x="3" y="39"/>
                      <a:pt x="0" y="38"/>
                    </a:cubicBezTo>
                    <a:cubicBezTo>
                      <a:pt x="0" y="53"/>
                      <a:pt x="0" y="53"/>
                      <a:pt x="0" y="53"/>
                    </a:cubicBezTo>
                    <a:cubicBezTo>
                      <a:pt x="2" y="53"/>
                      <a:pt x="38" y="60"/>
                      <a:pt x="40" y="61"/>
                    </a:cubicBezTo>
                    <a:cubicBezTo>
                      <a:pt x="42" y="57"/>
                      <a:pt x="45" y="53"/>
                      <a:pt x="48" y="51"/>
                    </a:cubicBezTo>
                    <a:close/>
                    <a:moveTo>
                      <a:pt x="48" y="104"/>
                    </a:moveTo>
                    <a:cubicBezTo>
                      <a:pt x="44" y="100"/>
                      <a:pt x="42" y="96"/>
                      <a:pt x="40" y="91"/>
                    </a:cubicBezTo>
                    <a:cubicBezTo>
                      <a:pt x="38" y="90"/>
                      <a:pt x="3" y="83"/>
                      <a:pt x="0" y="83"/>
                    </a:cubicBezTo>
                    <a:cubicBezTo>
                      <a:pt x="0" y="85"/>
                      <a:pt x="0" y="95"/>
                      <a:pt x="0" y="97"/>
                    </a:cubicBezTo>
                    <a:cubicBezTo>
                      <a:pt x="2" y="98"/>
                      <a:pt x="34" y="104"/>
                      <a:pt x="34" y="104"/>
                    </a:cubicBezTo>
                    <a:cubicBezTo>
                      <a:pt x="34" y="104"/>
                      <a:pt x="5" y="126"/>
                      <a:pt x="2" y="128"/>
                    </a:cubicBezTo>
                    <a:cubicBezTo>
                      <a:pt x="5" y="130"/>
                      <a:pt x="7" y="132"/>
                      <a:pt x="9" y="134"/>
                    </a:cubicBezTo>
                    <a:cubicBezTo>
                      <a:pt x="11" y="136"/>
                      <a:pt x="13" y="139"/>
                      <a:pt x="15" y="142"/>
                    </a:cubicBezTo>
                    <a:cubicBezTo>
                      <a:pt x="17" y="141"/>
                      <a:pt x="45" y="119"/>
                      <a:pt x="45" y="119"/>
                    </a:cubicBezTo>
                    <a:cubicBezTo>
                      <a:pt x="45" y="119"/>
                      <a:pt x="45" y="147"/>
                      <a:pt x="45" y="150"/>
                    </a:cubicBezTo>
                    <a:cubicBezTo>
                      <a:pt x="47" y="150"/>
                      <a:pt x="58" y="152"/>
                      <a:pt x="60" y="153"/>
                    </a:cubicBezTo>
                    <a:cubicBezTo>
                      <a:pt x="60" y="150"/>
                      <a:pt x="60" y="116"/>
                      <a:pt x="60" y="115"/>
                    </a:cubicBezTo>
                    <a:cubicBezTo>
                      <a:pt x="56" y="112"/>
                      <a:pt x="52" y="109"/>
                      <a:pt x="48" y="104"/>
                    </a:cubicBezTo>
                    <a:close/>
                    <a:moveTo>
                      <a:pt x="92" y="51"/>
                    </a:moveTo>
                    <a:cubicBezTo>
                      <a:pt x="96" y="54"/>
                      <a:pt x="100" y="58"/>
                      <a:pt x="104" y="62"/>
                    </a:cubicBezTo>
                    <a:cubicBezTo>
                      <a:pt x="108" y="66"/>
                      <a:pt x="110" y="71"/>
                      <a:pt x="112" y="76"/>
                    </a:cubicBezTo>
                    <a:cubicBezTo>
                      <a:pt x="114" y="76"/>
                      <a:pt x="150" y="83"/>
                      <a:pt x="152" y="84"/>
                    </a:cubicBezTo>
                    <a:cubicBezTo>
                      <a:pt x="152" y="81"/>
                      <a:pt x="152" y="71"/>
                      <a:pt x="152" y="69"/>
                    </a:cubicBezTo>
                    <a:cubicBezTo>
                      <a:pt x="150" y="69"/>
                      <a:pt x="118" y="62"/>
                      <a:pt x="118" y="62"/>
                    </a:cubicBezTo>
                    <a:cubicBezTo>
                      <a:pt x="118" y="62"/>
                      <a:pt x="147" y="40"/>
                      <a:pt x="150" y="39"/>
                    </a:cubicBezTo>
                    <a:cubicBezTo>
                      <a:pt x="147" y="37"/>
                      <a:pt x="145" y="35"/>
                      <a:pt x="143" y="33"/>
                    </a:cubicBezTo>
                    <a:cubicBezTo>
                      <a:pt x="141" y="30"/>
                      <a:pt x="139" y="27"/>
                      <a:pt x="137" y="24"/>
                    </a:cubicBezTo>
                    <a:cubicBezTo>
                      <a:pt x="135" y="26"/>
                      <a:pt x="107" y="47"/>
                      <a:pt x="107" y="47"/>
                    </a:cubicBezTo>
                    <a:cubicBezTo>
                      <a:pt x="107" y="47"/>
                      <a:pt x="107" y="19"/>
                      <a:pt x="107" y="17"/>
                    </a:cubicBezTo>
                    <a:cubicBezTo>
                      <a:pt x="105" y="16"/>
                      <a:pt x="94" y="14"/>
                      <a:pt x="92" y="13"/>
                    </a:cubicBezTo>
                    <a:cubicBezTo>
                      <a:pt x="92" y="16"/>
                      <a:pt x="92" y="25"/>
                      <a:pt x="92" y="25"/>
                    </a:cubicBezTo>
                    <a:cubicBezTo>
                      <a:pt x="92" y="25"/>
                      <a:pt x="92" y="50"/>
                      <a:pt x="92" y="51"/>
                    </a:cubicBezTo>
                    <a:close/>
                    <a:moveTo>
                      <a:pt x="104" y="116"/>
                    </a:moveTo>
                    <a:cubicBezTo>
                      <a:pt x="100" y="118"/>
                      <a:pt x="96" y="120"/>
                      <a:pt x="92" y="121"/>
                    </a:cubicBezTo>
                    <a:cubicBezTo>
                      <a:pt x="92" y="123"/>
                      <a:pt x="92" y="157"/>
                      <a:pt x="92" y="159"/>
                    </a:cubicBezTo>
                    <a:cubicBezTo>
                      <a:pt x="93" y="160"/>
                      <a:pt x="104" y="162"/>
                      <a:pt x="107" y="162"/>
                    </a:cubicBezTo>
                    <a:cubicBezTo>
                      <a:pt x="107" y="159"/>
                      <a:pt x="107" y="129"/>
                      <a:pt x="107" y="129"/>
                    </a:cubicBezTo>
                    <a:cubicBezTo>
                      <a:pt x="107" y="129"/>
                      <a:pt x="137" y="164"/>
                      <a:pt x="139" y="166"/>
                    </a:cubicBezTo>
                    <a:cubicBezTo>
                      <a:pt x="140" y="164"/>
                      <a:pt x="142" y="163"/>
                      <a:pt x="144" y="161"/>
                    </a:cubicBezTo>
                    <a:cubicBezTo>
                      <a:pt x="146" y="160"/>
                      <a:pt x="148" y="159"/>
                      <a:pt x="151" y="158"/>
                    </a:cubicBezTo>
                    <a:cubicBezTo>
                      <a:pt x="149" y="155"/>
                      <a:pt x="120" y="122"/>
                      <a:pt x="120" y="122"/>
                    </a:cubicBezTo>
                    <a:cubicBezTo>
                      <a:pt x="120" y="122"/>
                      <a:pt x="149" y="128"/>
                      <a:pt x="152" y="128"/>
                    </a:cubicBezTo>
                    <a:cubicBezTo>
                      <a:pt x="152" y="114"/>
                      <a:pt x="152" y="114"/>
                      <a:pt x="152" y="114"/>
                    </a:cubicBezTo>
                    <a:cubicBezTo>
                      <a:pt x="150" y="113"/>
                      <a:pt x="114" y="106"/>
                      <a:pt x="112" y="105"/>
                    </a:cubicBezTo>
                    <a:cubicBezTo>
                      <a:pt x="110" y="109"/>
                      <a:pt x="107" y="113"/>
                      <a:pt x="104" y="116"/>
                    </a:cubicBezTo>
                    <a:close/>
                    <a:moveTo>
                      <a:pt x="97" y="90"/>
                    </a:moveTo>
                    <a:cubicBezTo>
                      <a:pt x="97" y="84"/>
                      <a:pt x="95" y="77"/>
                      <a:pt x="91" y="72"/>
                    </a:cubicBezTo>
                    <a:cubicBezTo>
                      <a:pt x="82" y="63"/>
                      <a:pt x="69" y="60"/>
                      <a:pt x="61" y="66"/>
                    </a:cubicBezTo>
                    <a:cubicBezTo>
                      <a:pt x="58" y="69"/>
                      <a:pt x="56" y="72"/>
                      <a:pt x="55" y="77"/>
                    </a:cubicBezTo>
                    <a:cubicBezTo>
                      <a:pt x="55" y="83"/>
                      <a:pt x="57" y="89"/>
                      <a:pt x="62" y="94"/>
                    </a:cubicBezTo>
                    <a:cubicBezTo>
                      <a:pt x="70" y="103"/>
                      <a:pt x="83" y="106"/>
                      <a:pt x="91" y="100"/>
                    </a:cubicBezTo>
                    <a:cubicBezTo>
                      <a:pt x="94" y="98"/>
                      <a:pt x="96" y="94"/>
                      <a:pt x="97" y="90"/>
                    </a:cubicBezTo>
                    <a:close/>
                  </a:path>
                </a:pathLst>
              </a:custGeom>
              <a:solidFill>
                <a:srgbClr val="0B3C6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63547" name="Freeform 36"/>
              <p:cNvSpPr>
                <a:spLocks noChangeAspect="1" noEditPoints="1"/>
              </p:cNvSpPr>
              <p:nvPr/>
            </p:nvSpPr>
            <p:spPr bwMode="auto">
              <a:xfrm>
                <a:off x="2196" y="1613"/>
                <a:ext cx="308" cy="330"/>
              </a:xfrm>
              <a:custGeom>
                <a:avLst/>
                <a:gdLst>
                  <a:gd name="T0" fmla="*/ 2147483646 w 153"/>
                  <a:gd name="T1" fmla="*/ 2147483646 h 166"/>
                  <a:gd name="T2" fmla="*/ 2147483646 w 153"/>
                  <a:gd name="T3" fmla="*/ 2147483646 h 166"/>
                  <a:gd name="T4" fmla="*/ 2147483646 w 153"/>
                  <a:gd name="T5" fmla="*/ 2147483646 h 166"/>
                  <a:gd name="T6" fmla="*/ 2147483646 w 153"/>
                  <a:gd name="T7" fmla="*/ 2147483646 h 166"/>
                  <a:gd name="T8" fmla="*/ 2147483646 w 153"/>
                  <a:gd name="T9" fmla="*/ 2147483646 h 166"/>
                  <a:gd name="T10" fmla="*/ 2147483646 w 153"/>
                  <a:gd name="T11" fmla="*/ 0 h 166"/>
                  <a:gd name="T12" fmla="*/ 2147483646 w 153"/>
                  <a:gd name="T13" fmla="*/ 2147483646 h 166"/>
                  <a:gd name="T14" fmla="*/ 2147483646 w 153"/>
                  <a:gd name="T15" fmla="*/ 2147483646 h 166"/>
                  <a:gd name="T16" fmla="*/ 2147483646 w 153"/>
                  <a:gd name="T17" fmla="*/ 2147483646 h 166"/>
                  <a:gd name="T18" fmla="*/ 0 w 153"/>
                  <a:gd name="T19" fmla="*/ 2147483646 h 166"/>
                  <a:gd name="T20" fmla="*/ 0 w 153"/>
                  <a:gd name="T21" fmla="*/ 2147483646 h 166"/>
                  <a:gd name="T22" fmla="*/ 2147483646 w 153"/>
                  <a:gd name="T23" fmla="*/ 2147483646 h 166"/>
                  <a:gd name="T24" fmla="*/ 2147483646 w 153"/>
                  <a:gd name="T25" fmla="*/ 2147483646 h 166"/>
                  <a:gd name="T26" fmla="*/ 2147483646 w 153"/>
                  <a:gd name="T27" fmla="*/ 2147483646 h 166"/>
                  <a:gd name="T28" fmla="*/ 2147483646 w 153"/>
                  <a:gd name="T29" fmla="*/ 2147483646 h 166"/>
                  <a:gd name="T30" fmla="*/ 0 w 153"/>
                  <a:gd name="T31" fmla="*/ 2147483646 h 166"/>
                  <a:gd name="T32" fmla="*/ 0 w 153"/>
                  <a:gd name="T33" fmla="*/ 2147483646 h 166"/>
                  <a:gd name="T34" fmla="*/ 2147483646 w 153"/>
                  <a:gd name="T35" fmla="*/ 2147483646 h 166"/>
                  <a:gd name="T36" fmla="*/ 2147483646 w 153"/>
                  <a:gd name="T37" fmla="*/ 2147483646 h 166"/>
                  <a:gd name="T38" fmla="*/ 2147483646 w 153"/>
                  <a:gd name="T39" fmla="*/ 2147483646 h 166"/>
                  <a:gd name="T40" fmla="*/ 2147483646 w 153"/>
                  <a:gd name="T41" fmla="*/ 2147483646 h 166"/>
                  <a:gd name="T42" fmla="*/ 2147483646 w 153"/>
                  <a:gd name="T43" fmla="*/ 2147483646 h 166"/>
                  <a:gd name="T44" fmla="*/ 2147483646 w 153"/>
                  <a:gd name="T45" fmla="*/ 2147483646 h 166"/>
                  <a:gd name="T46" fmla="*/ 2147483646 w 153"/>
                  <a:gd name="T47" fmla="*/ 2147483646 h 166"/>
                  <a:gd name="T48" fmla="*/ 2147483646 w 153"/>
                  <a:gd name="T49" fmla="*/ 2147483646 h 166"/>
                  <a:gd name="T50" fmla="*/ 2147483646 w 153"/>
                  <a:gd name="T51" fmla="*/ 2147483646 h 166"/>
                  <a:gd name="T52" fmla="*/ 2147483646 w 153"/>
                  <a:gd name="T53" fmla="*/ 2147483646 h 166"/>
                  <a:gd name="T54" fmla="*/ 2147483646 w 153"/>
                  <a:gd name="T55" fmla="*/ 2147483646 h 166"/>
                  <a:gd name="T56" fmla="*/ 2147483646 w 153"/>
                  <a:gd name="T57" fmla="*/ 2147483646 h 166"/>
                  <a:gd name="T58" fmla="*/ 2147483646 w 153"/>
                  <a:gd name="T59" fmla="*/ 2147483646 h 166"/>
                  <a:gd name="T60" fmla="*/ 2147483646 w 153"/>
                  <a:gd name="T61" fmla="*/ 2147483646 h 166"/>
                  <a:gd name="T62" fmla="*/ 2147483646 w 153"/>
                  <a:gd name="T63" fmla="*/ 2147483646 h 166"/>
                  <a:gd name="T64" fmla="*/ 2147483646 w 153"/>
                  <a:gd name="T65" fmla="*/ 2147483646 h 166"/>
                  <a:gd name="T66" fmla="*/ 2147483646 w 153"/>
                  <a:gd name="T67" fmla="*/ 2147483646 h 166"/>
                  <a:gd name="T68" fmla="*/ 2147483646 w 153"/>
                  <a:gd name="T69" fmla="*/ 2147483646 h 166"/>
                  <a:gd name="T70" fmla="*/ 2147483646 w 153"/>
                  <a:gd name="T71" fmla="*/ 2147483646 h 166"/>
                  <a:gd name="T72" fmla="*/ 2147483646 w 153"/>
                  <a:gd name="T73" fmla="*/ 2147483646 h 166"/>
                  <a:gd name="T74" fmla="*/ 2147483646 w 153"/>
                  <a:gd name="T75" fmla="*/ 2147483646 h 166"/>
                  <a:gd name="T76" fmla="*/ 2147483646 w 153"/>
                  <a:gd name="T77" fmla="*/ 2147483646 h 166"/>
                  <a:gd name="T78" fmla="*/ 2147483646 w 153"/>
                  <a:gd name="T79" fmla="*/ 2147483646 h 166"/>
                  <a:gd name="T80" fmla="*/ 2147483646 w 153"/>
                  <a:gd name="T81" fmla="*/ 2147483646 h 166"/>
                  <a:gd name="T82" fmla="*/ 2147483646 w 153"/>
                  <a:gd name="T83" fmla="*/ 2147483646 h 166"/>
                  <a:gd name="T84" fmla="*/ 2147483646 w 153"/>
                  <a:gd name="T85" fmla="*/ 2147483646 h 166"/>
                  <a:gd name="T86" fmla="*/ 2147483646 w 153"/>
                  <a:gd name="T87" fmla="*/ 2147483646 h 166"/>
                  <a:gd name="T88" fmla="*/ 2147483646 w 153"/>
                  <a:gd name="T89" fmla="*/ 2147483646 h 166"/>
                  <a:gd name="T90" fmla="*/ 2147483646 w 153"/>
                  <a:gd name="T91" fmla="*/ 2147483646 h 166"/>
                  <a:gd name="T92" fmla="*/ 2147483646 w 153"/>
                  <a:gd name="T93" fmla="*/ 2147483646 h 166"/>
                  <a:gd name="T94" fmla="*/ 2147483646 w 153"/>
                  <a:gd name="T95" fmla="*/ 2147483646 h 166"/>
                  <a:gd name="T96" fmla="*/ 2147483646 w 153"/>
                  <a:gd name="T97" fmla="*/ 2147483646 h 166"/>
                  <a:gd name="T98" fmla="*/ 2147483646 w 153"/>
                  <a:gd name="T99" fmla="*/ 2147483646 h 166"/>
                  <a:gd name="T100" fmla="*/ 2147483646 w 153"/>
                  <a:gd name="T101" fmla="*/ 2147483646 h 166"/>
                  <a:gd name="T102" fmla="*/ 2147483646 w 153"/>
                  <a:gd name="T103" fmla="*/ 2147483646 h 166"/>
                  <a:gd name="T104" fmla="*/ 2147483646 w 153"/>
                  <a:gd name="T105" fmla="*/ 2147483646 h 166"/>
                  <a:gd name="T106" fmla="*/ 2147483646 w 153"/>
                  <a:gd name="T107" fmla="*/ 2147483646 h 166"/>
                  <a:gd name="T108" fmla="*/ 2147483646 w 153"/>
                  <a:gd name="T109" fmla="*/ 2147483646 h 166"/>
                  <a:gd name="T110" fmla="*/ 2147483646 w 153"/>
                  <a:gd name="T111" fmla="*/ 2147483646 h 166"/>
                  <a:gd name="T112" fmla="*/ 2147483646 w 153"/>
                  <a:gd name="T113" fmla="*/ 2147483646 h 166"/>
                  <a:gd name="T114" fmla="*/ 2147483646 w 153"/>
                  <a:gd name="T115" fmla="*/ 2147483646 h 166"/>
                  <a:gd name="T116" fmla="*/ 2147483646 w 153"/>
                  <a:gd name="T117" fmla="*/ 2147483646 h 166"/>
                  <a:gd name="T118" fmla="*/ 2147483646 w 153"/>
                  <a:gd name="T119" fmla="*/ 2147483646 h 16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
                  <a:gd name="T181" fmla="*/ 0 h 166"/>
                  <a:gd name="T182" fmla="*/ 153 w 153"/>
                  <a:gd name="T183" fmla="*/ 166 h 16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 h="166">
                    <a:moveTo>
                      <a:pt x="49" y="50"/>
                    </a:moveTo>
                    <a:cubicBezTo>
                      <a:pt x="52" y="48"/>
                      <a:pt x="56" y="46"/>
                      <a:pt x="61" y="45"/>
                    </a:cubicBezTo>
                    <a:cubicBezTo>
                      <a:pt x="61" y="7"/>
                      <a:pt x="61" y="7"/>
                      <a:pt x="61" y="7"/>
                    </a:cubicBezTo>
                    <a:cubicBezTo>
                      <a:pt x="59" y="6"/>
                      <a:pt x="48" y="4"/>
                      <a:pt x="46" y="3"/>
                    </a:cubicBezTo>
                    <a:cubicBezTo>
                      <a:pt x="46" y="7"/>
                      <a:pt x="46" y="36"/>
                      <a:pt x="46" y="36"/>
                    </a:cubicBezTo>
                    <a:cubicBezTo>
                      <a:pt x="46" y="36"/>
                      <a:pt x="16" y="2"/>
                      <a:pt x="14" y="0"/>
                    </a:cubicBezTo>
                    <a:cubicBezTo>
                      <a:pt x="12" y="1"/>
                      <a:pt x="11" y="3"/>
                      <a:pt x="9" y="4"/>
                    </a:cubicBezTo>
                    <a:cubicBezTo>
                      <a:pt x="7" y="6"/>
                      <a:pt x="4" y="7"/>
                      <a:pt x="2" y="8"/>
                    </a:cubicBezTo>
                    <a:cubicBezTo>
                      <a:pt x="4" y="11"/>
                      <a:pt x="33" y="44"/>
                      <a:pt x="33" y="44"/>
                    </a:cubicBezTo>
                    <a:cubicBezTo>
                      <a:pt x="33" y="44"/>
                      <a:pt x="3" y="38"/>
                      <a:pt x="0" y="38"/>
                    </a:cubicBezTo>
                    <a:cubicBezTo>
                      <a:pt x="0" y="52"/>
                      <a:pt x="0" y="52"/>
                      <a:pt x="0" y="52"/>
                    </a:cubicBezTo>
                    <a:cubicBezTo>
                      <a:pt x="2" y="53"/>
                      <a:pt x="39" y="60"/>
                      <a:pt x="40" y="60"/>
                    </a:cubicBezTo>
                    <a:cubicBezTo>
                      <a:pt x="42" y="56"/>
                      <a:pt x="45" y="53"/>
                      <a:pt x="49" y="50"/>
                    </a:cubicBezTo>
                    <a:close/>
                    <a:moveTo>
                      <a:pt x="48" y="104"/>
                    </a:moveTo>
                    <a:cubicBezTo>
                      <a:pt x="45" y="100"/>
                      <a:pt x="42" y="95"/>
                      <a:pt x="40" y="90"/>
                    </a:cubicBezTo>
                    <a:cubicBezTo>
                      <a:pt x="39" y="90"/>
                      <a:pt x="3" y="83"/>
                      <a:pt x="0" y="82"/>
                    </a:cubicBezTo>
                    <a:cubicBezTo>
                      <a:pt x="0" y="85"/>
                      <a:pt x="0" y="95"/>
                      <a:pt x="0" y="97"/>
                    </a:cubicBezTo>
                    <a:cubicBezTo>
                      <a:pt x="2" y="97"/>
                      <a:pt x="34" y="104"/>
                      <a:pt x="34" y="104"/>
                    </a:cubicBezTo>
                    <a:cubicBezTo>
                      <a:pt x="34" y="104"/>
                      <a:pt x="6" y="125"/>
                      <a:pt x="3" y="127"/>
                    </a:cubicBezTo>
                    <a:cubicBezTo>
                      <a:pt x="5" y="129"/>
                      <a:pt x="7" y="131"/>
                      <a:pt x="9" y="133"/>
                    </a:cubicBezTo>
                    <a:cubicBezTo>
                      <a:pt x="12" y="136"/>
                      <a:pt x="13" y="139"/>
                      <a:pt x="15" y="142"/>
                    </a:cubicBezTo>
                    <a:cubicBezTo>
                      <a:pt x="17" y="140"/>
                      <a:pt x="46" y="119"/>
                      <a:pt x="46" y="119"/>
                    </a:cubicBezTo>
                    <a:cubicBezTo>
                      <a:pt x="46" y="119"/>
                      <a:pt x="46" y="147"/>
                      <a:pt x="46" y="149"/>
                    </a:cubicBezTo>
                    <a:cubicBezTo>
                      <a:pt x="47" y="150"/>
                      <a:pt x="58" y="152"/>
                      <a:pt x="61" y="152"/>
                    </a:cubicBezTo>
                    <a:cubicBezTo>
                      <a:pt x="61" y="149"/>
                      <a:pt x="61" y="116"/>
                      <a:pt x="61" y="114"/>
                    </a:cubicBezTo>
                    <a:cubicBezTo>
                      <a:pt x="56" y="112"/>
                      <a:pt x="52" y="108"/>
                      <a:pt x="48" y="104"/>
                    </a:cubicBezTo>
                    <a:close/>
                    <a:moveTo>
                      <a:pt x="92" y="51"/>
                    </a:moveTo>
                    <a:cubicBezTo>
                      <a:pt x="97" y="54"/>
                      <a:pt x="101" y="57"/>
                      <a:pt x="105" y="61"/>
                    </a:cubicBezTo>
                    <a:cubicBezTo>
                      <a:pt x="108" y="66"/>
                      <a:pt x="111" y="70"/>
                      <a:pt x="113" y="75"/>
                    </a:cubicBezTo>
                    <a:cubicBezTo>
                      <a:pt x="114" y="75"/>
                      <a:pt x="150" y="83"/>
                      <a:pt x="153" y="83"/>
                    </a:cubicBezTo>
                    <a:cubicBezTo>
                      <a:pt x="153" y="80"/>
                      <a:pt x="153" y="71"/>
                      <a:pt x="153" y="69"/>
                    </a:cubicBezTo>
                    <a:cubicBezTo>
                      <a:pt x="151" y="68"/>
                      <a:pt x="119" y="62"/>
                      <a:pt x="119" y="62"/>
                    </a:cubicBezTo>
                    <a:cubicBezTo>
                      <a:pt x="119" y="62"/>
                      <a:pt x="147" y="40"/>
                      <a:pt x="150" y="38"/>
                    </a:cubicBezTo>
                    <a:cubicBezTo>
                      <a:pt x="148" y="36"/>
                      <a:pt x="146" y="34"/>
                      <a:pt x="144" y="32"/>
                    </a:cubicBezTo>
                    <a:cubicBezTo>
                      <a:pt x="141" y="29"/>
                      <a:pt x="140" y="26"/>
                      <a:pt x="138" y="23"/>
                    </a:cubicBezTo>
                    <a:cubicBezTo>
                      <a:pt x="136" y="25"/>
                      <a:pt x="107" y="46"/>
                      <a:pt x="107" y="46"/>
                    </a:cubicBezTo>
                    <a:cubicBezTo>
                      <a:pt x="107" y="46"/>
                      <a:pt x="107" y="18"/>
                      <a:pt x="107" y="16"/>
                    </a:cubicBezTo>
                    <a:cubicBezTo>
                      <a:pt x="106" y="16"/>
                      <a:pt x="95" y="13"/>
                      <a:pt x="92" y="13"/>
                    </a:cubicBezTo>
                    <a:cubicBezTo>
                      <a:pt x="92" y="16"/>
                      <a:pt x="92" y="24"/>
                      <a:pt x="92" y="24"/>
                    </a:cubicBezTo>
                    <a:cubicBezTo>
                      <a:pt x="92" y="24"/>
                      <a:pt x="92" y="49"/>
                      <a:pt x="92" y="51"/>
                    </a:cubicBezTo>
                    <a:close/>
                    <a:moveTo>
                      <a:pt x="104" y="115"/>
                    </a:moveTo>
                    <a:cubicBezTo>
                      <a:pt x="101" y="118"/>
                      <a:pt x="97" y="119"/>
                      <a:pt x="92" y="120"/>
                    </a:cubicBezTo>
                    <a:cubicBezTo>
                      <a:pt x="92" y="122"/>
                      <a:pt x="92" y="156"/>
                      <a:pt x="92" y="159"/>
                    </a:cubicBezTo>
                    <a:cubicBezTo>
                      <a:pt x="94" y="159"/>
                      <a:pt x="105" y="161"/>
                      <a:pt x="107" y="162"/>
                    </a:cubicBezTo>
                    <a:cubicBezTo>
                      <a:pt x="107" y="159"/>
                      <a:pt x="107" y="129"/>
                      <a:pt x="107" y="129"/>
                    </a:cubicBezTo>
                    <a:cubicBezTo>
                      <a:pt x="107" y="129"/>
                      <a:pt x="137" y="163"/>
                      <a:pt x="139" y="166"/>
                    </a:cubicBezTo>
                    <a:cubicBezTo>
                      <a:pt x="141" y="164"/>
                      <a:pt x="142" y="162"/>
                      <a:pt x="144" y="161"/>
                    </a:cubicBezTo>
                    <a:cubicBezTo>
                      <a:pt x="146" y="159"/>
                      <a:pt x="149" y="158"/>
                      <a:pt x="151" y="157"/>
                    </a:cubicBezTo>
                    <a:cubicBezTo>
                      <a:pt x="149" y="154"/>
                      <a:pt x="120" y="121"/>
                      <a:pt x="120" y="121"/>
                    </a:cubicBezTo>
                    <a:cubicBezTo>
                      <a:pt x="120" y="121"/>
                      <a:pt x="150" y="127"/>
                      <a:pt x="153" y="128"/>
                    </a:cubicBezTo>
                    <a:cubicBezTo>
                      <a:pt x="153" y="113"/>
                      <a:pt x="153" y="113"/>
                      <a:pt x="153" y="113"/>
                    </a:cubicBezTo>
                    <a:cubicBezTo>
                      <a:pt x="151" y="113"/>
                      <a:pt x="114" y="105"/>
                      <a:pt x="113" y="105"/>
                    </a:cubicBezTo>
                    <a:cubicBezTo>
                      <a:pt x="111" y="109"/>
                      <a:pt x="108" y="112"/>
                      <a:pt x="104" y="115"/>
                    </a:cubicBezTo>
                    <a:close/>
                    <a:moveTo>
                      <a:pt x="97" y="89"/>
                    </a:moveTo>
                    <a:cubicBezTo>
                      <a:pt x="98" y="83"/>
                      <a:pt x="95" y="77"/>
                      <a:pt x="91" y="72"/>
                    </a:cubicBezTo>
                    <a:cubicBezTo>
                      <a:pt x="83" y="62"/>
                      <a:pt x="70" y="60"/>
                      <a:pt x="62" y="66"/>
                    </a:cubicBezTo>
                    <a:cubicBezTo>
                      <a:pt x="58" y="68"/>
                      <a:pt x="56" y="72"/>
                      <a:pt x="56" y="76"/>
                    </a:cubicBezTo>
                    <a:cubicBezTo>
                      <a:pt x="55" y="82"/>
                      <a:pt x="58" y="88"/>
                      <a:pt x="62" y="93"/>
                    </a:cubicBezTo>
                    <a:cubicBezTo>
                      <a:pt x="70" y="103"/>
                      <a:pt x="83" y="106"/>
                      <a:pt x="91" y="100"/>
                    </a:cubicBezTo>
                    <a:cubicBezTo>
                      <a:pt x="95" y="97"/>
                      <a:pt x="97" y="93"/>
                      <a:pt x="97" y="8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grpSp>
      </p:grpSp>
      <p:sp>
        <p:nvSpPr>
          <p:cNvPr id="63499" name="圆角矩形 144"/>
          <p:cNvSpPr>
            <a:spLocks noChangeArrowheads="1"/>
          </p:cNvSpPr>
          <p:nvPr/>
        </p:nvSpPr>
        <p:spPr bwMode="auto">
          <a:xfrm>
            <a:off x="5689600" y="2205038"/>
            <a:ext cx="2411413" cy="755650"/>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pic>
        <p:nvPicPr>
          <p:cNvPr id="63500"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2493963"/>
            <a:ext cx="25558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1"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638" y="2514600"/>
            <a:ext cx="25558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2"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438" y="2514600"/>
            <a:ext cx="25558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3"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238" y="2514600"/>
            <a:ext cx="25558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800" y="2522538"/>
            <a:ext cx="255588"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5" name="Picture 544" descr="图片1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850" y="2544763"/>
            <a:ext cx="2555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6" name="TextBox 69"/>
          <p:cNvSpPr txBox="1">
            <a:spLocks noChangeArrowheads="1"/>
          </p:cNvSpPr>
          <p:nvPr/>
        </p:nvSpPr>
        <p:spPr bwMode="auto">
          <a:xfrm>
            <a:off x="7596188" y="2420938"/>
            <a:ext cx="36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400" smtClean="0">
                <a:latin typeface="+mn-lt"/>
                <a:ea typeface="+mn-ea"/>
              </a:rPr>
              <a:t>…</a:t>
            </a:r>
            <a:endParaRPr lang="zh-CN" altLang="en-US" sz="1400" smtClean="0">
              <a:latin typeface="+mn-lt"/>
              <a:ea typeface="+mn-ea"/>
            </a:endParaRPr>
          </a:p>
        </p:txBody>
      </p:sp>
      <p:sp>
        <p:nvSpPr>
          <p:cNvPr id="63507" name="TextBox 126"/>
          <p:cNvSpPr txBox="1">
            <a:spLocks noChangeArrowheads="1"/>
          </p:cNvSpPr>
          <p:nvPr/>
        </p:nvSpPr>
        <p:spPr bwMode="auto">
          <a:xfrm>
            <a:off x="5759450" y="2205038"/>
            <a:ext cx="801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虚拟机</a:t>
            </a:r>
            <a:endParaRPr lang="zh-CN" altLang="en-US" sz="1600" smtClean="0">
              <a:latin typeface="+mn-lt"/>
              <a:ea typeface="+mn-ea"/>
            </a:endParaRPr>
          </a:p>
        </p:txBody>
      </p:sp>
      <p:sp>
        <p:nvSpPr>
          <p:cNvPr id="63508" name="TextBox 75"/>
          <p:cNvSpPr txBox="1">
            <a:spLocks noChangeArrowheads="1"/>
          </p:cNvSpPr>
          <p:nvPr/>
        </p:nvSpPr>
        <p:spPr bwMode="auto">
          <a:xfrm>
            <a:off x="6764338" y="2420938"/>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400" smtClean="0">
                <a:latin typeface="+mn-lt"/>
                <a:ea typeface="+mn-ea"/>
              </a:rPr>
              <a:t>…</a:t>
            </a:r>
            <a:endParaRPr lang="zh-CN" altLang="en-US" sz="1400" smtClean="0">
              <a:latin typeface="+mn-lt"/>
              <a:ea typeface="+mn-ea"/>
            </a:endParaRPr>
          </a:p>
        </p:txBody>
      </p:sp>
      <p:sp>
        <p:nvSpPr>
          <p:cNvPr id="63509" name="TextBox 76"/>
          <p:cNvSpPr txBox="1">
            <a:spLocks noChangeArrowheads="1"/>
          </p:cNvSpPr>
          <p:nvPr/>
        </p:nvSpPr>
        <p:spPr bwMode="auto">
          <a:xfrm>
            <a:off x="5900738" y="2420938"/>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400" smtClean="0">
                <a:latin typeface="+mn-lt"/>
                <a:ea typeface="+mn-ea"/>
              </a:rPr>
              <a:t>…</a:t>
            </a:r>
            <a:endParaRPr lang="zh-CN" altLang="en-US" sz="1400" smtClean="0">
              <a:latin typeface="+mn-lt"/>
              <a:ea typeface="+mn-ea"/>
            </a:endParaRPr>
          </a:p>
        </p:txBody>
      </p:sp>
      <p:grpSp>
        <p:nvGrpSpPr>
          <p:cNvPr id="63510" name="组合 90"/>
          <p:cNvGrpSpPr/>
          <p:nvPr/>
        </p:nvGrpSpPr>
        <p:grpSpPr bwMode="auto">
          <a:xfrm>
            <a:off x="5832475" y="2752725"/>
            <a:ext cx="415925" cy="611188"/>
            <a:chOff x="4695088" y="5193196"/>
            <a:chExt cx="416972" cy="756084"/>
          </a:xfrm>
        </p:grpSpPr>
        <p:cxnSp>
          <p:nvCxnSpPr>
            <p:cNvPr id="74" name="直接连接符 73"/>
            <p:cNvCxnSpPr/>
            <p:nvPr/>
          </p:nvCxnSpPr>
          <p:spPr bwMode="auto">
            <a:xfrm>
              <a:off x="4701454" y="5409220"/>
              <a:ext cx="396283"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5" name="直接连接符 84"/>
            <p:cNvCxnSpPr/>
            <p:nvPr/>
          </p:nvCxnSpPr>
          <p:spPr bwMode="auto">
            <a:xfrm flipV="1">
              <a:off x="4695088" y="5193196"/>
              <a:ext cx="0" cy="21602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86" name="直接连接符 85"/>
            <p:cNvCxnSpPr/>
            <p:nvPr/>
          </p:nvCxnSpPr>
          <p:spPr bwMode="auto">
            <a:xfrm flipV="1">
              <a:off x="4903575" y="5409220"/>
              <a:ext cx="0" cy="54006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0" name="直接连接符 89"/>
            <p:cNvCxnSpPr/>
            <p:nvPr/>
          </p:nvCxnSpPr>
          <p:spPr bwMode="auto">
            <a:xfrm flipV="1">
              <a:off x="5112060" y="5193196"/>
              <a:ext cx="0" cy="21602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grpSp>
        <p:nvGrpSpPr>
          <p:cNvPr id="63511" name="组合 91"/>
          <p:cNvGrpSpPr/>
          <p:nvPr/>
        </p:nvGrpSpPr>
        <p:grpSpPr bwMode="auto">
          <a:xfrm>
            <a:off x="6659563" y="2744788"/>
            <a:ext cx="417512" cy="612775"/>
            <a:chOff x="4695088" y="5193196"/>
            <a:chExt cx="416972" cy="756084"/>
          </a:xfrm>
        </p:grpSpPr>
        <p:cxnSp>
          <p:nvCxnSpPr>
            <p:cNvPr id="93" name="直接连接符 92"/>
            <p:cNvCxnSpPr/>
            <p:nvPr/>
          </p:nvCxnSpPr>
          <p:spPr bwMode="auto">
            <a:xfrm>
              <a:off x="4701430" y="5408660"/>
              <a:ext cx="396362"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5" name="直接连接符 94"/>
            <p:cNvCxnSpPr/>
            <p:nvPr/>
          </p:nvCxnSpPr>
          <p:spPr bwMode="auto">
            <a:xfrm flipV="1">
              <a:off x="4695088" y="5193196"/>
              <a:ext cx="0" cy="21546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6" name="直接连接符 95"/>
            <p:cNvCxnSpPr/>
            <p:nvPr/>
          </p:nvCxnSpPr>
          <p:spPr bwMode="auto">
            <a:xfrm flipV="1">
              <a:off x="4902781" y="5408660"/>
              <a:ext cx="0" cy="54062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7" name="直接连接符 96"/>
            <p:cNvCxnSpPr/>
            <p:nvPr/>
          </p:nvCxnSpPr>
          <p:spPr bwMode="auto">
            <a:xfrm flipV="1">
              <a:off x="5112060" y="5193196"/>
              <a:ext cx="0" cy="21546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grpSp>
        <p:nvGrpSpPr>
          <p:cNvPr id="63512" name="组合 97"/>
          <p:cNvGrpSpPr/>
          <p:nvPr/>
        </p:nvGrpSpPr>
        <p:grpSpPr bwMode="auto">
          <a:xfrm>
            <a:off x="7539038" y="2744788"/>
            <a:ext cx="417512" cy="612775"/>
            <a:chOff x="4695088" y="5193196"/>
            <a:chExt cx="416972" cy="756084"/>
          </a:xfrm>
        </p:grpSpPr>
        <p:cxnSp>
          <p:nvCxnSpPr>
            <p:cNvPr id="99" name="直接连接符 98"/>
            <p:cNvCxnSpPr/>
            <p:nvPr/>
          </p:nvCxnSpPr>
          <p:spPr bwMode="auto">
            <a:xfrm>
              <a:off x="4701430" y="5408660"/>
              <a:ext cx="396362"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0" name="直接连接符 99"/>
            <p:cNvCxnSpPr/>
            <p:nvPr/>
          </p:nvCxnSpPr>
          <p:spPr bwMode="auto">
            <a:xfrm flipV="1">
              <a:off x="4695088" y="5193196"/>
              <a:ext cx="0" cy="21546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1" name="直接连接符 100"/>
            <p:cNvCxnSpPr/>
            <p:nvPr/>
          </p:nvCxnSpPr>
          <p:spPr bwMode="auto">
            <a:xfrm flipV="1">
              <a:off x="4902781" y="5408660"/>
              <a:ext cx="0" cy="54062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2" name="直接连接符 101"/>
            <p:cNvCxnSpPr/>
            <p:nvPr/>
          </p:nvCxnSpPr>
          <p:spPr bwMode="auto">
            <a:xfrm flipV="1">
              <a:off x="5112060" y="5193196"/>
              <a:ext cx="0" cy="21546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a:outerShdw blurRad="50800" dist="38100" dir="2700000" algn="tl" rotWithShape="0">
                <a:prstClr val="black">
                  <a:alpha val="40000"/>
                </a:prstClr>
              </a:outerShdw>
            </a:effectLst>
          </p:spPr>
        </p:cxnSp>
      </p:grpSp>
      <p:sp>
        <p:nvSpPr>
          <p:cNvPr id="63513" name="任意多边形 105"/>
          <p:cNvSpPr/>
          <p:nvPr/>
        </p:nvSpPr>
        <p:spPr bwMode="auto">
          <a:xfrm>
            <a:off x="6211888" y="2268538"/>
            <a:ext cx="1393825" cy="361950"/>
          </a:xfrm>
          <a:custGeom>
            <a:avLst/>
            <a:gdLst>
              <a:gd name="T0" fmla="*/ 0 w 1393372"/>
              <a:gd name="T1" fmla="*/ 248876 h 362857"/>
              <a:gd name="T2" fmla="*/ 661907 w 1393372"/>
              <a:gd name="T3" fmla="*/ 13099 h 362857"/>
              <a:gd name="T4" fmla="*/ 1412066 w 1393372"/>
              <a:gd name="T5" fmla="*/ 327470 h 362857"/>
              <a:gd name="T6" fmla="*/ 0 60000 65536"/>
              <a:gd name="T7" fmla="*/ 0 60000 65536"/>
              <a:gd name="T8" fmla="*/ 0 60000 65536"/>
              <a:gd name="T9" fmla="*/ 0 w 1393372"/>
              <a:gd name="T10" fmla="*/ 0 h 362857"/>
              <a:gd name="T11" fmla="*/ 1393372 w 1393372"/>
              <a:gd name="T12" fmla="*/ 362857 h 362857"/>
            </a:gdLst>
            <a:ahLst/>
            <a:cxnLst>
              <a:cxn ang="T6">
                <a:pos x="T0" y="T1"/>
              </a:cxn>
              <a:cxn ang="T7">
                <a:pos x="T2" y="T3"/>
              </a:cxn>
              <a:cxn ang="T8">
                <a:pos x="T4" y="T5"/>
              </a:cxn>
            </a:cxnLst>
            <a:rect l="T9" t="T10" r="T11" b="T12"/>
            <a:pathLst>
              <a:path w="1393372" h="362857">
                <a:moveTo>
                  <a:pt x="0" y="275771"/>
                </a:moveTo>
                <a:cubicBezTo>
                  <a:pt x="210457" y="137885"/>
                  <a:pt x="420914" y="0"/>
                  <a:pt x="653143" y="14514"/>
                </a:cubicBezTo>
                <a:cubicBezTo>
                  <a:pt x="885372" y="29028"/>
                  <a:pt x="1139372" y="195942"/>
                  <a:pt x="1393372" y="362857"/>
                </a:cubicBezTo>
              </a:path>
            </a:pathLst>
          </a:custGeom>
          <a:noFill/>
          <a:ln w="9525" cap="flat" cmpd="sng" algn="ctr">
            <a:solidFill>
              <a:srgbClr val="99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pPr>
              <a:defRPr/>
            </a:pPr>
            <a:endParaRPr lang="en-US">
              <a:latin typeface="+mn-lt"/>
              <a:ea typeface="+mn-ea"/>
            </a:endParaRPr>
          </a:p>
        </p:txBody>
      </p:sp>
      <p:sp>
        <p:nvSpPr>
          <p:cNvPr id="63514" name="TextBox 106"/>
          <p:cNvSpPr txBox="1">
            <a:spLocks noChangeArrowheads="1"/>
          </p:cNvSpPr>
          <p:nvPr/>
        </p:nvSpPr>
        <p:spPr bwMode="auto">
          <a:xfrm>
            <a:off x="6624638" y="2241550"/>
            <a:ext cx="4413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000" smtClean="0">
                <a:solidFill>
                  <a:srgbClr val="C00000"/>
                </a:solidFill>
                <a:latin typeface="+mn-lt"/>
                <a:ea typeface="+mn-ea"/>
              </a:rPr>
              <a:t>迁移</a:t>
            </a:r>
            <a:endParaRPr lang="zh-CN" altLang="en-US" sz="1000" smtClean="0">
              <a:solidFill>
                <a:srgbClr val="C00000"/>
              </a:solidFill>
              <a:latin typeface="+mn-lt"/>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mtClean="0"/>
              <a:t>大二层网络需求</a:t>
            </a:r>
            <a:endParaRPr lang="zh-CN" altLang="en-US" smtClean="0"/>
          </a:p>
        </p:txBody>
      </p:sp>
      <p:grpSp>
        <p:nvGrpSpPr>
          <p:cNvPr id="2" name="组合 282"/>
          <p:cNvGrpSpPr/>
          <p:nvPr/>
        </p:nvGrpSpPr>
        <p:grpSpPr bwMode="auto">
          <a:xfrm>
            <a:off x="2552700" y="1831975"/>
            <a:ext cx="1412875" cy="1951038"/>
            <a:chOff x="3051503" y="4337974"/>
            <a:chExt cx="1412244" cy="1950719"/>
          </a:xfrm>
        </p:grpSpPr>
        <p:grpSp>
          <p:nvGrpSpPr>
            <p:cNvPr id="65613" name="组合 145"/>
            <p:cNvGrpSpPr/>
            <p:nvPr/>
          </p:nvGrpSpPr>
          <p:grpSpPr bwMode="auto">
            <a:xfrm>
              <a:off x="3061024" y="4337974"/>
              <a:ext cx="1402723" cy="283846"/>
              <a:chOff x="2283297" y="2357597"/>
              <a:chExt cx="1402723" cy="283846"/>
            </a:xfrm>
          </p:grpSpPr>
          <p:sp>
            <p:nvSpPr>
              <p:cNvPr id="40" name="Rectangle 3"/>
              <p:cNvSpPr>
                <a:spLocks noChangeArrowheads="1"/>
              </p:cNvSpPr>
              <p:nvPr/>
            </p:nvSpPr>
            <p:spPr bwMode="auto">
              <a:xfrm>
                <a:off x="2283297" y="2357597"/>
                <a:ext cx="1402723" cy="284117"/>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41" name="Text Box 4"/>
              <p:cNvSpPr txBox="1">
                <a:spLocks noChangeArrowheads="1"/>
              </p:cNvSpPr>
              <p:nvPr/>
            </p:nvSpPr>
            <p:spPr bwMode="auto">
              <a:xfrm>
                <a:off x="2324554" y="2387755"/>
                <a:ext cx="1293235" cy="214277"/>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服务器一虚多</a:t>
                </a:r>
                <a:endParaRPr lang="en-US" altLang="zh-CN" sz="1400" kern="0" dirty="0">
                  <a:solidFill>
                    <a:schemeClr val="bg1"/>
                  </a:solidFill>
                  <a:latin typeface="+mn-lt"/>
                  <a:ea typeface="+mn-ea"/>
                </a:endParaRPr>
              </a:p>
            </p:txBody>
          </p:sp>
        </p:grpSp>
        <p:grpSp>
          <p:nvGrpSpPr>
            <p:cNvPr id="65614" name="组合 148"/>
            <p:cNvGrpSpPr/>
            <p:nvPr/>
          </p:nvGrpSpPr>
          <p:grpSpPr bwMode="auto">
            <a:xfrm>
              <a:off x="3061024" y="4753263"/>
              <a:ext cx="1402723" cy="285750"/>
              <a:chOff x="2283297" y="2356326"/>
              <a:chExt cx="1402723" cy="285750"/>
            </a:xfrm>
          </p:grpSpPr>
          <p:sp>
            <p:nvSpPr>
              <p:cNvPr id="38" name="Rectangle 3"/>
              <p:cNvSpPr>
                <a:spLocks noChangeArrowheads="1"/>
              </p:cNvSpPr>
              <p:nvPr/>
            </p:nvSpPr>
            <p:spPr bwMode="auto">
              <a:xfrm>
                <a:off x="2283297" y="2356894"/>
                <a:ext cx="1402723" cy="285703"/>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9" name="Text Box 4"/>
              <p:cNvSpPr txBox="1">
                <a:spLocks noChangeArrowheads="1"/>
              </p:cNvSpPr>
              <p:nvPr/>
            </p:nvSpPr>
            <p:spPr bwMode="auto">
              <a:xfrm>
                <a:off x="2324554" y="2387052"/>
                <a:ext cx="1293235" cy="215864"/>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服务器多虚一</a:t>
                </a:r>
                <a:endParaRPr lang="en-US" altLang="zh-CN" sz="1400" kern="0" dirty="0">
                  <a:solidFill>
                    <a:schemeClr val="bg1"/>
                  </a:solidFill>
                  <a:latin typeface="+mn-lt"/>
                  <a:ea typeface="+mn-ea"/>
                </a:endParaRPr>
              </a:p>
            </p:txBody>
          </p:sp>
        </p:grpSp>
        <p:grpSp>
          <p:nvGrpSpPr>
            <p:cNvPr id="65615" name="组合 151"/>
            <p:cNvGrpSpPr/>
            <p:nvPr/>
          </p:nvGrpSpPr>
          <p:grpSpPr bwMode="auto">
            <a:xfrm>
              <a:off x="3061024" y="5170459"/>
              <a:ext cx="1402723" cy="285749"/>
              <a:chOff x="2283297" y="2356962"/>
              <a:chExt cx="1402723" cy="285749"/>
            </a:xfrm>
          </p:grpSpPr>
          <p:sp>
            <p:nvSpPr>
              <p:cNvPr id="36" name="Rectangle 3"/>
              <p:cNvSpPr>
                <a:spLocks noChangeArrowheads="1"/>
              </p:cNvSpPr>
              <p:nvPr/>
            </p:nvSpPr>
            <p:spPr bwMode="auto">
              <a:xfrm>
                <a:off x="2283297" y="2356191"/>
                <a:ext cx="1402723" cy="287291"/>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7" name="Text Box 4"/>
              <p:cNvSpPr txBox="1">
                <a:spLocks noChangeArrowheads="1"/>
              </p:cNvSpPr>
              <p:nvPr/>
            </p:nvSpPr>
            <p:spPr bwMode="auto">
              <a:xfrm>
                <a:off x="2540357" y="2386349"/>
                <a:ext cx="861628" cy="217451"/>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网络融合</a:t>
                </a:r>
                <a:endParaRPr lang="en-US" altLang="zh-CN" sz="1400" kern="0" dirty="0">
                  <a:solidFill>
                    <a:schemeClr val="bg1"/>
                  </a:solidFill>
                  <a:latin typeface="+mn-lt"/>
                  <a:ea typeface="+mn-ea"/>
                </a:endParaRPr>
              </a:p>
            </p:txBody>
          </p:sp>
        </p:grpSp>
        <p:grpSp>
          <p:nvGrpSpPr>
            <p:cNvPr id="65616" name="组合 158"/>
            <p:cNvGrpSpPr/>
            <p:nvPr/>
          </p:nvGrpSpPr>
          <p:grpSpPr bwMode="auto">
            <a:xfrm>
              <a:off x="3051503" y="6004848"/>
              <a:ext cx="1402723" cy="283845"/>
              <a:chOff x="2283936" y="2358232"/>
              <a:chExt cx="1402723" cy="283845"/>
            </a:xfrm>
          </p:grpSpPr>
          <p:sp>
            <p:nvSpPr>
              <p:cNvPr id="34" name="Rectangle 3"/>
              <p:cNvSpPr>
                <a:spLocks noChangeArrowheads="1"/>
              </p:cNvSpPr>
              <p:nvPr/>
            </p:nvSpPr>
            <p:spPr bwMode="auto">
              <a:xfrm>
                <a:off x="2283936" y="2357960"/>
                <a:ext cx="1402723" cy="284117"/>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5" name="Text Box 4"/>
              <p:cNvSpPr txBox="1">
                <a:spLocks noChangeArrowheads="1"/>
              </p:cNvSpPr>
              <p:nvPr/>
            </p:nvSpPr>
            <p:spPr bwMode="auto">
              <a:xfrm>
                <a:off x="2540996" y="2388118"/>
                <a:ext cx="861628" cy="214277"/>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高可靠性</a:t>
                </a:r>
                <a:endParaRPr lang="en-US" altLang="zh-CN" sz="1400" kern="0" dirty="0">
                  <a:solidFill>
                    <a:schemeClr val="bg1"/>
                  </a:solidFill>
                  <a:latin typeface="+mn-lt"/>
                  <a:ea typeface="+mn-ea"/>
                </a:endParaRPr>
              </a:p>
            </p:txBody>
          </p:sp>
        </p:grpSp>
        <p:grpSp>
          <p:nvGrpSpPr>
            <p:cNvPr id="65617" name="组合 201"/>
            <p:cNvGrpSpPr/>
            <p:nvPr/>
          </p:nvGrpSpPr>
          <p:grpSpPr bwMode="auto">
            <a:xfrm>
              <a:off x="3061024" y="5587654"/>
              <a:ext cx="1402723" cy="285750"/>
              <a:chOff x="2283297" y="2357597"/>
              <a:chExt cx="1402723" cy="285750"/>
            </a:xfrm>
          </p:grpSpPr>
          <p:sp>
            <p:nvSpPr>
              <p:cNvPr id="32" name="Rectangle 3"/>
              <p:cNvSpPr>
                <a:spLocks noChangeArrowheads="1"/>
              </p:cNvSpPr>
              <p:nvPr/>
            </p:nvSpPr>
            <p:spPr bwMode="auto">
              <a:xfrm>
                <a:off x="2283297" y="2357076"/>
                <a:ext cx="1402723" cy="285703"/>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3" name="Text Box 4"/>
              <p:cNvSpPr txBox="1">
                <a:spLocks noChangeArrowheads="1"/>
              </p:cNvSpPr>
              <p:nvPr/>
            </p:nvSpPr>
            <p:spPr bwMode="auto">
              <a:xfrm>
                <a:off x="2319794" y="2393582"/>
                <a:ext cx="1312275" cy="215864"/>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网络逻辑隔离</a:t>
                </a:r>
                <a:endParaRPr lang="en-US" altLang="zh-CN" sz="1400" kern="0" dirty="0">
                  <a:solidFill>
                    <a:schemeClr val="bg1"/>
                  </a:solidFill>
                  <a:latin typeface="+mn-lt"/>
                  <a:ea typeface="+mn-ea"/>
                </a:endParaRPr>
              </a:p>
            </p:txBody>
          </p:sp>
        </p:grpSp>
      </p:grpSp>
      <p:grpSp>
        <p:nvGrpSpPr>
          <p:cNvPr id="8" name="组合 97"/>
          <p:cNvGrpSpPr>
            <a:grpSpLocks noChangeAspect="1"/>
          </p:cNvGrpSpPr>
          <p:nvPr/>
        </p:nvGrpSpPr>
        <p:grpSpPr bwMode="auto">
          <a:xfrm>
            <a:off x="862013" y="2159000"/>
            <a:ext cx="1352550" cy="1298575"/>
            <a:chOff x="4654868" y="3992245"/>
            <a:chExt cx="1654175" cy="1644650"/>
          </a:xfrm>
        </p:grpSpPr>
        <p:pic>
          <p:nvPicPr>
            <p:cNvPr id="65598" name="Picture 33" descr="circuler_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4654868" y="3992245"/>
              <a:ext cx="1654175"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Oval 34"/>
            <p:cNvSpPr>
              <a:spLocks noChangeArrowheads="1"/>
            </p:cNvSpPr>
            <p:nvPr/>
          </p:nvSpPr>
          <p:spPr bwMode="gray">
            <a:xfrm>
              <a:off x="4654868" y="3992245"/>
              <a:ext cx="1642526" cy="1644650"/>
            </a:xfrm>
            <a:prstGeom prst="ellipse">
              <a:avLst/>
            </a:prstGeom>
            <a:gradFill rotWithShape="1">
              <a:gsLst>
                <a:gs pos="0">
                  <a:srgbClr val="FFCC66"/>
                </a:gs>
                <a:gs pos="100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45" name="Freeform 35"/>
            <p:cNvSpPr/>
            <p:nvPr/>
          </p:nvSpPr>
          <p:spPr bwMode="gray">
            <a:xfrm>
              <a:off x="4823780" y="4026425"/>
              <a:ext cx="1293052" cy="568992"/>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FF99">
                    <a:alpha val="17999"/>
                  </a:srgbClr>
                </a:gs>
              </a:gsLst>
              <a:lin ang="5400000" scaled="1"/>
            </a:gradFill>
            <a:ln w="0">
              <a:noFill/>
              <a:prstDash val="solid"/>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nvGrpSpPr>
            <p:cNvPr id="65601" name="Group 36"/>
            <p:cNvGrpSpPr/>
            <p:nvPr/>
          </p:nvGrpSpPr>
          <p:grpSpPr bwMode="auto">
            <a:xfrm rot="-1297425" flipH="1" flipV="1">
              <a:off x="4780802" y="5273507"/>
              <a:ext cx="1443135" cy="335053"/>
              <a:chOff x="2524" y="1060"/>
              <a:chExt cx="898" cy="236"/>
            </a:xfrm>
          </p:grpSpPr>
          <p:grpSp>
            <p:nvGrpSpPr>
              <p:cNvPr id="65603" name="Group 37"/>
              <p:cNvGrpSpPr/>
              <p:nvPr/>
            </p:nvGrpSpPr>
            <p:grpSpPr bwMode="auto">
              <a:xfrm>
                <a:off x="2524" y="1060"/>
                <a:ext cx="742" cy="186"/>
                <a:chOff x="1565" y="2568"/>
                <a:chExt cx="1118" cy="279"/>
              </a:xfrm>
            </p:grpSpPr>
            <p:sp>
              <p:nvSpPr>
                <p:cNvPr id="54" name="AutoShape 38"/>
                <p:cNvSpPr>
                  <a:spLocks noChangeArrowheads="1"/>
                </p:cNvSpPr>
                <p:nvPr/>
              </p:nvSpPr>
              <p:spPr bwMode="gray">
                <a:xfrm rot="5263130">
                  <a:off x="1902" y="2349"/>
                  <a:ext cx="251"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5" name="AutoShape 39"/>
                <p:cNvSpPr>
                  <a:spLocks noChangeArrowheads="1"/>
                </p:cNvSpPr>
                <p:nvPr/>
              </p:nvSpPr>
              <p:spPr bwMode="gray">
                <a:xfrm rot="6078281">
                  <a:off x="2041" y="2343"/>
                  <a:ext cx="257"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6" name="AutoShape 40"/>
                <p:cNvSpPr>
                  <a:spLocks noChangeArrowheads="1"/>
                </p:cNvSpPr>
                <p:nvPr/>
              </p:nvSpPr>
              <p:spPr bwMode="gray">
                <a:xfrm rot="6373927">
                  <a:off x="2118" y="2367"/>
                  <a:ext cx="257"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7" name="AutoShape 41"/>
                <p:cNvSpPr>
                  <a:spLocks noChangeArrowheads="1"/>
                </p:cNvSpPr>
                <p:nvPr/>
              </p:nvSpPr>
              <p:spPr bwMode="gray">
                <a:xfrm rot="6906312">
                  <a:off x="2202" y="2405"/>
                  <a:ext cx="246"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65604" name="Group 42"/>
              <p:cNvGrpSpPr/>
              <p:nvPr/>
            </p:nvGrpSpPr>
            <p:grpSpPr bwMode="auto">
              <a:xfrm rot="1353540">
                <a:off x="2680" y="1110"/>
                <a:ext cx="742" cy="186"/>
                <a:chOff x="1565" y="2568"/>
                <a:chExt cx="1118" cy="279"/>
              </a:xfrm>
            </p:grpSpPr>
            <p:sp>
              <p:nvSpPr>
                <p:cNvPr id="50" name="AutoShape 43"/>
                <p:cNvSpPr>
                  <a:spLocks noChangeArrowheads="1"/>
                </p:cNvSpPr>
                <p:nvPr/>
              </p:nvSpPr>
              <p:spPr bwMode="gray">
                <a:xfrm rot="5263130">
                  <a:off x="1938" y="2290"/>
                  <a:ext cx="259"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1" name="AutoShape 44"/>
                <p:cNvSpPr>
                  <a:spLocks noChangeArrowheads="1"/>
                </p:cNvSpPr>
                <p:nvPr/>
              </p:nvSpPr>
              <p:spPr bwMode="gray">
                <a:xfrm rot="6078281">
                  <a:off x="2075" y="2291"/>
                  <a:ext cx="261"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2" name="AutoShape 45"/>
                <p:cNvSpPr>
                  <a:spLocks noChangeArrowheads="1"/>
                </p:cNvSpPr>
                <p:nvPr/>
              </p:nvSpPr>
              <p:spPr bwMode="gray">
                <a:xfrm rot="6373927">
                  <a:off x="2145" y="2314"/>
                  <a:ext cx="242"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53" name="AutoShape 46"/>
                <p:cNvSpPr>
                  <a:spLocks noChangeArrowheads="1"/>
                </p:cNvSpPr>
                <p:nvPr/>
              </p:nvSpPr>
              <p:spPr bwMode="gray">
                <a:xfrm rot="6906312">
                  <a:off x="2218" y="2327"/>
                  <a:ext cx="227" cy="816"/>
                </a:xfrm>
                <a:prstGeom prst="moon">
                  <a:avLst>
                    <a:gd name="adj" fmla="val 49773"/>
                  </a:avLst>
                </a:prstGeom>
                <a:solidFill>
                  <a:srgbClr val="FFFFFF">
                    <a:alpha val="3999"/>
                  </a:srgbClr>
                </a:solidFill>
                <a:ln w="9525">
                  <a:noFill/>
                  <a:miter lim="800000"/>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sp>
          <p:nvSpPr>
            <p:cNvPr id="47" name="Rectangle 47"/>
            <p:cNvSpPr>
              <a:spLocks noChangeArrowheads="1"/>
            </p:cNvSpPr>
            <p:nvPr/>
          </p:nvSpPr>
          <p:spPr bwMode="auto">
            <a:xfrm>
              <a:off x="4742236" y="4561238"/>
              <a:ext cx="1428959" cy="514707"/>
            </a:xfrm>
            <a:prstGeom prst="rect">
              <a:avLst/>
            </a:prstGeom>
            <a:noFill/>
            <a:ln w="9525" algn="ctr">
              <a:noFill/>
              <a:miter lim="800000"/>
            </a:ln>
            <a:effectLst>
              <a:outerShdw dist="17961" dir="2700000" algn="ctr" rotWithShape="0">
                <a:srgbClr val="FFFFFF">
                  <a:alpha val="50000"/>
                </a:srgbClr>
              </a:outerShdw>
            </a:effectLst>
          </p:spPr>
          <p:txBody>
            <a:bodyPr lIns="0" rIns="0"/>
            <a:lstStyle/>
            <a:p>
              <a:pPr algn="ctr" fontAlgn="t">
                <a:defRPr/>
              </a:pPr>
              <a:r>
                <a:rPr lang="zh-CN" altLang="en-US" sz="2000" b="1" dirty="0">
                  <a:solidFill>
                    <a:schemeClr val="bg1"/>
                  </a:solidFill>
                  <a:latin typeface="+mn-lt"/>
                  <a:ea typeface="+mn-ea"/>
                </a:rPr>
                <a:t>云计算</a:t>
              </a:r>
              <a:endParaRPr lang="en-US" altLang="zh-CN" sz="2000" b="1" dirty="0">
                <a:solidFill>
                  <a:schemeClr val="bg1"/>
                </a:solidFill>
                <a:latin typeface="+mn-lt"/>
                <a:ea typeface="+mn-ea"/>
              </a:endParaRPr>
            </a:p>
          </p:txBody>
        </p:sp>
      </p:grpSp>
      <p:cxnSp>
        <p:nvCxnSpPr>
          <p:cNvPr id="58" name="肘形连接符 57"/>
          <p:cNvCxnSpPr>
            <a:cxnSpLocks noChangeShapeType="1"/>
            <a:stCxn id="44" idx="6"/>
            <a:endCxn id="40" idx="1"/>
          </p:cNvCxnSpPr>
          <p:nvPr/>
        </p:nvCxnSpPr>
        <p:spPr bwMode="auto">
          <a:xfrm flipV="1">
            <a:off x="2205038" y="1974850"/>
            <a:ext cx="357187" cy="833438"/>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59" name="肘形连接符 58"/>
          <p:cNvCxnSpPr>
            <a:cxnSpLocks noChangeShapeType="1"/>
            <a:stCxn id="44" idx="6"/>
            <a:endCxn id="39" idx="1"/>
          </p:cNvCxnSpPr>
          <p:nvPr/>
        </p:nvCxnSpPr>
        <p:spPr bwMode="auto">
          <a:xfrm flipV="1">
            <a:off x="2205038" y="2386013"/>
            <a:ext cx="398462" cy="422275"/>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0" name="肘形连接符 59"/>
          <p:cNvCxnSpPr>
            <a:cxnSpLocks noChangeShapeType="1"/>
            <a:stCxn id="44" idx="6"/>
            <a:endCxn id="36" idx="1"/>
          </p:cNvCxnSpPr>
          <p:nvPr/>
        </p:nvCxnSpPr>
        <p:spPr bwMode="auto">
          <a:xfrm>
            <a:off x="2205038" y="2808288"/>
            <a:ext cx="357187" cy="0"/>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1" name="肘形连接符 60"/>
          <p:cNvCxnSpPr>
            <a:cxnSpLocks noChangeShapeType="1"/>
            <a:stCxn id="44" idx="6"/>
            <a:endCxn id="33" idx="1"/>
          </p:cNvCxnSpPr>
          <p:nvPr/>
        </p:nvCxnSpPr>
        <p:spPr bwMode="auto">
          <a:xfrm>
            <a:off x="2205038" y="2808288"/>
            <a:ext cx="393700" cy="419100"/>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2" name="肘形连接符 61"/>
          <p:cNvCxnSpPr>
            <a:cxnSpLocks noChangeShapeType="1"/>
            <a:stCxn id="44" idx="6"/>
            <a:endCxn id="34" idx="1"/>
          </p:cNvCxnSpPr>
          <p:nvPr/>
        </p:nvCxnSpPr>
        <p:spPr bwMode="auto">
          <a:xfrm>
            <a:off x="2205038" y="2808288"/>
            <a:ext cx="347662" cy="833437"/>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3" name="肘形连接符 62"/>
          <p:cNvCxnSpPr>
            <a:cxnSpLocks noChangeShapeType="1"/>
            <a:stCxn id="40" idx="3"/>
            <a:endCxn id="83" idx="1"/>
          </p:cNvCxnSpPr>
          <p:nvPr/>
        </p:nvCxnSpPr>
        <p:spPr bwMode="auto">
          <a:xfrm flipV="1">
            <a:off x="3965575" y="1708150"/>
            <a:ext cx="447675" cy="266700"/>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4" name="肘形连接符 63"/>
          <p:cNvCxnSpPr>
            <a:cxnSpLocks noChangeShapeType="1"/>
            <a:stCxn id="40" idx="3"/>
            <a:endCxn id="86" idx="1"/>
          </p:cNvCxnSpPr>
          <p:nvPr/>
        </p:nvCxnSpPr>
        <p:spPr bwMode="auto">
          <a:xfrm>
            <a:off x="3965575" y="1974850"/>
            <a:ext cx="406400" cy="80963"/>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5" name="肘形连接符 64"/>
          <p:cNvCxnSpPr>
            <a:cxnSpLocks noChangeShapeType="1"/>
            <a:stCxn id="38" idx="3"/>
            <a:endCxn id="89" idx="1"/>
          </p:cNvCxnSpPr>
          <p:nvPr/>
        </p:nvCxnSpPr>
        <p:spPr bwMode="auto">
          <a:xfrm>
            <a:off x="3965575" y="2390775"/>
            <a:ext cx="447675" cy="3175"/>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6" name="肘形连接符 65"/>
          <p:cNvCxnSpPr>
            <a:cxnSpLocks noChangeShapeType="1"/>
            <a:stCxn id="36" idx="3"/>
            <a:endCxn id="91" idx="1"/>
          </p:cNvCxnSpPr>
          <p:nvPr/>
        </p:nvCxnSpPr>
        <p:spPr bwMode="auto">
          <a:xfrm flipV="1">
            <a:off x="3965575" y="2736850"/>
            <a:ext cx="442913" cy="71438"/>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7" name="肘形连接符 66"/>
          <p:cNvCxnSpPr>
            <a:cxnSpLocks noChangeShapeType="1"/>
            <a:stCxn id="36" idx="3"/>
            <a:endCxn id="81" idx="1"/>
          </p:cNvCxnSpPr>
          <p:nvPr/>
        </p:nvCxnSpPr>
        <p:spPr bwMode="auto">
          <a:xfrm>
            <a:off x="3965575" y="2808288"/>
            <a:ext cx="442913" cy="271462"/>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cxnSp>
        <p:nvCxnSpPr>
          <p:cNvPr id="68" name="肘形连接符 67"/>
          <p:cNvCxnSpPr>
            <a:cxnSpLocks noChangeShapeType="1"/>
            <a:stCxn id="32" idx="3"/>
            <a:endCxn id="84" idx="1"/>
          </p:cNvCxnSpPr>
          <p:nvPr/>
        </p:nvCxnSpPr>
        <p:spPr bwMode="auto">
          <a:xfrm>
            <a:off x="3965575" y="3225800"/>
            <a:ext cx="406400" cy="231775"/>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grpSp>
        <p:nvGrpSpPr>
          <p:cNvPr id="12" name="组合 360"/>
          <p:cNvGrpSpPr/>
          <p:nvPr/>
        </p:nvGrpSpPr>
        <p:grpSpPr bwMode="auto">
          <a:xfrm>
            <a:off x="4371975" y="1571625"/>
            <a:ext cx="1401763" cy="2417763"/>
            <a:chOff x="4230062" y="3589288"/>
            <a:chExt cx="1402084" cy="2418080"/>
          </a:xfrm>
        </p:grpSpPr>
        <p:grpSp>
          <p:nvGrpSpPr>
            <p:cNvPr id="65576" name="组合 134"/>
            <p:cNvGrpSpPr/>
            <p:nvPr/>
          </p:nvGrpSpPr>
          <p:grpSpPr bwMode="auto">
            <a:xfrm>
              <a:off x="4230062" y="4616352"/>
              <a:ext cx="1402084" cy="283921"/>
              <a:chOff x="2283936" y="2357050"/>
              <a:chExt cx="1402084" cy="283921"/>
            </a:xfrm>
          </p:grpSpPr>
          <p:sp>
            <p:nvSpPr>
              <p:cNvPr id="90" name="Rectangle 3"/>
              <p:cNvSpPr>
                <a:spLocks noChangeArrowheads="1"/>
              </p:cNvSpPr>
              <p:nvPr/>
            </p:nvSpPr>
            <p:spPr bwMode="auto">
              <a:xfrm>
                <a:off x="2283936" y="2357234"/>
                <a:ext cx="1402084" cy="284199"/>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91" name="Text Box 4"/>
              <p:cNvSpPr txBox="1">
                <a:spLocks noChangeArrowheads="1"/>
              </p:cNvSpPr>
              <p:nvPr/>
            </p:nvSpPr>
            <p:spPr bwMode="auto">
              <a:xfrm>
                <a:off x="2320457" y="2388988"/>
                <a:ext cx="1311575" cy="215928"/>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en-US" altLang="zh-CN" sz="1400" kern="0" dirty="0">
                    <a:solidFill>
                      <a:schemeClr val="bg1"/>
                    </a:solidFill>
                    <a:latin typeface="+mn-lt"/>
                    <a:ea typeface="+mn-ea"/>
                  </a:rPr>
                  <a:t>ETH</a:t>
                </a:r>
                <a:r>
                  <a:rPr lang="zh-CN" altLang="en-US" sz="1400" kern="0" dirty="0">
                    <a:solidFill>
                      <a:schemeClr val="bg1"/>
                    </a:solidFill>
                    <a:latin typeface="+mn-lt"/>
                    <a:ea typeface="+mn-ea"/>
                  </a:rPr>
                  <a:t>承载</a:t>
                </a:r>
                <a:endParaRPr lang="en-US" altLang="zh-CN" sz="1400" kern="0" dirty="0">
                  <a:solidFill>
                    <a:schemeClr val="bg1"/>
                  </a:solidFill>
                  <a:latin typeface="+mn-lt"/>
                  <a:ea typeface="+mn-ea"/>
                </a:endParaRPr>
              </a:p>
            </p:txBody>
          </p:sp>
        </p:grpSp>
        <p:grpSp>
          <p:nvGrpSpPr>
            <p:cNvPr id="65577" name="组合 139"/>
            <p:cNvGrpSpPr/>
            <p:nvPr/>
          </p:nvGrpSpPr>
          <p:grpSpPr bwMode="auto">
            <a:xfrm>
              <a:off x="4230062" y="4273362"/>
              <a:ext cx="1402084" cy="285825"/>
              <a:chOff x="2283936" y="2356597"/>
              <a:chExt cx="1402084" cy="285825"/>
            </a:xfrm>
          </p:grpSpPr>
          <p:sp>
            <p:nvSpPr>
              <p:cNvPr id="88" name="Rectangle 3"/>
              <p:cNvSpPr>
                <a:spLocks noChangeArrowheads="1"/>
              </p:cNvSpPr>
              <p:nvPr/>
            </p:nvSpPr>
            <p:spPr bwMode="auto">
              <a:xfrm>
                <a:off x="2283936" y="2356826"/>
                <a:ext cx="1402084" cy="285787"/>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9" name="Text Box 4"/>
              <p:cNvSpPr txBox="1">
                <a:spLocks noChangeArrowheads="1"/>
              </p:cNvSpPr>
              <p:nvPr/>
            </p:nvSpPr>
            <p:spPr bwMode="auto">
              <a:xfrm>
                <a:off x="2325220" y="2386992"/>
                <a:ext cx="1292521" cy="215928"/>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大量东西向流量</a:t>
                </a:r>
                <a:endParaRPr lang="en-US" altLang="zh-CN" sz="1400" kern="0" dirty="0">
                  <a:solidFill>
                    <a:schemeClr val="bg1"/>
                  </a:solidFill>
                  <a:latin typeface="+mn-lt"/>
                  <a:ea typeface="+mn-ea"/>
                </a:endParaRPr>
              </a:p>
            </p:txBody>
          </p:sp>
        </p:grpSp>
        <p:grpSp>
          <p:nvGrpSpPr>
            <p:cNvPr id="65578" name="组合 172"/>
            <p:cNvGrpSpPr/>
            <p:nvPr/>
          </p:nvGrpSpPr>
          <p:grpSpPr bwMode="auto">
            <a:xfrm>
              <a:off x="4230062" y="3932279"/>
              <a:ext cx="1402084" cy="283919"/>
              <a:chOff x="2283936" y="2358051"/>
              <a:chExt cx="1402084" cy="283919"/>
            </a:xfrm>
          </p:grpSpPr>
          <p:sp>
            <p:nvSpPr>
              <p:cNvPr id="86" name="Rectangle 3"/>
              <p:cNvSpPr>
                <a:spLocks noChangeArrowheads="1"/>
              </p:cNvSpPr>
              <p:nvPr/>
            </p:nvSpPr>
            <p:spPr bwMode="auto">
              <a:xfrm>
                <a:off x="2283936" y="2358005"/>
                <a:ext cx="1402084" cy="284200"/>
              </a:xfrm>
              <a:prstGeom prst="rect">
                <a:avLst/>
              </a:prstGeom>
              <a:gradFill rotWithShape="1">
                <a:gsLst>
                  <a:gs pos="0">
                    <a:schemeClr val="tx1">
                      <a:lumMod val="75000"/>
                      <a:lumOff val="25000"/>
                    </a:schemeClr>
                  </a:gs>
                  <a:gs pos="100000">
                    <a:schemeClr val="bg1">
                      <a:lumMod val="65000"/>
                    </a:schemeClr>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7" name="Text Box 4"/>
              <p:cNvSpPr txBox="1">
                <a:spLocks noChangeArrowheads="1"/>
              </p:cNvSpPr>
              <p:nvPr/>
            </p:nvSpPr>
            <p:spPr bwMode="auto">
              <a:xfrm>
                <a:off x="2539583" y="2388172"/>
                <a:ext cx="862209" cy="214340"/>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虚拟感知</a:t>
                </a:r>
                <a:endParaRPr lang="en-US" altLang="zh-CN" sz="1400" kern="0" dirty="0">
                  <a:solidFill>
                    <a:schemeClr val="bg1"/>
                  </a:solidFill>
                  <a:latin typeface="+mn-lt"/>
                  <a:ea typeface="+mn-ea"/>
                </a:endParaRPr>
              </a:p>
            </p:txBody>
          </p:sp>
        </p:grpSp>
        <p:grpSp>
          <p:nvGrpSpPr>
            <p:cNvPr id="65579" name="组合 184"/>
            <p:cNvGrpSpPr/>
            <p:nvPr/>
          </p:nvGrpSpPr>
          <p:grpSpPr bwMode="auto">
            <a:xfrm>
              <a:off x="4230062" y="5332821"/>
              <a:ext cx="1402084" cy="283920"/>
              <a:chOff x="2283936" y="2388445"/>
              <a:chExt cx="1402084" cy="283920"/>
            </a:xfrm>
          </p:grpSpPr>
          <p:sp>
            <p:nvSpPr>
              <p:cNvPr id="84" name="Rectangle 3"/>
              <p:cNvSpPr>
                <a:spLocks noChangeArrowheads="1"/>
              </p:cNvSpPr>
              <p:nvPr/>
            </p:nvSpPr>
            <p:spPr bwMode="auto">
              <a:xfrm>
                <a:off x="2283936" y="2388216"/>
                <a:ext cx="1402084" cy="284200"/>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5" name="Text Box 4"/>
              <p:cNvSpPr txBox="1">
                <a:spLocks noChangeArrowheads="1"/>
              </p:cNvSpPr>
              <p:nvPr/>
            </p:nvSpPr>
            <p:spPr bwMode="auto">
              <a:xfrm>
                <a:off x="2431608" y="2427909"/>
                <a:ext cx="1078159" cy="214340"/>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多租户隔离</a:t>
                </a:r>
                <a:endParaRPr lang="en-US" altLang="zh-CN" sz="1400" kern="0" dirty="0">
                  <a:solidFill>
                    <a:schemeClr val="bg1"/>
                  </a:solidFill>
                  <a:latin typeface="+mn-lt"/>
                  <a:ea typeface="+mn-ea"/>
                </a:endParaRPr>
              </a:p>
            </p:txBody>
          </p:sp>
        </p:grpSp>
        <p:sp>
          <p:nvSpPr>
            <p:cNvPr id="74" name="Text Box 4"/>
            <p:cNvSpPr txBox="1">
              <a:spLocks noChangeArrowheads="1"/>
            </p:cNvSpPr>
            <p:nvPr/>
          </p:nvSpPr>
          <p:spPr bwMode="auto">
            <a:xfrm>
              <a:off x="4338037" y="5672361"/>
              <a:ext cx="1178195" cy="215928"/>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租户间安全</a:t>
              </a:r>
              <a:endParaRPr lang="en-US" altLang="zh-CN" sz="1400" kern="0" dirty="0">
                <a:solidFill>
                  <a:schemeClr val="bg1"/>
                </a:solidFill>
                <a:latin typeface="+mn-lt"/>
                <a:ea typeface="+mn-ea"/>
              </a:endParaRPr>
            </a:p>
          </p:txBody>
        </p:sp>
        <p:grpSp>
          <p:nvGrpSpPr>
            <p:cNvPr id="65581" name="组合 196"/>
            <p:cNvGrpSpPr/>
            <p:nvPr/>
          </p:nvGrpSpPr>
          <p:grpSpPr bwMode="auto">
            <a:xfrm>
              <a:off x="4230062" y="3589288"/>
              <a:ext cx="1402084" cy="283919"/>
              <a:chOff x="2283936" y="2357597"/>
              <a:chExt cx="1402084" cy="283919"/>
            </a:xfrm>
          </p:grpSpPr>
          <p:sp>
            <p:nvSpPr>
              <p:cNvPr id="82" name="Rectangle 3"/>
              <p:cNvSpPr>
                <a:spLocks noChangeArrowheads="1"/>
              </p:cNvSpPr>
              <p:nvPr/>
            </p:nvSpPr>
            <p:spPr bwMode="auto">
              <a:xfrm>
                <a:off x="2283936" y="2357597"/>
                <a:ext cx="1402084" cy="284200"/>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3" name="Text Box 4"/>
              <p:cNvSpPr txBox="1">
                <a:spLocks noChangeArrowheads="1"/>
              </p:cNvSpPr>
              <p:nvPr/>
            </p:nvSpPr>
            <p:spPr bwMode="auto">
              <a:xfrm>
                <a:off x="2325220" y="2387764"/>
                <a:ext cx="1292521" cy="214340"/>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en-US" altLang="zh-CN" sz="1400" kern="0" dirty="0">
                    <a:solidFill>
                      <a:schemeClr val="bg1"/>
                    </a:solidFill>
                    <a:latin typeface="+mn-lt"/>
                    <a:ea typeface="+mn-ea"/>
                  </a:rPr>
                  <a:t>VM</a:t>
                </a:r>
                <a:r>
                  <a:rPr lang="zh-CN" altLang="en-US" sz="1400" kern="0" dirty="0">
                    <a:solidFill>
                      <a:schemeClr val="bg1"/>
                    </a:solidFill>
                    <a:latin typeface="+mn-lt"/>
                    <a:ea typeface="+mn-ea"/>
                  </a:rPr>
                  <a:t>大范围迁移</a:t>
                </a:r>
                <a:endParaRPr lang="en-US" altLang="zh-CN" sz="1400" kern="0" dirty="0">
                  <a:solidFill>
                    <a:schemeClr val="bg1"/>
                  </a:solidFill>
                  <a:latin typeface="+mn-lt"/>
                  <a:ea typeface="+mn-ea"/>
                </a:endParaRPr>
              </a:p>
            </p:txBody>
          </p:sp>
        </p:grpSp>
        <p:grpSp>
          <p:nvGrpSpPr>
            <p:cNvPr id="65582" name="组合 208"/>
            <p:cNvGrpSpPr/>
            <p:nvPr/>
          </p:nvGrpSpPr>
          <p:grpSpPr bwMode="auto">
            <a:xfrm>
              <a:off x="4230062" y="4959343"/>
              <a:ext cx="1402084" cy="283921"/>
              <a:chOff x="2283936" y="2357504"/>
              <a:chExt cx="1402084" cy="283921"/>
            </a:xfrm>
          </p:grpSpPr>
          <p:sp>
            <p:nvSpPr>
              <p:cNvPr id="80" name="Rectangle 3"/>
              <p:cNvSpPr>
                <a:spLocks noChangeArrowheads="1"/>
              </p:cNvSpPr>
              <p:nvPr/>
            </p:nvSpPr>
            <p:spPr bwMode="auto">
              <a:xfrm>
                <a:off x="2283936" y="2357642"/>
                <a:ext cx="1402084" cy="284199"/>
              </a:xfrm>
              <a:prstGeom prst="rect">
                <a:avLst/>
              </a:prstGeom>
              <a:gradFill rotWithShape="1">
                <a:gsLst>
                  <a:gs pos="0">
                    <a:schemeClr val="tx1">
                      <a:lumMod val="75000"/>
                      <a:lumOff val="25000"/>
                    </a:schemeClr>
                  </a:gs>
                  <a:gs pos="100000">
                    <a:schemeClr val="bg1">
                      <a:lumMod val="65000"/>
                    </a:schemeClr>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1" name="Text Box 4"/>
              <p:cNvSpPr txBox="1">
                <a:spLocks noChangeArrowheads="1"/>
              </p:cNvSpPr>
              <p:nvPr/>
            </p:nvSpPr>
            <p:spPr bwMode="auto">
              <a:xfrm>
                <a:off x="2320457" y="2389396"/>
                <a:ext cx="1311575" cy="215928"/>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en-US" altLang="zh-CN" sz="1400" kern="0" dirty="0" err="1">
                    <a:solidFill>
                      <a:schemeClr val="bg1"/>
                    </a:solidFill>
                    <a:latin typeface="+mn-lt"/>
                    <a:ea typeface="+mn-ea"/>
                  </a:rPr>
                  <a:t>FCoE</a:t>
                </a:r>
                <a:r>
                  <a:rPr lang="zh-CN" altLang="en-US" sz="1400" kern="0" dirty="0">
                    <a:solidFill>
                      <a:schemeClr val="bg1"/>
                    </a:solidFill>
                    <a:latin typeface="+mn-lt"/>
                    <a:ea typeface="+mn-ea"/>
                  </a:rPr>
                  <a:t>和</a:t>
                </a:r>
                <a:r>
                  <a:rPr lang="en-US" altLang="zh-CN" sz="1400" kern="0" dirty="0">
                    <a:solidFill>
                      <a:schemeClr val="bg1"/>
                    </a:solidFill>
                    <a:latin typeface="+mn-lt"/>
                    <a:ea typeface="+mn-ea"/>
                  </a:rPr>
                  <a:t>DCB</a:t>
                </a:r>
                <a:endParaRPr lang="en-US" altLang="zh-CN" sz="1400" kern="0" dirty="0">
                  <a:solidFill>
                    <a:schemeClr val="bg1"/>
                  </a:solidFill>
                  <a:latin typeface="+mn-lt"/>
                  <a:ea typeface="+mn-ea"/>
                </a:endParaRPr>
              </a:p>
            </p:txBody>
          </p:sp>
        </p:grpSp>
        <p:grpSp>
          <p:nvGrpSpPr>
            <p:cNvPr id="65583" name="组合 308"/>
            <p:cNvGrpSpPr/>
            <p:nvPr/>
          </p:nvGrpSpPr>
          <p:grpSpPr bwMode="auto">
            <a:xfrm>
              <a:off x="4230062" y="5723449"/>
              <a:ext cx="1402084" cy="283919"/>
              <a:chOff x="2283936" y="2093998"/>
              <a:chExt cx="1402084" cy="283919"/>
            </a:xfrm>
          </p:grpSpPr>
          <p:sp>
            <p:nvSpPr>
              <p:cNvPr id="78" name="Rectangle 3"/>
              <p:cNvSpPr>
                <a:spLocks noChangeArrowheads="1"/>
              </p:cNvSpPr>
              <p:nvPr/>
            </p:nvSpPr>
            <p:spPr bwMode="auto">
              <a:xfrm>
                <a:off x="2283936" y="2093717"/>
                <a:ext cx="1402084" cy="284200"/>
              </a:xfrm>
              <a:prstGeom prst="rect">
                <a:avLst/>
              </a:prstGeom>
              <a:gradFill rotWithShape="1">
                <a:gsLst>
                  <a:gs pos="30000">
                    <a:srgbClr val="996600"/>
                  </a:gs>
                  <a:gs pos="79000">
                    <a:srgbClr val="FFCC66"/>
                  </a:gs>
                  <a:gs pos="100000">
                    <a:srgbClr val="996600"/>
                  </a:gs>
                </a:gsLst>
                <a:lin ang="2700000" scaled="1"/>
              </a:gradFill>
              <a:ln w="6350" algn="ctr">
                <a:solidFill>
                  <a:srgbClr val="000000"/>
                </a:solidFill>
                <a:miter lim="800000"/>
              </a:ln>
              <a:effectLst/>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79" name="Text Box 4"/>
              <p:cNvSpPr txBox="1">
                <a:spLocks noChangeArrowheads="1"/>
              </p:cNvSpPr>
              <p:nvPr/>
            </p:nvSpPr>
            <p:spPr bwMode="auto">
              <a:xfrm>
                <a:off x="2391911" y="2123884"/>
                <a:ext cx="1178195" cy="214340"/>
              </a:xfrm>
              <a:prstGeom prst="rect">
                <a:avLst/>
              </a:prstGeom>
              <a:noFill/>
              <a:ln w="6350">
                <a:noFill/>
                <a:miter lim="800000"/>
              </a:ln>
              <a:effectLst/>
            </p:spPr>
            <p:txBody>
              <a:bodyPr lIns="0" tIns="0" rIns="0" bIns="0" anchor="ctr">
                <a:spAutoFit/>
              </a:bodyPr>
              <a:lstStyle/>
              <a:p>
                <a:pPr algn="ctr" fontAlgn="auto">
                  <a:spcBef>
                    <a:spcPts val="0"/>
                  </a:spcBef>
                  <a:spcAft>
                    <a:spcPts val="0"/>
                  </a:spcAft>
                  <a:defRPr/>
                </a:pPr>
                <a:r>
                  <a:rPr lang="zh-CN" altLang="en-US" sz="1400" kern="0" dirty="0">
                    <a:solidFill>
                      <a:schemeClr val="bg1"/>
                    </a:solidFill>
                    <a:latin typeface="+mn-lt"/>
                    <a:ea typeface="+mn-ea"/>
                  </a:rPr>
                  <a:t>链路冗余</a:t>
                </a:r>
                <a:endParaRPr lang="en-US" altLang="zh-CN" sz="1400" kern="0" dirty="0">
                  <a:solidFill>
                    <a:schemeClr val="bg1"/>
                  </a:solidFill>
                  <a:latin typeface="+mn-lt"/>
                  <a:ea typeface="+mn-ea"/>
                </a:endParaRPr>
              </a:p>
            </p:txBody>
          </p:sp>
        </p:grpSp>
      </p:grpSp>
      <p:cxnSp>
        <p:nvCxnSpPr>
          <p:cNvPr id="92" name="肘形连接符 91"/>
          <p:cNvCxnSpPr>
            <a:cxnSpLocks noChangeShapeType="1"/>
            <a:stCxn id="34" idx="3"/>
            <a:endCxn id="78" idx="1"/>
          </p:cNvCxnSpPr>
          <p:nvPr/>
        </p:nvCxnSpPr>
        <p:spPr bwMode="auto">
          <a:xfrm>
            <a:off x="3954463" y="3641725"/>
            <a:ext cx="417512" cy="204788"/>
          </a:xfrm>
          <a:prstGeom prst="bentConnector3">
            <a:avLst>
              <a:gd name="adj1" fmla="val 50000"/>
            </a:avLst>
          </a:prstGeom>
          <a:noFill/>
          <a:ln w="19050" algn="ctr">
            <a:solidFill>
              <a:schemeClr val="tx1"/>
            </a:solidFill>
            <a:round/>
            <a:tailEnd type="stealth" w="lg" len="lg"/>
          </a:ln>
          <a:extLst>
            <a:ext uri="{909E8E84-426E-40DD-AFC4-6F175D3DCCD1}">
              <a14:hiddenFill xmlns:a14="http://schemas.microsoft.com/office/drawing/2010/main">
                <a:noFill/>
              </a14:hiddenFill>
            </a:ext>
          </a:extLst>
        </p:spPr>
      </p:cxnSp>
      <p:grpSp>
        <p:nvGrpSpPr>
          <p:cNvPr id="20" name="组合 171"/>
          <p:cNvGrpSpPr/>
          <p:nvPr/>
        </p:nvGrpSpPr>
        <p:grpSpPr bwMode="auto">
          <a:xfrm>
            <a:off x="5872163" y="1524000"/>
            <a:ext cx="1543050" cy="2524125"/>
            <a:chOff x="6339841" y="3541290"/>
            <a:chExt cx="1656000" cy="2524411"/>
          </a:xfrm>
        </p:grpSpPr>
        <p:grpSp>
          <p:nvGrpSpPr>
            <p:cNvPr id="65561" name="组合 335"/>
            <p:cNvGrpSpPr/>
            <p:nvPr/>
          </p:nvGrpSpPr>
          <p:grpSpPr bwMode="auto">
            <a:xfrm>
              <a:off x="6339841" y="3541290"/>
              <a:ext cx="1656000" cy="381043"/>
              <a:chOff x="3427914" y="2631440"/>
              <a:chExt cx="1174566" cy="559635"/>
            </a:xfrm>
          </p:grpSpPr>
          <p:sp>
            <p:nvSpPr>
              <p:cNvPr id="107" name="AutoShape 198"/>
              <p:cNvSpPr>
                <a:spLocks noChangeArrowheads="1"/>
              </p:cNvSpPr>
              <p:nvPr/>
            </p:nvSpPr>
            <p:spPr bwMode="auto">
              <a:xfrm>
                <a:off x="3427914" y="2631440"/>
                <a:ext cx="1174566" cy="559635"/>
              </a:xfrm>
              <a:prstGeom prst="rightArrow">
                <a:avLst>
                  <a:gd name="adj1" fmla="val 60153"/>
                  <a:gd name="adj2" fmla="val 81993"/>
                </a:avLst>
              </a:prstGeom>
              <a:gradFill rotWithShape="1">
                <a:gsLst>
                  <a:gs pos="0">
                    <a:schemeClr val="tx1"/>
                  </a:gs>
                  <a:gs pos="40000">
                    <a:srgbClr val="FFCC66"/>
                  </a:gs>
                  <a:gs pos="99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8" name="矩形 107"/>
              <p:cNvSpPr/>
              <p:nvPr/>
            </p:nvSpPr>
            <p:spPr>
              <a:xfrm>
                <a:off x="3514919" y="2661754"/>
                <a:ext cx="764918" cy="496675"/>
              </a:xfrm>
              <a:prstGeom prst="rect">
                <a:avLst/>
              </a:prstGeom>
            </p:spPr>
            <p:txBody>
              <a:bodyPr wrap="none">
                <a:spAutoFit/>
              </a:bodyPr>
              <a:lstStyle/>
              <a:p>
                <a:pPr eaLnBrk="1" fontAlgn="auto" hangingPunct="1">
                  <a:spcBef>
                    <a:spcPts val="0"/>
                  </a:spcBef>
                  <a:spcAft>
                    <a:spcPts val="0"/>
                  </a:spcAft>
                  <a:defRPr/>
                </a:pPr>
                <a:r>
                  <a:rPr lang="zh-CN" altLang="en-US" sz="1600" kern="0" dirty="0">
                    <a:solidFill>
                      <a:srgbClr val="000000"/>
                    </a:solidFill>
                    <a:latin typeface="+mn-lt"/>
                    <a:ea typeface="+mn-ea"/>
                  </a:rPr>
                  <a:t>网络需求</a:t>
                </a:r>
                <a:endParaRPr lang="zh-CN" altLang="en-US" sz="1600" kern="0" dirty="0">
                  <a:solidFill>
                    <a:srgbClr val="000000"/>
                  </a:solidFill>
                  <a:latin typeface="+mn-lt"/>
                  <a:ea typeface="+mn-ea"/>
                </a:endParaRPr>
              </a:p>
            </p:txBody>
          </p:sp>
        </p:grpSp>
        <p:grpSp>
          <p:nvGrpSpPr>
            <p:cNvPr id="65562" name="组合 338"/>
            <p:cNvGrpSpPr/>
            <p:nvPr/>
          </p:nvGrpSpPr>
          <p:grpSpPr bwMode="auto">
            <a:xfrm>
              <a:off x="6339841" y="4227170"/>
              <a:ext cx="1656000" cy="379139"/>
              <a:chOff x="3427914" y="2632621"/>
              <a:chExt cx="1174566" cy="556838"/>
            </a:xfrm>
          </p:grpSpPr>
          <p:sp>
            <p:nvSpPr>
              <p:cNvPr id="105" name="AutoShape 198"/>
              <p:cNvSpPr>
                <a:spLocks noChangeArrowheads="1"/>
              </p:cNvSpPr>
              <p:nvPr/>
            </p:nvSpPr>
            <p:spPr bwMode="auto">
              <a:xfrm>
                <a:off x="3427914" y="2632618"/>
                <a:ext cx="1174566" cy="557304"/>
              </a:xfrm>
              <a:prstGeom prst="rightArrow">
                <a:avLst>
                  <a:gd name="adj1" fmla="val 60153"/>
                  <a:gd name="adj2" fmla="val 81993"/>
                </a:avLst>
              </a:prstGeom>
              <a:gradFill rotWithShape="1">
                <a:gsLst>
                  <a:gs pos="0">
                    <a:schemeClr val="tx1"/>
                  </a:gs>
                  <a:gs pos="40000">
                    <a:srgbClr val="FFCC66"/>
                  </a:gs>
                  <a:gs pos="99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6" name="矩形 105"/>
              <p:cNvSpPr/>
              <p:nvPr/>
            </p:nvSpPr>
            <p:spPr>
              <a:xfrm>
                <a:off x="3514919" y="2662932"/>
                <a:ext cx="764918" cy="499008"/>
              </a:xfrm>
              <a:prstGeom prst="rect">
                <a:avLst/>
              </a:prstGeom>
            </p:spPr>
            <p:txBody>
              <a:bodyPr wrap="none">
                <a:spAutoFit/>
              </a:bodyPr>
              <a:lstStyle/>
              <a:p>
                <a:pPr eaLnBrk="1" fontAlgn="auto" hangingPunct="1">
                  <a:spcBef>
                    <a:spcPts val="0"/>
                  </a:spcBef>
                  <a:spcAft>
                    <a:spcPts val="0"/>
                  </a:spcAft>
                  <a:defRPr/>
                </a:pPr>
                <a:r>
                  <a:rPr lang="zh-CN" altLang="en-US" sz="1600" kern="0" dirty="0">
                    <a:solidFill>
                      <a:srgbClr val="000000"/>
                    </a:solidFill>
                    <a:latin typeface="+mn-lt"/>
                    <a:ea typeface="+mn-ea"/>
                  </a:rPr>
                  <a:t>网络需求</a:t>
                </a:r>
                <a:endParaRPr lang="zh-CN" altLang="en-US" sz="1600" kern="0" dirty="0">
                  <a:solidFill>
                    <a:srgbClr val="000000"/>
                  </a:solidFill>
                  <a:latin typeface="+mn-lt"/>
                  <a:ea typeface="+mn-ea"/>
                </a:endParaRPr>
              </a:p>
            </p:txBody>
          </p:sp>
        </p:grpSp>
        <p:grpSp>
          <p:nvGrpSpPr>
            <p:cNvPr id="65563" name="组合 341"/>
            <p:cNvGrpSpPr/>
            <p:nvPr/>
          </p:nvGrpSpPr>
          <p:grpSpPr bwMode="auto">
            <a:xfrm>
              <a:off x="6339841" y="4568204"/>
              <a:ext cx="1656000" cy="381044"/>
              <a:chOff x="3427914" y="2630415"/>
              <a:chExt cx="1174566" cy="559636"/>
            </a:xfrm>
          </p:grpSpPr>
          <p:sp>
            <p:nvSpPr>
              <p:cNvPr id="103" name="AutoShape 198"/>
              <p:cNvSpPr>
                <a:spLocks noChangeArrowheads="1"/>
              </p:cNvSpPr>
              <p:nvPr/>
            </p:nvSpPr>
            <p:spPr bwMode="auto">
              <a:xfrm>
                <a:off x="3427914" y="2630878"/>
                <a:ext cx="1174566" cy="559635"/>
              </a:xfrm>
              <a:prstGeom prst="rightArrow">
                <a:avLst>
                  <a:gd name="adj1" fmla="val 60153"/>
                  <a:gd name="adj2" fmla="val 81993"/>
                </a:avLst>
              </a:prstGeom>
              <a:gradFill rotWithShape="1">
                <a:gsLst>
                  <a:gs pos="0">
                    <a:schemeClr val="tx1"/>
                  </a:gs>
                  <a:gs pos="40000">
                    <a:srgbClr val="FFCC66"/>
                  </a:gs>
                  <a:gs pos="99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4" name="矩形 103"/>
              <p:cNvSpPr/>
              <p:nvPr/>
            </p:nvSpPr>
            <p:spPr>
              <a:xfrm>
                <a:off x="3514919" y="2661190"/>
                <a:ext cx="764918" cy="496676"/>
              </a:xfrm>
              <a:prstGeom prst="rect">
                <a:avLst/>
              </a:prstGeom>
            </p:spPr>
            <p:txBody>
              <a:bodyPr wrap="none">
                <a:spAutoFit/>
              </a:bodyPr>
              <a:lstStyle/>
              <a:p>
                <a:pPr eaLnBrk="1" fontAlgn="auto" hangingPunct="1">
                  <a:spcBef>
                    <a:spcPts val="0"/>
                  </a:spcBef>
                  <a:spcAft>
                    <a:spcPts val="0"/>
                  </a:spcAft>
                  <a:defRPr/>
                </a:pPr>
                <a:r>
                  <a:rPr lang="zh-CN" altLang="en-US" sz="1600" kern="0" dirty="0">
                    <a:solidFill>
                      <a:srgbClr val="000000"/>
                    </a:solidFill>
                    <a:latin typeface="+mn-lt"/>
                    <a:ea typeface="+mn-ea"/>
                  </a:rPr>
                  <a:t>网络需求</a:t>
                </a:r>
                <a:endParaRPr lang="zh-CN" altLang="en-US" sz="1600" kern="0" dirty="0">
                  <a:solidFill>
                    <a:srgbClr val="000000"/>
                  </a:solidFill>
                  <a:latin typeface="+mn-lt"/>
                  <a:ea typeface="+mn-ea"/>
                </a:endParaRPr>
              </a:p>
            </p:txBody>
          </p:sp>
        </p:grpSp>
        <p:grpSp>
          <p:nvGrpSpPr>
            <p:cNvPr id="65564" name="组合 344"/>
            <p:cNvGrpSpPr/>
            <p:nvPr/>
          </p:nvGrpSpPr>
          <p:grpSpPr bwMode="auto">
            <a:xfrm>
              <a:off x="6339841" y="5284563"/>
              <a:ext cx="1656000" cy="381043"/>
              <a:chOff x="3427914" y="2676364"/>
              <a:chExt cx="1174566" cy="559635"/>
            </a:xfrm>
          </p:grpSpPr>
          <p:sp>
            <p:nvSpPr>
              <p:cNvPr id="101" name="AutoShape 198"/>
              <p:cNvSpPr>
                <a:spLocks noChangeArrowheads="1"/>
              </p:cNvSpPr>
              <p:nvPr/>
            </p:nvSpPr>
            <p:spPr bwMode="auto">
              <a:xfrm>
                <a:off x="3427914" y="2676364"/>
                <a:ext cx="1174566" cy="559635"/>
              </a:xfrm>
              <a:prstGeom prst="rightArrow">
                <a:avLst>
                  <a:gd name="adj1" fmla="val 60153"/>
                  <a:gd name="adj2" fmla="val 81993"/>
                </a:avLst>
              </a:prstGeom>
              <a:gradFill rotWithShape="1">
                <a:gsLst>
                  <a:gs pos="0">
                    <a:schemeClr val="tx1"/>
                  </a:gs>
                  <a:gs pos="40000">
                    <a:srgbClr val="FFCC66"/>
                  </a:gs>
                  <a:gs pos="99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2" name="矩形 101"/>
              <p:cNvSpPr/>
              <p:nvPr/>
            </p:nvSpPr>
            <p:spPr>
              <a:xfrm>
                <a:off x="3514919" y="2706678"/>
                <a:ext cx="764918" cy="496675"/>
              </a:xfrm>
              <a:prstGeom prst="rect">
                <a:avLst/>
              </a:prstGeom>
            </p:spPr>
            <p:txBody>
              <a:bodyPr wrap="none">
                <a:spAutoFit/>
              </a:bodyPr>
              <a:lstStyle/>
              <a:p>
                <a:pPr eaLnBrk="1" fontAlgn="auto" hangingPunct="1">
                  <a:spcBef>
                    <a:spcPts val="0"/>
                  </a:spcBef>
                  <a:spcAft>
                    <a:spcPts val="0"/>
                  </a:spcAft>
                  <a:defRPr/>
                </a:pPr>
                <a:r>
                  <a:rPr lang="zh-CN" altLang="en-US" sz="1600" kern="0" dirty="0">
                    <a:solidFill>
                      <a:srgbClr val="000000"/>
                    </a:solidFill>
                    <a:latin typeface="+mn-lt"/>
                    <a:ea typeface="+mn-ea"/>
                  </a:rPr>
                  <a:t>网络需求</a:t>
                </a:r>
                <a:endParaRPr lang="zh-CN" altLang="en-US" sz="1600" kern="0" dirty="0">
                  <a:solidFill>
                    <a:srgbClr val="000000"/>
                  </a:solidFill>
                  <a:latin typeface="+mn-lt"/>
                  <a:ea typeface="+mn-ea"/>
                </a:endParaRPr>
              </a:p>
            </p:txBody>
          </p:sp>
        </p:grpSp>
        <p:grpSp>
          <p:nvGrpSpPr>
            <p:cNvPr id="65565" name="组合 356"/>
            <p:cNvGrpSpPr/>
            <p:nvPr/>
          </p:nvGrpSpPr>
          <p:grpSpPr bwMode="auto">
            <a:xfrm>
              <a:off x="6339841" y="5684658"/>
              <a:ext cx="1656000" cy="381043"/>
              <a:chOff x="3427914" y="2257818"/>
              <a:chExt cx="1174566" cy="559636"/>
            </a:xfrm>
          </p:grpSpPr>
          <p:sp>
            <p:nvSpPr>
              <p:cNvPr id="99" name="AutoShape 198"/>
              <p:cNvSpPr>
                <a:spLocks noChangeArrowheads="1"/>
              </p:cNvSpPr>
              <p:nvPr/>
            </p:nvSpPr>
            <p:spPr bwMode="auto">
              <a:xfrm>
                <a:off x="3427914" y="2257818"/>
                <a:ext cx="1174566" cy="559636"/>
              </a:xfrm>
              <a:prstGeom prst="rightArrow">
                <a:avLst>
                  <a:gd name="adj1" fmla="val 60153"/>
                  <a:gd name="adj2" fmla="val 81993"/>
                </a:avLst>
              </a:prstGeom>
              <a:gradFill rotWithShape="1">
                <a:gsLst>
                  <a:gs pos="0">
                    <a:schemeClr val="tx1"/>
                  </a:gs>
                  <a:gs pos="40000">
                    <a:srgbClr val="FFCC66"/>
                  </a:gs>
                  <a:gs pos="99000">
                    <a:srgbClr val="FFCC66">
                      <a:gamma/>
                      <a:shade val="0"/>
                      <a:invGamma/>
                    </a:srgbClr>
                  </a:gs>
                </a:gsLst>
                <a:lin ang="2700000" scaled="1"/>
              </a:gradFill>
              <a:ln w="9525" algn="ctr">
                <a:no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0" name="矩形 99"/>
              <p:cNvSpPr/>
              <p:nvPr/>
            </p:nvSpPr>
            <p:spPr>
              <a:xfrm>
                <a:off x="3514919" y="2288132"/>
                <a:ext cx="764918" cy="496676"/>
              </a:xfrm>
              <a:prstGeom prst="rect">
                <a:avLst/>
              </a:prstGeom>
            </p:spPr>
            <p:txBody>
              <a:bodyPr wrap="none">
                <a:spAutoFit/>
              </a:bodyPr>
              <a:lstStyle/>
              <a:p>
                <a:pPr eaLnBrk="1" fontAlgn="auto" hangingPunct="1">
                  <a:spcBef>
                    <a:spcPts val="0"/>
                  </a:spcBef>
                  <a:spcAft>
                    <a:spcPts val="0"/>
                  </a:spcAft>
                  <a:defRPr/>
                </a:pPr>
                <a:r>
                  <a:rPr lang="zh-CN" altLang="en-US" sz="1600" kern="0" dirty="0">
                    <a:solidFill>
                      <a:srgbClr val="000000"/>
                    </a:solidFill>
                    <a:latin typeface="+mn-lt"/>
                    <a:ea typeface="+mn-ea"/>
                  </a:rPr>
                  <a:t>网络需求</a:t>
                </a:r>
                <a:endParaRPr lang="zh-CN" altLang="en-US" sz="1600" kern="0" dirty="0">
                  <a:solidFill>
                    <a:srgbClr val="000000"/>
                  </a:solidFill>
                  <a:latin typeface="+mn-lt"/>
                  <a:ea typeface="+mn-ea"/>
                </a:endParaRPr>
              </a:p>
            </p:txBody>
          </p:sp>
        </p:grpSp>
      </p:grpSp>
      <p:grpSp>
        <p:nvGrpSpPr>
          <p:cNvPr id="26" name="组合 87"/>
          <p:cNvGrpSpPr/>
          <p:nvPr/>
        </p:nvGrpSpPr>
        <p:grpSpPr bwMode="auto">
          <a:xfrm rot="-5400000">
            <a:off x="5926138" y="2520950"/>
            <a:ext cx="3536950" cy="501650"/>
            <a:chOff x="4981575" y="1747838"/>
            <a:chExt cx="3686175" cy="501650"/>
          </a:xfrm>
        </p:grpSpPr>
        <p:sp>
          <p:nvSpPr>
            <p:cNvPr id="110" name="AutoShape 80"/>
            <p:cNvSpPr>
              <a:spLocks noChangeArrowheads="1"/>
            </p:cNvSpPr>
            <p:nvPr/>
          </p:nvSpPr>
          <p:spPr bwMode="gray">
            <a:xfrm>
              <a:off x="4981575" y="1747838"/>
              <a:ext cx="3686175" cy="501650"/>
            </a:xfrm>
            <a:prstGeom prst="roundRect">
              <a:avLst>
                <a:gd name="adj" fmla="val 0"/>
              </a:avLst>
            </a:prstGeom>
            <a:gradFill rotWithShape="0">
              <a:gsLst>
                <a:gs pos="25000">
                  <a:srgbClr val="990000"/>
                </a:gs>
                <a:gs pos="75000">
                  <a:srgbClr val="FFAC05"/>
                </a:gs>
              </a:gsLst>
              <a:lin ang="5400000" scaled="1"/>
            </a:gradFill>
            <a:ln w="19050" algn="ctr">
              <a:solidFill>
                <a:srgbClr val="DDDDDD"/>
              </a:solidFill>
              <a:round/>
            </a:ln>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FrutigerNext LT Regular" pitchFamily="34" charset="0"/>
              </a:endParaRPr>
            </a:p>
          </p:txBody>
        </p:sp>
        <p:sp>
          <p:nvSpPr>
            <p:cNvPr id="111" name="Text Box 81"/>
            <p:cNvSpPr txBox="1">
              <a:spLocks noChangeArrowheads="1"/>
            </p:cNvSpPr>
            <p:nvPr/>
          </p:nvSpPr>
          <p:spPr bwMode="gray">
            <a:xfrm>
              <a:off x="5380303" y="1757362"/>
              <a:ext cx="2888717" cy="457200"/>
            </a:xfrm>
            <a:prstGeom prst="rect">
              <a:avLst/>
            </a:prstGeom>
            <a:noFill/>
            <a:ln w="9525">
              <a:noFill/>
              <a:miter lim="800000"/>
            </a:ln>
            <a:effectLst/>
          </p:spPr>
          <p:txBody>
            <a:bodyPr vert="vert">
              <a:spAutoFit/>
            </a:bodyPr>
            <a:lstStyle/>
            <a:p>
              <a:pPr eaLnBrk="1" fontAlgn="auto" hangingPunct="1">
                <a:spcBef>
                  <a:spcPct val="50000"/>
                </a:spcBef>
                <a:spcAft>
                  <a:spcPts val="0"/>
                </a:spcAft>
                <a:defRPr/>
              </a:pPr>
              <a:r>
                <a:rPr lang="zh-CN" altLang="en-US" sz="2400" kern="0" dirty="0">
                  <a:solidFill>
                    <a:srgbClr val="FFFFFF"/>
                  </a:solidFill>
                  <a:latin typeface="FrutigerNext LT Regular" pitchFamily="34" charset="0"/>
                </a:rPr>
                <a:t>多路径二层网络</a:t>
              </a:r>
              <a:endParaRPr lang="en-US" altLang="zh-CN" sz="2400" kern="0" dirty="0">
                <a:solidFill>
                  <a:srgbClr val="FFFFFF"/>
                </a:solidFill>
                <a:latin typeface="FrutigerNext LT Regular" pitchFamily="34" charset="0"/>
              </a:endParaRPr>
            </a:p>
          </p:txBody>
        </p:sp>
      </p:grpSp>
      <p:grpSp>
        <p:nvGrpSpPr>
          <p:cNvPr id="27" name="组合 75"/>
          <p:cNvGrpSpPr/>
          <p:nvPr/>
        </p:nvGrpSpPr>
        <p:grpSpPr bwMode="auto">
          <a:xfrm>
            <a:off x="1085850" y="4730750"/>
            <a:ext cx="7123113" cy="1290638"/>
            <a:chOff x="579120" y="5019042"/>
            <a:chExt cx="7609840" cy="622655"/>
          </a:xfrm>
        </p:grpSpPr>
        <p:sp>
          <p:nvSpPr>
            <p:cNvPr id="113" name="AutoShape 13"/>
            <p:cNvSpPr>
              <a:spLocks noChangeArrowheads="1"/>
            </p:cNvSpPr>
            <p:nvPr/>
          </p:nvSpPr>
          <p:spPr bwMode="gray">
            <a:xfrm>
              <a:off x="579120" y="5019042"/>
              <a:ext cx="7609840" cy="622655"/>
            </a:xfrm>
            <a:prstGeom prst="roundRect">
              <a:avLst>
                <a:gd name="adj" fmla="val 10889"/>
              </a:avLst>
            </a:prstGeom>
            <a:gradFill rotWithShape="1">
              <a:gsLst>
                <a:gs pos="0">
                  <a:srgbClr val="DDDDDD"/>
                </a:gs>
                <a:gs pos="50000">
                  <a:srgbClr val="DDDDDD">
                    <a:gamma/>
                    <a:tint val="39216"/>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65558" name="Text Box 18"/>
            <p:cNvSpPr txBox="1">
              <a:spLocks noChangeArrowheads="1"/>
            </p:cNvSpPr>
            <p:nvPr/>
          </p:nvSpPr>
          <p:spPr bwMode="gray">
            <a:xfrm>
              <a:off x="680878" y="5078780"/>
              <a:ext cx="7416499" cy="46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3525" indent="-2635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20725" indent="-2635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nSpc>
                  <a:spcPct val="100000"/>
                </a:lnSpc>
                <a:spcBef>
                  <a:spcPct val="0"/>
                </a:spcBef>
                <a:buClrTx/>
                <a:buSzTx/>
                <a:buFontTx/>
                <a:buNone/>
                <a:defRPr/>
              </a:pPr>
              <a:r>
                <a:rPr lang="zh-CN" altLang="en-US" sz="2000" dirty="0" smtClean="0">
                  <a:latin typeface="+mn-lt"/>
                  <a:ea typeface="+mn-ea"/>
                </a:rPr>
                <a:t>云计算的业务需求，带来了对</a:t>
              </a:r>
              <a:r>
                <a:rPr lang="en-US" altLang="zh-CN" sz="2000" dirty="0" smtClean="0">
                  <a:latin typeface="+mn-lt"/>
                  <a:ea typeface="+mn-ea"/>
                </a:rPr>
                <a:t>DC</a:t>
              </a:r>
              <a:r>
                <a:rPr lang="zh-CN" altLang="en-US" sz="2000" dirty="0" smtClean="0">
                  <a:latin typeface="+mn-lt"/>
                  <a:ea typeface="+mn-ea"/>
                </a:rPr>
                <a:t>网络模型的新需求：</a:t>
              </a:r>
              <a:endParaRPr lang="en-US" altLang="zh-CN" sz="2000" dirty="0" smtClean="0">
                <a:latin typeface="+mn-lt"/>
                <a:ea typeface="+mn-ea"/>
              </a:endParaRPr>
            </a:p>
            <a:p>
              <a:pPr lvl="1">
                <a:lnSpc>
                  <a:spcPct val="100000"/>
                </a:lnSpc>
                <a:spcBef>
                  <a:spcPct val="0"/>
                </a:spcBef>
                <a:buClrTx/>
                <a:buSzTx/>
                <a:buFontTx/>
                <a:buNone/>
                <a:defRPr/>
              </a:pPr>
              <a:r>
                <a:rPr lang="zh-CN" altLang="en-US" sz="1800" dirty="0" smtClean="0">
                  <a:latin typeface="+mn-lt"/>
                  <a:ea typeface="+mn-ea"/>
                </a:rPr>
                <a:t>二层网络：</a:t>
              </a:r>
              <a:r>
                <a:rPr lang="en-US" altLang="zh-CN" sz="1800" dirty="0" smtClean="0">
                  <a:latin typeface="+mn-lt"/>
                  <a:ea typeface="+mn-ea"/>
                </a:rPr>
                <a:t>VM</a:t>
              </a:r>
              <a:r>
                <a:rPr lang="zh-CN" altLang="en-US" sz="1800" dirty="0" smtClean="0">
                  <a:latin typeface="+mn-lt"/>
                  <a:ea typeface="+mn-ea"/>
                </a:rPr>
                <a:t>大范围迁移、存储融合的基础要求</a:t>
              </a:r>
              <a:endParaRPr lang="en-US" altLang="zh-CN" sz="1800" dirty="0" smtClean="0">
                <a:latin typeface="+mn-lt"/>
                <a:ea typeface="+mn-ea"/>
              </a:endParaRPr>
            </a:p>
            <a:p>
              <a:pPr lvl="1">
                <a:lnSpc>
                  <a:spcPct val="100000"/>
                </a:lnSpc>
                <a:spcBef>
                  <a:spcPct val="0"/>
                </a:spcBef>
                <a:buClrTx/>
                <a:buSzTx/>
                <a:buFontTx/>
                <a:buNone/>
                <a:defRPr/>
              </a:pPr>
              <a:r>
                <a:rPr lang="zh-CN" altLang="en-US" sz="1800" dirty="0" smtClean="0">
                  <a:latin typeface="+mn-lt"/>
                  <a:ea typeface="+mn-ea"/>
                </a:rPr>
                <a:t>多路径：大量横向流量、高可靠的基础要求</a:t>
              </a:r>
              <a:endParaRPr lang="zh-CN" altLang="en-US" sz="1800" dirty="0" smtClean="0">
                <a:latin typeface="+mn-lt"/>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58"/>
                                        </p:tgtEl>
                                        <p:attrNameLst>
                                          <p:attrName>style.visibility</p:attrName>
                                        </p:attrNameLst>
                                      </p:cBhvr>
                                      <p:to>
                                        <p:strVal val="visible"/>
                                      </p:to>
                                    </p:set>
                                    <p:anim calcmode="lin" valueType="num">
                                      <p:cBhvr>
                                        <p:cTn id="14" dur="1000" fill="hold"/>
                                        <p:tgtEl>
                                          <p:spTgt spid="58"/>
                                        </p:tgtEl>
                                        <p:attrNameLst>
                                          <p:attrName>ppt_x</p:attrName>
                                        </p:attrNameLst>
                                      </p:cBhvr>
                                      <p:tavLst>
                                        <p:tav tm="0">
                                          <p:val>
                                            <p:strVal val="#ppt_x-.2"/>
                                          </p:val>
                                        </p:tav>
                                        <p:tav tm="100000">
                                          <p:val>
                                            <p:strVal val="#ppt_x"/>
                                          </p:val>
                                        </p:tav>
                                      </p:tavLst>
                                    </p:anim>
                                    <p:anim calcmode="lin" valueType="num">
                                      <p:cBhvr>
                                        <p:cTn id="15" dur="1000" fill="hold"/>
                                        <p:tgtEl>
                                          <p:spTgt spid="5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8"/>
                                        </p:tgtEl>
                                      </p:cBhvr>
                                    </p:animEffect>
                                  </p:childTnLst>
                                </p:cTn>
                              </p:par>
                              <p:par>
                                <p:cTn id="17" presetID="29"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1000" fill="hold"/>
                                        <p:tgtEl>
                                          <p:spTgt spid="59"/>
                                        </p:tgtEl>
                                        <p:attrNameLst>
                                          <p:attrName>ppt_x</p:attrName>
                                        </p:attrNameLst>
                                      </p:cBhvr>
                                      <p:tavLst>
                                        <p:tav tm="0">
                                          <p:val>
                                            <p:strVal val="#ppt_x-.2"/>
                                          </p:val>
                                        </p:tav>
                                        <p:tav tm="100000">
                                          <p:val>
                                            <p:strVal val="#ppt_x"/>
                                          </p:val>
                                        </p:tav>
                                      </p:tavLst>
                                    </p:anim>
                                    <p:anim calcmode="lin" valueType="num">
                                      <p:cBhvr>
                                        <p:cTn id="20" dur="1000" fill="hold"/>
                                        <p:tgtEl>
                                          <p:spTgt spid="5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9"/>
                                        </p:tgtEl>
                                      </p:cBhvr>
                                    </p:animEffect>
                                  </p:childTnLst>
                                </p:cTn>
                              </p:par>
                              <p:par>
                                <p:cTn id="22" presetID="29" presetClass="entr" presetSubtype="0" fill="hold" nodeType="with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p:cTn id="24" dur="1000" fill="hold"/>
                                        <p:tgtEl>
                                          <p:spTgt spid="60"/>
                                        </p:tgtEl>
                                        <p:attrNameLst>
                                          <p:attrName>ppt_x</p:attrName>
                                        </p:attrNameLst>
                                      </p:cBhvr>
                                      <p:tavLst>
                                        <p:tav tm="0">
                                          <p:val>
                                            <p:strVal val="#ppt_x-.2"/>
                                          </p:val>
                                        </p:tav>
                                        <p:tav tm="100000">
                                          <p:val>
                                            <p:strVal val="#ppt_x"/>
                                          </p:val>
                                        </p:tav>
                                      </p:tavLst>
                                    </p:anim>
                                    <p:anim calcmode="lin" valueType="num">
                                      <p:cBhvr>
                                        <p:cTn id="25" dur="1000" fill="hold"/>
                                        <p:tgtEl>
                                          <p:spTgt spid="60"/>
                                        </p:tgtEl>
                                        <p:attrNameLst>
                                          <p:attrName>ppt_y</p:attrName>
                                        </p:attrNameLst>
                                      </p:cBhvr>
                                      <p:tavLst>
                                        <p:tav tm="0">
                                          <p:val>
                                            <p:strVal val="#ppt_y"/>
                                          </p:val>
                                        </p:tav>
                                        <p:tav tm="100000">
                                          <p:val>
                                            <p:strVal val="#ppt_y"/>
                                          </p:val>
                                        </p:tav>
                                      </p:tavLst>
                                    </p:anim>
                                    <p:animEffect transition="in" filter="wipe(right)" prLst="gradientSize: 0.1">
                                      <p:cBhvr>
                                        <p:cTn id="26" dur="1000"/>
                                        <p:tgtEl>
                                          <p:spTgt spid="60"/>
                                        </p:tgtEl>
                                      </p:cBhvr>
                                    </p:animEffect>
                                  </p:childTnLst>
                                </p:cTn>
                              </p:par>
                              <p:par>
                                <p:cTn id="27" presetID="29"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1000" fill="hold"/>
                                        <p:tgtEl>
                                          <p:spTgt spid="61"/>
                                        </p:tgtEl>
                                        <p:attrNameLst>
                                          <p:attrName>ppt_x</p:attrName>
                                        </p:attrNameLst>
                                      </p:cBhvr>
                                      <p:tavLst>
                                        <p:tav tm="0">
                                          <p:val>
                                            <p:strVal val="#ppt_x-.2"/>
                                          </p:val>
                                        </p:tav>
                                        <p:tav tm="100000">
                                          <p:val>
                                            <p:strVal val="#ppt_x"/>
                                          </p:val>
                                        </p:tav>
                                      </p:tavLst>
                                    </p:anim>
                                    <p:anim calcmode="lin" valueType="num">
                                      <p:cBhvr>
                                        <p:cTn id="30" dur="1000" fill="hold"/>
                                        <p:tgtEl>
                                          <p:spTgt spid="61"/>
                                        </p:tgtEl>
                                        <p:attrNameLst>
                                          <p:attrName>ppt_y</p:attrName>
                                        </p:attrNameLst>
                                      </p:cBhvr>
                                      <p:tavLst>
                                        <p:tav tm="0">
                                          <p:val>
                                            <p:strVal val="#ppt_y"/>
                                          </p:val>
                                        </p:tav>
                                        <p:tav tm="100000">
                                          <p:val>
                                            <p:strVal val="#ppt_y"/>
                                          </p:val>
                                        </p:tav>
                                      </p:tavLst>
                                    </p:anim>
                                    <p:animEffect transition="in" filter="wipe(right)" prLst="gradientSize: 0.1">
                                      <p:cBhvr>
                                        <p:cTn id="31" dur="1000"/>
                                        <p:tgtEl>
                                          <p:spTgt spid="61"/>
                                        </p:tgtEl>
                                      </p:cBhvr>
                                    </p:animEffect>
                                  </p:childTnLst>
                                </p:cTn>
                              </p:par>
                              <p:par>
                                <p:cTn id="32" presetID="29"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 calcmode="lin" valueType="num">
                                      <p:cBhvr>
                                        <p:cTn id="34" dur="1000" fill="hold"/>
                                        <p:tgtEl>
                                          <p:spTgt spid="62"/>
                                        </p:tgtEl>
                                        <p:attrNameLst>
                                          <p:attrName>ppt_x</p:attrName>
                                        </p:attrNameLst>
                                      </p:cBhvr>
                                      <p:tavLst>
                                        <p:tav tm="0">
                                          <p:val>
                                            <p:strVal val="#ppt_x-.2"/>
                                          </p:val>
                                        </p:tav>
                                        <p:tav tm="100000">
                                          <p:val>
                                            <p:strVal val="#ppt_x"/>
                                          </p:val>
                                        </p:tav>
                                      </p:tavLst>
                                    </p:anim>
                                    <p:anim calcmode="lin" valueType="num">
                                      <p:cBhvr>
                                        <p:cTn id="35" dur="1000" fill="hold"/>
                                        <p:tgtEl>
                                          <p:spTgt spid="62"/>
                                        </p:tgtEl>
                                        <p:attrNameLst>
                                          <p:attrName>ppt_y</p:attrName>
                                        </p:attrNameLst>
                                      </p:cBhvr>
                                      <p:tavLst>
                                        <p:tav tm="0">
                                          <p:val>
                                            <p:strVal val="#ppt_y"/>
                                          </p:val>
                                        </p:tav>
                                        <p:tav tm="100000">
                                          <p:val>
                                            <p:strVal val="#ppt_y"/>
                                          </p:val>
                                        </p:tav>
                                      </p:tavLst>
                                    </p:anim>
                                    <p:animEffect transition="in" filter="wipe(right)" prLst="gradientSize: 0.1">
                                      <p:cBhvr>
                                        <p:cTn id="36" dur="1000"/>
                                        <p:tgtEl>
                                          <p:spTgt spid="62"/>
                                        </p:tgtEl>
                                      </p:cBhvr>
                                    </p:animEffect>
                                  </p:childTnLst>
                                </p:cTn>
                              </p:par>
                            </p:childTnLst>
                          </p:cTn>
                        </p:par>
                        <p:par>
                          <p:cTn id="37" fill="hold">
                            <p:stCondLst>
                              <p:cond delay="1000"/>
                            </p:stCondLst>
                            <p:childTnLst>
                              <p:par>
                                <p:cTn id="38" presetID="55"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p:cTn id="40" dur="1000" fill="hold"/>
                                        <p:tgtEl>
                                          <p:spTgt spid="2"/>
                                        </p:tgtEl>
                                        <p:attrNameLst>
                                          <p:attrName>ppt_w</p:attrName>
                                        </p:attrNameLst>
                                      </p:cBhvr>
                                      <p:tavLst>
                                        <p:tav tm="0">
                                          <p:val>
                                            <p:strVal val="#ppt_w*0.70"/>
                                          </p:val>
                                        </p:tav>
                                        <p:tav tm="100000">
                                          <p:val>
                                            <p:strVal val="#ppt_w"/>
                                          </p:val>
                                        </p:tav>
                                      </p:tavLst>
                                    </p:anim>
                                    <p:anim calcmode="lin" valueType="num">
                                      <p:cBhvr>
                                        <p:cTn id="41" dur="1000" fill="hold"/>
                                        <p:tgtEl>
                                          <p:spTgt spid="2"/>
                                        </p:tgtEl>
                                        <p:attrNameLst>
                                          <p:attrName>ppt_h</p:attrName>
                                        </p:attrNameLst>
                                      </p:cBhvr>
                                      <p:tavLst>
                                        <p:tav tm="0">
                                          <p:val>
                                            <p:strVal val="#ppt_h"/>
                                          </p:val>
                                        </p:tav>
                                        <p:tav tm="100000">
                                          <p:val>
                                            <p:strVal val="#ppt_h"/>
                                          </p:val>
                                        </p:tav>
                                      </p:tavLst>
                                    </p:anim>
                                    <p:animEffect transition="in" filter="fade">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nodeType="clickEffect">
                                  <p:stCondLst>
                                    <p:cond delay="0"/>
                                  </p:stCondLst>
                                  <p:childTnLst>
                                    <p:set>
                                      <p:cBhvr>
                                        <p:cTn id="46" dur="1" fill="hold">
                                          <p:stCondLst>
                                            <p:cond delay="0"/>
                                          </p:stCondLst>
                                        </p:cTn>
                                        <p:tgtEl>
                                          <p:spTgt spid="63"/>
                                        </p:tgtEl>
                                        <p:attrNameLst>
                                          <p:attrName>style.visibility</p:attrName>
                                        </p:attrNameLst>
                                      </p:cBhvr>
                                      <p:to>
                                        <p:strVal val="visible"/>
                                      </p:to>
                                    </p:set>
                                    <p:anim calcmode="lin" valueType="num">
                                      <p:cBhvr>
                                        <p:cTn id="47" dur="1000" fill="hold"/>
                                        <p:tgtEl>
                                          <p:spTgt spid="63"/>
                                        </p:tgtEl>
                                        <p:attrNameLst>
                                          <p:attrName>ppt_x</p:attrName>
                                        </p:attrNameLst>
                                      </p:cBhvr>
                                      <p:tavLst>
                                        <p:tav tm="0">
                                          <p:val>
                                            <p:strVal val="#ppt_x-.2"/>
                                          </p:val>
                                        </p:tav>
                                        <p:tav tm="100000">
                                          <p:val>
                                            <p:strVal val="#ppt_x"/>
                                          </p:val>
                                        </p:tav>
                                      </p:tavLst>
                                    </p:anim>
                                    <p:anim calcmode="lin" valueType="num">
                                      <p:cBhvr>
                                        <p:cTn id="48" dur="1000" fill="hold"/>
                                        <p:tgtEl>
                                          <p:spTgt spid="63"/>
                                        </p:tgtEl>
                                        <p:attrNameLst>
                                          <p:attrName>ppt_y</p:attrName>
                                        </p:attrNameLst>
                                      </p:cBhvr>
                                      <p:tavLst>
                                        <p:tav tm="0">
                                          <p:val>
                                            <p:strVal val="#ppt_y"/>
                                          </p:val>
                                        </p:tav>
                                        <p:tav tm="100000">
                                          <p:val>
                                            <p:strVal val="#ppt_y"/>
                                          </p:val>
                                        </p:tav>
                                      </p:tavLst>
                                    </p:anim>
                                    <p:animEffect transition="in" filter="wipe(right)" prLst="gradientSize: 0.1">
                                      <p:cBhvr>
                                        <p:cTn id="49" dur="1000"/>
                                        <p:tgtEl>
                                          <p:spTgt spid="63"/>
                                        </p:tgtEl>
                                      </p:cBhvr>
                                    </p:animEffect>
                                  </p:childTnLst>
                                </p:cTn>
                              </p:par>
                              <p:par>
                                <p:cTn id="50" presetID="29" presetClass="entr" presetSubtype="0" fill="hold" nodeType="withEffect">
                                  <p:stCondLst>
                                    <p:cond delay="0"/>
                                  </p:stCondLst>
                                  <p:childTnLst>
                                    <p:set>
                                      <p:cBhvr>
                                        <p:cTn id="51" dur="1" fill="hold">
                                          <p:stCondLst>
                                            <p:cond delay="0"/>
                                          </p:stCondLst>
                                        </p:cTn>
                                        <p:tgtEl>
                                          <p:spTgt spid="64"/>
                                        </p:tgtEl>
                                        <p:attrNameLst>
                                          <p:attrName>style.visibility</p:attrName>
                                        </p:attrNameLst>
                                      </p:cBhvr>
                                      <p:to>
                                        <p:strVal val="visible"/>
                                      </p:to>
                                    </p:set>
                                    <p:anim calcmode="lin" valueType="num">
                                      <p:cBhvr>
                                        <p:cTn id="52" dur="1000" fill="hold"/>
                                        <p:tgtEl>
                                          <p:spTgt spid="64"/>
                                        </p:tgtEl>
                                        <p:attrNameLst>
                                          <p:attrName>ppt_x</p:attrName>
                                        </p:attrNameLst>
                                      </p:cBhvr>
                                      <p:tavLst>
                                        <p:tav tm="0">
                                          <p:val>
                                            <p:strVal val="#ppt_x-.2"/>
                                          </p:val>
                                        </p:tav>
                                        <p:tav tm="100000">
                                          <p:val>
                                            <p:strVal val="#ppt_x"/>
                                          </p:val>
                                        </p:tav>
                                      </p:tavLst>
                                    </p:anim>
                                    <p:anim calcmode="lin" valueType="num">
                                      <p:cBhvr>
                                        <p:cTn id="53" dur="1000" fill="hold"/>
                                        <p:tgtEl>
                                          <p:spTgt spid="64"/>
                                        </p:tgtEl>
                                        <p:attrNameLst>
                                          <p:attrName>ppt_y</p:attrName>
                                        </p:attrNameLst>
                                      </p:cBhvr>
                                      <p:tavLst>
                                        <p:tav tm="0">
                                          <p:val>
                                            <p:strVal val="#ppt_y"/>
                                          </p:val>
                                        </p:tav>
                                        <p:tav tm="100000">
                                          <p:val>
                                            <p:strVal val="#ppt_y"/>
                                          </p:val>
                                        </p:tav>
                                      </p:tavLst>
                                    </p:anim>
                                    <p:animEffect transition="in" filter="wipe(right)" prLst="gradientSize: 0.1">
                                      <p:cBhvr>
                                        <p:cTn id="54" dur="1000"/>
                                        <p:tgtEl>
                                          <p:spTgt spid="64"/>
                                        </p:tgtEl>
                                      </p:cBhvr>
                                    </p:animEffect>
                                  </p:childTnLst>
                                </p:cTn>
                              </p:par>
                              <p:par>
                                <p:cTn id="55" presetID="29"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anim calcmode="lin" valueType="num">
                                      <p:cBhvr>
                                        <p:cTn id="57" dur="1000" fill="hold"/>
                                        <p:tgtEl>
                                          <p:spTgt spid="65"/>
                                        </p:tgtEl>
                                        <p:attrNameLst>
                                          <p:attrName>ppt_x</p:attrName>
                                        </p:attrNameLst>
                                      </p:cBhvr>
                                      <p:tavLst>
                                        <p:tav tm="0">
                                          <p:val>
                                            <p:strVal val="#ppt_x-.2"/>
                                          </p:val>
                                        </p:tav>
                                        <p:tav tm="100000">
                                          <p:val>
                                            <p:strVal val="#ppt_x"/>
                                          </p:val>
                                        </p:tav>
                                      </p:tavLst>
                                    </p:anim>
                                    <p:anim calcmode="lin" valueType="num">
                                      <p:cBhvr>
                                        <p:cTn id="58" dur="1000" fill="hold"/>
                                        <p:tgtEl>
                                          <p:spTgt spid="65"/>
                                        </p:tgtEl>
                                        <p:attrNameLst>
                                          <p:attrName>ppt_y</p:attrName>
                                        </p:attrNameLst>
                                      </p:cBhvr>
                                      <p:tavLst>
                                        <p:tav tm="0">
                                          <p:val>
                                            <p:strVal val="#ppt_y"/>
                                          </p:val>
                                        </p:tav>
                                        <p:tav tm="100000">
                                          <p:val>
                                            <p:strVal val="#ppt_y"/>
                                          </p:val>
                                        </p:tav>
                                      </p:tavLst>
                                    </p:anim>
                                    <p:animEffect transition="in" filter="wipe(right)" prLst="gradientSize: 0.1">
                                      <p:cBhvr>
                                        <p:cTn id="59" dur="1000"/>
                                        <p:tgtEl>
                                          <p:spTgt spid="65"/>
                                        </p:tgtEl>
                                      </p:cBhvr>
                                    </p:animEffect>
                                  </p:childTnLst>
                                </p:cTn>
                              </p:par>
                              <p:par>
                                <p:cTn id="60" presetID="29" presetClass="entr" presetSubtype="0" fill="hold" nodeType="withEffect">
                                  <p:stCondLst>
                                    <p:cond delay="0"/>
                                  </p:stCondLst>
                                  <p:childTnLst>
                                    <p:set>
                                      <p:cBhvr>
                                        <p:cTn id="61" dur="1" fill="hold">
                                          <p:stCondLst>
                                            <p:cond delay="0"/>
                                          </p:stCondLst>
                                        </p:cTn>
                                        <p:tgtEl>
                                          <p:spTgt spid="66"/>
                                        </p:tgtEl>
                                        <p:attrNameLst>
                                          <p:attrName>style.visibility</p:attrName>
                                        </p:attrNameLst>
                                      </p:cBhvr>
                                      <p:to>
                                        <p:strVal val="visible"/>
                                      </p:to>
                                    </p:set>
                                    <p:anim calcmode="lin" valueType="num">
                                      <p:cBhvr>
                                        <p:cTn id="62" dur="1000" fill="hold"/>
                                        <p:tgtEl>
                                          <p:spTgt spid="66"/>
                                        </p:tgtEl>
                                        <p:attrNameLst>
                                          <p:attrName>ppt_x</p:attrName>
                                        </p:attrNameLst>
                                      </p:cBhvr>
                                      <p:tavLst>
                                        <p:tav tm="0">
                                          <p:val>
                                            <p:strVal val="#ppt_x-.2"/>
                                          </p:val>
                                        </p:tav>
                                        <p:tav tm="100000">
                                          <p:val>
                                            <p:strVal val="#ppt_x"/>
                                          </p:val>
                                        </p:tav>
                                      </p:tavLst>
                                    </p:anim>
                                    <p:anim calcmode="lin" valueType="num">
                                      <p:cBhvr>
                                        <p:cTn id="63" dur="1000" fill="hold"/>
                                        <p:tgtEl>
                                          <p:spTgt spid="66"/>
                                        </p:tgtEl>
                                        <p:attrNameLst>
                                          <p:attrName>ppt_y</p:attrName>
                                        </p:attrNameLst>
                                      </p:cBhvr>
                                      <p:tavLst>
                                        <p:tav tm="0">
                                          <p:val>
                                            <p:strVal val="#ppt_y"/>
                                          </p:val>
                                        </p:tav>
                                        <p:tav tm="100000">
                                          <p:val>
                                            <p:strVal val="#ppt_y"/>
                                          </p:val>
                                        </p:tav>
                                      </p:tavLst>
                                    </p:anim>
                                    <p:animEffect transition="in" filter="wipe(right)" prLst="gradientSize: 0.1">
                                      <p:cBhvr>
                                        <p:cTn id="64" dur="1000"/>
                                        <p:tgtEl>
                                          <p:spTgt spid="66"/>
                                        </p:tgtEl>
                                      </p:cBhvr>
                                    </p:animEffect>
                                  </p:childTnLst>
                                </p:cTn>
                              </p:par>
                              <p:par>
                                <p:cTn id="65" presetID="29" presetClass="entr" presetSubtype="0" fill="hold" nodeType="withEffect">
                                  <p:stCondLst>
                                    <p:cond delay="0"/>
                                  </p:stCondLst>
                                  <p:childTnLst>
                                    <p:set>
                                      <p:cBhvr>
                                        <p:cTn id="66" dur="1" fill="hold">
                                          <p:stCondLst>
                                            <p:cond delay="0"/>
                                          </p:stCondLst>
                                        </p:cTn>
                                        <p:tgtEl>
                                          <p:spTgt spid="67"/>
                                        </p:tgtEl>
                                        <p:attrNameLst>
                                          <p:attrName>style.visibility</p:attrName>
                                        </p:attrNameLst>
                                      </p:cBhvr>
                                      <p:to>
                                        <p:strVal val="visible"/>
                                      </p:to>
                                    </p:set>
                                    <p:anim calcmode="lin" valueType="num">
                                      <p:cBhvr>
                                        <p:cTn id="67" dur="1000" fill="hold"/>
                                        <p:tgtEl>
                                          <p:spTgt spid="67"/>
                                        </p:tgtEl>
                                        <p:attrNameLst>
                                          <p:attrName>ppt_x</p:attrName>
                                        </p:attrNameLst>
                                      </p:cBhvr>
                                      <p:tavLst>
                                        <p:tav tm="0">
                                          <p:val>
                                            <p:strVal val="#ppt_x-.2"/>
                                          </p:val>
                                        </p:tav>
                                        <p:tav tm="100000">
                                          <p:val>
                                            <p:strVal val="#ppt_x"/>
                                          </p:val>
                                        </p:tav>
                                      </p:tavLst>
                                    </p:anim>
                                    <p:anim calcmode="lin" valueType="num">
                                      <p:cBhvr>
                                        <p:cTn id="68" dur="1000" fill="hold"/>
                                        <p:tgtEl>
                                          <p:spTgt spid="67"/>
                                        </p:tgtEl>
                                        <p:attrNameLst>
                                          <p:attrName>ppt_y</p:attrName>
                                        </p:attrNameLst>
                                      </p:cBhvr>
                                      <p:tavLst>
                                        <p:tav tm="0">
                                          <p:val>
                                            <p:strVal val="#ppt_y"/>
                                          </p:val>
                                        </p:tav>
                                        <p:tav tm="100000">
                                          <p:val>
                                            <p:strVal val="#ppt_y"/>
                                          </p:val>
                                        </p:tav>
                                      </p:tavLst>
                                    </p:anim>
                                    <p:animEffect transition="in" filter="wipe(right)" prLst="gradientSize: 0.1">
                                      <p:cBhvr>
                                        <p:cTn id="69" dur="1000"/>
                                        <p:tgtEl>
                                          <p:spTgt spid="67"/>
                                        </p:tgtEl>
                                      </p:cBhvr>
                                    </p:animEffect>
                                  </p:childTnLst>
                                </p:cTn>
                              </p:par>
                              <p:par>
                                <p:cTn id="70" presetID="29" presetClass="entr" presetSubtype="0" fill="hold" nodeType="withEffect">
                                  <p:stCondLst>
                                    <p:cond delay="0"/>
                                  </p:stCondLst>
                                  <p:childTnLst>
                                    <p:set>
                                      <p:cBhvr>
                                        <p:cTn id="71" dur="1" fill="hold">
                                          <p:stCondLst>
                                            <p:cond delay="0"/>
                                          </p:stCondLst>
                                        </p:cTn>
                                        <p:tgtEl>
                                          <p:spTgt spid="68"/>
                                        </p:tgtEl>
                                        <p:attrNameLst>
                                          <p:attrName>style.visibility</p:attrName>
                                        </p:attrNameLst>
                                      </p:cBhvr>
                                      <p:to>
                                        <p:strVal val="visible"/>
                                      </p:to>
                                    </p:set>
                                    <p:anim calcmode="lin" valueType="num">
                                      <p:cBhvr>
                                        <p:cTn id="72" dur="1000" fill="hold"/>
                                        <p:tgtEl>
                                          <p:spTgt spid="68"/>
                                        </p:tgtEl>
                                        <p:attrNameLst>
                                          <p:attrName>ppt_x</p:attrName>
                                        </p:attrNameLst>
                                      </p:cBhvr>
                                      <p:tavLst>
                                        <p:tav tm="0">
                                          <p:val>
                                            <p:strVal val="#ppt_x-.2"/>
                                          </p:val>
                                        </p:tav>
                                        <p:tav tm="100000">
                                          <p:val>
                                            <p:strVal val="#ppt_x"/>
                                          </p:val>
                                        </p:tav>
                                      </p:tavLst>
                                    </p:anim>
                                    <p:anim calcmode="lin" valueType="num">
                                      <p:cBhvr>
                                        <p:cTn id="73" dur="1000" fill="hold"/>
                                        <p:tgtEl>
                                          <p:spTgt spid="68"/>
                                        </p:tgtEl>
                                        <p:attrNameLst>
                                          <p:attrName>ppt_y</p:attrName>
                                        </p:attrNameLst>
                                      </p:cBhvr>
                                      <p:tavLst>
                                        <p:tav tm="0">
                                          <p:val>
                                            <p:strVal val="#ppt_y"/>
                                          </p:val>
                                        </p:tav>
                                        <p:tav tm="100000">
                                          <p:val>
                                            <p:strVal val="#ppt_y"/>
                                          </p:val>
                                        </p:tav>
                                      </p:tavLst>
                                    </p:anim>
                                    <p:animEffect transition="in" filter="wipe(right)" prLst="gradientSize: 0.1">
                                      <p:cBhvr>
                                        <p:cTn id="74" dur="1000"/>
                                        <p:tgtEl>
                                          <p:spTgt spid="68"/>
                                        </p:tgtEl>
                                      </p:cBhvr>
                                    </p:animEffect>
                                  </p:childTnLst>
                                </p:cTn>
                              </p:par>
                              <p:par>
                                <p:cTn id="75" presetID="29" presetClass="entr" presetSubtype="0" fill="hold" nodeType="withEffect">
                                  <p:stCondLst>
                                    <p:cond delay="0"/>
                                  </p:stCondLst>
                                  <p:childTnLst>
                                    <p:set>
                                      <p:cBhvr>
                                        <p:cTn id="76" dur="1" fill="hold">
                                          <p:stCondLst>
                                            <p:cond delay="0"/>
                                          </p:stCondLst>
                                        </p:cTn>
                                        <p:tgtEl>
                                          <p:spTgt spid="92"/>
                                        </p:tgtEl>
                                        <p:attrNameLst>
                                          <p:attrName>style.visibility</p:attrName>
                                        </p:attrNameLst>
                                      </p:cBhvr>
                                      <p:to>
                                        <p:strVal val="visible"/>
                                      </p:to>
                                    </p:set>
                                    <p:anim calcmode="lin" valueType="num">
                                      <p:cBhvr>
                                        <p:cTn id="77" dur="1000" fill="hold"/>
                                        <p:tgtEl>
                                          <p:spTgt spid="92"/>
                                        </p:tgtEl>
                                        <p:attrNameLst>
                                          <p:attrName>ppt_x</p:attrName>
                                        </p:attrNameLst>
                                      </p:cBhvr>
                                      <p:tavLst>
                                        <p:tav tm="0">
                                          <p:val>
                                            <p:strVal val="#ppt_x-.2"/>
                                          </p:val>
                                        </p:tav>
                                        <p:tav tm="100000">
                                          <p:val>
                                            <p:strVal val="#ppt_x"/>
                                          </p:val>
                                        </p:tav>
                                      </p:tavLst>
                                    </p:anim>
                                    <p:anim calcmode="lin" valueType="num">
                                      <p:cBhvr>
                                        <p:cTn id="78" dur="1000" fill="hold"/>
                                        <p:tgtEl>
                                          <p:spTgt spid="92"/>
                                        </p:tgtEl>
                                        <p:attrNameLst>
                                          <p:attrName>ppt_y</p:attrName>
                                        </p:attrNameLst>
                                      </p:cBhvr>
                                      <p:tavLst>
                                        <p:tav tm="0">
                                          <p:val>
                                            <p:strVal val="#ppt_y"/>
                                          </p:val>
                                        </p:tav>
                                        <p:tav tm="100000">
                                          <p:val>
                                            <p:strVal val="#ppt_y"/>
                                          </p:val>
                                        </p:tav>
                                      </p:tavLst>
                                    </p:anim>
                                    <p:animEffect transition="in" filter="wipe(right)" prLst="gradientSize: 0.1">
                                      <p:cBhvr>
                                        <p:cTn id="79" dur="1000"/>
                                        <p:tgtEl>
                                          <p:spTgt spid="92"/>
                                        </p:tgtEl>
                                      </p:cBhvr>
                                    </p:animEffect>
                                  </p:childTnLst>
                                </p:cTn>
                              </p:par>
                            </p:childTnLst>
                          </p:cTn>
                        </p:par>
                        <p:par>
                          <p:cTn id="80" fill="hold">
                            <p:stCondLst>
                              <p:cond delay="1000"/>
                            </p:stCondLst>
                            <p:childTnLst>
                              <p:par>
                                <p:cTn id="81" presetID="55" presetClass="entr" presetSubtype="0" fill="hold" nodeType="afterEffect">
                                  <p:stCondLst>
                                    <p:cond delay="0"/>
                                  </p:stCondLst>
                                  <p:childTnLst>
                                    <p:set>
                                      <p:cBhvr>
                                        <p:cTn id="82" dur="1" fill="hold">
                                          <p:stCondLst>
                                            <p:cond delay="0"/>
                                          </p:stCondLst>
                                        </p:cTn>
                                        <p:tgtEl>
                                          <p:spTgt spid="12"/>
                                        </p:tgtEl>
                                        <p:attrNameLst>
                                          <p:attrName>style.visibility</p:attrName>
                                        </p:attrNameLst>
                                      </p:cBhvr>
                                      <p:to>
                                        <p:strVal val="visible"/>
                                      </p:to>
                                    </p:set>
                                    <p:anim calcmode="lin" valueType="num">
                                      <p:cBhvr>
                                        <p:cTn id="83" dur="1000" fill="hold"/>
                                        <p:tgtEl>
                                          <p:spTgt spid="12"/>
                                        </p:tgtEl>
                                        <p:attrNameLst>
                                          <p:attrName>ppt_w</p:attrName>
                                        </p:attrNameLst>
                                      </p:cBhvr>
                                      <p:tavLst>
                                        <p:tav tm="0">
                                          <p:val>
                                            <p:strVal val="#ppt_w*0.70"/>
                                          </p:val>
                                        </p:tav>
                                        <p:tav tm="100000">
                                          <p:val>
                                            <p:strVal val="#ppt_w"/>
                                          </p:val>
                                        </p:tav>
                                      </p:tavLst>
                                    </p:anim>
                                    <p:anim calcmode="lin" valueType="num">
                                      <p:cBhvr>
                                        <p:cTn id="84" dur="1000" fill="hold"/>
                                        <p:tgtEl>
                                          <p:spTgt spid="12"/>
                                        </p:tgtEl>
                                        <p:attrNameLst>
                                          <p:attrName>ppt_h</p:attrName>
                                        </p:attrNameLst>
                                      </p:cBhvr>
                                      <p:tavLst>
                                        <p:tav tm="0">
                                          <p:val>
                                            <p:strVal val="#ppt_h"/>
                                          </p:val>
                                        </p:tav>
                                        <p:tav tm="100000">
                                          <p:val>
                                            <p:strVal val="#ppt_h"/>
                                          </p:val>
                                        </p:tav>
                                      </p:tavLst>
                                    </p:anim>
                                    <p:animEffect transition="in" filter="fade">
                                      <p:cBhvr>
                                        <p:cTn id="85" dur="10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29" presetClass="entr" presetSubtype="0" fill="hold" nodeType="click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p:cTn id="90" dur="1000" fill="hold"/>
                                        <p:tgtEl>
                                          <p:spTgt spid="20"/>
                                        </p:tgtEl>
                                        <p:attrNameLst>
                                          <p:attrName>ppt_x</p:attrName>
                                        </p:attrNameLst>
                                      </p:cBhvr>
                                      <p:tavLst>
                                        <p:tav tm="0">
                                          <p:val>
                                            <p:strVal val="#ppt_x-.2"/>
                                          </p:val>
                                        </p:tav>
                                        <p:tav tm="100000">
                                          <p:val>
                                            <p:strVal val="#ppt_x"/>
                                          </p:val>
                                        </p:tav>
                                      </p:tavLst>
                                    </p:anim>
                                    <p:anim calcmode="lin" valueType="num">
                                      <p:cBhvr>
                                        <p:cTn id="91" dur="1000" fill="hold"/>
                                        <p:tgtEl>
                                          <p:spTgt spid="20"/>
                                        </p:tgtEl>
                                        <p:attrNameLst>
                                          <p:attrName>ppt_y</p:attrName>
                                        </p:attrNameLst>
                                      </p:cBhvr>
                                      <p:tavLst>
                                        <p:tav tm="0">
                                          <p:val>
                                            <p:strVal val="#ppt_y"/>
                                          </p:val>
                                        </p:tav>
                                        <p:tav tm="100000">
                                          <p:val>
                                            <p:strVal val="#ppt_y"/>
                                          </p:val>
                                        </p:tav>
                                      </p:tavLst>
                                    </p:anim>
                                    <p:animEffect transition="in" filter="wipe(right)" prLst="gradientSize: 0.1">
                                      <p:cBhvr>
                                        <p:cTn id="92" dur="1000"/>
                                        <p:tgtEl>
                                          <p:spTgt spid="20"/>
                                        </p:tgtEl>
                                      </p:cBhvr>
                                    </p:animEffect>
                                  </p:childTnLst>
                                </p:cTn>
                              </p:par>
                            </p:childTnLst>
                          </p:cTn>
                        </p:par>
                        <p:par>
                          <p:cTn id="93" fill="hold">
                            <p:stCondLst>
                              <p:cond delay="1000"/>
                            </p:stCondLst>
                            <p:childTnLst>
                              <p:par>
                                <p:cTn id="94" presetID="55" presetClass="entr" presetSubtype="0"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 calcmode="lin" valueType="num">
                                      <p:cBhvr>
                                        <p:cTn id="96" dur="1000" fill="hold"/>
                                        <p:tgtEl>
                                          <p:spTgt spid="26"/>
                                        </p:tgtEl>
                                        <p:attrNameLst>
                                          <p:attrName>ppt_w</p:attrName>
                                        </p:attrNameLst>
                                      </p:cBhvr>
                                      <p:tavLst>
                                        <p:tav tm="0">
                                          <p:val>
                                            <p:strVal val="#ppt_w*0.70"/>
                                          </p:val>
                                        </p:tav>
                                        <p:tav tm="100000">
                                          <p:val>
                                            <p:strVal val="#ppt_w"/>
                                          </p:val>
                                        </p:tav>
                                      </p:tavLst>
                                    </p:anim>
                                    <p:anim calcmode="lin" valueType="num">
                                      <p:cBhvr>
                                        <p:cTn id="97" dur="1000" fill="hold"/>
                                        <p:tgtEl>
                                          <p:spTgt spid="26"/>
                                        </p:tgtEl>
                                        <p:attrNameLst>
                                          <p:attrName>ppt_h</p:attrName>
                                        </p:attrNameLst>
                                      </p:cBhvr>
                                      <p:tavLst>
                                        <p:tav tm="0">
                                          <p:val>
                                            <p:strVal val="#ppt_h"/>
                                          </p:val>
                                        </p:tav>
                                        <p:tav tm="100000">
                                          <p:val>
                                            <p:strVal val="#ppt_h"/>
                                          </p:val>
                                        </p:tav>
                                      </p:tavLst>
                                    </p:anim>
                                    <p:animEffect transition="in" filter="fade">
                                      <p:cBhvr>
                                        <p:cTn id="98" dur="1000"/>
                                        <p:tgtEl>
                                          <p:spTgt spid="26"/>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blinds(horizontal)">
                                      <p:cBhvr>
                                        <p:cTn id="103"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43025" y="387350"/>
            <a:ext cx="7054850" cy="868363"/>
          </a:xfrm>
        </p:spPr>
        <p:txBody>
          <a:bodyPr/>
          <a:lstStyle/>
          <a:p>
            <a:pPr eaLnBrk="1" hangingPunct="1"/>
            <a:r>
              <a:rPr lang="zh-CN" altLang="en-US" dirty="0" smtClean="0"/>
              <a:t>目录</a:t>
            </a:r>
            <a:endParaRPr lang="zh-CN" altLang="en-US" dirty="0" smtClean="0"/>
          </a:p>
        </p:txBody>
      </p:sp>
      <p:pic>
        <p:nvPicPr>
          <p:cNvPr id="12291" name="Picture 18"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652463" y="1374775"/>
            <a:ext cx="7929562" cy="3379788"/>
          </a:xfrm>
          <a:prstGeom prst="rect">
            <a:avLst/>
          </a:prstGeom>
          <a:noFill/>
          <a:ln w="9525">
            <a:noFill/>
            <a:miter lim="800000"/>
          </a:ln>
        </p:spPr>
        <p:txBody>
          <a:bodyPr lIns="80141" tIns="40071" rIns="80141" bIns="40071">
            <a:spAutoFit/>
          </a:bodyPr>
          <a:lstStyle/>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b="1" dirty="0">
                <a:ea typeface="华文细黑" panose="02010600040101010101" pitchFamily="2" charset="-122"/>
              </a:rPr>
              <a:t>虚拟化技术介绍</a:t>
            </a:r>
            <a:endParaRPr lang="zh-CN" altLang="en-US" sz="2200" b="1" dirty="0">
              <a:ea typeface="华文细黑" panose="02010600040101010101" pitchFamily="2" charset="-122"/>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计算虚拟化技术</a:t>
            </a:r>
            <a:endParaRPr lang="en-US" altLang="zh-CN"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存储虚拟化技术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网络虚拟化技术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创建虚拟机简介</a:t>
            </a:r>
            <a:endParaRPr lang="zh-CN" altLang="en-US" sz="2200" kern="0" dirty="0">
              <a:solidFill>
                <a:srgbClr val="777777"/>
              </a:solidFill>
              <a:latin typeface="+mn-lt"/>
              <a:ea typeface="+mn-ea"/>
            </a:endParaRPr>
          </a:p>
          <a:p>
            <a:pPr marL="782955" lvl="1" indent="-381000" defTabSz="801370" eaLnBrk="1" hangingPunct="1">
              <a:lnSpc>
                <a:spcPct val="140000"/>
              </a:lnSpc>
              <a:spcBef>
                <a:spcPct val="30000"/>
              </a:spcBef>
              <a:buClr>
                <a:schemeClr val="tx1"/>
              </a:buClr>
              <a:defRPr/>
            </a:pPr>
            <a:endParaRPr lang="zh-CN" altLang="en-US" sz="2000" kern="0" dirty="0">
              <a:latin typeface="+mn-lt"/>
              <a:ea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zh-CN" altLang="en-US" smtClean="0"/>
              <a:t>网络虚拟化视图</a:t>
            </a:r>
            <a:endParaRPr lang="zh-CN" altLang="en-US" smtClean="0"/>
          </a:p>
        </p:txBody>
      </p:sp>
      <p:sp>
        <p:nvSpPr>
          <p:cNvPr id="67587" name="Rectangle 10"/>
          <p:cNvSpPr>
            <a:spLocks noChangeArrowheads="1"/>
          </p:cNvSpPr>
          <p:nvPr/>
        </p:nvSpPr>
        <p:spPr bwMode="auto">
          <a:xfrm>
            <a:off x="863600" y="1485900"/>
            <a:ext cx="7345363" cy="3203575"/>
          </a:xfrm>
          <a:prstGeom prst="rect">
            <a:avLst/>
          </a:prstGeom>
          <a:solidFill>
            <a:srgbClr val="CCECFF">
              <a:alpha val="50195"/>
            </a:srgbClr>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defRPr/>
            </a:pPr>
            <a:endParaRPr lang="en-US" altLang="zh-CN" smtClean="0">
              <a:solidFill>
                <a:srgbClr val="000000"/>
              </a:solidFill>
              <a:latin typeface="+mn-lt"/>
              <a:ea typeface="+mn-ea"/>
            </a:endParaRPr>
          </a:p>
          <a:p>
            <a:pPr eaLnBrk="1" hangingPunct="1">
              <a:defRPr/>
            </a:pPr>
            <a:endParaRPr lang="en-US" altLang="zh-CN" smtClean="0">
              <a:solidFill>
                <a:srgbClr val="000000"/>
              </a:solidFill>
              <a:latin typeface="+mn-lt"/>
              <a:ea typeface="+mn-ea"/>
            </a:endParaRPr>
          </a:p>
        </p:txBody>
      </p:sp>
      <p:sp>
        <p:nvSpPr>
          <p:cNvPr id="67588" name="Rectangle 33"/>
          <p:cNvSpPr>
            <a:spLocks noChangeArrowheads="1"/>
          </p:cNvSpPr>
          <p:nvPr/>
        </p:nvSpPr>
        <p:spPr bwMode="auto">
          <a:xfrm>
            <a:off x="863600" y="4905375"/>
            <a:ext cx="7380288" cy="1225550"/>
          </a:xfrm>
          <a:prstGeom prst="rect">
            <a:avLst/>
          </a:prstGeom>
          <a:solidFill>
            <a:srgbClr val="CCFF99">
              <a:alpha val="50195"/>
            </a:srgbClr>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fontAlgn="t">
              <a:defRPr sz="1000">
                <a:solidFill>
                  <a:schemeClr val="tx1"/>
                </a:solidFill>
                <a:latin typeface="FrutigerNext LT Regular" pitchFamily="34" charset="0"/>
                <a:ea typeface="宋体" panose="02010600030101010101" pitchFamily="2" charset="-122"/>
              </a:defRPr>
            </a:lvl1pPr>
            <a:lvl2pPr marL="742950" indent="-285750" fontAlgn="t">
              <a:defRPr sz="1000">
                <a:solidFill>
                  <a:schemeClr val="tx1"/>
                </a:solidFill>
                <a:latin typeface="FrutigerNext LT Regular" pitchFamily="34" charset="0"/>
                <a:ea typeface="宋体" panose="02010600030101010101" pitchFamily="2" charset="-122"/>
              </a:defRPr>
            </a:lvl2pPr>
            <a:lvl3pPr marL="1143000" indent="-228600" fontAlgn="t">
              <a:defRPr sz="1000">
                <a:solidFill>
                  <a:schemeClr val="tx1"/>
                </a:solidFill>
                <a:latin typeface="FrutigerNext LT Regular" pitchFamily="34" charset="0"/>
                <a:ea typeface="宋体" panose="02010600030101010101" pitchFamily="2" charset="-122"/>
              </a:defRPr>
            </a:lvl3pPr>
            <a:lvl4pPr marL="1600200" indent="-228600" fontAlgn="t">
              <a:defRPr sz="1000">
                <a:solidFill>
                  <a:schemeClr val="tx1"/>
                </a:solidFill>
                <a:latin typeface="FrutigerNext LT Regular" pitchFamily="34" charset="0"/>
                <a:ea typeface="宋体" panose="02010600030101010101" pitchFamily="2" charset="-122"/>
              </a:defRPr>
            </a:lvl4pPr>
            <a:lvl5pPr marL="2057400" indent="-228600" fontAlgn="t">
              <a:defRPr sz="1000">
                <a:solidFill>
                  <a:schemeClr val="tx1"/>
                </a:solidFill>
                <a:latin typeface="FrutigerNext LT Regular" pitchFamily="34" charset="0"/>
                <a:ea typeface="宋体" panose="02010600030101010101" pitchFamily="2" charset="-122"/>
              </a:defRPr>
            </a:lvl5pPr>
            <a:lvl6pPr marL="25146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6pPr>
            <a:lvl7pPr marL="29718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7pPr>
            <a:lvl8pPr marL="34290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8pPr>
            <a:lvl9pPr marL="3886200" indent="-228600" eaLnBrk="0" fontAlgn="t" hangingPunct="0">
              <a:spcBef>
                <a:spcPct val="0"/>
              </a:spcBef>
              <a:spcAft>
                <a:spcPct val="0"/>
              </a:spcAft>
              <a:defRPr sz="1000">
                <a:solidFill>
                  <a:schemeClr val="tx1"/>
                </a:solidFill>
                <a:latin typeface="FrutigerNext LT Regular" pitchFamily="34" charset="0"/>
                <a:ea typeface="宋体" panose="02010600030101010101" pitchFamily="2" charset="-122"/>
              </a:defRPr>
            </a:lvl9pPr>
          </a:lstStyle>
          <a:p>
            <a:pPr eaLnBrk="1" hangingPunct="1">
              <a:defRPr/>
            </a:pPr>
            <a:endParaRPr lang="en-US" altLang="zh-CN" smtClean="0">
              <a:solidFill>
                <a:srgbClr val="000000"/>
              </a:solidFill>
              <a:latin typeface="+mn-lt"/>
              <a:ea typeface="+mn-ea"/>
            </a:endParaRPr>
          </a:p>
          <a:p>
            <a:pPr eaLnBrk="1" hangingPunct="1">
              <a:defRPr/>
            </a:pPr>
            <a:endParaRPr lang="en-US" altLang="zh-CN" b="1" smtClean="0">
              <a:solidFill>
                <a:srgbClr val="000000"/>
              </a:solidFill>
              <a:latin typeface="+mn-lt"/>
              <a:ea typeface="+mn-ea"/>
            </a:endParaRPr>
          </a:p>
        </p:txBody>
      </p:sp>
      <p:sp>
        <p:nvSpPr>
          <p:cNvPr id="67589" name="TextBox 307"/>
          <p:cNvSpPr txBox="1">
            <a:spLocks noChangeArrowheads="1"/>
          </p:cNvSpPr>
          <p:nvPr/>
        </p:nvSpPr>
        <p:spPr bwMode="auto">
          <a:xfrm>
            <a:off x="3654425" y="487045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800" smtClean="0">
                <a:solidFill>
                  <a:srgbClr val="C00000"/>
                </a:solidFill>
                <a:latin typeface="+mn-lt"/>
                <a:ea typeface="+mn-ea"/>
              </a:rPr>
              <a:t>物理设备虚拟化</a:t>
            </a:r>
            <a:endParaRPr lang="zh-CN" altLang="en-US" sz="1800" smtClean="0">
              <a:solidFill>
                <a:srgbClr val="C00000"/>
              </a:solidFill>
              <a:latin typeface="+mn-lt"/>
              <a:ea typeface="+mn-ea"/>
            </a:endParaRPr>
          </a:p>
        </p:txBody>
      </p:sp>
      <p:sp>
        <p:nvSpPr>
          <p:cNvPr id="67590" name="圆角矩形 308"/>
          <p:cNvSpPr>
            <a:spLocks noChangeArrowheads="1"/>
          </p:cNvSpPr>
          <p:nvPr/>
        </p:nvSpPr>
        <p:spPr bwMode="auto">
          <a:xfrm>
            <a:off x="1979613" y="5337175"/>
            <a:ext cx="1476375" cy="576263"/>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591" name="圆角矩形 309"/>
          <p:cNvSpPr>
            <a:spLocks noChangeArrowheads="1"/>
          </p:cNvSpPr>
          <p:nvPr/>
        </p:nvSpPr>
        <p:spPr bwMode="auto">
          <a:xfrm>
            <a:off x="3959225" y="5373688"/>
            <a:ext cx="1476375" cy="576262"/>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592" name="圆角矩形 310"/>
          <p:cNvSpPr>
            <a:spLocks noChangeArrowheads="1"/>
          </p:cNvSpPr>
          <p:nvPr/>
        </p:nvSpPr>
        <p:spPr bwMode="auto">
          <a:xfrm>
            <a:off x="5867400" y="5373688"/>
            <a:ext cx="1476375" cy="576262"/>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593" name="矩形 311"/>
          <p:cNvSpPr>
            <a:spLocks noChangeArrowheads="1"/>
          </p:cNvSpPr>
          <p:nvPr/>
        </p:nvSpPr>
        <p:spPr bwMode="auto">
          <a:xfrm>
            <a:off x="2316163" y="5445125"/>
            <a:ext cx="901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smtClean="0">
                <a:latin typeface="+mn-lt"/>
                <a:ea typeface="+mn-ea"/>
              </a:rPr>
              <a:t>QBG/QBR</a:t>
            </a:r>
            <a:endParaRPr lang="zh-CN" altLang="en-US" sz="1600" smtClean="0">
              <a:latin typeface="+mn-lt"/>
              <a:ea typeface="+mn-ea"/>
            </a:endParaRPr>
          </a:p>
        </p:txBody>
      </p:sp>
      <p:sp>
        <p:nvSpPr>
          <p:cNvPr id="67594" name="矩形 312"/>
          <p:cNvSpPr>
            <a:spLocks noChangeArrowheads="1"/>
          </p:cNvSpPr>
          <p:nvPr/>
        </p:nvSpPr>
        <p:spPr bwMode="auto">
          <a:xfrm>
            <a:off x="4398963" y="5475288"/>
            <a:ext cx="6985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smtClean="0">
                <a:latin typeface="+mn-lt"/>
                <a:ea typeface="+mn-ea"/>
              </a:rPr>
              <a:t>TRILL</a:t>
            </a:r>
            <a:endParaRPr lang="zh-CN" altLang="en-US" sz="1600" smtClean="0">
              <a:latin typeface="+mn-lt"/>
              <a:ea typeface="+mn-ea"/>
            </a:endParaRPr>
          </a:p>
        </p:txBody>
      </p:sp>
      <p:sp>
        <p:nvSpPr>
          <p:cNvPr id="67595" name="矩形 313"/>
          <p:cNvSpPr>
            <a:spLocks noChangeArrowheads="1"/>
          </p:cNvSpPr>
          <p:nvPr/>
        </p:nvSpPr>
        <p:spPr bwMode="auto">
          <a:xfrm>
            <a:off x="6386513" y="5483225"/>
            <a:ext cx="492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smtClean="0">
                <a:latin typeface="+mn-lt"/>
                <a:ea typeface="+mn-ea"/>
              </a:rPr>
              <a:t>SPB</a:t>
            </a:r>
            <a:endParaRPr lang="zh-CN" altLang="en-US" sz="1600" smtClean="0">
              <a:latin typeface="+mn-lt"/>
              <a:ea typeface="+mn-ea"/>
            </a:endParaRPr>
          </a:p>
        </p:txBody>
      </p:sp>
      <p:sp>
        <p:nvSpPr>
          <p:cNvPr id="67596" name="TextBox 317"/>
          <p:cNvSpPr txBox="1">
            <a:spLocks noChangeArrowheads="1"/>
          </p:cNvSpPr>
          <p:nvPr/>
        </p:nvSpPr>
        <p:spPr bwMode="auto">
          <a:xfrm>
            <a:off x="3768725" y="148590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800" smtClean="0">
                <a:solidFill>
                  <a:srgbClr val="C00000"/>
                </a:solidFill>
                <a:latin typeface="+mn-lt"/>
                <a:ea typeface="+mn-ea"/>
              </a:rPr>
              <a:t>服务器虚拟化</a:t>
            </a:r>
            <a:endParaRPr lang="zh-CN" altLang="en-US" sz="1800" smtClean="0">
              <a:solidFill>
                <a:srgbClr val="C00000"/>
              </a:solidFill>
              <a:latin typeface="+mn-lt"/>
              <a:ea typeface="+mn-ea"/>
            </a:endParaRPr>
          </a:p>
        </p:txBody>
      </p:sp>
      <p:grpSp>
        <p:nvGrpSpPr>
          <p:cNvPr id="67597" name="组合 322"/>
          <p:cNvGrpSpPr/>
          <p:nvPr/>
        </p:nvGrpSpPr>
        <p:grpSpPr bwMode="auto">
          <a:xfrm>
            <a:off x="1116013" y="3897313"/>
            <a:ext cx="2771775" cy="576262"/>
            <a:chOff x="1547664" y="3825044"/>
            <a:chExt cx="1476164" cy="576064"/>
          </a:xfrm>
        </p:grpSpPr>
        <p:sp>
          <p:nvSpPr>
            <p:cNvPr id="67616" name="圆角矩形 319"/>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17" name="矩形 320"/>
            <p:cNvSpPr>
              <a:spLocks noChangeArrowheads="1"/>
            </p:cNvSpPr>
            <p:nvPr/>
          </p:nvSpPr>
          <p:spPr bwMode="auto">
            <a:xfrm>
              <a:off x="2176682" y="3969456"/>
              <a:ext cx="317045" cy="33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dirty="0" smtClean="0">
                  <a:latin typeface="+mn-lt"/>
                  <a:ea typeface="+mn-ea"/>
                </a:rPr>
                <a:t>VMDQ</a:t>
              </a:r>
              <a:endParaRPr lang="zh-CN" altLang="en-US" sz="1600" dirty="0" smtClean="0">
                <a:latin typeface="+mn-lt"/>
                <a:ea typeface="+mn-ea"/>
              </a:endParaRPr>
            </a:p>
          </p:txBody>
        </p:sp>
      </p:grpSp>
      <p:grpSp>
        <p:nvGrpSpPr>
          <p:cNvPr id="67598" name="组合 323"/>
          <p:cNvGrpSpPr/>
          <p:nvPr/>
        </p:nvGrpSpPr>
        <p:grpSpPr bwMode="auto">
          <a:xfrm>
            <a:off x="4211638" y="3897313"/>
            <a:ext cx="2844800" cy="576262"/>
            <a:chOff x="1547664" y="3825044"/>
            <a:chExt cx="1476164" cy="576064"/>
          </a:xfrm>
        </p:grpSpPr>
        <p:sp>
          <p:nvSpPr>
            <p:cNvPr id="67614" name="圆角矩形 324"/>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15" name="矩形 325"/>
            <p:cNvSpPr>
              <a:spLocks noChangeArrowheads="1"/>
            </p:cNvSpPr>
            <p:nvPr/>
          </p:nvSpPr>
          <p:spPr bwMode="auto">
            <a:xfrm>
              <a:off x="2127586" y="3969456"/>
              <a:ext cx="415171" cy="338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smtClean="0">
                  <a:latin typeface="+mn-lt"/>
                  <a:ea typeface="+mn-ea"/>
                </a:rPr>
                <a:t>SR-IOV</a:t>
              </a:r>
              <a:endParaRPr lang="zh-CN" altLang="en-US" sz="1600" smtClean="0">
                <a:latin typeface="+mn-lt"/>
                <a:ea typeface="+mn-ea"/>
              </a:endParaRPr>
            </a:p>
          </p:txBody>
        </p:sp>
      </p:grpSp>
      <p:grpSp>
        <p:nvGrpSpPr>
          <p:cNvPr id="67599" name="组合 327"/>
          <p:cNvGrpSpPr/>
          <p:nvPr/>
        </p:nvGrpSpPr>
        <p:grpSpPr bwMode="auto">
          <a:xfrm>
            <a:off x="1150938" y="3213100"/>
            <a:ext cx="5942012" cy="576263"/>
            <a:chOff x="1547664" y="3825044"/>
            <a:chExt cx="1476164" cy="576064"/>
          </a:xfrm>
        </p:grpSpPr>
        <p:sp>
          <p:nvSpPr>
            <p:cNvPr id="67612" name="圆角矩形 328"/>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13" name="矩形 329"/>
            <p:cNvSpPr>
              <a:spLocks noChangeArrowheads="1"/>
            </p:cNvSpPr>
            <p:nvPr/>
          </p:nvSpPr>
          <p:spPr bwMode="auto">
            <a:xfrm>
              <a:off x="2248477" y="3969457"/>
              <a:ext cx="173527" cy="3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dirty="0" smtClean="0">
                  <a:latin typeface="+mn-lt"/>
                  <a:ea typeface="+mn-ea"/>
                </a:rPr>
                <a:t>VXLAN</a:t>
              </a:r>
              <a:endParaRPr lang="zh-CN" altLang="en-US" sz="1600" dirty="0" smtClean="0">
                <a:latin typeface="+mn-lt"/>
                <a:ea typeface="+mn-ea"/>
              </a:endParaRPr>
            </a:p>
          </p:txBody>
        </p:sp>
      </p:grpSp>
      <p:grpSp>
        <p:nvGrpSpPr>
          <p:cNvPr id="67600" name="组合 330"/>
          <p:cNvGrpSpPr/>
          <p:nvPr/>
        </p:nvGrpSpPr>
        <p:grpSpPr bwMode="auto">
          <a:xfrm>
            <a:off x="1116013" y="2565400"/>
            <a:ext cx="5940425" cy="576263"/>
            <a:chOff x="1547664" y="3825044"/>
            <a:chExt cx="1476164" cy="576064"/>
          </a:xfrm>
        </p:grpSpPr>
        <p:sp>
          <p:nvSpPr>
            <p:cNvPr id="67610" name="圆角矩形 331"/>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11" name="矩形 332"/>
            <p:cNvSpPr>
              <a:spLocks noChangeArrowheads="1"/>
            </p:cNvSpPr>
            <p:nvPr/>
          </p:nvSpPr>
          <p:spPr bwMode="auto">
            <a:xfrm>
              <a:off x="2210399" y="3969457"/>
              <a:ext cx="249709" cy="3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虚拟交换</a:t>
              </a:r>
              <a:endParaRPr lang="zh-CN" altLang="en-US" sz="1600" smtClean="0">
                <a:latin typeface="+mn-lt"/>
                <a:ea typeface="+mn-ea"/>
              </a:endParaRPr>
            </a:p>
          </p:txBody>
        </p:sp>
      </p:grpSp>
      <p:grpSp>
        <p:nvGrpSpPr>
          <p:cNvPr id="67601" name="组合 333"/>
          <p:cNvGrpSpPr/>
          <p:nvPr/>
        </p:nvGrpSpPr>
        <p:grpSpPr bwMode="auto">
          <a:xfrm>
            <a:off x="1122363" y="1882775"/>
            <a:ext cx="2844800" cy="574675"/>
            <a:chOff x="1547664" y="3825044"/>
            <a:chExt cx="1476164" cy="576064"/>
          </a:xfrm>
        </p:grpSpPr>
        <p:sp>
          <p:nvSpPr>
            <p:cNvPr id="67608" name="圆角矩形 334"/>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09" name="矩形 335"/>
            <p:cNvSpPr>
              <a:spLocks noChangeArrowheads="1"/>
            </p:cNvSpPr>
            <p:nvPr/>
          </p:nvSpPr>
          <p:spPr bwMode="auto">
            <a:xfrm>
              <a:off x="2181129" y="3969856"/>
              <a:ext cx="308907" cy="338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安全</a:t>
              </a:r>
              <a:endParaRPr lang="zh-CN" altLang="en-US" sz="1600" smtClean="0">
                <a:latin typeface="+mn-lt"/>
                <a:ea typeface="+mn-ea"/>
              </a:endParaRPr>
            </a:p>
          </p:txBody>
        </p:sp>
      </p:grpSp>
      <p:grpSp>
        <p:nvGrpSpPr>
          <p:cNvPr id="67602" name="组合 336"/>
          <p:cNvGrpSpPr/>
          <p:nvPr/>
        </p:nvGrpSpPr>
        <p:grpSpPr bwMode="auto">
          <a:xfrm>
            <a:off x="4211638" y="1917700"/>
            <a:ext cx="2844800" cy="576263"/>
            <a:chOff x="1547664" y="3825044"/>
            <a:chExt cx="1476164" cy="576064"/>
          </a:xfrm>
        </p:grpSpPr>
        <p:sp>
          <p:nvSpPr>
            <p:cNvPr id="67606" name="圆角矩形 337"/>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07" name="矩形 338"/>
            <p:cNvSpPr>
              <a:spLocks noChangeArrowheads="1"/>
            </p:cNvSpPr>
            <p:nvPr/>
          </p:nvSpPr>
          <p:spPr bwMode="auto">
            <a:xfrm>
              <a:off x="2207489" y="3969457"/>
              <a:ext cx="255363" cy="3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en-US" altLang="zh-CN" sz="1600" smtClean="0">
                  <a:latin typeface="+mn-lt"/>
                  <a:ea typeface="+mn-ea"/>
                </a:rPr>
                <a:t>QoS</a:t>
              </a:r>
              <a:endParaRPr lang="zh-CN" altLang="en-US" sz="1600" smtClean="0">
                <a:latin typeface="+mn-lt"/>
                <a:ea typeface="+mn-ea"/>
              </a:endParaRPr>
            </a:p>
          </p:txBody>
        </p:sp>
      </p:grpSp>
      <p:grpSp>
        <p:nvGrpSpPr>
          <p:cNvPr id="67603" name="组合 339"/>
          <p:cNvGrpSpPr/>
          <p:nvPr/>
        </p:nvGrpSpPr>
        <p:grpSpPr bwMode="auto">
          <a:xfrm>
            <a:off x="7200900" y="1882775"/>
            <a:ext cx="863600" cy="2628900"/>
            <a:chOff x="1547664" y="3825044"/>
            <a:chExt cx="1476164" cy="576064"/>
          </a:xfrm>
        </p:grpSpPr>
        <p:sp>
          <p:nvSpPr>
            <p:cNvPr id="67604" name="圆角矩形 340"/>
            <p:cNvSpPr>
              <a:spLocks noChangeArrowheads="1"/>
            </p:cNvSpPr>
            <p:nvPr/>
          </p:nvSpPr>
          <p:spPr bwMode="auto">
            <a:xfrm>
              <a:off x="1547664" y="3825044"/>
              <a:ext cx="1476164" cy="576064"/>
            </a:xfrm>
            <a:prstGeom prst="roundRect">
              <a:avLst>
                <a:gd name="adj" fmla="val 16667"/>
              </a:avLst>
            </a:prstGeom>
            <a:solidFill>
              <a:schemeClr val="bg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en-US" altLang="zh-CN" sz="1600" smtClean="0">
                <a:latin typeface="+mn-lt"/>
                <a:ea typeface="+mn-ea"/>
              </a:endParaRPr>
            </a:p>
          </p:txBody>
        </p:sp>
        <p:sp>
          <p:nvSpPr>
            <p:cNvPr id="67605" name="矩形 341"/>
            <p:cNvSpPr>
              <a:spLocks noChangeArrowheads="1"/>
            </p:cNvSpPr>
            <p:nvPr/>
          </p:nvSpPr>
          <p:spPr bwMode="auto">
            <a:xfrm>
              <a:off x="1827159" y="3969060"/>
              <a:ext cx="1017575" cy="12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监控</a:t>
              </a:r>
              <a:endParaRPr lang="en-US" altLang="zh-CN" sz="1600" smtClean="0">
                <a:latin typeface="+mn-lt"/>
                <a:ea typeface="+mn-ea"/>
              </a:endParaRPr>
            </a:p>
            <a:p>
              <a:pPr algn="ctr" eaLnBrk="1" fontAlgn="t" hangingPunct="1">
                <a:lnSpc>
                  <a:spcPct val="100000"/>
                </a:lnSpc>
                <a:spcBef>
                  <a:spcPct val="0"/>
                </a:spcBef>
                <a:buClrTx/>
                <a:buSzTx/>
                <a:buFontTx/>
                <a:buNone/>
                <a:defRPr/>
              </a:pPr>
              <a:r>
                <a:rPr lang="zh-CN" altLang="en-US" sz="1600" smtClean="0">
                  <a:latin typeface="+mn-lt"/>
                  <a:ea typeface="+mn-ea"/>
                </a:rPr>
                <a:t>维护</a:t>
              </a:r>
              <a:endParaRPr lang="zh-CN" altLang="en-US" sz="1600" smtClean="0">
                <a:latin typeface="+mn-lt"/>
                <a:ea typeface="+mn-ea"/>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bwMode="auto">
          <a:xfrm>
            <a:off x="1979613" y="4113213"/>
            <a:ext cx="0" cy="863600"/>
          </a:xfrm>
          <a:prstGeom prst="line">
            <a:avLst/>
          </a:prstGeom>
          <a:solidFill>
            <a:schemeClr val="accent1"/>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sp>
        <p:nvSpPr>
          <p:cNvPr id="69635" name="矩形 62"/>
          <p:cNvSpPr>
            <a:spLocks noChangeArrowheads="1"/>
          </p:cNvSpPr>
          <p:nvPr/>
        </p:nvSpPr>
        <p:spPr bwMode="auto">
          <a:xfrm>
            <a:off x="611188" y="1196975"/>
            <a:ext cx="2665412" cy="3240088"/>
          </a:xfrm>
          <a:prstGeom prst="rect">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36" name="标题 1"/>
          <p:cNvSpPr>
            <a:spLocks noGrp="1"/>
          </p:cNvSpPr>
          <p:nvPr>
            <p:ph type="title"/>
          </p:nvPr>
        </p:nvSpPr>
        <p:spPr/>
        <p:txBody>
          <a:bodyPr/>
          <a:lstStyle/>
          <a:p>
            <a:r>
              <a:rPr lang="zh-CN" altLang="en-US" smtClean="0"/>
              <a:t>虚拟交换技术</a:t>
            </a:r>
            <a:endParaRPr lang="zh-CN" altLang="en-US" smtClean="0"/>
          </a:p>
        </p:txBody>
      </p:sp>
      <p:cxnSp>
        <p:nvCxnSpPr>
          <p:cNvPr id="35" name="直接连接符 34"/>
          <p:cNvCxnSpPr/>
          <p:nvPr/>
        </p:nvCxnSpPr>
        <p:spPr bwMode="auto">
          <a:xfrm>
            <a:off x="2016125" y="2816225"/>
            <a:ext cx="0" cy="396875"/>
          </a:xfrm>
          <a:prstGeom prst="line">
            <a:avLst/>
          </a:prstGeom>
          <a:solidFill>
            <a:schemeClr val="accent1"/>
          </a:solidFill>
          <a:ln w="285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sp>
        <p:nvSpPr>
          <p:cNvPr id="69638" name="TextBox 36"/>
          <p:cNvSpPr txBox="1">
            <a:spLocks noChangeArrowheads="1"/>
          </p:cNvSpPr>
          <p:nvPr/>
        </p:nvSpPr>
        <p:spPr bwMode="auto">
          <a:xfrm>
            <a:off x="2016125" y="2816225"/>
            <a:ext cx="492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latin typeface="+mn-lt"/>
                <a:ea typeface="+mn-ea"/>
              </a:rPr>
              <a:t>PCI</a:t>
            </a:r>
            <a:endParaRPr lang="zh-CN" altLang="en-US" sz="1600" smtClean="0">
              <a:latin typeface="+mn-lt"/>
              <a:ea typeface="+mn-ea"/>
            </a:endParaRPr>
          </a:p>
        </p:txBody>
      </p:sp>
      <p:sp>
        <p:nvSpPr>
          <p:cNvPr id="40" name="Rectangle 7"/>
          <p:cNvSpPr>
            <a:spLocks noChangeArrowheads="1"/>
          </p:cNvSpPr>
          <p:nvPr/>
        </p:nvSpPr>
        <p:spPr bwMode="auto">
          <a:xfrm>
            <a:off x="827088" y="1520825"/>
            <a:ext cx="2268537" cy="1260475"/>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69640" name="TextBox 29"/>
          <p:cNvSpPr txBox="1">
            <a:spLocks noChangeArrowheads="1"/>
          </p:cNvSpPr>
          <p:nvPr/>
        </p:nvSpPr>
        <p:spPr bwMode="auto">
          <a:xfrm>
            <a:off x="1619250" y="1484313"/>
            <a:ext cx="492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latin typeface="+mn-lt"/>
                <a:ea typeface="+mn-ea"/>
              </a:rPr>
              <a:t>CPU</a:t>
            </a:r>
            <a:endParaRPr lang="zh-CN" altLang="en-US" sz="1600" smtClean="0">
              <a:latin typeface="+mn-lt"/>
              <a:ea typeface="+mn-ea"/>
            </a:endParaRPr>
          </a:p>
        </p:txBody>
      </p:sp>
      <p:sp>
        <p:nvSpPr>
          <p:cNvPr id="42" name="Rectangle 7"/>
          <p:cNvSpPr>
            <a:spLocks noChangeArrowheads="1"/>
          </p:cNvSpPr>
          <p:nvPr/>
        </p:nvSpPr>
        <p:spPr bwMode="auto">
          <a:xfrm>
            <a:off x="827088" y="3213100"/>
            <a:ext cx="2268537" cy="1008063"/>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69642" name="TextBox 42"/>
          <p:cNvSpPr txBox="1">
            <a:spLocks noChangeArrowheads="1"/>
          </p:cNvSpPr>
          <p:nvPr/>
        </p:nvSpPr>
        <p:spPr bwMode="auto">
          <a:xfrm>
            <a:off x="1692275" y="3141663"/>
            <a:ext cx="59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网卡</a:t>
            </a:r>
            <a:endParaRPr lang="zh-CN" altLang="en-US" sz="1600" smtClean="0">
              <a:latin typeface="+mn-lt"/>
              <a:ea typeface="+mn-ea"/>
            </a:endParaRPr>
          </a:p>
        </p:txBody>
      </p:sp>
      <p:sp>
        <p:nvSpPr>
          <p:cNvPr id="69643" name="TextBox 51"/>
          <p:cNvSpPr txBox="1">
            <a:spLocks noChangeArrowheads="1"/>
          </p:cNvSpPr>
          <p:nvPr/>
        </p:nvSpPr>
        <p:spPr bwMode="auto">
          <a:xfrm>
            <a:off x="2159000" y="4508500"/>
            <a:ext cx="595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网线</a:t>
            </a:r>
            <a:endParaRPr lang="zh-CN" altLang="en-US" sz="1600" smtClean="0">
              <a:latin typeface="+mn-lt"/>
              <a:ea typeface="+mn-ea"/>
            </a:endParaRPr>
          </a:p>
        </p:txBody>
      </p:sp>
      <p:sp>
        <p:nvSpPr>
          <p:cNvPr id="54" name="Rectangle 7"/>
          <p:cNvSpPr>
            <a:spLocks noChangeArrowheads="1"/>
          </p:cNvSpPr>
          <p:nvPr/>
        </p:nvSpPr>
        <p:spPr bwMode="auto">
          <a:xfrm>
            <a:off x="827088" y="4976813"/>
            <a:ext cx="2268537" cy="1189037"/>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69645" name="TextBox 59"/>
          <p:cNvSpPr txBox="1">
            <a:spLocks noChangeArrowheads="1"/>
          </p:cNvSpPr>
          <p:nvPr/>
        </p:nvSpPr>
        <p:spPr bwMode="auto">
          <a:xfrm>
            <a:off x="1368425" y="5013325"/>
            <a:ext cx="1209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物理交换机</a:t>
            </a:r>
            <a:endParaRPr lang="zh-CN" altLang="en-US" sz="1600" smtClean="0">
              <a:latin typeface="+mn-lt"/>
              <a:ea typeface="+mn-ea"/>
            </a:endParaRPr>
          </a:p>
        </p:txBody>
      </p:sp>
      <p:sp>
        <p:nvSpPr>
          <p:cNvPr id="69646" name="TextBox 63"/>
          <p:cNvSpPr txBox="1">
            <a:spLocks noChangeArrowheads="1"/>
          </p:cNvSpPr>
          <p:nvPr/>
        </p:nvSpPr>
        <p:spPr bwMode="auto">
          <a:xfrm>
            <a:off x="1511300" y="1182688"/>
            <a:ext cx="8001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smtClean="0">
                <a:latin typeface="+mn-lt"/>
                <a:ea typeface="+mn-ea"/>
              </a:rPr>
              <a:t>服务器</a:t>
            </a:r>
            <a:endParaRPr lang="zh-CN" altLang="en-US" sz="1600" smtClean="0">
              <a:latin typeface="+mn-lt"/>
              <a:ea typeface="+mn-ea"/>
            </a:endParaRPr>
          </a:p>
        </p:txBody>
      </p:sp>
      <p:grpSp>
        <p:nvGrpSpPr>
          <p:cNvPr id="69647" name="Group 6"/>
          <p:cNvGrpSpPr/>
          <p:nvPr/>
        </p:nvGrpSpPr>
        <p:grpSpPr bwMode="auto">
          <a:xfrm>
            <a:off x="1331913" y="2024063"/>
            <a:ext cx="1439862" cy="684212"/>
            <a:chOff x="3717" y="22"/>
            <a:chExt cx="1363" cy="1810"/>
          </a:xfrm>
        </p:grpSpPr>
        <p:sp>
          <p:nvSpPr>
            <p:cNvPr id="69673" name="AutoShape 7"/>
            <p:cNvSpPr>
              <a:spLocks noChangeArrowheads="1"/>
            </p:cNvSpPr>
            <p:nvPr/>
          </p:nvSpPr>
          <p:spPr bwMode="gray">
            <a:xfrm>
              <a:off x="3717" y="30"/>
              <a:ext cx="1363" cy="1802"/>
            </a:xfrm>
            <a:prstGeom prst="roundRect">
              <a:avLst>
                <a:gd name="adj" fmla="val 17509"/>
              </a:avLst>
            </a:prstGeom>
            <a:solidFill>
              <a:srgbClr val="6E632C"/>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4" name="AutoShape 8"/>
            <p:cNvSpPr>
              <a:spLocks noChangeArrowheads="1"/>
            </p:cNvSpPr>
            <p:nvPr/>
          </p:nvSpPr>
          <p:spPr bwMode="gray">
            <a:xfrm>
              <a:off x="3738" y="22"/>
              <a:ext cx="1322" cy="1768"/>
            </a:xfrm>
            <a:prstGeom prst="roundRect">
              <a:avLst>
                <a:gd name="adj" fmla="val 16667"/>
              </a:avLst>
            </a:prstGeom>
            <a:solidFill>
              <a:srgbClr val="B7A54B"/>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5" name="AutoShape 9"/>
            <p:cNvSpPr>
              <a:spLocks noChangeArrowheads="1"/>
            </p:cNvSpPr>
            <p:nvPr/>
          </p:nvSpPr>
          <p:spPr bwMode="gray">
            <a:xfrm>
              <a:off x="3749" y="1336"/>
              <a:ext cx="1304" cy="449"/>
            </a:xfrm>
            <a:prstGeom prst="roundRect">
              <a:avLst>
                <a:gd name="adj" fmla="val 50000"/>
              </a:avLst>
            </a:prstGeom>
            <a:gradFill rotWithShape="1">
              <a:gsLst>
                <a:gs pos="0">
                  <a:srgbClr val="6E632C">
                    <a:alpha val="0"/>
                  </a:srgbClr>
                </a:gs>
                <a:gs pos="100000">
                  <a:srgbClr val="F5EEB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6" name="AutoShape 10"/>
            <p:cNvSpPr>
              <a:spLocks noChangeArrowheads="1"/>
            </p:cNvSpPr>
            <p:nvPr/>
          </p:nvSpPr>
          <p:spPr bwMode="gray">
            <a:xfrm>
              <a:off x="3749" y="51"/>
              <a:ext cx="1304" cy="445"/>
            </a:xfrm>
            <a:prstGeom prst="roundRect">
              <a:avLst>
                <a:gd name="adj" fmla="val 50000"/>
              </a:avLst>
            </a:prstGeom>
            <a:gradFill rotWithShape="1">
              <a:gsLst>
                <a:gs pos="0">
                  <a:srgbClr val="F5EEBB"/>
                </a:gs>
                <a:gs pos="100000">
                  <a:srgbClr val="BDAC59">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grpSp>
      <p:sp>
        <p:nvSpPr>
          <p:cNvPr id="69648" name="TextBox 69"/>
          <p:cNvSpPr txBox="1">
            <a:spLocks noChangeArrowheads="1"/>
          </p:cNvSpPr>
          <p:nvPr/>
        </p:nvSpPr>
        <p:spPr bwMode="auto">
          <a:xfrm>
            <a:off x="1619250" y="2168525"/>
            <a:ext cx="903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solidFill>
                  <a:schemeClr val="bg1"/>
                </a:solidFill>
                <a:latin typeface="+mn-lt"/>
                <a:ea typeface="+mn-ea"/>
              </a:rPr>
              <a:t>vSwitch</a:t>
            </a:r>
            <a:endParaRPr lang="zh-CN" altLang="en-US" sz="1600" smtClean="0">
              <a:solidFill>
                <a:schemeClr val="bg1"/>
              </a:solidFill>
              <a:latin typeface="+mn-lt"/>
              <a:ea typeface="+mn-ea"/>
            </a:endParaRPr>
          </a:p>
        </p:txBody>
      </p:sp>
      <p:grpSp>
        <p:nvGrpSpPr>
          <p:cNvPr id="69649" name="Group 6"/>
          <p:cNvGrpSpPr/>
          <p:nvPr/>
        </p:nvGrpSpPr>
        <p:grpSpPr bwMode="auto">
          <a:xfrm>
            <a:off x="1295400" y="3500438"/>
            <a:ext cx="1439863" cy="684212"/>
            <a:chOff x="3717" y="22"/>
            <a:chExt cx="1363" cy="1810"/>
          </a:xfrm>
        </p:grpSpPr>
        <p:sp>
          <p:nvSpPr>
            <p:cNvPr id="69669" name="AutoShape 7"/>
            <p:cNvSpPr>
              <a:spLocks noChangeArrowheads="1"/>
            </p:cNvSpPr>
            <p:nvPr/>
          </p:nvSpPr>
          <p:spPr bwMode="gray">
            <a:xfrm>
              <a:off x="3717" y="30"/>
              <a:ext cx="1363" cy="1802"/>
            </a:xfrm>
            <a:prstGeom prst="roundRect">
              <a:avLst>
                <a:gd name="adj" fmla="val 17509"/>
              </a:avLst>
            </a:prstGeom>
            <a:solidFill>
              <a:srgbClr val="6E632C"/>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0" name="AutoShape 8"/>
            <p:cNvSpPr>
              <a:spLocks noChangeArrowheads="1"/>
            </p:cNvSpPr>
            <p:nvPr/>
          </p:nvSpPr>
          <p:spPr bwMode="gray">
            <a:xfrm>
              <a:off x="3738" y="22"/>
              <a:ext cx="1322" cy="1768"/>
            </a:xfrm>
            <a:prstGeom prst="roundRect">
              <a:avLst>
                <a:gd name="adj" fmla="val 16667"/>
              </a:avLst>
            </a:prstGeom>
            <a:solidFill>
              <a:srgbClr val="B7A54B"/>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1" name="AutoShape 9"/>
            <p:cNvSpPr>
              <a:spLocks noChangeArrowheads="1"/>
            </p:cNvSpPr>
            <p:nvPr/>
          </p:nvSpPr>
          <p:spPr bwMode="gray">
            <a:xfrm>
              <a:off x="3749" y="1336"/>
              <a:ext cx="1304" cy="449"/>
            </a:xfrm>
            <a:prstGeom prst="roundRect">
              <a:avLst>
                <a:gd name="adj" fmla="val 50000"/>
              </a:avLst>
            </a:prstGeom>
            <a:gradFill rotWithShape="1">
              <a:gsLst>
                <a:gs pos="0">
                  <a:srgbClr val="6E632C">
                    <a:alpha val="0"/>
                  </a:srgbClr>
                </a:gs>
                <a:gs pos="100000">
                  <a:srgbClr val="F5EEB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72" name="AutoShape 10"/>
            <p:cNvSpPr>
              <a:spLocks noChangeArrowheads="1"/>
            </p:cNvSpPr>
            <p:nvPr/>
          </p:nvSpPr>
          <p:spPr bwMode="gray">
            <a:xfrm>
              <a:off x="3749" y="51"/>
              <a:ext cx="1304" cy="445"/>
            </a:xfrm>
            <a:prstGeom prst="roundRect">
              <a:avLst>
                <a:gd name="adj" fmla="val 50000"/>
              </a:avLst>
            </a:prstGeom>
            <a:gradFill rotWithShape="1">
              <a:gsLst>
                <a:gs pos="0">
                  <a:srgbClr val="F5EEBB"/>
                </a:gs>
                <a:gs pos="100000">
                  <a:srgbClr val="BDAC59">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grpSp>
      <p:sp>
        <p:nvSpPr>
          <p:cNvPr id="69650" name="TextBox 75"/>
          <p:cNvSpPr txBox="1">
            <a:spLocks noChangeArrowheads="1"/>
          </p:cNvSpPr>
          <p:nvPr/>
        </p:nvSpPr>
        <p:spPr bwMode="auto">
          <a:xfrm>
            <a:off x="1619250" y="3644900"/>
            <a:ext cx="9032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solidFill>
                  <a:schemeClr val="bg1"/>
                </a:solidFill>
                <a:latin typeface="+mn-lt"/>
                <a:ea typeface="+mn-ea"/>
              </a:rPr>
              <a:t>eSwitch</a:t>
            </a:r>
            <a:endParaRPr lang="zh-CN" altLang="en-US" sz="1600" smtClean="0">
              <a:solidFill>
                <a:schemeClr val="bg1"/>
              </a:solidFill>
              <a:latin typeface="+mn-lt"/>
              <a:ea typeface="+mn-ea"/>
            </a:endParaRPr>
          </a:p>
        </p:txBody>
      </p:sp>
      <p:grpSp>
        <p:nvGrpSpPr>
          <p:cNvPr id="69651" name="Group 6"/>
          <p:cNvGrpSpPr/>
          <p:nvPr/>
        </p:nvGrpSpPr>
        <p:grpSpPr bwMode="auto">
          <a:xfrm>
            <a:off x="1295400" y="5408613"/>
            <a:ext cx="1439863" cy="684212"/>
            <a:chOff x="3717" y="22"/>
            <a:chExt cx="1363" cy="1810"/>
          </a:xfrm>
        </p:grpSpPr>
        <p:sp>
          <p:nvSpPr>
            <p:cNvPr id="69665" name="AutoShape 7"/>
            <p:cNvSpPr>
              <a:spLocks noChangeArrowheads="1"/>
            </p:cNvSpPr>
            <p:nvPr/>
          </p:nvSpPr>
          <p:spPr bwMode="gray">
            <a:xfrm>
              <a:off x="3717" y="30"/>
              <a:ext cx="1363" cy="1802"/>
            </a:xfrm>
            <a:prstGeom prst="roundRect">
              <a:avLst>
                <a:gd name="adj" fmla="val 17509"/>
              </a:avLst>
            </a:prstGeom>
            <a:solidFill>
              <a:srgbClr val="6E632C"/>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66" name="AutoShape 8"/>
            <p:cNvSpPr>
              <a:spLocks noChangeArrowheads="1"/>
            </p:cNvSpPr>
            <p:nvPr/>
          </p:nvSpPr>
          <p:spPr bwMode="gray">
            <a:xfrm>
              <a:off x="3738" y="22"/>
              <a:ext cx="1322" cy="1768"/>
            </a:xfrm>
            <a:prstGeom prst="roundRect">
              <a:avLst>
                <a:gd name="adj" fmla="val 16667"/>
              </a:avLst>
            </a:prstGeom>
            <a:solidFill>
              <a:srgbClr val="B7A54B"/>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67" name="AutoShape 9"/>
            <p:cNvSpPr>
              <a:spLocks noChangeArrowheads="1"/>
            </p:cNvSpPr>
            <p:nvPr/>
          </p:nvSpPr>
          <p:spPr bwMode="gray">
            <a:xfrm>
              <a:off x="3749" y="1336"/>
              <a:ext cx="1304" cy="449"/>
            </a:xfrm>
            <a:prstGeom prst="roundRect">
              <a:avLst>
                <a:gd name="adj" fmla="val 50000"/>
              </a:avLst>
            </a:prstGeom>
            <a:gradFill rotWithShape="1">
              <a:gsLst>
                <a:gs pos="0">
                  <a:srgbClr val="6E632C">
                    <a:alpha val="0"/>
                  </a:srgbClr>
                </a:gs>
                <a:gs pos="100000">
                  <a:srgbClr val="F5EEBB"/>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68" name="AutoShape 10"/>
            <p:cNvSpPr>
              <a:spLocks noChangeArrowheads="1"/>
            </p:cNvSpPr>
            <p:nvPr/>
          </p:nvSpPr>
          <p:spPr bwMode="gray">
            <a:xfrm>
              <a:off x="3749" y="51"/>
              <a:ext cx="1304" cy="445"/>
            </a:xfrm>
            <a:prstGeom prst="roundRect">
              <a:avLst>
                <a:gd name="adj" fmla="val 50000"/>
              </a:avLst>
            </a:prstGeom>
            <a:gradFill rotWithShape="1">
              <a:gsLst>
                <a:gs pos="0">
                  <a:srgbClr val="F5EEBB"/>
                </a:gs>
                <a:gs pos="100000">
                  <a:srgbClr val="BDAC59">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grpSp>
      <p:sp>
        <p:nvSpPr>
          <p:cNvPr id="69652" name="TextBox 81"/>
          <p:cNvSpPr txBox="1">
            <a:spLocks noChangeArrowheads="1"/>
          </p:cNvSpPr>
          <p:nvPr/>
        </p:nvSpPr>
        <p:spPr bwMode="auto">
          <a:xfrm>
            <a:off x="1439863" y="5718175"/>
            <a:ext cx="492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1600" smtClean="0">
                <a:solidFill>
                  <a:schemeClr val="bg1"/>
                </a:solidFill>
                <a:latin typeface="+mn-lt"/>
                <a:ea typeface="+mn-ea"/>
              </a:rPr>
              <a:t>QBG</a:t>
            </a:r>
            <a:endParaRPr lang="zh-CN" altLang="en-US" sz="1600" smtClean="0">
              <a:solidFill>
                <a:schemeClr val="bg1"/>
              </a:solidFill>
              <a:latin typeface="+mn-lt"/>
              <a:ea typeface="+mn-ea"/>
            </a:endParaRPr>
          </a:p>
        </p:txBody>
      </p:sp>
      <p:sp>
        <p:nvSpPr>
          <p:cNvPr id="69653" name="Rectangle 21"/>
          <p:cNvSpPr>
            <a:spLocks noChangeArrowheads="1"/>
          </p:cNvSpPr>
          <p:nvPr/>
        </p:nvSpPr>
        <p:spPr bwMode="auto">
          <a:xfrm>
            <a:off x="1403350" y="2097088"/>
            <a:ext cx="238125" cy="2571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200" b="1" smtClean="0">
                <a:solidFill>
                  <a:srgbClr val="FFFFFF"/>
                </a:solidFill>
                <a:latin typeface="+mn-lt"/>
                <a:ea typeface="+mn-ea"/>
              </a:rPr>
              <a:t>1</a:t>
            </a:r>
            <a:endParaRPr kumimoji="1" lang="en-US" altLang="zh-CN" sz="1000" b="1" smtClean="0">
              <a:solidFill>
                <a:srgbClr val="000000"/>
              </a:solidFill>
              <a:latin typeface="+mn-lt"/>
              <a:ea typeface="+mn-ea"/>
            </a:endParaRPr>
          </a:p>
        </p:txBody>
      </p:sp>
      <p:sp>
        <p:nvSpPr>
          <p:cNvPr id="69654" name="Rectangle 21"/>
          <p:cNvSpPr>
            <a:spLocks noChangeArrowheads="1"/>
          </p:cNvSpPr>
          <p:nvPr/>
        </p:nvSpPr>
        <p:spPr bwMode="auto">
          <a:xfrm>
            <a:off x="1403350" y="3532188"/>
            <a:ext cx="238125" cy="2571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200" b="1" smtClean="0">
                <a:solidFill>
                  <a:srgbClr val="FFFFFF"/>
                </a:solidFill>
                <a:latin typeface="+mn-lt"/>
                <a:ea typeface="+mn-ea"/>
              </a:rPr>
              <a:t>2</a:t>
            </a:r>
            <a:endParaRPr kumimoji="1" lang="en-US" altLang="zh-CN" sz="1000" b="1" smtClean="0">
              <a:solidFill>
                <a:srgbClr val="000000"/>
              </a:solidFill>
              <a:latin typeface="+mn-lt"/>
              <a:ea typeface="+mn-ea"/>
            </a:endParaRPr>
          </a:p>
        </p:txBody>
      </p:sp>
      <p:sp>
        <p:nvSpPr>
          <p:cNvPr id="69655" name="Rectangle 21"/>
          <p:cNvSpPr>
            <a:spLocks noChangeArrowheads="1"/>
          </p:cNvSpPr>
          <p:nvPr/>
        </p:nvSpPr>
        <p:spPr bwMode="auto">
          <a:xfrm>
            <a:off x="1403350" y="5475288"/>
            <a:ext cx="238125" cy="2571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200" b="1" smtClean="0">
                <a:solidFill>
                  <a:srgbClr val="FFFFFF"/>
                </a:solidFill>
                <a:latin typeface="+mn-lt"/>
                <a:ea typeface="+mn-ea"/>
              </a:rPr>
              <a:t>3</a:t>
            </a:r>
            <a:endParaRPr kumimoji="1" lang="en-US" altLang="zh-CN" sz="1000" b="1" smtClean="0">
              <a:solidFill>
                <a:srgbClr val="000000"/>
              </a:solidFill>
              <a:latin typeface="+mn-lt"/>
              <a:ea typeface="+mn-ea"/>
            </a:endParaRPr>
          </a:p>
        </p:txBody>
      </p:sp>
      <p:sp>
        <p:nvSpPr>
          <p:cNvPr id="69656" name="AutoShape 9"/>
          <p:cNvSpPr>
            <a:spLocks noChangeArrowheads="1"/>
          </p:cNvSpPr>
          <p:nvPr/>
        </p:nvSpPr>
        <p:spPr bwMode="auto">
          <a:xfrm>
            <a:off x="3678238" y="1196975"/>
            <a:ext cx="5041900" cy="1582738"/>
          </a:xfrm>
          <a:prstGeom prst="homePlate">
            <a:avLst>
              <a:gd name="adj" fmla="val 23390"/>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57" name="Rectangle 21"/>
          <p:cNvSpPr>
            <a:spLocks noChangeArrowheads="1"/>
          </p:cNvSpPr>
          <p:nvPr/>
        </p:nvSpPr>
        <p:spPr bwMode="auto">
          <a:xfrm>
            <a:off x="3562350" y="1822450"/>
            <a:ext cx="331788" cy="3460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600" b="1" smtClean="0">
                <a:solidFill>
                  <a:srgbClr val="FFFFFF"/>
                </a:solidFill>
                <a:latin typeface="+mn-lt"/>
                <a:ea typeface="+mn-ea"/>
              </a:rPr>
              <a:t>1</a:t>
            </a:r>
            <a:endParaRPr kumimoji="1" lang="en-US" altLang="zh-CN" sz="1100" b="1" smtClean="0">
              <a:solidFill>
                <a:srgbClr val="000000"/>
              </a:solidFill>
              <a:latin typeface="+mn-lt"/>
              <a:ea typeface="+mn-ea"/>
            </a:endParaRPr>
          </a:p>
        </p:txBody>
      </p:sp>
      <p:sp>
        <p:nvSpPr>
          <p:cNvPr id="69658" name="AutoShape 9"/>
          <p:cNvSpPr>
            <a:spLocks noChangeArrowheads="1"/>
          </p:cNvSpPr>
          <p:nvPr/>
        </p:nvSpPr>
        <p:spPr bwMode="auto">
          <a:xfrm>
            <a:off x="3686175" y="2887663"/>
            <a:ext cx="5041900" cy="1584325"/>
          </a:xfrm>
          <a:prstGeom prst="homePlate">
            <a:avLst>
              <a:gd name="adj" fmla="val 2336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59" name="Rectangle 21"/>
          <p:cNvSpPr>
            <a:spLocks noChangeArrowheads="1"/>
          </p:cNvSpPr>
          <p:nvPr/>
        </p:nvSpPr>
        <p:spPr bwMode="auto">
          <a:xfrm>
            <a:off x="3570288" y="3514725"/>
            <a:ext cx="331787" cy="3460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600" b="1" smtClean="0">
                <a:solidFill>
                  <a:srgbClr val="FFFFFF"/>
                </a:solidFill>
                <a:latin typeface="+mn-lt"/>
                <a:ea typeface="+mn-ea"/>
              </a:rPr>
              <a:t>2</a:t>
            </a:r>
            <a:endParaRPr kumimoji="1" lang="en-US" altLang="zh-CN" sz="1100" b="1" smtClean="0">
              <a:solidFill>
                <a:srgbClr val="000000"/>
              </a:solidFill>
              <a:latin typeface="+mn-lt"/>
              <a:ea typeface="+mn-ea"/>
            </a:endParaRPr>
          </a:p>
        </p:txBody>
      </p:sp>
      <p:sp>
        <p:nvSpPr>
          <p:cNvPr id="69660" name="AutoShape 9"/>
          <p:cNvSpPr>
            <a:spLocks noChangeArrowheads="1"/>
          </p:cNvSpPr>
          <p:nvPr/>
        </p:nvSpPr>
        <p:spPr bwMode="auto">
          <a:xfrm>
            <a:off x="3686175" y="4579938"/>
            <a:ext cx="5041900" cy="1584325"/>
          </a:xfrm>
          <a:prstGeom prst="homePlate">
            <a:avLst>
              <a:gd name="adj" fmla="val 23367"/>
            </a:avLst>
          </a:prstGeom>
          <a:solidFill>
            <a:srgbClr val="FFFFFF"/>
          </a:solidFill>
          <a:ln w="19050">
            <a:solidFill>
              <a:srgbClr val="000000"/>
            </a:solidFill>
            <a:miter lim="800000"/>
          </a:ln>
        </p:spPr>
        <p:txBody>
          <a:bodyPr wrap="none" lIns="72000" tIns="0" rIns="0" bIns="0"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69661" name="Rectangle 21"/>
          <p:cNvSpPr>
            <a:spLocks noChangeArrowheads="1"/>
          </p:cNvSpPr>
          <p:nvPr/>
        </p:nvSpPr>
        <p:spPr bwMode="auto">
          <a:xfrm>
            <a:off x="3570288" y="5207000"/>
            <a:ext cx="331787" cy="346075"/>
          </a:xfrm>
          <a:prstGeom prst="rect">
            <a:avLst/>
          </a:prstGeom>
          <a:solidFill>
            <a:srgbClr val="990000"/>
          </a:solidFill>
          <a:ln>
            <a:noFill/>
          </a:ln>
          <a:extLst>
            <a:ext uri="{91240B29-F687-4F45-9708-019B960494DF}">
              <a14:hiddenLine xmlns:a14="http://schemas.microsoft.com/office/drawing/2010/main" w="6350">
                <a:solidFill>
                  <a:srgbClr val="000000"/>
                </a:solidFill>
                <a:miter lim="800000"/>
                <a:headEnd/>
                <a:tailEnd/>
              </a14:hiddenLine>
            </a:ext>
          </a:extLst>
        </p:spPr>
        <p:txBody>
          <a:bodyPr lIns="0" tIns="0" rIns="0" bIns="0" anchor="ctr" anchorCtr="1"/>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None/>
              <a:defRPr/>
            </a:pPr>
            <a:r>
              <a:rPr kumimoji="1" lang="en-US" altLang="zh-CN" sz="1600" b="1" smtClean="0">
                <a:solidFill>
                  <a:srgbClr val="FFFFFF"/>
                </a:solidFill>
                <a:latin typeface="+mn-lt"/>
                <a:ea typeface="+mn-ea"/>
              </a:rPr>
              <a:t>3</a:t>
            </a:r>
            <a:endParaRPr kumimoji="1" lang="en-US" altLang="zh-CN" sz="1100" b="1" smtClean="0">
              <a:solidFill>
                <a:srgbClr val="000000"/>
              </a:solidFill>
              <a:latin typeface="+mn-lt"/>
              <a:ea typeface="+mn-ea"/>
            </a:endParaRPr>
          </a:p>
        </p:txBody>
      </p:sp>
      <p:sp>
        <p:nvSpPr>
          <p:cNvPr id="35870" name="TextBox 103"/>
          <p:cNvSpPr txBox="1">
            <a:spLocks noChangeArrowheads="1"/>
          </p:cNvSpPr>
          <p:nvPr/>
        </p:nvSpPr>
        <p:spPr bwMode="auto">
          <a:xfrm>
            <a:off x="3924300" y="1341438"/>
            <a:ext cx="4130675" cy="1322387"/>
          </a:xfrm>
          <a:prstGeom prst="rect">
            <a:avLst/>
          </a:prstGeom>
          <a:noFill/>
          <a:ln w="9525">
            <a:noFill/>
            <a:miter lim="800000"/>
          </a:ln>
        </p:spPr>
        <p:txBody>
          <a:bodyPr wrap="none">
            <a:spAutoFit/>
          </a:bodyPr>
          <a:lstStyle/>
          <a:p>
            <a:pPr eaLnBrk="1" fontAlgn="t" hangingPunct="1">
              <a:defRPr/>
            </a:pPr>
            <a:r>
              <a:rPr lang="zh-CN" altLang="en-US" sz="1600" b="1" dirty="0">
                <a:solidFill>
                  <a:schemeClr val="tx2"/>
                </a:solidFill>
                <a:latin typeface="+mn-lt"/>
                <a:ea typeface="+mn-ea"/>
              </a:rPr>
              <a:t>描述：服务器内部</a:t>
            </a:r>
            <a:r>
              <a:rPr lang="en-US" altLang="zh-CN" sz="1600" b="1" dirty="0">
                <a:solidFill>
                  <a:schemeClr val="tx2"/>
                </a:solidFill>
                <a:latin typeface="+mn-lt"/>
                <a:ea typeface="+mn-ea"/>
              </a:rPr>
              <a:t>CPU</a:t>
            </a:r>
            <a:r>
              <a:rPr lang="zh-CN" altLang="en-US" sz="1600" b="1" dirty="0">
                <a:solidFill>
                  <a:schemeClr val="tx2"/>
                </a:solidFill>
                <a:latin typeface="+mn-lt"/>
                <a:ea typeface="+mn-ea"/>
              </a:rPr>
              <a:t>实现虚拟交换功能；</a:t>
            </a:r>
            <a:endParaRPr lang="en-US" altLang="zh-CN" sz="1600" b="1" dirty="0">
              <a:solidFill>
                <a:schemeClr val="tx2"/>
              </a:solidFill>
              <a:latin typeface="+mn-lt"/>
              <a:ea typeface="+mn-ea"/>
            </a:endParaRPr>
          </a:p>
          <a:p>
            <a:pPr eaLnBrk="1" fontAlgn="t" hangingPunct="1">
              <a:defRPr/>
            </a:pPr>
            <a:r>
              <a:rPr lang="en-US" altLang="zh-CN" sz="1600" b="1" dirty="0">
                <a:solidFill>
                  <a:schemeClr val="tx2"/>
                </a:solidFill>
                <a:latin typeface="+mn-lt"/>
                <a:ea typeface="+mn-ea"/>
              </a:rPr>
              <a:t>            </a:t>
            </a:r>
            <a:endParaRPr lang="en-US" altLang="zh-CN" sz="1600" b="1" dirty="0">
              <a:solidFill>
                <a:schemeClr val="tx2"/>
              </a:solidFill>
              <a:latin typeface="+mn-lt"/>
              <a:ea typeface="+mn-ea"/>
            </a:endParaRPr>
          </a:p>
          <a:p>
            <a:pPr eaLnBrk="1" fontAlgn="t" hangingPunct="1">
              <a:defRPr/>
            </a:pPr>
            <a:r>
              <a:rPr lang="zh-CN" altLang="en-US" sz="1600" b="1" dirty="0">
                <a:solidFill>
                  <a:schemeClr val="tx2"/>
                </a:solidFill>
                <a:latin typeface="+mn-lt"/>
                <a:ea typeface="+mn-ea"/>
              </a:rPr>
              <a:t>优点：功能扩展灵活；</a:t>
            </a:r>
            <a:endParaRPr lang="en-US" altLang="zh-CN" sz="1600" b="1" dirty="0">
              <a:solidFill>
                <a:schemeClr val="tx2"/>
              </a:solidFill>
              <a:latin typeface="+mn-lt"/>
              <a:ea typeface="+mn-ea"/>
            </a:endParaRPr>
          </a:p>
          <a:p>
            <a:pPr eaLnBrk="1" fontAlgn="t" hangingPunct="1">
              <a:defRPr/>
            </a:pPr>
            <a:endParaRPr lang="en-US" altLang="zh-CN" sz="1600" b="1" dirty="0">
              <a:solidFill>
                <a:schemeClr val="tx2"/>
              </a:solidFill>
              <a:latin typeface="+mn-lt"/>
              <a:ea typeface="+mn-ea"/>
            </a:endParaRPr>
          </a:p>
          <a:p>
            <a:pPr eaLnBrk="1" fontAlgn="t" hangingPunct="1">
              <a:defRPr/>
            </a:pPr>
            <a:r>
              <a:rPr lang="zh-CN" altLang="en-US" sz="1600" b="1" dirty="0">
                <a:solidFill>
                  <a:schemeClr val="tx2"/>
                </a:solidFill>
                <a:latin typeface="+mn-lt"/>
                <a:ea typeface="+mn-ea"/>
              </a:rPr>
              <a:t>缺点：消耗服务器</a:t>
            </a:r>
            <a:r>
              <a:rPr lang="en-US" altLang="zh-CN" sz="1600" b="1" dirty="0">
                <a:solidFill>
                  <a:schemeClr val="tx2"/>
                </a:solidFill>
                <a:latin typeface="+mn-lt"/>
                <a:ea typeface="+mn-ea"/>
              </a:rPr>
              <a:t>CPU</a:t>
            </a:r>
            <a:r>
              <a:rPr lang="zh-CN" altLang="en-US" sz="1600" b="1" dirty="0">
                <a:solidFill>
                  <a:schemeClr val="tx2"/>
                </a:solidFill>
                <a:latin typeface="+mn-lt"/>
                <a:ea typeface="+mn-ea"/>
              </a:rPr>
              <a:t>，性能较低；</a:t>
            </a:r>
            <a:endParaRPr lang="zh-CN" altLang="en-US" sz="1600" b="1" dirty="0">
              <a:solidFill>
                <a:schemeClr val="tx2"/>
              </a:solidFill>
              <a:latin typeface="+mn-lt"/>
              <a:ea typeface="+mn-ea"/>
            </a:endParaRPr>
          </a:p>
        </p:txBody>
      </p:sp>
      <p:sp>
        <p:nvSpPr>
          <p:cNvPr id="69663" name="TextBox 104"/>
          <p:cNvSpPr txBox="1">
            <a:spLocks noChangeArrowheads="1"/>
          </p:cNvSpPr>
          <p:nvPr/>
        </p:nvSpPr>
        <p:spPr bwMode="auto">
          <a:xfrm>
            <a:off x="3924300" y="3068638"/>
            <a:ext cx="37004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描述：网卡实现完整的虚拟交换功能；</a:t>
            </a: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优点：性能高、节省服务器</a:t>
            </a:r>
            <a:r>
              <a:rPr lang="en-US" altLang="zh-CN" sz="1600" b="1" smtClean="0">
                <a:solidFill>
                  <a:schemeClr val="tx2"/>
                </a:solidFill>
                <a:latin typeface="+mn-lt"/>
                <a:ea typeface="+mn-ea"/>
              </a:rPr>
              <a:t>CPU</a:t>
            </a:r>
            <a:r>
              <a:rPr lang="zh-CN" altLang="en-US" sz="1600" b="1" smtClean="0">
                <a:solidFill>
                  <a:schemeClr val="tx2"/>
                </a:solidFill>
                <a:latin typeface="+mn-lt"/>
                <a:ea typeface="+mn-ea"/>
              </a:rPr>
              <a:t>资源；</a:t>
            </a: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缺点：依赖特殊网卡硬件；</a:t>
            </a:r>
            <a:endParaRPr lang="zh-CN" altLang="en-US" sz="1600" b="1" smtClean="0">
              <a:solidFill>
                <a:schemeClr val="tx2"/>
              </a:solidFill>
              <a:latin typeface="+mn-lt"/>
              <a:ea typeface="+mn-ea"/>
            </a:endParaRPr>
          </a:p>
        </p:txBody>
      </p:sp>
      <p:sp>
        <p:nvSpPr>
          <p:cNvPr id="69664" name="TextBox 105"/>
          <p:cNvSpPr txBox="1">
            <a:spLocks noChangeArrowheads="1"/>
          </p:cNvSpPr>
          <p:nvPr/>
        </p:nvSpPr>
        <p:spPr bwMode="auto">
          <a:xfrm>
            <a:off x="3924300" y="4760913"/>
            <a:ext cx="477043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描述：物理交换机实现虚拟交换功能；</a:t>
            </a: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优点：可继承交换机的二层特性；</a:t>
            </a: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endParaRPr lang="en-US" altLang="zh-CN" sz="1600" b="1" smtClean="0">
              <a:solidFill>
                <a:schemeClr val="tx2"/>
              </a:solidFill>
              <a:latin typeface="+mn-lt"/>
              <a:ea typeface="+mn-ea"/>
            </a:endParaRPr>
          </a:p>
          <a:p>
            <a:pPr eaLnBrk="1" fontAlgn="t" hangingPunct="1">
              <a:lnSpc>
                <a:spcPct val="100000"/>
              </a:lnSpc>
              <a:spcBef>
                <a:spcPct val="0"/>
              </a:spcBef>
              <a:buClrTx/>
              <a:buSzTx/>
              <a:buFontTx/>
              <a:buNone/>
              <a:defRPr/>
            </a:pPr>
            <a:r>
              <a:rPr lang="zh-CN" altLang="en-US" sz="1600" b="1" smtClean="0">
                <a:solidFill>
                  <a:schemeClr val="tx2"/>
                </a:solidFill>
                <a:latin typeface="+mn-lt"/>
                <a:ea typeface="+mn-ea"/>
              </a:rPr>
              <a:t>缺点：规格小、扩展困难、</a:t>
            </a:r>
            <a:r>
              <a:rPr lang="en-US" altLang="zh-CN" sz="1600" b="1" smtClean="0">
                <a:solidFill>
                  <a:schemeClr val="tx2"/>
                </a:solidFill>
                <a:latin typeface="+mn-lt"/>
                <a:ea typeface="+mn-ea"/>
              </a:rPr>
              <a:t>Hypervisor</a:t>
            </a:r>
            <a:r>
              <a:rPr lang="zh-CN" altLang="en-US" sz="1600" b="1" smtClean="0">
                <a:solidFill>
                  <a:schemeClr val="tx2"/>
                </a:solidFill>
                <a:latin typeface="+mn-lt"/>
                <a:ea typeface="+mn-ea"/>
              </a:rPr>
              <a:t>均不支持。</a:t>
            </a:r>
            <a:endParaRPr lang="zh-CN" altLang="en-US" sz="1600" b="1" smtClean="0">
              <a:solidFill>
                <a:schemeClr val="tx2"/>
              </a:solidFill>
              <a:latin typeface="+mn-lt"/>
              <a:ea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r>
              <a:rPr lang="zh-CN" altLang="en-US" smtClean="0"/>
              <a:t>网络设备的大二层技术</a:t>
            </a:r>
            <a:endParaRPr lang="zh-CN" altLang="en-US" smtClean="0"/>
          </a:p>
        </p:txBody>
      </p:sp>
      <p:graphicFrame>
        <p:nvGraphicFramePr>
          <p:cNvPr id="80" name="表格 79"/>
          <p:cNvGraphicFramePr>
            <a:graphicFrameLocks noGrp="1"/>
          </p:cNvGraphicFramePr>
          <p:nvPr/>
        </p:nvGraphicFramePr>
        <p:xfrm>
          <a:off x="822325" y="3992563"/>
          <a:ext cx="7748588" cy="2220912"/>
        </p:xfrm>
        <a:graphic>
          <a:graphicData uri="http://schemas.openxmlformats.org/drawingml/2006/table">
            <a:tbl>
              <a:tblPr firstRow="1" bandRow="1"/>
              <a:tblGrid>
                <a:gridCol w="1445324"/>
                <a:gridCol w="2865916"/>
                <a:gridCol w="3437348"/>
              </a:tblGrid>
              <a:tr h="220046">
                <a:tc>
                  <a:txBody>
                    <a:bodyPr/>
                    <a:lstStyle>
                      <a:defPPr>
                        <a:defRPr lang="zh-CN"/>
                      </a:defPPr>
                      <a:lvl1pPr marL="0" algn="l" defTabSz="914400" rtl="0" eaLnBrk="1" latinLnBrk="0" hangingPunct="1">
                        <a:defRPr sz="1800" b="1" kern="1200">
                          <a:solidFill>
                            <a:schemeClr val="dk1"/>
                          </a:solidFill>
                          <a:latin typeface="FrutigerNext LT Regular"/>
                          <a:ea typeface="华文细黑" panose="02010600040101010101" pitchFamily="2" charset="-122"/>
                        </a:defRPr>
                      </a:lvl1pPr>
                      <a:lvl2pPr marL="457200" algn="l" defTabSz="914400" rtl="0" eaLnBrk="1" latinLnBrk="0" hangingPunct="1">
                        <a:defRPr sz="1800" b="1" kern="1200">
                          <a:solidFill>
                            <a:schemeClr val="dk1"/>
                          </a:solidFill>
                          <a:latin typeface="FrutigerNext LT Regular"/>
                          <a:ea typeface="华文细黑" panose="02010600040101010101" pitchFamily="2" charset="-122"/>
                        </a:defRPr>
                      </a:lvl2pPr>
                      <a:lvl3pPr marL="914400" algn="l" defTabSz="914400" rtl="0" eaLnBrk="1" latinLnBrk="0" hangingPunct="1">
                        <a:defRPr sz="1800" b="1" kern="1200">
                          <a:solidFill>
                            <a:schemeClr val="dk1"/>
                          </a:solidFill>
                          <a:latin typeface="FrutigerNext LT Regular"/>
                          <a:ea typeface="华文细黑" panose="02010600040101010101" pitchFamily="2" charset="-122"/>
                        </a:defRPr>
                      </a:lvl3pPr>
                      <a:lvl4pPr marL="1371600" algn="l" defTabSz="914400" rtl="0" eaLnBrk="1" latinLnBrk="0" hangingPunct="1">
                        <a:defRPr sz="1800" b="1" kern="1200">
                          <a:solidFill>
                            <a:schemeClr val="dk1"/>
                          </a:solidFill>
                          <a:latin typeface="FrutigerNext LT Regular"/>
                          <a:ea typeface="华文细黑" panose="02010600040101010101" pitchFamily="2" charset="-122"/>
                        </a:defRPr>
                      </a:lvl4pPr>
                      <a:lvl5pPr marL="1828800" algn="l" defTabSz="914400" rtl="0" eaLnBrk="1" latinLnBrk="0" hangingPunct="1">
                        <a:defRPr sz="1800" b="1" kern="1200">
                          <a:solidFill>
                            <a:schemeClr val="dk1"/>
                          </a:solidFill>
                          <a:latin typeface="FrutigerNext LT Regular"/>
                          <a:ea typeface="华文细黑" panose="02010600040101010101" pitchFamily="2" charset="-122"/>
                        </a:defRPr>
                      </a:lvl5pPr>
                      <a:lvl6pPr marL="2286000" algn="l" defTabSz="914400" rtl="0" eaLnBrk="1" latinLnBrk="0" hangingPunct="1">
                        <a:defRPr sz="1800" b="1" kern="1200">
                          <a:solidFill>
                            <a:schemeClr val="dk1"/>
                          </a:solidFill>
                          <a:latin typeface="FrutigerNext LT Regular"/>
                          <a:ea typeface="华文细黑" panose="02010600040101010101" pitchFamily="2" charset="-122"/>
                        </a:defRPr>
                      </a:lvl6pPr>
                      <a:lvl7pPr marL="2743200" algn="l" defTabSz="914400" rtl="0" eaLnBrk="1" latinLnBrk="0" hangingPunct="1">
                        <a:defRPr sz="1800" b="1" kern="1200">
                          <a:solidFill>
                            <a:schemeClr val="dk1"/>
                          </a:solidFill>
                          <a:latin typeface="FrutigerNext LT Regular"/>
                          <a:ea typeface="华文细黑" panose="02010600040101010101" pitchFamily="2" charset="-122"/>
                        </a:defRPr>
                      </a:lvl7pPr>
                      <a:lvl8pPr marL="3200400" algn="l" defTabSz="914400" rtl="0" eaLnBrk="1" latinLnBrk="0" hangingPunct="1">
                        <a:defRPr sz="1800" b="1" kern="1200">
                          <a:solidFill>
                            <a:schemeClr val="dk1"/>
                          </a:solidFill>
                          <a:latin typeface="FrutigerNext LT Regular"/>
                          <a:ea typeface="华文细黑" panose="02010600040101010101" pitchFamily="2" charset="-122"/>
                        </a:defRPr>
                      </a:lvl8pPr>
                      <a:lvl9pPr marL="3657600" algn="l" defTabSz="914400" rtl="0" eaLnBrk="1" latinLnBrk="0" hangingPunct="1">
                        <a:defRPr sz="1800" b="1" kern="1200">
                          <a:solidFill>
                            <a:schemeClr val="dk1"/>
                          </a:solidFill>
                          <a:latin typeface="FrutigerNext LT Regular"/>
                          <a:ea typeface="华文细黑" panose="02010600040101010101" pitchFamily="2" charset="-122"/>
                        </a:defRPr>
                      </a:lvl9pPr>
                    </a:lstStyle>
                    <a:p>
                      <a:pPr algn="ctr"/>
                      <a:r>
                        <a:rPr lang="zh-CN" altLang="en-US" sz="1400" dirty="0" smtClean="0">
                          <a:latin typeface="+mn-lt"/>
                          <a:ea typeface="+mn-ea"/>
                        </a:rPr>
                        <a:t>特性</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b="1" kern="1200">
                          <a:solidFill>
                            <a:schemeClr val="dk1"/>
                          </a:solidFill>
                          <a:latin typeface="FrutigerNext LT Regular"/>
                          <a:ea typeface="华文细黑" panose="02010600040101010101" pitchFamily="2" charset="-122"/>
                        </a:defRPr>
                      </a:lvl1pPr>
                      <a:lvl2pPr marL="457200" algn="l" defTabSz="914400" rtl="0" eaLnBrk="1" latinLnBrk="0" hangingPunct="1">
                        <a:defRPr sz="1800" b="1" kern="1200">
                          <a:solidFill>
                            <a:schemeClr val="dk1"/>
                          </a:solidFill>
                          <a:latin typeface="FrutigerNext LT Regular"/>
                          <a:ea typeface="华文细黑" panose="02010600040101010101" pitchFamily="2" charset="-122"/>
                        </a:defRPr>
                      </a:lvl2pPr>
                      <a:lvl3pPr marL="914400" algn="l" defTabSz="914400" rtl="0" eaLnBrk="1" latinLnBrk="0" hangingPunct="1">
                        <a:defRPr sz="1800" b="1" kern="1200">
                          <a:solidFill>
                            <a:schemeClr val="dk1"/>
                          </a:solidFill>
                          <a:latin typeface="FrutigerNext LT Regular"/>
                          <a:ea typeface="华文细黑" panose="02010600040101010101" pitchFamily="2" charset="-122"/>
                        </a:defRPr>
                      </a:lvl3pPr>
                      <a:lvl4pPr marL="1371600" algn="l" defTabSz="914400" rtl="0" eaLnBrk="1" latinLnBrk="0" hangingPunct="1">
                        <a:defRPr sz="1800" b="1" kern="1200">
                          <a:solidFill>
                            <a:schemeClr val="dk1"/>
                          </a:solidFill>
                          <a:latin typeface="FrutigerNext LT Regular"/>
                          <a:ea typeface="华文细黑" panose="02010600040101010101" pitchFamily="2" charset="-122"/>
                        </a:defRPr>
                      </a:lvl4pPr>
                      <a:lvl5pPr marL="1828800" algn="l" defTabSz="914400" rtl="0" eaLnBrk="1" latinLnBrk="0" hangingPunct="1">
                        <a:defRPr sz="1800" b="1" kern="1200">
                          <a:solidFill>
                            <a:schemeClr val="dk1"/>
                          </a:solidFill>
                          <a:latin typeface="FrutigerNext LT Regular"/>
                          <a:ea typeface="华文细黑" panose="02010600040101010101" pitchFamily="2" charset="-122"/>
                        </a:defRPr>
                      </a:lvl5pPr>
                      <a:lvl6pPr marL="2286000" algn="l" defTabSz="914400" rtl="0" eaLnBrk="1" latinLnBrk="0" hangingPunct="1">
                        <a:defRPr sz="1800" b="1" kern="1200">
                          <a:solidFill>
                            <a:schemeClr val="dk1"/>
                          </a:solidFill>
                          <a:latin typeface="FrutigerNext LT Regular"/>
                          <a:ea typeface="华文细黑" panose="02010600040101010101" pitchFamily="2" charset="-122"/>
                        </a:defRPr>
                      </a:lvl6pPr>
                      <a:lvl7pPr marL="2743200" algn="l" defTabSz="914400" rtl="0" eaLnBrk="1" latinLnBrk="0" hangingPunct="1">
                        <a:defRPr sz="1800" b="1" kern="1200">
                          <a:solidFill>
                            <a:schemeClr val="dk1"/>
                          </a:solidFill>
                          <a:latin typeface="FrutigerNext LT Regular"/>
                          <a:ea typeface="华文细黑" panose="02010600040101010101" pitchFamily="2" charset="-122"/>
                        </a:defRPr>
                      </a:lvl7pPr>
                      <a:lvl8pPr marL="3200400" algn="l" defTabSz="914400" rtl="0" eaLnBrk="1" latinLnBrk="0" hangingPunct="1">
                        <a:defRPr sz="1800" b="1" kern="1200">
                          <a:solidFill>
                            <a:schemeClr val="dk1"/>
                          </a:solidFill>
                          <a:latin typeface="FrutigerNext LT Regular"/>
                          <a:ea typeface="华文细黑" panose="02010600040101010101" pitchFamily="2" charset="-122"/>
                        </a:defRPr>
                      </a:lvl8pPr>
                      <a:lvl9pPr marL="3657600" algn="l" defTabSz="914400" rtl="0" eaLnBrk="1" latinLnBrk="0" hangingPunct="1">
                        <a:defRPr sz="1800" b="1" kern="1200">
                          <a:solidFill>
                            <a:schemeClr val="dk1"/>
                          </a:solidFill>
                          <a:latin typeface="FrutigerNext LT Regular"/>
                          <a:ea typeface="华文细黑" panose="02010600040101010101" pitchFamily="2" charset="-122"/>
                        </a:defRPr>
                      </a:lvl9pPr>
                    </a:lstStyle>
                    <a:p>
                      <a:pPr algn="ctr"/>
                      <a:r>
                        <a:rPr lang="en-US" altLang="zh-CN" sz="1400" dirty="0" smtClean="0">
                          <a:latin typeface="+mn-lt"/>
                          <a:ea typeface="+mn-ea"/>
                        </a:rPr>
                        <a:t>SPB</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b="1" kern="1200">
                          <a:solidFill>
                            <a:schemeClr val="dk1"/>
                          </a:solidFill>
                          <a:latin typeface="FrutigerNext LT Regular"/>
                          <a:ea typeface="华文细黑" panose="02010600040101010101" pitchFamily="2" charset="-122"/>
                        </a:defRPr>
                      </a:lvl1pPr>
                      <a:lvl2pPr marL="457200" algn="l" defTabSz="914400" rtl="0" eaLnBrk="1" latinLnBrk="0" hangingPunct="1">
                        <a:defRPr sz="1800" b="1" kern="1200">
                          <a:solidFill>
                            <a:schemeClr val="dk1"/>
                          </a:solidFill>
                          <a:latin typeface="FrutigerNext LT Regular"/>
                          <a:ea typeface="华文细黑" panose="02010600040101010101" pitchFamily="2" charset="-122"/>
                        </a:defRPr>
                      </a:lvl2pPr>
                      <a:lvl3pPr marL="914400" algn="l" defTabSz="914400" rtl="0" eaLnBrk="1" latinLnBrk="0" hangingPunct="1">
                        <a:defRPr sz="1800" b="1" kern="1200">
                          <a:solidFill>
                            <a:schemeClr val="dk1"/>
                          </a:solidFill>
                          <a:latin typeface="FrutigerNext LT Regular"/>
                          <a:ea typeface="华文细黑" panose="02010600040101010101" pitchFamily="2" charset="-122"/>
                        </a:defRPr>
                      </a:lvl3pPr>
                      <a:lvl4pPr marL="1371600" algn="l" defTabSz="914400" rtl="0" eaLnBrk="1" latinLnBrk="0" hangingPunct="1">
                        <a:defRPr sz="1800" b="1" kern="1200">
                          <a:solidFill>
                            <a:schemeClr val="dk1"/>
                          </a:solidFill>
                          <a:latin typeface="FrutigerNext LT Regular"/>
                          <a:ea typeface="华文细黑" panose="02010600040101010101" pitchFamily="2" charset="-122"/>
                        </a:defRPr>
                      </a:lvl4pPr>
                      <a:lvl5pPr marL="1828800" algn="l" defTabSz="914400" rtl="0" eaLnBrk="1" latinLnBrk="0" hangingPunct="1">
                        <a:defRPr sz="1800" b="1" kern="1200">
                          <a:solidFill>
                            <a:schemeClr val="dk1"/>
                          </a:solidFill>
                          <a:latin typeface="FrutigerNext LT Regular"/>
                          <a:ea typeface="华文细黑" panose="02010600040101010101" pitchFamily="2" charset="-122"/>
                        </a:defRPr>
                      </a:lvl5pPr>
                      <a:lvl6pPr marL="2286000" algn="l" defTabSz="914400" rtl="0" eaLnBrk="1" latinLnBrk="0" hangingPunct="1">
                        <a:defRPr sz="1800" b="1" kern="1200">
                          <a:solidFill>
                            <a:schemeClr val="dk1"/>
                          </a:solidFill>
                          <a:latin typeface="FrutigerNext LT Regular"/>
                          <a:ea typeface="华文细黑" panose="02010600040101010101" pitchFamily="2" charset="-122"/>
                        </a:defRPr>
                      </a:lvl6pPr>
                      <a:lvl7pPr marL="2743200" algn="l" defTabSz="914400" rtl="0" eaLnBrk="1" latinLnBrk="0" hangingPunct="1">
                        <a:defRPr sz="1800" b="1" kern="1200">
                          <a:solidFill>
                            <a:schemeClr val="dk1"/>
                          </a:solidFill>
                          <a:latin typeface="FrutigerNext LT Regular"/>
                          <a:ea typeface="华文细黑" panose="02010600040101010101" pitchFamily="2" charset="-122"/>
                        </a:defRPr>
                      </a:lvl7pPr>
                      <a:lvl8pPr marL="3200400" algn="l" defTabSz="914400" rtl="0" eaLnBrk="1" latinLnBrk="0" hangingPunct="1">
                        <a:defRPr sz="1800" b="1" kern="1200">
                          <a:solidFill>
                            <a:schemeClr val="dk1"/>
                          </a:solidFill>
                          <a:latin typeface="FrutigerNext LT Regular"/>
                          <a:ea typeface="华文细黑" panose="02010600040101010101" pitchFamily="2" charset="-122"/>
                        </a:defRPr>
                      </a:lvl8pPr>
                      <a:lvl9pPr marL="3657600" algn="l" defTabSz="914400" rtl="0" eaLnBrk="1" latinLnBrk="0" hangingPunct="1">
                        <a:defRPr sz="1800" b="1"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latin typeface="+mn-lt"/>
                          <a:ea typeface="+mn-ea"/>
                        </a:rPr>
                        <a:t>TRILL</a:t>
                      </a:r>
                      <a:endParaRPr lang="zh-CN" altLang="en-US" sz="1400" dirty="0" smtClean="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r>
              <a:tr h="426669">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r>
                        <a:rPr lang="zh-CN" altLang="en-US" sz="1400" dirty="0" smtClean="0">
                          <a:latin typeface="+mn-lt"/>
                          <a:ea typeface="+mn-ea"/>
                        </a:rPr>
                        <a:t>阵营</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latin typeface="+mn-lt"/>
                          <a:ea typeface="+mn-ea"/>
                        </a:rPr>
                        <a:t>华为、</a:t>
                      </a:r>
                      <a:r>
                        <a:rPr lang="en-US" altLang="zh-CN" sz="1400" dirty="0" smtClean="0">
                          <a:latin typeface="+mn-lt"/>
                          <a:ea typeface="+mn-ea"/>
                        </a:rPr>
                        <a:t>Avaya</a:t>
                      </a:r>
                      <a:r>
                        <a:rPr lang="zh-CN" altLang="en-US" sz="1400" dirty="0" smtClean="0">
                          <a:latin typeface="+mn-lt"/>
                          <a:ea typeface="+mn-ea"/>
                        </a:rPr>
                        <a:t>、</a:t>
                      </a:r>
                      <a:r>
                        <a:rPr lang="en-US" altLang="zh-CN" sz="1400" dirty="0" smtClean="0">
                          <a:latin typeface="+mn-lt"/>
                          <a:ea typeface="+mn-ea"/>
                        </a:rPr>
                        <a:t>HP</a:t>
                      </a:r>
                      <a:r>
                        <a:rPr lang="zh-CN" altLang="en-US" sz="1400" dirty="0" smtClean="0">
                          <a:latin typeface="+mn-lt"/>
                          <a:ea typeface="+mn-ea"/>
                        </a:rPr>
                        <a:t>、</a:t>
                      </a:r>
                      <a:r>
                        <a:rPr lang="en-US" altLang="zh-CN" sz="1400" dirty="0" smtClean="0">
                          <a:latin typeface="+mn-lt"/>
                          <a:ea typeface="+mn-ea"/>
                        </a:rPr>
                        <a:t>Ericsson</a:t>
                      </a:r>
                      <a:r>
                        <a:rPr lang="zh-CN" altLang="en-US" sz="1400" dirty="0" smtClean="0">
                          <a:latin typeface="+mn-lt"/>
                          <a:ea typeface="+mn-ea"/>
                        </a:rPr>
                        <a:t>、</a:t>
                      </a:r>
                      <a:r>
                        <a:rPr lang="en-US" altLang="zh-CN" sz="1400" dirty="0" smtClean="0">
                          <a:latin typeface="+mn-lt"/>
                          <a:ea typeface="+mn-ea"/>
                        </a:rPr>
                        <a:t>AL</a:t>
                      </a:r>
                      <a:endParaRPr lang="zh-CN" altLang="en-US" sz="1400" b="1" dirty="0" smtClean="0">
                        <a:solidFill>
                          <a:srgbClr val="3333FF"/>
                        </a:solidFill>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smtClean="0">
                          <a:latin typeface="+mn-lt"/>
                          <a:ea typeface="+mn-ea"/>
                        </a:rPr>
                        <a:t>Cisco</a:t>
                      </a:r>
                      <a:r>
                        <a:rPr lang="zh-CN" altLang="en-US" sz="1400" dirty="0" smtClean="0">
                          <a:latin typeface="+mn-lt"/>
                          <a:ea typeface="+mn-ea"/>
                        </a:rPr>
                        <a:t>、华为、</a:t>
                      </a:r>
                      <a:r>
                        <a:rPr lang="en-US" altLang="zh-CN" sz="1400" dirty="0" smtClean="0">
                          <a:latin typeface="+mn-lt"/>
                          <a:ea typeface="+mn-ea"/>
                        </a:rPr>
                        <a:t>Brocade</a:t>
                      </a:r>
                      <a:r>
                        <a:rPr lang="zh-CN" altLang="en-US" sz="1400" dirty="0" smtClean="0">
                          <a:latin typeface="+mn-lt"/>
                          <a:ea typeface="+mn-ea"/>
                        </a:rPr>
                        <a:t>、</a:t>
                      </a:r>
                      <a:r>
                        <a:rPr lang="en-US" altLang="zh-CN" sz="1400" dirty="0" smtClean="0">
                          <a:latin typeface="+mn-lt"/>
                          <a:ea typeface="+mn-ea"/>
                        </a:rPr>
                        <a:t>HP</a:t>
                      </a:r>
                      <a:r>
                        <a:rPr lang="zh-CN" altLang="en-US" sz="1400" dirty="0" smtClean="0">
                          <a:latin typeface="+mn-lt"/>
                          <a:ea typeface="+mn-ea"/>
                        </a:rPr>
                        <a:t>、</a:t>
                      </a:r>
                      <a:r>
                        <a:rPr lang="en-US" altLang="zh-CN" sz="1400" dirty="0" smtClean="0">
                          <a:latin typeface="+mn-lt"/>
                          <a:ea typeface="+mn-ea"/>
                        </a:rPr>
                        <a:t>IBM</a:t>
                      </a:r>
                      <a:endParaRPr lang="zh-CN" altLang="en-US" sz="1400" dirty="0" smtClean="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r>
              <a:tr h="440096">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r>
                        <a:rPr lang="zh-CN" altLang="en-US" sz="1400" dirty="0" smtClean="0">
                          <a:latin typeface="+mn-lt"/>
                          <a:ea typeface="+mn-ea"/>
                        </a:rPr>
                        <a:t>虚拟机在线无损迁移</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3333FF"/>
                          </a:solidFill>
                          <a:latin typeface="+mn-lt"/>
                          <a:ea typeface="+mn-ea"/>
                        </a:rPr>
                        <a:t>支持</a:t>
                      </a:r>
                      <a:endParaRPr lang="zh-CN" altLang="en-US" sz="1400" b="1" dirty="0" smtClean="0">
                        <a:solidFill>
                          <a:srgbClr val="3333FF"/>
                        </a:solidFill>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b="1" dirty="0" smtClean="0">
                          <a:solidFill>
                            <a:srgbClr val="3333FF"/>
                          </a:solidFill>
                          <a:latin typeface="+mn-lt"/>
                          <a:ea typeface="+mn-ea"/>
                        </a:rPr>
                        <a:t>支持</a:t>
                      </a:r>
                      <a:endParaRPr lang="zh-CN" altLang="en-US" sz="1400" b="1" dirty="0" smtClean="0">
                        <a:solidFill>
                          <a:srgbClr val="3333FF"/>
                        </a:solidFill>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r>
              <a:tr h="253909">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r>
                        <a:rPr lang="zh-CN" altLang="en-US" sz="1400" dirty="0" smtClean="0">
                          <a:latin typeface="+mn-lt"/>
                          <a:ea typeface="+mn-ea"/>
                        </a:rPr>
                        <a:t>多租户</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smtClean="0">
                          <a:solidFill>
                            <a:srgbClr val="3333FF"/>
                          </a:solidFill>
                          <a:latin typeface="+mn-lt"/>
                          <a:ea typeface="+mn-ea"/>
                        </a:rPr>
                        <a:t>16M</a:t>
                      </a:r>
                      <a:r>
                        <a:rPr lang="en-US" altLang="zh-CN" sz="1400" dirty="0" smtClean="0">
                          <a:latin typeface="+mn-lt"/>
                          <a:ea typeface="+mn-ea"/>
                        </a:rPr>
                        <a:t>(24</a:t>
                      </a:r>
                      <a:r>
                        <a:rPr lang="zh-CN" altLang="en-US" sz="1400" dirty="0" smtClean="0">
                          <a:latin typeface="+mn-lt"/>
                          <a:ea typeface="+mn-ea"/>
                        </a:rPr>
                        <a:t>位</a:t>
                      </a:r>
                      <a:r>
                        <a:rPr lang="en-US" altLang="zh-CN" sz="1400" dirty="0" smtClean="0">
                          <a:latin typeface="+mn-lt"/>
                          <a:ea typeface="+mn-ea"/>
                        </a:rPr>
                        <a:t>I-SID</a:t>
                      </a:r>
                      <a:r>
                        <a:rPr lang="zh-CN" altLang="en-US" sz="1400" dirty="0" smtClean="0">
                          <a:latin typeface="+mn-lt"/>
                          <a:ea typeface="+mn-ea"/>
                        </a:rPr>
                        <a:t>标识</a:t>
                      </a:r>
                      <a:r>
                        <a:rPr lang="en-US" altLang="zh-CN" sz="1400" dirty="0" smtClean="0">
                          <a:latin typeface="+mn-lt"/>
                          <a:ea typeface="+mn-ea"/>
                        </a:rPr>
                        <a:t>)</a:t>
                      </a:r>
                      <a:endParaRPr lang="zh-CN" altLang="en-US" sz="1400" dirty="0" smtClean="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b="1" dirty="0" smtClean="0">
                          <a:solidFill>
                            <a:srgbClr val="3333FF"/>
                          </a:solidFill>
                          <a:latin typeface="+mn-lt"/>
                          <a:ea typeface="+mn-ea"/>
                        </a:rPr>
                        <a:t>4K</a:t>
                      </a:r>
                      <a:r>
                        <a:rPr lang="en-US" altLang="zh-CN" sz="1400" dirty="0" smtClean="0">
                          <a:latin typeface="+mn-lt"/>
                          <a:ea typeface="+mn-ea"/>
                        </a:rPr>
                        <a:t>(12</a:t>
                      </a:r>
                      <a:r>
                        <a:rPr lang="zh-CN" altLang="en-US" sz="1400" dirty="0" smtClean="0">
                          <a:latin typeface="+mn-lt"/>
                          <a:ea typeface="+mn-ea"/>
                        </a:rPr>
                        <a:t>位</a:t>
                      </a:r>
                      <a:r>
                        <a:rPr lang="en-US" altLang="zh-CN" sz="1400" dirty="0" smtClean="0">
                          <a:latin typeface="+mn-lt"/>
                          <a:ea typeface="+mn-ea"/>
                        </a:rPr>
                        <a:t>VLAN ID</a:t>
                      </a:r>
                      <a:r>
                        <a:rPr lang="zh-CN" altLang="en-US" sz="1400" dirty="0" smtClean="0">
                          <a:latin typeface="+mn-lt"/>
                          <a:ea typeface="+mn-ea"/>
                        </a:rPr>
                        <a:t>标识</a:t>
                      </a:r>
                      <a:r>
                        <a:rPr lang="en-US" altLang="zh-CN" sz="1400" dirty="0" smtClean="0">
                          <a:latin typeface="+mn-lt"/>
                          <a:ea typeface="+mn-ea"/>
                        </a:rPr>
                        <a:t>)</a:t>
                      </a:r>
                      <a:endParaRPr lang="zh-CN" altLang="en-US" sz="1400" dirty="0" smtClean="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r>
              <a:tr h="440096">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r>
                        <a:rPr lang="zh-CN" altLang="en-US" sz="1400" dirty="0" smtClean="0">
                          <a:latin typeface="+mn-lt"/>
                          <a:ea typeface="+mn-ea"/>
                        </a:rPr>
                        <a:t>收敛速度</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algn="l"/>
                      <a:r>
                        <a:rPr lang="zh-CN" altLang="en-US" sz="1400" b="1" dirty="0" smtClean="0">
                          <a:solidFill>
                            <a:srgbClr val="3333FF"/>
                          </a:solidFill>
                          <a:latin typeface="+mn-lt"/>
                          <a:ea typeface="+mn-ea"/>
                        </a:rPr>
                        <a:t>慢</a:t>
                      </a:r>
                      <a:r>
                        <a:rPr lang="en-US" altLang="zh-CN" sz="1400" dirty="0" smtClean="0">
                          <a:latin typeface="+mn-lt"/>
                          <a:ea typeface="+mn-ea"/>
                        </a:rPr>
                        <a:t>(</a:t>
                      </a:r>
                      <a:r>
                        <a:rPr lang="zh-CN" altLang="en-US" sz="1400" dirty="0" smtClean="0">
                          <a:latin typeface="+mn-lt"/>
                          <a:ea typeface="+mn-ea"/>
                        </a:rPr>
                        <a:t>源端集中计算路径</a:t>
                      </a:r>
                      <a:r>
                        <a:rPr lang="en-US" altLang="zh-CN" sz="1400" dirty="0" smtClean="0">
                          <a:latin typeface="+mn-lt"/>
                          <a:ea typeface="+mn-ea"/>
                        </a:rPr>
                        <a:t>, </a:t>
                      </a:r>
                      <a:r>
                        <a:rPr lang="zh-CN" altLang="en-US" sz="1400" dirty="0" smtClean="0">
                          <a:latin typeface="+mn-lt"/>
                          <a:ea typeface="+mn-ea"/>
                        </a:rPr>
                        <a:t>计算工作量大</a:t>
                      </a:r>
                      <a:r>
                        <a:rPr lang="en-US" altLang="zh-CN" sz="1400" dirty="0" smtClean="0">
                          <a:latin typeface="+mn-lt"/>
                          <a:ea typeface="+mn-ea"/>
                        </a:rPr>
                        <a:t>)</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algn="l"/>
                      <a:r>
                        <a:rPr lang="zh-CN" altLang="en-US" sz="1400" b="1" dirty="0" smtClean="0">
                          <a:solidFill>
                            <a:srgbClr val="3333FF"/>
                          </a:solidFill>
                          <a:latin typeface="+mn-lt"/>
                          <a:ea typeface="+mn-ea"/>
                        </a:rPr>
                        <a:t>快</a:t>
                      </a:r>
                      <a:r>
                        <a:rPr lang="en-US" altLang="zh-CN" sz="1400" dirty="0" smtClean="0">
                          <a:latin typeface="+mn-lt"/>
                          <a:ea typeface="+mn-ea"/>
                        </a:rPr>
                        <a:t>(</a:t>
                      </a:r>
                      <a:r>
                        <a:rPr lang="zh-CN" altLang="en-US" sz="1400" dirty="0" smtClean="0">
                          <a:latin typeface="+mn-lt"/>
                          <a:ea typeface="+mn-ea"/>
                        </a:rPr>
                        <a:t>基于每跳的转发行为</a:t>
                      </a:r>
                      <a:r>
                        <a:rPr lang="en-US" altLang="zh-CN" sz="1400" dirty="0" smtClean="0">
                          <a:latin typeface="+mn-lt"/>
                          <a:ea typeface="+mn-ea"/>
                        </a:rPr>
                        <a:t>, </a:t>
                      </a:r>
                      <a:r>
                        <a:rPr lang="zh-CN" altLang="en-US" sz="1400" dirty="0" smtClean="0">
                          <a:latin typeface="+mn-lt"/>
                          <a:ea typeface="+mn-ea"/>
                        </a:rPr>
                        <a:t>采用分布式计算路径</a:t>
                      </a:r>
                      <a:r>
                        <a:rPr lang="en-US" altLang="zh-CN" sz="1400" dirty="0" smtClean="0">
                          <a:latin typeface="+mn-lt"/>
                          <a:ea typeface="+mn-ea"/>
                        </a:rPr>
                        <a:t>, </a:t>
                      </a:r>
                      <a:r>
                        <a:rPr lang="zh-CN" altLang="en-US" sz="1400" dirty="0" smtClean="0">
                          <a:latin typeface="+mn-lt"/>
                          <a:ea typeface="+mn-ea"/>
                        </a:rPr>
                        <a:t>计算工作量小</a:t>
                      </a:r>
                      <a:r>
                        <a:rPr lang="en-US" altLang="zh-CN" sz="1400" dirty="0" smtClean="0">
                          <a:latin typeface="+mn-lt"/>
                          <a:ea typeface="+mn-ea"/>
                        </a:rPr>
                        <a:t>)</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20000"/>
                      </a:srgbClr>
                    </a:solidFill>
                  </a:tcPr>
                </a:tc>
              </a:tr>
              <a:tr h="440096">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r>
                        <a:rPr lang="zh-CN" altLang="en-US" sz="1400" dirty="0" smtClean="0">
                          <a:latin typeface="+mn-lt"/>
                          <a:ea typeface="+mn-ea"/>
                        </a:rPr>
                        <a:t>兼容性</a:t>
                      </a:r>
                      <a:endParaRPr lang="zh-CN" altLang="en-US" sz="1400" dirty="0">
                        <a:latin typeface="+mn-lt"/>
                        <a:ea typeface="+mn-ea"/>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b="1" kern="1200" dirty="0" smtClean="0">
                          <a:solidFill>
                            <a:srgbClr val="3333FF"/>
                          </a:solidFill>
                          <a:latin typeface="FrutigerNext LT Regular"/>
                          <a:ea typeface="华文细黑" panose="02010600040101010101" pitchFamily="2" charset="-122"/>
                          <a:cs typeface="+mn-cs"/>
                        </a:rPr>
                        <a:t>支持</a:t>
                      </a:r>
                      <a:r>
                        <a:rPr lang="en-US" altLang="zh-CN" sz="1400" b="0" kern="1200" dirty="0" smtClean="0">
                          <a:solidFill>
                            <a:schemeClr val="tx1"/>
                          </a:solidFill>
                          <a:latin typeface="FrutigerNext LT Regular"/>
                          <a:ea typeface="华文细黑" panose="02010600040101010101" pitchFamily="2" charset="-122"/>
                          <a:cs typeface="+mn-cs"/>
                        </a:rPr>
                        <a:t>(</a:t>
                      </a:r>
                      <a:r>
                        <a:rPr lang="zh-CN" altLang="en-US" sz="1400" b="0" kern="1200" dirty="0" smtClean="0">
                          <a:solidFill>
                            <a:schemeClr val="tx1"/>
                          </a:solidFill>
                          <a:latin typeface="FrutigerNext LT Regular"/>
                          <a:ea typeface="华文细黑" panose="02010600040101010101" pitchFamily="2" charset="-122"/>
                          <a:cs typeface="+mn-cs"/>
                        </a:rPr>
                        <a:t>可兼容原有交换机</a:t>
                      </a:r>
                      <a:r>
                        <a:rPr lang="en-US" altLang="zh-CN" sz="1400" b="0" kern="1200" dirty="0" smtClean="0">
                          <a:solidFill>
                            <a:schemeClr val="tx1"/>
                          </a:solidFill>
                          <a:latin typeface="FrutigerNext LT Regular"/>
                          <a:ea typeface="华文细黑" panose="02010600040101010101" pitchFamily="2" charset="-122"/>
                          <a:cs typeface="+mn-cs"/>
                        </a:rPr>
                        <a:t>, </a:t>
                      </a:r>
                      <a:r>
                        <a:rPr lang="zh-CN" altLang="en-US" sz="1400" b="0" kern="1200" dirty="0" smtClean="0">
                          <a:solidFill>
                            <a:schemeClr val="tx1"/>
                          </a:solidFill>
                          <a:latin typeface="FrutigerNext LT Regular"/>
                          <a:ea typeface="华文细黑" panose="02010600040101010101" pitchFamily="2" charset="-122"/>
                          <a:cs typeface="+mn-cs"/>
                        </a:rPr>
                        <a:t>可平滑迁移原有的交换机</a:t>
                      </a:r>
                      <a:r>
                        <a:rPr lang="en-US" altLang="zh-CN" sz="1400" b="0" kern="1200" dirty="0" smtClean="0">
                          <a:solidFill>
                            <a:schemeClr val="tx1"/>
                          </a:solidFill>
                          <a:latin typeface="FrutigerNext LT Regular"/>
                          <a:ea typeface="华文细黑" panose="02010600040101010101" pitchFamily="2" charset="-122"/>
                          <a:cs typeface="+mn-cs"/>
                        </a:rPr>
                        <a:t>)</a:t>
                      </a:r>
                      <a:endParaRPr kumimoji="0" lang="zh-CN" altLang="en-US"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c>
                  <a:txBody>
                    <a:bodyPr/>
                    <a:lstStyle>
                      <a:defPPr>
                        <a:defRPr lang="zh-CN"/>
                      </a:defPPr>
                      <a:lvl1pPr marL="0" algn="l" defTabSz="914400" rtl="0" eaLnBrk="1" latinLnBrk="0" hangingPunct="1">
                        <a:defRPr sz="1800" kern="1200">
                          <a:solidFill>
                            <a:schemeClr val="dk1"/>
                          </a:solidFill>
                          <a:latin typeface="FrutigerNext LT Regular"/>
                          <a:ea typeface="华文细黑" panose="02010600040101010101" pitchFamily="2" charset="-122"/>
                        </a:defRPr>
                      </a:lvl1pPr>
                      <a:lvl2pPr marL="457200" algn="l" defTabSz="914400" rtl="0" eaLnBrk="1" latinLnBrk="0" hangingPunct="1">
                        <a:defRPr sz="1800" kern="1200">
                          <a:solidFill>
                            <a:schemeClr val="dk1"/>
                          </a:solidFill>
                          <a:latin typeface="FrutigerNext LT Regular"/>
                          <a:ea typeface="华文细黑" panose="02010600040101010101" pitchFamily="2" charset="-122"/>
                        </a:defRPr>
                      </a:lvl2pPr>
                      <a:lvl3pPr marL="914400" algn="l" defTabSz="914400" rtl="0" eaLnBrk="1" latinLnBrk="0" hangingPunct="1">
                        <a:defRPr sz="1800" kern="1200">
                          <a:solidFill>
                            <a:schemeClr val="dk1"/>
                          </a:solidFill>
                          <a:latin typeface="FrutigerNext LT Regular"/>
                          <a:ea typeface="华文细黑" panose="02010600040101010101" pitchFamily="2" charset="-122"/>
                        </a:defRPr>
                      </a:lvl3pPr>
                      <a:lvl4pPr marL="1371600" algn="l" defTabSz="914400" rtl="0" eaLnBrk="1" latinLnBrk="0" hangingPunct="1">
                        <a:defRPr sz="1800" kern="1200">
                          <a:solidFill>
                            <a:schemeClr val="dk1"/>
                          </a:solidFill>
                          <a:latin typeface="FrutigerNext LT Regular"/>
                          <a:ea typeface="华文细黑" panose="02010600040101010101" pitchFamily="2" charset="-122"/>
                        </a:defRPr>
                      </a:lvl4pPr>
                      <a:lvl5pPr marL="1828800" algn="l" defTabSz="914400" rtl="0" eaLnBrk="1" latinLnBrk="0" hangingPunct="1">
                        <a:defRPr sz="1800" kern="1200">
                          <a:solidFill>
                            <a:schemeClr val="dk1"/>
                          </a:solidFill>
                          <a:latin typeface="FrutigerNext LT Regular"/>
                          <a:ea typeface="华文细黑" panose="02010600040101010101" pitchFamily="2" charset="-122"/>
                        </a:defRPr>
                      </a:lvl5pPr>
                      <a:lvl6pPr marL="2286000" algn="l" defTabSz="914400" rtl="0" eaLnBrk="1" latinLnBrk="0" hangingPunct="1">
                        <a:defRPr sz="1800" kern="1200">
                          <a:solidFill>
                            <a:schemeClr val="dk1"/>
                          </a:solidFill>
                          <a:latin typeface="FrutigerNext LT Regular"/>
                          <a:ea typeface="华文细黑" panose="02010600040101010101" pitchFamily="2" charset="-122"/>
                        </a:defRPr>
                      </a:lvl6pPr>
                      <a:lvl7pPr marL="2743200" algn="l" defTabSz="914400" rtl="0" eaLnBrk="1" latinLnBrk="0" hangingPunct="1">
                        <a:defRPr sz="1800" kern="1200">
                          <a:solidFill>
                            <a:schemeClr val="dk1"/>
                          </a:solidFill>
                          <a:latin typeface="FrutigerNext LT Regular"/>
                          <a:ea typeface="华文细黑" panose="02010600040101010101" pitchFamily="2" charset="-122"/>
                        </a:defRPr>
                      </a:lvl7pPr>
                      <a:lvl8pPr marL="3200400" algn="l" defTabSz="914400" rtl="0" eaLnBrk="1" latinLnBrk="0" hangingPunct="1">
                        <a:defRPr sz="1800" kern="1200">
                          <a:solidFill>
                            <a:schemeClr val="dk1"/>
                          </a:solidFill>
                          <a:latin typeface="FrutigerNext LT Regular"/>
                          <a:ea typeface="华文细黑" panose="02010600040101010101" pitchFamily="2" charset="-122"/>
                        </a:defRPr>
                      </a:lvl8pPr>
                      <a:lvl9pPr marL="3657600" algn="l" defTabSz="914400" rtl="0" eaLnBrk="1" latinLnBrk="0" hangingPunct="1">
                        <a:defRPr sz="1800" kern="1200">
                          <a:solidFill>
                            <a:schemeClr val="dk1"/>
                          </a:solidFill>
                          <a:latin typeface="FrutigerNext LT Regular"/>
                          <a:ea typeface="华文细黑" panose="020106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1" i="0" u="none" strike="noStrike" kern="1200" cap="none" spc="0" normalizeH="0" baseline="0" noProof="0" dirty="0" smtClean="0">
                          <a:ln>
                            <a:noFill/>
                          </a:ln>
                          <a:solidFill>
                            <a:srgbClr val="3333FF"/>
                          </a:solidFill>
                          <a:effectLst/>
                          <a:uLnTx/>
                          <a:uFillTx/>
                          <a:latin typeface="FrutigerNext LT Regular"/>
                          <a:ea typeface="华文细黑" panose="02010600040101010101" pitchFamily="2" charset="-122"/>
                        </a:rPr>
                        <a:t>不支持</a:t>
                      </a:r>
                      <a:r>
                        <a:rPr kumimoji="0" lang="en-US" altLang="zh-CN"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rPr>
                        <a:t>(</a:t>
                      </a:r>
                      <a:r>
                        <a:rPr kumimoji="0" lang="zh-CN" altLang="en-US"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rPr>
                        <a:t>无法兼容原有交换机</a:t>
                      </a:r>
                      <a:r>
                        <a:rPr kumimoji="0" lang="en-US" altLang="zh-CN"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rPr>
                        <a:t>, </a:t>
                      </a:r>
                      <a:r>
                        <a:rPr kumimoji="0" lang="zh-CN" altLang="en-US"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rPr>
                        <a:t>需全新建</a:t>
                      </a:r>
                      <a:r>
                        <a:rPr kumimoji="0" lang="en-US" altLang="zh-CN"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rPr>
                        <a:t>)</a:t>
                      </a:r>
                      <a:endParaRPr kumimoji="0" lang="zh-CN" altLang="en-US" sz="1400" b="0" i="0" u="none" strike="noStrike" kern="1200" cap="none" spc="0" normalizeH="0" baseline="0" noProof="0" dirty="0" smtClean="0">
                        <a:ln>
                          <a:noFill/>
                        </a:ln>
                        <a:solidFill>
                          <a:srgbClr val="000000"/>
                        </a:solidFill>
                        <a:effectLst/>
                        <a:uLnTx/>
                        <a:uFillTx/>
                        <a:latin typeface="FrutigerNext LT Regular"/>
                        <a:ea typeface="华文细黑" panose="02010600040101010101" pitchFamily="2" charset="-122"/>
                        <a:cs typeface="+mn-cs"/>
                      </a:endParaRPr>
                    </a:p>
                  </a:txBody>
                  <a:tcPr marL="91434" marR="91434" marT="0" marB="0" anchor="ctr">
                    <a:lnL w="12700" cmpd="sng">
                      <a:solidFill>
                        <a:srgbClr val="333399"/>
                      </a:solidFill>
                    </a:lnL>
                    <a:lnR w="12700" cmpd="sng">
                      <a:solidFill>
                        <a:srgbClr val="333399"/>
                      </a:solidFill>
                    </a:lnR>
                    <a:lnT w="12700" cmpd="sng">
                      <a:solidFill>
                        <a:srgbClr val="333399"/>
                      </a:solidFill>
                    </a:lnT>
                    <a:lnB w="12700" cmpd="sng">
                      <a:solidFill>
                        <a:srgbClr val="333399"/>
                      </a:solidFill>
                    </a:lnB>
                    <a:lnTlToBr w="12700" cmpd="sng">
                      <a:noFill/>
                      <a:prstDash val="solid"/>
                    </a:lnTlToBr>
                    <a:lnBlToTr w="12700" cmpd="sng">
                      <a:noFill/>
                      <a:prstDash val="solid"/>
                    </a:lnBlToTr>
                    <a:solidFill>
                      <a:srgbClr val="333399">
                        <a:tint val="40000"/>
                      </a:srgbClr>
                    </a:solidFill>
                  </a:tcPr>
                </a:tc>
              </a:tr>
            </a:tbl>
          </a:graphicData>
        </a:graphic>
      </p:graphicFrame>
      <p:grpSp>
        <p:nvGrpSpPr>
          <p:cNvPr id="71713" name="组合 155"/>
          <p:cNvGrpSpPr/>
          <p:nvPr/>
        </p:nvGrpSpPr>
        <p:grpSpPr bwMode="auto">
          <a:xfrm>
            <a:off x="755650" y="1377950"/>
            <a:ext cx="7812088" cy="2590800"/>
            <a:chOff x="658813" y="1239838"/>
            <a:chExt cx="8847137" cy="2869285"/>
          </a:xfrm>
        </p:grpSpPr>
        <p:grpSp>
          <p:nvGrpSpPr>
            <p:cNvPr id="71714" name="组合 99"/>
            <p:cNvGrpSpPr/>
            <p:nvPr/>
          </p:nvGrpSpPr>
          <p:grpSpPr bwMode="auto">
            <a:xfrm>
              <a:off x="658813" y="1260936"/>
              <a:ext cx="4280641" cy="2841053"/>
              <a:chOff x="1542174" y="2319120"/>
              <a:chExt cx="4428249" cy="3373948"/>
            </a:xfrm>
          </p:grpSpPr>
          <p:sp>
            <p:nvSpPr>
              <p:cNvPr id="82" name="Line 2"/>
              <p:cNvSpPr>
                <a:spLocks noChangeShapeType="1"/>
              </p:cNvSpPr>
              <p:nvPr/>
            </p:nvSpPr>
            <p:spPr bwMode="auto">
              <a:xfrm flipH="1" flipV="1">
                <a:off x="2658070" y="3179341"/>
                <a:ext cx="862960" cy="1008463"/>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3" name="Line 3"/>
              <p:cNvSpPr>
                <a:spLocks noChangeShapeType="1"/>
              </p:cNvSpPr>
              <p:nvPr/>
            </p:nvSpPr>
            <p:spPr bwMode="auto">
              <a:xfrm flipH="1">
                <a:off x="4097576" y="3179341"/>
                <a:ext cx="649080" cy="933298"/>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4" name="Line 4"/>
              <p:cNvSpPr>
                <a:spLocks noChangeShapeType="1"/>
              </p:cNvSpPr>
              <p:nvPr/>
            </p:nvSpPr>
            <p:spPr bwMode="auto">
              <a:xfrm flipV="1">
                <a:off x="3738630" y="4620001"/>
                <a:ext cx="70673" cy="505275"/>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5" name="Line 5"/>
              <p:cNvSpPr>
                <a:spLocks noChangeShapeType="1"/>
              </p:cNvSpPr>
              <p:nvPr/>
            </p:nvSpPr>
            <p:spPr bwMode="auto">
              <a:xfrm flipH="1">
                <a:off x="2873810" y="3611539"/>
                <a:ext cx="574687" cy="791319"/>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6" name="Line 6"/>
              <p:cNvSpPr>
                <a:spLocks noChangeShapeType="1"/>
              </p:cNvSpPr>
              <p:nvPr/>
            </p:nvSpPr>
            <p:spPr bwMode="auto">
              <a:xfrm flipH="1" flipV="1">
                <a:off x="4097576" y="3463297"/>
                <a:ext cx="792286" cy="939561"/>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7" name="Line 7"/>
              <p:cNvSpPr>
                <a:spLocks noChangeShapeType="1"/>
              </p:cNvSpPr>
              <p:nvPr/>
            </p:nvSpPr>
            <p:spPr bwMode="auto">
              <a:xfrm>
                <a:off x="3809304" y="2674065"/>
                <a:ext cx="72533" cy="36121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88" name="AutoShape 8"/>
              <p:cNvSpPr>
                <a:spLocks noChangeArrowheads="1"/>
              </p:cNvSpPr>
              <p:nvPr/>
            </p:nvSpPr>
            <p:spPr bwMode="auto">
              <a:xfrm rot="-5400000">
                <a:off x="2585400" y="2605073"/>
                <a:ext cx="2522200" cy="2518206"/>
              </a:xfrm>
              <a:prstGeom prst="cloudCallout">
                <a:avLst>
                  <a:gd name="adj1" fmla="val -13958"/>
                  <a:gd name="adj2" fmla="val -5856"/>
                </a:avLst>
              </a:prstGeom>
              <a:noFill/>
              <a:ln w="9525">
                <a:solidFill>
                  <a:srgbClr val="000000"/>
                </a:solidFill>
                <a:round/>
              </a:ln>
            </p:spPr>
            <p:txBody>
              <a:bodyPr vert="eaVert" lIns="79200" tIns="39600" rIns="79200" bIns="39600"/>
              <a:lstStyle/>
              <a:p>
                <a:pPr algn="ctr" defTabSz="801370" eaLnBrk="1" fontAlgn="auto" hangingPunct="1">
                  <a:spcBef>
                    <a:spcPct val="30000"/>
                  </a:spcBef>
                  <a:spcAft>
                    <a:spcPts val="0"/>
                  </a:spcAft>
                  <a:defRPr/>
                </a:pPr>
                <a:endParaRPr lang="zh-CN" altLang="en-US" kern="0">
                  <a:solidFill>
                    <a:srgbClr val="000000"/>
                  </a:solidFill>
                  <a:latin typeface="+mn-lt"/>
                  <a:ea typeface="+mn-ea"/>
                </a:endParaRPr>
              </a:p>
            </p:txBody>
          </p:sp>
          <p:sp>
            <p:nvSpPr>
              <p:cNvPr id="89" name="Line 9"/>
              <p:cNvSpPr>
                <a:spLocks noChangeShapeType="1"/>
              </p:cNvSpPr>
              <p:nvPr/>
            </p:nvSpPr>
            <p:spPr bwMode="auto">
              <a:xfrm flipH="1" flipV="1">
                <a:off x="3883697" y="5265167"/>
                <a:ext cx="682556"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90" name="Line 10"/>
              <p:cNvSpPr>
                <a:spLocks noChangeShapeType="1"/>
              </p:cNvSpPr>
              <p:nvPr/>
            </p:nvSpPr>
            <p:spPr bwMode="auto">
              <a:xfrm flipH="1" flipV="1">
                <a:off x="4964256" y="3106264"/>
                <a:ext cx="682557"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91" name="Line 11"/>
              <p:cNvSpPr>
                <a:spLocks noChangeShapeType="1"/>
              </p:cNvSpPr>
              <p:nvPr/>
            </p:nvSpPr>
            <p:spPr bwMode="auto">
              <a:xfrm flipH="1" flipV="1">
                <a:off x="5068406" y="4473847"/>
                <a:ext cx="721613"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92" name="Line 12"/>
              <p:cNvSpPr>
                <a:spLocks noChangeShapeType="1"/>
              </p:cNvSpPr>
              <p:nvPr/>
            </p:nvSpPr>
            <p:spPr bwMode="auto">
              <a:xfrm flipH="1" flipV="1">
                <a:off x="3809304" y="2544615"/>
                <a:ext cx="721613"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93" name="Line 13"/>
              <p:cNvSpPr>
                <a:spLocks noChangeShapeType="1"/>
              </p:cNvSpPr>
              <p:nvPr/>
            </p:nvSpPr>
            <p:spPr bwMode="auto">
              <a:xfrm flipH="1" flipV="1">
                <a:off x="1722578" y="3106264"/>
                <a:ext cx="684416"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pic>
            <p:nvPicPr>
              <p:cNvPr id="71765" name="Picture 15"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4812" y="2399534"/>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6" name="Picture 16"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0087" y="4282309"/>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7" name="Picture 17"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18774" y="4341047"/>
                <a:ext cx="3270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8" name="Picture 18"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70849" y="2974209"/>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9" name="Picture 1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4312" y="2961509"/>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0" name="Picture 20"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4812" y="5061772"/>
                <a:ext cx="3270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 name="Rectangle 21"/>
              <p:cNvSpPr>
                <a:spLocks noChangeArrowheads="1"/>
              </p:cNvSpPr>
              <p:nvPr/>
            </p:nvSpPr>
            <p:spPr bwMode="auto">
              <a:xfrm>
                <a:off x="1542174" y="2887033"/>
                <a:ext cx="827624" cy="309011"/>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dirty="0">
                    <a:solidFill>
                      <a:srgbClr val="000000"/>
                    </a:solidFill>
                    <a:latin typeface="+mn-lt"/>
                    <a:ea typeface="+mn-ea"/>
                  </a:rPr>
                  <a:t>租户</a:t>
                </a:r>
                <a:r>
                  <a:rPr lang="en-US" altLang="zh-CN" kern="0" dirty="0">
                    <a:solidFill>
                      <a:srgbClr val="000000"/>
                    </a:solidFill>
                    <a:latin typeface="+mn-lt"/>
                    <a:ea typeface="+mn-ea"/>
                  </a:rPr>
                  <a:t>A</a:t>
                </a:r>
                <a:endParaRPr lang="en-US" altLang="zh-CN" kern="0" dirty="0">
                  <a:solidFill>
                    <a:srgbClr val="000000"/>
                  </a:solidFill>
                  <a:latin typeface="+mn-lt"/>
                  <a:ea typeface="+mn-ea"/>
                </a:endParaRPr>
              </a:p>
            </p:txBody>
          </p:sp>
          <p:sp>
            <p:nvSpPr>
              <p:cNvPr id="101" name="Rectangle 22"/>
              <p:cNvSpPr>
                <a:spLocks noChangeArrowheads="1"/>
              </p:cNvSpPr>
              <p:nvPr/>
            </p:nvSpPr>
            <p:spPr bwMode="auto">
              <a:xfrm>
                <a:off x="1542174" y="3106264"/>
                <a:ext cx="1045223" cy="638902"/>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CVLAN=1</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映射到</a:t>
                </a:r>
                <a:r>
                  <a:rPr lang="en-US" altLang="zh-CN" sz="800" kern="0" dirty="0">
                    <a:solidFill>
                      <a:srgbClr val="000000"/>
                    </a:solidFill>
                    <a:latin typeface="+mn-lt"/>
                    <a:ea typeface="+mn-ea"/>
                  </a:rPr>
                  <a:t>I-SID=100</a:t>
                </a:r>
                <a:endParaRPr lang="en-US" altLang="zh-CN" sz="800" kern="0" dirty="0">
                  <a:solidFill>
                    <a:srgbClr val="000000"/>
                  </a:solidFill>
                  <a:latin typeface="+mn-lt"/>
                  <a:ea typeface="+mn-ea"/>
                </a:endParaRPr>
              </a:p>
            </p:txBody>
          </p:sp>
          <p:sp>
            <p:nvSpPr>
              <p:cNvPr id="102" name="Rectangle 23"/>
              <p:cNvSpPr>
                <a:spLocks noChangeArrowheads="1"/>
              </p:cNvSpPr>
              <p:nvPr/>
            </p:nvSpPr>
            <p:spPr bwMode="auto">
              <a:xfrm>
                <a:off x="4964256" y="2887033"/>
                <a:ext cx="626762" cy="309011"/>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rgbClr val="000000"/>
                    </a:solidFill>
                    <a:latin typeface="+mn-lt"/>
                    <a:ea typeface="+mn-ea"/>
                  </a:rPr>
                  <a:t>租户</a:t>
                </a:r>
                <a:r>
                  <a:rPr lang="en-US" altLang="zh-CN" kern="0" dirty="0">
                    <a:solidFill>
                      <a:srgbClr val="000000"/>
                    </a:solidFill>
                    <a:latin typeface="+mn-lt"/>
                    <a:ea typeface="+mn-ea"/>
                  </a:rPr>
                  <a:t>A</a:t>
                </a:r>
                <a:endParaRPr lang="en-US" altLang="zh-CN" kern="0" dirty="0">
                  <a:solidFill>
                    <a:srgbClr val="000000"/>
                  </a:solidFill>
                  <a:latin typeface="+mn-lt"/>
                  <a:ea typeface="+mn-ea"/>
                </a:endParaRPr>
              </a:p>
            </p:txBody>
          </p:sp>
          <p:sp>
            <p:nvSpPr>
              <p:cNvPr id="103" name="Rectangle 24"/>
              <p:cNvSpPr>
                <a:spLocks noChangeArrowheads="1"/>
              </p:cNvSpPr>
              <p:nvPr/>
            </p:nvSpPr>
            <p:spPr bwMode="auto">
              <a:xfrm>
                <a:off x="3954370" y="5050111"/>
                <a:ext cx="708594" cy="30692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dirty="0">
                    <a:solidFill>
                      <a:srgbClr val="000000"/>
                    </a:solidFill>
                    <a:latin typeface="+mn-lt"/>
                    <a:ea typeface="+mn-ea"/>
                  </a:rPr>
                  <a:t>租户</a:t>
                </a:r>
                <a:r>
                  <a:rPr lang="en-US" altLang="zh-CN" kern="0" dirty="0">
                    <a:solidFill>
                      <a:srgbClr val="000000"/>
                    </a:solidFill>
                    <a:latin typeface="+mn-lt"/>
                    <a:ea typeface="+mn-ea"/>
                  </a:rPr>
                  <a:t>A</a:t>
                </a:r>
                <a:endParaRPr lang="en-US" altLang="zh-CN" kern="0" dirty="0">
                  <a:solidFill>
                    <a:srgbClr val="000000"/>
                  </a:solidFill>
                  <a:latin typeface="+mn-lt"/>
                  <a:ea typeface="+mn-ea"/>
                </a:endParaRPr>
              </a:p>
            </p:txBody>
          </p:sp>
          <p:sp>
            <p:nvSpPr>
              <p:cNvPr id="104" name="Rectangle 25"/>
              <p:cNvSpPr>
                <a:spLocks noChangeArrowheads="1"/>
              </p:cNvSpPr>
              <p:nvPr/>
            </p:nvSpPr>
            <p:spPr bwMode="auto">
              <a:xfrm>
                <a:off x="3686555" y="5215057"/>
                <a:ext cx="1145654" cy="478132"/>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CVLAN=10</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dirty="0">
                    <a:solidFill>
                      <a:srgbClr val="000000"/>
                    </a:solidFill>
                    <a:latin typeface="+mn-lt"/>
                    <a:ea typeface="+mn-ea"/>
                  </a:rPr>
                  <a:t>映射到</a:t>
                </a:r>
                <a:r>
                  <a:rPr lang="en-US" altLang="zh-CN" sz="800" kern="0" dirty="0">
                    <a:solidFill>
                      <a:srgbClr val="000000"/>
                    </a:solidFill>
                    <a:latin typeface="+mn-lt"/>
                    <a:ea typeface="+mn-ea"/>
                  </a:rPr>
                  <a:t>I-SID=100</a:t>
                </a:r>
                <a:endParaRPr lang="en-US" altLang="zh-CN" sz="800" kern="0" dirty="0">
                  <a:solidFill>
                    <a:srgbClr val="000000"/>
                  </a:solidFill>
                  <a:latin typeface="+mn-lt"/>
                  <a:ea typeface="+mn-ea"/>
                </a:endParaRPr>
              </a:p>
            </p:txBody>
          </p:sp>
          <p:sp>
            <p:nvSpPr>
              <p:cNvPr id="105" name="Rectangle 26"/>
              <p:cNvSpPr>
                <a:spLocks noChangeArrowheads="1"/>
              </p:cNvSpPr>
              <p:nvPr/>
            </p:nvSpPr>
            <p:spPr bwMode="auto">
              <a:xfrm>
                <a:off x="4744796" y="3106264"/>
                <a:ext cx="1045223" cy="638902"/>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CVLAN=1</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映射到</a:t>
                </a:r>
                <a:r>
                  <a:rPr lang="en-US" altLang="zh-CN" sz="800" kern="0" dirty="0">
                    <a:solidFill>
                      <a:srgbClr val="000000"/>
                    </a:solidFill>
                    <a:latin typeface="+mn-lt"/>
                    <a:ea typeface="+mn-ea"/>
                  </a:rPr>
                  <a:t>I-SID=100</a:t>
                </a:r>
                <a:endParaRPr lang="en-US" altLang="zh-CN" sz="800" kern="0" dirty="0">
                  <a:solidFill>
                    <a:srgbClr val="000000"/>
                  </a:solidFill>
                  <a:latin typeface="+mn-lt"/>
                  <a:ea typeface="+mn-ea"/>
                </a:endParaRPr>
              </a:p>
            </p:txBody>
          </p:sp>
          <p:sp>
            <p:nvSpPr>
              <p:cNvPr id="106" name="Rectangle 27"/>
              <p:cNvSpPr>
                <a:spLocks noChangeArrowheads="1"/>
              </p:cNvSpPr>
              <p:nvPr/>
            </p:nvSpPr>
            <p:spPr bwMode="auto">
              <a:xfrm>
                <a:off x="3919033" y="2319120"/>
                <a:ext cx="703015" cy="30692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dirty="0">
                    <a:solidFill>
                      <a:srgbClr val="000000"/>
                    </a:solidFill>
                    <a:latin typeface="+mn-lt"/>
                    <a:ea typeface="+mn-ea"/>
                  </a:rPr>
                  <a:t>租户</a:t>
                </a:r>
                <a:r>
                  <a:rPr lang="en-US" altLang="zh-CN" kern="0" dirty="0">
                    <a:solidFill>
                      <a:srgbClr val="000000"/>
                    </a:solidFill>
                    <a:latin typeface="+mn-lt"/>
                    <a:ea typeface="+mn-ea"/>
                  </a:rPr>
                  <a:t>B</a:t>
                </a:r>
                <a:endParaRPr lang="en-US" altLang="zh-CN" kern="0" dirty="0">
                  <a:solidFill>
                    <a:srgbClr val="000000"/>
                  </a:solidFill>
                  <a:latin typeface="+mn-lt"/>
                  <a:ea typeface="+mn-ea"/>
                </a:endParaRPr>
              </a:p>
            </p:txBody>
          </p:sp>
          <p:sp>
            <p:nvSpPr>
              <p:cNvPr id="107" name="Rectangle 28"/>
              <p:cNvSpPr>
                <a:spLocks noChangeArrowheads="1"/>
              </p:cNvSpPr>
              <p:nvPr/>
            </p:nvSpPr>
            <p:spPr bwMode="auto">
              <a:xfrm>
                <a:off x="3991567" y="2536263"/>
                <a:ext cx="1153093" cy="478133"/>
              </a:xfrm>
              <a:prstGeom prst="rect">
                <a:avLst/>
              </a:prstGeom>
              <a:noFill/>
              <a:ln w="9525" algn="ctr">
                <a:noFill/>
                <a:miter lim="800000"/>
              </a:ln>
            </p:spPr>
            <p:txBody>
              <a:bodyPr lIns="79200" tIns="39600" rIns="79200" bIns="39600">
                <a:spAutoFit/>
              </a:bodyPr>
              <a:lstStyle/>
              <a:p>
                <a:pPr defTabSz="801370" eaLnBrk="1" fontAlgn="auto" hangingPunct="1">
                  <a:spcBef>
                    <a:spcPct val="30000"/>
                  </a:spcBef>
                  <a:spcAft>
                    <a:spcPts val="0"/>
                  </a:spcAft>
                  <a:defRPr/>
                </a:pPr>
                <a:r>
                  <a:rPr lang="en-US" altLang="zh-CN" sz="800" kern="0" dirty="0">
                    <a:solidFill>
                      <a:srgbClr val="000000"/>
                    </a:solidFill>
                    <a:latin typeface="+mn-lt"/>
                    <a:ea typeface="+mn-ea"/>
                  </a:rPr>
                  <a:t>CVLAN=10</a:t>
                </a:r>
                <a:endParaRPr lang="en-US" altLang="zh-CN" sz="800" kern="0" dirty="0">
                  <a:solidFill>
                    <a:srgbClr val="000000"/>
                  </a:solidFill>
                  <a:latin typeface="+mn-lt"/>
                  <a:ea typeface="+mn-ea"/>
                </a:endParaRPr>
              </a:p>
              <a:p>
                <a:pPr defTabSz="801370" eaLnBrk="1" fontAlgn="auto" hangingPunct="1">
                  <a:spcBef>
                    <a:spcPct val="30000"/>
                  </a:spcBef>
                  <a:spcAft>
                    <a:spcPts val="0"/>
                  </a:spcAft>
                  <a:defRPr/>
                </a:pPr>
                <a:r>
                  <a:rPr lang="zh-CN" altLang="en-US" sz="800" kern="0">
                    <a:solidFill>
                      <a:srgbClr val="000000"/>
                    </a:solidFill>
                    <a:latin typeface="+mn-lt"/>
                    <a:ea typeface="+mn-ea"/>
                  </a:rPr>
                  <a:t>映射到</a:t>
                </a:r>
                <a:r>
                  <a:rPr lang="en-US" altLang="zh-CN" sz="800" kern="0" dirty="0">
                    <a:solidFill>
                      <a:srgbClr val="000000"/>
                    </a:solidFill>
                    <a:latin typeface="+mn-lt"/>
                    <a:ea typeface="+mn-ea"/>
                  </a:rPr>
                  <a:t>I-SID=200</a:t>
                </a:r>
                <a:endParaRPr lang="en-US" altLang="zh-CN" sz="800" kern="0" dirty="0">
                  <a:solidFill>
                    <a:srgbClr val="000000"/>
                  </a:solidFill>
                  <a:latin typeface="+mn-lt"/>
                  <a:ea typeface="+mn-ea"/>
                </a:endParaRPr>
              </a:p>
            </p:txBody>
          </p:sp>
          <p:sp>
            <p:nvSpPr>
              <p:cNvPr id="108" name="Line 29"/>
              <p:cNvSpPr>
                <a:spLocks noChangeShapeType="1"/>
              </p:cNvSpPr>
              <p:nvPr/>
            </p:nvSpPr>
            <p:spPr bwMode="auto">
              <a:xfrm flipH="1" flipV="1">
                <a:off x="1899261" y="4400771"/>
                <a:ext cx="719754"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9" name="Rectangle 30"/>
              <p:cNvSpPr>
                <a:spLocks noChangeArrowheads="1"/>
              </p:cNvSpPr>
              <p:nvPr/>
            </p:nvSpPr>
            <p:spPr bwMode="auto">
              <a:xfrm>
                <a:off x="1964355" y="4185715"/>
                <a:ext cx="654659" cy="30692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dirty="0">
                    <a:solidFill>
                      <a:sysClr val="windowText" lastClr="000000"/>
                    </a:solidFill>
                    <a:latin typeface="+mn-lt"/>
                    <a:ea typeface="+mn-ea"/>
                  </a:rPr>
                  <a:t>租户</a:t>
                </a:r>
                <a:r>
                  <a:rPr lang="en-US" altLang="zh-CN" kern="0" dirty="0">
                    <a:solidFill>
                      <a:sysClr val="windowText" lastClr="000000"/>
                    </a:solidFill>
                    <a:latin typeface="+mn-lt"/>
                    <a:ea typeface="+mn-ea"/>
                  </a:rPr>
                  <a:t>B</a:t>
                </a:r>
                <a:endParaRPr lang="en-US" altLang="zh-CN" kern="0" dirty="0">
                  <a:solidFill>
                    <a:sysClr val="windowText" lastClr="000000"/>
                  </a:solidFill>
                  <a:latin typeface="+mn-lt"/>
                  <a:ea typeface="+mn-ea"/>
                </a:endParaRPr>
              </a:p>
            </p:txBody>
          </p:sp>
          <p:sp>
            <p:nvSpPr>
              <p:cNvPr id="110" name="Rectangle 31"/>
              <p:cNvSpPr>
                <a:spLocks noChangeArrowheads="1"/>
              </p:cNvSpPr>
              <p:nvPr/>
            </p:nvSpPr>
            <p:spPr bwMode="auto">
              <a:xfrm>
                <a:off x="1828587" y="4400771"/>
                <a:ext cx="1043364" cy="640989"/>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CVLAN=1</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映射到</a:t>
                </a:r>
                <a:r>
                  <a:rPr lang="en-US" altLang="zh-CN" sz="800" kern="0" dirty="0">
                    <a:solidFill>
                      <a:srgbClr val="000000"/>
                    </a:solidFill>
                    <a:latin typeface="+mn-lt"/>
                    <a:ea typeface="+mn-ea"/>
                  </a:rPr>
                  <a:t>I-SID=200</a:t>
                </a:r>
                <a:endParaRPr lang="en-US" altLang="zh-CN" sz="800" kern="0" dirty="0">
                  <a:solidFill>
                    <a:srgbClr val="000000"/>
                  </a:solidFill>
                  <a:latin typeface="+mn-lt"/>
                  <a:ea typeface="+mn-ea"/>
                </a:endParaRPr>
              </a:p>
            </p:txBody>
          </p:sp>
          <p:sp>
            <p:nvSpPr>
              <p:cNvPr id="111" name="Rectangle 32"/>
              <p:cNvSpPr>
                <a:spLocks noChangeArrowheads="1"/>
              </p:cNvSpPr>
              <p:nvPr/>
            </p:nvSpPr>
            <p:spPr bwMode="auto">
              <a:xfrm>
                <a:off x="5213473" y="4256704"/>
                <a:ext cx="576546" cy="30692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rgbClr val="000000"/>
                    </a:solidFill>
                    <a:latin typeface="+mn-lt"/>
                    <a:ea typeface="+mn-ea"/>
                  </a:rPr>
                  <a:t>租户</a:t>
                </a:r>
                <a:r>
                  <a:rPr lang="en-US" altLang="zh-CN" kern="0" dirty="0">
                    <a:solidFill>
                      <a:srgbClr val="000000"/>
                    </a:solidFill>
                    <a:latin typeface="+mn-lt"/>
                    <a:ea typeface="+mn-ea"/>
                  </a:rPr>
                  <a:t>B</a:t>
                </a:r>
                <a:endParaRPr lang="en-US" altLang="zh-CN" kern="0" dirty="0">
                  <a:solidFill>
                    <a:srgbClr val="000000"/>
                  </a:solidFill>
                  <a:latin typeface="+mn-lt"/>
                  <a:ea typeface="+mn-ea"/>
                </a:endParaRPr>
              </a:p>
            </p:txBody>
          </p:sp>
          <p:sp>
            <p:nvSpPr>
              <p:cNvPr id="112" name="Rectangle 33"/>
              <p:cNvSpPr>
                <a:spLocks noChangeArrowheads="1"/>
              </p:cNvSpPr>
              <p:nvPr/>
            </p:nvSpPr>
            <p:spPr bwMode="auto">
              <a:xfrm>
                <a:off x="4925200" y="4478023"/>
                <a:ext cx="1045223" cy="640990"/>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CVLAN=1</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映射到</a:t>
                </a:r>
                <a:r>
                  <a:rPr lang="en-US" altLang="zh-CN" sz="800" kern="0" dirty="0">
                    <a:solidFill>
                      <a:srgbClr val="000000"/>
                    </a:solidFill>
                    <a:latin typeface="+mn-lt"/>
                    <a:ea typeface="+mn-ea"/>
                  </a:rPr>
                  <a:t>I-SID=200</a:t>
                </a:r>
                <a:endParaRPr lang="en-US" altLang="zh-CN" sz="800" kern="0" dirty="0">
                  <a:solidFill>
                    <a:srgbClr val="000000"/>
                  </a:solidFill>
                  <a:latin typeface="+mn-lt"/>
                  <a:ea typeface="+mn-ea"/>
                </a:endParaRPr>
              </a:p>
            </p:txBody>
          </p:sp>
          <p:sp>
            <p:nvSpPr>
              <p:cNvPr id="113" name="AutoShape 37"/>
              <p:cNvSpPr>
                <a:spLocks noChangeArrowheads="1"/>
              </p:cNvSpPr>
              <p:nvPr/>
            </p:nvSpPr>
            <p:spPr bwMode="auto">
              <a:xfrm>
                <a:off x="3307151" y="3899672"/>
                <a:ext cx="935492" cy="789231"/>
              </a:xfrm>
              <a:prstGeom prst="cloudCallout">
                <a:avLst>
                  <a:gd name="adj1" fmla="val 4069"/>
                  <a:gd name="adj2" fmla="val 24750"/>
                </a:avLst>
              </a:prstGeom>
              <a:solidFill>
                <a:srgbClr val="FF0000"/>
              </a:solidFill>
              <a:ln w="9525">
                <a:solidFill>
                  <a:srgbClr val="FF0000"/>
                </a:solidFill>
                <a:round/>
              </a:ln>
            </p:spPr>
            <p:txBody>
              <a:bodyPr lIns="79200" tIns="39600" rIns="79200" bIns="39600"/>
              <a:lstStyle/>
              <a:p>
                <a:pPr algn="ctr" defTabSz="801370" eaLnBrk="1" fontAlgn="auto" hangingPunct="1">
                  <a:spcBef>
                    <a:spcPct val="30000"/>
                  </a:spcBef>
                  <a:spcAft>
                    <a:spcPts val="0"/>
                  </a:spcAft>
                  <a:defRPr/>
                </a:pPr>
                <a:endParaRPr lang="zh-CN" altLang="en-US" kern="0">
                  <a:solidFill>
                    <a:srgbClr val="000000"/>
                  </a:solidFill>
                  <a:latin typeface="+mn-lt"/>
                  <a:ea typeface="+mn-ea"/>
                </a:endParaRPr>
              </a:p>
            </p:txBody>
          </p:sp>
          <p:sp>
            <p:nvSpPr>
              <p:cNvPr id="114" name="AutoShape 38"/>
              <p:cNvSpPr>
                <a:spLocks noChangeArrowheads="1"/>
              </p:cNvSpPr>
              <p:nvPr/>
            </p:nvSpPr>
            <p:spPr bwMode="auto">
              <a:xfrm>
                <a:off x="3307151" y="2962198"/>
                <a:ext cx="935492" cy="793407"/>
              </a:xfrm>
              <a:prstGeom prst="cloudCallout">
                <a:avLst>
                  <a:gd name="adj1" fmla="val 4069"/>
                  <a:gd name="adj2" fmla="val 24750"/>
                </a:avLst>
              </a:prstGeom>
              <a:solidFill>
                <a:srgbClr val="009999"/>
              </a:solidFill>
              <a:ln w="9525">
                <a:solidFill>
                  <a:srgbClr val="009999"/>
                </a:solidFill>
                <a:round/>
              </a:ln>
            </p:spPr>
            <p:txBody>
              <a:bodyPr lIns="79200" tIns="39600" rIns="79200" bIns="39600"/>
              <a:lstStyle/>
              <a:p>
                <a:pPr algn="ctr" defTabSz="801370" eaLnBrk="1" fontAlgn="auto" hangingPunct="1">
                  <a:spcBef>
                    <a:spcPct val="30000"/>
                  </a:spcBef>
                  <a:spcAft>
                    <a:spcPts val="0"/>
                  </a:spcAft>
                  <a:defRPr/>
                </a:pPr>
                <a:endParaRPr lang="zh-CN" altLang="en-US" kern="0">
                  <a:solidFill>
                    <a:srgbClr val="000000"/>
                  </a:solidFill>
                  <a:latin typeface="+mn-lt"/>
                  <a:ea typeface="+mn-ea"/>
                </a:endParaRPr>
              </a:p>
            </p:txBody>
          </p:sp>
          <p:sp>
            <p:nvSpPr>
              <p:cNvPr id="115" name="Rectangle 39"/>
              <p:cNvSpPr>
                <a:spLocks noChangeArrowheads="1"/>
              </p:cNvSpPr>
              <p:nvPr/>
            </p:nvSpPr>
            <p:spPr bwMode="auto">
              <a:xfrm>
                <a:off x="3413160" y="3106264"/>
                <a:ext cx="792286" cy="478132"/>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I-SID 200</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逻辑广播域</a:t>
                </a:r>
                <a:endParaRPr lang="zh-CN" altLang="en-US" sz="800" kern="0">
                  <a:solidFill>
                    <a:srgbClr val="000000"/>
                  </a:solidFill>
                  <a:latin typeface="+mn-lt"/>
                  <a:ea typeface="+mn-ea"/>
                </a:endParaRPr>
              </a:p>
            </p:txBody>
          </p:sp>
          <p:sp>
            <p:nvSpPr>
              <p:cNvPr id="116" name="Rectangle 40"/>
              <p:cNvSpPr>
                <a:spLocks noChangeArrowheads="1"/>
              </p:cNvSpPr>
              <p:nvPr/>
            </p:nvSpPr>
            <p:spPr bwMode="auto">
              <a:xfrm>
                <a:off x="3413160" y="4112639"/>
                <a:ext cx="792286" cy="478132"/>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rgbClr val="000000"/>
                    </a:solidFill>
                    <a:latin typeface="+mn-lt"/>
                    <a:ea typeface="+mn-ea"/>
                  </a:rPr>
                  <a:t>I-SID 100</a:t>
                </a:r>
                <a:endParaRPr lang="en-US" altLang="zh-CN" sz="800" kern="0" dirty="0">
                  <a:solidFill>
                    <a:srgbClr val="000000"/>
                  </a:solidFill>
                  <a:latin typeface="+mn-lt"/>
                  <a:ea typeface="+mn-ea"/>
                </a:endParaRPr>
              </a:p>
              <a:p>
                <a:pPr algn="ctr" defTabSz="801370" eaLnBrk="1" fontAlgn="auto" hangingPunct="1">
                  <a:spcBef>
                    <a:spcPct val="30000"/>
                  </a:spcBef>
                  <a:spcAft>
                    <a:spcPts val="0"/>
                  </a:spcAft>
                  <a:defRPr/>
                </a:pPr>
                <a:r>
                  <a:rPr lang="zh-CN" altLang="en-US" sz="800" kern="0">
                    <a:solidFill>
                      <a:srgbClr val="000000"/>
                    </a:solidFill>
                    <a:latin typeface="+mn-lt"/>
                    <a:ea typeface="+mn-ea"/>
                  </a:rPr>
                  <a:t>逻辑广播域</a:t>
                </a:r>
                <a:endParaRPr lang="zh-CN" altLang="en-US" sz="800" kern="0">
                  <a:solidFill>
                    <a:srgbClr val="000000"/>
                  </a:solidFill>
                  <a:latin typeface="+mn-lt"/>
                  <a:ea typeface="+mn-ea"/>
                </a:endParaRPr>
              </a:p>
            </p:txBody>
          </p:sp>
        </p:grpSp>
        <p:grpSp>
          <p:nvGrpSpPr>
            <p:cNvPr id="71715" name="组合 167"/>
            <p:cNvGrpSpPr/>
            <p:nvPr/>
          </p:nvGrpSpPr>
          <p:grpSpPr bwMode="auto">
            <a:xfrm>
              <a:off x="5354753" y="1239838"/>
              <a:ext cx="4066698" cy="2832364"/>
              <a:chOff x="4860868" y="836613"/>
              <a:chExt cx="4066698" cy="3205172"/>
            </a:xfrm>
          </p:grpSpPr>
          <p:sp>
            <p:nvSpPr>
              <p:cNvPr id="118" name="Line 42"/>
              <p:cNvSpPr>
                <a:spLocks noChangeShapeType="1"/>
              </p:cNvSpPr>
              <p:nvPr/>
            </p:nvSpPr>
            <p:spPr bwMode="auto">
              <a:xfrm flipH="1" flipV="1">
                <a:off x="5795741" y="1700080"/>
                <a:ext cx="614859" cy="433723"/>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9" name="Line 43"/>
              <p:cNvSpPr>
                <a:spLocks noChangeShapeType="1"/>
              </p:cNvSpPr>
              <p:nvPr/>
            </p:nvSpPr>
            <p:spPr bwMode="auto">
              <a:xfrm flipH="1">
                <a:off x="7561213" y="1700080"/>
                <a:ext cx="323610" cy="286496"/>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0" name="Line 44"/>
              <p:cNvSpPr>
                <a:spLocks noChangeShapeType="1"/>
              </p:cNvSpPr>
              <p:nvPr/>
            </p:nvSpPr>
            <p:spPr bwMode="auto">
              <a:xfrm flipV="1">
                <a:off x="6878037" y="3140517"/>
                <a:ext cx="70116" cy="503358"/>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1" name="Line 45"/>
              <p:cNvSpPr>
                <a:spLocks noChangeShapeType="1"/>
              </p:cNvSpPr>
              <p:nvPr/>
            </p:nvSpPr>
            <p:spPr bwMode="auto">
              <a:xfrm flipH="1">
                <a:off x="6011481" y="2782397"/>
                <a:ext cx="253495" cy="141259"/>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2" name="Line 46"/>
              <p:cNvSpPr>
                <a:spLocks noChangeShapeType="1"/>
              </p:cNvSpPr>
              <p:nvPr/>
            </p:nvSpPr>
            <p:spPr bwMode="auto">
              <a:xfrm flipH="1" flipV="1">
                <a:off x="7633126" y="2708785"/>
                <a:ext cx="395523" cy="214872"/>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3" name="Line 47"/>
              <p:cNvSpPr>
                <a:spLocks noChangeShapeType="1"/>
              </p:cNvSpPr>
              <p:nvPr/>
            </p:nvSpPr>
            <p:spPr bwMode="auto">
              <a:xfrm flipH="1">
                <a:off x="6842080" y="1194733"/>
                <a:ext cx="106073" cy="648595"/>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4" name="AutoShape 48"/>
              <p:cNvSpPr>
                <a:spLocks noChangeArrowheads="1"/>
              </p:cNvSpPr>
              <p:nvPr/>
            </p:nvSpPr>
            <p:spPr bwMode="auto">
              <a:xfrm rot="-5400000">
                <a:off x="5723725" y="1123211"/>
                <a:ext cx="2520766" cy="2520562"/>
              </a:xfrm>
              <a:prstGeom prst="cloudCallout">
                <a:avLst>
                  <a:gd name="adj1" fmla="val -13958"/>
                  <a:gd name="adj2" fmla="val -5856"/>
                </a:avLst>
              </a:prstGeom>
              <a:noFill/>
              <a:ln w="9525">
                <a:solidFill>
                  <a:srgbClr val="000000"/>
                </a:solidFill>
                <a:round/>
              </a:ln>
            </p:spPr>
            <p:txBody>
              <a:bodyPr vert="eaVert" lIns="79200" tIns="39600" rIns="79200" bIns="39600"/>
              <a:lstStyle/>
              <a:p>
                <a:pPr algn="ctr" defTabSz="801370" eaLnBrk="1" fontAlgn="auto" hangingPunct="1">
                  <a:spcBef>
                    <a:spcPct val="30000"/>
                  </a:spcBef>
                  <a:spcAft>
                    <a:spcPts val="0"/>
                  </a:spcAft>
                  <a:defRPr/>
                </a:pPr>
                <a:endParaRPr lang="zh-CN" altLang="en-US" kern="0">
                  <a:solidFill>
                    <a:sysClr val="windowText" lastClr="000000"/>
                  </a:solidFill>
                  <a:latin typeface="+mn-lt"/>
                  <a:ea typeface="+mn-ea"/>
                </a:endParaRPr>
              </a:p>
            </p:txBody>
          </p:sp>
          <p:sp>
            <p:nvSpPr>
              <p:cNvPr id="125" name="Line 49"/>
              <p:cNvSpPr>
                <a:spLocks noChangeShapeType="1"/>
              </p:cNvSpPr>
              <p:nvPr/>
            </p:nvSpPr>
            <p:spPr bwMode="auto">
              <a:xfrm flipH="1" flipV="1">
                <a:off x="7021863" y="3787123"/>
                <a:ext cx="684975"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6" name="Line 50"/>
              <p:cNvSpPr>
                <a:spLocks noChangeShapeType="1"/>
              </p:cNvSpPr>
              <p:nvPr/>
            </p:nvSpPr>
            <p:spPr bwMode="auto">
              <a:xfrm flipH="1" flipV="1">
                <a:off x="8102361" y="1628456"/>
                <a:ext cx="683176"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7" name="Line 51"/>
              <p:cNvSpPr>
                <a:spLocks noChangeShapeType="1"/>
              </p:cNvSpPr>
              <p:nvPr/>
            </p:nvSpPr>
            <p:spPr bwMode="auto">
              <a:xfrm flipH="1" flipV="1">
                <a:off x="8208433" y="2993290"/>
                <a:ext cx="719133"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8" name="Line 52"/>
              <p:cNvSpPr>
                <a:spLocks noChangeShapeType="1"/>
              </p:cNvSpPr>
              <p:nvPr/>
            </p:nvSpPr>
            <p:spPr bwMode="auto">
              <a:xfrm flipH="1" flipV="1">
                <a:off x="6948153" y="1065412"/>
                <a:ext cx="720930"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9" name="Line 53"/>
              <p:cNvSpPr>
                <a:spLocks noChangeShapeType="1"/>
              </p:cNvSpPr>
              <p:nvPr/>
            </p:nvSpPr>
            <p:spPr bwMode="auto">
              <a:xfrm flipH="1" flipV="1">
                <a:off x="4860868" y="1628456"/>
                <a:ext cx="683176" cy="0"/>
              </a:xfrm>
              <a:prstGeom prst="line">
                <a:avLst/>
              </a:prstGeom>
              <a:noFill/>
              <a:ln w="28575">
                <a:solidFill>
                  <a:srgbClr val="FF0000"/>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pic>
            <p:nvPicPr>
              <p:cNvPr id="71733" name="Picture 54"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415" y="920750"/>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4" name="Picture 55"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690" y="2803525"/>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5" name="Picture 56"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8" y="2862263"/>
                <a:ext cx="3270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6" name="Picture 57"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453" y="1495425"/>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7" name="Picture 58"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1915" y="1482725"/>
                <a:ext cx="3270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8" name="Picture 59"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415" y="3582988"/>
                <a:ext cx="3270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 name="Rectangle 60"/>
              <p:cNvSpPr>
                <a:spLocks noChangeArrowheads="1"/>
              </p:cNvSpPr>
              <p:nvPr/>
            </p:nvSpPr>
            <p:spPr bwMode="auto">
              <a:xfrm>
                <a:off x="4932781" y="1411595"/>
                <a:ext cx="577105" cy="29246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ysClr val="windowText" lastClr="000000"/>
                    </a:solidFill>
                    <a:latin typeface="+mn-lt"/>
                    <a:ea typeface="+mn-ea"/>
                  </a:rPr>
                  <a:t>租户</a:t>
                </a:r>
                <a:r>
                  <a:rPr lang="en-US" altLang="zh-CN" kern="0" dirty="0">
                    <a:solidFill>
                      <a:sysClr val="windowText" lastClr="000000"/>
                    </a:solidFill>
                    <a:latin typeface="+mn-lt"/>
                    <a:ea typeface="+mn-ea"/>
                  </a:rPr>
                  <a:t>A</a:t>
                </a:r>
                <a:endParaRPr lang="en-US" altLang="zh-CN" kern="0" dirty="0">
                  <a:solidFill>
                    <a:sysClr val="windowText" lastClr="000000"/>
                  </a:solidFill>
                  <a:latin typeface="+mn-lt"/>
                  <a:ea typeface="+mn-ea"/>
                </a:endParaRPr>
              </a:p>
            </p:txBody>
          </p:sp>
          <p:sp>
            <p:nvSpPr>
              <p:cNvPr id="137" name="Rectangle 62"/>
              <p:cNvSpPr>
                <a:spLocks noChangeArrowheads="1"/>
              </p:cNvSpPr>
              <p:nvPr/>
            </p:nvSpPr>
            <p:spPr bwMode="auto">
              <a:xfrm>
                <a:off x="8102361" y="1411595"/>
                <a:ext cx="575307" cy="29246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ysClr val="windowText" lastClr="000000"/>
                    </a:solidFill>
                    <a:latin typeface="+mn-lt"/>
                    <a:ea typeface="+mn-ea"/>
                  </a:rPr>
                  <a:t>租户</a:t>
                </a:r>
                <a:r>
                  <a:rPr lang="en-US" altLang="zh-CN" kern="0" dirty="0">
                    <a:solidFill>
                      <a:sysClr val="windowText" lastClr="000000"/>
                    </a:solidFill>
                    <a:latin typeface="+mn-lt"/>
                    <a:ea typeface="+mn-ea"/>
                  </a:rPr>
                  <a:t>A</a:t>
                </a:r>
                <a:endParaRPr lang="en-US" altLang="zh-CN" kern="0" dirty="0">
                  <a:solidFill>
                    <a:sysClr val="windowText" lastClr="000000"/>
                  </a:solidFill>
                  <a:latin typeface="+mn-lt"/>
                  <a:ea typeface="+mn-ea"/>
                </a:endParaRPr>
              </a:p>
            </p:txBody>
          </p:sp>
          <p:sp>
            <p:nvSpPr>
              <p:cNvPr id="138" name="Rectangle 63"/>
              <p:cNvSpPr>
                <a:spLocks noChangeArrowheads="1"/>
              </p:cNvSpPr>
              <p:nvPr/>
            </p:nvSpPr>
            <p:spPr bwMode="auto">
              <a:xfrm>
                <a:off x="7093776" y="3570261"/>
                <a:ext cx="575307" cy="292465"/>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ysClr val="windowText" lastClr="000000"/>
                    </a:solidFill>
                    <a:latin typeface="+mn-lt"/>
                    <a:ea typeface="+mn-ea"/>
                  </a:rPr>
                  <a:t>租户</a:t>
                </a:r>
                <a:r>
                  <a:rPr lang="en-US" altLang="zh-CN" kern="0" dirty="0">
                    <a:solidFill>
                      <a:sysClr val="windowText" lastClr="000000"/>
                    </a:solidFill>
                    <a:latin typeface="+mn-lt"/>
                    <a:ea typeface="+mn-ea"/>
                  </a:rPr>
                  <a:t>A</a:t>
                </a:r>
                <a:endParaRPr lang="en-US" altLang="zh-CN" kern="0" dirty="0">
                  <a:solidFill>
                    <a:sysClr val="windowText" lastClr="000000"/>
                  </a:solidFill>
                  <a:latin typeface="+mn-lt"/>
                  <a:ea typeface="+mn-ea"/>
                </a:endParaRPr>
              </a:p>
            </p:txBody>
          </p:sp>
          <p:sp>
            <p:nvSpPr>
              <p:cNvPr id="139" name="Rectangle 64"/>
              <p:cNvSpPr>
                <a:spLocks noChangeArrowheads="1"/>
              </p:cNvSpPr>
              <p:nvPr/>
            </p:nvSpPr>
            <p:spPr bwMode="auto">
              <a:xfrm>
                <a:off x="6804326" y="3787123"/>
                <a:ext cx="1044540" cy="254663"/>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CVLAN=1</a:t>
                </a:r>
                <a:endParaRPr lang="en-US" altLang="zh-CN" sz="800" kern="0" dirty="0">
                  <a:solidFill>
                    <a:sysClr val="windowText" lastClr="000000"/>
                  </a:solidFill>
                  <a:latin typeface="+mn-lt"/>
                  <a:ea typeface="+mn-ea"/>
                </a:endParaRPr>
              </a:p>
            </p:txBody>
          </p:sp>
          <p:sp>
            <p:nvSpPr>
              <p:cNvPr id="140" name="Rectangle 65"/>
              <p:cNvSpPr>
                <a:spLocks noChangeArrowheads="1"/>
              </p:cNvSpPr>
              <p:nvPr/>
            </p:nvSpPr>
            <p:spPr bwMode="auto">
              <a:xfrm>
                <a:off x="7883026" y="1628456"/>
                <a:ext cx="1044540" cy="254663"/>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CVLAN=1</a:t>
                </a:r>
                <a:endParaRPr lang="en-US" altLang="zh-CN" sz="800" kern="0" dirty="0">
                  <a:solidFill>
                    <a:sysClr val="windowText" lastClr="000000"/>
                  </a:solidFill>
                  <a:latin typeface="+mn-lt"/>
                  <a:ea typeface="+mn-ea"/>
                </a:endParaRPr>
              </a:p>
            </p:txBody>
          </p:sp>
          <p:sp>
            <p:nvSpPr>
              <p:cNvPr id="141" name="Rectangle 66"/>
              <p:cNvSpPr>
                <a:spLocks noChangeArrowheads="1"/>
              </p:cNvSpPr>
              <p:nvPr/>
            </p:nvSpPr>
            <p:spPr bwMode="auto">
              <a:xfrm>
                <a:off x="7056023" y="836613"/>
                <a:ext cx="577104" cy="292465"/>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ysClr val="windowText" lastClr="000000"/>
                    </a:solidFill>
                    <a:latin typeface="+mn-lt"/>
                    <a:ea typeface="+mn-ea"/>
                  </a:rPr>
                  <a:t>租户</a:t>
                </a:r>
                <a:r>
                  <a:rPr lang="en-US" altLang="zh-CN" kern="0" dirty="0">
                    <a:solidFill>
                      <a:sysClr val="windowText" lastClr="000000"/>
                    </a:solidFill>
                    <a:latin typeface="+mn-lt"/>
                    <a:ea typeface="+mn-ea"/>
                  </a:rPr>
                  <a:t>B</a:t>
                </a:r>
                <a:endParaRPr lang="en-US" altLang="zh-CN" kern="0" dirty="0">
                  <a:solidFill>
                    <a:sysClr val="windowText" lastClr="000000"/>
                  </a:solidFill>
                  <a:latin typeface="+mn-lt"/>
                  <a:ea typeface="+mn-ea"/>
                </a:endParaRPr>
              </a:p>
            </p:txBody>
          </p:sp>
          <p:sp>
            <p:nvSpPr>
              <p:cNvPr id="142" name="Rectangle 67"/>
              <p:cNvSpPr>
                <a:spLocks noChangeArrowheads="1"/>
              </p:cNvSpPr>
              <p:nvPr/>
            </p:nvSpPr>
            <p:spPr bwMode="auto">
              <a:xfrm>
                <a:off x="7056023" y="1051485"/>
                <a:ext cx="934873" cy="254663"/>
              </a:xfrm>
              <a:prstGeom prst="rect">
                <a:avLst/>
              </a:prstGeom>
              <a:noFill/>
              <a:ln w="9525" algn="ctr">
                <a:noFill/>
                <a:miter lim="800000"/>
              </a:ln>
            </p:spPr>
            <p:txBody>
              <a:bodyPr lIns="79200" tIns="39600" rIns="79200" bIns="39600">
                <a:spAutoFit/>
              </a:bodyPr>
              <a:lstStyle/>
              <a:p>
                <a:pP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CVLAN=2</a:t>
                </a:r>
                <a:endParaRPr lang="en-US" altLang="zh-CN" sz="800" kern="0" dirty="0">
                  <a:solidFill>
                    <a:sysClr val="windowText" lastClr="000000"/>
                  </a:solidFill>
                  <a:latin typeface="+mn-lt"/>
                  <a:ea typeface="+mn-ea"/>
                </a:endParaRPr>
              </a:p>
            </p:txBody>
          </p:sp>
          <p:sp>
            <p:nvSpPr>
              <p:cNvPr id="143" name="Line 68"/>
              <p:cNvSpPr>
                <a:spLocks noChangeShapeType="1"/>
              </p:cNvSpPr>
              <p:nvPr/>
            </p:nvSpPr>
            <p:spPr bwMode="auto">
              <a:xfrm flipH="1" flipV="1">
                <a:off x="5037056" y="2921666"/>
                <a:ext cx="720932" cy="0"/>
              </a:xfrm>
              <a:prstGeom prst="line">
                <a:avLst/>
              </a:prstGeom>
              <a:noFill/>
              <a:ln w="28575">
                <a:solidFill>
                  <a:srgbClr val="009999"/>
                </a:solidFill>
                <a:round/>
                <a:headEnd type="none" w="lg" len="lg"/>
              </a:ln>
            </p:spPr>
            <p:txBody>
              <a:bodyPr lIns="79200" tIns="39600" rIns="79200" bIns="39600">
                <a:spAutoFit/>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4" name="Rectangle 69"/>
              <p:cNvSpPr>
                <a:spLocks noChangeArrowheads="1"/>
              </p:cNvSpPr>
              <p:nvPr/>
            </p:nvSpPr>
            <p:spPr bwMode="auto">
              <a:xfrm>
                <a:off x="5180882" y="2706794"/>
                <a:ext cx="577105" cy="292465"/>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dirty="0">
                    <a:solidFill>
                      <a:sysClr val="windowText" lastClr="000000"/>
                    </a:solidFill>
                    <a:latin typeface="+mn-lt"/>
                    <a:ea typeface="+mn-ea"/>
                  </a:rPr>
                  <a:t>租户</a:t>
                </a:r>
                <a:r>
                  <a:rPr lang="en-US" altLang="zh-CN" kern="0" dirty="0">
                    <a:solidFill>
                      <a:sysClr val="windowText" lastClr="000000"/>
                    </a:solidFill>
                    <a:latin typeface="+mn-lt"/>
                    <a:ea typeface="+mn-ea"/>
                  </a:rPr>
                  <a:t>B</a:t>
                </a:r>
                <a:endParaRPr lang="en-US" altLang="zh-CN" kern="0" dirty="0">
                  <a:solidFill>
                    <a:sysClr val="windowText" lastClr="000000"/>
                  </a:solidFill>
                  <a:latin typeface="+mn-lt"/>
                  <a:ea typeface="+mn-ea"/>
                </a:endParaRPr>
              </a:p>
            </p:txBody>
          </p:sp>
          <p:sp>
            <p:nvSpPr>
              <p:cNvPr id="145" name="Rectangle 70"/>
              <p:cNvSpPr>
                <a:spLocks noChangeArrowheads="1"/>
              </p:cNvSpPr>
              <p:nvPr/>
            </p:nvSpPr>
            <p:spPr bwMode="auto">
              <a:xfrm>
                <a:off x="4966941" y="2921666"/>
                <a:ext cx="1044540" cy="252674"/>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CVLAN=2</a:t>
                </a:r>
                <a:endParaRPr lang="en-US" altLang="zh-CN" sz="800" kern="0" dirty="0">
                  <a:solidFill>
                    <a:sysClr val="windowText" lastClr="000000"/>
                  </a:solidFill>
                  <a:latin typeface="+mn-lt"/>
                  <a:ea typeface="+mn-ea"/>
                </a:endParaRPr>
              </a:p>
            </p:txBody>
          </p:sp>
          <p:sp>
            <p:nvSpPr>
              <p:cNvPr id="146" name="Rectangle 71"/>
              <p:cNvSpPr>
                <a:spLocks noChangeArrowheads="1"/>
              </p:cNvSpPr>
              <p:nvPr/>
            </p:nvSpPr>
            <p:spPr bwMode="auto">
              <a:xfrm>
                <a:off x="8352259" y="2778418"/>
                <a:ext cx="575307" cy="292465"/>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zh-CN" altLang="en-US" kern="0">
                    <a:solidFill>
                      <a:sysClr val="windowText" lastClr="000000"/>
                    </a:solidFill>
                    <a:latin typeface="+mn-lt"/>
                    <a:ea typeface="+mn-ea"/>
                  </a:rPr>
                  <a:t>租户</a:t>
                </a:r>
                <a:r>
                  <a:rPr lang="en-US" altLang="zh-CN" kern="0" dirty="0">
                    <a:solidFill>
                      <a:sysClr val="windowText" lastClr="000000"/>
                    </a:solidFill>
                    <a:latin typeface="+mn-lt"/>
                    <a:ea typeface="+mn-ea"/>
                  </a:rPr>
                  <a:t>B</a:t>
                </a:r>
                <a:endParaRPr lang="en-US" altLang="zh-CN" kern="0" dirty="0">
                  <a:solidFill>
                    <a:sysClr val="windowText" lastClr="000000"/>
                  </a:solidFill>
                  <a:latin typeface="+mn-lt"/>
                  <a:ea typeface="+mn-ea"/>
                </a:endParaRPr>
              </a:p>
            </p:txBody>
          </p:sp>
          <p:sp>
            <p:nvSpPr>
              <p:cNvPr id="147" name="Rectangle 72"/>
              <p:cNvSpPr>
                <a:spLocks noChangeArrowheads="1"/>
              </p:cNvSpPr>
              <p:nvPr/>
            </p:nvSpPr>
            <p:spPr bwMode="auto">
              <a:xfrm>
                <a:off x="8244390" y="2997269"/>
                <a:ext cx="683176" cy="254663"/>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CVLAN=2</a:t>
                </a:r>
                <a:endParaRPr lang="en-US" altLang="zh-CN" sz="800" kern="0" dirty="0">
                  <a:solidFill>
                    <a:sysClr val="windowText" lastClr="000000"/>
                  </a:solidFill>
                  <a:latin typeface="+mn-lt"/>
                  <a:ea typeface="+mn-ea"/>
                </a:endParaRPr>
              </a:p>
            </p:txBody>
          </p:sp>
          <p:sp>
            <p:nvSpPr>
              <p:cNvPr id="148" name="AutoShape 73"/>
              <p:cNvSpPr>
                <a:spLocks noChangeArrowheads="1"/>
              </p:cNvSpPr>
              <p:nvPr/>
            </p:nvSpPr>
            <p:spPr bwMode="auto">
              <a:xfrm>
                <a:off x="6193063" y="1771704"/>
                <a:ext cx="1585689" cy="1512062"/>
              </a:xfrm>
              <a:prstGeom prst="cloudCallout">
                <a:avLst>
                  <a:gd name="adj1" fmla="val -18037"/>
                  <a:gd name="adj2" fmla="val -10819"/>
                </a:avLst>
              </a:prstGeom>
              <a:solidFill>
                <a:srgbClr val="00CCFF"/>
              </a:solidFill>
              <a:ln w="9525">
                <a:solidFill>
                  <a:srgbClr val="00CCFF"/>
                </a:solidFill>
                <a:round/>
              </a:ln>
            </p:spPr>
            <p:txBody>
              <a:bodyPr lIns="79200" tIns="39600" rIns="79200" bIns="39600"/>
              <a:lstStyle/>
              <a:p>
                <a:pPr algn="ctr" defTabSz="801370" eaLnBrk="1" fontAlgn="auto" hangingPunct="1">
                  <a:spcBef>
                    <a:spcPct val="30000"/>
                  </a:spcBef>
                  <a:spcAft>
                    <a:spcPts val="0"/>
                  </a:spcAft>
                  <a:defRPr/>
                </a:pPr>
                <a:endParaRPr lang="zh-CN" altLang="en-US" kern="0">
                  <a:solidFill>
                    <a:sysClr val="windowText" lastClr="000000"/>
                  </a:solidFill>
                  <a:latin typeface="+mn-lt"/>
                  <a:ea typeface="+mn-ea"/>
                </a:endParaRPr>
              </a:p>
            </p:txBody>
          </p:sp>
          <p:sp>
            <p:nvSpPr>
              <p:cNvPr id="149" name="Rectangle 74"/>
              <p:cNvSpPr>
                <a:spLocks noChangeArrowheads="1"/>
              </p:cNvSpPr>
              <p:nvPr/>
            </p:nvSpPr>
            <p:spPr bwMode="auto">
              <a:xfrm>
                <a:off x="6264976" y="2386477"/>
                <a:ext cx="1366353" cy="407858"/>
              </a:xfrm>
              <a:prstGeom prst="rect">
                <a:avLst/>
              </a:prstGeom>
              <a:noFill/>
              <a:ln w="9525" algn="ctr">
                <a:noFill/>
                <a:miter lim="800000"/>
              </a:ln>
            </p:spPr>
            <p:txBody>
              <a:bodyPr lIns="79200" tIns="39600" rIns="79200" bIns="39600">
                <a:spAutoFit/>
              </a:bodyPr>
              <a:lstStyle/>
              <a:p>
                <a:pPr algn="ctr" defTabSz="801370" eaLnBrk="1" fontAlgn="auto" hangingPunct="1">
                  <a:spcBef>
                    <a:spcPct val="30000"/>
                  </a:spcBef>
                  <a:spcAft>
                    <a:spcPts val="0"/>
                  </a:spcAft>
                  <a:defRPr/>
                </a:pPr>
                <a:r>
                  <a:rPr lang="en-US" altLang="zh-CN" sz="800" kern="0" dirty="0">
                    <a:solidFill>
                      <a:sysClr val="windowText" lastClr="000000"/>
                    </a:solidFill>
                    <a:latin typeface="+mn-lt"/>
                    <a:ea typeface="+mn-ea"/>
                  </a:rPr>
                  <a:t>CVLAN 1</a:t>
                </a:r>
                <a:r>
                  <a:rPr lang="zh-CN" altLang="en-US" sz="800" kern="0">
                    <a:solidFill>
                      <a:sysClr val="windowText" lastClr="000000"/>
                    </a:solidFill>
                    <a:latin typeface="+mn-lt"/>
                    <a:ea typeface="+mn-ea"/>
                  </a:rPr>
                  <a:t>、</a:t>
                </a:r>
                <a:r>
                  <a:rPr lang="en-US" altLang="zh-CN" sz="800" kern="0" dirty="0">
                    <a:solidFill>
                      <a:sysClr val="windowText" lastClr="000000"/>
                    </a:solidFill>
                    <a:latin typeface="+mn-lt"/>
                    <a:ea typeface="+mn-ea"/>
                  </a:rPr>
                  <a:t>CVLAN 2</a:t>
                </a:r>
                <a:r>
                  <a:rPr lang="zh-CN" altLang="en-US" sz="800" kern="0">
                    <a:solidFill>
                      <a:sysClr val="windowText" lastClr="000000"/>
                    </a:solidFill>
                    <a:latin typeface="+mn-lt"/>
                    <a:ea typeface="+mn-ea"/>
                  </a:rPr>
                  <a:t>共享的逻辑广播域</a:t>
                </a:r>
                <a:endParaRPr lang="zh-CN" altLang="en-US" sz="800" kern="0">
                  <a:solidFill>
                    <a:sysClr val="windowText" lastClr="000000"/>
                  </a:solidFill>
                  <a:latin typeface="+mn-lt"/>
                  <a:ea typeface="+mn-ea"/>
                </a:endParaRPr>
              </a:p>
            </p:txBody>
          </p:sp>
        </p:grpSp>
        <p:sp>
          <p:nvSpPr>
            <p:cNvPr id="150" name="TextBox 168"/>
            <p:cNvSpPr txBox="1">
              <a:spLocks noChangeArrowheads="1"/>
            </p:cNvSpPr>
            <p:nvPr/>
          </p:nvSpPr>
          <p:spPr bwMode="auto">
            <a:xfrm>
              <a:off x="757694" y="1271485"/>
              <a:ext cx="819812" cy="341079"/>
            </a:xfrm>
            <a:prstGeom prst="rect">
              <a:avLst/>
            </a:prstGeom>
            <a:noFill/>
            <a:ln w="9525">
              <a:noFill/>
              <a:miter lim="800000"/>
            </a:ln>
          </p:spPr>
          <p:txBody>
            <a:bodyPr wrap="none">
              <a:spAutoFit/>
            </a:bodyPr>
            <a:lstStyle/>
            <a:p>
              <a:pPr eaLnBrk="1" fontAlgn="auto" hangingPunct="1">
                <a:spcBef>
                  <a:spcPts val="0"/>
                </a:spcBef>
                <a:spcAft>
                  <a:spcPts val="0"/>
                </a:spcAft>
                <a:defRPr/>
              </a:pPr>
              <a:r>
                <a:rPr lang="en-US" altLang="zh-CN" sz="1400" kern="0" dirty="0">
                  <a:solidFill>
                    <a:srgbClr val="C00000"/>
                  </a:solidFill>
                  <a:latin typeface="+mn-lt"/>
                  <a:ea typeface="+mn-ea"/>
                </a:rPr>
                <a:t>SPB/AQ</a:t>
              </a:r>
              <a:endParaRPr lang="en-US" altLang="zh-CN" sz="1400" kern="0" dirty="0">
                <a:solidFill>
                  <a:srgbClr val="C00000"/>
                </a:solidFill>
                <a:latin typeface="+mn-lt"/>
                <a:ea typeface="+mn-ea"/>
              </a:endParaRPr>
            </a:p>
          </p:txBody>
        </p:sp>
        <p:sp>
          <p:nvSpPr>
            <p:cNvPr id="151" name="矩形 169"/>
            <p:cNvSpPr>
              <a:spLocks noChangeArrowheads="1"/>
            </p:cNvSpPr>
            <p:nvPr/>
          </p:nvSpPr>
          <p:spPr bwMode="auto">
            <a:xfrm>
              <a:off x="766683" y="1239838"/>
              <a:ext cx="4057710" cy="2869285"/>
            </a:xfrm>
            <a:prstGeom prst="rect">
              <a:avLst/>
            </a:prstGeom>
            <a:noFill/>
            <a:ln w="9525" algn="ctr">
              <a:noFill/>
              <a:round/>
            </a:ln>
          </p:spPr>
          <p:txBody>
            <a:bodyPr lIns="87752" tIns="43876" rIns="87752" bIns="43876" anchor="ctr"/>
            <a:lstStyle/>
            <a:p>
              <a:pPr defTabSz="877570"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2" name="矩形 170"/>
            <p:cNvSpPr>
              <a:spLocks noChangeArrowheads="1"/>
            </p:cNvSpPr>
            <p:nvPr/>
          </p:nvSpPr>
          <p:spPr bwMode="auto">
            <a:xfrm>
              <a:off x="736120" y="1250387"/>
              <a:ext cx="4194344" cy="2827090"/>
            </a:xfrm>
            <a:prstGeom prst="rect">
              <a:avLst/>
            </a:prstGeom>
            <a:noFill/>
            <a:ln w="9525" algn="ctr">
              <a:solidFill>
                <a:srgbClr val="000000"/>
              </a:solidFill>
              <a:round/>
            </a:ln>
          </p:spPr>
          <p:txBody>
            <a:bodyPr lIns="87752" tIns="43876" rIns="87752" bIns="43876" anchor="ctr"/>
            <a:lstStyle/>
            <a:p>
              <a:pPr defTabSz="877570"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3" name="矩形 171"/>
            <p:cNvSpPr>
              <a:spLocks noChangeArrowheads="1"/>
            </p:cNvSpPr>
            <p:nvPr/>
          </p:nvSpPr>
          <p:spPr bwMode="auto">
            <a:xfrm>
              <a:off x="5313403" y="1253903"/>
              <a:ext cx="4192547" cy="2830606"/>
            </a:xfrm>
            <a:prstGeom prst="rect">
              <a:avLst/>
            </a:prstGeom>
            <a:noFill/>
            <a:ln w="9525" algn="ctr">
              <a:solidFill>
                <a:srgbClr val="000000"/>
              </a:solidFill>
              <a:round/>
            </a:ln>
          </p:spPr>
          <p:txBody>
            <a:bodyPr lIns="87752" tIns="43876" rIns="87752" bIns="43876" anchor="ctr"/>
            <a:lstStyle/>
            <a:p>
              <a:pPr defTabSz="877570"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4" name="TextBox 172"/>
            <p:cNvSpPr txBox="1">
              <a:spLocks noChangeArrowheads="1"/>
            </p:cNvSpPr>
            <p:nvPr/>
          </p:nvSpPr>
          <p:spPr bwMode="auto">
            <a:xfrm>
              <a:off x="5313403" y="1264452"/>
              <a:ext cx="717335" cy="341079"/>
            </a:xfrm>
            <a:prstGeom prst="rect">
              <a:avLst/>
            </a:prstGeom>
            <a:noFill/>
            <a:ln w="9525">
              <a:noFill/>
              <a:miter lim="800000"/>
            </a:ln>
          </p:spPr>
          <p:txBody>
            <a:bodyPr wrap="none">
              <a:spAutoFit/>
            </a:bodyPr>
            <a:lstStyle/>
            <a:p>
              <a:pPr eaLnBrk="1" fontAlgn="auto" hangingPunct="1">
                <a:spcBef>
                  <a:spcPts val="0"/>
                </a:spcBef>
                <a:spcAft>
                  <a:spcPts val="0"/>
                </a:spcAft>
                <a:defRPr/>
              </a:pPr>
              <a:r>
                <a:rPr lang="en-US" altLang="zh-CN" sz="1400" kern="0" dirty="0">
                  <a:solidFill>
                    <a:srgbClr val="C00000"/>
                  </a:solidFill>
                  <a:latin typeface="+mn-lt"/>
                  <a:ea typeface="+mn-ea"/>
                </a:rPr>
                <a:t>TRILL</a:t>
              </a:r>
              <a:endParaRPr lang="en-US" altLang="zh-CN" sz="1400" kern="0" dirty="0">
                <a:solidFill>
                  <a:srgbClr val="C00000"/>
                </a:solidFill>
                <a:latin typeface="+mn-lt"/>
                <a:ea typeface="+mn-ea"/>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叠加大二层网络技术</a:t>
            </a:r>
            <a:endParaRPr lang="zh-CN" altLang="en-US" smtClean="0"/>
          </a:p>
        </p:txBody>
      </p:sp>
      <p:grpSp>
        <p:nvGrpSpPr>
          <p:cNvPr id="73731" name="组合 139"/>
          <p:cNvGrpSpPr/>
          <p:nvPr/>
        </p:nvGrpSpPr>
        <p:grpSpPr bwMode="auto">
          <a:xfrm>
            <a:off x="792163" y="1473200"/>
            <a:ext cx="4673600" cy="4403725"/>
            <a:chOff x="395536" y="1844824"/>
            <a:chExt cx="4536504" cy="3198549"/>
          </a:xfrm>
        </p:grpSpPr>
        <p:pic>
          <p:nvPicPr>
            <p:cNvPr id="73736" name="Picture 461" descr="图片2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4560" y="3225770"/>
              <a:ext cx="418994" cy="42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Picture 461" descr="图片2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7296" y="3225770"/>
              <a:ext cx="418994" cy="42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8" name="Picture 459"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719" y="1855528"/>
              <a:ext cx="388782" cy="431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3739" name="直接连接符 101"/>
            <p:cNvCxnSpPr>
              <a:cxnSpLocks noChangeShapeType="1"/>
            </p:cNvCxnSpPr>
            <p:nvPr/>
          </p:nvCxnSpPr>
          <p:spPr bwMode="auto">
            <a:xfrm flipH="1" flipV="1">
              <a:off x="2029111" y="2286844"/>
              <a:ext cx="7682"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pic>
          <p:nvPicPr>
            <p:cNvPr id="73740" name="Picture 461" descr="图片2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9030" y="3225770"/>
              <a:ext cx="418994" cy="42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41" name="Picture 461" descr="图片2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53006" y="3225770"/>
              <a:ext cx="418994" cy="42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42" name="Picture 459" descr="图片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777" y="1844824"/>
              <a:ext cx="398431" cy="44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3743" name="直接连接符 105"/>
            <p:cNvCxnSpPr>
              <a:cxnSpLocks noChangeShapeType="1"/>
            </p:cNvCxnSpPr>
            <p:nvPr/>
          </p:nvCxnSpPr>
          <p:spPr bwMode="auto">
            <a:xfrm>
              <a:off x="3134993" y="2286844"/>
              <a:ext cx="3535"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4" name="直接连接符 106"/>
            <p:cNvCxnSpPr>
              <a:cxnSpLocks noChangeShapeType="1"/>
            </p:cNvCxnSpPr>
            <p:nvPr/>
          </p:nvCxnSpPr>
          <p:spPr bwMode="auto">
            <a:xfrm flipH="1">
              <a:off x="1044058" y="2286844"/>
              <a:ext cx="985053"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5" name="直接连接符 107"/>
            <p:cNvCxnSpPr>
              <a:cxnSpLocks noChangeShapeType="1"/>
            </p:cNvCxnSpPr>
            <p:nvPr/>
          </p:nvCxnSpPr>
          <p:spPr bwMode="auto">
            <a:xfrm flipH="1">
              <a:off x="1044058" y="2286844"/>
              <a:ext cx="2090935"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6" name="直接连接符 108"/>
            <p:cNvCxnSpPr>
              <a:cxnSpLocks noChangeShapeType="1"/>
            </p:cNvCxnSpPr>
            <p:nvPr/>
          </p:nvCxnSpPr>
          <p:spPr bwMode="auto">
            <a:xfrm>
              <a:off x="2029111" y="2286844"/>
              <a:ext cx="1109416"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7" name="直接连接符 109"/>
            <p:cNvCxnSpPr>
              <a:cxnSpLocks noChangeShapeType="1"/>
            </p:cNvCxnSpPr>
            <p:nvPr/>
          </p:nvCxnSpPr>
          <p:spPr bwMode="auto">
            <a:xfrm flipH="1">
              <a:off x="2036793" y="2286844"/>
              <a:ext cx="1098199"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8" name="直接连接符 110"/>
            <p:cNvCxnSpPr>
              <a:cxnSpLocks noChangeShapeType="1"/>
            </p:cNvCxnSpPr>
            <p:nvPr/>
          </p:nvCxnSpPr>
          <p:spPr bwMode="auto">
            <a:xfrm>
              <a:off x="2029111" y="2286844"/>
              <a:ext cx="2333393" cy="938927"/>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cxnSp>
          <p:nvCxnSpPr>
            <p:cNvPr id="73749" name="直接连接符 111"/>
            <p:cNvCxnSpPr>
              <a:cxnSpLocks noChangeShapeType="1"/>
            </p:cNvCxnSpPr>
            <p:nvPr/>
          </p:nvCxnSpPr>
          <p:spPr bwMode="auto">
            <a:xfrm>
              <a:off x="3210731" y="2342847"/>
              <a:ext cx="1151774" cy="882922"/>
            </a:xfrm>
            <a:prstGeom prst="line">
              <a:avLst/>
            </a:prstGeom>
            <a:noFill/>
            <a:ln w="9525" algn="ctr">
              <a:solidFill>
                <a:srgbClr val="000000"/>
              </a:solidFill>
              <a:round/>
            </a:ln>
            <a:extLst>
              <a:ext uri="{909E8E84-426E-40DD-AFC4-6F175D3DCCD1}">
                <a14:hiddenFill xmlns:a14="http://schemas.microsoft.com/office/drawing/2010/main">
                  <a:noFill/>
                </a14:hiddenFill>
              </a:ext>
            </a:extLst>
          </p:spPr>
        </p:cxnSp>
        <p:sp>
          <p:nvSpPr>
            <p:cNvPr id="113" name="椭圆 52"/>
            <p:cNvSpPr/>
            <p:nvPr/>
          </p:nvSpPr>
          <p:spPr bwMode="auto">
            <a:xfrm>
              <a:off x="1018073" y="2143463"/>
              <a:ext cx="3420869" cy="1203780"/>
            </a:xfrm>
            <a:prstGeom prst="ellipse">
              <a:avLst/>
            </a:prstGeom>
            <a:solidFill>
              <a:srgbClr val="FFCC66">
                <a:lumMod val="20000"/>
                <a:lumOff val="80000"/>
                <a:alpha val="70000"/>
              </a:srgbClr>
            </a:solidFill>
            <a:ln>
              <a:noFill/>
            </a:ln>
            <a:effectLst/>
          </p:spPr>
          <p:txBody>
            <a:bodyPr/>
            <a:lstStyle/>
            <a:p>
              <a:pPr eaLnBrk="1" fontAlgn="auto" hangingPunct="1">
                <a:spcBef>
                  <a:spcPts val="0"/>
                </a:spcBef>
                <a:spcAft>
                  <a:spcPts val="0"/>
                </a:spcAft>
                <a:buClr>
                  <a:srgbClr val="CC9900"/>
                </a:buClr>
                <a:buFont typeface="Wingdings" panose="05000000000000000000" pitchFamily="2" charset="2"/>
                <a:buChar char="n"/>
                <a:defRPr/>
              </a:pPr>
              <a:endParaRPr lang="zh-CN" altLang="en-US" sz="1800" kern="0">
                <a:solidFill>
                  <a:srgbClr val="000000"/>
                </a:solidFill>
                <a:latin typeface="+mn-lt"/>
                <a:ea typeface="+mn-ea"/>
              </a:endParaRPr>
            </a:p>
          </p:txBody>
        </p:sp>
        <p:sp>
          <p:nvSpPr>
            <p:cNvPr id="114" name="TextBox 113"/>
            <p:cNvSpPr txBox="1"/>
            <p:nvPr/>
          </p:nvSpPr>
          <p:spPr>
            <a:xfrm>
              <a:off x="1734605" y="2522815"/>
              <a:ext cx="1858364" cy="200630"/>
            </a:xfrm>
            <a:prstGeom prst="rect">
              <a:avLst/>
            </a:prstGeom>
            <a:noFill/>
          </p:spPr>
          <p:txBody>
            <a:bodyPr>
              <a:spAutoFit/>
            </a:bodyPr>
            <a:lstStyle/>
            <a:p>
              <a:pPr algn="ctr" eaLnBrk="1" fontAlgn="auto" hangingPunct="1">
                <a:spcBef>
                  <a:spcPts val="0"/>
                </a:spcBef>
                <a:spcAft>
                  <a:spcPts val="0"/>
                </a:spcAft>
                <a:defRPr/>
              </a:pPr>
              <a:r>
                <a:rPr lang="en-US" altLang="zh-CN" sz="1200" kern="0" dirty="0">
                  <a:solidFill>
                    <a:sysClr val="windowText" lastClr="000000"/>
                  </a:solidFill>
                  <a:latin typeface="+mn-lt"/>
                  <a:ea typeface="+mn-ea"/>
                </a:rPr>
                <a:t>STP/TRILL/OSPF</a:t>
              </a:r>
              <a:endParaRPr lang="zh-CN" altLang="en-US" sz="1200" kern="0" dirty="0">
                <a:solidFill>
                  <a:sysClr val="windowText" lastClr="000000"/>
                </a:solidFill>
                <a:latin typeface="+mn-lt"/>
                <a:ea typeface="+mn-ea"/>
              </a:endParaRPr>
            </a:p>
          </p:txBody>
        </p:sp>
        <p:sp>
          <p:nvSpPr>
            <p:cNvPr id="73752" name="圆角矩形 114"/>
            <p:cNvSpPr>
              <a:spLocks noChangeArrowheads="1"/>
            </p:cNvSpPr>
            <p:nvPr/>
          </p:nvSpPr>
          <p:spPr bwMode="auto">
            <a:xfrm>
              <a:off x="395536" y="3890327"/>
              <a:ext cx="1007770" cy="1153046"/>
            </a:xfrm>
            <a:prstGeom prst="roundRect">
              <a:avLst>
                <a:gd name="adj" fmla="val 16667"/>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zh-CN" altLang="en-US" sz="1400" smtClean="0">
                <a:solidFill>
                  <a:srgbClr val="000000"/>
                </a:solidFill>
                <a:latin typeface="+mn-lt"/>
                <a:ea typeface="+mn-ea"/>
              </a:endParaRPr>
            </a:p>
          </p:txBody>
        </p:sp>
        <p:sp>
          <p:nvSpPr>
            <p:cNvPr id="116" name="Rounded Rectangle 237"/>
            <p:cNvSpPr/>
            <p:nvPr/>
          </p:nvSpPr>
          <p:spPr bwMode="auto">
            <a:xfrm>
              <a:off x="605103"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cxnSp>
          <p:nvCxnSpPr>
            <p:cNvPr id="73754" name="Straight Connector 239"/>
            <p:cNvCxnSpPr>
              <a:cxnSpLocks noChangeShapeType="1"/>
            </p:cNvCxnSpPr>
            <p:nvPr/>
          </p:nvCxnSpPr>
          <p:spPr bwMode="auto">
            <a:xfrm flipH="1">
              <a:off x="755576" y="4251285"/>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cxnSp>
          <p:nvCxnSpPr>
            <p:cNvPr id="73755" name="Straight Connector 240"/>
            <p:cNvCxnSpPr>
              <a:cxnSpLocks noChangeShapeType="1"/>
            </p:cNvCxnSpPr>
            <p:nvPr/>
          </p:nvCxnSpPr>
          <p:spPr bwMode="auto">
            <a:xfrm>
              <a:off x="1043608" y="4395301"/>
              <a:ext cx="1" cy="336995"/>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sp>
          <p:nvSpPr>
            <p:cNvPr id="119" name="Rounded Rectangle 95"/>
            <p:cNvSpPr/>
            <p:nvPr/>
          </p:nvSpPr>
          <p:spPr bwMode="auto">
            <a:xfrm>
              <a:off x="489532" y="4081733"/>
              <a:ext cx="796662" cy="385117"/>
            </a:xfrm>
            <a:custGeom>
              <a:avLst/>
              <a:gdLst>
                <a:gd name="connsiteX0" fmla="*/ 0 w 1403287"/>
                <a:gd name="connsiteY0" fmla="*/ 48286 h 289711"/>
                <a:gd name="connsiteX1" fmla="*/ 48286 w 1403287"/>
                <a:gd name="connsiteY1" fmla="*/ 0 h 289711"/>
                <a:gd name="connsiteX2" fmla="*/ 1355001 w 1403287"/>
                <a:gd name="connsiteY2" fmla="*/ 0 h 289711"/>
                <a:gd name="connsiteX3" fmla="*/ 1403287 w 1403287"/>
                <a:gd name="connsiteY3" fmla="*/ 48286 h 289711"/>
                <a:gd name="connsiteX4" fmla="*/ 1403287 w 1403287"/>
                <a:gd name="connsiteY4" fmla="*/ 241425 h 289711"/>
                <a:gd name="connsiteX5" fmla="*/ 1355001 w 1403287"/>
                <a:gd name="connsiteY5" fmla="*/ 289711 h 289711"/>
                <a:gd name="connsiteX6" fmla="*/ 48286 w 1403287"/>
                <a:gd name="connsiteY6" fmla="*/ 289711 h 289711"/>
                <a:gd name="connsiteX7" fmla="*/ 0 w 1403287"/>
                <a:gd name="connsiteY7" fmla="*/ 241425 h 289711"/>
                <a:gd name="connsiteX8" fmla="*/ 0 w 1403287"/>
                <a:gd name="connsiteY8" fmla="*/ 48286 h 289711"/>
                <a:gd name="connsiteX0-1" fmla="*/ 0 w 1403287"/>
                <a:gd name="connsiteY0-2" fmla="*/ 50212 h 291637"/>
                <a:gd name="connsiteX1-3" fmla="*/ 48286 w 1403287"/>
                <a:gd name="connsiteY1-4" fmla="*/ 1926 h 291637"/>
                <a:gd name="connsiteX2-5" fmla="*/ 247873 w 1403287"/>
                <a:gd name="connsiteY2-6" fmla="*/ 0 h 291637"/>
                <a:gd name="connsiteX3-7" fmla="*/ 1355001 w 1403287"/>
                <a:gd name="connsiteY3-8" fmla="*/ 1926 h 291637"/>
                <a:gd name="connsiteX4-9" fmla="*/ 1403287 w 1403287"/>
                <a:gd name="connsiteY4-10" fmla="*/ 50212 h 291637"/>
                <a:gd name="connsiteX5-11" fmla="*/ 1403287 w 1403287"/>
                <a:gd name="connsiteY5-12" fmla="*/ 243351 h 291637"/>
                <a:gd name="connsiteX6-13" fmla="*/ 1355001 w 1403287"/>
                <a:gd name="connsiteY6-14" fmla="*/ 291637 h 291637"/>
                <a:gd name="connsiteX7-15" fmla="*/ 48286 w 1403287"/>
                <a:gd name="connsiteY7-16" fmla="*/ 291637 h 291637"/>
                <a:gd name="connsiteX8-17" fmla="*/ 0 w 1403287"/>
                <a:gd name="connsiteY8-18" fmla="*/ 243351 h 291637"/>
                <a:gd name="connsiteX9" fmla="*/ 0 w 1403287"/>
                <a:gd name="connsiteY9" fmla="*/ 50212 h 291637"/>
                <a:gd name="connsiteX0-19" fmla="*/ 0 w 1403287"/>
                <a:gd name="connsiteY0-20" fmla="*/ 50212 h 291637"/>
                <a:gd name="connsiteX1-21" fmla="*/ 48286 w 1403287"/>
                <a:gd name="connsiteY1-22" fmla="*/ 1926 h 291637"/>
                <a:gd name="connsiteX2-23" fmla="*/ 247873 w 1403287"/>
                <a:gd name="connsiteY2-24" fmla="*/ 0 h 291637"/>
                <a:gd name="connsiteX3-25" fmla="*/ 731266 w 1403287"/>
                <a:gd name="connsiteY3-26" fmla="*/ 2381 h 291637"/>
                <a:gd name="connsiteX4-27" fmla="*/ 1355001 w 1403287"/>
                <a:gd name="connsiteY4-28" fmla="*/ 1926 h 291637"/>
                <a:gd name="connsiteX5-29" fmla="*/ 1403287 w 1403287"/>
                <a:gd name="connsiteY5-30" fmla="*/ 50212 h 291637"/>
                <a:gd name="connsiteX6-31" fmla="*/ 1403287 w 1403287"/>
                <a:gd name="connsiteY6-32" fmla="*/ 243351 h 291637"/>
                <a:gd name="connsiteX7-33" fmla="*/ 1355001 w 1403287"/>
                <a:gd name="connsiteY7-34" fmla="*/ 291637 h 291637"/>
                <a:gd name="connsiteX8-35" fmla="*/ 48286 w 1403287"/>
                <a:gd name="connsiteY8-36" fmla="*/ 291637 h 291637"/>
                <a:gd name="connsiteX9-37" fmla="*/ 0 w 1403287"/>
                <a:gd name="connsiteY9-38" fmla="*/ 243351 h 291637"/>
                <a:gd name="connsiteX10" fmla="*/ 0 w 1403287"/>
                <a:gd name="connsiteY10" fmla="*/ 50212 h 291637"/>
                <a:gd name="connsiteX0-39" fmla="*/ 0 w 1403287"/>
                <a:gd name="connsiteY0-40" fmla="*/ 50212 h 291637"/>
                <a:gd name="connsiteX1-41" fmla="*/ 48286 w 1403287"/>
                <a:gd name="connsiteY1-42" fmla="*/ 1926 h 291637"/>
                <a:gd name="connsiteX2-43" fmla="*/ 247873 w 1403287"/>
                <a:gd name="connsiteY2-44" fmla="*/ 0 h 291637"/>
                <a:gd name="connsiteX3-45" fmla="*/ 757459 w 1403287"/>
                <a:gd name="connsiteY3-46" fmla="*/ 4762 h 291637"/>
                <a:gd name="connsiteX4-47" fmla="*/ 1355001 w 1403287"/>
                <a:gd name="connsiteY4-48" fmla="*/ 1926 h 291637"/>
                <a:gd name="connsiteX5-49" fmla="*/ 1403287 w 1403287"/>
                <a:gd name="connsiteY5-50" fmla="*/ 50212 h 291637"/>
                <a:gd name="connsiteX6-51" fmla="*/ 1403287 w 1403287"/>
                <a:gd name="connsiteY6-52" fmla="*/ 243351 h 291637"/>
                <a:gd name="connsiteX7-53" fmla="*/ 1355001 w 1403287"/>
                <a:gd name="connsiteY7-54" fmla="*/ 291637 h 291637"/>
                <a:gd name="connsiteX8-55" fmla="*/ 48286 w 1403287"/>
                <a:gd name="connsiteY8-56" fmla="*/ 291637 h 291637"/>
                <a:gd name="connsiteX9-57" fmla="*/ 0 w 1403287"/>
                <a:gd name="connsiteY9-58" fmla="*/ 243351 h 291637"/>
                <a:gd name="connsiteX10-59" fmla="*/ 0 w 1403287"/>
                <a:gd name="connsiteY10-60" fmla="*/ 50212 h 291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59" y="connsiteY10-60"/>
                </a:cxn>
              </a:cxnLst>
              <a:rect l="l" t="t" r="r" b="b"/>
              <a:pathLst>
                <a:path w="1403287" h="291637">
                  <a:moveTo>
                    <a:pt x="0" y="50212"/>
                  </a:moveTo>
                  <a:cubicBezTo>
                    <a:pt x="0" y="23544"/>
                    <a:pt x="21618" y="1926"/>
                    <a:pt x="48286" y="1926"/>
                  </a:cubicBezTo>
                  <a:lnTo>
                    <a:pt x="247873" y="0"/>
                  </a:lnTo>
                  <a:lnTo>
                    <a:pt x="757459" y="4762"/>
                  </a:lnTo>
                  <a:lnTo>
                    <a:pt x="1355001" y="1926"/>
                  </a:lnTo>
                  <a:cubicBezTo>
                    <a:pt x="1381669" y="1926"/>
                    <a:pt x="1403287" y="23544"/>
                    <a:pt x="1403287" y="50212"/>
                  </a:cubicBezTo>
                  <a:lnTo>
                    <a:pt x="1403287" y="243351"/>
                  </a:lnTo>
                  <a:cubicBezTo>
                    <a:pt x="1403287" y="270019"/>
                    <a:pt x="1381669" y="291637"/>
                    <a:pt x="1355001" y="291637"/>
                  </a:cubicBezTo>
                  <a:lnTo>
                    <a:pt x="48286" y="291637"/>
                  </a:lnTo>
                  <a:cubicBezTo>
                    <a:pt x="21618" y="291637"/>
                    <a:pt x="0" y="270019"/>
                    <a:pt x="0" y="243351"/>
                  </a:cubicBezTo>
                  <a:lnTo>
                    <a:pt x="0" y="50212"/>
                  </a:lnTo>
                  <a:close/>
                </a:path>
              </a:pathLst>
            </a:custGeom>
            <a:solidFill>
              <a:srgbClr val="CCFFCC"/>
            </a:solidFill>
            <a:ln w="317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ctr"/>
            <a:lstStyle/>
            <a:p>
              <a:pPr algn="ctr" defTabSz="801370" eaLnBrk="1" fontAlgn="auto" hangingPunct="1">
                <a:spcBef>
                  <a:spcPts val="0"/>
                </a:spcBef>
                <a:spcAft>
                  <a:spcPts val="0"/>
                </a:spcAft>
                <a:defRPr/>
              </a:pPr>
              <a:r>
                <a:rPr lang="en-US" sz="1050" kern="0" dirty="0">
                  <a:solidFill>
                    <a:srgbClr val="000000"/>
                  </a:solidFill>
                  <a:latin typeface="+mn-lt"/>
                  <a:ea typeface="+mn-ea"/>
                  <a:cs typeface="Arial" panose="020B0604020202020204" pitchFamily="34" charset="0"/>
                </a:rPr>
                <a:t>vSwitch-1</a:t>
              </a:r>
              <a:endParaRPr lang="en-US" sz="1050" kern="0" dirty="0">
                <a:solidFill>
                  <a:srgbClr val="000000"/>
                </a:solidFill>
                <a:latin typeface="+mn-lt"/>
                <a:ea typeface="+mn-ea"/>
                <a:cs typeface="Arial" panose="020B0604020202020204" pitchFamily="34" charset="0"/>
              </a:endParaRPr>
            </a:p>
          </p:txBody>
        </p:sp>
        <p:sp>
          <p:nvSpPr>
            <p:cNvPr id="120" name="矩形 119"/>
            <p:cNvSpPr/>
            <p:nvPr/>
          </p:nvSpPr>
          <p:spPr>
            <a:xfrm>
              <a:off x="508024" y="3860348"/>
              <a:ext cx="676470" cy="178722"/>
            </a:xfrm>
            <a:prstGeom prst="rect">
              <a:avLst/>
            </a:prstGeom>
          </p:spPr>
          <p:txBody>
            <a:bodyPr wrap="none">
              <a:spAutoFit/>
            </a:bodyPr>
            <a:lstStyle/>
            <a:p>
              <a:pPr algn="r" defTabSz="801370" eaLnBrk="1" fontAlgn="auto" hangingPunct="1">
                <a:spcBef>
                  <a:spcPts val="0"/>
                </a:spcBef>
                <a:spcAft>
                  <a:spcPts val="0"/>
                </a:spcAft>
                <a:defRPr/>
              </a:pPr>
              <a:r>
                <a:rPr lang="en-US" altLang="zh-CN" kern="0" dirty="0">
                  <a:solidFill>
                    <a:srgbClr val="000000"/>
                  </a:solidFill>
                  <a:latin typeface="+mn-lt"/>
                  <a:ea typeface="+mn-ea"/>
                </a:rPr>
                <a:t>Server-1</a:t>
              </a:r>
              <a:endParaRPr lang="en-US" altLang="zh-CN" kern="0" dirty="0">
                <a:solidFill>
                  <a:srgbClr val="000000"/>
                </a:solidFill>
                <a:latin typeface="+mn-lt"/>
                <a:ea typeface="+mn-ea"/>
              </a:endParaRPr>
            </a:p>
          </p:txBody>
        </p:sp>
        <p:sp>
          <p:nvSpPr>
            <p:cNvPr id="121" name="Rounded Rectangle 238"/>
            <p:cNvSpPr/>
            <p:nvPr/>
          </p:nvSpPr>
          <p:spPr bwMode="auto">
            <a:xfrm>
              <a:off x="941026"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sp>
          <p:nvSpPr>
            <p:cNvPr id="73759" name="圆角矩形 121"/>
            <p:cNvSpPr>
              <a:spLocks noChangeArrowheads="1"/>
            </p:cNvSpPr>
            <p:nvPr/>
          </p:nvSpPr>
          <p:spPr bwMode="auto">
            <a:xfrm>
              <a:off x="1548153" y="3890327"/>
              <a:ext cx="1007770" cy="1153046"/>
            </a:xfrm>
            <a:prstGeom prst="roundRect">
              <a:avLst>
                <a:gd name="adj" fmla="val 16667"/>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zh-CN" altLang="en-US" sz="1400" smtClean="0">
                <a:solidFill>
                  <a:srgbClr val="000000"/>
                </a:solidFill>
                <a:latin typeface="+mn-lt"/>
                <a:ea typeface="+mn-ea"/>
              </a:endParaRPr>
            </a:p>
          </p:txBody>
        </p:sp>
        <p:sp>
          <p:nvSpPr>
            <p:cNvPr id="123" name="Rounded Rectangle 237"/>
            <p:cNvSpPr/>
            <p:nvPr/>
          </p:nvSpPr>
          <p:spPr bwMode="auto">
            <a:xfrm>
              <a:off x="1757720"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cxnSp>
          <p:nvCxnSpPr>
            <p:cNvPr id="73761" name="Straight Connector 239"/>
            <p:cNvCxnSpPr>
              <a:cxnSpLocks noChangeShapeType="1"/>
            </p:cNvCxnSpPr>
            <p:nvPr/>
          </p:nvCxnSpPr>
          <p:spPr bwMode="auto">
            <a:xfrm flipH="1">
              <a:off x="1907704" y="4251285"/>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cxnSp>
          <p:nvCxnSpPr>
            <p:cNvPr id="73762" name="Straight Connector 240"/>
            <p:cNvCxnSpPr>
              <a:cxnSpLocks noChangeShapeType="1"/>
            </p:cNvCxnSpPr>
            <p:nvPr/>
          </p:nvCxnSpPr>
          <p:spPr bwMode="auto">
            <a:xfrm>
              <a:off x="2195736" y="4395301"/>
              <a:ext cx="1" cy="336995"/>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sp>
          <p:nvSpPr>
            <p:cNvPr id="126" name="Rounded Rectangle 95"/>
            <p:cNvSpPr/>
            <p:nvPr/>
          </p:nvSpPr>
          <p:spPr bwMode="auto">
            <a:xfrm>
              <a:off x="1640609" y="4081733"/>
              <a:ext cx="798203" cy="385117"/>
            </a:xfrm>
            <a:custGeom>
              <a:avLst/>
              <a:gdLst>
                <a:gd name="connsiteX0" fmla="*/ 0 w 1403287"/>
                <a:gd name="connsiteY0" fmla="*/ 48286 h 289711"/>
                <a:gd name="connsiteX1" fmla="*/ 48286 w 1403287"/>
                <a:gd name="connsiteY1" fmla="*/ 0 h 289711"/>
                <a:gd name="connsiteX2" fmla="*/ 1355001 w 1403287"/>
                <a:gd name="connsiteY2" fmla="*/ 0 h 289711"/>
                <a:gd name="connsiteX3" fmla="*/ 1403287 w 1403287"/>
                <a:gd name="connsiteY3" fmla="*/ 48286 h 289711"/>
                <a:gd name="connsiteX4" fmla="*/ 1403287 w 1403287"/>
                <a:gd name="connsiteY4" fmla="*/ 241425 h 289711"/>
                <a:gd name="connsiteX5" fmla="*/ 1355001 w 1403287"/>
                <a:gd name="connsiteY5" fmla="*/ 289711 h 289711"/>
                <a:gd name="connsiteX6" fmla="*/ 48286 w 1403287"/>
                <a:gd name="connsiteY6" fmla="*/ 289711 h 289711"/>
                <a:gd name="connsiteX7" fmla="*/ 0 w 1403287"/>
                <a:gd name="connsiteY7" fmla="*/ 241425 h 289711"/>
                <a:gd name="connsiteX8" fmla="*/ 0 w 1403287"/>
                <a:gd name="connsiteY8" fmla="*/ 48286 h 289711"/>
                <a:gd name="connsiteX0-1" fmla="*/ 0 w 1403287"/>
                <a:gd name="connsiteY0-2" fmla="*/ 50212 h 291637"/>
                <a:gd name="connsiteX1-3" fmla="*/ 48286 w 1403287"/>
                <a:gd name="connsiteY1-4" fmla="*/ 1926 h 291637"/>
                <a:gd name="connsiteX2-5" fmla="*/ 247873 w 1403287"/>
                <a:gd name="connsiteY2-6" fmla="*/ 0 h 291637"/>
                <a:gd name="connsiteX3-7" fmla="*/ 1355001 w 1403287"/>
                <a:gd name="connsiteY3-8" fmla="*/ 1926 h 291637"/>
                <a:gd name="connsiteX4-9" fmla="*/ 1403287 w 1403287"/>
                <a:gd name="connsiteY4-10" fmla="*/ 50212 h 291637"/>
                <a:gd name="connsiteX5-11" fmla="*/ 1403287 w 1403287"/>
                <a:gd name="connsiteY5-12" fmla="*/ 243351 h 291637"/>
                <a:gd name="connsiteX6-13" fmla="*/ 1355001 w 1403287"/>
                <a:gd name="connsiteY6-14" fmla="*/ 291637 h 291637"/>
                <a:gd name="connsiteX7-15" fmla="*/ 48286 w 1403287"/>
                <a:gd name="connsiteY7-16" fmla="*/ 291637 h 291637"/>
                <a:gd name="connsiteX8-17" fmla="*/ 0 w 1403287"/>
                <a:gd name="connsiteY8-18" fmla="*/ 243351 h 291637"/>
                <a:gd name="connsiteX9" fmla="*/ 0 w 1403287"/>
                <a:gd name="connsiteY9" fmla="*/ 50212 h 291637"/>
                <a:gd name="connsiteX0-19" fmla="*/ 0 w 1403287"/>
                <a:gd name="connsiteY0-20" fmla="*/ 50212 h 291637"/>
                <a:gd name="connsiteX1-21" fmla="*/ 48286 w 1403287"/>
                <a:gd name="connsiteY1-22" fmla="*/ 1926 h 291637"/>
                <a:gd name="connsiteX2-23" fmla="*/ 247873 w 1403287"/>
                <a:gd name="connsiteY2-24" fmla="*/ 0 h 291637"/>
                <a:gd name="connsiteX3-25" fmla="*/ 731266 w 1403287"/>
                <a:gd name="connsiteY3-26" fmla="*/ 2381 h 291637"/>
                <a:gd name="connsiteX4-27" fmla="*/ 1355001 w 1403287"/>
                <a:gd name="connsiteY4-28" fmla="*/ 1926 h 291637"/>
                <a:gd name="connsiteX5-29" fmla="*/ 1403287 w 1403287"/>
                <a:gd name="connsiteY5-30" fmla="*/ 50212 h 291637"/>
                <a:gd name="connsiteX6-31" fmla="*/ 1403287 w 1403287"/>
                <a:gd name="connsiteY6-32" fmla="*/ 243351 h 291637"/>
                <a:gd name="connsiteX7-33" fmla="*/ 1355001 w 1403287"/>
                <a:gd name="connsiteY7-34" fmla="*/ 291637 h 291637"/>
                <a:gd name="connsiteX8-35" fmla="*/ 48286 w 1403287"/>
                <a:gd name="connsiteY8-36" fmla="*/ 291637 h 291637"/>
                <a:gd name="connsiteX9-37" fmla="*/ 0 w 1403287"/>
                <a:gd name="connsiteY9-38" fmla="*/ 243351 h 291637"/>
                <a:gd name="connsiteX10" fmla="*/ 0 w 1403287"/>
                <a:gd name="connsiteY10" fmla="*/ 50212 h 291637"/>
                <a:gd name="connsiteX0-39" fmla="*/ 0 w 1403287"/>
                <a:gd name="connsiteY0-40" fmla="*/ 50212 h 291637"/>
                <a:gd name="connsiteX1-41" fmla="*/ 48286 w 1403287"/>
                <a:gd name="connsiteY1-42" fmla="*/ 1926 h 291637"/>
                <a:gd name="connsiteX2-43" fmla="*/ 247873 w 1403287"/>
                <a:gd name="connsiteY2-44" fmla="*/ 0 h 291637"/>
                <a:gd name="connsiteX3-45" fmla="*/ 757459 w 1403287"/>
                <a:gd name="connsiteY3-46" fmla="*/ 4762 h 291637"/>
                <a:gd name="connsiteX4-47" fmla="*/ 1355001 w 1403287"/>
                <a:gd name="connsiteY4-48" fmla="*/ 1926 h 291637"/>
                <a:gd name="connsiteX5-49" fmla="*/ 1403287 w 1403287"/>
                <a:gd name="connsiteY5-50" fmla="*/ 50212 h 291637"/>
                <a:gd name="connsiteX6-51" fmla="*/ 1403287 w 1403287"/>
                <a:gd name="connsiteY6-52" fmla="*/ 243351 h 291637"/>
                <a:gd name="connsiteX7-53" fmla="*/ 1355001 w 1403287"/>
                <a:gd name="connsiteY7-54" fmla="*/ 291637 h 291637"/>
                <a:gd name="connsiteX8-55" fmla="*/ 48286 w 1403287"/>
                <a:gd name="connsiteY8-56" fmla="*/ 291637 h 291637"/>
                <a:gd name="connsiteX9-57" fmla="*/ 0 w 1403287"/>
                <a:gd name="connsiteY9-58" fmla="*/ 243351 h 291637"/>
                <a:gd name="connsiteX10-59" fmla="*/ 0 w 1403287"/>
                <a:gd name="connsiteY10-60" fmla="*/ 50212 h 291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59" y="connsiteY10-60"/>
                </a:cxn>
              </a:cxnLst>
              <a:rect l="l" t="t" r="r" b="b"/>
              <a:pathLst>
                <a:path w="1403287" h="291637">
                  <a:moveTo>
                    <a:pt x="0" y="50212"/>
                  </a:moveTo>
                  <a:cubicBezTo>
                    <a:pt x="0" y="23544"/>
                    <a:pt x="21618" y="1926"/>
                    <a:pt x="48286" y="1926"/>
                  </a:cubicBezTo>
                  <a:lnTo>
                    <a:pt x="247873" y="0"/>
                  </a:lnTo>
                  <a:lnTo>
                    <a:pt x="757459" y="4762"/>
                  </a:lnTo>
                  <a:lnTo>
                    <a:pt x="1355001" y="1926"/>
                  </a:lnTo>
                  <a:cubicBezTo>
                    <a:pt x="1381669" y="1926"/>
                    <a:pt x="1403287" y="23544"/>
                    <a:pt x="1403287" y="50212"/>
                  </a:cubicBezTo>
                  <a:lnTo>
                    <a:pt x="1403287" y="243351"/>
                  </a:lnTo>
                  <a:cubicBezTo>
                    <a:pt x="1403287" y="270019"/>
                    <a:pt x="1381669" y="291637"/>
                    <a:pt x="1355001" y="291637"/>
                  </a:cubicBezTo>
                  <a:lnTo>
                    <a:pt x="48286" y="291637"/>
                  </a:lnTo>
                  <a:cubicBezTo>
                    <a:pt x="21618" y="291637"/>
                    <a:pt x="0" y="270019"/>
                    <a:pt x="0" y="243351"/>
                  </a:cubicBezTo>
                  <a:lnTo>
                    <a:pt x="0" y="50212"/>
                  </a:lnTo>
                  <a:close/>
                </a:path>
              </a:pathLst>
            </a:custGeom>
            <a:solidFill>
              <a:srgbClr val="CCFFCC"/>
            </a:solidFill>
            <a:ln w="317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ctr"/>
            <a:lstStyle/>
            <a:p>
              <a:pPr algn="ctr" defTabSz="801370" eaLnBrk="1" fontAlgn="auto" hangingPunct="1">
                <a:spcBef>
                  <a:spcPts val="0"/>
                </a:spcBef>
                <a:spcAft>
                  <a:spcPts val="0"/>
                </a:spcAft>
                <a:defRPr/>
              </a:pPr>
              <a:r>
                <a:rPr lang="en-US" sz="1050" kern="0" dirty="0">
                  <a:solidFill>
                    <a:srgbClr val="000000"/>
                  </a:solidFill>
                  <a:latin typeface="+mn-lt"/>
                  <a:ea typeface="+mn-ea"/>
                  <a:cs typeface="Arial" panose="020B0604020202020204" pitchFamily="34" charset="0"/>
                </a:rPr>
                <a:t>vSwitch-</a:t>
              </a:r>
              <a:r>
                <a:rPr lang="en-US" altLang="zh-CN" sz="1050" kern="0" dirty="0">
                  <a:solidFill>
                    <a:srgbClr val="000000"/>
                  </a:solidFill>
                  <a:latin typeface="+mn-lt"/>
                  <a:ea typeface="+mn-ea"/>
                  <a:cs typeface="Arial" panose="020B0604020202020204" pitchFamily="34" charset="0"/>
                </a:rPr>
                <a:t>2</a:t>
              </a:r>
              <a:endParaRPr lang="en-US" sz="1050" kern="0" dirty="0">
                <a:solidFill>
                  <a:srgbClr val="000000"/>
                </a:solidFill>
                <a:latin typeface="+mn-lt"/>
                <a:ea typeface="+mn-ea"/>
                <a:cs typeface="Arial" panose="020B0604020202020204" pitchFamily="34" charset="0"/>
              </a:endParaRPr>
            </a:p>
          </p:txBody>
        </p:sp>
        <p:sp>
          <p:nvSpPr>
            <p:cNvPr id="127" name="矩形 126"/>
            <p:cNvSpPr/>
            <p:nvPr/>
          </p:nvSpPr>
          <p:spPr>
            <a:xfrm>
              <a:off x="1660641" y="3860348"/>
              <a:ext cx="676470" cy="178722"/>
            </a:xfrm>
            <a:prstGeom prst="rect">
              <a:avLst/>
            </a:prstGeom>
          </p:spPr>
          <p:txBody>
            <a:bodyPr wrap="none">
              <a:spAutoFit/>
            </a:bodyPr>
            <a:lstStyle/>
            <a:p>
              <a:pPr algn="r" defTabSz="801370" eaLnBrk="1" fontAlgn="auto" hangingPunct="1">
                <a:spcBef>
                  <a:spcPts val="0"/>
                </a:spcBef>
                <a:spcAft>
                  <a:spcPts val="0"/>
                </a:spcAft>
                <a:defRPr/>
              </a:pPr>
              <a:r>
                <a:rPr lang="en-US" altLang="zh-CN" kern="0" dirty="0">
                  <a:solidFill>
                    <a:srgbClr val="000000"/>
                  </a:solidFill>
                  <a:latin typeface="+mn-lt"/>
                  <a:ea typeface="+mn-ea"/>
                </a:rPr>
                <a:t>Server-2</a:t>
              </a:r>
              <a:endParaRPr lang="en-US" altLang="zh-CN" kern="0" dirty="0">
                <a:solidFill>
                  <a:srgbClr val="000000"/>
                </a:solidFill>
                <a:latin typeface="+mn-lt"/>
                <a:ea typeface="+mn-ea"/>
              </a:endParaRPr>
            </a:p>
          </p:txBody>
        </p:sp>
        <p:sp>
          <p:nvSpPr>
            <p:cNvPr id="128" name="Rounded Rectangle 238"/>
            <p:cNvSpPr/>
            <p:nvPr/>
          </p:nvSpPr>
          <p:spPr bwMode="auto">
            <a:xfrm>
              <a:off x="2093643"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sp>
          <p:nvSpPr>
            <p:cNvPr id="73766" name="圆角矩形 128"/>
            <p:cNvSpPr>
              <a:spLocks noChangeArrowheads="1"/>
            </p:cNvSpPr>
            <p:nvPr/>
          </p:nvSpPr>
          <p:spPr bwMode="auto">
            <a:xfrm>
              <a:off x="3924270" y="3890327"/>
              <a:ext cx="1007770" cy="1153046"/>
            </a:xfrm>
            <a:prstGeom prst="roundRect">
              <a:avLst>
                <a:gd name="adj" fmla="val 16667"/>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zh-CN" altLang="en-US" sz="1400" smtClean="0">
                <a:solidFill>
                  <a:srgbClr val="000000"/>
                </a:solidFill>
                <a:latin typeface="+mn-lt"/>
                <a:ea typeface="+mn-ea"/>
              </a:endParaRPr>
            </a:p>
          </p:txBody>
        </p:sp>
        <p:sp>
          <p:nvSpPr>
            <p:cNvPr id="130" name="Rounded Rectangle 237"/>
            <p:cNvSpPr/>
            <p:nvPr/>
          </p:nvSpPr>
          <p:spPr bwMode="auto">
            <a:xfrm>
              <a:off x="4133837"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cxnSp>
          <p:nvCxnSpPr>
            <p:cNvPr id="73768" name="Straight Connector 239"/>
            <p:cNvCxnSpPr>
              <a:cxnSpLocks noChangeShapeType="1"/>
            </p:cNvCxnSpPr>
            <p:nvPr/>
          </p:nvCxnSpPr>
          <p:spPr bwMode="auto">
            <a:xfrm flipH="1">
              <a:off x="4283968" y="4251285"/>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cxnSp>
          <p:nvCxnSpPr>
            <p:cNvPr id="73769" name="Straight Connector 240"/>
            <p:cNvCxnSpPr>
              <a:cxnSpLocks noChangeShapeType="1"/>
            </p:cNvCxnSpPr>
            <p:nvPr/>
          </p:nvCxnSpPr>
          <p:spPr bwMode="auto">
            <a:xfrm>
              <a:off x="4572000" y="4395301"/>
              <a:ext cx="1" cy="336995"/>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sp>
          <p:nvSpPr>
            <p:cNvPr id="133" name="Rounded Rectangle 95"/>
            <p:cNvSpPr/>
            <p:nvPr/>
          </p:nvSpPr>
          <p:spPr bwMode="auto">
            <a:xfrm>
              <a:off x="4016726" y="4081733"/>
              <a:ext cx="798203" cy="385117"/>
            </a:xfrm>
            <a:custGeom>
              <a:avLst/>
              <a:gdLst>
                <a:gd name="connsiteX0" fmla="*/ 0 w 1403287"/>
                <a:gd name="connsiteY0" fmla="*/ 48286 h 289711"/>
                <a:gd name="connsiteX1" fmla="*/ 48286 w 1403287"/>
                <a:gd name="connsiteY1" fmla="*/ 0 h 289711"/>
                <a:gd name="connsiteX2" fmla="*/ 1355001 w 1403287"/>
                <a:gd name="connsiteY2" fmla="*/ 0 h 289711"/>
                <a:gd name="connsiteX3" fmla="*/ 1403287 w 1403287"/>
                <a:gd name="connsiteY3" fmla="*/ 48286 h 289711"/>
                <a:gd name="connsiteX4" fmla="*/ 1403287 w 1403287"/>
                <a:gd name="connsiteY4" fmla="*/ 241425 h 289711"/>
                <a:gd name="connsiteX5" fmla="*/ 1355001 w 1403287"/>
                <a:gd name="connsiteY5" fmla="*/ 289711 h 289711"/>
                <a:gd name="connsiteX6" fmla="*/ 48286 w 1403287"/>
                <a:gd name="connsiteY6" fmla="*/ 289711 h 289711"/>
                <a:gd name="connsiteX7" fmla="*/ 0 w 1403287"/>
                <a:gd name="connsiteY7" fmla="*/ 241425 h 289711"/>
                <a:gd name="connsiteX8" fmla="*/ 0 w 1403287"/>
                <a:gd name="connsiteY8" fmla="*/ 48286 h 289711"/>
                <a:gd name="connsiteX0-1" fmla="*/ 0 w 1403287"/>
                <a:gd name="connsiteY0-2" fmla="*/ 50212 h 291637"/>
                <a:gd name="connsiteX1-3" fmla="*/ 48286 w 1403287"/>
                <a:gd name="connsiteY1-4" fmla="*/ 1926 h 291637"/>
                <a:gd name="connsiteX2-5" fmla="*/ 247873 w 1403287"/>
                <a:gd name="connsiteY2-6" fmla="*/ 0 h 291637"/>
                <a:gd name="connsiteX3-7" fmla="*/ 1355001 w 1403287"/>
                <a:gd name="connsiteY3-8" fmla="*/ 1926 h 291637"/>
                <a:gd name="connsiteX4-9" fmla="*/ 1403287 w 1403287"/>
                <a:gd name="connsiteY4-10" fmla="*/ 50212 h 291637"/>
                <a:gd name="connsiteX5-11" fmla="*/ 1403287 w 1403287"/>
                <a:gd name="connsiteY5-12" fmla="*/ 243351 h 291637"/>
                <a:gd name="connsiteX6-13" fmla="*/ 1355001 w 1403287"/>
                <a:gd name="connsiteY6-14" fmla="*/ 291637 h 291637"/>
                <a:gd name="connsiteX7-15" fmla="*/ 48286 w 1403287"/>
                <a:gd name="connsiteY7-16" fmla="*/ 291637 h 291637"/>
                <a:gd name="connsiteX8-17" fmla="*/ 0 w 1403287"/>
                <a:gd name="connsiteY8-18" fmla="*/ 243351 h 291637"/>
                <a:gd name="connsiteX9" fmla="*/ 0 w 1403287"/>
                <a:gd name="connsiteY9" fmla="*/ 50212 h 291637"/>
                <a:gd name="connsiteX0-19" fmla="*/ 0 w 1403287"/>
                <a:gd name="connsiteY0-20" fmla="*/ 50212 h 291637"/>
                <a:gd name="connsiteX1-21" fmla="*/ 48286 w 1403287"/>
                <a:gd name="connsiteY1-22" fmla="*/ 1926 h 291637"/>
                <a:gd name="connsiteX2-23" fmla="*/ 247873 w 1403287"/>
                <a:gd name="connsiteY2-24" fmla="*/ 0 h 291637"/>
                <a:gd name="connsiteX3-25" fmla="*/ 731266 w 1403287"/>
                <a:gd name="connsiteY3-26" fmla="*/ 2381 h 291637"/>
                <a:gd name="connsiteX4-27" fmla="*/ 1355001 w 1403287"/>
                <a:gd name="connsiteY4-28" fmla="*/ 1926 h 291637"/>
                <a:gd name="connsiteX5-29" fmla="*/ 1403287 w 1403287"/>
                <a:gd name="connsiteY5-30" fmla="*/ 50212 h 291637"/>
                <a:gd name="connsiteX6-31" fmla="*/ 1403287 w 1403287"/>
                <a:gd name="connsiteY6-32" fmla="*/ 243351 h 291637"/>
                <a:gd name="connsiteX7-33" fmla="*/ 1355001 w 1403287"/>
                <a:gd name="connsiteY7-34" fmla="*/ 291637 h 291637"/>
                <a:gd name="connsiteX8-35" fmla="*/ 48286 w 1403287"/>
                <a:gd name="connsiteY8-36" fmla="*/ 291637 h 291637"/>
                <a:gd name="connsiteX9-37" fmla="*/ 0 w 1403287"/>
                <a:gd name="connsiteY9-38" fmla="*/ 243351 h 291637"/>
                <a:gd name="connsiteX10" fmla="*/ 0 w 1403287"/>
                <a:gd name="connsiteY10" fmla="*/ 50212 h 291637"/>
                <a:gd name="connsiteX0-39" fmla="*/ 0 w 1403287"/>
                <a:gd name="connsiteY0-40" fmla="*/ 50212 h 291637"/>
                <a:gd name="connsiteX1-41" fmla="*/ 48286 w 1403287"/>
                <a:gd name="connsiteY1-42" fmla="*/ 1926 h 291637"/>
                <a:gd name="connsiteX2-43" fmla="*/ 247873 w 1403287"/>
                <a:gd name="connsiteY2-44" fmla="*/ 0 h 291637"/>
                <a:gd name="connsiteX3-45" fmla="*/ 757459 w 1403287"/>
                <a:gd name="connsiteY3-46" fmla="*/ 4762 h 291637"/>
                <a:gd name="connsiteX4-47" fmla="*/ 1355001 w 1403287"/>
                <a:gd name="connsiteY4-48" fmla="*/ 1926 h 291637"/>
                <a:gd name="connsiteX5-49" fmla="*/ 1403287 w 1403287"/>
                <a:gd name="connsiteY5-50" fmla="*/ 50212 h 291637"/>
                <a:gd name="connsiteX6-51" fmla="*/ 1403287 w 1403287"/>
                <a:gd name="connsiteY6-52" fmla="*/ 243351 h 291637"/>
                <a:gd name="connsiteX7-53" fmla="*/ 1355001 w 1403287"/>
                <a:gd name="connsiteY7-54" fmla="*/ 291637 h 291637"/>
                <a:gd name="connsiteX8-55" fmla="*/ 48286 w 1403287"/>
                <a:gd name="connsiteY8-56" fmla="*/ 291637 h 291637"/>
                <a:gd name="connsiteX9-57" fmla="*/ 0 w 1403287"/>
                <a:gd name="connsiteY9-58" fmla="*/ 243351 h 291637"/>
                <a:gd name="connsiteX10-59" fmla="*/ 0 w 1403287"/>
                <a:gd name="connsiteY10-60" fmla="*/ 50212 h 291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59" y="connsiteY10-60"/>
                </a:cxn>
              </a:cxnLst>
              <a:rect l="l" t="t" r="r" b="b"/>
              <a:pathLst>
                <a:path w="1403287" h="291637">
                  <a:moveTo>
                    <a:pt x="0" y="50212"/>
                  </a:moveTo>
                  <a:cubicBezTo>
                    <a:pt x="0" y="23544"/>
                    <a:pt x="21618" y="1926"/>
                    <a:pt x="48286" y="1926"/>
                  </a:cubicBezTo>
                  <a:lnTo>
                    <a:pt x="247873" y="0"/>
                  </a:lnTo>
                  <a:lnTo>
                    <a:pt x="757459" y="4762"/>
                  </a:lnTo>
                  <a:lnTo>
                    <a:pt x="1355001" y="1926"/>
                  </a:lnTo>
                  <a:cubicBezTo>
                    <a:pt x="1381669" y="1926"/>
                    <a:pt x="1403287" y="23544"/>
                    <a:pt x="1403287" y="50212"/>
                  </a:cubicBezTo>
                  <a:lnTo>
                    <a:pt x="1403287" y="243351"/>
                  </a:lnTo>
                  <a:cubicBezTo>
                    <a:pt x="1403287" y="270019"/>
                    <a:pt x="1381669" y="291637"/>
                    <a:pt x="1355001" y="291637"/>
                  </a:cubicBezTo>
                  <a:lnTo>
                    <a:pt x="48286" y="291637"/>
                  </a:lnTo>
                  <a:cubicBezTo>
                    <a:pt x="21618" y="291637"/>
                    <a:pt x="0" y="270019"/>
                    <a:pt x="0" y="243351"/>
                  </a:cubicBezTo>
                  <a:lnTo>
                    <a:pt x="0" y="50212"/>
                  </a:lnTo>
                  <a:close/>
                </a:path>
              </a:pathLst>
            </a:custGeom>
            <a:solidFill>
              <a:srgbClr val="CCFFCC"/>
            </a:solidFill>
            <a:ln w="317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ctr"/>
            <a:lstStyle/>
            <a:p>
              <a:pPr algn="ctr" defTabSz="801370" eaLnBrk="1" fontAlgn="auto" hangingPunct="1">
                <a:spcBef>
                  <a:spcPts val="0"/>
                </a:spcBef>
                <a:spcAft>
                  <a:spcPts val="0"/>
                </a:spcAft>
                <a:defRPr/>
              </a:pPr>
              <a:r>
                <a:rPr lang="en-US" sz="1050" kern="0" dirty="0">
                  <a:solidFill>
                    <a:srgbClr val="000000"/>
                  </a:solidFill>
                  <a:latin typeface="+mn-lt"/>
                  <a:ea typeface="+mn-ea"/>
                  <a:cs typeface="Arial" panose="020B0604020202020204" pitchFamily="34" charset="0"/>
                </a:rPr>
                <a:t>vSwitch-</a:t>
              </a:r>
              <a:r>
                <a:rPr lang="en-US" altLang="zh-CN" sz="1050" kern="0" dirty="0">
                  <a:solidFill>
                    <a:srgbClr val="000000"/>
                  </a:solidFill>
                  <a:latin typeface="+mn-lt"/>
                  <a:ea typeface="+mn-ea"/>
                  <a:cs typeface="Arial" panose="020B0604020202020204" pitchFamily="34" charset="0"/>
                </a:rPr>
                <a:t>n</a:t>
              </a:r>
              <a:endParaRPr lang="en-US" sz="1050" kern="0" dirty="0">
                <a:solidFill>
                  <a:srgbClr val="000000"/>
                </a:solidFill>
                <a:latin typeface="+mn-lt"/>
                <a:ea typeface="+mn-ea"/>
                <a:cs typeface="Arial" panose="020B0604020202020204" pitchFamily="34" charset="0"/>
              </a:endParaRPr>
            </a:p>
          </p:txBody>
        </p:sp>
        <p:sp>
          <p:nvSpPr>
            <p:cNvPr id="134" name="矩形 133"/>
            <p:cNvSpPr/>
            <p:nvPr/>
          </p:nvSpPr>
          <p:spPr>
            <a:xfrm>
              <a:off x="4036758" y="3860348"/>
              <a:ext cx="676470" cy="178722"/>
            </a:xfrm>
            <a:prstGeom prst="rect">
              <a:avLst/>
            </a:prstGeom>
          </p:spPr>
          <p:txBody>
            <a:bodyPr wrap="none">
              <a:spAutoFit/>
            </a:bodyPr>
            <a:lstStyle/>
            <a:p>
              <a:pPr algn="r" defTabSz="801370" eaLnBrk="1" fontAlgn="auto" hangingPunct="1">
                <a:spcBef>
                  <a:spcPts val="0"/>
                </a:spcBef>
                <a:spcAft>
                  <a:spcPts val="0"/>
                </a:spcAft>
                <a:defRPr/>
              </a:pPr>
              <a:r>
                <a:rPr lang="en-US" altLang="zh-CN" kern="0" dirty="0">
                  <a:solidFill>
                    <a:srgbClr val="000000"/>
                  </a:solidFill>
                  <a:latin typeface="+mn-lt"/>
                  <a:ea typeface="+mn-ea"/>
                </a:rPr>
                <a:t>Server-n</a:t>
              </a:r>
              <a:endParaRPr lang="en-US" altLang="zh-CN" kern="0" dirty="0">
                <a:solidFill>
                  <a:srgbClr val="000000"/>
                </a:solidFill>
                <a:latin typeface="+mn-lt"/>
                <a:ea typeface="+mn-ea"/>
              </a:endParaRPr>
            </a:p>
          </p:txBody>
        </p:sp>
        <p:sp>
          <p:nvSpPr>
            <p:cNvPr id="135" name="Rounded Rectangle 238"/>
            <p:cNvSpPr/>
            <p:nvPr/>
          </p:nvSpPr>
          <p:spPr bwMode="auto">
            <a:xfrm>
              <a:off x="4469760" y="4612134"/>
              <a:ext cx="246549" cy="368975"/>
            </a:xfrm>
            <a:prstGeom prst="roundRect">
              <a:avLst/>
            </a:prstGeom>
            <a:solidFill>
              <a:srgbClr val="FFFFFF"/>
            </a:solidFill>
            <a:ln w="38100" cap="flat" cmpd="sng" algn="ctr">
              <a:solidFill>
                <a:srgbClr val="FFFFFF">
                  <a:lumMod val="50000"/>
                </a:srgbClr>
              </a:solidFill>
              <a:prstDash val="solid"/>
              <a:round/>
              <a:headEnd type="none" w="med" len="med"/>
              <a:tailEnd type="none" w="med" len="med"/>
            </a:ln>
            <a:effectLst>
              <a:outerShdw blurRad="50800" dist="38100" dir="2700000" algn="tl" rotWithShape="0">
                <a:prstClr val="black">
                  <a:alpha val="40000"/>
                </a:prstClr>
              </a:outerShdw>
            </a:effectLst>
          </p:spPr>
          <p:txBody>
            <a:bodyPr wrap="none" lIns="0" tIns="39600" rIns="0" bIns="39600" anchor="ctr" anchorCtr="1"/>
            <a:lstStyle/>
            <a:p>
              <a:pPr algn="ctr" defTabSz="801370" eaLnBrk="1" fontAlgn="auto" hangingPunct="1">
                <a:spcBef>
                  <a:spcPts val="0"/>
                </a:spcBef>
                <a:spcAft>
                  <a:spcPts val="0"/>
                </a:spcAft>
                <a:defRPr/>
              </a:pPr>
              <a:r>
                <a:rPr lang="en-US" sz="800" kern="0" dirty="0">
                  <a:solidFill>
                    <a:srgbClr val="000000"/>
                  </a:solidFill>
                  <a:latin typeface="+mn-lt"/>
                  <a:ea typeface="+mn-ea"/>
                  <a:cs typeface="+mj-cs"/>
                </a:rPr>
                <a:t>VM</a:t>
              </a:r>
              <a:endParaRPr lang="en-US" sz="800" kern="0" dirty="0">
                <a:solidFill>
                  <a:srgbClr val="000000"/>
                </a:solidFill>
                <a:latin typeface="+mn-lt"/>
                <a:ea typeface="+mn-ea"/>
                <a:cs typeface="+mj-cs"/>
              </a:endParaRPr>
            </a:p>
          </p:txBody>
        </p:sp>
        <p:cxnSp>
          <p:nvCxnSpPr>
            <p:cNvPr id="73773" name="Straight Connector 239"/>
            <p:cNvCxnSpPr>
              <a:cxnSpLocks noChangeShapeType="1"/>
            </p:cNvCxnSpPr>
            <p:nvPr/>
          </p:nvCxnSpPr>
          <p:spPr bwMode="auto">
            <a:xfrm flipH="1">
              <a:off x="971600" y="3573016"/>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cxnSp>
          <p:nvCxnSpPr>
            <p:cNvPr id="73774" name="Straight Connector 239"/>
            <p:cNvCxnSpPr>
              <a:cxnSpLocks noChangeShapeType="1"/>
            </p:cNvCxnSpPr>
            <p:nvPr/>
          </p:nvCxnSpPr>
          <p:spPr bwMode="auto">
            <a:xfrm flipH="1">
              <a:off x="2051720" y="3573016"/>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cxnSp>
          <p:nvCxnSpPr>
            <p:cNvPr id="73775" name="Straight Connector 239"/>
            <p:cNvCxnSpPr>
              <a:cxnSpLocks noChangeShapeType="1"/>
            </p:cNvCxnSpPr>
            <p:nvPr/>
          </p:nvCxnSpPr>
          <p:spPr bwMode="auto">
            <a:xfrm flipH="1">
              <a:off x="4427984" y="3573016"/>
              <a:ext cx="980" cy="331879"/>
            </a:xfrm>
            <a:prstGeom prst="line">
              <a:avLst/>
            </a:prstGeom>
            <a:noFill/>
            <a:ln w="28575" algn="ctr">
              <a:solidFill>
                <a:srgbClr val="7F7F7F"/>
              </a:solidFill>
              <a:round/>
            </a:ln>
            <a:extLst>
              <a:ext uri="{909E8E84-426E-40DD-AFC4-6F175D3DCCD1}">
                <a14:hiddenFill xmlns:a14="http://schemas.microsoft.com/office/drawing/2010/main">
                  <a:noFill/>
                </a14:hiddenFill>
              </a:ext>
            </a:extLst>
          </p:spPr>
        </p:cxnSp>
        <p:sp>
          <p:nvSpPr>
            <p:cNvPr id="73776" name="TextBox 138"/>
            <p:cNvSpPr txBox="1">
              <a:spLocks noChangeArrowheads="1"/>
            </p:cNvSpPr>
            <p:nvPr/>
          </p:nvSpPr>
          <p:spPr bwMode="auto">
            <a:xfrm>
              <a:off x="3059807" y="4365382"/>
              <a:ext cx="352874" cy="22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r>
                <a:rPr lang="en-US" altLang="zh-CN" sz="1400" smtClean="0">
                  <a:solidFill>
                    <a:srgbClr val="000000"/>
                  </a:solidFill>
                  <a:latin typeface="+mn-lt"/>
                  <a:ea typeface="+mn-ea"/>
                </a:rPr>
                <a:t>…</a:t>
              </a:r>
              <a:endParaRPr lang="zh-CN" altLang="en-US" sz="1400" smtClean="0">
                <a:solidFill>
                  <a:srgbClr val="000000"/>
                </a:solidFill>
                <a:latin typeface="+mn-lt"/>
                <a:ea typeface="+mn-ea"/>
              </a:endParaRPr>
            </a:p>
          </p:txBody>
        </p:sp>
        <p:sp>
          <p:nvSpPr>
            <p:cNvPr id="140" name="Rounded Rectangle 95"/>
            <p:cNvSpPr/>
            <p:nvPr/>
          </p:nvSpPr>
          <p:spPr bwMode="auto">
            <a:xfrm>
              <a:off x="756114" y="4023747"/>
              <a:ext cx="3827675" cy="215619"/>
            </a:xfrm>
            <a:custGeom>
              <a:avLst/>
              <a:gdLst>
                <a:gd name="connsiteX0" fmla="*/ 0 w 1403287"/>
                <a:gd name="connsiteY0" fmla="*/ 48286 h 289711"/>
                <a:gd name="connsiteX1" fmla="*/ 48286 w 1403287"/>
                <a:gd name="connsiteY1" fmla="*/ 0 h 289711"/>
                <a:gd name="connsiteX2" fmla="*/ 1355001 w 1403287"/>
                <a:gd name="connsiteY2" fmla="*/ 0 h 289711"/>
                <a:gd name="connsiteX3" fmla="*/ 1403287 w 1403287"/>
                <a:gd name="connsiteY3" fmla="*/ 48286 h 289711"/>
                <a:gd name="connsiteX4" fmla="*/ 1403287 w 1403287"/>
                <a:gd name="connsiteY4" fmla="*/ 241425 h 289711"/>
                <a:gd name="connsiteX5" fmla="*/ 1355001 w 1403287"/>
                <a:gd name="connsiteY5" fmla="*/ 289711 h 289711"/>
                <a:gd name="connsiteX6" fmla="*/ 48286 w 1403287"/>
                <a:gd name="connsiteY6" fmla="*/ 289711 h 289711"/>
                <a:gd name="connsiteX7" fmla="*/ 0 w 1403287"/>
                <a:gd name="connsiteY7" fmla="*/ 241425 h 289711"/>
                <a:gd name="connsiteX8" fmla="*/ 0 w 1403287"/>
                <a:gd name="connsiteY8" fmla="*/ 48286 h 289711"/>
                <a:gd name="connsiteX0-1" fmla="*/ 0 w 1403287"/>
                <a:gd name="connsiteY0-2" fmla="*/ 50212 h 291637"/>
                <a:gd name="connsiteX1-3" fmla="*/ 48286 w 1403287"/>
                <a:gd name="connsiteY1-4" fmla="*/ 1926 h 291637"/>
                <a:gd name="connsiteX2-5" fmla="*/ 247873 w 1403287"/>
                <a:gd name="connsiteY2-6" fmla="*/ 0 h 291637"/>
                <a:gd name="connsiteX3-7" fmla="*/ 1355001 w 1403287"/>
                <a:gd name="connsiteY3-8" fmla="*/ 1926 h 291637"/>
                <a:gd name="connsiteX4-9" fmla="*/ 1403287 w 1403287"/>
                <a:gd name="connsiteY4-10" fmla="*/ 50212 h 291637"/>
                <a:gd name="connsiteX5-11" fmla="*/ 1403287 w 1403287"/>
                <a:gd name="connsiteY5-12" fmla="*/ 243351 h 291637"/>
                <a:gd name="connsiteX6-13" fmla="*/ 1355001 w 1403287"/>
                <a:gd name="connsiteY6-14" fmla="*/ 291637 h 291637"/>
                <a:gd name="connsiteX7-15" fmla="*/ 48286 w 1403287"/>
                <a:gd name="connsiteY7-16" fmla="*/ 291637 h 291637"/>
                <a:gd name="connsiteX8-17" fmla="*/ 0 w 1403287"/>
                <a:gd name="connsiteY8-18" fmla="*/ 243351 h 291637"/>
                <a:gd name="connsiteX9" fmla="*/ 0 w 1403287"/>
                <a:gd name="connsiteY9" fmla="*/ 50212 h 291637"/>
                <a:gd name="connsiteX0-19" fmla="*/ 0 w 1403287"/>
                <a:gd name="connsiteY0-20" fmla="*/ 50212 h 291637"/>
                <a:gd name="connsiteX1-21" fmla="*/ 48286 w 1403287"/>
                <a:gd name="connsiteY1-22" fmla="*/ 1926 h 291637"/>
                <a:gd name="connsiteX2-23" fmla="*/ 247873 w 1403287"/>
                <a:gd name="connsiteY2-24" fmla="*/ 0 h 291637"/>
                <a:gd name="connsiteX3-25" fmla="*/ 731266 w 1403287"/>
                <a:gd name="connsiteY3-26" fmla="*/ 2381 h 291637"/>
                <a:gd name="connsiteX4-27" fmla="*/ 1355001 w 1403287"/>
                <a:gd name="connsiteY4-28" fmla="*/ 1926 h 291637"/>
                <a:gd name="connsiteX5-29" fmla="*/ 1403287 w 1403287"/>
                <a:gd name="connsiteY5-30" fmla="*/ 50212 h 291637"/>
                <a:gd name="connsiteX6-31" fmla="*/ 1403287 w 1403287"/>
                <a:gd name="connsiteY6-32" fmla="*/ 243351 h 291637"/>
                <a:gd name="connsiteX7-33" fmla="*/ 1355001 w 1403287"/>
                <a:gd name="connsiteY7-34" fmla="*/ 291637 h 291637"/>
                <a:gd name="connsiteX8-35" fmla="*/ 48286 w 1403287"/>
                <a:gd name="connsiteY8-36" fmla="*/ 291637 h 291637"/>
                <a:gd name="connsiteX9-37" fmla="*/ 0 w 1403287"/>
                <a:gd name="connsiteY9-38" fmla="*/ 243351 h 291637"/>
                <a:gd name="connsiteX10" fmla="*/ 0 w 1403287"/>
                <a:gd name="connsiteY10" fmla="*/ 50212 h 291637"/>
                <a:gd name="connsiteX0-39" fmla="*/ 0 w 1403287"/>
                <a:gd name="connsiteY0-40" fmla="*/ 50212 h 291637"/>
                <a:gd name="connsiteX1-41" fmla="*/ 48286 w 1403287"/>
                <a:gd name="connsiteY1-42" fmla="*/ 1926 h 291637"/>
                <a:gd name="connsiteX2-43" fmla="*/ 247873 w 1403287"/>
                <a:gd name="connsiteY2-44" fmla="*/ 0 h 291637"/>
                <a:gd name="connsiteX3-45" fmla="*/ 757459 w 1403287"/>
                <a:gd name="connsiteY3-46" fmla="*/ 4762 h 291637"/>
                <a:gd name="connsiteX4-47" fmla="*/ 1355001 w 1403287"/>
                <a:gd name="connsiteY4-48" fmla="*/ 1926 h 291637"/>
                <a:gd name="connsiteX5-49" fmla="*/ 1403287 w 1403287"/>
                <a:gd name="connsiteY5-50" fmla="*/ 50212 h 291637"/>
                <a:gd name="connsiteX6-51" fmla="*/ 1403287 w 1403287"/>
                <a:gd name="connsiteY6-52" fmla="*/ 243351 h 291637"/>
                <a:gd name="connsiteX7-53" fmla="*/ 1355001 w 1403287"/>
                <a:gd name="connsiteY7-54" fmla="*/ 291637 h 291637"/>
                <a:gd name="connsiteX8-55" fmla="*/ 48286 w 1403287"/>
                <a:gd name="connsiteY8-56" fmla="*/ 291637 h 291637"/>
                <a:gd name="connsiteX9-57" fmla="*/ 0 w 1403287"/>
                <a:gd name="connsiteY9-58" fmla="*/ 243351 h 291637"/>
                <a:gd name="connsiteX10-59" fmla="*/ 0 w 1403287"/>
                <a:gd name="connsiteY10-60" fmla="*/ 50212 h 291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 ang="0">
                  <a:pos x="connsiteX10-59" y="connsiteY10-60"/>
                </a:cxn>
              </a:cxnLst>
              <a:rect l="l" t="t" r="r" b="b"/>
              <a:pathLst>
                <a:path w="1403287" h="291637">
                  <a:moveTo>
                    <a:pt x="0" y="50212"/>
                  </a:moveTo>
                  <a:cubicBezTo>
                    <a:pt x="0" y="23544"/>
                    <a:pt x="21618" y="1926"/>
                    <a:pt x="48286" y="1926"/>
                  </a:cubicBezTo>
                  <a:lnTo>
                    <a:pt x="247873" y="0"/>
                  </a:lnTo>
                  <a:lnTo>
                    <a:pt x="757459" y="4762"/>
                  </a:lnTo>
                  <a:lnTo>
                    <a:pt x="1355001" y="1926"/>
                  </a:lnTo>
                  <a:cubicBezTo>
                    <a:pt x="1381669" y="1926"/>
                    <a:pt x="1403287" y="23544"/>
                    <a:pt x="1403287" y="50212"/>
                  </a:cubicBezTo>
                  <a:lnTo>
                    <a:pt x="1403287" y="243351"/>
                  </a:lnTo>
                  <a:cubicBezTo>
                    <a:pt x="1403287" y="270019"/>
                    <a:pt x="1381669" y="291637"/>
                    <a:pt x="1355001" y="291637"/>
                  </a:cubicBezTo>
                  <a:lnTo>
                    <a:pt x="48286" y="291637"/>
                  </a:lnTo>
                  <a:cubicBezTo>
                    <a:pt x="21618" y="291637"/>
                    <a:pt x="0" y="270019"/>
                    <a:pt x="0" y="243351"/>
                  </a:cubicBezTo>
                  <a:lnTo>
                    <a:pt x="0" y="50212"/>
                  </a:lnTo>
                  <a:close/>
                </a:path>
              </a:pathLst>
            </a:custGeom>
            <a:solidFill>
              <a:srgbClr val="E7B95C">
                <a:lumMod val="60000"/>
                <a:lumOff val="40000"/>
                <a:alpha val="52000"/>
              </a:srgbClr>
            </a:solidFill>
            <a:ln w="3175" cap="flat" cmpd="sng" algn="ctr">
              <a:solidFill>
                <a:srgbClr val="000000"/>
              </a:solidFill>
              <a:prstDash val="solid"/>
              <a:round/>
              <a:headEnd type="none" w="med" len="med"/>
              <a:tailEnd type="none" w="med" len="med"/>
            </a:ln>
            <a:effectLst>
              <a:outerShdw blurRad="50800" dist="38100" dir="2700000" algn="tl" rotWithShape="0">
                <a:prstClr val="black">
                  <a:alpha val="40000"/>
                </a:prstClr>
              </a:outerShdw>
            </a:effectLst>
          </p:spPr>
          <p:txBody>
            <a:bodyPr lIns="79200" tIns="39600" rIns="79200" bIns="39600" anchor="ctr"/>
            <a:lstStyle/>
            <a:p>
              <a:pPr algn="ctr" defTabSz="801370" eaLnBrk="1" fontAlgn="auto" hangingPunct="1">
                <a:spcBef>
                  <a:spcPts val="0"/>
                </a:spcBef>
                <a:spcAft>
                  <a:spcPts val="0"/>
                </a:spcAft>
                <a:defRPr/>
              </a:pPr>
              <a:r>
                <a:rPr lang="en-US" altLang="zh-CN" sz="1050" kern="0" dirty="0">
                  <a:solidFill>
                    <a:srgbClr val="000000"/>
                  </a:solidFill>
                  <a:latin typeface="+mn-lt"/>
                  <a:ea typeface="+mn-ea"/>
                  <a:cs typeface="Arial" panose="020B0604020202020204" pitchFamily="34" charset="0"/>
                </a:rPr>
                <a:t>VXLAN</a:t>
              </a:r>
              <a:endParaRPr lang="en-US" sz="1050" kern="0" dirty="0">
                <a:solidFill>
                  <a:srgbClr val="000000"/>
                </a:solidFill>
                <a:latin typeface="+mn-lt"/>
                <a:ea typeface="+mn-ea"/>
                <a:cs typeface="Arial" panose="020B0604020202020204" pitchFamily="34" charset="0"/>
              </a:endParaRPr>
            </a:p>
          </p:txBody>
        </p:sp>
      </p:grpSp>
      <p:sp>
        <p:nvSpPr>
          <p:cNvPr id="73732" name="右大括号 94"/>
          <p:cNvSpPr/>
          <p:nvPr/>
        </p:nvSpPr>
        <p:spPr bwMode="auto">
          <a:xfrm>
            <a:off x="5465763" y="1514475"/>
            <a:ext cx="306387" cy="2201863"/>
          </a:xfrm>
          <a:prstGeom prst="rightBrace">
            <a:avLst>
              <a:gd name="adj1" fmla="val 8318"/>
              <a:gd name="adj2" fmla="val 50000"/>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zh-CN" altLang="en-US" sz="1400" smtClean="0">
              <a:solidFill>
                <a:srgbClr val="FFFFFF"/>
              </a:solidFill>
              <a:latin typeface="+mn-lt"/>
              <a:ea typeface="+mn-ea"/>
            </a:endParaRPr>
          </a:p>
        </p:txBody>
      </p:sp>
      <p:sp>
        <p:nvSpPr>
          <p:cNvPr id="73733" name="右大括号 95"/>
          <p:cNvSpPr/>
          <p:nvPr/>
        </p:nvSpPr>
        <p:spPr bwMode="auto">
          <a:xfrm>
            <a:off x="5465763" y="3949700"/>
            <a:ext cx="306387" cy="1652588"/>
          </a:xfrm>
          <a:prstGeom prst="rightBrace">
            <a:avLst>
              <a:gd name="adj1" fmla="val 8340"/>
              <a:gd name="adj2" fmla="val 50000"/>
            </a:avLst>
          </a:prstGeom>
          <a:noFill/>
          <a:ln w="9525" algn="ctr">
            <a:solidFill>
              <a:srgbClr val="000000"/>
            </a:solidFill>
            <a:round/>
          </a:ln>
          <a:extLst>
            <a:ext uri="{909E8E84-426E-40DD-AFC4-6F175D3DCCD1}">
              <a14:hiddenFill xmlns:a14="http://schemas.microsoft.com/office/drawing/2010/main">
                <a:solidFill>
                  <a:srgbClr val="FFFFFF"/>
                </a:solidFill>
              </a14:hiddenFill>
            </a:ext>
          </a:extLst>
        </p:spPr>
        <p:txBody>
          <a:bodyPr lIns="79200" tIns="39600" rIns="79200" bIns="39600"/>
          <a:lstStyle>
            <a:lvl1pPr defTabSz="80137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80137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80137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80137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80137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80137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spcBef>
                <a:spcPct val="0"/>
              </a:spcBef>
              <a:buClrTx/>
              <a:buSzTx/>
              <a:buFontTx/>
              <a:buNone/>
              <a:defRPr/>
            </a:pPr>
            <a:endParaRPr lang="zh-CN" altLang="en-US" sz="1400" smtClean="0">
              <a:solidFill>
                <a:srgbClr val="FFFFFF"/>
              </a:solidFill>
              <a:latin typeface="+mn-lt"/>
              <a:ea typeface="+mn-ea"/>
            </a:endParaRPr>
          </a:p>
        </p:txBody>
      </p:sp>
      <p:sp>
        <p:nvSpPr>
          <p:cNvPr id="97" name="TextBox 96"/>
          <p:cNvSpPr txBox="1"/>
          <p:nvPr/>
        </p:nvSpPr>
        <p:spPr bwMode="auto">
          <a:xfrm>
            <a:off x="5795963" y="1311275"/>
            <a:ext cx="1665287" cy="1773238"/>
          </a:xfrm>
          <a:prstGeom prst="rect">
            <a:avLst/>
          </a:prstGeom>
          <a:noFill/>
        </p:spPr>
        <p:txBody>
          <a:bodyPr wrap="none">
            <a:spAutoFit/>
          </a:bodyPr>
          <a:lstStyle/>
          <a:p>
            <a:pPr marL="301625" indent="-301625" defTabSz="801370" eaLnBrk="1" hangingPunct="1">
              <a:lnSpc>
                <a:spcPct val="130000"/>
              </a:lnSpc>
              <a:spcBef>
                <a:spcPct val="30000"/>
              </a:spcBef>
              <a:buSzPct val="60000"/>
              <a:buFont typeface="Wingdings" panose="05000000000000000000" pitchFamily="2" charset="2"/>
              <a:buChar char="l"/>
              <a:defRPr/>
            </a:pPr>
            <a:r>
              <a:rPr lang="zh-CN" altLang="en-US" sz="2000" kern="0" dirty="0">
                <a:latin typeface="+mn-lt"/>
                <a:ea typeface="+mn-ea"/>
              </a:rPr>
              <a:t>物理网络</a:t>
            </a:r>
            <a:endParaRPr lang="en-US" altLang="zh-CN" sz="20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无环</a:t>
            </a:r>
            <a:endParaRPr lang="en-US" altLang="zh-CN" sz="16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多路径</a:t>
            </a:r>
            <a:endParaRPr lang="en-US" altLang="zh-CN" sz="16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快速收敛</a:t>
            </a:r>
            <a:endParaRPr lang="en-US" altLang="zh-CN" sz="16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大规模</a:t>
            </a:r>
            <a:endParaRPr lang="en-US" altLang="zh-CN" sz="1600" kern="0" dirty="0">
              <a:latin typeface="+mn-lt"/>
              <a:ea typeface="+mn-ea"/>
            </a:endParaRPr>
          </a:p>
        </p:txBody>
      </p:sp>
      <p:sp>
        <p:nvSpPr>
          <p:cNvPr id="98" name="TextBox 97"/>
          <p:cNvSpPr txBox="1"/>
          <p:nvPr/>
        </p:nvSpPr>
        <p:spPr bwMode="auto">
          <a:xfrm>
            <a:off x="5651500" y="3784600"/>
            <a:ext cx="2844800" cy="2192338"/>
          </a:xfrm>
          <a:prstGeom prst="rect">
            <a:avLst/>
          </a:prstGeom>
          <a:noFill/>
        </p:spPr>
        <p:txBody>
          <a:bodyPr>
            <a:spAutoFit/>
          </a:bodyPr>
          <a:lstStyle/>
          <a:p>
            <a:pPr marL="301625" indent="-301625" defTabSz="801370" eaLnBrk="1" hangingPunct="1">
              <a:lnSpc>
                <a:spcPct val="130000"/>
              </a:lnSpc>
              <a:spcBef>
                <a:spcPct val="30000"/>
              </a:spcBef>
              <a:buSzPct val="60000"/>
              <a:buFont typeface="Wingdings" panose="05000000000000000000" pitchFamily="2" charset="2"/>
              <a:buChar char="l"/>
              <a:defRPr/>
            </a:pPr>
            <a:r>
              <a:rPr lang="en-US" altLang="zh-CN" sz="2000" kern="0" dirty="0">
                <a:latin typeface="+mn-lt"/>
                <a:ea typeface="+mn-ea"/>
              </a:rPr>
              <a:t>VXLAN</a:t>
            </a:r>
            <a:r>
              <a:rPr lang="zh-CN" altLang="en-US" sz="2000" kern="0" dirty="0">
                <a:latin typeface="+mn-lt"/>
                <a:ea typeface="+mn-ea"/>
              </a:rPr>
              <a:t>叠加网络</a:t>
            </a:r>
            <a:endParaRPr lang="en-US" altLang="zh-CN" sz="20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大范围迁移（位置无关性）</a:t>
            </a:r>
            <a:endParaRPr lang="en-US" altLang="zh-CN" sz="16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避免对物理网络的自动配置</a:t>
            </a:r>
            <a:endParaRPr lang="en-US" altLang="zh-CN" sz="1600" kern="0" dirty="0">
              <a:latin typeface="+mn-lt"/>
              <a:ea typeface="+mn-ea"/>
            </a:endParaRPr>
          </a:p>
          <a:p>
            <a:pPr marL="654050" lvl="1" indent="-252730" defTabSz="801370" eaLnBrk="1" hangingPunct="1">
              <a:spcBef>
                <a:spcPct val="30000"/>
              </a:spcBef>
              <a:buClr>
                <a:schemeClr val="tx1"/>
              </a:buClr>
              <a:buSzPct val="50000"/>
              <a:buFont typeface="Wingdings" panose="05000000000000000000" pitchFamily="2" charset="2"/>
              <a:buChar char="p"/>
              <a:defRPr/>
            </a:pPr>
            <a:r>
              <a:rPr lang="zh-CN" altLang="en-US" sz="1600" kern="0" dirty="0">
                <a:latin typeface="+mn-lt"/>
                <a:ea typeface="+mn-ea"/>
              </a:rPr>
              <a:t>多租户（</a:t>
            </a:r>
            <a:r>
              <a:rPr lang="en-US" altLang="zh-CN" sz="1600" kern="0" dirty="0">
                <a:latin typeface="+mn-lt"/>
                <a:ea typeface="+mn-ea"/>
              </a:rPr>
              <a:t>16M</a:t>
            </a:r>
            <a:r>
              <a:rPr lang="zh-CN" altLang="en-US" sz="1600" kern="0" dirty="0">
                <a:latin typeface="+mn-lt"/>
                <a:ea typeface="+mn-ea"/>
              </a:rPr>
              <a:t>）</a:t>
            </a:r>
            <a:endParaRPr lang="en-US" altLang="zh-CN" sz="1600" kern="0" dirty="0">
              <a:latin typeface="+mn-lt"/>
              <a:ea typeface="+mn-ea"/>
            </a:endParaRPr>
          </a:p>
          <a:p>
            <a:pPr eaLnBrk="1" hangingPunct="1">
              <a:defRPr/>
            </a:pPr>
            <a:endParaRPr lang="en-US" altLang="zh-CN" sz="1600" dirty="0">
              <a:solidFill>
                <a:srgbClr val="000000"/>
              </a:solidFill>
              <a:latin typeface="+mn-lt"/>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7"/>
          <p:cNvSpPr>
            <a:spLocks noChangeArrowheads="1"/>
          </p:cNvSpPr>
          <p:nvPr/>
        </p:nvSpPr>
        <p:spPr bwMode="auto">
          <a:xfrm>
            <a:off x="1160463" y="2565400"/>
            <a:ext cx="2376487" cy="2411413"/>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 name="Rectangle 7"/>
          <p:cNvSpPr>
            <a:spLocks noChangeArrowheads="1"/>
          </p:cNvSpPr>
          <p:nvPr/>
        </p:nvSpPr>
        <p:spPr bwMode="auto">
          <a:xfrm>
            <a:off x="1008063" y="2457450"/>
            <a:ext cx="2376487" cy="2411413"/>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75780" name="标题 1"/>
          <p:cNvSpPr>
            <a:spLocks noGrp="1"/>
          </p:cNvSpPr>
          <p:nvPr>
            <p:ph type="title"/>
          </p:nvPr>
        </p:nvSpPr>
        <p:spPr/>
        <p:txBody>
          <a:bodyPr/>
          <a:lstStyle/>
          <a:p>
            <a:r>
              <a:rPr lang="zh-CN" altLang="en-US" smtClean="0"/>
              <a:t>华为方案与技术的关联</a:t>
            </a:r>
            <a:endParaRPr lang="zh-CN" altLang="en-US" smtClean="0"/>
          </a:p>
        </p:txBody>
      </p:sp>
      <p:sp>
        <p:nvSpPr>
          <p:cNvPr id="75781" name="内容占位符 40"/>
          <p:cNvSpPr>
            <a:spLocks noGrp="1"/>
          </p:cNvSpPr>
          <p:nvPr>
            <p:ph idx="1"/>
          </p:nvPr>
        </p:nvSpPr>
        <p:spPr>
          <a:xfrm>
            <a:off x="5724525" y="1376363"/>
            <a:ext cx="2857500" cy="4826000"/>
          </a:xfrm>
        </p:spPr>
        <p:txBody>
          <a:bodyPr/>
          <a:lstStyle/>
          <a:p>
            <a:pPr>
              <a:lnSpc>
                <a:spcPct val="130000"/>
              </a:lnSpc>
            </a:pPr>
            <a:r>
              <a:rPr lang="zh-CN" altLang="en-US" sz="1800" smtClean="0"/>
              <a:t>华为当前的网络虚拟化解决方案：</a:t>
            </a:r>
            <a:endParaRPr lang="en-US" altLang="zh-CN" sz="1800" smtClean="0"/>
          </a:p>
          <a:p>
            <a:pPr lvl="1">
              <a:lnSpc>
                <a:spcPct val="130000"/>
              </a:lnSpc>
            </a:pPr>
            <a:r>
              <a:rPr lang="zh-CN" altLang="en-US" sz="1600" smtClean="0"/>
              <a:t>分布式虚拟交换支持</a:t>
            </a:r>
            <a:r>
              <a:rPr lang="en-US" altLang="zh-CN" sz="1600" smtClean="0"/>
              <a:t>vSwitch</a:t>
            </a:r>
            <a:r>
              <a:rPr lang="zh-CN" altLang="en-US" sz="1600" smtClean="0"/>
              <a:t>和</a:t>
            </a:r>
            <a:r>
              <a:rPr lang="en-US" altLang="zh-CN" sz="1600" smtClean="0"/>
              <a:t>eSwitch</a:t>
            </a:r>
            <a:r>
              <a:rPr lang="zh-CN" altLang="en-US" sz="1600" smtClean="0"/>
              <a:t>两种方式</a:t>
            </a:r>
            <a:endParaRPr lang="en-US" altLang="zh-CN" sz="1600" smtClean="0"/>
          </a:p>
          <a:p>
            <a:pPr lvl="1">
              <a:lnSpc>
                <a:spcPct val="130000"/>
              </a:lnSpc>
            </a:pPr>
            <a:r>
              <a:rPr lang="zh-CN" altLang="en-US" sz="1600" smtClean="0"/>
              <a:t>华为支持网络设备提供的大二层解决方案</a:t>
            </a:r>
            <a:endParaRPr lang="zh-CN" altLang="en-US" sz="1600" smtClean="0"/>
          </a:p>
        </p:txBody>
      </p:sp>
      <p:cxnSp>
        <p:nvCxnSpPr>
          <p:cNvPr id="12" name="直接连接符 11"/>
          <p:cNvCxnSpPr/>
          <p:nvPr/>
        </p:nvCxnSpPr>
        <p:spPr bwMode="auto">
          <a:xfrm>
            <a:off x="2268538" y="4451350"/>
            <a:ext cx="0" cy="323850"/>
          </a:xfrm>
          <a:prstGeom prst="line">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sp>
        <p:nvSpPr>
          <p:cNvPr id="16" name="Rectangle 7"/>
          <p:cNvSpPr>
            <a:spLocks noChangeArrowheads="1"/>
          </p:cNvSpPr>
          <p:nvPr/>
        </p:nvSpPr>
        <p:spPr bwMode="auto">
          <a:xfrm>
            <a:off x="865188" y="2349500"/>
            <a:ext cx="2374900" cy="2411413"/>
          </a:xfrm>
          <a:prstGeom prst="rect">
            <a:avLst/>
          </a:prstGeom>
          <a:solidFill>
            <a:schemeClr val="accent2">
              <a:lumMod val="40000"/>
              <a:lumOff val="60000"/>
            </a:schemeClr>
          </a:solidFill>
          <a:ln w="38100" algn="ctr">
            <a:solidFill>
              <a:srgbClr val="0099CC"/>
            </a:solidFill>
            <a:miter lim="800000"/>
          </a:ln>
          <a:effectLst/>
        </p:spPr>
        <p:txBody>
          <a:bodyPr lIns="0" tIns="0" rIns="0" bIns="0"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75784" name="TextBox 16"/>
          <p:cNvSpPr txBox="1">
            <a:spLocks noChangeArrowheads="1"/>
          </p:cNvSpPr>
          <p:nvPr/>
        </p:nvSpPr>
        <p:spPr bwMode="auto">
          <a:xfrm>
            <a:off x="1714500" y="1989138"/>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计算节点</a:t>
            </a:r>
            <a:endParaRPr lang="zh-CN" altLang="en-US" sz="1400" smtClean="0">
              <a:latin typeface="+mn-lt"/>
              <a:ea typeface="+mn-ea"/>
            </a:endParaRPr>
          </a:p>
        </p:txBody>
      </p:sp>
      <p:sp>
        <p:nvSpPr>
          <p:cNvPr id="18" name="圆角矩形 17"/>
          <p:cNvSpPr/>
          <p:nvPr/>
        </p:nvSpPr>
        <p:spPr bwMode="auto">
          <a:xfrm>
            <a:off x="1189038" y="2781300"/>
            <a:ext cx="1692275" cy="684213"/>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defRPr/>
            </a:pPr>
            <a:r>
              <a:rPr lang="en-US" altLang="zh-CN" sz="1600" dirty="0">
                <a:latin typeface="+mn-lt"/>
                <a:ea typeface="+mn-ea"/>
              </a:rPr>
              <a:t>vSwitch</a:t>
            </a:r>
            <a:endParaRPr lang="en-US" altLang="zh-CN" sz="1600" dirty="0">
              <a:latin typeface="+mn-lt"/>
              <a:ea typeface="+mn-ea"/>
            </a:endParaRPr>
          </a:p>
        </p:txBody>
      </p:sp>
      <p:cxnSp>
        <p:nvCxnSpPr>
          <p:cNvPr id="75786" name="直接连接符 20"/>
          <p:cNvCxnSpPr>
            <a:cxnSpLocks noChangeShapeType="1"/>
          </p:cNvCxnSpPr>
          <p:nvPr/>
        </p:nvCxnSpPr>
        <p:spPr bwMode="auto">
          <a:xfrm>
            <a:off x="865188" y="3573463"/>
            <a:ext cx="237490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22" name="圆角矩形 21"/>
          <p:cNvSpPr/>
          <p:nvPr/>
        </p:nvSpPr>
        <p:spPr bwMode="auto">
          <a:xfrm>
            <a:off x="1189038" y="3860800"/>
            <a:ext cx="1692275" cy="684213"/>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defRPr/>
            </a:pPr>
            <a:r>
              <a:rPr lang="en-US" altLang="zh-CN" sz="1600" dirty="0" err="1">
                <a:latin typeface="+mn-lt"/>
                <a:ea typeface="+mn-ea"/>
              </a:rPr>
              <a:t>eSwitch</a:t>
            </a:r>
            <a:endParaRPr lang="en-US" altLang="zh-CN" sz="1600" dirty="0">
              <a:latin typeface="+mn-lt"/>
              <a:ea typeface="+mn-ea"/>
            </a:endParaRPr>
          </a:p>
        </p:txBody>
      </p:sp>
      <p:cxnSp>
        <p:nvCxnSpPr>
          <p:cNvPr id="32" name="直接连接符 31"/>
          <p:cNvCxnSpPr/>
          <p:nvPr/>
        </p:nvCxnSpPr>
        <p:spPr bwMode="auto">
          <a:xfrm>
            <a:off x="2881313" y="3105150"/>
            <a:ext cx="1187450"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4" name="直接连接符 33"/>
          <p:cNvCxnSpPr/>
          <p:nvPr/>
        </p:nvCxnSpPr>
        <p:spPr bwMode="auto">
          <a:xfrm>
            <a:off x="3240088" y="3176588"/>
            <a:ext cx="900112"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6" name="直接连接符 35"/>
          <p:cNvCxnSpPr/>
          <p:nvPr/>
        </p:nvCxnSpPr>
        <p:spPr bwMode="auto">
          <a:xfrm>
            <a:off x="3392488" y="3249613"/>
            <a:ext cx="820737"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7" name="直接连接符 36"/>
          <p:cNvCxnSpPr/>
          <p:nvPr/>
        </p:nvCxnSpPr>
        <p:spPr bwMode="auto">
          <a:xfrm>
            <a:off x="2916238" y="4184650"/>
            <a:ext cx="2376487"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8" name="直接连接符 37"/>
          <p:cNvCxnSpPr/>
          <p:nvPr/>
        </p:nvCxnSpPr>
        <p:spPr bwMode="auto">
          <a:xfrm>
            <a:off x="3276600" y="4257675"/>
            <a:ext cx="2124075"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39" name="直接连接符 38"/>
          <p:cNvCxnSpPr/>
          <p:nvPr/>
        </p:nvCxnSpPr>
        <p:spPr bwMode="auto">
          <a:xfrm>
            <a:off x="3386138" y="4329113"/>
            <a:ext cx="2116137" cy="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0" name="直接连接符 39"/>
          <p:cNvCxnSpPr/>
          <p:nvPr/>
        </p:nvCxnSpPr>
        <p:spPr bwMode="auto">
          <a:xfrm flipV="1">
            <a:off x="4068763" y="2060575"/>
            <a:ext cx="0" cy="1030288"/>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3" name="直接连接符 42"/>
          <p:cNvCxnSpPr/>
          <p:nvPr/>
        </p:nvCxnSpPr>
        <p:spPr bwMode="auto">
          <a:xfrm flipV="1">
            <a:off x="4140200" y="1916113"/>
            <a:ext cx="0" cy="1260475"/>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45" name="直接连接符 44"/>
          <p:cNvCxnSpPr/>
          <p:nvPr/>
        </p:nvCxnSpPr>
        <p:spPr bwMode="auto">
          <a:xfrm flipV="1">
            <a:off x="4205288" y="1989138"/>
            <a:ext cx="0" cy="1260475"/>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4" name="直接连接符 53"/>
          <p:cNvCxnSpPr/>
          <p:nvPr/>
        </p:nvCxnSpPr>
        <p:spPr bwMode="auto">
          <a:xfrm flipV="1">
            <a:off x="5292725" y="2060575"/>
            <a:ext cx="0" cy="2097088"/>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58" name="直接连接符 57"/>
          <p:cNvCxnSpPr/>
          <p:nvPr/>
        </p:nvCxnSpPr>
        <p:spPr bwMode="auto">
          <a:xfrm flipV="1">
            <a:off x="5400675" y="2060575"/>
            <a:ext cx="0" cy="2197100"/>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60" name="直接连接符 59"/>
          <p:cNvCxnSpPr/>
          <p:nvPr/>
        </p:nvCxnSpPr>
        <p:spPr bwMode="auto">
          <a:xfrm flipV="1">
            <a:off x="5508625" y="2097088"/>
            <a:ext cx="0" cy="2232025"/>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75800" name="直接连接符 62"/>
          <p:cNvCxnSpPr>
            <a:cxnSpLocks noChangeShapeType="1"/>
          </p:cNvCxnSpPr>
          <p:nvPr/>
        </p:nvCxnSpPr>
        <p:spPr bwMode="auto">
          <a:xfrm>
            <a:off x="755650" y="4976813"/>
            <a:ext cx="4895850"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75801"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9863" y="5121275"/>
            <a:ext cx="2174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2"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4438" y="5084763"/>
            <a:ext cx="21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3"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3138" y="5675313"/>
            <a:ext cx="21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4"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0838" y="5697538"/>
            <a:ext cx="21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5"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8538" y="5697538"/>
            <a:ext cx="21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806" name="Picture 459" descr="图片23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81313" y="5697538"/>
            <a:ext cx="215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5807" name="直接连接符 71"/>
          <p:cNvCxnSpPr>
            <a:cxnSpLocks noChangeShapeType="1"/>
          </p:cNvCxnSpPr>
          <p:nvPr/>
        </p:nvCxnSpPr>
        <p:spPr bwMode="auto">
          <a:xfrm flipV="1">
            <a:off x="1081088" y="5553075"/>
            <a:ext cx="468312" cy="122238"/>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5808" name="直接连接符 75"/>
          <p:cNvCxnSpPr>
            <a:cxnSpLocks noChangeShapeType="1"/>
          </p:cNvCxnSpPr>
          <p:nvPr/>
        </p:nvCxnSpPr>
        <p:spPr bwMode="auto">
          <a:xfrm flipV="1">
            <a:off x="1081088" y="5516563"/>
            <a:ext cx="1511300" cy="1587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5809" name="直接连接符 78"/>
          <p:cNvCxnSpPr>
            <a:cxnSpLocks noChangeShapeType="1"/>
          </p:cNvCxnSpPr>
          <p:nvPr/>
        </p:nvCxnSpPr>
        <p:spPr bwMode="auto">
          <a:xfrm flipH="1" flipV="1">
            <a:off x="1549400" y="5553075"/>
            <a:ext cx="179388" cy="14446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5810" name="直接连接符 84"/>
          <p:cNvCxnSpPr>
            <a:cxnSpLocks noChangeShapeType="1"/>
          </p:cNvCxnSpPr>
          <p:nvPr/>
        </p:nvCxnSpPr>
        <p:spPr bwMode="auto">
          <a:xfrm flipH="1">
            <a:off x="1728788" y="5516563"/>
            <a:ext cx="863600" cy="1809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5811" name="直接连接符 93"/>
          <p:cNvCxnSpPr>
            <a:cxnSpLocks noChangeShapeType="1"/>
          </p:cNvCxnSpPr>
          <p:nvPr/>
        </p:nvCxnSpPr>
        <p:spPr bwMode="auto">
          <a:xfrm flipV="1">
            <a:off x="2376488" y="5516563"/>
            <a:ext cx="215900" cy="1809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98" name="椭圆 97"/>
          <p:cNvSpPr/>
          <p:nvPr/>
        </p:nvSpPr>
        <p:spPr bwMode="auto">
          <a:xfrm>
            <a:off x="757238" y="5373688"/>
            <a:ext cx="2555875" cy="468312"/>
          </a:xfrm>
          <a:prstGeom prst="ellipse">
            <a:avLst/>
          </a:prstGeom>
          <a:solidFill>
            <a:schemeClr val="accent6">
              <a:lumMod val="40000"/>
              <a:lumOff val="60000"/>
              <a:alpha val="58000"/>
            </a:schemeClr>
          </a:solidFill>
          <a:ln w="9525" cap="flat" cmpd="sng" algn="ctr">
            <a:noFill/>
            <a:prstDash val="solid"/>
            <a:round/>
            <a:headEnd type="none" w="med" len="med"/>
            <a:tailEnd type="none" w="med" len="med"/>
          </a:ln>
          <a:effectLst/>
        </p:spPr>
        <p:txBody>
          <a:bodyPr/>
          <a:lstStyle/>
          <a:p>
            <a:pPr eaLnBrk="1" fontAlgn="t" hangingPunct="1">
              <a:defRPr/>
            </a:pPr>
            <a:endParaRPr lang="zh-CN" altLang="en-US">
              <a:latin typeface="+mn-lt"/>
              <a:ea typeface="+mn-ea"/>
            </a:endParaRPr>
          </a:p>
        </p:txBody>
      </p:sp>
      <p:sp>
        <p:nvSpPr>
          <p:cNvPr id="75813" name="TextBox 98"/>
          <p:cNvSpPr txBox="1">
            <a:spLocks noChangeArrowheads="1"/>
          </p:cNvSpPr>
          <p:nvPr/>
        </p:nvSpPr>
        <p:spPr bwMode="auto">
          <a:xfrm>
            <a:off x="3492500" y="5426075"/>
            <a:ext cx="10810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物理交换机</a:t>
            </a:r>
            <a:endParaRPr lang="zh-CN" altLang="en-US" sz="1400" smtClean="0">
              <a:latin typeface="+mn-lt"/>
              <a:ea typeface="+mn-ea"/>
            </a:endParaRPr>
          </a:p>
        </p:txBody>
      </p:sp>
      <p:cxnSp>
        <p:nvCxnSpPr>
          <p:cNvPr id="75814" name="直接连接符 99"/>
          <p:cNvCxnSpPr>
            <a:cxnSpLocks noChangeShapeType="1"/>
          </p:cNvCxnSpPr>
          <p:nvPr/>
        </p:nvCxnSpPr>
        <p:spPr bwMode="auto">
          <a:xfrm flipH="1" flipV="1">
            <a:off x="2592388" y="5516563"/>
            <a:ext cx="396875" cy="180975"/>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75815" name="直接连接符 102"/>
          <p:cNvCxnSpPr>
            <a:cxnSpLocks noChangeShapeType="1"/>
          </p:cNvCxnSpPr>
          <p:nvPr/>
        </p:nvCxnSpPr>
        <p:spPr bwMode="auto">
          <a:xfrm flipH="1" flipV="1">
            <a:off x="1549400" y="5553075"/>
            <a:ext cx="1295400" cy="144463"/>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4" name="圆角矩形 3"/>
          <p:cNvSpPr/>
          <p:nvPr/>
        </p:nvSpPr>
        <p:spPr bwMode="auto">
          <a:xfrm>
            <a:off x="3852863" y="1414463"/>
            <a:ext cx="1763712" cy="719137"/>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eaLnBrk="1" fontAlgn="t" hangingPunct="1">
              <a:defRPr/>
            </a:pPr>
            <a:r>
              <a:rPr lang="zh-CN" altLang="en-US" sz="1400" dirty="0">
                <a:latin typeface="+mn-lt"/>
                <a:ea typeface="+mn-ea"/>
              </a:rPr>
              <a:t>分布式</a:t>
            </a:r>
            <a:endParaRPr lang="en-US" altLang="zh-CN" sz="1400" dirty="0">
              <a:latin typeface="+mn-lt"/>
              <a:ea typeface="+mn-ea"/>
            </a:endParaRPr>
          </a:p>
          <a:p>
            <a:pPr algn="ctr" eaLnBrk="1" fontAlgn="t" hangingPunct="1">
              <a:defRPr/>
            </a:pPr>
            <a:r>
              <a:rPr lang="zh-CN" altLang="en-US" sz="1400" dirty="0">
                <a:latin typeface="+mn-lt"/>
                <a:ea typeface="+mn-ea"/>
              </a:rPr>
              <a:t>虚拟交换</a:t>
            </a:r>
            <a:endParaRPr lang="en-US" altLang="zh-CN" sz="1400" dirty="0">
              <a:latin typeface="+mn-lt"/>
              <a:ea typeface="+mn-ea"/>
            </a:endParaRPr>
          </a:p>
          <a:p>
            <a:pPr algn="ctr" eaLnBrk="1" fontAlgn="t" hangingPunct="1">
              <a:defRPr/>
            </a:pPr>
            <a:r>
              <a:rPr lang="zh-CN" altLang="en-US" sz="1400" dirty="0">
                <a:latin typeface="+mn-lt"/>
                <a:ea typeface="+mn-ea"/>
              </a:rPr>
              <a:t>集中管理</a:t>
            </a:r>
            <a:endParaRPr lang="zh-CN" altLang="en-US" sz="1400" dirty="0">
              <a:latin typeface="+mn-lt"/>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343025" y="387350"/>
            <a:ext cx="7054850" cy="868363"/>
          </a:xfrm>
        </p:spPr>
        <p:txBody>
          <a:bodyPr/>
          <a:lstStyle/>
          <a:p>
            <a:pPr eaLnBrk="1" hangingPunct="1"/>
            <a:r>
              <a:rPr lang="zh-CN" altLang="en-US" smtClean="0"/>
              <a:t>目录</a:t>
            </a:r>
            <a:endParaRPr lang="zh-CN" altLang="en-US" smtClean="0"/>
          </a:p>
        </p:txBody>
      </p:sp>
      <p:pic>
        <p:nvPicPr>
          <p:cNvPr id="77827" name="Picture 18" descr="目录 copy"/>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4850" y="506413"/>
            <a:ext cx="6175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bwMode="auto">
          <a:xfrm>
            <a:off x="652463" y="1374775"/>
            <a:ext cx="7929562" cy="3379788"/>
          </a:xfrm>
          <a:prstGeom prst="rect">
            <a:avLst/>
          </a:prstGeom>
          <a:noFill/>
          <a:ln w="9525">
            <a:noFill/>
            <a:miter lim="800000"/>
          </a:ln>
        </p:spPr>
        <p:txBody>
          <a:bodyPr lIns="80141" tIns="40071" rIns="80141" bIns="40071">
            <a:spAutoFit/>
          </a:bodyPr>
          <a:lstStyle/>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虚拟化技术介绍</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计算虚拟化技术</a:t>
            </a:r>
            <a:endParaRPr lang="en-US" altLang="zh-CN"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存储虚拟化技术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kern="0" dirty="0">
                <a:solidFill>
                  <a:srgbClr val="777777"/>
                </a:solidFill>
                <a:latin typeface="+mn-lt"/>
                <a:ea typeface="+mn-ea"/>
              </a:rPr>
              <a:t>网络虚拟化技术</a:t>
            </a:r>
            <a:endParaRPr lang="zh-CN" altLang="en-US" sz="2200" kern="0" dirty="0">
              <a:solidFill>
                <a:srgbClr val="777777"/>
              </a:solidFill>
              <a:latin typeface="+mn-lt"/>
              <a:ea typeface="+mn-ea"/>
            </a:endParaRPr>
          </a:p>
          <a:p>
            <a:pPr marL="419100" indent="-419100" defTabSz="801370" eaLnBrk="1" hangingPunct="1">
              <a:lnSpc>
                <a:spcPct val="140000"/>
              </a:lnSpc>
              <a:spcBef>
                <a:spcPct val="30000"/>
              </a:spcBef>
              <a:buClr>
                <a:schemeClr val="tx1"/>
              </a:buClr>
              <a:buFont typeface="Wingdings" panose="05000000000000000000" pitchFamily="2" charset="2"/>
              <a:buAutoNum type="arabicPeriod"/>
              <a:defRPr/>
            </a:pPr>
            <a:r>
              <a:rPr lang="zh-CN" altLang="en-US" sz="2200" b="1" dirty="0">
                <a:latin typeface="+mn-ea"/>
                <a:ea typeface="+mn-ea"/>
              </a:rPr>
              <a:t>创建虚拟机简介</a:t>
            </a:r>
            <a:endParaRPr lang="zh-CN" altLang="en-US" sz="2200" b="1" dirty="0">
              <a:latin typeface="+mn-ea"/>
              <a:ea typeface="+mn-ea"/>
            </a:endParaRPr>
          </a:p>
          <a:p>
            <a:pPr marL="782955" lvl="1" indent="-381000" defTabSz="801370" eaLnBrk="1" hangingPunct="1">
              <a:lnSpc>
                <a:spcPct val="140000"/>
              </a:lnSpc>
              <a:spcBef>
                <a:spcPct val="30000"/>
              </a:spcBef>
              <a:buClr>
                <a:schemeClr val="tx1"/>
              </a:buClr>
              <a:defRPr/>
            </a:pPr>
            <a:endParaRPr lang="zh-CN" altLang="en-US" sz="2000" kern="0" dirty="0">
              <a:latin typeface="+mn-lt"/>
              <a:ea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zh-CN" altLang="en-US" smtClean="0"/>
              <a:t>“攒”（虚拟）机之预算篇</a:t>
            </a:r>
            <a:endParaRPr lang="zh-CN" altLang="en-US" smtClean="0"/>
          </a:p>
        </p:txBody>
      </p:sp>
      <p:graphicFrame>
        <p:nvGraphicFramePr>
          <p:cNvPr id="7" name="表格 6"/>
          <p:cNvGraphicFramePr>
            <a:graphicFrameLocks noGrp="1"/>
          </p:cNvGraphicFramePr>
          <p:nvPr/>
        </p:nvGraphicFramePr>
        <p:xfrm>
          <a:off x="755650" y="1449388"/>
          <a:ext cx="7826375" cy="1935163"/>
        </p:xfrm>
        <a:graphic>
          <a:graphicData uri="http://schemas.openxmlformats.org/drawingml/2006/table">
            <a:tbl>
              <a:tblPr/>
              <a:tblGrid>
                <a:gridCol w="2160588"/>
                <a:gridCol w="792162"/>
                <a:gridCol w="1619250"/>
                <a:gridCol w="1908175"/>
                <a:gridCol w="1346200"/>
              </a:tblGrid>
              <a:tr h="385763">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mn-ea"/>
                          <a:ea typeface="+mn-ea"/>
                          <a:cs typeface="Book Antiqua" panose="02040602050305030304" pitchFamily="18" charset="0"/>
                        </a:rPr>
                        <a:t>用途</a:t>
                      </a:r>
                      <a:endParaRPr kumimoji="0" lang="en-US" altLang="zh-CN" sz="1800" b="1" i="0" u="none" strike="noStrike" cap="none" normalizeH="0" baseline="0" dirty="0" smtClean="0">
                        <a:ln>
                          <a:noFill/>
                        </a:ln>
                        <a:solidFill>
                          <a:schemeClr val="tx1"/>
                        </a:solidFill>
                        <a:effectLst/>
                        <a:latin typeface="+mn-ea"/>
                        <a:ea typeface="+mn-ea"/>
                        <a:cs typeface="Book Antiqua" panose="0204060205030503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zh-CN" altLang="en-US" sz="1800" b="0" i="0" u="none" strike="noStrike" cap="none" normalizeH="0" baseline="0" smtClean="0">
                          <a:ln>
                            <a:noFill/>
                          </a:ln>
                          <a:solidFill>
                            <a:schemeClr val="tx1"/>
                          </a:solidFill>
                          <a:effectLst/>
                          <a:latin typeface="+mn-ea"/>
                          <a:ea typeface="+mn-ea"/>
                          <a:cs typeface="Book Antiqua" panose="02040602050305030304" pitchFamily="18" charset="0"/>
                        </a:rPr>
                        <a:t>数量</a:t>
                      </a:r>
                      <a:endParaRPr kumimoji="0" lang="en-US" altLang="zh-CN" sz="1800" b="0" i="0" u="none" strike="noStrike" cap="none" normalizeH="0" baseline="0" smtClean="0">
                        <a:ln>
                          <a:noFill/>
                        </a:ln>
                        <a:solidFill>
                          <a:schemeClr val="tx1"/>
                        </a:solidFill>
                        <a:effectLst/>
                        <a:latin typeface="+mn-ea"/>
                        <a:ea typeface="+mn-ea"/>
                        <a:cs typeface="Book Antiqua" panose="0204060205030503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FrutigerNext LT Regular" pitchFamily="34" charset="0"/>
                          <a:ea typeface="+mn-ea"/>
                          <a:cs typeface="Book Antiqua" panose="02040602050305030304" pitchFamily="18" charset="0"/>
                        </a:rPr>
                        <a:t>CPU</a:t>
                      </a:r>
                      <a:endParaRPr kumimoji="0" lang="en-US" altLang="zh-CN" sz="1800" b="0" i="0" u="none" strike="noStrike" cap="none" normalizeH="0" baseline="0" dirty="0" smtClean="0">
                        <a:ln>
                          <a:noFill/>
                        </a:ln>
                        <a:solidFill>
                          <a:schemeClr val="tx1"/>
                        </a:solidFill>
                        <a:effectLst/>
                        <a:latin typeface="FrutigerNext LT Regular" pitchFamily="34" charset="0"/>
                        <a:ea typeface="+mn-ea"/>
                        <a:cs typeface="Book Antiqua" panose="0204060205030503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zh-CN" altLang="en-US" sz="1800" b="1" i="0" u="none" strike="noStrike" cap="none" normalizeH="0" baseline="0" smtClean="0">
                          <a:ln>
                            <a:noFill/>
                          </a:ln>
                          <a:solidFill>
                            <a:schemeClr val="tx1"/>
                          </a:solidFill>
                          <a:effectLst/>
                          <a:latin typeface="+mn-ea"/>
                          <a:ea typeface="+mn-ea"/>
                          <a:cs typeface="Book Antiqua" panose="02040602050305030304" pitchFamily="18" charset="0"/>
                        </a:rPr>
                        <a:t>内存</a:t>
                      </a:r>
                      <a:endParaRPr kumimoji="0" lang="en-US" altLang="zh-CN" sz="1800" b="1" i="0" u="none" strike="noStrike" cap="none" normalizeH="0" baseline="0" smtClean="0">
                        <a:ln>
                          <a:noFill/>
                        </a:ln>
                        <a:solidFill>
                          <a:schemeClr val="tx1"/>
                        </a:solidFill>
                        <a:effectLst/>
                        <a:latin typeface="+mn-ea"/>
                        <a:ea typeface="+mn-ea"/>
                        <a:cs typeface="Book Antiqua" panose="0204060205030503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zh-CN" altLang="en-US" sz="1800" b="1" i="0" u="none" strike="noStrike" cap="none" normalizeH="0" baseline="0" smtClean="0">
                          <a:ln>
                            <a:noFill/>
                          </a:ln>
                          <a:solidFill>
                            <a:schemeClr val="tx1"/>
                          </a:solidFill>
                          <a:effectLst/>
                          <a:latin typeface="+mn-ea"/>
                          <a:ea typeface="+mn-ea"/>
                          <a:cs typeface="Book Antiqua" panose="02040602050305030304" pitchFamily="18" charset="0"/>
                        </a:rPr>
                        <a:t>硬盘</a:t>
                      </a:r>
                      <a:endParaRPr kumimoji="0" lang="en-US" altLang="zh-CN" sz="1800" b="1" i="0" u="none" strike="noStrike" cap="none" normalizeH="0" baseline="0" smtClean="0">
                        <a:ln>
                          <a:noFill/>
                        </a:ln>
                        <a:solidFill>
                          <a:schemeClr val="tx1"/>
                        </a:solidFill>
                        <a:effectLst/>
                        <a:latin typeface="+mn-ea"/>
                        <a:ea typeface="+mn-ea"/>
                        <a:cs typeface="Book Antiqua" panose="0204060205030503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r h="387350">
                <a:tc>
                  <a:txBody>
                    <a:bodyPr/>
                    <a:lstStyle/>
                    <a:p>
                      <a:pPr marL="0" marR="0" lvl="0" indent="0" algn="l" defTabSz="1001395" rtl="0" eaLnBrk="0" fontAlgn="base" latinLnBrk="0" hangingPunct="0">
                        <a:lnSpc>
                          <a:spcPct val="100000"/>
                        </a:lnSpc>
                        <a:spcBef>
                          <a:spcPct val="3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文秘用来文本编辑</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7254" marR="87254" marT="48830" marB="488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2</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台</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2GHz</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核</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2G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10G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l" defTabSz="1001395" rtl="0" eaLnBrk="0" fontAlgn="base" latinLnBrk="0" hangingPunct="0">
                        <a:lnSpc>
                          <a:spcPct val="100000"/>
                        </a:lnSpc>
                        <a:spcBef>
                          <a:spcPct val="3000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美工用来图像处理</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7254" marR="87254" marT="48830" marB="488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台</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2GHz</a:t>
                      </a:r>
                      <a:r>
                        <a:rPr kumimoji="0" lang="zh-CN" altLang="en-US" sz="1800" b="0" i="0" u="none" strike="noStrike" cap="none" normalizeH="0" baseline="0" dirty="0" smtClean="0">
                          <a:ln>
                            <a:noFill/>
                          </a:ln>
                          <a:solidFill>
                            <a:schemeClr val="tx1"/>
                          </a:solidFill>
                          <a:effectLst/>
                          <a:latin typeface="+mn-lt"/>
                          <a:ea typeface="+mn-ea"/>
                          <a:cs typeface="Times New Roman" panose="02020603050405020304" pitchFamily="18" charset="0"/>
                        </a:rPr>
                        <a:t>、</a:t>
                      </a: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4</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核</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4G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80G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l" defTabSz="1001395" rtl="0" eaLnBrk="0" fontAlgn="base" latinLnBrk="0" hangingPunct="0">
                        <a:lnSpc>
                          <a:spcPct val="100000"/>
                        </a:lnSpc>
                        <a:spcBef>
                          <a:spcPct val="30000"/>
                        </a:spcBef>
                        <a:spcAft>
                          <a:spcPct val="0"/>
                        </a:spcAft>
                        <a:buClrTx/>
                        <a:buSzTx/>
                        <a:buFontTx/>
                        <a:buNone/>
                      </a:pPr>
                      <a:r>
                        <a:rPr kumimoji="0" lang="zh-CN" altLang="en-US" sz="1800" b="0" i="0" u="none" strike="noStrike" cap="none" normalizeH="0" baseline="0" smtClean="0">
                          <a:ln>
                            <a:noFill/>
                          </a:ln>
                          <a:solidFill>
                            <a:schemeClr val="tx1"/>
                          </a:solidFill>
                          <a:effectLst/>
                          <a:latin typeface="+mn-ea"/>
                          <a:ea typeface="+mn-ea"/>
                          <a:cs typeface="Times New Roman" panose="02020603050405020304" pitchFamily="18" charset="0"/>
                        </a:rPr>
                        <a:t>文件共享服务器</a:t>
                      </a:r>
                      <a:endParaRPr kumimoji="0" lang="en-US" altLang="zh-CN" sz="1800" b="0" i="0" u="none" strike="noStrike" cap="none" normalizeH="0" baseline="0" smtClean="0">
                        <a:ln>
                          <a:noFill/>
                        </a:ln>
                        <a:solidFill>
                          <a:schemeClr val="tx1"/>
                        </a:solidFill>
                        <a:effectLst/>
                        <a:latin typeface="+mn-ea"/>
                        <a:ea typeface="+mn-ea"/>
                        <a:cs typeface="Times New Roman" panose="02020603050405020304" pitchFamily="18" charset="0"/>
                      </a:endParaRPr>
                    </a:p>
                  </a:txBody>
                  <a:tcPr marL="87254" marR="87254" marT="48830" marB="488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台</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2GHz</a:t>
                      </a:r>
                      <a:r>
                        <a:rPr kumimoji="0" lang="zh-CN" altLang="en-US"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a:t>
                      </a: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1</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核</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2G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500G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zh-CN" altLang="en-US" sz="1800" b="1" i="0" u="none" strike="noStrike" cap="none" normalizeH="0" baseline="0" dirty="0" smtClean="0">
                          <a:ln>
                            <a:noFill/>
                          </a:ln>
                          <a:solidFill>
                            <a:schemeClr val="tx1"/>
                          </a:solidFill>
                          <a:effectLst/>
                          <a:latin typeface="+mn-ea"/>
                          <a:ea typeface="+mn-ea"/>
                          <a:cs typeface="Times New Roman" panose="02020603050405020304" pitchFamily="18" charset="0"/>
                        </a:rPr>
                        <a:t>合计</a:t>
                      </a:r>
                      <a:endParaRPr kumimoji="0" lang="en-US" altLang="zh-CN" sz="1800" b="1"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7254" marR="87254" marT="48830" marB="4883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mn-lt"/>
                          <a:ea typeface="+mn-ea"/>
                          <a:cs typeface="Times New Roman" panose="02020603050405020304" pitchFamily="18" charset="0"/>
                        </a:rPr>
                        <a:t>4</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台</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7×80%=6</a:t>
                      </a:r>
                      <a:r>
                        <a:rPr kumimoji="0" lang="zh-CN" altLang="en-US" sz="1800" b="0" i="0" u="none" strike="noStrike" cap="none" normalizeH="0" baseline="0" dirty="0" smtClean="0">
                          <a:ln>
                            <a:noFill/>
                          </a:ln>
                          <a:solidFill>
                            <a:schemeClr val="tx1"/>
                          </a:solidFill>
                          <a:effectLst/>
                          <a:latin typeface="+mn-ea"/>
                          <a:ea typeface="+mn-ea"/>
                          <a:cs typeface="Times New Roman" panose="02020603050405020304" pitchFamily="18" charset="0"/>
                        </a:rPr>
                        <a:t>核</a:t>
                      </a:r>
                      <a:endParaRPr kumimoji="0" lang="en-US" altLang="zh-CN" sz="1800" b="0" i="0" u="none" strike="noStrike" cap="none" normalizeH="0" baseline="0" dirty="0" smtClean="0">
                        <a:ln>
                          <a:noFill/>
                        </a:ln>
                        <a:solidFill>
                          <a:schemeClr val="tx1"/>
                        </a:solidFill>
                        <a:effectLst/>
                        <a:latin typeface="+mn-ea"/>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10×80%=8G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1001395" rtl="0" eaLnBrk="0" fontAlgn="base" latinLnBrk="0" hangingPunct="0">
                        <a:lnSpc>
                          <a:spcPct val="100000"/>
                        </a:lnSpc>
                        <a:spcBef>
                          <a:spcPct val="30000"/>
                        </a:spcBef>
                        <a:spcAft>
                          <a:spcPct val="0"/>
                        </a:spcAft>
                        <a:buClrTx/>
                        <a:buSzTx/>
                        <a:buFontTx/>
                        <a:buNone/>
                      </a:pPr>
                      <a:r>
                        <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rPr>
                        <a:t>600G</a:t>
                      </a:r>
                      <a:endParaRPr kumimoji="0" lang="en-US" altLang="zh-CN" sz="1800" b="0" i="0" u="none" strike="noStrike" kern="1200" cap="none" normalizeH="0" baseline="0" dirty="0" smtClean="0">
                        <a:ln>
                          <a:noFill/>
                        </a:ln>
                        <a:solidFill>
                          <a:schemeClr val="tx1"/>
                        </a:solidFill>
                        <a:effectLst/>
                        <a:latin typeface="+mn-lt"/>
                        <a:ea typeface="+mn-ea"/>
                        <a:cs typeface="Times New Roman" panose="02020603050405020304" pitchFamily="18" charset="0"/>
                      </a:endParaRPr>
                    </a:p>
                  </a:txBody>
                  <a:tcPr marL="88650" marR="88650" marT="47704" marB="4770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Rectangle 54"/>
          <p:cNvSpPr>
            <a:spLocks noChangeArrowheads="1"/>
          </p:cNvSpPr>
          <p:nvPr/>
        </p:nvSpPr>
        <p:spPr bwMode="auto">
          <a:xfrm>
            <a:off x="755650" y="3716338"/>
            <a:ext cx="7848600" cy="468312"/>
          </a:xfrm>
          <a:prstGeom prst="rect">
            <a:avLst/>
          </a:prstGeom>
          <a:solidFill>
            <a:schemeClr val="bg1"/>
          </a:solidFill>
          <a:ln w="9525" algn="ctr">
            <a:solidFill>
              <a:schemeClr val="tx1"/>
            </a:solidFill>
            <a:miter lim="800000"/>
          </a:ln>
        </p:spPr>
        <p:txBody>
          <a:bodyPr wrap="none" anchor="ctr"/>
          <a:lstStyle>
            <a:lvl1pPr marL="342900" indent="-3429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dirty="0" smtClean="0">
                <a:latin typeface="+mn-lt"/>
                <a:ea typeface="+mn-ea"/>
              </a:rPr>
              <a:t>虚拟化技术大幅提升资源利用率，所以</a:t>
            </a:r>
            <a:r>
              <a:rPr lang="en-US" altLang="zh-CN" sz="1600" dirty="0" smtClean="0">
                <a:latin typeface="+mn-lt"/>
                <a:ea typeface="+mn-ea"/>
              </a:rPr>
              <a:t>6</a:t>
            </a:r>
            <a:r>
              <a:rPr lang="zh-CN" altLang="en-US" sz="1600" dirty="0" smtClean="0">
                <a:latin typeface="+mn-lt"/>
                <a:ea typeface="+mn-ea"/>
              </a:rPr>
              <a:t>核</a:t>
            </a:r>
            <a:r>
              <a:rPr lang="en-US" altLang="zh-CN" sz="1600" dirty="0" smtClean="0">
                <a:latin typeface="+mn-lt"/>
                <a:ea typeface="+mn-ea"/>
              </a:rPr>
              <a:t>CPU</a:t>
            </a:r>
            <a:r>
              <a:rPr lang="zh-CN" altLang="en-US" sz="1600" dirty="0" smtClean="0">
                <a:latin typeface="+mn-lt"/>
                <a:ea typeface="+mn-ea"/>
              </a:rPr>
              <a:t>当</a:t>
            </a:r>
            <a:r>
              <a:rPr lang="en-US" altLang="zh-CN" sz="1600" dirty="0" smtClean="0">
                <a:latin typeface="+mn-lt"/>
                <a:ea typeface="+mn-ea"/>
              </a:rPr>
              <a:t>7</a:t>
            </a:r>
            <a:r>
              <a:rPr lang="zh-CN" altLang="en-US" sz="1600" dirty="0" smtClean="0">
                <a:latin typeface="+mn-lt"/>
                <a:ea typeface="+mn-ea"/>
              </a:rPr>
              <a:t>核用，</a:t>
            </a:r>
            <a:r>
              <a:rPr lang="en-US" altLang="zh-CN" sz="1600" dirty="0" smtClean="0">
                <a:latin typeface="+mn-lt"/>
                <a:ea typeface="+mn-ea"/>
              </a:rPr>
              <a:t>8G</a:t>
            </a:r>
            <a:r>
              <a:rPr lang="zh-CN" altLang="en-US" sz="1600" dirty="0" smtClean="0">
                <a:latin typeface="+mn-lt"/>
                <a:ea typeface="+mn-ea"/>
              </a:rPr>
              <a:t>内存当</a:t>
            </a:r>
            <a:r>
              <a:rPr lang="en-US" altLang="zh-CN" sz="1600" dirty="0" smtClean="0">
                <a:latin typeface="+mn-lt"/>
                <a:ea typeface="+mn-ea"/>
              </a:rPr>
              <a:t>10G</a:t>
            </a:r>
            <a:r>
              <a:rPr lang="zh-CN" altLang="en-US" sz="1600" dirty="0" smtClean="0">
                <a:latin typeface="+mn-lt"/>
                <a:ea typeface="+mn-ea"/>
              </a:rPr>
              <a:t>用</a:t>
            </a:r>
            <a:endParaRPr lang="zh-CN" altLang="en-US" sz="1600" dirty="0" smtClean="0">
              <a:latin typeface="+mn-lt"/>
              <a:ea typeface="+mn-ea"/>
            </a:endParaRPr>
          </a:p>
        </p:txBody>
      </p:sp>
      <p:sp>
        <p:nvSpPr>
          <p:cNvPr id="11" name="Rectangle 54"/>
          <p:cNvSpPr>
            <a:spLocks noChangeArrowheads="1"/>
          </p:cNvSpPr>
          <p:nvPr/>
        </p:nvSpPr>
        <p:spPr bwMode="auto">
          <a:xfrm>
            <a:off x="755650" y="4689475"/>
            <a:ext cx="7848600" cy="468313"/>
          </a:xfrm>
          <a:prstGeom prst="rect">
            <a:avLst/>
          </a:prstGeom>
          <a:solidFill>
            <a:schemeClr val="bg1"/>
          </a:solidFill>
          <a:ln w="9525" algn="ctr">
            <a:solidFill>
              <a:schemeClr val="tx1"/>
            </a:solidFill>
            <a:miter lim="800000"/>
          </a:ln>
        </p:spPr>
        <p:txBody>
          <a:bodyPr wrap="none" anchor="ctr"/>
          <a:lstStyle>
            <a:lvl1pPr marL="342900" indent="-3429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dirty="0" smtClean="0">
                <a:latin typeface="+mn-lt"/>
                <a:ea typeface="+mn-ea"/>
              </a:rPr>
              <a:t>一台低端服务器上（</a:t>
            </a:r>
            <a:r>
              <a:rPr lang="en-US" altLang="zh-CN" sz="1600" dirty="0" smtClean="0">
                <a:latin typeface="+mn-lt"/>
                <a:ea typeface="+mn-ea"/>
              </a:rPr>
              <a:t>1</a:t>
            </a:r>
            <a:r>
              <a:rPr lang="zh-CN" altLang="en-US" sz="1600" dirty="0" smtClean="0">
                <a:latin typeface="+mn-lt"/>
                <a:ea typeface="+mn-ea"/>
              </a:rPr>
              <a:t>万块），可部署</a:t>
            </a:r>
            <a:r>
              <a:rPr lang="zh-CN" altLang="en-US" sz="1600" dirty="0">
                <a:latin typeface="+mn-lt"/>
                <a:ea typeface="+mn-ea"/>
              </a:rPr>
              <a:t>多</a:t>
            </a:r>
            <a:r>
              <a:rPr lang="zh-CN" altLang="en-US" sz="1600" dirty="0" smtClean="0">
                <a:latin typeface="+mn-lt"/>
                <a:ea typeface="+mn-ea"/>
              </a:rPr>
              <a:t>台虚拟机作为应用服务器。</a:t>
            </a:r>
            <a:endParaRPr lang="zh-CN" altLang="en-US" sz="1600" dirty="0" smtClean="0">
              <a:latin typeface="+mn-lt"/>
              <a:ea typeface="+mn-ea"/>
            </a:endParaRPr>
          </a:p>
        </p:txBody>
      </p:sp>
      <p:sp>
        <p:nvSpPr>
          <p:cNvPr id="12" name="矩形 11"/>
          <p:cNvSpPr>
            <a:spLocks noChangeArrowheads="1"/>
          </p:cNvSpPr>
          <p:nvPr/>
        </p:nvSpPr>
        <p:spPr bwMode="auto">
          <a:xfrm>
            <a:off x="4392613" y="4221163"/>
            <a:ext cx="7921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2800" b="1" smtClean="0">
                <a:solidFill>
                  <a:srgbClr val="EE0000"/>
                </a:solidFill>
                <a:latin typeface="+mn-lt"/>
                <a:ea typeface="+mn-ea"/>
              </a:rPr>
              <a:t>＋</a:t>
            </a:r>
            <a:endParaRPr lang="zh-CN" altLang="en-US" sz="2800" b="1" smtClean="0">
              <a:solidFill>
                <a:srgbClr val="EE0000"/>
              </a:solidFill>
              <a:latin typeface="+mn-lt"/>
              <a:ea typeface="+mn-ea"/>
            </a:endParaRPr>
          </a:p>
        </p:txBody>
      </p:sp>
      <p:sp>
        <p:nvSpPr>
          <p:cNvPr id="13" name="矩形 12"/>
          <p:cNvSpPr>
            <a:spLocks noChangeArrowheads="1"/>
          </p:cNvSpPr>
          <p:nvPr/>
        </p:nvSpPr>
        <p:spPr bwMode="auto">
          <a:xfrm>
            <a:off x="4500563" y="5229225"/>
            <a:ext cx="36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2800" b="1" smtClean="0">
                <a:solidFill>
                  <a:srgbClr val="EE0000"/>
                </a:solidFill>
                <a:latin typeface="+mn-lt"/>
                <a:ea typeface="+mn-ea"/>
              </a:rPr>
              <a:t>‖</a:t>
            </a:r>
            <a:endParaRPr lang="zh-CN" altLang="en-US" sz="2800" b="1" smtClean="0">
              <a:solidFill>
                <a:srgbClr val="EE0000"/>
              </a:solidFill>
              <a:latin typeface="+mn-lt"/>
              <a:ea typeface="+mn-ea"/>
            </a:endParaRPr>
          </a:p>
        </p:txBody>
      </p:sp>
      <p:sp>
        <p:nvSpPr>
          <p:cNvPr id="14" name="Rectangle 54"/>
          <p:cNvSpPr>
            <a:spLocks noChangeArrowheads="1"/>
          </p:cNvSpPr>
          <p:nvPr/>
        </p:nvSpPr>
        <p:spPr bwMode="auto">
          <a:xfrm>
            <a:off x="755650" y="5661025"/>
            <a:ext cx="7885113" cy="468313"/>
          </a:xfrm>
          <a:prstGeom prst="rect">
            <a:avLst/>
          </a:prstGeom>
          <a:solidFill>
            <a:schemeClr val="bg1"/>
          </a:solidFill>
          <a:ln w="9525" algn="ctr">
            <a:solidFill>
              <a:schemeClr val="tx1"/>
            </a:solidFill>
            <a:miter lim="800000"/>
          </a:ln>
        </p:spPr>
        <p:txBody>
          <a:bodyPr wrap="none" anchor="ctr"/>
          <a:lstStyle>
            <a:lvl1pPr marL="342900" indent="-342900">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成本大幅下降</a:t>
            </a:r>
            <a:endParaRPr lang="zh-CN" altLang="en-US" sz="1600" smtClean="0">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3" grpId="0"/>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p:txBody>
          <a:bodyPr/>
          <a:lstStyle/>
          <a:p>
            <a:r>
              <a:rPr lang="zh-CN" altLang="en-US" smtClean="0"/>
              <a:t>“攒”（虚拟）机之硬件篇</a:t>
            </a:r>
            <a:endParaRPr lang="zh-CN" altLang="en-US" smtClean="0"/>
          </a:p>
        </p:txBody>
      </p:sp>
      <p:sp>
        <p:nvSpPr>
          <p:cNvPr id="81923" name="Rectangle 139"/>
          <p:cNvSpPr>
            <a:spLocks noChangeArrowheads="1"/>
          </p:cNvSpPr>
          <p:nvPr/>
        </p:nvSpPr>
        <p:spPr bwMode="auto">
          <a:xfrm>
            <a:off x="4625975" y="4868863"/>
            <a:ext cx="3856038" cy="885825"/>
          </a:xfrm>
          <a:prstGeom prst="rect">
            <a:avLst/>
          </a:prstGeom>
          <a:solidFill>
            <a:srgbClr val="00CCFF">
              <a:alpha val="3294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5" rIns="91432" bIns="45715" anchor="ct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1924" name="Line 150"/>
          <p:cNvSpPr>
            <a:spLocks noChangeShapeType="1"/>
          </p:cNvSpPr>
          <p:nvPr/>
        </p:nvSpPr>
        <p:spPr bwMode="auto">
          <a:xfrm flipV="1">
            <a:off x="3124200" y="4833938"/>
            <a:ext cx="5372100" cy="26987"/>
          </a:xfrm>
          <a:prstGeom prst="line">
            <a:avLst/>
          </a:prstGeom>
          <a:noFill/>
          <a:ln w="12700">
            <a:solidFill>
              <a:srgbClr val="3333FF"/>
            </a:solidFill>
            <a:prstDash val="lgDash"/>
            <a:round/>
          </a:ln>
          <a:extLst>
            <a:ext uri="{909E8E84-426E-40DD-AFC4-6F175D3DCCD1}">
              <a14:hiddenFill xmlns:a14="http://schemas.microsoft.com/office/drawing/2010/main">
                <a:noFill/>
              </a14:hiddenFill>
            </a:ext>
          </a:extLst>
        </p:spPr>
        <p:txBody>
          <a:bodyPr lIns="91432" tIns="45715" rIns="91432" bIns="45715"/>
          <a:lstStyle/>
          <a:p>
            <a:pPr>
              <a:defRPr/>
            </a:pPr>
            <a:endParaRPr lang="en-US">
              <a:latin typeface="+mn-lt"/>
              <a:ea typeface="+mn-ea"/>
            </a:endParaRPr>
          </a:p>
        </p:txBody>
      </p:sp>
      <p:sp>
        <p:nvSpPr>
          <p:cNvPr id="81925" name="Line 157"/>
          <p:cNvSpPr>
            <a:spLocks noChangeShapeType="1"/>
          </p:cNvSpPr>
          <p:nvPr/>
        </p:nvSpPr>
        <p:spPr bwMode="auto">
          <a:xfrm flipV="1">
            <a:off x="3167063" y="4113213"/>
            <a:ext cx="5318125" cy="30162"/>
          </a:xfrm>
          <a:prstGeom prst="line">
            <a:avLst/>
          </a:prstGeom>
          <a:noFill/>
          <a:ln w="12700">
            <a:solidFill>
              <a:srgbClr val="3333FF"/>
            </a:solidFill>
            <a:prstDash val="lgDash"/>
            <a:round/>
          </a:ln>
          <a:extLst>
            <a:ext uri="{909E8E84-426E-40DD-AFC4-6F175D3DCCD1}">
              <a14:hiddenFill xmlns:a14="http://schemas.microsoft.com/office/drawing/2010/main">
                <a:noFill/>
              </a14:hiddenFill>
            </a:ext>
          </a:extLst>
        </p:spPr>
        <p:txBody>
          <a:bodyPr lIns="91432" tIns="45715" rIns="91432" bIns="45715"/>
          <a:lstStyle/>
          <a:p>
            <a:pPr>
              <a:defRPr/>
            </a:pPr>
            <a:endParaRPr lang="en-US">
              <a:latin typeface="+mn-lt"/>
              <a:ea typeface="+mn-ea"/>
            </a:endParaRPr>
          </a:p>
        </p:txBody>
      </p:sp>
      <p:sp>
        <p:nvSpPr>
          <p:cNvPr id="81926" name="Rectangle 266"/>
          <p:cNvSpPr>
            <a:spLocks noChangeArrowheads="1"/>
          </p:cNvSpPr>
          <p:nvPr/>
        </p:nvSpPr>
        <p:spPr bwMode="auto">
          <a:xfrm>
            <a:off x="3167063" y="5084763"/>
            <a:ext cx="1273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5" rIns="91432" bIns="45715">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50000"/>
              </a:spcBef>
              <a:buClrTx/>
              <a:buSzTx/>
              <a:buFontTx/>
              <a:buNone/>
              <a:defRPr/>
            </a:pPr>
            <a:r>
              <a:rPr lang="zh-CN" altLang="en-US" sz="1600" b="1" smtClean="0">
                <a:solidFill>
                  <a:srgbClr val="C00000"/>
                </a:solidFill>
                <a:latin typeface="+mn-lt"/>
                <a:ea typeface="+mn-ea"/>
              </a:rPr>
              <a:t>物理硬件</a:t>
            </a:r>
            <a:endParaRPr lang="zh-CN" altLang="en-US" sz="1600" b="1" smtClean="0">
              <a:solidFill>
                <a:srgbClr val="C00000"/>
              </a:solidFill>
              <a:latin typeface="+mn-lt"/>
              <a:ea typeface="+mn-ea"/>
            </a:endParaRPr>
          </a:p>
        </p:txBody>
      </p:sp>
      <p:pic>
        <p:nvPicPr>
          <p:cNvPr id="81927" name="Picture 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92675" y="4900613"/>
            <a:ext cx="9699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ounded Rectangle 118"/>
          <p:cNvSpPr/>
          <p:nvPr/>
        </p:nvSpPr>
        <p:spPr bwMode="auto">
          <a:xfrm>
            <a:off x="4788024" y="4221088"/>
            <a:ext cx="1017792" cy="341686"/>
          </a:xfrm>
          <a:prstGeom prst="roundRect">
            <a:avLst/>
          </a:prstGeom>
          <a:ln>
            <a:headEnd type="none" w="med" len="med"/>
            <a:tailEnd type="none" w="med" len="med"/>
          </a:ln>
          <a:effectLst>
            <a:outerShdw blurRad="76200" dir="18900000" sy="23000" kx="-1200000" algn="bl" rotWithShape="0">
              <a:prstClr val="black">
                <a:alpha val="20000"/>
              </a:prstClr>
            </a:outerShdw>
          </a:effectLst>
        </p:spPr>
        <p:style>
          <a:lnRef idx="0">
            <a:schemeClr val="accent3"/>
          </a:lnRef>
          <a:fillRef idx="3">
            <a:schemeClr val="accent3"/>
          </a:fillRef>
          <a:effectRef idx="3">
            <a:schemeClr val="accent3"/>
          </a:effectRef>
          <a:fontRef idx="minor">
            <a:schemeClr val="lt1"/>
          </a:fontRef>
        </p:style>
        <p:txBody>
          <a:bodyPr/>
          <a:lstStyle/>
          <a:p>
            <a:pPr eaLnBrk="1" fontAlgn="t" hangingPunct="1">
              <a:buClr>
                <a:srgbClr val="CC9900"/>
              </a:buClr>
              <a:buFont typeface="Wingdings" panose="05000000000000000000" pitchFamily="2" charset="2"/>
              <a:buChar char="n"/>
              <a:defRPr/>
            </a:pPr>
            <a:endParaRPr lang="en-US" sz="1100" dirty="0">
              <a:solidFill>
                <a:schemeClr val="tx1"/>
              </a:solidFill>
            </a:endParaRPr>
          </a:p>
        </p:txBody>
      </p:sp>
      <p:pic>
        <p:nvPicPr>
          <p:cNvPr id="35" name="Picture 12" descr="F:\PIC\16：10_PPT_pic\ICOS\cpu.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7900" y="4257675"/>
            <a:ext cx="2889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2" name="Picture 12" descr="F:\PIC\16：10_PPT_pic\ICOS\cp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257675"/>
            <a:ext cx="2873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3" name="Picture 12" descr="F:\PIC\16：10_PPT_pic\ICOS\cp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4257675"/>
            <a:ext cx="28733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34" name="Group 7"/>
          <p:cNvGrpSpPr/>
          <p:nvPr/>
        </p:nvGrpSpPr>
        <p:grpSpPr bwMode="auto">
          <a:xfrm>
            <a:off x="6007100" y="5045075"/>
            <a:ext cx="719138" cy="576263"/>
            <a:chOff x="3545" y="3646"/>
            <a:chExt cx="330" cy="292"/>
          </a:xfrm>
        </p:grpSpPr>
        <p:pic>
          <p:nvPicPr>
            <p:cNvPr id="8197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5" y="3646"/>
              <a:ext cx="330"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grpSp>
          <p:nvGrpSpPr>
            <p:cNvPr id="81974" name="Group 9"/>
            <p:cNvGrpSpPr/>
            <p:nvPr/>
          </p:nvGrpSpPr>
          <p:grpSpPr bwMode="auto">
            <a:xfrm>
              <a:off x="3569" y="3803"/>
              <a:ext cx="205" cy="135"/>
              <a:chOff x="4398" y="3261"/>
              <a:chExt cx="205" cy="135"/>
            </a:xfrm>
          </p:grpSpPr>
          <p:pic>
            <p:nvPicPr>
              <p:cNvPr id="81975" name="Picture 11"/>
              <p:cNvPicPr>
                <a:picLocks noChangeAspect="1" noChangeArrowheads="1"/>
              </p:cNvPicPr>
              <p:nvPr/>
            </p:nvPicPr>
            <p:blipFill>
              <a:blip r:embed="rId5">
                <a:extLst>
                  <a:ext uri="{28A0092B-C50C-407E-A947-70E740481C1C}">
                    <a14:useLocalDpi xmlns:a14="http://schemas.microsoft.com/office/drawing/2010/main" val="0"/>
                  </a:ext>
                </a:extLst>
              </a:blip>
              <a:srcRect r="-133" b="-124"/>
              <a:stretch>
                <a:fillRect/>
              </a:stretch>
            </p:blipFill>
            <p:spPr bwMode="auto">
              <a:xfrm>
                <a:off x="4475" y="3286"/>
                <a:ext cx="12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81976" name="Picture 12"/>
              <p:cNvPicPr>
                <a:picLocks noChangeAspect="1" noChangeArrowheads="1"/>
              </p:cNvPicPr>
              <p:nvPr/>
            </p:nvPicPr>
            <p:blipFill>
              <a:blip r:embed="rId5">
                <a:extLst>
                  <a:ext uri="{28A0092B-C50C-407E-A947-70E740481C1C}">
                    <a14:useLocalDpi xmlns:a14="http://schemas.microsoft.com/office/drawing/2010/main" val="0"/>
                  </a:ext>
                </a:extLst>
              </a:blip>
              <a:srcRect r="-133" b="-124"/>
              <a:stretch>
                <a:fillRect/>
              </a:stretch>
            </p:blipFill>
            <p:spPr bwMode="auto">
              <a:xfrm>
                <a:off x="4398" y="3261"/>
                <a:ext cx="12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grpSp>
      </p:grpSp>
      <p:pic>
        <p:nvPicPr>
          <p:cNvPr id="81935" name="Picture 4" descr="B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2138" y="4972050"/>
            <a:ext cx="50482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6" name="Picture 17" descr="图片23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34300" y="5045075"/>
            <a:ext cx="5048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ounded Rectangle 103"/>
          <p:cNvSpPr/>
          <p:nvPr/>
        </p:nvSpPr>
        <p:spPr bwMode="auto">
          <a:xfrm>
            <a:off x="4644008" y="4617132"/>
            <a:ext cx="3852428" cy="18002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ctr" eaLnBrk="1" fontAlgn="t" hangingPunct="1">
              <a:buClr>
                <a:srgbClr val="CC9900"/>
              </a:buClr>
              <a:defRPr/>
            </a:pPr>
            <a:r>
              <a:rPr lang="zh-CN" altLang="en-US" sz="1100" dirty="0">
                <a:solidFill>
                  <a:schemeClr val="tx1"/>
                </a:solidFill>
              </a:rPr>
              <a:t>华为虚拟化技术</a:t>
            </a:r>
            <a:endParaRPr lang="en-US" sz="1100" dirty="0">
              <a:solidFill>
                <a:schemeClr val="tx1"/>
              </a:solidFill>
            </a:endParaRPr>
          </a:p>
        </p:txBody>
      </p:sp>
      <p:sp>
        <p:nvSpPr>
          <p:cNvPr id="56" name="Rounded Rectangle 118"/>
          <p:cNvSpPr/>
          <p:nvPr/>
        </p:nvSpPr>
        <p:spPr bwMode="auto">
          <a:xfrm>
            <a:off x="6048164" y="4221088"/>
            <a:ext cx="1017792" cy="341686"/>
          </a:xfrm>
          <a:prstGeom prst="roundRect">
            <a:avLst/>
          </a:prstGeom>
          <a:ln>
            <a:headEnd type="none" w="med" len="med"/>
            <a:tailEnd type="none" w="med" len="med"/>
          </a:ln>
          <a:effectLst>
            <a:outerShdw blurRad="76200" dir="18900000" sy="23000" kx="-1200000" algn="bl" rotWithShape="0">
              <a:prstClr val="black">
                <a:alpha val="20000"/>
              </a:prstClr>
            </a:outerShdw>
          </a:effectLst>
        </p:spPr>
        <p:style>
          <a:lnRef idx="0">
            <a:schemeClr val="accent3"/>
          </a:lnRef>
          <a:fillRef idx="3">
            <a:schemeClr val="accent3"/>
          </a:fillRef>
          <a:effectRef idx="3">
            <a:schemeClr val="accent3"/>
          </a:effectRef>
          <a:fontRef idx="minor">
            <a:schemeClr val="lt1"/>
          </a:fontRef>
        </p:style>
        <p:txBody>
          <a:bodyPr/>
          <a:lstStyle/>
          <a:p>
            <a:pPr eaLnBrk="1" fontAlgn="t" hangingPunct="1">
              <a:buClr>
                <a:srgbClr val="CC9900"/>
              </a:buClr>
              <a:buFont typeface="Wingdings" panose="05000000000000000000" pitchFamily="2" charset="2"/>
              <a:buChar char="n"/>
              <a:defRPr/>
            </a:pPr>
            <a:endParaRPr lang="en-US" sz="1100" dirty="0">
              <a:solidFill>
                <a:schemeClr val="tx1"/>
              </a:solidFill>
            </a:endParaRPr>
          </a:p>
        </p:txBody>
      </p:sp>
      <p:pic>
        <p:nvPicPr>
          <p:cNvPr id="50"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0125" y="4268788"/>
            <a:ext cx="3444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4"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97625" y="4268788"/>
            <a:ext cx="342900"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5"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6550" y="4268788"/>
            <a:ext cx="3444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6"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1238" y="4406900"/>
            <a:ext cx="3429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7"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7150" y="4406900"/>
            <a:ext cx="3429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8" name="Picture 7" descr="NIC_ic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96075" y="4406900"/>
            <a:ext cx="344488"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ounded Rectangle 115"/>
          <p:cNvSpPr/>
          <p:nvPr/>
        </p:nvSpPr>
        <p:spPr bwMode="auto">
          <a:xfrm>
            <a:off x="7298624" y="4221088"/>
            <a:ext cx="1017792" cy="341686"/>
          </a:xfrm>
          <a:prstGeom prst="roundRect">
            <a:avLst/>
          </a:prstGeom>
          <a:ln>
            <a:headEnd type="none" w="med" len="med"/>
            <a:tailEnd type="none" w="med" len="med"/>
          </a:ln>
          <a:effectLst>
            <a:outerShdw blurRad="76200" dir="18900000" sy="23000" kx="-1200000" algn="bl" rotWithShape="0">
              <a:prstClr val="black">
                <a:alpha val="20000"/>
              </a:prstClr>
            </a:outerShdw>
          </a:effectLst>
        </p:spPr>
        <p:style>
          <a:lnRef idx="0">
            <a:schemeClr val="accent3"/>
          </a:lnRef>
          <a:fillRef idx="3">
            <a:schemeClr val="accent3"/>
          </a:fillRef>
          <a:effectRef idx="3">
            <a:schemeClr val="accent3"/>
          </a:effectRef>
          <a:fontRef idx="minor">
            <a:schemeClr val="lt1"/>
          </a:fontRef>
        </p:style>
        <p:txBody>
          <a:bodyPr/>
          <a:lstStyle/>
          <a:p>
            <a:pPr eaLnBrk="1" fontAlgn="t" hangingPunct="1">
              <a:buClr>
                <a:srgbClr val="CC9900"/>
              </a:buClr>
              <a:buFont typeface="Wingdings" panose="05000000000000000000" pitchFamily="2" charset="2"/>
              <a:buChar char="n"/>
              <a:defRPr/>
            </a:pPr>
            <a:endParaRPr lang="en-US" sz="1100" dirty="0">
              <a:solidFill>
                <a:schemeClr val="tx1"/>
              </a:solidFill>
            </a:endParaRPr>
          </a:p>
        </p:txBody>
      </p:sp>
      <p:pic>
        <p:nvPicPr>
          <p:cNvPr id="59"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78700" y="4232275"/>
            <a:ext cx="3508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3"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5875" y="4232275"/>
            <a:ext cx="3492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4"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04163" y="4232275"/>
            <a:ext cx="3492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5"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81875" y="4405313"/>
            <a:ext cx="3508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6"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050" y="4405313"/>
            <a:ext cx="350838"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7" name="Picture 78" descr="Storage_icon_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07338" y="4405313"/>
            <a:ext cx="349250"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8" name="Rectangle 266"/>
          <p:cNvSpPr>
            <a:spLocks noChangeArrowheads="1"/>
          </p:cNvSpPr>
          <p:nvPr/>
        </p:nvSpPr>
        <p:spPr bwMode="auto">
          <a:xfrm>
            <a:off x="3167063" y="4329113"/>
            <a:ext cx="1260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5" rIns="91432" bIns="45715">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50000"/>
              </a:spcBef>
              <a:buClrTx/>
              <a:buSzTx/>
              <a:buFontTx/>
              <a:buNone/>
              <a:defRPr/>
            </a:pPr>
            <a:r>
              <a:rPr lang="zh-CN" altLang="en-US" sz="1600" b="1" smtClean="0">
                <a:solidFill>
                  <a:srgbClr val="C00000"/>
                </a:solidFill>
                <a:latin typeface="+mn-lt"/>
                <a:ea typeface="+mn-ea"/>
              </a:rPr>
              <a:t>虚拟硬件</a:t>
            </a:r>
            <a:endParaRPr lang="zh-CN" altLang="en-US" sz="1600" b="1" smtClean="0">
              <a:solidFill>
                <a:srgbClr val="C00000"/>
              </a:solidFill>
              <a:latin typeface="+mn-lt"/>
              <a:ea typeface="+mn-ea"/>
            </a:endParaRPr>
          </a:p>
        </p:txBody>
      </p:sp>
      <p:pic>
        <p:nvPicPr>
          <p:cNvPr id="81959" name="Picture 5" descr="200705071525258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0088" y="3860800"/>
            <a:ext cx="4159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0" name="矩形 67"/>
          <p:cNvSpPr>
            <a:spLocks noChangeArrowheads="1"/>
          </p:cNvSpPr>
          <p:nvPr/>
        </p:nvSpPr>
        <p:spPr bwMode="auto">
          <a:xfrm>
            <a:off x="2627313" y="1449388"/>
            <a:ext cx="5976937" cy="4535487"/>
          </a:xfrm>
          <a:prstGeom prst="rect">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1961" name="矩形 68"/>
          <p:cNvSpPr>
            <a:spLocks noChangeArrowheads="1"/>
          </p:cNvSpPr>
          <p:nvPr/>
        </p:nvSpPr>
        <p:spPr bwMode="auto">
          <a:xfrm>
            <a:off x="2735263" y="1557338"/>
            <a:ext cx="11160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云数据中心</a:t>
            </a:r>
            <a:endParaRPr lang="zh-CN" altLang="en-US" sz="1400" smtClean="0">
              <a:latin typeface="+mn-lt"/>
              <a:ea typeface="+mn-ea"/>
            </a:endParaRPr>
          </a:p>
        </p:txBody>
      </p:sp>
      <p:sp>
        <p:nvSpPr>
          <p:cNvPr id="70" name="Line 261"/>
          <p:cNvSpPr>
            <a:spLocks noChangeShapeType="1"/>
          </p:cNvSpPr>
          <p:nvPr/>
        </p:nvSpPr>
        <p:spPr bwMode="auto">
          <a:xfrm flipH="1">
            <a:off x="1079500" y="4113213"/>
            <a:ext cx="1512888" cy="15875"/>
          </a:xfrm>
          <a:prstGeom prst="line">
            <a:avLst/>
          </a:prstGeom>
          <a:ln w="38100">
            <a:solidFill>
              <a:srgbClr val="669900"/>
            </a:solidFill>
            <a:prstDash val="sysDash"/>
            <a:headEnd type="triangl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sp>
        <p:nvSpPr>
          <p:cNvPr id="81963" name="矩形 70"/>
          <p:cNvSpPr>
            <a:spLocks noChangeArrowheads="1"/>
          </p:cNvSpPr>
          <p:nvPr/>
        </p:nvSpPr>
        <p:spPr bwMode="auto">
          <a:xfrm>
            <a:off x="539750" y="4349750"/>
            <a:ext cx="11160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管理员</a:t>
            </a:r>
            <a:endParaRPr lang="zh-CN" altLang="en-US" sz="1400" smtClean="0">
              <a:latin typeface="+mn-lt"/>
              <a:ea typeface="+mn-ea"/>
            </a:endParaRPr>
          </a:p>
        </p:txBody>
      </p:sp>
      <p:pic>
        <p:nvPicPr>
          <p:cNvPr id="81964" name="Picture 22" descr="200706092346569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7900" y="1700213"/>
            <a:ext cx="3905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5" name="矩形 72"/>
          <p:cNvSpPr>
            <a:spLocks noChangeArrowheads="1"/>
          </p:cNvSpPr>
          <p:nvPr/>
        </p:nvSpPr>
        <p:spPr bwMode="auto">
          <a:xfrm>
            <a:off x="576263" y="2168525"/>
            <a:ext cx="136683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虚拟机使用者</a:t>
            </a:r>
            <a:endParaRPr lang="zh-CN" altLang="en-US" sz="1400" smtClean="0">
              <a:latin typeface="+mn-lt"/>
              <a:ea typeface="+mn-ea"/>
            </a:endParaRPr>
          </a:p>
        </p:txBody>
      </p:sp>
      <p:sp>
        <p:nvSpPr>
          <p:cNvPr id="74" name="矩形 73"/>
          <p:cNvSpPr>
            <a:spLocks noChangeArrowheads="1"/>
          </p:cNvSpPr>
          <p:nvPr/>
        </p:nvSpPr>
        <p:spPr bwMode="auto">
          <a:xfrm>
            <a:off x="6588125" y="2833688"/>
            <a:ext cx="792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2800" b="1" smtClean="0">
                <a:solidFill>
                  <a:srgbClr val="EE0000"/>
                </a:solidFill>
                <a:latin typeface="+mn-lt"/>
                <a:ea typeface="+mn-ea"/>
              </a:rPr>
              <a:t>＋</a:t>
            </a:r>
            <a:endParaRPr lang="zh-CN" altLang="en-US" sz="2800" b="1" smtClean="0">
              <a:solidFill>
                <a:srgbClr val="EE0000"/>
              </a:solidFill>
              <a:latin typeface="+mn-lt"/>
              <a:ea typeface="+mn-ea"/>
            </a:endParaRPr>
          </a:p>
        </p:txBody>
      </p:sp>
      <p:sp>
        <p:nvSpPr>
          <p:cNvPr id="75" name="矩形 74"/>
          <p:cNvSpPr>
            <a:spLocks noChangeArrowheads="1"/>
          </p:cNvSpPr>
          <p:nvPr/>
        </p:nvSpPr>
        <p:spPr bwMode="auto">
          <a:xfrm>
            <a:off x="5219700" y="2797175"/>
            <a:ext cx="792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2800" b="1" smtClean="0">
                <a:solidFill>
                  <a:srgbClr val="EE0000"/>
                </a:solidFill>
                <a:latin typeface="+mn-lt"/>
                <a:ea typeface="+mn-ea"/>
              </a:rPr>
              <a:t>＋</a:t>
            </a:r>
            <a:endParaRPr lang="zh-CN" altLang="en-US" sz="2800" b="1" smtClean="0">
              <a:solidFill>
                <a:srgbClr val="EE0000"/>
              </a:solidFill>
              <a:latin typeface="+mn-lt"/>
              <a:ea typeface="+mn-ea"/>
            </a:endParaRPr>
          </a:p>
        </p:txBody>
      </p:sp>
      <p:sp>
        <p:nvSpPr>
          <p:cNvPr id="76" name="矩形 75"/>
          <p:cNvSpPr>
            <a:spLocks noChangeArrowheads="1"/>
          </p:cNvSpPr>
          <p:nvPr/>
        </p:nvSpPr>
        <p:spPr bwMode="auto">
          <a:xfrm>
            <a:off x="4092575" y="2797175"/>
            <a:ext cx="546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en-US" altLang="zh-CN" sz="2800" b="1" smtClean="0">
                <a:solidFill>
                  <a:srgbClr val="EE0000"/>
                </a:solidFill>
                <a:latin typeface="+mn-lt"/>
                <a:ea typeface="+mn-ea"/>
              </a:rPr>
              <a:t>＝</a:t>
            </a:r>
            <a:endParaRPr lang="zh-CN" altLang="en-US" sz="2800" b="1" smtClean="0">
              <a:solidFill>
                <a:srgbClr val="EE0000"/>
              </a:solidFill>
              <a:latin typeface="+mn-lt"/>
              <a:ea typeface="+mn-ea"/>
            </a:endParaRPr>
          </a:p>
        </p:txBody>
      </p:sp>
      <p:pic>
        <p:nvPicPr>
          <p:cNvPr id="77" name="Picture 12" descr="Wyse Vista Deskto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0" y="2781300"/>
            <a:ext cx="5540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矩形 77"/>
          <p:cNvSpPr>
            <a:spLocks noChangeArrowheads="1"/>
          </p:cNvSpPr>
          <p:nvPr/>
        </p:nvSpPr>
        <p:spPr bwMode="auto">
          <a:xfrm>
            <a:off x="3492500" y="3249613"/>
            <a:ext cx="1116013"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虚拟机</a:t>
            </a:r>
            <a:endParaRPr lang="zh-CN" altLang="en-US" sz="1400" smtClean="0">
              <a:latin typeface="+mn-lt"/>
              <a:ea typeface="+mn-ea"/>
            </a:endParaRPr>
          </a:p>
        </p:txBody>
      </p:sp>
      <p:sp>
        <p:nvSpPr>
          <p:cNvPr id="79" name="矩形 78"/>
          <p:cNvSpPr>
            <a:spLocks noChangeArrowheads="1"/>
          </p:cNvSpPr>
          <p:nvPr/>
        </p:nvSpPr>
        <p:spPr bwMode="auto">
          <a:xfrm>
            <a:off x="1331913" y="3824288"/>
            <a:ext cx="111601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下发指令</a:t>
            </a:r>
            <a:endParaRPr lang="zh-CN" altLang="en-US" sz="1400" smtClean="0">
              <a:latin typeface="+mn-lt"/>
              <a:ea typeface="+mn-ea"/>
            </a:endParaRPr>
          </a:p>
        </p:txBody>
      </p:sp>
      <p:sp>
        <p:nvSpPr>
          <p:cNvPr id="80" name="Line 261"/>
          <p:cNvSpPr>
            <a:spLocks noChangeShapeType="1"/>
          </p:cNvSpPr>
          <p:nvPr/>
        </p:nvSpPr>
        <p:spPr bwMode="auto">
          <a:xfrm flipH="1" flipV="1">
            <a:off x="1368425" y="1952625"/>
            <a:ext cx="2159000" cy="792163"/>
          </a:xfrm>
          <a:prstGeom prst="line">
            <a:avLst/>
          </a:prstGeom>
          <a:ln w="38100">
            <a:solidFill>
              <a:srgbClr val="669900"/>
            </a:solidFill>
            <a:prstDash val="sysDash"/>
            <a:headEnd type="triangl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blinds(horizontal)">
                                      <p:cBhvr>
                                        <p:cTn id="10" dur="500"/>
                                        <p:tgtEl>
                                          <p:spTgt spid="79"/>
                                        </p:tgtEl>
                                      </p:cBhvr>
                                    </p:animEffect>
                                  </p:childTnLst>
                                </p:cTn>
                              </p:par>
                            </p:childTnLst>
                          </p:cTn>
                        </p:par>
                      </p:childTnLst>
                    </p:cTn>
                  </p:par>
                  <p:par>
                    <p:cTn id="11" fill="hold">
                      <p:stCondLst>
                        <p:cond delay="indefinite"/>
                      </p:stCondLst>
                      <p:childTnLst>
                        <p:par>
                          <p:cTn id="12" fill="hold">
                            <p:stCondLst>
                              <p:cond delay="0"/>
                            </p:stCondLst>
                            <p:childTnLst>
                              <p:par>
                                <p:cTn id="13" presetID="64" presetClass="path" presetSubtype="0" accel="50000" decel="50000" fill="hold" nodeType="clickEffect">
                                  <p:stCondLst>
                                    <p:cond delay="0"/>
                                  </p:stCondLst>
                                  <p:childTnLst>
                                    <p:animMotion origin="layout" path="M -1.66667E-6 1.69288E-6 L 0.0007 -0.19612 " pathEditMode="relative" rAng="0" ptsTypes="AA">
                                      <p:cBhvr>
                                        <p:cTn id="14" dur="2000" fill="hold"/>
                                        <p:tgtEl>
                                          <p:spTgt spid="59"/>
                                        </p:tgtEl>
                                        <p:attrNameLst>
                                          <p:attrName>ppt_x</p:attrName>
                                          <p:attrName>ppt_y</p:attrName>
                                        </p:attrNameLst>
                                      </p:cBhvr>
                                      <p:rCtr x="35" y="-9806"/>
                                    </p:animMotion>
                                  </p:childTnLst>
                                </p:cTn>
                              </p:par>
                            </p:childTnLst>
                          </p:cTn>
                        </p:par>
                        <p:par>
                          <p:cTn id="15" fill="hold">
                            <p:stCondLst>
                              <p:cond delay="2000"/>
                            </p:stCondLst>
                            <p:childTnLst>
                              <p:par>
                                <p:cTn id="16" presetID="64" presetClass="path" presetSubtype="0" accel="50000" decel="50000" fill="hold" nodeType="afterEffect">
                                  <p:stCondLst>
                                    <p:cond delay="0"/>
                                  </p:stCondLst>
                                  <p:childTnLst>
                                    <p:animMotion origin="layout" path="M -5.55556E-7 -2.38668E-6 L 0.00139 -0.20051 " pathEditMode="relative" rAng="0" ptsTypes="AA">
                                      <p:cBhvr>
                                        <p:cTn id="17" dur="2000" fill="hold"/>
                                        <p:tgtEl>
                                          <p:spTgt spid="50"/>
                                        </p:tgtEl>
                                        <p:attrNameLst>
                                          <p:attrName>ppt_x</p:attrName>
                                          <p:attrName>ppt_y</p:attrName>
                                        </p:attrNameLst>
                                      </p:cBhvr>
                                      <p:rCtr x="69" y="-10037"/>
                                    </p:animMotion>
                                  </p:childTnLst>
                                </p:cTn>
                              </p:par>
                            </p:childTnLst>
                          </p:cTn>
                        </p:par>
                        <p:par>
                          <p:cTn id="18" fill="hold">
                            <p:stCondLst>
                              <p:cond delay="4000"/>
                            </p:stCondLst>
                            <p:childTnLst>
                              <p:par>
                                <p:cTn id="19" presetID="64" presetClass="path" presetSubtype="0" accel="50000" decel="50000" fill="hold" nodeType="afterEffect">
                                  <p:stCondLst>
                                    <p:cond delay="0"/>
                                  </p:stCondLst>
                                  <p:childTnLst>
                                    <p:animMotion origin="layout" path="M 2.77778E-7 -0.00508 L 2.77778E-7 -0.19935 " pathEditMode="relative" rAng="0" ptsTypes="AA">
                                      <p:cBhvr>
                                        <p:cTn id="20" dur="2000" fill="hold"/>
                                        <p:tgtEl>
                                          <p:spTgt spid="35"/>
                                        </p:tgtEl>
                                        <p:attrNameLst>
                                          <p:attrName>ppt_x</p:attrName>
                                          <p:attrName>ppt_y</p:attrName>
                                        </p:attrNameLst>
                                      </p:cBhvr>
                                      <p:rCtr x="0" y="-9713"/>
                                    </p:animMotion>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blinds(horizontal)">
                                      <p:cBhvr>
                                        <p:cTn id="25" dur="500"/>
                                        <p:tgtEl>
                                          <p:spTgt spid="74"/>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blinds(horizontal)">
                                      <p:cBhvr>
                                        <p:cTn id="29" dur="500"/>
                                        <p:tgtEl>
                                          <p:spTgt spid="75"/>
                                        </p:tgtEl>
                                      </p:cBhvr>
                                    </p:animEffect>
                                  </p:childTnLst>
                                </p:cTn>
                              </p:par>
                            </p:childTnLst>
                          </p:cTn>
                        </p:par>
                        <p:par>
                          <p:cTn id="30" fill="hold">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blinds(horizontal)">
                                      <p:cBhvr>
                                        <p:cTn id="33" dur="500"/>
                                        <p:tgtEl>
                                          <p:spTgt spid="76"/>
                                        </p:tgtEl>
                                      </p:cBhvr>
                                    </p:animEffect>
                                  </p:child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blinds(horizontal)">
                                      <p:cBhvr>
                                        <p:cTn id="37" dur="500"/>
                                        <p:tgtEl>
                                          <p:spTgt spid="77"/>
                                        </p:tgtEl>
                                      </p:cBhvr>
                                    </p:animEffect>
                                  </p:childTnLst>
                                </p:cTn>
                              </p:par>
                            </p:childTnLst>
                          </p:cTn>
                        </p:par>
                        <p:par>
                          <p:cTn id="38" fill="hold">
                            <p:stCondLst>
                              <p:cond delay="2000"/>
                            </p:stCondLst>
                            <p:childTnLst>
                              <p:par>
                                <p:cTn id="39" presetID="3" presetClass="entr" presetSubtype="10" fill="hold" grpId="0" nodeType="after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blinds(horizontal)">
                                      <p:cBhvr>
                                        <p:cTn id="41" dur="500"/>
                                        <p:tgtEl>
                                          <p:spTgt spid="78"/>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blinds(horizontal)">
                                      <p:cBhvr>
                                        <p:cTn id="46"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8" grpId="0"/>
      <p:bldP spid="7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r>
              <a:rPr lang="zh-CN" altLang="en-US" smtClean="0"/>
              <a:t>“攒”（虚拟）机之软件篇</a:t>
            </a:r>
            <a:endParaRPr lang="zh-CN" altLang="en-US" smtClean="0"/>
          </a:p>
        </p:txBody>
      </p:sp>
      <p:pic>
        <p:nvPicPr>
          <p:cNvPr id="83971" name="Picture 22" descr="2007060923465699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0775" y="1557338"/>
            <a:ext cx="3905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矩形 4"/>
          <p:cNvSpPr>
            <a:spLocks noChangeArrowheads="1"/>
          </p:cNvSpPr>
          <p:nvPr/>
        </p:nvSpPr>
        <p:spPr bwMode="auto">
          <a:xfrm>
            <a:off x="755650" y="1989138"/>
            <a:ext cx="1368425"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虚拟机使用者</a:t>
            </a:r>
            <a:endParaRPr lang="zh-CN" altLang="en-US" sz="1400" smtClean="0">
              <a:latin typeface="+mn-lt"/>
              <a:ea typeface="+mn-ea"/>
            </a:endParaRPr>
          </a:p>
        </p:txBody>
      </p:sp>
      <p:sp>
        <p:nvSpPr>
          <p:cNvPr id="6" name="Line 261"/>
          <p:cNvSpPr>
            <a:spLocks noChangeShapeType="1"/>
          </p:cNvSpPr>
          <p:nvPr/>
        </p:nvSpPr>
        <p:spPr bwMode="auto">
          <a:xfrm flipV="1">
            <a:off x="1584325" y="1773238"/>
            <a:ext cx="1474788" cy="0"/>
          </a:xfrm>
          <a:prstGeom prst="line">
            <a:avLst/>
          </a:prstGeom>
          <a:ln w="38100">
            <a:solidFill>
              <a:srgbClr val="669900"/>
            </a:solidFill>
            <a:prstDash val="sys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pic>
        <p:nvPicPr>
          <p:cNvPr id="83974" name="Picture 874" descr="图片2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113" y="1412875"/>
            <a:ext cx="433387"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5" name="矩形 7"/>
          <p:cNvSpPr>
            <a:spLocks noChangeArrowheads="1"/>
          </p:cNvSpPr>
          <p:nvPr/>
        </p:nvSpPr>
        <p:spPr bwMode="auto">
          <a:xfrm>
            <a:off x="2916238" y="2168525"/>
            <a:ext cx="16922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瘦终端 </a:t>
            </a:r>
            <a:endParaRPr lang="en-US" altLang="zh-CN" sz="1400" smtClean="0">
              <a:latin typeface="+mn-lt"/>
              <a:ea typeface="+mn-ea"/>
            </a:endParaRPr>
          </a:p>
          <a:p>
            <a:pPr eaLnBrk="1" fontAlgn="t" hangingPunct="1">
              <a:lnSpc>
                <a:spcPct val="100000"/>
              </a:lnSpc>
              <a:spcBef>
                <a:spcPct val="0"/>
              </a:spcBef>
              <a:buClrTx/>
              <a:buSzTx/>
              <a:buFontTx/>
              <a:buNone/>
              <a:defRPr/>
            </a:pPr>
            <a:r>
              <a:rPr lang="en-US" altLang="zh-CN" sz="1400" smtClean="0">
                <a:latin typeface="+mn-lt"/>
                <a:ea typeface="+mn-ea"/>
              </a:rPr>
              <a:t>PC </a:t>
            </a:r>
            <a:endParaRPr lang="en-US" altLang="zh-CN" sz="1400" smtClean="0">
              <a:latin typeface="+mn-lt"/>
              <a:ea typeface="+mn-ea"/>
            </a:endParaRPr>
          </a:p>
        </p:txBody>
      </p:sp>
      <p:sp>
        <p:nvSpPr>
          <p:cNvPr id="9" name="云形 8"/>
          <p:cNvSpPr/>
          <p:nvPr/>
        </p:nvSpPr>
        <p:spPr bwMode="auto">
          <a:xfrm>
            <a:off x="4125913" y="1543050"/>
            <a:ext cx="914400" cy="481013"/>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eaLnBrk="1" fontAlgn="t" hangingPunct="1">
              <a:defRPr/>
            </a:pPr>
            <a:r>
              <a:rPr lang="zh-CN" altLang="en-US" sz="1400" dirty="0">
                <a:latin typeface="+mn-lt"/>
                <a:ea typeface="+mn-ea"/>
              </a:rPr>
              <a:t>网络</a:t>
            </a:r>
            <a:endParaRPr lang="zh-CN" altLang="en-US" sz="1400" dirty="0">
              <a:latin typeface="+mn-lt"/>
              <a:ea typeface="+mn-ea"/>
            </a:endParaRPr>
          </a:p>
        </p:txBody>
      </p:sp>
      <p:sp>
        <p:nvSpPr>
          <p:cNvPr id="10" name="Line 261"/>
          <p:cNvSpPr>
            <a:spLocks noChangeShapeType="1"/>
          </p:cNvSpPr>
          <p:nvPr/>
        </p:nvSpPr>
        <p:spPr bwMode="auto">
          <a:xfrm flipV="1">
            <a:off x="3527425" y="1773238"/>
            <a:ext cx="576263" cy="0"/>
          </a:xfrm>
          <a:prstGeom prst="line">
            <a:avLst/>
          </a:prstGeom>
          <a:ln w="38100">
            <a:solidFill>
              <a:srgbClr val="669900"/>
            </a:solidFill>
            <a:prstDash val="sys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sp>
        <p:nvSpPr>
          <p:cNvPr id="11" name="Line 261"/>
          <p:cNvSpPr>
            <a:spLocks noChangeShapeType="1"/>
          </p:cNvSpPr>
          <p:nvPr/>
        </p:nvSpPr>
        <p:spPr bwMode="auto">
          <a:xfrm flipV="1">
            <a:off x="5148263" y="1773238"/>
            <a:ext cx="576262" cy="0"/>
          </a:xfrm>
          <a:prstGeom prst="line">
            <a:avLst/>
          </a:prstGeom>
          <a:ln w="38100">
            <a:solidFill>
              <a:srgbClr val="669900"/>
            </a:solidFill>
            <a:prstDash val="sys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pic>
        <p:nvPicPr>
          <p:cNvPr id="83979" name="Picture 12" descr="Wyse Vista Desk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450" y="1592263"/>
            <a:ext cx="554038"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0" name="矩形 12"/>
          <p:cNvSpPr>
            <a:spLocks noChangeArrowheads="1"/>
          </p:cNvSpPr>
          <p:nvPr/>
        </p:nvSpPr>
        <p:spPr bwMode="auto">
          <a:xfrm>
            <a:off x="5651500" y="2168525"/>
            <a:ext cx="7921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虚拟机</a:t>
            </a:r>
            <a:endParaRPr lang="zh-CN" altLang="en-US" sz="1400" smtClean="0">
              <a:latin typeface="+mn-lt"/>
              <a:ea typeface="+mn-ea"/>
            </a:endParaRPr>
          </a:p>
        </p:txBody>
      </p:sp>
      <p:pic>
        <p:nvPicPr>
          <p:cNvPr id="83981" name="图片 17" descr="install os zh.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465513"/>
            <a:ext cx="27717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261"/>
          <p:cNvSpPr>
            <a:spLocks noChangeShapeType="1"/>
          </p:cNvSpPr>
          <p:nvPr/>
        </p:nvSpPr>
        <p:spPr bwMode="auto">
          <a:xfrm flipH="1">
            <a:off x="6084888" y="2457450"/>
            <a:ext cx="0" cy="971550"/>
          </a:xfrm>
          <a:prstGeom prst="line">
            <a:avLst/>
          </a:prstGeom>
          <a:ln w="38100">
            <a:solidFill>
              <a:srgbClr val="669900"/>
            </a:solidFill>
            <a:prstDash val="sys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sp>
        <p:nvSpPr>
          <p:cNvPr id="83983" name="矩形 19"/>
          <p:cNvSpPr>
            <a:spLocks noChangeArrowheads="1"/>
          </p:cNvSpPr>
          <p:nvPr/>
        </p:nvSpPr>
        <p:spPr bwMode="auto">
          <a:xfrm>
            <a:off x="5508625" y="5673725"/>
            <a:ext cx="197961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安装操作系统（可选）</a:t>
            </a:r>
            <a:endParaRPr lang="zh-CN" altLang="en-US" sz="1400" smtClean="0">
              <a:latin typeface="+mn-lt"/>
              <a:ea typeface="+mn-ea"/>
            </a:endParaRPr>
          </a:p>
        </p:txBody>
      </p:sp>
      <p:pic>
        <p:nvPicPr>
          <p:cNvPr id="83984" name="图片 20" descr="xp.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473450"/>
            <a:ext cx="2773362"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5" name="矩形 21"/>
          <p:cNvSpPr>
            <a:spLocks noChangeArrowheads="1"/>
          </p:cNvSpPr>
          <p:nvPr/>
        </p:nvSpPr>
        <p:spPr bwMode="auto">
          <a:xfrm>
            <a:off x="1763713" y="5697538"/>
            <a:ext cx="1979612"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r>
              <a:rPr lang="zh-CN" altLang="en-US" sz="1400" smtClean="0">
                <a:latin typeface="+mn-lt"/>
                <a:ea typeface="+mn-ea"/>
              </a:rPr>
              <a:t>安装各种应用软件</a:t>
            </a:r>
            <a:endParaRPr lang="zh-CN" altLang="en-US" sz="1400" smtClean="0">
              <a:latin typeface="+mn-lt"/>
              <a:ea typeface="+mn-ea"/>
            </a:endParaRPr>
          </a:p>
        </p:txBody>
      </p:sp>
      <p:sp>
        <p:nvSpPr>
          <p:cNvPr id="18" name="Line 261"/>
          <p:cNvSpPr>
            <a:spLocks noChangeShapeType="1"/>
          </p:cNvSpPr>
          <p:nvPr/>
        </p:nvSpPr>
        <p:spPr bwMode="auto">
          <a:xfrm flipH="1">
            <a:off x="4032250" y="4508500"/>
            <a:ext cx="1008063" cy="0"/>
          </a:xfrm>
          <a:prstGeom prst="line">
            <a:avLst/>
          </a:prstGeom>
          <a:ln w="38100">
            <a:solidFill>
              <a:srgbClr val="669900"/>
            </a:solidFill>
            <a:prstDash val="sysDash"/>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lIns="91432" tIns="45715" rIns="91432" bIns="45715"/>
          <a:lstStyle/>
          <a:p>
            <a:pPr algn="ctr" eaLnBrk="1" fontAlgn="t" hangingPunct="1">
              <a:defRPr/>
            </a:pPr>
            <a:endParaRPr lang="zh-CN" altLang="en-US">
              <a:solidFill>
                <a:schemeClr val="bg1">
                  <a:lumMod val="7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zh-CN" altLang="en-US" dirty="0" smtClean="0">
                <a:latin typeface="+mj-ea"/>
              </a:rPr>
              <a:t>虚拟机创建过程</a:t>
            </a:r>
            <a:endParaRPr lang="zh-CN" altLang="en-US" dirty="0" smtClean="0">
              <a:latin typeface="+mj-ea"/>
            </a:endParaRPr>
          </a:p>
        </p:txBody>
      </p:sp>
      <p:sp>
        <p:nvSpPr>
          <p:cNvPr id="33795" name="Text Box 197"/>
          <p:cNvSpPr txBox="1">
            <a:spLocks noChangeArrowheads="1"/>
          </p:cNvSpPr>
          <p:nvPr/>
        </p:nvSpPr>
        <p:spPr bwMode="auto">
          <a:xfrm>
            <a:off x="3851275" y="2990850"/>
            <a:ext cx="4633913" cy="3097213"/>
          </a:xfrm>
          <a:prstGeom prst="rect">
            <a:avLst/>
          </a:prstGeom>
          <a:solidFill>
            <a:srgbClr val="00FFFF"/>
          </a:solidFill>
          <a:ln w="9525" algn="ctr">
            <a:noFill/>
            <a:miter lim="800000"/>
          </a:ln>
        </p:spPr>
        <p:txBody>
          <a:bodyPr>
            <a:spAutoFit/>
          </a:bodyPr>
          <a:lstStyle/>
          <a:p>
            <a:pPr marL="342900" indent="-342900" eaLnBrk="1" fontAlgn="t" hangingPunct="1">
              <a:lnSpc>
                <a:spcPct val="130000"/>
              </a:lnSpc>
              <a:spcBef>
                <a:spcPct val="30000"/>
              </a:spcBef>
              <a:buFontTx/>
              <a:buChar char="•"/>
              <a:defRPr/>
            </a:pPr>
            <a:r>
              <a:rPr lang="en-US" altLang="zh-CN" sz="1200" dirty="0">
                <a:latin typeface="+mn-lt"/>
                <a:ea typeface="+mn-ea"/>
              </a:rPr>
              <a:t> </a:t>
            </a:r>
            <a:r>
              <a:rPr lang="zh-CN" altLang="en-US" sz="1200" dirty="0">
                <a:latin typeface="+mn-lt"/>
                <a:ea typeface="+mn-ea"/>
              </a:rPr>
              <a:t>先从存储的池子里捞了个</a:t>
            </a:r>
            <a:r>
              <a:rPr lang="en-US" altLang="zh-CN" sz="1200" dirty="0">
                <a:latin typeface="+mn-lt"/>
                <a:ea typeface="+mn-ea"/>
              </a:rPr>
              <a:t>100G</a:t>
            </a:r>
            <a:r>
              <a:rPr lang="zh-CN" altLang="en-US" sz="1200" dirty="0">
                <a:latin typeface="+mn-lt"/>
                <a:ea typeface="+mn-ea"/>
              </a:rPr>
              <a:t>硬盘，是个虚拟的，还是空的</a:t>
            </a:r>
            <a:r>
              <a:rPr lang="en-US" altLang="zh-CN" sz="1200" dirty="0">
                <a:latin typeface="+mn-lt"/>
                <a:ea typeface="+mn-ea"/>
              </a:rPr>
              <a:t>…</a:t>
            </a:r>
            <a:endParaRPr lang="en-US" altLang="zh-CN" sz="1200" dirty="0">
              <a:latin typeface="+mn-lt"/>
              <a:ea typeface="+mn-ea"/>
            </a:endParaRPr>
          </a:p>
          <a:p>
            <a:pPr marL="342900" indent="-342900" eaLnBrk="1" fontAlgn="t" hangingPunct="1">
              <a:lnSpc>
                <a:spcPct val="130000"/>
              </a:lnSpc>
              <a:spcBef>
                <a:spcPct val="30000"/>
              </a:spcBef>
              <a:buFontTx/>
              <a:buChar char="•"/>
              <a:defRPr/>
            </a:pPr>
            <a:r>
              <a:rPr lang="zh-CN" altLang="en-US" sz="1200" dirty="0">
                <a:latin typeface="+mn-lt"/>
                <a:ea typeface="+mn-ea"/>
              </a:rPr>
              <a:t>从一堆物理服务器中找了一台，这台服务器上正好有两个空闲的</a:t>
            </a:r>
            <a:r>
              <a:rPr lang="en-US" altLang="zh-CN" sz="1200" dirty="0">
                <a:latin typeface="+mn-lt"/>
                <a:ea typeface="+mn-ea"/>
              </a:rPr>
              <a:t>CPU(</a:t>
            </a:r>
            <a:r>
              <a:rPr lang="zh-CN" altLang="en-US" sz="1200" dirty="0">
                <a:latin typeface="+mn-lt"/>
                <a:ea typeface="+mn-ea"/>
              </a:rPr>
              <a:t>虚拟的</a:t>
            </a:r>
            <a:r>
              <a:rPr lang="en-US" altLang="zh-CN" sz="1200" dirty="0">
                <a:latin typeface="+mn-lt"/>
                <a:ea typeface="+mn-ea"/>
              </a:rPr>
              <a:t>)</a:t>
            </a:r>
            <a:r>
              <a:rPr lang="zh-CN" altLang="en-US" sz="1200" dirty="0">
                <a:latin typeface="+mn-lt"/>
                <a:ea typeface="+mn-ea"/>
              </a:rPr>
              <a:t>，</a:t>
            </a:r>
            <a:r>
              <a:rPr lang="en-US" altLang="zh-CN" sz="1200" dirty="0">
                <a:latin typeface="+mn-lt"/>
                <a:ea typeface="+mn-ea"/>
              </a:rPr>
              <a:t>2G</a:t>
            </a:r>
            <a:r>
              <a:rPr lang="zh-CN" altLang="en-US" sz="1200" dirty="0">
                <a:latin typeface="+mn-lt"/>
                <a:ea typeface="+mn-ea"/>
              </a:rPr>
              <a:t>空闲的内存，</a:t>
            </a:r>
            <a:r>
              <a:rPr lang="en-US" altLang="zh-CN" sz="1200" dirty="0">
                <a:latin typeface="+mn-lt"/>
                <a:ea typeface="+mn-ea"/>
              </a:rPr>
              <a:t>1</a:t>
            </a:r>
            <a:r>
              <a:rPr lang="zh-CN" altLang="en-US" sz="1200" dirty="0">
                <a:latin typeface="+mn-lt"/>
                <a:ea typeface="+mn-ea"/>
              </a:rPr>
              <a:t>块虚拟网卡</a:t>
            </a:r>
            <a:r>
              <a:rPr lang="en-US" altLang="zh-CN" sz="1200" dirty="0">
                <a:latin typeface="+mn-lt"/>
                <a:ea typeface="+mn-ea"/>
              </a:rPr>
              <a:t>…</a:t>
            </a:r>
            <a:endParaRPr lang="zh-CN" altLang="en-US" sz="1200" dirty="0">
              <a:latin typeface="+mn-lt"/>
              <a:ea typeface="+mn-ea"/>
            </a:endParaRPr>
          </a:p>
          <a:p>
            <a:pPr marL="342900" indent="-342900" eaLnBrk="1" fontAlgn="t" hangingPunct="1">
              <a:lnSpc>
                <a:spcPct val="130000"/>
              </a:lnSpc>
              <a:spcBef>
                <a:spcPct val="30000"/>
              </a:spcBef>
              <a:buFontTx/>
              <a:buChar char="•"/>
              <a:defRPr/>
            </a:pPr>
            <a:r>
              <a:rPr lang="zh-CN" altLang="en-US" sz="1200" dirty="0">
                <a:latin typeface="+mn-lt"/>
                <a:ea typeface="+mn-ea"/>
              </a:rPr>
              <a:t>把这个虚拟的硬盘挂到这台物理服务器上</a:t>
            </a:r>
            <a:endParaRPr lang="zh-CN" altLang="en-US" sz="1200" dirty="0">
              <a:latin typeface="+mn-lt"/>
              <a:ea typeface="+mn-ea"/>
            </a:endParaRPr>
          </a:p>
          <a:p>
            <a:pPr marL="342900" indent="-342900" eaLnBrk="1" fontAlgn="t" hangingPunct="1">
              <a:lnSpc>
                <a:spcPct val="130000"/>
              </a:lnSpc>
              <a:spcBef>
                <a:spcPct val="30000"/>
              </a:spcBef>
              <a:buFontTx/>
              <a:buChar char="•"/>
              <a:defRPr/>
            </a:pPr>
            <a:r>
              <a:rPr lang="zh-CN" altLang="en-US" sz="1200" dirty="0">
                <a:latin typeface="+mn-lt"/>
                <a:ea typeface="+mn-ea"/>
              </a:rPr>
              <a:t>用这些</a:t>
            </a:r>
            <a:r>
              <a:rPr lang="en-US" altLang="zh-CN" sz="1200" dirty="0">
                <a:latin typeface="+mn-lt"/>
                <a:ea typeface="+mn-ea"/>
              </a:rPr>
              <a:t>CPU</a:t>
            </a:r>
            <a:r>
              <a:rPr lang="zh-CN" altLang="en-US" sz="1200" dirty="0">
                <a:latin typeface="+mn-lt"/>
                <a:ea typeface="+mn-ea"/>
              </a:rPr>
              <a:t>，内存，硬盘启动了一个无系统的虚拟机</a:t>
            </a:r>
            <a:r>
              <a:rPr lang="en-US" altLang="zh-CN" sz="1200" dirty="0">
                <a:latin typeface="+mn-lt"/>
                <a:ea typeface="+mn-ea"/>
              </a:rPr>
              <a:t>…</a:t>
            </a:r>
            <a:endParaRPr lang="en-US" altLang="zh-CN" sz="1200" dirty="0">
              <a:latin typeface="+mn-lt"/>
              <a:ea typeface="+mn-ea"/>
            </a:endParaRPr>
          </a:p>
          <a:p>
            <a:pPr marL="342900" indent="-342900" eaLnBrk="1" fontAlgn="t" hangingPunct="1">
              <a:lnSpc>
                <a:spcPct val="130000"/>
              </a:lnSpc>
              <a:spcBef>
                <a:spcPct val="30000"/>
              </a:spcBef>
              <a:buFontTx/>
              <a:buChar char="•"/>
              <a:defRPr/>
            </a:pPr>
            <a:r>
              <a:rPr lang="zh-CN" altLang="en-US" sz="1200" dirty="0">
                <a:latin typeface="+mn-lt"/>
                <a:ea typeface="+mn-ea"/>
              </a:rPr>
              <a:t>找来一个</a:t>
            </a:r>
            <a:r>
              <a:rPr lang="en-US" altLang="zh-CN" sz="1200" dirty="0">
                <a:latin typeface="+mn-lt"/>
                <a:ea typeface="+mn-ea"/>
              </a:rPr>
              <a:t>Win7,offcice,foxmail</a:t>
            </a:r>
            <a:r>
              <a:rPr lang="zh-CN" altLang="en-US" sz="1200" dirty="0">
                <a:latin typeface="+mn-lt"/>
                <a:ea typeface="+mn-ea"/>
              </a:rPr>
              <a:t>的</a:t>
            </a:r>
            <a:r>
              <a:rPr lang="en-US" altLang="zh-CN" sz="1200" dirty="0">
                <a:latin typeface="+mn-lt"/>
                <a:ea typeface="+mn-ea"/>
              </a:rPr>
              <a:t>ISO</a:t>
            </a:r>
            <a:r>
              <a:rPr lang="zh-CN" altLang="en-US" sz="1200" dirty="0">
                <a:latin typeface="+mn-lt"/>
                <a:ea typeface="+mn-ea"/>
              </a:rPr>
              <a:t>文件</a:t>
            </a:r>
            <a:r>
              <a:rPr lang="en-US" altLang="zh-CN" sz="1200" dirty="0">
                <a:latin typeface="+mn-lt"/>
                <a:ea typeface="+mn-ea"/>
              </a:rPr>
              <a:t>…</a:t>
            </a:r>
            <a:endParaRPr lang="en-US" altLang="zh-CN" sz="1200" dirty="0">
              <a:latin typeface="+mn-lt"/>
              <a:ea typeface="+mn-ea"/>
            </a:endParaRPr>
          </a:p>
          <a:p>
            <a:pPr marL="342900" indent="-342900" eaLnBrk="1" fontAlgn="t" hangingPunct="1">
              <a:lnSpc>
                <a:spcPct val="130000"/>
              </a:lnSpc>
              <a:spcBef>
                <a:spcPct val="30000"/>
              </a:spcBef>
              <a:buFontTx/>
              <a:buChar char="•"/>
              <a:defRPr/>
            </a:pPr>
            <a:r>
              <a:rPr lang="zh-CN" altLang="en-US" sz="1200" dirty="0">
                <a:latin typeface="+mn-lt"/>
                <a:ea typeface="+mn-ea"/>
              </a:rPr>
              <a:t>使用</a:t>
            </a:r>
            <a:r>
              <a:rPr lang="en-US" altLang="zh-CN" sz="1200" dirty="0">
                <a:latin typeface="+mn-lt"/>
                <a:ea typeface="+mn-ea"/>
              </a:rPr>
              <a:t>CIFS</a:t>
            </a:r>
            <a:r>
              <a:rPr lang="zh-CN" altLang="en-US" sz="1200" dirty="0">
                <a:latin typeface="+mn-lt"/>
                <a:ea typeface="+mn-ea"/>
              </a:rPr>
              <a:t>协议将</a:t>
            </a:r>
            <a:r>
              <a:rPr lang="en-US" altLang="zh-CN" sz="1200" dirty="0">
                <a:latin typeface="+mn-lt"/>
                <a:ea typeface="+mn-ea"/>
              </a:rPr>
              <a:t>ISO</a:t>
            </a:r>
            <a:r>
              <a:rPr lang="zh-CN" altLang="en-US" sz="1200" dirty="0">
                <a:latin typeface="+mn-lt"/>
                <a:ea typeface="+mn-ea"/>
              </a:rPr>
              <a:t>挂载到</a:t>
            </a:r>
            <a:r>
              <a:rPr lang="en-US" altLang="zh-CN" sz="1200" dirty="0">
                <a:latin typeface="+mn-lt"/>
                <a:ea typeface="+mn-ea"/>
              </a:rPr>
              <a:t>VNA</a:t>
            </a:r>
            <a:r>
              <a:rPr lang="zh-CN" altLang="en-US" sz="1200" dirty="0">
                <a:latin typeface="+mn-lt"/>
                <a:ea typeface="+mn-ea"/>
              </a:rPr>
              <a:t>节点，设置虚拟机从虚拟光驱启动，加载</a:t>
            </a:r>
            <a:r>
              <a:rPr lang="en-US" altLang="zh-CN" sz="1200" dirty="0">
                <a:latin typeface="+mn-lt"/>
                <a:ea typeface="+mn-ea"/>
              </a:rPr>
              <a:t>ISO</a:t>
            </a:r>
            <a:r>
              <a:rPr lang="zh-CN" altLang="en-US" sz="1200" dirty="0">
                <a:latin typeface="+mn-lt"/>
                <a:ea typeface="+mn-ea"/>
              </a:rPr>
              <a:t>文件</a:t>
            </a:r>
            <a:r>
              <a:rPr lang="en-US" altLang="zh-CN" sz="1200" dirty="0">
                <a:latin typeface="+mn-lt"/>
                <a:ea typeface="+mn-ea"/>
              </a:rPr>
              <a:t>…</a:t>
            </a:r>
            <a:endParaRPr lang="zh-CN" altLang="en-US" sz="1200" dirty="0">
              <a:latin typeface="+mn-lt"/>
              <a:ea typeface="+mn-ea"/>
            </a:endParaRPr>
          </a:p>
          <a:p>
            <a:pPr marL="342900" indent="-342900" eaLnBrk="1" fontAlgn="t" hangingPunct="1">
              <a:lnSpc>
                <a:spcPct val="130000"/>
              </a:lnSpc>
              <a:spcBef>
                <a:spcPct val="30000"/>
              </a:spcBef>
              <a:buFontTx/>
              <a:buChar char="•"/>
              <a:defRPr/>
            </a:pPr>
            <a:r>
              <a:rPr lang="en-US" altLang="zh-CN" sz="1200" dirty="0">
                <a:latin typeface="+mn-lt"/>
                <a:ea typeface="+mn-ea"/>
              </a:rPr>
              <a:t>VNC</a:t>
            </a:r>
            <a:r>
              <a:rPr lang="zh-CN" altLang="en-US" sz="1200" dirty="0">
                <a:latin typeface="+mn-lt"/>
                <a:ea typeface="+mn-ea"/>
              </a:rPr>
              <a:t>登录界面按照提示安装系统</a:t>
            </a:r>
            <a:r>
              <a:rPr lang="en-US" altLang="zh-CN" sz="1200" dirty="0">
                <a:latin typeface="+mn-lt"/>
                <a:ea typeface="+mn-ea"/>
              </a:rPr>
              <a:t>…</a:t>
            </a:r>
            <a:endParaRPr lang="en-US" altLang="zh-CN" sz="1200" dirty="0">
              <a:latin typeface="+mn-lt"/>
              <a:ea typeface="+mn-ea"/>
            </a:endParaRPr>
          </a:p>
          <a:p>
            <a:pPr marL="342900" indent="-342900" eaLnBrk="1" fontAlgn="t" hangingPunct="1">
              <a:lnSpc>
                <a:spcPct val="110000"/>
              </a:lnSpc>
              <a:defRPr/>
            </a:pPr>
            <a:r>
              <a:rPr lang="zh-CN" altLang="en-US" sz="1600" b="1" dirty="0">
                <a:latin typeface="+mn-lt"/>
                <a:ea typeface="+mn-ea"/>
              </a:rPr>
              <a:t>大功告成</a:t>
            </a:r>
            <a:endParaRPr lang="zh-CN" altLang="en-US" sz="1600" b="1" dirty="0">
              <a:latin typeface="+mn-lt"/>
              <a:ea typeface="+mn-ea"/>
            </a:endParaRPr>
          </a:p>
        </p:txBody>
      </p:sp>
      <p:grpSp>
        <p:nvGrpSpPr>
          <p:cNvPr id="86020" name="Group 208"/>
          <p:cNvGrpSpPr/>
          <p:nvPr/>
        </p:nvGrpSpPr>
        <p:grpSpPr bwMode="auto">
          <a:xfrm>
            <a:off x="6804025" y="2024063"/>
            <a:ext cx="1908175" cy="828675"/>
            <a:chOff x="3774" y="968"/>
            <a:chExt cx="1675" cy="650"/>
          </a:xfrm>
        </p:grpSpPr>
        <p:grpSp>
          <p:nvGrpSpPr>
            <p:cNvPr id="86114" name="Group 206"/>
            <p:cNvGrpSpPr/>
            <p:nvPr/>
          </p:nvGrpSpPr>
          <p:grpSpPr bwMode="auto">
            <a:xfrm>
              <a:off x="3774" y="1101"/>
              <a:ext cx="1381" cy="517"/>
              <a:chOff x="3496" y="1667"/>
              <a:chExt cx="1381" cy="407"/>
            </a:xfrm>
          </p:grpSpPr>
          <p:grpSp>
            <p:nvGrpSpPr>
              <p:cNvPr id="86119" name="Group 177"/>
              <p:cNvGrpSpPr/>
              <p:nvPr/>
            </p:nvGrpSpPr>
            <p:grpSpPr bwMode="auto">
              <a:xfrm>
                <a:off x="3496" y="1667"/>
                <a:ext cx="1381" cy="407"/>
                <a:chOff x="1959" y="2069"/>
                <a:chExt cx="462" cy="362"/>
              </a:xfrm>
            </p:grpSpPr>
            <p:sp>
              <p:nvSpPr>
                <p:cNvPr id="33890" name="AutoShape 178"/>
                <p:cNvSpPr>
                  <a:spLocks noChangeArrowheads="1"/>
                </p:cNvSpPr>
                <p:nvPr/>
              </p:nvSpPr>
              <p:spPr bwMode="auto">
                <a:xfrm>
                  <a:off x="1959" y="2069"/>
                  <a:ext cx="452" cy="362"/>
                </a:xfrm>
                <a:prstGeom prst="roundRect">
                  <a:avLst>
                    <a:gd name="adj" fmla="val 9667"/>
                  </a:avLst>
                </a:prstGeom>
                <a:gradFill rotWithShape="0">
                  <a:gsLst>
                    <a:gs pos="0">
                      <a:srgbClr val="8E0000"/>
                    </a:gs>
                    <a:gs pos="100000">
                      <a:srgbClr val="B80000"/>
                    </a:gs>
                  </a:gsLst>
                  <a:lin ang="2700000" scaled="1"/>
                </a:gradFill>
                <a:ln w="28575" algn="ctr">
                  <a:solidFill>
                    <a:srgbClr val="805500"/>
                  </a:solidFill>
                  <a:round/>
                </a:ln>
              </p:spPr>
              <p:txBody>
                <a:bodyPr wrap="none" anchor="ctr"/>
                <a:lstStyle/>
                <a:p>
                  <a:pPr eaLnBrk="1" fontAlgn="t" hangingPunct="1">
                    <a:defRPr/>
                  </a:pPr>
                  <a:endParaRPr lang="zh-CN" altLang="en-US">
                    <a:latin typeface="+mn-lt"/>
                    <a:ea typeface="+mn-ea"/>
                  </a:endParaRPr>
                </a:p>
              </p:txBody>
            </p:sp>
            <p:pic>
              <p:nvPicPr>
                <p:cNvPr id="86122" name="Picture 179" descr="guang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3" y="2084"/>
                  <a:ext cx="4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123" name="Picture 180" descr="guan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 y="2277"/>
                  <a:ext cx="39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89" name="Rectangle 191"/>
              <p:cNvSpPr>
                <a:spLocks noChangeArrowheads="1"/>
              </p:cNvSpPr>
              <p:nvPr/>
            </p:nvSpPr>
            <p:spPr bwMode="auto">
              <a:xfrm>
                <a:off x="3560" y="1706"/>
                <a:ext cx="1200" cy="311"/>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200" b="1" dirty="0">
                    <a:solidFill>
                      <a:schemeClr val="bg1"/>
                    </a:solidFill>
                    <a:latin typeface="+mn-lt"/>
                    <a:ea typeface="+mn-ea"/>
                  </a:rPr>
                  <a:t>您稍等，马上</a:t>
                </a:r>
                <a:endParaRPr lang="zh-CN" altLang="en-US" sz="1200" b="1" dirty="0">
                  <a:solidFill>
                    <a:schemeClr val="bg1"/>
                  </a:solidFill>
                  <a:latin typeface="+mn-lt"/>
                  <a:ea typeface="+mn-ea"/>
                </a:endParaRPr>
              </a:p>
              <a:p>
                <a:pPr defTabSz="784225" eaLnBrk="1" hangingPunct="1">
                  <a:spcBef>
                    <a:spcPct val="30000"/>
                  </a:spcBef>
                  <a:buSzPct val="100000"/>
                  <a:buFont typeface="Wingdings" panose="05000000000000000000" pitchFamily="2" charset="2"/>
                  <a:buNone/>
                  <a:defRPr/>
                </a:pPr>
                <a:r>
                  <a:rPr lang="zh-CN" altLang="en-US" sz="1200" b="1" dirty="0">
                    <a:solidFill>
                      <a:schemeClr val="bg1"/>
                    </a:solidFill>
                    <a:latin typeface="+mn-lt"/>
                    <a:ea typeface="+mn-ea"/>
                  </a:rPr>
                  <a:t>给您攒一个</a:t>
                </a:r>
                <a:r>
                  <a:rPr lang="en-US" altLang="zh-CN" sz="1200" b="1" dirty="0">
                    <a:solidFill>
                      <a:schemeClr val="bg1"/>
                    </a:solidFill>
                    <a:latin typeface="+mn-lt"/>
                    <a:ea typeface="+mn-ea"/>
                  </a:rPr>
                  <a:t>…</a:t>
                </a:r>
                <a:endParaRPr lang="en-US" altLang="zh-CN" sz="1200" b="1" dirty="0">
                  <a:solidFill>
                    <a:schemeClr val="bg1"/>
                  </a:solidFill>
                  <a:latin typeface="+mn-lt"/>
                  <a:ea typeface="+mn-ea"/>
                </a:endParaRPr>
              </a:p>
            </p:txBody>
          </p:sp>
        </p:grpSp>
        <p:grpSp>
          <p:nvGrpSpPr>
            <p:cNvPr id="86115" name="Group 144"/>
            <p:cNvGrpSpPr>
              <a:grpSpLocks noChangeAspect="1"/>
            </p:cNvGrpSpPr>
            <p:nvPr/>
          </p:nvGrpSpPr>
          <p:grpSpPr bwMode="auto">
            <a:xfrm>
              <a:off x="4669" y="968"/>
              <a:ext cx="780" cy="635"/>
              <a:chOff x="2976" y="2233"/>
              <a:chExt cx="780" cy="635"/>
            </a:xfrm>
          </p:grpSpPr>
          <p:sp>
            <p:nvSpPr>
              <p:cNvPr id="33885" name="Freeform 145"/>
              <p:cNvSpPr>
                <a:spLocks noChangeAspect="1" noEditPoints="1"/>
              </p:cNvSpPr>
              <p:nvPr/>
            </p:nvSpPr>
            <p:spPr bwMode="auto">
              <a:xfrm>
                <a:off x="2976" y="2233"/>
                <a:ext cx="780" cy="635"/>
              </a:xfrm>
              <a:custGeom>
                <a:avLst/>
                <a:gdLst>
                  <a:gd name="T0" fmla="*/ 72089609 w 390"/>
                  <a:gd name="T1" fmla="*/ 17214311 h 317"/>
                  <a:gd name="T2" fmla="*/ 42205187 w 390"/>
                  <a:gd name="T3" fmla="*/ 10469399 h 317"/>
                  <a:gd name="T4" fmla="*/ 22544385 w 390"/>
                  <a:gd name="T5" fmla="*/ 28556344 h 317"/>
                  <a:gd name="T6" fmla="*/ 29097967 w 390"/>
                  <a:gd name="T7" fmla="*/ 57469249 h 317"/>
                  <a:gd name="T8" fmla="*/ 57409502 w 390"/>
                  <a:gd name="T9" fmla="*/ 65321387 h 317"/>
                  <a:gd name="T10" fmla="*/ 80478215 w 390"/>
                  <a:gd name="T11" fmla="*/ 45085335 h 317"/>
                  <a:gd name="T12" fmla="*/ 72089609 w 390"/>
                  <a:gd name="T13" fmla="*/ 17214311 h 317"/>
                  <a:gd name="T14" fmla="*/ 75497480 w 390"/>
                  <a:gd name="T15" fmla="*/ 42542612 h 317"/>
                  <a:gd name="T16" fmla="*/ 54788063 w 390"/>
                  <a:gd name="T17" fmla="*/ 61239505 h 317"/>
                  <a:gd name="T18" fmla="*/ 29097967 w 390"/>
                  <a:gd name="T19" fmla="*/ 53981678 h 317"/>
                  <a:gd name="T20" fmla="*/ 23592961 w 390"/>
                  <a:gd name="T21" fmla="*/ 28020556 h 317"/>
                  <a:gd name="T22" fmla="*/ 41156611 w 390"/>
                  <a:gd name="T23" fmla="*/ 11571815 h 317"/>
                  <a:gd name="T24" fmla="*/ 68419595 w 390"/>
                  <a:gd name="T25" fmla="*/ 17752278 h 317"/>
                  <a:gd name="T26" fmla="*/ 75497480 w 390"/>
                  <a:gd name="T27" fmla="*/ 42542612 h 3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317"/>
                  <a:gd name="T44" fmla="*/ 390 w 390"/>
                  <a:gd name="T45" fmla="*/ 317 h 3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317">
                    <a:moveTo>
                      <a:pt x="275" y="64"/>
                    </a:moveTo>
                    <a:cubicBezTo>
                      <a:pt x="253" y="0"/>
                      <a:pt x="213" y="12"/>
                      <a:pt x="161" y="39"/>
                    </a:cubicBezTo>
                    <a:cubicBezTo>
                      <a:pt x="65" y="33"/>
                      <a:pt x="86" y="106"/>
                      <a:pt x="86" y="106"/>
                    </a:cubicBezTo>
                    <a:cubicBezTo>
                      <a:pt x="0" y="190"/>
                      <a:pt x="111" y="213"/>
                      <a:pt x="111" y="213"/>
                    </a:cubicBezTo>
                    <a:cubicBezTo>
                      <a:pt x="140" y="317"/>
                      <a:pt x="219" y="242"/>
                      <a:pt x="219" y="242"/>
                    </a:cubicBezTo>
                    <a:cubicBezTo>
                      <a:pt x="326" y="275"/>
                      <a:pt x="307" y="167"/>
                      <a:pt x="307" y="167"/>
                    </a:cubicBezTo>
                    <a:cubicBezTo>
                      <a:pt x="390" y="98"/>
                      <a:pt x="275" y="64"/>
                      <a:pt x="275" y="64"/>
                    </a:cubicBezTo>
                    <a:close/>
                    <a:moveTo>
                      <a:pt x="288" y="158"/>
                    </a:moveTo>
                    <a:cubicBezTo>
                      <a:pt x="288" y="158"/>
                      <a:pt x="307" y="257"/>
                      <a:pt x="209" y="227"/>
                    </a:cubicBezTo>
                    <a:cubicBezTo>
                      <a:pt x="209" y="227"/>
                      <a:pt x="136" y="294"/>
                      <a:pt x="111" y="200"/>
                    </a:cubicBezTo>
                    <a:cubicBezTo>
                      <a:pt x="111" y="200"/>
                      <a:pt x="11" y="179"/>
                      <a:pt x="90" y="104"/>
                    </a:cubicBezTo>
                    <a:cubicBezTo>
                      <a:pt x="90" y="104"/>
                      <a:pt x="69" y="39"/>
                      <a:pt x="157" y="43"/>
                    </a:cubicBezTo>
                    <a:cubicBezTo>
                      <a:pt x="203" y="18"/>
                      <a:pt x="238" y="8"/>
                      <a:pt x="261" y="66"/>
                    </a:cubicBezTo>
                    <a:cubicBezTo>
                      <a:pt x="261" y="66"/>
                      <a:pt x="363" y="96"/>
                      <a:pt x="288" y="158"/>
                    </a:cubicBezTo>
                    <a:close/>
                  </a:path>
                </a:pathLst>
              </a:custGeom>
              <a:solidFill>
                <a:srgbClr val="5D7695"/>
              </a:solidFill>
              <a:ln w="9525">
                <a:noFill/>
                <a:round/>
              </a:ln>
            </p:spPr>
            <p:txBody>
              <a:bodyPr/>
              <a:lstStyle/>
              <a:p>
                <a:pPr eaLnBrk="1" fontAlgn="t" hangingPunct="1">
                  <a:defRPr/>
                </a:pPr>
                <a:endParaRPr lang="zh-CN" altLang="en-US">
                  <a:latin typeface="+mn-lt"/>
                  <a:ea typeface="+mn-ea"/>
                </a:endParaRPr>
              </a:p>
            </p:txBody>
          </p:sp>
          <p:sp>
            <p:nvSpPr>
              <p:cNvPr id="33886" name="Freeform 146"/>
              <p:cNvSpPr>
                <a:spLocks noChangeAspect="1"/>
              </p:cNvSpPr>
              <p:nvPr/>
            </p:nvSpPr>
            <p:spPr bwMode="auto">
              <a:xfrm>
                <a:off x="2991" y="2249"/>
                <a:ext cx="715" cy="577"/>
              </a:xfrm>
              <a:custGeom>
                <a:avLst/>
                <a:gdLst>
                  <a:gd name="T0" fmla="*/ 66584473 w 357"/>
                  <a:gd name="T1" fmla="*/ 15641033 h 288"/>
                  <a:gd name="T2" fmla="*/ 73662471 w 357"/>
                  <a:gd name="T3" fmla="*/ 40888815 h 288"/>
                  <a:gd name="T4" fmla="*/ 52690878 w 357"/>
                  <a:gd name="T5" fmla="*/ 59556809 h 288"/>
                  <a:gd name="T6" fmla="*/ 26476527 w 357"/>
                  <a:gd name="T7" fmla="*/ 52226155 h 288"/>
                  <a:gd name="T8" fmla="*/ 20971521 w 357"/>
                  <a:gd name="T9" fmla="*/ 25934079 h 288"/>
                  <a:gd name="T10" fmla="*/ 38797315 w 357"/>
                  <a:gd name="T11" fmla="*/ 9418740 h 288"/>
                  <a:gd name="T12" fmla="*/ 66584473 w 357"/>
                  <a:gd name="T13" fmla="*/ 15641033 h 288"/>
                  <a:gd name="T14" fmla="*/ 0 60000 65536"/>
                  <a:gd name="T15" fmla="*/ 0 60000 65536"/>
                  <a:gd name="T16" fmla="*/ 0 60000 65536"/>
                  <a:gd name="T17" fmla="*/ 0 60000 65536"/>
                  <a:gd name="T18" fmla="*/ 0 60000 65536"/>
                  <a:gd name="T19" fmla="*/ 0 60000 65536"/>
                  <a:gd name="T20" fmla="*/ 0 60000 65536"/>
                  <a:gd name="T21" fmla="*/ 0 w 357"/>
                  <a:gd name="T22" fmla="*/ 0 h 288"/>
                  <a:gd name="T23" fmla="*/ 357 w 357"/>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7" h="288">
                    <a:moveTo>
                      <a:pt x="254" y="58"/>
                    </a:moveTo>
                    <a:cubicBezTo>
                      <a:pt x="254" y="58"/>
                      <a:pt x="357" y="88"/>
                      <a:pt x="281" y="151"/>
                    </a:cubicBezTo>
                    <a:cubicBezTo>
                      <a:pt x="281" y="151"/>
                      <a:pt x="300" y="250"/>
                      <a:pt x="201" y="220"/>
                    </a:cubicBezTo>
                    <a:cubicBezTo>
                      <a:pt x="201" y="220"/>
                      <a:pt x="127" y="288"/>
                      <a:pt x="101" y="193"/>
                    </a:cubicBezTo>
                    <a:cubicBezTo>
                      <a:pt x="101" y="193"/>
                      <a:pt x="0" y="172"/>
                      <a:pt x="80" y="96"/>
                    </a:cubicBezTo>
                    <a:cubicBezTo>
                      <a:pt x="80" y="96"/>
                      <a:pt x="59" y="31"/>
                      <a:pt x="148" y="35"/>
                    </a:cubicBezTo>
                    <a:cubicBezTo>
                      <a:pt x="194" y="10"/>
                      <a:pt x="230" y="0"/>
                      <a:pt x="254" y="58"/>
                    </a:cubicBezTo>
                  </a:path>
                </a:pathLst>
              </a:custGeom>
              <a:solidFill>
                <a:srgbClr val="D3DBE4"/>
              </a:solidFill>
              <a:ln w="9525">
                <a:noFill/>
                <a:round/>
              </a:ln>
            </p:spPr>
            <p:txBody>
              <a:bodyPr/>
              <a:lstStyle/>
              <a:p>
                <a:pPr eaLnBrk="1" fontAlgn="t" hangingPunct="1">
                  <a:defRPr/>
                </a:pPr>
                <a:endParaRPr lang="zh-CN" altLang="en-US">
                  <a:latin typeface="+mn-lt"/>
                  <a:ea typeface="+mn-ea"/>
                </a:endParaRPr>
              </a:p>
            </p:txBody>
          </p:sp>
          <p:sp>
            <p:nvSpPr>
              <p:cNvPr id="33887" name="Freeform 147"/>
              <p:cNvSpPr>
                <a:spLocks noChangeAspect="1" noEditPoints="1"/>
              </p:cNvSpPr>
              <p:nvPr/>
            </p:nvSpPr>
            <p:spPr bwMode="auto">
              <a:xfrm>
                <a:off x="3236" y="2329"/>
                <a:ext cx="280" cy="327"/>
              </a:xfrm>
              <a:custGeom>
                <a:avLst/>
                <a:gdLst>
                  <a:gd name="T0" fmla="*/ 35913728 w 140"/>
                  <a:gd name="T1" fmla="*/ 30781265 h 163"/>
                  <a:gd name="T2" fmla="*/ 32505802 w 140"/>
                  <a:gd name="T3" fmla="*/ 29400130 h 163"/>
                  <a:gd name="T4" fmla="*/ 31457226 w 140"/>
                  <a:gd name="T5" fmla="*/ 24425013 h 163"/>
                  <a:gd name="T6" fmla="*/ 27262940 w 140"/>
                  <a:gd name="T7" fmla="*/ 15199689 h 163"/>
                  <a:gd name="T8" fmla="*/ 29622219 w 140"/>
                  <a:gd name="T9" fmla="*/ 16572422 h 163"/>
                  <a:gd name="T10" fmla="*/ 26476508 w 140"/>
                  <a:gd name="T11" fmla="*/ 10742933 h 163"/>
                  <a:gd name="T12" fmla="*/ 29097931 w 140"/>
                  <a:gd name="T13" fmla="*/ 12446133 h 163"/>
                  <a:gd name="T14" fmla="*/ 26476508 w 140"/>
                  <a:gd name="T15" fmla="*/ 8260874 h 163"/>
                  <a:gd name="T16" fmla="*/ 25165789 w 140"/>
                  <a:gd name="T17" fmla="*/ 4117806 h 163"/>
                  <a:gd name="T18" fmla="*/ 17301504 w 140"/>
                  <a:gd name="T19" fmla="*/ 544694 h 163"/>
                  <a:gd name="T20" fmla="*/ 9961472 w 140"/>
                  <a:gd name="T21" fmla="*/ 3025205 h 163"/>
                  <a:gd name="T22" fmla="*/ 3932159 w 140"/>
                  <a:gd name="T23" fmla="*/ 8260874 h 163"/>
                  <a:gd name="T24" fmla="*/ 0 w 140"/>
                  <a:gd name="T25" fmla="*/ 12726133 h 163"/>
                  <a:gd name="T26" fmla="*/ 2097152 w 140"/>
                  <a:gd name="T27" fmla="*/ 11014588 h 163"/>
                  <a:gd name="T28" fmla="*/ 262144 w 140"/>
                  <a:gd name="T29" fmla="*/ 14655119 h 163"/>
                  <a:gd name="T30" fmla="*/ 1835008 w 140"/>
                  <a:gd name="T31" fmla="*/ 13547798 h 163"/>
                  <a:gd name="T32" fmla="*/ 1310720 w 140"/>
                  <a:gd name="T33" fmla="*/ 15479697 h 163"/>
                  <a:gd name="T34" fmla="*/ 2883584 w 140"/>
                  <a:gd name="T35" fmla="*/ 17151396 h 163"/>
                  <a:gd name="T36" fmla="*/ 4194304 w 140"/>
                  <a:gd name="T37" fmla="*/ 18798224 h 163"/>
                  <a:gd name="T38" fmla="*/ 3407872 w 140"/>
                  <a:gd name="T39" fmla="*/ 21277677 h 163"/>
                  <a:gd name="T40" fmla="*/ 3670015 w 140"/>
                  <a:gd name="T41" fmla="*/ 25256997 h 163"/>
                  <a:gd name="T42" fmla="*/ 5505024 w 140"/>
                  <a:gd name="T43" fmla="*/ 27993814 h 163"/>
                  <a:gd name="T44" fmla="*/ 5242880 w 140"/>
                  <a:gd name="T45" fmla="*/ 29400130 h 163"/>
                  <a:gd name="T46" fmla="*/ 6291455 w 140"/>
                  <a:gd name="T47" fmla="*/ 30492622 h 163"/>
                  <a:gd name="T48" fmla="*/ 8650752 w 140"/>
                  <a:gd name="T49" fmla="*/ 32426905 h 163"/>
                  <a:gd name="T50" fmla="*/ 13369334 w 140"/>
                  <a:gd name="T51" fmla="*/ 32976297 h 163"/>
                  <a:gd name="T52" fmla="*/ 13893614 w 140"/>
                  <a:gd name="T53" fmla="*/ 39383223 h 163"/>
                  <a:gd name="T54" fmla="*/ 9961472 w 140"/>
                  <a:gd name="T55" fmla="*/ 45144648 h 163"/>
                  <a:gd name="T56" fmla="*/ 29360075 w 140"/>
                  <a:gd name="T57" fmla="*/ 45144648 h 163"/>
                  <a:gd name="T58" fmla="*/ 28311500 w 140"/>
                  <a:gd name="T59" fmla="*/ 40482168 h 163"/>
                  <a:gd name="T60" fmla="*/ 34340865 w 140"/>
                  <a:gd name="T61" fmla="*/ 36050505 h 163"/>
                  <a:gd name="T62" fmla="*/ 29884363 w 140"/>
                  <a:gd name="T63" fmla="*/ 34958173 h 163"/>
                  <a:gd name="T64" fmla="*/ 34078721 w 140"/>
                  <a:gd name="T65" fmla="*/ 34408010 h 163"/>
                  <a:gd name="T66" fmla="*/ 35913728 w 140"/>
                  <a:gd name="T67" fmla="*/ 30781265 h 163"/>
                  <a:gd name="T68" fmla="*/ 24903645 w 140"/>
                  <a:gd name="T69" fmla="*/ 31603716 h 163"/>
                  <a:gd name="T70" fmla="*/ 24379357 w 140"/>
                  <a:gd name="T71" fmla="*/ 25530329 h 163"/>
                  <a:gd name="T72" fmla="*/ 25427933 w 140"/>
                  <a:gd name="T73" fmla="*/ 32976297 h 163"/>
                  <a:gd name="T74" fmla="*/ 24903645 w 140"/>
                  <a:gd name="T75" fmla="*/ 31603716 h 16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0"/>
                  <a:gd name="T115" fmla="*/ 0 h 163"/>
                  <a:gd name="T116" fmla="*/ 140 w 140"/>
                  <a:gd name="T117" fmla="*/ 163 h 16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0" h="163">
                    <a:moveTo>
                      <a:pt x="137" y="111"/>
                    </a:moveTo>
                    <a:cubicBezTo>
                      <a:pt x="132" y="112"/>
                      <a:pt x="127" y="110"/>
                      <a:pt x="124" y="106"/>
                    </a:cubicBezTo>
                    <a:cubicBezTo>
                      <a:pt x="120" y="101"/>
                      <a:pt x="122" y="95"/>
                      <a:pt x="120" y="88"/>
                    </a:cubicBezTo>
                    <a:cubicBezTo>
                      <a:pt x="117" y="75"/>
                      <a:pt x="111" y="65"/>
                      <a:pt x="104" y="55"/>
                    </a:cubicBezTo>
                    <a:cubicBezTo>
                      <a:pt x="107" y="57"/>
                      <a:pt x="110" y="58"/>
                      <a:pt x="113" y="60"/>
                    </a:cubicBezTo>
                    <a:cubicBezTo>
                      <a:pt x="108" y="54"/>
                      <a:pt x="104" y="46"/>
                      <a:pt x="101" y="39"/>
                    </a:cubicBezTo>
                    <a:cubicBezTo>
                      <a:pt x="103" y="42"/>
                      <a:pt x="107" y="49"/>
                      <a:pt x="111" y="45"/>
                    </a:cubicBezTo>
                    <a:cubicBezTo>
                      <a:pt x="107" y="41"/>
                      <a:pt x="102" y="36"/>
                      <a:pt x="101" y="30"/>
                    </a:cubicBezTo>
                    <a:cubicBezTo>
                      <a:pt x="100" y="25"/>
                      <a:pt x="99" y="19"/>
                      <a:pt x="96" y="15"/>
                    </a:cubicBezTo>
                    <a:cubicBezTo>
                      <a:pt x="90" y="7"/>
                      <a:pt x="76" y="0"/>
                      <a:pt x="66" y="2"/>
                    </a:cubicBezTo>
                    <a:cubicBezTo>
                      <a:pt x="56" y="4"/>
                      <a:pt x="49" y="10"/>
                      <a:pt x="38" y="11"/>
                    </a:cubicBezTo>
                    <a:cubicBezTo>
                      <a:pt x="27" y="12"/>
                      <a:pt x="17" y="17"/>
                      <a:pt x="15" y="30"/>
                    </a:cubicBezTo>
                    <a:cubicBezTo>
                      <a:pt x="4" y="26"/>
                      <a:pt x="2" y="37"/>
                      <a:pt x="0" y="46"/>
                    </a:cubicBezTo>
                    <a:cubicBezTo>
                      <a:pt x="1" y="42"/>
                      <a:pt x="4" y="41"/>
                      <a:pt x="8" y="40"/>
                    </a:cubicBezTo>
                    <a:cubicBezTo>
                      <a:pt x="6" y="44"/>
                      <a:pt x="3" y="48"/>
                      <a:pt x="1" y="53"/>
                    </a:cubicBezTo>
                    <a:cubicBezTo>
                      <a:pt x="3" y="51"/>
                      <a:pt x="5" y="50"/>
                      <a:pt x="7" y="49"/>
                    </a:cubicBezTo>
                    <a:cubicBezTo>
                      <a:pt x="6" y="51"/>
                      <a:pt x="6" y="54"/>
                      <a:pt x="5" y="56"/>
                    </a:cubicBezTo>
                    <a:cubicBezTo>
                      <a:pt x="11" y="47"/>
                      <a:pt x="9" y="58"/>
                      <a:pt x="11" y="62"/>
                    </a:cubicBezTo>
                    <a:cubicBezTo>
                      <a:pt x="12" y="64"/>
                      <a:pt x="15" y="65"/>
                      <a:pt x="16" y="68"/>
                    </a:cubicBezTo>
                    <a:cubicBezTo>
                      <a:pt x="17" y="71"/>
                      <a:pt x="15" y="75"/>
                      <a:pt x="13" y="77"/>
                    </a:cubicBezTo>
                    <a:cubicBezTo>
                      <a:pt x="11" y="83"/>
                      <a:pt x="7" y="89"/>
                      <a:pt x="14" y="91"/>
                    </a:cubicBezTo>
                    <a:cubicBezTo>
                      <a:pt x="20" y="93"/>
                      <a:pt x="15" y="102"/>
                      <a:pt x="21" y="101"/>
                    </a:cubicBezTo>
                    <a:cubicBezTo>
                      <a:pt x="20" y="103"/>
                      <a:pt x="21" y="105"/>
                      <a:pt x="20" y="106"/>
                    </a:cubicBezTo>
                    <a:cubicBezTo>
                      <a:pt x="24" y="106"/>
                      <a:pt x="23" y="108"/>
                      <a:pt x="24" y="110"/>
                    </a:cubicBezTo>
                    <a:cubicBezTo>
                      <a:pt x="26" y="114"/>
                      <a:pt x="27" y="117"/>
                      <a:pt x="33" y="117"/>
                    </a:cubicBezTo>
                    <a:cubicBezTo>
                      <a:pt x="42" y="118"/>
                      <a:pt x="46" y="106"/>
                      <a:pt x="51" y="119"/>
                    </a:cubicBezTo>
                    <a:cubicBezTo>
                      <a:pt x="54" y="126"/>
                      <a:pt x="56" y="136"/>
                      <a:pt x="53" y="142"/>
                    </a:cubicBezTo>
                    <a:cubicBezTo>
                      <a:pt x="49" y="150"/>
                      <a:pt x="43" y="156"/>
                      <a:pt x="38" y="163"/>
                    </a:cubicBezTo>
                    <a:cubicBezTo>
                      <a:pt x="63" y="163"/>
                      <a:pt x="87" y="163"/>
                      <a:pt x="112" y="163"/>
                    </a:cubicBezTo>
                    <a:cubicBezTo>
                      <a:pt x="111" y="157"/>
                      <a:pt x="110" y="152"/>
                      <a:pt x="108" y="146"/>
                    </a:cubicBezTo>
                    <a:cubicBezTo>
                      <a:pt x="118" y="157"/>
                      <a:pt x="127" y="138"/>
                      <a:pt x="131" y="130"/>
                    </a:cubicBezTo>
                    <a:cubicBezTo>
                      <a:pt x="125" y="132"/>
                      <a:pt x="117" y="130"/>
                      <a:pt x="114" y="126"/>
                    </a:cubicBezTo>
                    <a:cubicBezTo>
                      <a:pt x="120" y="128"/>
                      <a:pt x="125" y="129"/>
                      <a:pt x="130" y="124"/>
                    </a:cubicBezTo>
                    <a:cubicBezTo>
                      <a:pt x="133" y="122"/>
                      <a:pt x="140" y="112"/>
                      <a:pt x="137" y="111"/>
                    </a:cubicBezTo>
                    <a:moveTo>
                      <a:pt x="95" y="114"/>
                    </a:moveTo>
                    <a:cubicBezTo>
                      <a:pt x="93" y="106"/>
                      <a:pt x="91" y="101"/>
                      <a:pt x="93" y="92"/>
                    </a:cubicBezTo>
                    <a:cubicBezTo>
                      <a:pt x="98" y="97"/>
                      <a:pt x="96" y="112"/>
                      <a:pt x="97" y="119"/>
                    </a:cubicBezTo>
                    <a:cubicBezTo>
                      <a:pt x="96" y="117"/>
                      <a:pt x="95" y="115"/>
                      <a:pt x="95" y="114"/>
                    </a:cubicBezTo>
                  </a:path>
                </a:pathLst>
              </a:custGeom>
              <a:solidFill>
                <a:srgbClr val="456488"/>
              </a:solidFill>
              <a:ln w="9525">
                <a:noFill/>
                <a:round/>
              </a:ln>
            </p:spPr>
            <p:txBody>
              <a:bodyPr/>
              <a:lstStyle/>
              <a:p>
                <a:pPr eaLnBrk="1" fontAlgn="t" hangingPunct="1">
                  <a:defRPr/>
                </a:pPr>
                <a:endParaRPr lang="zh-CN" altLang="en-US">
                  <a:latin typeface="+mn-lt"/>
                  <a:ea typeface="+mn-ea"/>
                </a:endParaRPr>
              </a:p>
            </p:txBody>
          </p:sp>
        </p:grpSp>
      </p:grpSp>
      <p:grpSp>
        <p:nvGrpSpPr>
          <p:cNvPr id="86021" name="Group 82"/>
          <p:cNvGrpSpPr/>
          <p:nvPr/>
        </p:nvGrpSpPr>
        <p:grpSpPr bwMode="auto">
          <a:xfrm>
            <a:off x="623888" y="1401763"/>
            <a:ext cx="5711825" cy="1046162"/>
            <a:chOff x="135" y="545"/>
            <a:chExt cx="3598" cy="659"/>
          </a:xfrm>
        </p:grpSpPr>
        <p:sp>
          <p:nvSpPr>
            <p:cNvPr id="86100" name="AutoShape 77"/>
            <p:cNvSpPr>
              <a:spLocks noChangeArrowheads="1"/>
            </p:cNvSpPr>
            <p:nvPr/>
          </p:nvSpPr>
          <p:spPr bwMode="auto">
            <a:xfrm>
              <a:off x="582" y="872"/>
              <a:ext cx="3151" cy="164"/>
            </a:xfrm>
            <a:prstGeom prst="roundRect">
              <a:avLst>
                <a:gd name="adj" fmla="val 9667"/>
              </a:avLst>
            </a:prstGeom>
            <a:gradFill rotWithShape="0">
              <a:gsLst>
                <a:gs pos="0">
                  <a:srgbClr val="59708D"/>
                </a:gs>
                <a:gs pos="100000">
                  <a:srgbClr val="8DB2DF"/>
                </a:gs>
              </a:gsLst>
              <a:lin ang="2700000" scaled="1"/>
            </a:gradFill>
            <a:ln w="28575" algn="ctr">
              <a:solidFill>
                <a:srgbClr val="3C5374"/>
              </a:solidFill>
              <a:round/>
            </a:ln>
          </p:spPr>
          <p:txBody>
            <a:bodyPr anchor="ctr">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pic>
          <p:nvPicPr>
            <p:cNvPr id="86101" name="Picture 78" descr="guang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0" y="565"/>
              <a:ext cx="279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102" name="Picture 79" descr="guan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 y="1006"/>
              <a:ext cx="276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103" name="Freeform 149"/>
            <p:cNvSpPr>
              <a:spLocks noChangeAspect="1" noEditPoints="1"/>
            </p:cNvSpPr>
            <p:nvPr/>
          </p:nvSpPr>
          <p:spPr bwMode="auto">
            <a:xfrm>
              <a:off x="135" y="545"/>
              <a:ext cx="780" cy="635"/>
            </a:xfrm>
            <a:custGeom>
              <a:avLst/>
              <a:gdLst>
                <a:gd name="T0" fmla="*/ 2147483646 w 390"/>
                <a:gd name="T1" fmla="*/ 2147483646 h 317"/>
                <a:gd name="T2" fmla="*/ 2147483646 w 390"/>
                <a:gd name="T3" fmla="*/ 2147483646 h 317"/>
                <a:gd name="T4" fmla="*/ 2147483646 w 390"/>
                <a:gd name="T5" fmla="*/ 2147483646 h 317"/>
                <a:gd name="T6" fmla="*/ 2147483646 w 390"/>
                <a:gd name="T7" fmla="*/ 2147483646 h 317"/>
                <a:gd name="T8" fmla="*/ 2147483646 w 390"/>
                <a:gd name="T9" fmla="*/ 2147483646 h 317"/>
                <a:gd name="T10" fmla="*/ 2147483646 w 390"/>
                <a:gd name="T11" fmla="*/ 2147483646 h 317"/>
                <a:gd name="T12" fmla="*/ 2147483646 w 390"/>
                <a:gd name="T13" fmla="*/ 2147483646 h 317"/>
                <a:gd name="T14" fmla="*/ 2147483646 w 390"/>
                <a:gd name="T15" fmla="*/ 2147483646 h 317"/>
                <a:gd name="T16" fmla="*/ 2147483646 w 390"/>
                <a:gd name="T17" fmla="*/ 2147483646 h 317"/>
                <a:gd name="T18" fmla="*/ 2147483646 w 390"/>
                <a:gd name="T19" fmla="*/ 2147483646 h 317"/>
                <a:gd name="T20" fmla="*/ 2147483646 w 390"/>
                <a:gd name="T21" fmla="*/ 2147483646 h 317"/>
                <a:gd name="T22" fmla="*/ 2147483646 w 390"/>
                <a:gd name="T23" fmla="*/ 2147483646 h 317"/>
                <a:gd name="T24" fmla="*/ 2147483646 w 390"/>
                <a:gd name="T25" fmla="*/ 2147483646 h 317"/>
                <a:gd name="T26" fmla="*/ 2147483646 w 390"/>
                <a:gd name="T27" fmla="*/ 2147483646 h 3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0"/>
                <a:gd name="T43" fmla="*/ 0 h 317"/>
                <a:gd name="T44" fmla="*/ 390 w 390"/>
                <a:gd name="T45" fmla="*/ 317 h 31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0" h="317">
                  <a:moveTo>
                    <a:pt x="275" y="64"/>
                  </a:moveTo>
                  <a:cubicBezTo>
                    <a:pt x="252" y="0"/>
                    <a:pt x="213" y="12"/>
                    <a:pt x="161" y="39"/>
                  </a:cubicBezTo>
                  <a:cubicBezTo>
                    <a:pt x="65" y="33"/>
                    <a:pt x="86" y="106"/>
                    <a:pt x="86" y="106"/>
                  </a:cubicBezTo>
                  <a:cubicBezTo>
                    <a:pt x="0" y="190"/>
                    <a:pt x="111" y="213"/>
                    <a:pt x="111" y="213"/>
                  </a:cubicBezTo>
                  <a:cubicBezTo>
                    <a:pt x="140" y="317"/>
                    <a:pt x="219" y="242"/>
                    <a:pt x="219" y="242"/>
                  </a:cubicBezTo>
                  <a:cubicBezTo>
                    <a:pt x="325" y="275"/>
                    <a:pt x="307" y="167"/>
                    <a:pt x="307" y="167"/>
                  </a:cubicBezTo>
                  <a:cubicBezTo>
                    <a:pt x="390" y="98"/>
                    <a:pt x="275" y="64"/>
                    <a:pt x="275" y="64"/>
                  </a:cubicBezTo>
                  <a:close/>
                  <a:moveTo>
                    <a:pt x="288" y="158"/>
                  </a:moveTo>
                  <a:cubicBezTo>
                    <a:pt x="288" y="158"/>
                    <a:pt x="307" y="257"/>
                    <a:pt x="209" y="227"/>
                  </a:cubicBezTo>
                  <a:cubicBezTo>
                    <a:pt x="209" y="227"/>
                    <a:pt x="136" y="294"/>
                    <a:pt x="111" y="200"/>
                  </a:cubicBezTo>
                  <a:cubicBezTo>
                    <a:pt x="111" y="200"/>
                    <a:pt x="11" y="179"/>
                    <a:pt x="90" y="104"/>
                  </a:cubicBezTo>
                  <a:cubicBezTo>
                    <a:pt x="90" y="104"/>
                    <a:pt x="69" y="39"/>
                    <a:pt x="157" y="44"/>
                  </a:cubicBezTo>
                  <a:cubicBezTo>
                    <a:pt x="202" y="18"/>
                    <a:pt x="238" y="8"/>
                    <a:pt x="261" y="67"/>
                  </a:cubicBezTo>
                  <a:cubicBezTo>
                    <a:pt x="261" y="67"/>
                    <a:pt x="363" y="96"/>
                    <a:pt x="288" y="158"/>
                  </a:cubicBezTo>
                  <a:close/>
                </a:path>
              </a:pathLst>
            </a:custGeom>
            <a:solidFill>
              <a:srgbClr val="5D7695"/>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pic>
          <p:nvPicPr>
            <p:cNvPr id="86104" name="Picture 80" descr="guan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645" y="686"/>
              <a:ext cx="276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105" name="Oval 151"/>
            <p:cNvSpPr>
              <a:spLocks noChangeAspect="1" noChangeArrowheads="1"/>
            </p:cNvSpPr>
            <p:nvPr/>
          </p:nvSpPr>
          <p:spPr bwMode="auto">
            <a:xfrm>
              <a:off x="467" y="663"/>
              <a:ext cx="86" cy="88"/>
            </a:xfrm>
            <a:prstGeom prst="ellipse">
              <a:avLst/>
            </a:pr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fontAlgn="t" hangingPunct="1">
                <a:lnSpc>
                  <a:spcPct val="100000"/>
                </a:lnSpc>
                <a:spcBef>
                  <a:spcPct val="0"/>
                </a:spcBef>
                <a:buClrTx/>
                <a:buSzTx/>
                <a:buFontTx/>
                <a:buNone/>
                <a:defRPr/>
              </a:pPr>
              <a:endParaRPr lang="zh-CN" altLang="en-US" sz="1000" smtClean="0">
                <a:latin typeface="+mn-lt"/>
                <a:ea typeface="+mn-ea"/>
              </a:endParaRPr>
            </a:p>
          </p:txBody>
        </p:sp>
        <p:sp>
          <p:nvSpPr>
            <p:cNvPr id="86106" name="Freeform 150"/>
            <p:cNvSpPr>
              <a:spLocks noChangeAspect="1"/>
            </p:cNvSpPr>
            <p:nvPr/>
          </p:nvSpPr>
          <p:spPr bwMode="auto">
            <a:xfrm>
              <a:off x="151" y="561"/>
              <a:ext cx="714" cy="576"/>
            </a:xfrm>
            <a:custGeom>
              <a:avLst/>
              <a:gdLst>
                <a:gd name="T0" fmla="*/ 2147483646 w 357"/>
                <a:gd name="T1" fmla="*/ 2147483646 h 288"/>
                <a:gd name="T2" fmla="*/ 2147483646 w 357"/>
                <a:gd name="T3" fmla="*/ 2147483646 h 288"/>
                <a:gd name="T4" fmla="*/ 2147483646 w 357"/>
                <a:gd name="T5" fmla="*/ 2147483646 h 288"/>
                <a:gd name="T6" fmla="*/ 2147483646 w 357"/>
                <a:gd name="T7" fmla="*/ 2147483646 h 288"/>
                <a:gd name="T8" fmla="*/ 2147483646 w 357"/>
                <a:gd name="T9" fmla="*/ 2147483646 h 288"/>
                <a:gd name="T10" fmla="*/ 2147483646 w 357"/>
                <a:gd name="T11" fmla="*/ 2147483646 h 288"/>
                <a:gd name="T12" fmla="*/ 2147483646 w 357"/>
                <a:gd name="T13" fmla="*/ 2147483646 h 288"/>
                <a:gd name="T14" fmla="*/ 0 60000 65536"/>
                <a:gd name="T15" fmla="*/ 0 60000 65536"/>
                <a:gd name="T16" fmla="*/ 0 60000 65536"/>
                <a:gd name="T17" fmla="*/ 0 60000 65536"/>
                <a:gd name="T18" fmla="*/ 0 60000 65536"/>
                <a:gd name="T19" fmla="*/ 0 60000 65536"/>
                <a:gd name="T20" fmla="*/ 0 60000 65536"/>
                <a:gd name="T21" fmla="*/ 0 w 357"/>
                <a:gd name="T22" fmla="*/ 0 h 288"/>
                <a:gd name="T23" fmla="*/ 357 w 357"/>
                <a:gd name="T24" fmla="*/ 288 h 2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7" h="288">
                  <a:moveTo>
                    <a:pt x="253" y="59"/>
                  </a:moveTo>
                  <a:cubicBezTo>
                    <a:pt x="253" y="59"/>
                    <a:pt x="357" y="88"/>
                    <a:pt x="281" y="151"/>
                  </a:cubicBezTo>
                  <a:cubicBezTo>
                    <a:pt x="281" y="151"/>
                    <a:pt x="300" y="250"/>
                    <a:pt x="201" y="221"/>
                  </a:cubicBezTo>
                  <a:cubicBezTo>
                    <a:pt x="201" y="221"/>
                    <a:pt x="127" y="288"/>
                    <a:pt x="101" y="193"/>
                  </a:cubicBezTo>
                  <a:cubicBezTo>
                    <a:pt x="101" y="193"/>
                    <a:pt x="0" y="172"/>
                    <a:pt x="80" y="96"/>
                  </a:cubicBezTo>
                  <a:cubicBezTo>
                    <a:pt x="80" y="96"/>
                    <a:pt x="59" y="31"/>
                    <a:pt x="148" y="35"/>
                  </a:cubicBezTo>
                  <a:cubicBezTo>
                    <a:pt x="194" y="10"/>
                    <a:pt x="230" y="0"/>
                    <a:pt x="253" y="59"/>
                  </a:cubicBezTo>
                </a:path>
              </a:pathLst>
            </a:custGeom>
            <a:solidFill>
              <a:srgbClr val="D3DBE4"/>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86107" name="Freeform 152"/>
            <p:cNvSpPr>
              <a:spLocks noChangeAspect="1"/>
            </p:cNvSpPr>
            <p:nvPr/>
          </p:nvSpPr>
          <p:spPr bwMode="auto">
            <a:xfrm>
              <a:off x="469" y="663"/>
              <a:ext cx="88" cy="60"/>
            </a:xfrm>
            <a:custGeom>
              <a:avLst/>
              <a:gdLst>
                <a:gd name="T0" fmla="*/ 2147483646 w 42"/>
                <a:gd name="T1" fmla="*/ 0 h 30"/>
                <a:gd name="T2" fmla="*/ 0 w 42"/>
                <a:gd name="T3" fmla="*/ 2147483646 h 30"/>
                <a:gd name="T4" fmla="*/ 2147483646 w 42"/>
                <a:gd name="T5" fmla="*/ 2147483646 h 30"/>
                <a:gd name="T6" fmla="*/ 2147483646 w 42"/>
                <a:gd name="T7" fmla="*/ 2147483646 h 30"/>
                <a:gd name="T8" fmla="*/ 2147483646 w 42"/>
                <a:gd name="T9" fmla="*/ 2147483646 h 30"/>
                <a:gd name="T10" fmla="*/ 2147483646 w 42"/>
                <a:gd name="T11" fmla="*/ 0 h 30"/>
                <a:gd name="T12" fmla="*/ 0 60000 65536"/>
                <a:gd name="T13" fmla="*/ 0 60000 65536"/>
                <a:gd name="T14" fmla="*/ 0 60000 65536"/>
                <a:gd name="T15" fmla="*/ 0 60000 65536"/>
                <a:gd name="T16" fmla="*/ 0 60000 65536"/>
                <a:gd name="T17" fmla="*/ 0 60000 65536"/>
                <a:gd name="T18" fmla="*/ 0 w 42"/>
                <a:gd name="T19" fmla="*/ 0 h 30"/>
                <a:gd name="T20" fmla="*/ 42 w 42"/>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42" h="30">
                  <a:moveTo>
                    <a:pt x="20" y="0"/>
                  </a:moveTo>
                  <a:cubicBezTo>
                    <a:pt x="11" y="0"/>
                    <a:pt x="3" y="6"/>
                    <a:pt x="0" y="14"/>
                  </a:cubicBezTo>
                  <a:cubicBezTo>
                    <a:pt x="6" y="23"/>
                    <a:pt x="19" y="30"/>
                    <a:pt x="34" y="30"/>
                  </a:cubicBezTo>
                  <a:cubicBezTo>
                    <a:pt x="36" y="30"/>
                    <a:pt x="39" y="30"/>
                    <a:pt x="41" y="29"/>
                  </a:cubicBezTo>
                  <a:cubicBezTo>
                    <a:pt x="42" y="27"/>
                    <a:pt x="42" y="25"/>
                    <a:pt x="42" y="22"/>
                  </a:cubicBezTo>
                  <a:cubicBezTo>
                    <a:pt x="42" y="10"/>
                    <a:pt x="32" y="0"/>
                    <a:pt x="20" y="0"/>
                  </a:cubicBezTo>
                  <a:close/>
                </a:path>
              </a:pathLst>
            </a:custGeom>
            <a:solidFill>
              <a:srgbClr val="A5B7C9"/>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86108" name="Freeform 154"/>
            <p:cNvSpPr>
              <a:spLocks noChangeAspect="1"/>
            </p:cNvSpPr>
            <p:nvPr/>
          </p:nvSpPr>
          <p:spPr bwMode="auto">
            <a:xfrm>
              <a:off x="573" y="687"/>
              <a:ext cx="28" cy="20"/>
            </a:xfrm>
            <a:custGeom>
              <a:avLst/>
              <a:gdLst>
                <a:gd name="T0" fmla="*/ 2147483646 w 6"/>
                <a:gd name="T1" fmla="*/ 2147483646 h 10"/>
                <a:gd name="T2" fmla="*/ 2147483646 w 6"/>
                <a:gd name="T3" fmla="*/ 2147483646 h 10"/>
                <a:gd name="T4" fmla="*/ 0 w 6"/>
                <a:gd name="T5" fmla="*/ 2147483646 h 10"/>
                <a:gd name="T6" fmla="*/ 2147483646 w 6"/>
                <a:gd name="T7" fmla="*/ 2147483646 h 10"/>
                <a:gd name="T8" fmla="*/ 2147483646 w 6"/>
                <a:gd name="T9" fmla="*/ 2147483646 h 10"/>
                <a:gd name="T10" fmla="*/ 2147483646 w 6"/>
                <a:gd name="T11" fmla="*/ 2147483646 h 10"/>
                <a:gd name="T12" fmla="*/ 2147483646 w 6"/>
                <a:gd name="T13" fmla="*/ 2147483646 h 10"/>
                <a:gd name="T14" fmla="*/ 0 60000 65536"/>
                <a:gd name="T15" fmla="*/ 0 60000 65536"/>
                <a:gd name="T16" fmla="*/ 0 60000 65536"/>
                <a:gd name="T17" fmla="*/ 0 60000 65536"/>
                <a:gd name="T18" fmla="*/ 0 60000 65536"/>
                <a:gd name="T19" fmla="*/ 0 60000 65536"/>
                <a:gd name="T20" fmla="*/ 0 60000 65536"/>
                <a:gd name="T21" fmla="*/ 0 w 6"/>
                <a:gd name="T22" fmla="*/ 0 h 10"/>
                <a:gd name="T23" fmla="*/ 6 w 6"/>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10">
                  <a:moveTo>
                    <a:pt x="2" y="9"/>
                  </a:moveTo>
                  <a:cubicBezTo>
                    <a:pt x="2" y="10"/>
                    <a:pt x="1" y="10"/>
                    <a:pt x="1" y="9"/>
                  </a:cubicBezTo>
                  <a:cubicBezTo>
                    <a:pt x="0" y="9"/>
                    <a:pt x="0" y="8"/>
                    <a:pt x="0" y="8"/>
                  </a:cubicBezTo>
                  <a:cubicBezTo>
                    <a:pt x="3" y="1"/>
                    <a:pt x="3" y="1"/>
                    <a:pt x="3" y="1"/>
                  </a:cubicBezTo>
                  <a:cubicBezTo>
                    <a:pt x="3" y="0"/>
                    <a:pt x="4" y="0"/>
                    <a:pt x="5" y="1"/>
                  </a:cubicBezTo>
                  <a:cubicBezTo>
                    <a:pt x="6" y="1"/>
                    <a:pt x="6" y="2"/>
                    <a:pt x="6" y="2"/>
                  </a:cubicBezTo>
                  <a:lnTo>
                    <a:pt x="2" y="9"/>
                  </a:lnTo>
                  <a:close/>
                </a:path>
              </a:pathLst>
            </a:custGeom>
            <a:solidFill>
              <a:srgbClr val="D3DBE4"/>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86109" name="Freeform 155"/>
            <p:cNvSpPr>
              <a:spLocks noChangeAspect="1"/>
            </p:cNvSpPr>
            <p:nvPr/>
          </p:nvSpPr>
          <p:spPr bwMode="auto">
            <a:xfrm>
              <a:off x="563" y="697"/>
              <a:ext cx="42" cy="80"/>
            </a:xfrm>
            <a:custGeom>
              <a:avLst/>
              <a:gdLst>
                <a:gd name="T0" fmla="*/ 2147483646 w 19"/>
                <a:gd name="T1" fmla="*/ 2147483646 h 40"/>
                <a:gd name="T2" fmla="*/ 2147483646 w 19"/>
                <a:gd name="T3" fmla="*/ 2147483646 h 40"/>
                <a:gd name="T4" fmla="*/ 2147483646 w 19"/>
                <a:gd name="T5" fmla="*/ 2147483646 h 40"/>
                <a:gd name="T6" fmla="*/ 2147483646 w 19"/>
                <a:gd name="T7" fmla="*/ 2147483646 h 40"/>
                <a:gd name="T8" fmla="*/ 0 w 19"/>
                <a:gd name="T9" fmla="*/ 2147483646 h 40"/>
                <a:gd name="T10" fmla="*/ 2147483646 w 19"/>
                <a:gd name="T11" fmla="*/ 2147483646 h 40"/>
                <a:gd name="T12" fmla="*/ 0 60000 65536"/>
                <a:gd name="T13" fmla="*/ 0 60000 65536"/>
                <a:gd name="T14" fmla="*/ 0 60000 65536"/>
                <a:gd name="T15" fmla="*/ 0 60000 65536"/>
                <a:gd name="T16" fmla="*/ 0 60000 65536"/>
                <a:gd name="T17" fmla="*/ 0 60000 65536"/>
                <a:gd name="T18" fmla="*/ 0 w 19"/>
                <a:gd name="T19" fmla="*/ 0 h 40"/>
                <a:gd name="T20" fmla="*/ 19 w 1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9" h="40">
                  <a:moveTo>
                    <a:pt x="5" y="3"/>
                  </a:moveTo>
                  <a:cubicBezTo>
                    <a:pt x="5" y="3"/>
                    <a:pt x="9" y="0"/>
                    <a:pt x="11" y="2"/>
                  </a:cubicBezTo>
                  <a:cubicBezTo>
                    <a:pt x="13" y="3"/>
                    <a:pt x="19" y="6"/>
                    <a:pt x="19" y="10"/>
                  </a:cubicBezTo>
                  <a:cubicBezTo>
                    <a:pt x="15" y="17"/>
                    <a:pt x="2" y="39"/>
                    <a:pt x="2" y="39"/>
                  </a:cubicBezTo>
                  <a:cubicBezTo>
                    <a:pt x="0" y="40"/>
                    <a:pt x="0" y="40"/>
                    <a:pt x="0" y="40"/>
                  </a:cubicBezTo>
                  <a:lnTo>
                    <a:pt x="5" y="3"/>
                  </a:lnTo>
                  <a:close/>
                </a:path>
              </a:pathLst>
            </a:custGeom>
            <a:solidFill>
              <a:srgbClr val="D3DBE4"/>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86110" name="Freeform 156"/>
            <p:cNvSpPr>
              <a:spLocks noChangeAspect="1"/>
            </p:cNvSpPr>
            <p:nvPr/>
          </p:nvSpPr>
          <p:spPr bwMode="auto">
            <a:xfrm>
              <a:off x="581" y="711"/>
              <a:ext cx="69" cy="234"/>
            </a:xfrm>
            <a:custGeom>
              <a:avLst/>
              <a:gdLst>
                <a:gd name="T0" fmla="*/ 2147483646 w 32"/>
                <a:gd name="T1" fmla="*/ 2147483646 h 117"/>
                <a:gd name="T2" fmla="*/ 2147483646 w 32"/>
                <a:gd name="T3" fmla="*/ 2147483646 h 117"/>
                <a:gd name="T4" fmla="*/ 2147483646 w 32"/>
                <a:gd name="T5" fmla="*/ 2147483646 h 117"/>
                <a:gd name="T6" fmla="*/ 2147483646 w 32"/>
                <a:gd name="T7" fmla="*/ 2147483646 h 117"/>
                <a:gd name="T8" fmla="*/ 2147483646 w 32"/>
                <a:gd name="T9" fmla="*/ 2147483646 h 117"/>
                <a:gd name="T10" fmla="*/ 2147483646 w 32"/>
                <a:gd name="T11" fmla="*/ 2147483646 h 117"/>
                <a:gd name="T12" fmla="*/ 2147483646 w 32"/>
                <a:gd name="T13" fmla="*/ 2147483646 h 117"/>
                <a:gd name="T14" fmla="*/ 2147483646 w 32"/>
                <a:gd name="T15" fmla="*/ 2147483646 h 117"/>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117"/>
                <a:gd name="T26" fmla="*/ 32 w 32"/>
                <a:gd name="T27" fmla="*/ 117 h 1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117">
                  <a:moveTo>
                    <a:pt x="1" y="35"/>
                  </a:moveTo>
                  <a:cubicBezTo>
                    <a:pt x="1" y="35"/>
                    <a:pt x="1" y="27"/>
                    <a:pt x="6" y="22"/>
                  </a:cubicBezTo>
                  <a:cubicBezTo>
                    <a:pt x="18" y="10"/>
                    <a:pt x="10" y="3"/>
                    <a:pt x="15" y="1"/>
                  </a:cubicBezTo>
                  <a:cubicBezTo>
                    <a:pt x="20" y="0"/>
                    <a:pt x="25" y="7"/>
                    <a:pt x="22" y="18"/>
                  </a:cubicBezTo>
                  <a:cubicBezTo>
                    <a:pt x="18" y="29"/>
                    <a:pt x="16" y="31"/>
                    <a:pt x="18" y="46"/>
                  </a:cubicBezTo>
                  <a:cubicBezTo>
                    <a:pt x="21" y="60"/>
                    <a:pt x="32" y="94"/>
                    <a:pt x="28" y="103"/>
                  </a:cubicBezTo>
                  <a:cubicBezTo>
                    <a:pt x="25" y="111"/>
                    <a:pt x="6" y="117"/>
                    <a:pt x="1" y="103"/>
                  </a:cubicBezTo>
                  <a:cubicBezTo>
                    <a:pt x="0" y="94"/>
                    <a:pt x="1" y="35"/>
                    <a:pt x="1" y="35"/>
                  </a:cubicBezTo>
                  <a:close/>
                </a:path>
              </a:pathLst>
            </a:cu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86111" name="Freeform 157"/>
            <p:cNvSpPr>
              <a:spLocks noChangeAspect="1"/>
            </p:cNvSpPr>
            <p:nvPr/>
          </p:nvSpPr>
          <p:spPr bwMode="auto">
            <a:xfrm>
              <a:off x="545" y="697"/>
              <a:ext cx="56" cy="80"/>
            </a:xfrm>
            <a:custGeom>
              <a:avLst/>
              <a:gdLst>
                <a:gd name="T0" fmla="*/ 0 w 26"/>
                <a:gd name="T1" fmla="*/ 2147483646 h 40"/>
                <a:gd name="T2" fmla="*/ 2147483646 w 26"/>
                <a:gd name="T3" fmla="*/ 0 h 40"/>
                <a:gd name="T4" fmla="*/ 2147483646 w 26"/>
                <a:gd name="T5" fmla="*/ 2147483646 h 40"/>
                <a:gd name="T6" fmla="*/ 2147483646 w 26"/>
                <a:gd name="T7" fmla="*/ 2147483646 h 40"/>
                <a:gd name="T8" fmla="*/ 0 w 26"/>
                <a:gd name="T9" fmla="*/ 2147483646 h 40"/>
                <a:gd name="T10" fmla="*/ 0 60000 65536"/>
                <a:gd name="T11" fmla="*/ 0 60000 65536"/>
                <a:gd name="T12" fmla="*/ 0 60000 65536"/>
                <a:gd name="T13" fmla="*/ 0 60000 65536"/>
                <a:gd name="T14" fmla="*/ 0 60000 65536"/>
                <a:gd name="T15" fmla="*/ 0 w 26"/>
                <a:gd name="T16" fmla="*/ 0 h 40"/>
                <a:gd name="T17" fmla="*/ 26 w 26"/>
                <a:gd name="T18" fmla="*/ 40 h 40"/>
              </a:gdLst>
              <a:ahLst/>
              <a:cxnLst>
                <a:cxn ang="T10">
                  <a:pos x="T0" y="T1"/>
                </a:cxn>
                <a:cxn ang="T11">
                  <a:pos x="T2" y="T3"/>
                </a:cxn>
                <a:cxn ang="T12">
                  <a:pos x="T4" y="T5"/>
                </a:cxn>
                <a:cxn ang="T13">
                  <a:pos x="T6" y="T7"/>
                </a:cxn>
                <a:cxn ang="T14">
                  <a:pos x="T8" y="T9"/>
                </a:cxn>
              </a:cxnLst>
              <a:rect l="T15" t="T16" r="T17" b="T18"/>
              <a:pathLst>
                <a:path w="26" h="40">
                  <a:moveTo>
                    <a:pt x="0" y="33"/>
                  </a:moveTo>
                  <a:cubicBezTo>
                    <a:pt x="15" y="0"/>
                    <a:pt x="15" y="0"/>
                    <a:pt x="15" y="0"/>
                  </a:cubicBezTo>
                  <a:cubicBezTo>
                    <a:pt x="15" y="0"/>
                    <a:pt x="26" y="5"/>
                    <a:pt x="25" y="9"/>
                  </a:cubicBezTo>
                  <a:cubicBezTo>
                    <a:pt x="18" y="23"/>
                    <a:pt x="9" y="40"/>
                    <a:pt x="9" y="40"/>
                  </a:cubicBezTo>
                  <a:lnTo>
                    <a:pt x="0" y="33"/>
                  </a:lnTo>
                  <a:close/>
                </a:path>
              </a:pathLst>
            </a:cu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sp>
          <p:nvSpPr>
            <p:cNvPr id="33881" name="AutoShape 186"/>
            <p:cNvSpPr>
              <a:spLocks noChangeArrowheads="1"/>
            </p:cNvSpPr>
            <p:nvPr/>
          </p:nvSpPr>
          <p:spPr bwMode="auto">
            <a:xfrm>
              <a:off x="682" y="803"/>
              <a:ext cx="2932" cy="274"/>
            </a:xfrm>
            <a:prstGeom prst="roundRect">
              <a:avLst>
                <a:gd name="adj" fmla="val 16667"/>
              </a:avLst>
            </a:prstGeom>
            <a:noFill/>
            <a:ln w="12700">
              <a:noFill/>
              <a:round/>
            </a:ln>
          </p:spPr>
          <p:txBody>
            <a:bodyPr wrap="none" anchor="ctr"/>
            <a:lstStyle/>
            <a:p>
              <a:pPr eaLnBrk="1" hangingPunct="1">
                <a:spcBef>
                  <a:spcPct val="30000"/>
                </a:spcBef>
                <a:buSzPct val="100000"/>
                <a:buFont typeface="Wingdings" panose="05000000000000000000" pitchFamily="2" charset="2"/>
                <a:buNone/>
                <a:defRPr/>
              </a:pPr>
              <a:r>
                <a:rPr lang="zh-CN" altLang="en-US" sz="1400" b="1" dirty="0">
                  <a:solidFill>
                    <a:schemeClr val="bg1"/>
                  </a:solidFill>
                  <a:latin typeface="+mn-lt"/>
                  <a:ea typeface="+mn-ea"/>
                </a:rPr>
                <a:t>我要一个虚拟机，双</a:t>
              </a:r>
              <a:r>
                <a:rPr lang="en-US" altLang="zh-CN" sz="1400" b="1" dirty="0">
                  <a:solidFill>
                    <a:schemeClr val="bg1"/>
                  </a:solidFill>
                  <a:latin typeface="+mn-lt"/>
                  <a:ea typeface="+mn-ea"/>
                </a:rPr>
                <a:t>CPU</a:t>
              </a:r>
              <a:r>
                <a:rPr lang="zh-CN" altLang="en-US" sz="1400" b="1" dirty="0">
                  <a:solidFill>
                    <a:schemeClr val="bg1"/>
                  </a:solidFill>
                  <a:latin typeface="+mn-lt"/>
                  <a:ea typeface="+mn-ea"/>
                </a:rPr>
                <a:t>，</a:t>
              </a:r>
              <a:r>
                <a:rPr lang="en-US" altLang="zh-CN" sz="1400" b="1" dirty="0">
                  <a:solidFill>
                    <a:schemeClr val="bg1"/>
                  </a:solidFill>
                  <a:latin typeface="+mn-lt"/>
                  <a:ea typeface="+mn-ea"/>
                </a:rPr>
                <a:t>2G</a:t>
              </a:r>
              <a:r>
                <a:rPr lang="zh-CN" altLang="en-US" sz="1400" b="1" dirty="0">
                  <a:solidFill>
                    <a:schemeClr val="bg1"/>
                  </a:solidFill>
                  <a:latin typeface="+mn-lt"/>
                  <a:ea typeface="+mn-ea"/>
                </a:rPr>
                <a:t>内存，</a:t>
              </a:r>
              <a:r>
                <a:rPr lang="en-US" altLang="zh-CN" sz="1400" b="1" dirty="0">
                  <a:solidFill>
                    <a:schemeClr val="bg1"/>
                  </a:solidFill>
                  <a:latin typeface="+mn-lt"/>
                  <a:ea typeface="+mn-ea"/>
                </a:rPr>
                <a:t>100G</a:t>
              </a:r>
              <a:r>
                <a:rPr lang="zh-CN" altLang="en-US" sz="1400" b="1" dirty="0">
                  <a:solidFill>
                    <a:schemeClr val="bg1"/>
                  </a:solidFill>
                  <a:latin typeface="+mn-lt"/>
                  <a:ea typeface="+mn-ea"/>
                </a:rPr>
                <a:t>硬盘，</a:t>
              </a:r>
              <a:r>
                <a:rPr lang="en-US" altLang="zh-CN" sz="1400" b="1" dirty="0">
                  <a:solidFill>
                    <a:schemeClr val="bg1"/>
                  </a:solidFill>
                  <a:latin typeface="+mn-lt"/>
                  <a:ea typeface="+mn-ea"/>
                </a:rPr>
                <a:t>1</a:t>
              </a:r>
              <a:r>
                <a:rPr lang="zh-CN" altLang="en-US" sz="1400" b="1" dirty="0">
                  <a:solidFill>
                    <a:schemeClr val="bg1"/>
                  </a:solidFill>
                  <a:latin typeface="+mn-lt"/>
                  <a:ea typeface="+mn-ea"/>
                </a:rPr>
                <a:t>块网卡</a:t>
              </a:r>
              <a:endParaRPr lang="zh-CN" altLang="en-US" sz="1400" b="1" dirty="0">
                <a:solidFill>
                  <a:schemeClr val="bg1"/>
                </a:solidFill>
                <a:latin typeface="+mn-lt"/>
                <a:ea typeface="+mn-ea"/>
              </a:endParaRPr>
            </a:p>
            <a:p>
              <a:pPr eaLnBrk="1" hangingPunct="1">
                <a:spcBef>
                  <a:spcPct val="30000"/>
                </a:spcBef>
                <a:buSzPct val="100000"/>
                <a:buFont typeface="Wingdings" panose="05000000000000000000" pitchFamily="2" charset="2"/>
                <a:buNone/>
                <a:defRPr/>
              </a:pPr>
              <a:r>
                <a:rPr lang="zh-CN" altLang="en-US" sz="1400" b="1" dirty="0">
                  <a:solidFill>
                    <a:schemeClr val="bg1"/>
                  </a:solidFill>
                  <a:latin typeface="+mn-lt"/>
                  <a:ea typeface="+mn-ea"/>
                </a:rPr>
                <a:t>操作系统是</a:t>
              </a:r>
              <a:r>
                <a:rPr lang="en-US" altLang="zh-CN" sz="1400" b="1" dirty="0">
                  <a:solidFill>
                    <a:schemeClr val="bg1"/>
                  </a:solidFill>
                  <a:latin typeface="+mn-lt"/>
                  <a:ea typeface="+mn-ea"/>
                </a:rPr>
                <a:t>Windows7</a:t>
              </a:r>
              <a:r>
                <a:rPr lang="zh-CN" altLang="en-US" sz="1400" b="1" dirty="0">
                  <a:solidFill>
                    <a:schemeClr val="bg1"/>
                  </a:solidFill>
                  <a:latin typeface="+mn-lt"/>
                  <a:ea typeface="+mn-ea"/>
                </a:rPr>
                <a:t>，装了</a:t>
              </a:r>
              <a:r>
                <a:rPr lang="en-US" altLang="zh-CN" sz="1400" b="1" dirty="0">
                  <a:solidFill>
                    <a:schemeClr val="bg1"/>
                  </a:solidFill>
                  <a:latin typeface="+mn-lt"/>
                  <a:ea typeface="+mn-ea"/>
                </a:rPr>
                <a:t>office</a:t>
              </a:r>
              <a:r>
                <a:rPr lang="zh-CN" altLang="en-US" sz="1400" b="1" dirty="0">
                  <a:solidFill>
                    <a:schemeClr val="bg1"/>
                  </a:solidFill>
                  <a:latin typeface="+mn-lt"/>
                  <a:ea typeface="+mn-ea"/>
                </a:rPr>
                <a:t>，</a:t>
              </a:r>
              <a:r>
                <a:rPr lang="en-US" altLang="zh-CN" sz="1400" b="1" dirty="0" err="1">
                  <a:solidFill>
                    <a:schemeClr val="bg1"/>
                  </a:solidFill>
                  <a:latin typeface="+mn-lt"/>
                  <a:ea typeface="+mn-ea"/>
                </a:rPr>
                <a:t>foxmail</a:t>
              </a:r>
              <a:r>
                <a:rPr lang="en-US" altLang="zh-CN" sz="1400" b="1" dirty="0">
                  <a:solidFill>
                    <a:schemeClr val="bg1"/>
                  </a:solidFill>
                  <a:latin typeface="+mn-lt"/>
                  <a:ea typeface="+mn-ea"/>
                </a:rPr>
                <a:t>…</a:t>
              </a:r>
              <a:endParaRPr kumimoji="1" lang="en-US" altLang="zh-CN" sz="1400" b="1" dirty="0">
                <a:solidFill>
                  <a:schemeClr val="bg1"/>
                </a:solidFill>
                <a:latin typeface="+mn-lt"/>
                <a:ea typeface="+mn-ea"/>
              </a:endParaRPr>
            </a:p>
          </p:txBody>
        </p:sp>
        <p:sp>
          <p:nvSpPr>
            <p:cNvPr id="86113" name="Freeform 153"/>
            <p:cNvSpPr>
              <a:spLocks noChangeAspect="1"/>
            </p:cNvSpPr>
            <p:nvPr/>
          </p:nvSpPr>
          <p:spPr bwMode="auto">
            <a:xfrm>
              <a:off x="397" y="747"/>
              <a:ext cx="192" cy="196"/>
            </a:xfrm>
            <a:custGeom>
              <a:avLst/>
              <a:gdLst>
                <a:gd name="T0" fmla="*/ 2147483646 w 96"/>
                <a:gd name="T1" fmla="*/ 0 h 98"/>
                <a:gd name="T2" fmla="*/ 2147483646 w 96"/>
                <a:gd name="T3" fmla="*/ 2147483646 h 98"/>
                <a:gd name="T4" fmla="*/ 0 w 96"/>
                <a:gd name="T5" fmla="*/ 2147483646 h 98"/>
                <a:gd name="T6" fmla="*/ 2147483646 w 96"/>
                <a:gd name="T7" fmla="*/ 2147483646 h 98"/>
                <a:gd name="T8" fmla="*/ 2147483646 w 96"/>
                <a:gd name="T9" fmla="*/ 2147483646 h 98"/>
                <a:gd name="T10" fmla="*/ 2147483646 w 96"/>
                <a:gd name="T11" fmla="*/ 2147483646 h 98"/>
                <a:gd name="T12" fmla="*/ 2147483646 w 96"/>
                <a:gd name="T13" fmla="*/ 2147483646 h 98"/>
                <a:gd name="T14" fmla="*/ 2147483646 w 96"/>
                <a:gd name="T15" fmla="*/ 2147483646 h 98"/>
                <a:gd name="T16" fmla="*/ 2147483646 w 96"/>
                <a:gd name="T17" fmla="*/ 2147483646 h 98"/>
                <a:gd name="T18" fmla="*/ 2147483646 w 96"/>
                <a:gd name="T19" fmla="*/ 2147483646 h 98"/>
                <a:gd name="T20" fmla="*/ 2147483646 w 96"/>
                <a:gd name="T21" fmla="*/ 2147483646 h 98"/>
                <a:gd name="T22" fmla="*/ 2147483646 w 96"/>
                <a:gd name="T23" fmla="*/ 2147483646 h 98"/>
                <a:gd name="T24" fmla="*/ 2147483646 w 96"/>
                <a:gd name="T25" fmla="*/ 2147483646 h 98"/>
                <a:gd name="T26" fmla="*/ 2147483646 w 96"/>
                <a:gd name="T27" fmla="*/ 0 h 9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98"/>
                <a:gd name="T44" fmla="*/ 96 w 96"/>
                <a:gd name="T45" fmla="*/ 98 h 9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98">
                  <a:moveTo>
                    <a:pt x="30" y="0"/>
                  </a:moveTo>
                  <a:cubicBezTo>
                    <a:pt x="30" y="0"/>
                    <a:pt x="3" y="9"/>
                    <a:pt x="2" y="28"/>
                  </a:cubicBezTo>
                  <a:cubicBezTo>
                    <a:pt x="0" y="47"/>
                    <a:pt x="0" y="98"/>
                    <a:pt x="0" y="98"/>
                  </a:cubicBezTo>
                  <a:cubicBezTo>
                    <a:pt x="19" y="98"/>
                    <a:pt x="19" y="98"/>
                    <a:pt x="19" y="98"/>
                  </a:cubicBezTo>
                  <a:cubicBezTo>
                    <a:pt x="19" y="53"/>
                    <a:pt x="19" y="53"/>
                    <a:pt x="19" y="53"/>
                  </a:cubicBezTo>
                  <a:cubicBezTo>
                    <a:pt x="19" y="53"/>
                    <a:pt x="20" y="51"/>
                    <a:pt x="25" y="53"/>
                  </a:cubicBezTo>
                  <a:cubicBezTo>
                    <a:pt x="25" y="61"/>
                    <a:pt x="25" y="98"/>
                    <a:pt x="25" y="98"/>
                  </a:cubicBezTo>
                  <a:cubicBezTo>
                    <a:pt x="96" y="98"/>
                    <a:pt x="96" y="98"/>
                    <a:pt x="96" y="98"/>
                  </a:cubicBezTo>
                  <a:cubicBezTo>
                    <a:pt x="96" y="95"/>
                    <a:pt x="96" y="95"/>
                    <a:pt x="96" y="95"/>
                  </a:cubicBezTo>
                  <a:cubicBezTo>
                    <a:pt x="96" y="95"/>
                    <a:pt x="87" y="93"/>
                    <a:pt x="89" y="73"/>
                  </a:cubicBezTo>
                  <a:cubicBezTo>
                    <a:pt x="90" y="53"/>
                    <a:pt x="89" y="19"/>
                    <a:pt x="89" y="19"/>
                  </a:cubicBezTo>
                  <a:cubicBezTo>
                    <a:pt x="89" y="19"/>
                    <a:pt x="79" y="25"/>
                    <a:pt x="72" y="17"/>
                  </a:cubicBezTo>
                  <a:cubicBezTo>
                    <a:pt x="69" y="13"/>
                    <a:pt x="67" y="12"/>
                    <a:pt x="67" y="12"/>
                  </a:cubicBezTo>
                  <a:cubicBezTo>
                    <a:pt x="67" y="12"/>
                    <a:pt x="50" y="17"/>
                    <a:pt x="30" y="0"/>
                  </a:cubicBezTo>
                  <a:close/>
                </a:path>
              </a:pathLst>
            </a:custGeom>
            <a:solidFill>
              <a:srgbClr val="45648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US">
                <a:latin typeface="+mn-lt"/>
                <a:ea typeface="+mn-ea"/>
              </a:endParaRPr>
            </a:p>
          </p:txBody>
        </p:sp>
      </p:grpSp>
      <p:pic>
        <p:nvPicPr>
          <p:cNvPr id="86022" name="图片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076575"/>
            <a:ext cx="3024188"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023" name="Group 36"/>
          <p:cNvGrpSpPr/>
          <p:nvPr/>
        </p:nvGrpSpPr>
        <p:grpSpPr bwMode="auto">
          <a:xfrm>
            <a:off x="1592263" y="2060575"/>
            <a:ext cx="3832225" cy="271463"/>
            <a:chOff x="567" y="3748"/>
            <a:chExt cx="1556" cy="285"/>
          </a:xfrm>
        </p:grpSpPr>
        <p:sp>
          <p:nvSpPr>
            <p:cNvPr id="43" name="AutoShape 37"/>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44" name="AutoShape 38"/>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24" name="Group 35"/>
          <p:cNvGrpSpPr/>
          <p:nvPr/>
        </p:nvGrpSpPr>
        <p:grpSpPr bwMode="auto">
          <a:xfrm>
            <a:off x="3059113" y="1803400"/>
            <a:ext cx="3203575" cy="252413"/>
            <a:chOff x="567" y="3748"/>
            <a:chExt cx="1556" cy="285"/>
          </a:xfrm>
        </p:grpSpPr>
        <p:sp>
          <p:nvSpPr>
            <p:cNvPr id="49" name="AutoShape 34"/>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50" name="AutoShape 3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25" name="Group 70"/>
          <p:cNvGrpSpPr/>
          <p:nvPr/>
        </p:nvGrpSpPr>
        <p:grpSpPr bwMode="auto">
          <a:xfrm>
            <a:off x="6156325" y="1484313"/>
            <a:ext cx="1233488" cy="523875"/>
            <a:chOff x="3170" y="869"/>
            <a:chExt cx="777" cy="450"/>
          </a:xfrm>
        </p:grpSpPr>
        <p:pic>
          <p:nvPicPr>
            <p:cNvPr id="86086" name="Picture 57" descr="标注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 y="869"/>
              <a:ext cx="777" cy="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87" name="Text Box 58"/>
            <p:cNvSpPr txBox="1">
              <a:spLocks noChangeArrowheads="1"/>
            </p:cNvSpPr>
            <p:nvPr/>
          </p:nvSpPr>
          <p:spPr bwMode="auto">
            <a:xfrm>
              <a:off x="3247" y="945"/>
              <a:ext cx="665"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309" tIns="39153" rIns="78309" bIns="39153">
              <a:spAutoFit/>
            </a:bodyPr>
            <a:lstStyle>
              <a:lvl1pPr defTabSz="7842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7842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784225">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784225">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784225">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buClrTx/>
                <a:buSzPct val="100000"/>
                <a:buFont typeface="Wingdings" panose="05000000000000000000" pitchFamily="2" charset="2"/>
                <a:buNone/>
                <a:defRPr/>
              </a:pPr>
              <a:r>
                <a:rPr lang="zh-CN" altLang="en-US" sz="1400" b="1" smtClean="0">
                  <a:latin typeface="+mn-lt"/>
                  <a:ea typeface="+mn-ea"/>
                </a:rPr>
                <a:t>虚拟机规格</a:t>
              </a:r>
              <a:endParaRPr lang="en-US" altLang="zh-CN" sz="1400" b="1" smtClean="0">
                <a:latin typeface="+mn-lt"/>
                <a:ea typeface="+mn-ea"/>
              </a:endParaRPr>
            </a:p>
          </p:txBody>
        </p:sp>
      </p:grpSp>
      <p:grpSp>
        <p:nvGrpSpPr>
          <p:cNvPr id="86026" name="Group 68"/>
          <p:cNvGrpSpPr/>
          <p:nvPr/>
        </p:nvGrpSpPr>
        <p:grpSpPr bwMode="auto">
          <a:xfrm>
            <a:off x="4208463" y="2565400"/>
            <a:ext cx="1181100" cy="522288"/>
            <a:chOff x="1234" y="1861"/>
            <a:chExt cx="744" cy="426"/>
          </a:xfrm>
        </p:grpSpPr>
        <p:pic>
          <p:nvPicPr>
            <p:cNvPr id="86084" name="Picture 61" descr="标注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34" y="1861"/>
              <a:ext cx="744"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01" name="Text Box 62"/>
            <p:cNvSpPr txBox="1">
              <a:spLocks noChangeArrowheads="1"/>
            </p:cNvSpPr>
            <p:nvPr/>
          </p:nvSpPr>
          <p:spPr bwMode="auto">
            <a:xfrm>
              <a:off x="1239" y="1930"/>
              <a:ext cx="722" cy="241"/>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400" b="1" dirty="0">
                  <a:latin typeface="+mn-lt"/>
                  <a:ea typeface="+mn-ea"/>
                </a:rPr>
                <a:t>块存储资源</a:t>
              </a:r>
              <a:endParaRPr lang="en-US" altLang="zh-CN" sz="1400" b="1" dirty="0">
                <a:latin typeface="+mn-lt"/>
                <a:ea typeface="+mn-ea"/>
              </a:endParaRPr>
            </a:p>
          </p:txBody>
        </p:sp>
      </p:grpSp>
      <p:grpSp>
        <p:nvGrpSpPr>
          <p:cNvPr id="86027" name="Group 51"/>
          <p:cNvGrpSpPr/>
          <p:nvPr/>
        </p:nvGrpSpPr>
        <p:grpSpPr bwMode="auto">
          <a:xfrm>
            <a:off x="4435475" y="3608388"/>
            <a:ext cx="1431925" cy="220662"/>
            <a:chOff x="567" y="3748"/>
            <a:chExt cx="1556" cy="285"/>
          </a:xfrm>
        </p:grpSpPr>
        <p:sp>
          <p:nvSpPr>
            <p:cNvPr id="67"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68"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28" name="Group 79"/>
          <p:cNvGrpSpPr/>
          <p:nvPr/>
        </p:nvGrpSpPr>
        <p:grpSpPr bwMode="auto">
          <a:xfrm>
            <a:off x="3224213" y="3752850"/>
            <a:ext cx="1276350" cy="623888"/>
            <a:chOff x="874" y="2748"/>
            <a:chExt cx="804" cy="543"/>
          </a:xfrm>
        </p:grpSpPr>
        <p:pic>
          <p:nvPicPr>
            <p:cNvPr id="86076" name="Picture 77" descr="guang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flipV="1">
              <a:off x="889" y="2748"/>
              <a:ext cx="789"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93" name="Text Box 78"/>
            <p:cNvSpPr txBox="1">
              <a:spLocks noChangeArrowheads="1"/>
            </p:cNvSpPr>
            <p:nvPr/>
          </p:nvSpPr>
          <p:spPr bwMode="auto">
            <a:xfrm flipH="1">
              <a:off x="874" y="3034"/>
              <a:ext cx="751" cy="257"/>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400" b="1" dirty="0">
                  <a:latin typeface="+mn-lt"/>
                  <a:ea typeface="+mn-ea"/>
                </a:rPr>
                <a:t>服务器集群</a:t>
              </a:r>
              <a:endParaRPr lang="en-US" altLang="zh-CN" sz="1400" b="1" dirty="0">
                <a:latin typeface="+mn-lt"/>
                <a:ea typeface="+mn-ea"/>
              </a:endParaRPr>
            </a:p>
          </p:txBody>
        </p:sp>
      </p:grpSp>
      <p:grpSp>
        <p:nvGrpSpPr>
          <p:cNvPr id="86029" name="Group 51"/>
          <p:cNvGrpSpPr/>
          <p:nvPr/>
        </p:nvGrpSpPr>
        <p:grpSpPr bwMode="auto">
          <a:xfrm>
            <a:off x="4572000" y="3860800"/>
            <a:ext cx="3060700" cy="220663"/>
            <a:chOff x="567" y="3748"/>
            <a:chExt cx="1556" cy="285"/>
          </a:xfrm>
        </p:grpSpPr>
        <p:sp>
          <p:nvSpPr>
            <p:cNvPr id="80"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81"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30" name="Group 75"/>
          <p:cNvGrpSpPr/>
          <p:nvPr/>
        </p:nvGrpSpPr>
        <p:grpSpPr bwMode="auto">
          <a:xfrm>
            <a:off x="7416800" y="4545013"/>
            <a:ext cx="1079500" cy="508000"/>
            <a:chOff x="3415" y="2580"/>
            <a:chExt cx="918" cy="534"/>
          </a:xfrm>
        </p:grpSpPr>
        <p:pic>
          <p:nvPicPr>
            <p:cNvPr id="86068" name="Picture 73" descr="guang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V="1">
              <a:off x="3415" y="2580"/>
              <a:ext cx="880"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2" name="Text Box 74"/>
            <p:cNvSpPr txBox="1">
              <a:spLocks noChangeArrowheads="1"/>
            </p:cNvSpPr>
            <p:nvPr/>
          </p:nvSpPr>
          <p:spPr bwMode="auto">
            <a:xfrm>
              <a:off x="3611" y="2799"/>
              <a:ext cx="722" cy="310"/>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400" b="1" dirty="0">
                  <a:latin typeface="+mn-lt"/>
                  <a:ea typeface="+mn-ea"/>
                </a:rPr>
                <a:t>虚拟机</a:t>
              </a:r>
              <a:endParaRPr lang="zh-CN" altLang="en-US" sz="1400" b="1" dirty="0">
                <a:latin typeface="+mn-lt"/>
                <a:ea typeface="+mn-ea"/>
              </a:endParaRPr>
            </a:p>
          </p:txBody>
        </p:sp>
      </p:grpSp>
      <p:grpSp>
        <p:nvGrpSpPr>
          <p:cNvPr id="86031" name="Group 75"/>
          <p:cNvGrpSpPr/>
          <p:nvPr/>
        </p:nvGrpSpPr>
        <p:grpSpPr bwMode="auto">
          <a:xfrm>
            <a:off x="6511925" y="5553075"/>
            <a:ext cx="1119188" cy="576263"/>
            <a:chOff x="3415" y="2580"/>
            <a:chExt cx="890" cy="534"/>
          </a:xfrm>
        </p:grpSpPr>
        <p:pic>
          <p:nvPicPr>
            <p:cNvPr id="86066" name="Picture 73" descr="guang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V="1">
              <a:off x="3415" y="2580"/>
              <a:ext cx="880"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0" name="Text Box 74"/>
            <p:cNvSpPr txBox="1">
              <a:spLocks noChangeArrowheads="1"/>
            </p:cNvSpPr>
            <p:nvPr/>
          </p:nvSpPr>
          <p:spPr bwMode="auto">
            <a:xfrm>
              <a:off x="3583" y="2814"/>
              <a:ext cx="722" cy="274"/>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400" b="1" dirty="0">
                  <a:latin typeface="+mn-lt"/>
                  <a:ea typeface="+mn-ea"/>
                </a:rPr>
                <a:t>安装</a:t>
              </a:r>
              <a:r>
                <a:rPr lang="en-US" altLang="zh-CN" sz="1400" b="1" dirty="0">
                  <a:latin typeface="+mn-lt"/>
                  <a:ea typeface="+mn-ea"/>
                </a:rPr>
                <a:t>OS</a:t>
              </a:r>
              <a:endParaRPr lang="zh-CN" altLang="en-US" sz="1400" b="1" dirty="0">
                <a:latin typeface="+mn-lt"/>
                <a:ea typeface="+mn-ea"/>
              </a:endParaRPr>
            </a:p>
          </p:txBody>
        </p:sp>
      </p:grpSp>
      <p:grpSp>
        <p:nvGrpSpPr>
          <p:cNvPr id="86032" name="Group 51"/>
          <p:cNvGrpSpPr/>
          <p:nvPr/>
        </p:nvGrpSpPr>
        <p:grpSpPr bwMode="auto">
          <a:xfrm>
            <a:off x="5868988" y="5548313"/>
            <a:ext cx="719137" cy="220662"/>
            <a:chOff x="567" y="3748"/>
            <a:chExt cx="1556" cy="285"/>
          </a:xfrm>
        </p:grpSpPr>
        <p:sp>
          <p:nvSpPr>
            <p:cNvPr id="92"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93"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33" name="Group 71"/>
          <p:cNvGrpSpPr/>
          <p:nvPr/>
        </p:nvGrpSpPr>
        <p:grpSpPr bwMode="auto">
          <a:xfrm>
            <a:off x="2124075" y="1376363"/>
            <a:ext cx="1152525" cy="647700"/>
            <a:chOff x="1018" y="927"/>
            <a:chExt cx="726" cy="506"/>
          </a:xfrm>
        </p:grpSpPr>
        <p:pic>
          <p:nvPicPr>
            <p:cNvPr id="86058" name="Picture 59" descr="标注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8" y="927"/>
              <a:ext cx="726"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59" name="Text Box 60"/>
            <p:cNvSpPr txBox="1">
              <a:spLocks noChangeArrowheads="1"/>
            </p:cNvSpPr>
            <p:nvPr/>
          </p:nvSpPr>
          <p:spPr bwMode="auto">
            <a:xfrm>
              <a:off x="1079" y="978"/>
              <a:ext cx="5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8309" tIns="39153" rIns="78309" bIns="39153">
              <a:spAutoFit/>
            </a:bodyPr>
            <a:lstStyle>
              <a:lvl1pPr defTabSz="784225">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defTabSz="784225">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defTabSz="784225">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defTabSz="784225">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defTabSz="784225">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defTabSz="784225"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eaLnBrk="1" hangingPunct="1">
                <a:lnSpc>
                  <a:spcPct val="100000"/>
                </a:lnSpc>
                <a:buClrTx/>
                <a:buSzPct val="100000"/>
                <a:buFont typeface="Wingdings" panose="05000000000000000000" pitchFamily="2" charset="2"/>
                <a:buNone/>
                <a:defRPr/>
              </a:pPr>
              <a:r>
                <a:rPr lang="zh-CN" altLang="en-US" sz="1400" b="1" smtClean="0">
                  <a:latin typeface="+mn-lt"/>
                  <a:ea typeface="+mn-ea"/>
                </a:rPr>
                <a:t>业务要求</a:t>
              </a:r>
              <a:endParaRPr lang="en-US" altLang="zh-CN" sz="1400" b="1" smtClean="0">
                <a:latin typeface="+mn-lt"/>
                <a:ea typeface="+mn-ea"/>
              </a:endParaRPr>
            </a:p>
          </p:txBody>
        </p:sp>
      </p:grpSp>
      <p:grpSp>
        <p:nvGrpSpPr>
          <p:cNvPr id="86034" name="Group 51"/>
          <p:cNvGrpSpPr/>
          <p:nvPr/>
        </p:nvGrpSpPr>
        <p:grpSpPr bwMode="auto">
          <a:xfrm>
            <a:off x="4652963" y="3068638"/>
            <a:ext cx="2087562" cy="220662"/>
            <a:chOff x="567" y="3748"/>
            <a:chExt cx="1556" cy="285"/>
          </a:xfrm>
        </p:grpSpPr>
        <p:sp>
          <p:nvSpPr>
            <p:cNvPr id="75"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76"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35" name="Group 51"/>
          <p:cNvGrpSpPr/>
          <p:nvPr/>
        </p:nvGrpSpPr>
        <p:grpSpPr bwMode="auto">
          <a:xfrm>
            <a:off x="7164388" y="3068638"/>
            <a:ext cx="360362" cy="220662"/>
            <a:chOff x="567" y="3748"/>
            <a:chExt cx="1556" cy="285"/>
          </a:xfrm>
        </p:grpSpPr>
        <p:sp>
          <p:nvSpPr>
            <p:cNvPr id="78"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79"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grpSp>
        <p:nvGrpSpPr>
          <p:cNvPr id="86036" name="Group 75"/>
          <p:cNvGrpSpPr/>
          <p:nvPr/>
        </p:nvGrpSpPr>
        <p:grpSpPr bwMode="auto">
          <a:xfrm>
            <a:off x="7380288" y="3213100"/>
            <a:ext cx="1079500" cy="450850"/>
            <a:chOff x="3415" y="2580"/>
            <a:chExt cx="890" cy="575"/>
          </a:xfrm>
        </p:grpSpPr>
        <p:pic>
          <p:nvPicPr>
            <p:cNvPr id="86044" name="Picture 73" descr="guang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3415" y="2580"/>
              <a:ext cx="880"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 Box 74"/>
            <p:cNvSpPr txBox="1">
              <a:spLocks noChangeArrowheads="1"/>
            </p:cNvSpPr>
            <p:nvPr/>
          </p:nvSpPr>
          <p:spPr bwMode="auto">
            <a:xfrm>
              <a:off x="3583" y="2780"/>
              <a:ext cx="722" cy="375"/>
            </a:xfrm>
            <a:prstGeom prst="rect">
              <a:avLst/>
            </a:prstGeom>
            <a:noFill/>
            <a:ln w="9525" algn="ctr">
              <a:noFill/>
              <a:miter lim="800000"/>
            </a:ln>
          </p:spPr>
          <p:txBody>
            <a:bodyPr lIns="78309" tIns="39153" rIns="78309" bIns="39153">
              <a:spAutoFit/>
            </a:bodyPr>
            <a:lstStyle/>
            <a:p>
              <a:pPr defTabSz="784225" eaLnBrk="1" hangingPunct="1">
                <a:spcBef>
                  <a:spcPct val="30000"/>
                </a:spcBef>
                <a:buSzPct val="100000"/>
                <a:buFont typeface="Wingdings" panose="05000000000000000000" pitchFamily="2" charset="2"/>
                <a:buNone/>
                <a:defRPr/>
              </a:pPr>
              <a:r>
                <a:rPr lang="zh-CN" altLang="en-US" sz="1400" b="1" dirty="0">
                  <a:latin typeface="+mn-lt"/>
                  <a:ea typeface="+mn-ea"/>
                </a:rPr>
                <a:t>虚拟磁盘</a:t>
              </a:r>
              <a:endParaRPr lang="zh-CN" altLang="en-US" sz="1400" b="1" dirty="0">
                <a:latin typeface="+mn-lt"/>
                <a:ea typeface="+mn-ea"/>
              </a:endParaRPr>
            </a:p>
          </p:txBody>
        </p:sp>
      </p:grpSp>
      <p:grpSp>
        <p:nvGrpSpPr>
          <p:cNvPr id="86037" name="Group 51"/>
          <p:cNvGrpSpPr/>
          <p:nvPr/>
        </p:nvGrpSpPr>
        <p:grpSpPr bwMode="auto">
          <a:xfrm>
            <a:off x="6732588" y="4432300"/>
            <a:ext cx="1152525" cy="220663"/>
            <a:chOff x="567" y="3748"/>
            <a:chExt cx="1556" cy="285"/>
          </a:xfrm>
        </p:grpSpPr>
        <p:sp>
          <p:nvSpPr>
            <p:cNvPr id="86" name="AutoShape 52"/>
            <p:cNvSpPr>
              <a:spLocks noChangeArrowheads="1"/>
            </p:cNvSpPr>
            <p:nvPr/>
          </p:nvSpPr>
          <p:spPr bwMode="auto">
            <a:xfrm>
              <a:off x="569" y="375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00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sp>
          <p:nvSpPr>
            <p:cNvPr id="87" name="AutoShape 53"/>
            <p:cNvSpPr>
              <a:spLocks noChangeArrowheads="1"/>
            </p:cNvSpPr>
            <p:nvPr/>
          </p:nvSpPr>
          <p:spPr bwMode="auto">
            <a:xfrm>
              <a:off x="567" y="3748"/>
              <a:ext cx="1554" cy="275"/>
            </a:xfrm>
            <a:prstGeom prst="roundRect">
              <a:avLst>
                <a:gd name="adj" fmla="val 16667"/>
              </a:avLst>
            </a:prstGeom>
            <a:gradFill rotWithShape="1">
              <a:gsLst>
                <a:gs pos="0">
                  <a:srgbClr val="0000FF">
                    <a:alpha val="25999"/>
                  </a:srgbClr>
                </a:gs>
                <a:gs pos="50000">
                  <a:srgbClr val="FFFFFF">
                    <a:alpha val="0"/>
                  </a:srgbClr>
                </a:gs>
                <a:gs pos="100000">
                  <a:srgbClr val="0000FF">
                    <a:alpha val="25999"/>
                  </a:srgbClr>
                </a:gs>
              </a:gsLst>
              <a:lin ang="5400000" scaled="1"/>
            </a:gradFill>
            <a:ln w="19050" algn="ctr">
              <a:solidFill>
                <a:srgbClr val="FF0000"/>
              </a:solidFill>
              <a:round/>
            </a:ln>
            <a:effectLst/>
          </p:spPr>
          <p:txBody>
            <a:bodyPr wrap="none" lIns="78309" tIns="39153" rIns="78309" bIns="39153" anchor="ctr"/>
            <a:lstStyle/>
            <a:p>
              <a:pPr eaLnBrk="1" fontAlgn="t" hangingPunct="1">
                <a:defRPr/>
              </a:pPr>
              <a:endParaRPr lang="zh-CN" altLang="en-US">
                <a:latin typeface="+mn-lt"/>
                <a:ea typeface="+mn-ea"/>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smtClean="0"/>
              <a:t>虚拟化的起源</a:t>
            </a:r>
            <a:endParaRPr lang="zh-CN" altLang="en-US" smtClean="0"/>
          </a:p>
        </p:txBody>
      </p:sp>
      <p:grpSp>
        <p:nvGrpSpPr>
          <p:cNvPr id="14339" name="组合 39"/>
          <p:cNvGrpSpPr/>
          <p:nvPr/>
        </p:nvGrpSpPr>
        <p:grpSpPr bwMode="auto">
          <a:xfrm>
            <a:off x="1008063" y="1412875"/>
            <a:ext cx="7091362" cy="4035425"/>
            <a:chOff x="1674813" y="1079500"/>
            <a:chExt cx="7091362" cy="2832134"/>
          </a:xfrm>
        </p:grpSpPr>
        <p:grpSp>
          <p:nvGrpSpPr>
            <p:cNvPr id="14342" name="组合 37"/>
            <p:cNvGrpSpPr/>
            <p:nvPr/>
          </p:nvGrpSpPr>
          <p:grpSpPr bwMode="auto">
            <a:xfrm>
              <a:off x="1674813" y="1079500"/>
              <a:ext cx="7091362" cy="1301311"/>
              <a:chOff x="1674813" y="1079500"/>
              <a:chExt cx="7091362" cy="1301311"/>
            </a:xfrm>
          </p:grpSpPr>
          <p:sp>
            <p:nvSpPr>
              <p:cNvPr id="22" name="AutoShape 7"/>
              <p:cNvSpPr>
                <a:spLocks noChangeArrowheads="1"/>
              </p:cNvSpPr>
              <p:nvPr/>
            </p:nvSpPr>
            <p:spPr bwMode="gray">
              <a:xfrm>
                <a:off x="1674813" y="1079500"/>
                <a:ext cx="7091362" cy="1301311"/>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ln>
              <a:effectLst>
                <a:outerShdw dist="71842" dir="2700000"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 name="AutoShape 8"/>
              <p:cNvSpPr>
                <a:spLocks noChangeArrowheads="1"/>
              </p:cNvSpPr>
              <p:nvPr/>
            </p:nvSpPr>
            <p:spPr bwMode="gray">
              <a:xfrm>
                <a:off x="1782763" y="1382545"/>
                <a:ext cx="1130300" cy="713047"/>
              </a:xfrm>
              <a:prstGeom prst="roundRect">
                <a:avLst>
                  <a:gd name="adj" fmla="val 11921"/>
                </a:avLst>
              </a:prstGeom>
              <a:gradFill rotWithShape="1">
                <a:gsLst>
                  <a:gs pos="0">
                    <a:srgbClr val="BBE0E3"/>
                  </a:gs>
                  <a:gs pos="100000">
                    <a:srgbClr val="839C9E"/>
                  </a:gs>
                </a:gsLst>
                <a:lin ang="5400000" scaled="1"/>
              </a:gradFill>
              <a:ln w="38100">
                <a:solidFill>
                  <a:srgbClr val="FFFFFF"/>
                </a:solidFill>
                <a:round/>
              </a:ln>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 name="Freeform 9"/>
              <p:cNvSpPr/>
              <p:nvPr/>
            </p:nvSpPr>
            <p:spPr bwMode="gray">
              <a:xfrm>
                <a:off x="1816963" y="1406485"/>
                <a:ext cx="563562" cy="531812"/>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BBE0E3">
                      <a:gamma/>
                      <a:tint val="54510"/>
                      <a:invGamma/>
                    </a:srgbClr>
                  </a:gs>
                  <a:gs pos="50000">
                    <a:srgbClr val="BBE0E3">
                      <a:alpha val="0"/>
                    </a:srgbClr>
                  </a:gs>
                  <a:gs pos="100000">
                    <a:srgbClr val="BBE0E3">
                      <a:gamma/>
                      <a:tint val="54510"/>
                      <a:invGamma/>
                    </a:srgbClr>
                  </a:gs>
                </a:gsLst>
                <a:lin ang="2700000" scaled="1"/>
              </a:gradFill>
              <a:ln w="0">
                <a:noFill/>
                <a:prstDash val="solid"/>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 name="Text Box 10"/>
              <p:cNvSpPr txBox="1">
                <a:spLocks noChangeArrowheads="1"/>
              </p:cNvSpPr>
              <p:nvPr/>
            </p:nvSpPr>
            <p:spPr bwMode="gray">
              <a:xfrm>
                <a:off x="1811338" y="1540752"/>
                <a:ext cx="1108075" cy="453454"/>
              </a:xfrm>
              <a:prstGeom prst="rect">
                <a:avLst/>
              </a:prstGeom>
              <a:noFill/>
              <a:ln w="9525" algn="ctr">
                <a:noFill/>
                <a:miter lim="800000"/>
              </a:ln>
            </p:spPr>
            <p:txBody>
              <a:bodyPr wrap="none" lIns="91416" tIns="45708" rIns="91416" bIns="45708">
                <a:spAutoFit/>
              </a:bodyPr>
              <a:lstStyle/>
              <a:p>
                <a:pPr algn="ctr" fontAlgn="auto">
                  <a:spcBef>
                    <a:spcPts val="0"/>
                  </a:spcBef>
                  <a:spcAft>
                    <a:spcPts val="0"/>
                  </a:spcAft>
                  <a:defRPr/>
                </a:pPr>
                <a:r>
                  <a:rPr lang="zh-CN" altLang="en-US" sz="1800" kern="0" dirty="0">
                    <a:solidFill>
                      <a:srgbClr val="000000"/>
                    </a:solidFill>
                    <a:latin typeface="+mn-lt"/>
                    <a:ea typeface="+mn-ea"/>
                  </a:rPr>
                  <a:t>虚拟化</a:t>
                </a:r>
                <a:endParaRPr lang="zh-CN" altLang="en-US" sz="1800" kern="0" dirty="0">
                  <a:solidFill>
                    <a:srgbClr val="000000"/>
                  </a:solidFill>
                  <a:latin typeface="+mn-lt"/>
                  <a:ea typeface="+mn-ea"/>
                </a:endParaRPr>
              </a:p>
              <a:p>
                <a:pPr algn="ctr" fontAlgn="auto">
                  <a:spcBef>
                    <a:spcPts val="0"/>
                  </a:spcBef>
                  <a:spcAft>
                    <a:spcPts val="0"/>
                  </a:spcAft>
                  <a:defRPr/>
                </a:pPr>
                <a:r>
                  <a:rPr lang="zh-CN" altLang="en-US" sz="1800" kern="0" dirty="0">
                    <a:solidFill>
                      <a:srgbClr val="000000"/>
                    </a:solidFill>
                    <a:latin typeface="+mn-lt"/>
                    <a:ea typeface="+mn-ea"/>
                  </a:rPr>
                  <a:t>发展由来</a:t>
                </a:r>
                <a:endParaRPr lang="zh-CN" altLang="en-US" sz="1800" kern="0" dirty="0">
                  <a:solidFill>
                    <a:srgbClr val="000000"/>
                  </a:solidFill>
                  <a:latin typeface="+mn-lt"/>
                  <a:ea typeface="+mn-ea"/>
                </a:endParaRPr>
              </a:p>
            </p:txBody>
          </p:sp>
          <p:sp>
            <p:nvSpPr>
              <p:cNvPr id="10257" name="Text Box 11"/>
              <p:cNvSpPr txBox="1">
                <a:spLocks noChangeArrowheads="1"/>
              </p:cNvSpPr>
              <p:nvPr/>
            </p:nvSpPr>
            <p:spPr bwMode="gray">
              <a:xfrm>
                <a:off x="3114675" y="1332409"/>
                <a:ext cx="5532438" cy="237311"/>
              </a:xfrm>
              <a:prstGeom prst="rect">
                <a:avLst/>
              </a:prstGeom>
              <a:noFill/>
              <a:ln w="9525" algn="ctr">
                <a:noFill/>
                <a:miter lim="800000"/>
              </a:ln>
            </p:spPr>
            <p:txBody>
              <a:bodyPr lIns="91416" tIns="45708" rIns="91416" bIns="45708">
                <a:spAutoFit/>
              </a:bodyPr>
              <a:lstStyle/>
              <a:p>
                <a:pPr eaLnBrk="1" fontAlgn="t" hangingPunct="1">
                  <a:buClr>
                    <a:schemeClr val="bg1">
                      <a:lumMod val="50000"/>
                    </a:schemeClr>
                  </a:buClr>
                  <a:buSzPct val="60000"/>
                  <a:buFont typeface="Wingdings" panose="05000000000000000000" pitchFamily="2" charset="2"/>
                  <a:buChar char="l"/>
                  <a:defRPr/>
                </a:pPr>
                <a:endParaRPr lang="zh-CN" altLang="en-US" sz="1600" dirty="0">
                  <a:latin typeface="+mn-lt"/>
                  <a:ea typeface="+mn-ea"/>
                </a:endParaRPr>
              </a:p>
            </p:txBody>
          </p:sp>
        </p:grpSp>
        <p:grpSp>
          <p:nvGrpSpPr>
            <p:cNvPr id="14343" name="组合 38"/>
            <p:cNvGrpSpPr/>
            <p:nvPr/>
          </p:nvGrpSpPr>
          <p:grpSpPr bwMode="auto">
            <a:xfrm>
              <a:off x="1674813" y="2610323"/>
              <a:ext cx="7091362" cy="1301311"/>
              <a:chOff x="1674813" y="2610323"/>
              <a:chExt cx="7091362" cy="1301311"/>
            </a:xfrm>
          </p:grpSpPr>
          <p:sp>
            <p:nvSpPr>
              <p:cNvPr id="27" name="AutoShape 12"/>
              <p:cNvSpPr>
                <a:spLocks noChangeArrowheads="1"/>
              </p:cNvSpPr>
              <p:nvPr/>
            </p:nvSpPr>
            <p:spPr bwMode="gray">
              <a:xfrm>
                <a:off x="1674813" y="2610323"/>
                <a:ext cx="7091362" cy="1301311"/>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lgn="ctr">
                <a:solidFill>
                  <a:srgbClr val="FFFFFF"/>
                </a:solidFill>
                <a:round/>
              </a:ln>
              <a:effectLst>
                <a:outerShdw dist="71842" dir="2700000" algn="ctr" rotWithShape="0">
                  <a:srgbClr val="000000">
                    <a:alpha val="50000"/>
                  </a:srgbClr>
                </a:outerShdw>
              </a:effectLst>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 name="AutoShape 13"/>
              <p:cNvSpPr>
                <a:spLocks noChangeArrowheads="1"/>
              </p:cNvSpPr>
              <p:nvPr/>
            </p:nvSpPr>
            <p:spPr bwMode="gray">
              <a:xfrm>
                <a:off x="1804988" y="2885515"/>
                <a:ext cx="1238250" cy="748699"/>
              </a:xfrm>
              <a:prstGeom prst="roundRect">
                <a:avLst>
                  <a:gd name="adj" fmla="val 11921"/>
                </a:avLst>
              </a:prstGeom>
              <a:gradFill rotWithShape="1">
                <a:gsLst>
                  <a:gs pos="0">
                    <a:srgbClr val="5FB1E9"/>
                  </a:gs>
                  <a:gs pos="100000">
                    <a:srgbClr val="2394E1">
                      <a:alpha val="70000"/>
                    </a:srgbClr>
                  </a:gs>
                </a:gsLst>
                <a:lin ang="5400000" scaled="1"/>
              </a:gradFill>
              <a:ln w="38100">
                <a:solidFill>
                  <a:srgbClr val="FFFFFF"/>
                </a:solidFill>
                <a:round/>
              </a:ln>
            </p:spPr>
            <p:txBody>
              <a:bodyPr wrap="none" anchor="ct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 name="Freeform 14"/>
              <p:cNvSpPr/>
              <p:nvPr/>
            </p:nvSpPr>
            <p:spPr bwMode="gray">
              <a:xfrm>
                <a:off x="1830388" y="2913368"/>
                <a:ext cx="563562" cy="531443"/>
              </a:xfrm>
              <a:custGeom>
                <a:avLst/>
                <a:gdLst>
                  <a:gd name="T0" fmla="*/ 2147483647 w 596"/>
                  <a:gd name="T1" fmla="*/ 0 h 598"/>
                  <a:gd name="T2" fmla="*/ 0 w 596"/>
                  <a:gd name="T3" fmla="*/ 2147483647 h 598"/>
                  <a:gd name="T4" fmla="*/ 0 w 596"/>
                  <a:gd name="T5" fmla="*/ 2147483647 h 598"/>
                  <a:gd name="T6" fmla="*/ 2147483647 w 596"/>
                  <a:gd name="T7" fmla="*/ 2147483647 h 598"/>
                  <a:gd name="T8" fmla="*/ 2147483647 w 596"/>
                  <a:gd name="T9" fmla="*/ 0 h 598"/>
                  <a:gd name="T10" fmla="*/ 2147483647 w 596"/>
                  <a:gd name="T11" fmla="*/ 0 h 598"/>
                  <a:gd name="T12" fmla="*/ 0 60000 65536"/>
                  <a:gd name="T13" fmla="*/ 0 60000 65536"/>
                  <a:gd name="T14" fmla="*/ 0 60000 65536"/>
                  <a:gd name="T15" fmla="*/ 0 60000 65536"/>
                  <a:gd name="T16" fmla="*/ 0 60000 65536"/>
                  <a:gd name="T17" fmla="*/ 0 60000 65536"/>
                  <a:gd name="T18" fmla="*/ 0 w 596"/>
                  <a:gd name="T19" fmla="*/ 0 h 598"/>
                  <a:gd name="T20" fmla="*/ 596 w 596"/>
                  <a:gd name="T21" fmla="*/ 598 h 598"/>
                </a:gdLst>
                <a:ahLst/>
                <a:cxnLst>
                  <a:cxn ang="T12">
                    <a:pos x="T0" y="T1"/>
                  </a:cxn>
                  <a:cxn ang="T13">
                    <a:pos x="T2" y="T3"/>
                  </a:cxn>
                  <a:cxn ang="T14">
                    <a:pos x="T4" y="T5"/>
                  </a:cxn>
                  <a:cxn ang="T15">
                    <a:pos x="T6" y="T7"/>
                  </a:cxn>
                  <a:cxn ang="T16">
                    <a:pos x="T8" y="T9"/>
                  </a:cxn>
                  <a:cxn ang="T17">
                    <a:pos x="T10" y="T11"/>
                  </a:cxn>
                </a:cxnLst>
                <a:rect l="T18" t="T19" r="T20" b="T21"/>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A2D2F2"/>
                  </a:gs>
                  <a:gs pos="100000">
                    <a:srgbClr val="2394E1">
                      <a:alpha val="0"/>
                    </a:srgbClr>
                  </a:gs>
                </a:gsLst>
                <a:lin ang="2700000" scaled="1"/>
              </a:gradFill>
              <a:ln w="0">
                <a:noFill/>
                <a:prstDash val="solid"/>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 name="Text Box 15"/>
              <p:cNvSpPr txBox="1">
                <a:spLocks noChangeArrowheads="1"/>
              </p:cNvSpPr>
              <p:nvPr/>
            </p:nvSpPr>
            <p:spPr bwMode="gray">
              <a:xfrm>
                <a:off x="1746250" y="3000271"/>
                <a:ext cx="1339850" cy="453454"/>
              </a:xfrm>
              <a:prstGeom prst="rect">
                <a:avLst/>
              </a:prstGeom>
              <a:noFill/>
              <a:ln w="9525" algn="ctr">
                <a:noFill/>
                <a:miter lim="800000"/>
              </a:ln>
            </p:spPr>
            <p:txBody>
              <a:bodyPr wrap="none" lIns="91416" tIns="45708" rIns="91416" bIns="45708">
                <a:spAutoFit/>
              </a:bodyPr>
              <a:lstStyle/>
              <a:p>
                <a:pPr algn="ctr" fontAlgn="auto">
                  <a:spcBef>
                    <a:spcPts val="0"/>
                  </a:spcBef>
                  <a:spcAft>
                    <a:spcPts val="0"/>
                  </a:spcAft>
                  <a:defRPr/>
                </a:pPr>
                <a:r>
                  <a:rPr lang="zh-CN" altLang="en-US" sz="1800" kern="0" dirty="0">
                    <a:solidFill>
                      <a:srgbClr val="000000"/>
                    </a:solidFill>
                    <a:latin typeface="+mn-lt"/>
                    <a:ea typeface="+mn-ea"/>
                  </a:rPr>
                  <a:t>虚拟化</a:t>
                </a:r>
                <a:endParaRPr lang="zh-CN" altLang="en-US" sz="1800" kern="0" dirty="0">
                  <a:solidFill>
                    <a:srgbClr val="000000"/>
                  </a:solidFill>
                  <a:latin typeface="+mn-lt"/>
                  <a:ea typeface="+mn-ea"/>
                </a:endParaRPr>
              </a:p>
              <a:p>
                <a:pPr algn="ctr" fontAlgn="auto">
                  <a:spcBef>
                    <a:spcPts val="0"/>
                  </a:spcBef>
                  <a:spcAft>
                    <a:spcPts val="0"/>
                  </a:spcAft>
                  <a:defRPr/>
                </a:pPr>
                <a:r>
                  <a:rPr lang="zh-CN" altLang="en-US" sz="1800" kern="0" dirty="0">
                    <a:solidFill>
                      <a:srgbClr val="000000"/>
                    </a:solidFill>
                    <a:latin typeface="+mn-lt"/>
                    <a:ea typeface="+mn-ea"/>
                  </a:rPr>
                  <a:t>技术推动力</a:t>
                </a:r>
                <a:endParaRPr lang="zh-CN" altLang="en-US" sz="1800" kern="0" dirty="0">
                  <a:solidFill>
                    <a:srgbClr val="000000"/>
                  </a:solidFill>
                  <a:latin typeface="+mn-lt"/>
                  <a:ea typeface="+mn-ea"/>
                </a:endParaRPr>
              </a:p>
            </p:txBody>
          </p:sp>
          <p:sp>
            <p:nvSpPr>
              <p:cNvPr id="14348" name="Text Box 16"/>
              <p:cNvSpPr txBox="1">
                <a:spLocks noChangeArrowheads="1"/>
              </p:cNvSpPr>
              <p:nvPr/>
            </p:nvSpPr>
            <p:spPr bwMode="gray">
              <a:xfrm>
                <a:off x="3090863" y="2787471"/>
                <a:ext cx="5532437" cy="23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6" tIns="45708" rIns="91416" bIns="45708">
                <a:spAutoFit/>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fontAlgn="t">
                  <a:lnSpc>
                    <a:spcPct val="100000"/>
                  </a:lnSpc>
                  <a:spcBef>
                    <a:spcPct val="0"/>
                  </a:spcBef>
                  <a:buClrTx/>
                  <a:buSzTx/>
                  <a:buFontTx/>
                  <a:buChar char="•"/>
                  <a:defRPr/>
                </a:pPr>
                <a:endParaRPr lang="zh-CN" altLang="en-US" sz="1600" smtClean="0">
                  <a:latin typeface="+mn-lt"/>
                  <a:ea typeface="+mn-ea"/>
                </a:endParaRPr>
              </a:p>
            </p:txBody>
          </p:sp>
        </p:grpSp>
      </p:grpSp>
      <p:sp>
        <p:nvSpPr>
          <p:cNvPr id="16" name="内容占位符 15"/>
          <p:cNvSpPr>
            <a:spLocks noGrp="1"/>
          </p:cNvSpPr>
          <p:nvPr>
            <p:ph idx="1"/>
          </p:nvPr>
        </p:nvSpPr>
        <p:spPr>
          <a:xfrm>
            <a:off x="2411413" y="1484313"/>
            <a:ext cx="5689600" cy="1800225"/>
          </a:xfrm>
        </p:spPr>
        <p:txBody>
          <a:bodyPr/>
          <a:lstStyle/>
          <a:p>
            <a:pPr>
              <a:buClr>
                <a:schemeClr val="bg1">
                  <a:lumMod val="50000"/>
                </a:schemeClr>
              </a:buClr>
              <a:defRPr/>
            </a:pPr>
            <a:r>
              <a:rPr lang="en-US" altLang="zh-CN" sz="1600" smtClean="0"/>
              <a:t>60</a:t>
            </a:r>
            <a:r>
              <a:rPr lang="zh-CN" altLang="en-US" sz="1600" smtClean="0"/>
              <a:t>年代在大型机上虚拟技术已经有所应用</a:t>
            </a:r>
            <a:endParaRPr lang="zh-CN" altLang="en-US" sz="1600" smtClean="0"/>
          </a:p>
          <a:p>
            <a:pPr>
              <a:buClr>
                <a:schemeClr val="bg1">
                  <a:lumMod val="50000"/>
                </a:schemeClr>
              </a:buClr>
              <a:defRPr/>
            </a:pPr>
            <a:r>
              <a:rPr lang="en-US" altLang="zh-CN" sz="1600" smtClean="0"/>
              <a:t>99</a:t>
            </a:r>
            <a:r>
              <a:rPr lang="zh-CN" altLang="en-US" sz="1600" smtClean="0"/>
              <a:t>年在小型机上已经出现逻辑分区的应用</a:t>
            </a:r>
            <a:endParaRPr lang="zh-CN" altLang="en-US" sz="1600" smtClean="0"/>
          </a:p>
          <a:p>
            <a:pPr>
              <a:buClr>
                <a:schemeClr val="bg1">
                  <a:lumMod val="50000"/>
                </a:schemeClr>
              </a:buClr>
              <a:defRPr/>
            </a:pPr>
            <a:r>
              <a:rPr lang="en-US" altLang="zh-CN" sz="1600" smtClean="0"/>
              <a:t>2000</a:t>
            </a:r>
            <a:r>
              <a:rPr lang="zh-CN" altLang="en-US" sz="1600" smtClean="0"/>
              <a:t>年</a:t>
            </a:r>
            <a:r>
              <a:rPr lang="en-US" altLang="zh-CN" sz="1600" smtClean="0"/>
              <a:t>x86</a:t>
            </a:r>
            <a:r>
              <a:rPr lang="zh-CN" altLang="en-US" sz="1600" smtClean="0"/>
              <a:t>平台虚拟技术开始出现</a:t>
            </a:r>
            <a:endParaRPr lang="zh-CN" altLang="en-US" sz="1600" smtClean="0"/>
          </a:p>
          <a:p>
            <a:pPr>
              <a:buClr>
                <a:schemeClr val="bg1">
                  <a:lumMod val="50000"/>
                </a:schemeClr>
              </a:buClr>
              <a:defRPr/>
            </a:pPr>
            <a:r>
              <a:rPr lang="en-US" altLang="zh-CN" sz="1600" smtClean="0"/>
              <a:t>2001</a:t>
            </a:r>
            <a:r>
              <a:rPr lang="zh-CN" altLang="en-US" sz="1600" smtClean="0"/>
              <a:t>年</a:t>
            </a:r>
            <a:r>
              <a:rPr lang="en-US" altLang="zh-CN" sz="1600" smtClean="0"/>
              <a:t>x86</a:t>
            </a:r>
            <a:r>
              <a:rPr lang="zh-CN" altLang="en-US" sz="1600" smtClean="0"/>
              <a:t>平台虚拟化技术在服务器上应用</a:t>
            </a:r>
            <a:endParaRPr lang="zh-CN" altLang="en-US" sz="1600" dirty="0"/>
          </a:p>
        </p:txBody>
      </p:sp>
      <p:sp>
        <p:nvSpPr>
          <p:cNvPr id="17" name="内容占位符 15"/>
          <p:cNvSpPr txBox="1"/>
          <p:nvPr/>
        </p:nvSpPr>
        <p:spPr bwMode="auto">
          <a:xfrm>
            <a:off x="2411413" y="3644900"/>
            <a:ext cx="5689600" cy="1800225"/>
          </a:xfrm>
          <a:prstGeom prst="rect">
            <a:avLst/>
          </a:prstGeom>
          <a:noFill/>
          <a:ln w="9525">
            <a:noFill/>
            <a:miter lim="800000"/>
          </a:ln>
        </p:spPr>
        <p:txBody>
          <a:bodyPr lIns="80141" tIns="40071" rIns="80141" bIns="40071"/>
          <a:lstStyle/>
          <a:p>
            <a:pPr marL="301625" indent="-301625" defTabSz="801370">
              <a:lnSpc>
                <a:spcPct val="140000"/>
              </a:lnSpc>
              <a:spcBef>
                <a:spcPct val="30000"/>
              </a:spcBef>
              <a:buClr>
                <a:schemeClr val="bg1">
                  <a:lumMod val="50000"/>
                </a:schemeClr>
              </a:buClr>
              <a:buSzPct val="60000"/>
              <a:buFont typeface="Wingdings" panose="05000000000000000000" pitchFamily="2" charset="2"/>
              <a:buChar char="l"/>
              <a:defRPr/>
            </a:pPr>
            <a:r>
              <a:rPr lang="en-US" altLang="zh-CN" sz="1400" kern="0" dirty="0">
                <a:latin typeface="+mn-lt"/>
                <a:ea typeface="+mn-ea"/>
              </a:rPr>
              <a:t>CPU</a:t>
            </a:r>
            <a:r>
              <a:rPr lang="zh-CN" altLang="en-US" sz="1400" kern="0" dirty="0">
                <a:latin typeface="+mn-lt"/>
                <a:ea typeface="+mn-ea"/>
              </a:rPr>
              <a:t>速度越来越快，超出软件对硬件性能的要求</a:t>
            </a:r>
            <a:endParaRPr lang="zh-CN" altLang="en-US" sz="1400" kern="0" dirty="0">
              <a:latin typeface="+mn-lt"/>
              <a:ea typeface="+mn-ea"/>
            </a:endParaRPr>
          </a:p>
          <a:p>
            <a:pPr marL="301625" indent="-301625" defTabSz="801370">
              <a:lnSpc>
                <a:spcPct val="140000"/>
              </a:lnSpc>
              <a:spcBef>
                <a:spcPct val="30000"/>
              </a:spcBef>
              <a:buClr>
                <a:schemeClr val="bg1">
                  <a:lumMod val="50000"/>
                </a:schemeClr>
              </a:buClr>
              <a:buSzPct val="60000"/>
              <a:buFont typeface="Wingdings" panose="05000000000000000000" pitchFamily="2" charset="2"/>
              <a:buChar char="l"/>
              <a:defRPr/>
            </a:pPr>
            <a:r>
              <a:rPr lang="en-US" altLang="zh-CN" sz="1400" kern="0" dirty="0">
                <a:latin typeface="+mn-lt"/>
                <a:ea typeface="+mn-ea"/>
              </a:rPr>
              <a:t>INTEL</a:t>
            </a:r>
            <a:r>
              <a:rPr lang="zh-CN" altLang="en-US" sz="1400" kern="0" dirty="0">
                <a:latin typeface="+mn-lt"/>
                <a:ea typeface="+mn-ea"/>
              </a:rPr>
              <a:t>和</a:t>
            </a:r>
            <a:r>
              <a:rPr lang="en-US" altLang="zh-CN" sz="1400" kern="0" dirty="0">
                <a:latin typeface="+mn-lt"/>
                <a:ea typeface="+mn-ea"/>
              </a:rPr>
              <a:t>AMD</a:t>
            </a:r>
            <a:r>
              <a:rPr lang="zh-CN" altLang="en-US" sz="1400" kern="0" dirty="0">
                <a:latin typeface="+mn-lt"/>
                <a:ea typeface="+mn-ea"/>
              </a:rPr>
              <a:t>在</a:t>
            </a:r>
            <a:r>
              <a:rPr lang="en-US" altLang="zh-CN" sz="1400" kern="0" dirty="0">
                <a:latin typeface="+mn-lt"/>
                <a:ea typeface="+mn-ea"/>
              </a:rPr>
              <a:t>CPU</a:t>
            </a:r>
            <a:r>
              <a:rPr lang="zh-CN" altLang="en-US" sz="1400" kern="0" dirty="0">
                <a:latin typeface="+mn-lt"/>
                <a:ea typeface="+mn-ea"/>
              </a:rPr>
              <a:t>里加入虚拟指令</a:t>
            </a:r>
            <a:endParaRPr lang="zh-CN" altLang="en-US" sz="1400" kern="0" dirty="0">
              <a:latin typeface="+mn-lt"/>
              <a:ea typeface="+mn-ea"/>
            </a:endParaRPr>
          </a:p>
          <a:p>
            <a:pPr marL="301625" indent="-301625" defTabSz="801370">
              <a:lnSpc>
                <a:spcPct val="140000"/>
              </a:lnSpc>
              <a:spcBef>
                <a:spcPct val="30000"/>
              </a:spcBef>
              <a:buClr>
                <a:schemeClr val="bg1">
                  <a:lumMod val="50000"/>
                </a:schemeClr>
              </a:buClr>
              <a:buSzPct val="60000"/>
              <a:buFont typeface="Wingdings" panose="05000000000000000000" pitchFamily="2" charset="2"/>
              <a:buChar char="l"/>
              <a:defRPr/>
            </a:pPr>
            <a:r>
              <a:rPr lang="zh-CN" altLang="en-US" sz="1400" kern="0" dirty="0">
                <a:latin typeface="+mn-lt"/>
                <a:ea typeface="+mn-ea"/>
              </a:rPr>
              <a:t>企业成本压力</a:t>
            </a:r>
            <a:endParaRPr lang="zh-CN" altLang="en-US" sz="1400" kern="0" dirty="0">
              <a:latin typeface="+mn-lt"/>
              <a:ea typeface="+mn-ea"/>
            </a:endParaRPr>
          </a:p>
          <a:p>
            <a:pPr marL="301625" indent="-301625" defTabSz="801370">
              <a:lnSpc>
                <a:spcPct val="140000"/>
              </a:lnSpc>
              <a:spcBef>
                <a:spcPct val="30000"/>
              </a:spcBef>
              <a:buClr>
                <a:schemeClr val="bg1">
                  <a:lumMod val="50000"/>
                </a:schemeClr>
              </a:buClr>
              <a:buSzPct val="60000"/>
              <a:buFont typeface="Wingdings" panose="05000000000000000000" pitchFamily="2" charset="2"/>
              <a:buChar char="l"/>
              <a:defRPr/>
            </a:pPr>
            <a:r>
              <a:rPr lang="zh-CN" altLang="en-US" sz="1400" kern="0" dirty="0">
                <a:latin typeface="+mn-lt"/>
                <a:ea typeface="+mn-ea"/>
              </a:rPr>
              <a:t>环保压力</a:t>
            </a:r>
            <a:endParaRPr lang="zh-CN" altLang="en-US" sz="1400" kern="0" dirty="0">
              <a:latin typeface="+mn-lt"/>
              <a:ea typeface="+mn-ea"/>
            </a:endParaRPr>
          </a:p>
          <a:p>
            <a:pPr marL="301625" indent="-301625" defTabSz="801370">
              <a:lnSpc>
                <a:spcPct val="140000"/>
              </a:lnSpc>
              <a:spcBef>
                <a:spcPct val="30000"/>
              </a:spcBef>
              <a:buClr>
                <a:schemeClr val="bg1">
                  <a:lumMod val="50000"/>
                </a:schemeClr>
              </a:buClr>
              <a:buSzPct val="60000"/>
              <a:buFont typeface="Wingdings" panose="05000000000000000000" pitchFamily="2" charset="2"/>
              <a:buChar char="l"/>
              <a:defRPr/>
            </a:pPr>
            <a:r>
              <a:rPr lang="zh-CN" altLang="en-US" sz="1400" kern="0" dirty="0">
                <a:latin typeface="+mn-lt"/>
                <a:ea typeface="+mn-ea"/>
              </a:rPr>
              <a:t>不断增长的业务压力</a:t>
            </a:r>
            <a:endParaRPr lang="zh-CN" altLang="en-US" sz="1400" kern="0" dirty="0">
              <a:latin typeface="+mn-lt"/>
              <a:ea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title"/>
          </p:nvPr>
        </p:nvSpPr>
        <p:spPr>
          <a:xfrm>
            <a:off x="1343025" y="387350"/>
            <a:ext cx="7054850" cy="868363"/>
          </a:xfrm>
        </p:spPr>
        <p:txBody>
          <a:bodyPr/>
          <a:lstStyle/>
          <a:p>
            <a:pPr eaLnBrk="1" hangingPunct="1"/>
            <a:r>
              <a:rPr lang="zh-CN" altLang="en-US" smtClean="0"/>
              <a:t>总结</a:t>
            </a:r>
            <a:endParaRPr lang="zh-CN" altLang="en-US" smtClean="0"/>
          </a:p>
        </p:txBody>
      </p:sp>
      <p:sp>
        <p:nvSpPr>
          <p:cNvPr id="18435" name="Rectangle 4"/>
          <p:cNvSpPr>
            <a:spLocks noGrp="1" noChangeArrowheads="1"/>
          </p:cNvSpPr>
          <p:nvPr>
            <p:ph type="body" idx="1"/>
          </p:nvPr>
        </p:nvSpPr>
        <p:spPr/>
        <p:txBody>
          <a:bodyPr/>
          <a:lstStyle/>
          <a:p>
            <a:pPr marL="301625" lvl="1" indent="-301625" eaLnBrk="1" hangingPunct="1">
              <a:buClr>
                <a:srgbClr val="808080"/>
              </a:buClr>
              <a:buSzPct val="60000"/>
              <a:buFont typeface="Wingdings" panose="05000000000000000000" pitchFamily="2" charset="2"/>
              <a:buChar char="l"/>
              <a:defRPr/>
            </a:pPr>
            <a:r>
              <a:rPr lang="zh-CN" altLang="en-US" sz="2200" dirty="0" smtClean="0">
                <a:cs typeface="+mn-cs"/>
              </a:rPr>
              <a:t>虚拟化技术</a:t>
            </a:r>
            <a:endParaRPr lang="zh-CN" altLang="en-US" sz="2200" dirty="0" smtClean="0">
              <a:cs typeface="+mn-cs"/>
            </a:endParaRPr>
          </a:p>
          <a:p>
            <a:pPr marL="301625" lvl="1" indent="-301625" eaLnBrk="1" hangingPunct="1">
              <a:buClr>
                <a:srgbClr val="808080"/>
              </a:buClr>
              <a:buSzPct val="60000"/>
              <a:buFont typeface="Wingdings" panose="05000000000000000000" pitchFamily="2" charset="2"/>
              <a:buChar char="l"/>
              <a:defRPr/>
            </a:pPr>
            <a:r>
              <a:rPr lang="zh-CN" altLang="en-US" sz="2200" dirty="0" smtClean="0">
                <a:cs typeface="+mn-cs"/>
              </a:rPr>
              <a:t>计算虚拟化技术</a:t>
            </a:r>
            <a:endParaRPr lang="zh-CN" altLang="en-US" sz="2200" dirty="0" smtClean="0">
              <a:cs typeface="+mn-cs"/>
            </a:endParaRPr>
          </a:p>
          <a:p>
            <a:pPr marL="301625" lvl="1" indent="-301625" eaLnBrk="1" hangingPunct="1">
              <a:buClr>
                <a:srgbClr val="808080"/>
              </a:buClr>
              <a:buSzPct val="60000"/>
              <a:buFont typeface="Wingdings" panose="05000000000000000000" pitchFamily="2" charset="2"/>
              <a:buChar char="l"/>
              <a:defRPr/>
            </a:pPr>
            <a:r>
              <a:rPr lang="zh-CN" altLang="en-US" sz="2200" dirty="0" smtClean="0">
                <a:cs typeface="+mn-cs"/>
              </a:rPr>
              <a:t>存储虚拟化技术</a:t>
            </a:r>
            <a:endParaRPr lang="zh-CN" altLang="en-US" sz="2200" dirty="0" smtClean="0">
              <a:cs typeface="+mn-cs"/>
            </a:endParaRPr>
          </a:p>
          <a:p>
            <a:pPr marL="301625" lvl="1" indent="-301625" eaLnBrk="1" hangingPunct="1">
              <a:buClr>
                <a:srgbClr val="808080"/>
              </a:buClr>
              <a:buSzPct val="60000"/>
              <a:buFont typeface="Wingdings" panose="05000000000000000000" pitchFamily="2" charset="2"/>
              <a:buChar char="l"/>
              <a:defRPr/>
            </a:pPr>
            <a:r>
              <a:rPr lang="zh-CN" altLang="en-US" sz="2200" dirty="0" smtClean="0">
                <a:cs typeface="+mn-cs"/>
              </a:rPr>
              <a:t>网络虚拟化技术</a:t>
            </a:r>
            <a:endParaRPr lang="en-US" altLang="zh-CN" sz="2200" dirty="0" smtClean="0">
              <a:cs typeface="+mn-cs"/>
            </a:endParaRPr>
          </a:p>
        </p:txBody>
      </p:sp>
      <p:pic>
        <p:nvPicPr>
          <p:cNvPr id="88068" name="Picture 8" descr="总结 cop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4850" y="509588"/>
            <a:ext cx="617538"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内容占位符 22"/>
          <p:cNvSpPr>
            <a:spLocks noGrp="1"/>
          </p:cNvSpPr>
          <p:nvPr>
            <p:ph idx="1"/>
          </p:nvPr>
        </p:nvSpPr>
        <p:spPr/>
        <p:txBody>
          <a:bodyPr/>
          <a:lstStyle/>
          <a:p>
            <a:r>
              <a:rPr lang="zh-CN" altLang="en-US" dirty="0" smtClean="0"/>
              <a:t>主流的虚拟化类型有哪些？有什么区别？</a:t>
            </a:r>
            <a:endParaRPr lang="en-US" altLang="zh-CN" dirty="0" smtClean="0"/>
          </a:p>
          <a:p>
            <a:r>
              <a:rPr lang="zh-CN" altLang="en-US" dirty="0" smtClean="0"/>
              <a:t>计算虚拟化包含哪些方面？各自的技术原理如何？</a:t>
            </a:r>
            <a:endParaRPr lang="en-US" altLang="zh-CN" dirty="0" smtClean="0"/>
          </a:p>
          <a:p>
            <a:r>
              <a:rPr lang="zh-CN" altLang="en-US" dirty="0" smtClean="0"/>
              <a:t>存储虚拟化有几</a:t>
            </a:r>
            <a:r>
              <a:rPr lang="zh-CN" altLang="en-US" dirty="0"/>
              <a:t>种</a:t>
            </a:r>
            <a:r>
              <a:rPr lang="zh-CN" altLang="en-US" dirty="0" smtClean="0"/>
              <a:t>类型？</a:t>
            </a:r>
            <a:endParaRPr lang="en-US" altLang="zh-CN" dirty="0" smtClean="0"/>
          </a:p>
          <a:p>
            <a:r>
              <a:rPr lang="zh-CN" altLang="en-US" dirty="0" smtClean="0"/>
              <a:t>网络虚拟化有几种实现方式？</a:t>
            </a:r>
            <a:endParaRPr lang="zh-CN" altLang="en-US" dirty="0" smtClean="0"/>
          </a:p>
        </p:txBody>
      </p:sp>
      <p:pic>
        <p:nvPicPr>
          <p:cNvPr id="4" name="Picture 13" descr="问题 cop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6913" y="504825"/>
            <a:ext cx="6159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Grp="1" noChangeArrowheads="1"/>
          </p:cNvSpPr>
          <p:nvPr>
            <p:ph type="title"/>
          </p:nvPr>
        </p:nvSpPr>
        <p:spPr>
          <a:xfrm>
            <a:off x="1343025" y="387350"/>
            <a:ext cx="7054850" cy="868363"/>
          </a:xfrm>
        </p:spPr>
        <p:txBody>
          <a:bodyPr/>
          <a:lstStyle/>
          <a:p>
            <a:pPr eaLnBrk="1" hangingPunct="1"/>
            <a:r>
              <a:rPr lang="zh-CN" altLang="en-US" dirty="0"/>
              <a:t>思考题</a:t>
            </a:r>
            <a:endParaRPr lang="zh-CN"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title"/>
          </p:nvPr>
        </p:nvSpPr>
        <p:spPr>
          <a:xfrm>
            <a:off x="1343025" y="387350"/>
            <a:ext cx="7054850" cy="868363"/>
          </a:xfrm>
        </p:spPr>
        <p:txBody>
          <a:bodyPr/>
          <a:lstStyle/>
          <a:p>
            <a:pPr eaLnBrk="1" hangingPunct="1"/>
            <a:r>
              <a:rPr lang="zh-CN" altLang="en-US" dirty="0" smtClean="0"/>
              <a:t>习题</a:t>
            </a:r>
            <a:endParaRPr lang="zh-CN" altLang="en-US" dirty="0" smtClean="0"/>
          </a:p>
        </p:txBody>
      </p:sp>
      <p:sp>
        <p:nvSpPr>
          <p:cNvPr id="11267" name="Rectangle 4"/>
          <p:cNvSpPr>
            <a:spLocks noGrp="1" noChangeArrowheads="1"/>
          </p:cNvSpPr>
          <p:nvPr>
            <p:ph type="body" idx="1"/>
          </p:nvPr>
        </p:nvSpPr>
        <p:spPr/>
        <p:txBody>
          <a:bodyPr/>
          <a:lstStyle/>
          <a:p>
            <a:pPr marL="0" indent="0" eaLnBrk="1" hangingPunct="1">
              <a:buNone/>
              <a:defRPr/>
            </a:pPr>
            <a:r>
              <a:rPr lang="zh-CN" altLang="en-US" dirty="0" smtClean="0"/>
              <a:t>判断题</a:t>
            </a:r>
            <a:endParaRPr lang="zh-CN" altLang="en-US" dirty="0" smtClean="0"/>
          </a:p>
          <a:p>
            <a:pPr marL="401955" lvl="1" indent="0">
              <a:buSzTx/>
              <a:buFont typeface="Wingdings" panose="05000000000000000000" pitchFamily="2" charset="2"/>
              <a:buNone/>
              <a:defRPr/>
            </a:pPr>
            <a:r>
              <a:rPr lang="en-US" altLang="zh-CN" dirty="0" smtClean="0"/>
              <a:t>1</a:t>
            </a:r>
            <a:r>
              <a:rPr lang="zh-CN" altLang="en-US" dirty="0" smtClean="0"/>
              <a:t>、裸金属虚拟化由于性能较高，支持多种操作系统将会是未来发展的方向。 （</a:t>
            </a:r>
            <a:r>
              <a:rPr lang="en-US" altLang="zh-CN" dirty="0" smtClean="0"/>
              <a:t>√</a:t>
            </a:r>
            <a:r>
              <a:rPr lang="en-US" altLang="zh-CN" dirty="0" smtClean="0"/>
              <a:t>   )</a:t>
            </a:r>
            <a:endParaRPr lang="en-US" altLang="zh-CN" dirty="0" smtClean="0"/>
          </a:p>
          <a:p>
            <a:pPr marL="401955" lvl="1" indent="0">
              <a:buSzTx/>
              <a:buFont typeface="Wingdings" panose="05000000000000000000" pitchFamily="2" charset="2"/>
              <a:buNone/>
              <a:defRPr/>
            </a:pPr>
            <a:r>
              <a:rPr lang="en-US" altLang="zh-CN" dirty="0" smtClean="0"/>
              <a:t>2</a:t>
            </a:r>
            <a:r>
              <a:rPr lang="zh-CN" altLang="en-US" dirty="0" smtClean="0"/>
              <a:t>、虚拟化技术的本质是分区、隔离、封装、相对于硬件独立（</a:t>
            </a:r>
            <a:r>
              <a:rPr lang="en-US" altLang="zh-CN" dirty="0" smtClean="0"/>
              <a:t>√</a:t>
            </a:r>
            <a:r>
              <a:rPr lang="zh-CN" altLang="en-US" dirty="0" smtClean="0"/>
              <a:t>）</a:t>
            </a:r>
            <a:endParaRPr lang="zh-CN" altLang="en-US" dirty="0" smtClean="0"/>
          </a:p>
          <a:p>
            <a:pPr marL="401955" lvl="1" indent="0">
              <a:buSzTx/>
              <a:buFont typeface="Wingdings" panose="05000000000000000000" pitchFamily="2" charset="2"/>
              <a:buNone/>
              <a:defRPr/>
            </a:pPr>
            <a:r>
              <a:rPr lang="en-US" altLang="zh-CN" dirty="0" smtClean="0"/>
              <a:t>3</a:t>
            </a:r>
            <a:r>
              <a:rPr lang="zh-CN" altLang="en-US" dirty="0" smtClean="0"/>
              <a:t>、虚拟化技术是云计算技术的核心技术之一（</a:t>
            </a:r>
            <a:r>
              <a:rPr lang="en-US" altLang="zh-CN" dirty="0" smtClean="0"/>
              <a:t>√</a:t>
            </a:r>
            <a:r>
              <a:rPr lang="zh-CN" altLang="en-US" dirty="0" smtClean="0"/>
              <a:t>）</a:t>
            </a:r>
            <a:endParaRPr lang="zh-CN" altLang="en-US" dirty="0" smtClean="0"/>
          </a:p>
          <a:p>
            <a:pPr marL="401955" lvl="1" indent="0">
              <a:buSzTx/>
              <a:buFont typeface="Wingdings" panose="05000000000000000000" pitchFamily="2" charset="2"/>
              <a:buNone/>
              <a:defRPr/>
            </a:pPr>
            <a:r>
              <a:rPr lang="en-US" altLang="zh-CN" dirty="0" smtClean="0"/>
              <a:t>4</a:t>
            </a:r>
            <a:r>
              <a:rPr lang="zh-CN" altLang="en-US" dirty="0" smtClean="0"/>
              <a:t>、计算虚拟化分为：</a:t>
            </a:r>
            <a:r>
              <a:rPr lang="en-US" altLang="zh-CN" dirty="0" smtClean="0"/>
              <a:t>CPU</a:t>
            </a:r>
            <a:r>
              <a:rPr lang="zh-CN" altLang="en-US" dirty="0" smtClean="0"/>
              <a:t>虚拟化、内存虚拟化、磁盘虚拟化（×</a:t>
            </a:r>
            <a:r>
              <a:rPr lang="zh-CN" altLang="en-US" dirty="0" smtClean="0"/>
              <a:t>）</a:t>
            </a:r>
            <a:endParaRPr lang="zh-CN" altLang="en-US" dirty="0" smtClean="0"/>
          </a:p>
          <a:p>
            <a:pPr marL="401955" lvl="1" indent="0">
              <a:buSzTx/>
              <a:buFont typeface="Wingdings" panose="05000000000000000000" pitchFamily="2" charset="2"/>
              <a:buNone/>
              <a:defRPr/>
            </a:pPr>
            <a:r>
              <a:rPr lang="en-US" altLang="zh-CN" dirty="0" smtClean="0"/>
              <a:t>5</a:t>
            </a:r>
            <a:r>
              <a:rPr lang="zh-CN" altLang="en-US" dirty="0" smtClean="0"/>
              <a:t>、</a:t>
            </a:r>
            <a:r>
              <a:rPr lang="zh-CN" altLang="en-US" dirty="0" smtClean="0"/>
              <a:t>大二层技术是基于隧道封装技术体现出来的一种为云数据中心场景所使用的网络技术（）</a:t>
            </a:r>
            <a:endParaRPr lang="zh-CN" altLang="en-US" dirty="0" smtClean="0"/>
          </a:p>
          <a:p>
            <a:pPr marL="0" indent="0" eaLnBrk="1" hangingPunct="1">
              <a:buNone/>
              <a:defRPr/>
            </a:pPr>
            <a:endParaRPr lang="en-US" altLang="zh-CN" dirty="0" smtClean="0">
              <a:solidFill>
                <a:srgbClr val="000000"/>
              </a:solidFill>
            </a:endParaRPr>
          </a:p>
        </p:txBody>
      </p:sp>
      <p:pic>
        <p:nvPicPr>
          <p:cNvPr id="92164" name="Picture 13" descr="问题 cop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6913" y="504825"/>
            <a:ext cx="61595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a:t>
            </a:r>
            <a:endParaRPr lang="zh-CN" altLang="en-US"/>
          </a:p>
        </p:txBody>
      </p:sp>
      <p:sp>
        <p:nvSpPr>
          <p:cNvPr id="3" name="内容占位符 2"/>
          <p:cNvSpPr>
            <a:spLocks noGrp="1"/>
          </p:cNvSpPr>
          <p:nvPr>
            <p:ph idx="1"/>
          </p:nvPr>
        </p:nvSpPr>
        <p:spPr/>
        <p:txBody>
          <a:bodyPr/>
          <a:p>
            <a:pPr marL="0" indent="0">
              <a:buNone/>
            </a:pPr>
            <a:r>
              <a:rPr lang="zh-CN" altLang="en-US"/>
              <a:t>选择题</a:t>
            </a:r>
            <a:endParaRPr lang="zh-CN" altLang="en-US"/>
          </a:p>
          <a:p>
            <a:pPr marL="0" indent="0">
              <a:buNone/>
            </a:pPr>
            <a:r>
              <a:rPr lang="en-US" altLang="zh-CN"/>
              <a:t>1</a:t>
            </a:r>
            <a:r>
              <a:rPr lang="zh-CN" altLang="en-US"/>
              <a:t>、主机存储虚拟化层+文件系统方式，需要在主机侧挂载存储设备后，对挂载的LUN创建文件系统。（</a:t>
            </a:r>
            <a:r>
              <a:rPr lang="en-US" altLang="zh-CN"/>
              <a:t>A</a:t>
            </a:r>
            <a:r>
              <a:rPr lang="zh-CN" altLang="en-US"/>
              <a:t>）</a:t>
            </a:r>
            <a:endParaRPr lang="zh-CN" altLang="en-US"/>
          </a:p>
          <a:p>
            <a:pPr marL="0" indent="0">
              <a:buNone/>
            </a:pPr>
            <a:r>
              <a:rPr lang="en-US" altLang="zh-CN"/>
              <a:t>     A.</a:t>
            </a:r>
            <a:r>
              <a:rPr lang="zh-CN" altLang="en-US"/>
              <a:t>正确</a:t>
            </a:r>
            <a:r>
              <a:rPr lang="en-US" altLang="zh-CN"/>
              <a:t>			B.</a:t>
            </a:r>
            <a:r>
              <a:rPr lang="zh-CN" altLang="en-US"/>
              <a:t>错误</a:t>
            </a:r>
            <a:endParaRPr lang="zh-CN" altLang="en-US"/>
          </a:p>
          <a:p>
            <a:pPr marL="0" indent="0">
              <a:buNone/>
            </a:pPr>
            <a:r>
              <a:rPr lang="en-US" altLang="zh-CN"/>
              <a:t>2</a:t>
            </a:r>
            <a:r>
              <a:rPr lang="zh-CN" altLang="en-US"/>
              <a:t>、</a:t>
            </a:r>
            <a:r>
              <a:rPr lang="zh-CN" altLang="en-US" sz="2200" dirty="0" smtClean="0">
                <a:sym typeface="+mn-ea"/>
              </a:rPr>
              <a:t>网络虚拟化的实现方式有哪些？ </a:t>
            </a:r>
            <a:r>
              <a:rPr lang="en-US" altLang="zh-CN" sz="2200" dirty="0" smtClean="0">
                <a:sym typeface="+mn-ea"/>
              </a:rPr>
              <a:t> (  ABC     )</a:t>
            </a:r>
            <a:endParaRPr lang="en-US" altLang="zh-CN" sz="2200" dirty="0" smtClean="0"/>
          </a:p>
          <a:p>
            <a:pPr marL="1079500" lvl="1" indent="-342900">
              <a:buClr>
                <a:srgbClr val="000000"/>
              </a:buClr>
              <a:buSzTx/>
              <a:buFont typeface="Wingdings" panose="05000000000000000000" pitchFamily="2" charset="2"/>
              <a:buNone/>
              <a:defRPr/>
            </a:pPr>
            <a:r>
              <a:rPr lang="en-US" altLang="zh-CN" sz="2200" dirty="0" smtClean="0">
                <a:solidFill>
                  <a:srgbClr val="000000"/>
                </a:solidFill>
                <a:sym typeface="+mn-ea"/>
              </a:rPr>
              <a:t>A. </a:t>
            </a:r>
            <a:r>
              <a:rPr lang="en-US" altLang="zh-CN" sz="2200" dirty="0" err="1" smtClean="0">
                <a:solidFill>
                  <a:srgbClr val="000000"/>
                </a:solidFill>
                <a:sym typeface="+mn-ea"/>
              </a:rPr>
              <a:t>eSwitch</a:t>
            </a:r>
            <a:endParaRPr lang="zh-CN" altLang="en-US" sz="2200" dirty="0" smtClean="0">
              <a:solidFill>
                <a:srgbClr val="000000"/>
              </a:solidFill>
            </a:endParaRPr>
          </a:p>
          <a:p>
            <a:pPr marL="1079500" lvl="1" indent="-342900">
              <a:buClr>
                <a:srgbClr val="000000"/>
              </a:buClr>
              <a:buSzTx/>
              <a:buFont typeface="Wingdings" panose="05000000000000000000" pitchFamily="2" charset="2"/>
              <a:buNone/>
              <a:defRPr/>
            </a:pPr>
            <a:r>
              <a:rPr lang="en-US" altLang="zh-CN" sz="2200" dirty="0" smtClean="0">
                <a:solidFill>
                  <a:srgbClr val="000000"/>
                </a:solidFill>
                <a:sym typeface="+mn-ea"/>
              </a:rPr>
              <a:t>B. </a:t>
            </a:r>
            <a:r>
              <a:rPr lang="en-US" altLang="zh-CN" sz="2200" dirty="0" err="1" smtClean="0">
                <a:solidFill>
                  <a:srgbClr val="000000"/>
                </a:solidFill>
                <a:sym typeface="+mn-ea"/>
              </a:rPr>
              <a:t>vSwitch</a:t>
            </a:r>
            <a:endParaRPr lang="zh-CN" altLang="en-US" sz="2200" dirty="0" smtClean="0">
              <a:solidFill>
                <a:srgbClr val="000000"/>
              </a:solidFill>
            </a:endParaRPr>
          </a:p>
          <a:p>
            <a:pPr marL="1079500" lvl="1" indent="-342900">
              <a:buClr>
                <a:srgbClr val="000000"/>
              </a:buClr>
              <a:buSzTx/>
              <a:buFont typeface="Wingdings" panose="05000000000000000000" pitchFamily="2" charset="2"/>
              <a:buNone/>
              <a:defRPr/>
            </a:pPr>
            <a:r>
              <a:rPr lang="en-US" altLang="zh-CN" sz="2200" dirty="0" smtClean="0">
                <a:solidFill>
                  <a:srgbClr val="000000"/>
                </a:solidFill>
                <a:sym typeface="+mn-ea"/>
              </a:rPr>
              <a:t>C. </a:t>
            </a:r>
            <a:r>
              <a:rPr lang="zh-CN" altLang="en-US" sz="2200" dirty="0" smtClean="0">
                <a:solidFill>
                  <a:srgbClr val="000000"/>
                </a:solidFill>
                <a:sym typeface="+mn-ea"/>
              </a:rPr>
              <a:t>物理交换机</a:t>
            </a:r>
            <a:endParaRPr lang="en-US" altLang="zh-CN" sz="2200" dirty="0" smtClean="0">
              <a:solidFill>
                <a:srgbClr val="000000"/>
              </a:solidFill>
            </a:endParaRPr>
          </a:p>
          <a:p>
            <a:pPr marL="1079500" lvl="1" indent="-342900">
              <a:buClr>
                <a:srgbClr val="000000"/>
              </a:buClr>
              <a:buSzTx/>
              <a:buFont typeface="Wingdings" panose="05000000000000000000" pitchFamily="2" charset="2"/>
              <a:buNone/>
              <a:defRPr/>
            </a:pPr>
            <a:r>
              <a:rPr lang="en-US" altLang="zh-CN" sz="2200" dirty="0" smtClean="0">
                <a:solidFill>
                  <a:srgbClr val="000000"/>
                </a:solidFill>
                <a:sym typeface="+mn-ea"/>
              </a:rPr>
              <a:t>D. </a:t>
            </a:r>
            <a:r>
              <a:rPr lang="zh-CN" altLang="en-US" sz="2200" dirty="0" smtClean="0">
                <a:solidFill>
                  <a:srgbClr val="000000"/>
                </a:solidFill>
                <a:sym typeface="+mn-ea"/>
              </a:rPr>
              <a:t>网络路由器</a:t>
            </a:r>
            <a:endParaRPr lang="en-US" altLang="zh-CN" sz="2200" dirty="0" smtClean="0">
              <a:solidFill>
                <a:srgbClr val="000000"/>
              </a:solidFill>
            </a:endParaRPr>
          </a:p>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a:t>
            </a:r>
            <a:endParaRPr lang="zh-CN" altLang="en-US"/>
          </a:p>
        </p:txBody>
      </p:sp>
      <p:sp>
        <p:nvSpPr>
          <p:cNvPr id="3" name="内容占位符 2"/>
          <p:cNvSpPr>
            <a:spLocks noGrp="1"/>
          </p:cNvSpPr>
          <p:nvPr>
            <p:ph idx="1"/>
          </p:nvPr>
        </p:nvSpPr>
        <p:spPr/>
        <p:txBody>
          <a:bodyPr/>
          <a:p>
            <a:pPr marL="0" indent="0">
              <a:buNone/>
            </a:pPr>
            <a:r>
              <a:rPr lang="zh-CN" altLang="en-US"/>
              <a:t>选择题</a:t>
            </a:r>
            <a:endParaRPr lang="zh-CN" altLang="en-US"/>
          </a:p>
          <a:p>
            <a:pPr marL="0" indent="0">
              <a:buNone/>
            </a:pPr>
            <a:r>
              <a:rPr lang="en-US" altLang="zh-CN" sz="2200" dirty="0" smtClean="0">
                <a:solidFill>
                  <a:srgbClr val="000000"/>
                </a:solidFill>
              </a:rPr>
              <a:t>3</a:t>
            </a:r>
            <a:r>
              <a:rPr lang="zh-CN" altLang="en-US" sz="2200" dirty="0" smtClean="0">
                <a:solidFill>
                  <a:srgbClr val="000000"/>
                </a:solidFill>
              </a:rPr>
              <a:t>、虚拟机运行在主机之上，可以读取其所在主机物理光驱里的光盘数据。 （</a:t>
            </a:r>
            <a:r>
              <a:rPr lang="en-US" altLang="zh-CN" sz="2200" dirty="0" smtClean="0">
                <a:solidFill>
                  <a:srgbClr val="000000"/>
                </a:solidFill>
              </a:rPr>
              <a:t>B</a:t>
            </a:r>
            <a:r>
              <a:rPr lang="zh-CN" altLang="en-US" sz="2200" dirty="0" smtClean="0">
                <a:solidFill>
                  <a:srgbClr val="000000"/>
                </a:solidFill>
              </a:rPr>
              <a:t>）</a:t>
            </a:r>
            <a:endParaRPr lang="zh-CN" altLang="en-US" sz="2200" dirty="0" smtClean="0">
              <a:solidFill>
                <a:srgbClr val="000000"/>
              </a:solidFill>
            </a:endParaRPr>
          </a:p>
          <a:p>
            <a:pPr marL="0" indent="0">
              <a:buNone/>
            </a:pPr>
            <a:r>
              <a:rPr lang="zh-CN" altLang="en-US" sz="2200" dirty="0" smtClean="0">
                <a:solidFill>
                  <a:srgbClr val="000000"/>
                </a:solidFill>
              </a:rPr>
              <a:t>   A 正确 B 错误</a:t>
            </a:r>
            <a:endParaRPr lang="zh-CN" altLang="en-US" sz="2200" dirty="0" smtClean="0">
              <a:solidFill>
                <a:srgbClr val="000000"/>
              </a:solidFill>
            </a:endParaRPr>
          </a:p>
          <a:p>
            <a:pPr marL="0" indent="0">
              <a:buNone/>
            </a:pPr>
            <a:r>
              <a:rPr lang="en-US" altLang="zh-CN" sz="2200" dirty="0" smtClean="0">
                <a:solidFill>
                  <a:srgbClr val="000000"/>
                </a:solidFill>
              </a:rPr>
              <a:t>4</a:t>
            </a:r>
            <a:r>
              <a:rPr lang="zh-CN" altLang="en-US" sz="2200" dirty="0" smtClean="0">
                <a:solidFill>
                  <a:srgbClr val="000000"/>
                </a:solidFill>
              </a:rPr>
              <a:t>、“裸设备+逻辑卷”，方式是最直接的存储虚拟化方式，管理简单并支持存储高级功能。 </a:t>
            </a:r>
            <a:r>
              <a:rPr lang="en-US" altLang="zh-CN" sz="2200" dirty="0" smtClean="0">
                <a:solidFill>
                  <a:srgbClr val="000000"/>
                </a:solidFill>
              </a:rPr>
              <a:t>B</a:t>
            </a:r>
            <a:endParaRPr lang="zh-CN" altLang="en-US" sz="2200" dirty="0" smtClean="0">
              <a:solidFill>
                <a:srgbClr val="000000"/>
              </a:solidFill>
            </a:endParaRPr>
          </a:p>
          <a:p>
            <a:pPr marL="0" indent="0">
              <a:buNone/>
            </a:pPr>
            <a:r>
              <a:rPr lang="zh-CN" altLang="en-US" sz="2200" dirty="0" smtClean="0">
                <a:solidFill>
                  <a:srgbClr val="000000"/>
                </a:solidFill>
              </a:rPr>
              <a:t>   A 正确 B 错误</a:t>
            </a:r>
            <a:endParaRPr lang="zh-CN" altLang="en-US" sz="2200" dirty="0" smtClean="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smtClean="0"/>
              <a:t>缩略语（</a:t>
            </a:r>
            <a:r>
              <a:rPr lang="en-US" altLang="zh-CN" smtClean="0"/>
              <a:t>1</a:t>
            </a:r>
            <a:r>
              <a:rPr lang="zh-CN" altLang="en-US" smtClean="0"/>
              <a:t>）</a:t>
            </a:r>
            <a:endParaRPr lang="zh-CN" altLang="en-US" smtClean="0"/>
          </a:p>
        </p:txBody>
      </p:sp>
      <p:sp>
        <p:nvSpPr>
          <p:cNvPr id="94211" name="内容占位符 2"/>
          <p:cNvSpPr>
            <a:spLocks noGrp="1"/>
          </p:cNvSpPr>
          <p:nvPr>
            <p:ph idx="1"/>
          </p:nvPr>
        </p:nvSpPr>
        <p:spPr/>
        <p:txBody>
          <a:bodyPr/>
          <a:lstStyle/>
          <a:p>
            <a:pPr marL="0" indent="265430" eaLnBrk="1" hangingPunct="1">
              <a:lnSpc>
                <a:spcPct val="120000"/>
              </a:lnSpc>
              <a:buFont typeface="Wingdings" panose="05000000000000000000" pitchFamily="2" charset="2"/>
              <a:buNone/>
            </a:pPr>
            <a:r>
              <a:rPr lang="en-US" altLang="zh-CN" sz="2400" smtClean="0"/>
              <a:t>APP: Application, </a:t>
            </a:r>
            <a:r>
              <a:rPr lang="zh-CN" altLang="en-US" sz="2400" smtClean="0"/>
              <a:t>应用</a:t>
            </a:r>
            <a:endParaRPr lang="en-US" altLang="zh-CN" smtClean="0"/>
          </a:p>
          <a:p>
            <a:pPr marL="0" indent="265430" eaLnBrk="1" hangingPunct="1">
              <a:lnSpc>
                <a:spcPct val="120000"/>
              </a:lnSpc>
              <a:buFont typeface="Wingdings" panose="05000000000000000000" pitchFamily="2" charset="2"/>
              <a:buNone/>
            </a:pPr>
            <a:r>
              <a:rPr lang="en-US" altLang="zh-CN" smtClean="0"/>
              <a:t>CPU: Central Process Unit, </a:t>
            </a:r>
            <a:r>
              <a:rPr lang="zh-CN" altLang="en-US" smtClean="0"/>
              <a:t>中央处理器</a:t>
            </a:r>
            <a:endParaRPr lang="en-US" altLang="zh-CN" smtClean="0"/>
          </a:p>
          <a:p>
            <a:pPr marL="0" indent="265430" eaLnBrk="1" hangingPunct="1">
              <a:lnSpc>
                <a:spcPct val="120000"/>
              </a:lnSpc>
              <a:buFont typeface="Wingdings" panose="05000000000000000000" pitchFamily="2" charset="2"/>
              <a:buNone/>
            </a:pPr>
            <a:r>
              <a:rPr lang="en-US" altLang="zh-CN" smtClean="0"/>
              <a:t>IO: Input and Output, </a:t>
            </a:r>
            <a:r>
              <a:rPr lang="zh-CN" altLang="en-US" smtClean="0"/>
              <a:t>输入输出</a:t>
            </a:r>
            <a:endParaRPr lang="en-US" altLang="zh-CN" smtClean="0"/>
          </a:p>
          <a:p>
            <a:pPr marL="0" indent="265430" eaLnBrk="1" hangingPunct="1">
              <a:lnSpc>
                <a:spcPct val="120000"/>
              </a:lnSpc>
              <a:buFont typeface="Wingdings" panose="05000000000000000000" pitchFamily="2" charset="2"/>
              <a:buNone/>
            </a:pPr>
            <a:r>
              <a:rPr lang="en-US" altLang="zh-CN" smtClean="0"/>
              <a:t>VM: Virtual Machine, </a:t>
            </a:r>
            <a:r>
              <a:rPr lang="zh-CN" altLang="en-US" smtClean="0"/>
              <a:t>虚拟机</a:t>
            </a:r>
            <a:endParaRPr lang="en-US" altLang="zh-CN" smtClean="0"/>
          </a:p>
          <a:p>
            <a:pPr marL="0" indent="265430" eaLnBrk="1" hangingPunct="1">
              <a:lnSpc>
                <a:spcPct val="120000"/>
              </a:lnSpc>
              <a:buFont typeface="Wingdings" panose="05000000000000000000" pitchFamily="2" charset="2"/>
              <a:buNone/>
            </a:pPr>
            <a:r>
              <a:rPr lang="en-US" altLang="zh-CN" smtClean="0"/>
              <a:t>VMM: Virtual Machine Monitor, </a:t>
            </a:r>
            <a:r>
              <a:rPr lang="zh-CN" altLang="en-US" smtClean="0"/>
              <a:t>虚拟机监控器</a:t>
            </a:r>
            <a:endParaRPr lang="en-US" altLang="zh-CN" smtClean="0"/>
          </a:p>
          <a:p>
            <a:pPr marL="0" indent="265430" eaLnBrk="1" hangingPunct="1">
              <a:lnSpc>
                <a:spcPct val="120000"/>
              </a:lnSpc>
              <a:buFont typeface="Wingdings" panose="05000000000000000000" pitchFamily="2" charset="2"/>
              <a:buNone/>
            </a:pPr>
            <a:r>
              <a:rPr lang="en-US" altLang="zh-CN" smtClean="0"/>
              <a:t>ISA: Instruction Set Architecture, </a:t>
            </a:r>
            <a:r>
              <a:rPr lang="zh-CN" altLang="en-US" smtClean="0"/>
              <a:t>指令集架构</a:t>
            </a:r>
            <a:endParaRPr lang="en-US" altLang="zh-CN" smtClean="0"/>
          </a:p>
          <a:p>
            <a:pPr marL="0" indent="265430" eaLnBrk="1" hangingPunct="1">
              <a:lnSpc>
                <a:spcPct val="120000"/>
              </a:lnSpc>
              <a:buFont typeface="Wingdings" panose="05000000000000000000" pitchFamily="2" charset="2"/>
              <a:buNone/>
            </a:pPr>
            <a:r>
              <a:rPr lang="en-US" altLang="zh-CN" smtClean="0"/>
              <a:t>PCI: Peripheral Component Interconnect, </a:t>
            </a:r>
            <a:r>
              <a:rPr lang="zh-CN" altLang="en-US" smtClean="0"/>
              <a:t>外设互联标。</a:t>
            </a:r>
            <a:endParaRPr lang="en-US" altLang="zh-CN" smtClean="0"/>
          </a:p>
          <a:p>
            <a:pPr marL="0" indent="265430" eaLnBrk="1" hangingPunct="1">
              <a:lnSpc>
                <a:spcPct val="120000"/>
              </a:lnSpc>
              <a:buFont typeface="Wingdings" panose="05000000000000000000" pitchFamily="2" charset="2"/>
              <a:buNone/>
            </a:pPr>
            <a:r>
              <a:rPr lang="en-US" altLang="zh-CN" smtClean="0"/>
              <a:t>TRILL: Transparent Interconnection of Lots of Links , </a:t>
            </a:r>
            <a:r>
              <a:rPr lang="zh-CN" altLang="en-US" smtClean="0"/>
              <a:t>多链接半透明互联</a:t>
            </a:r>
            <a:endParaRPr lang="en-US" altLang="zh-CN" smtClean="0"/>
          </a:p>
          <a:p>
            <a:pPr marL="0" indent="265430" eaLnBrk="1" hangingPunct="1">
              <a:lnSpc>
                <a:spcPct val="120000"/>
              </a:lnSpc>
              <a:buFont typeface="Wingdings" panose="05000000000000000000" pitchFamily="2" charset="2"/>
              <a:buNone/>
            </a:pPr>
            <a:r>
              <a:rPr lang="en-US" altLang="zh-CN" smtClean="0"/>
              <a:t>SPB</a:t>
            </a:r>
            <a:r>
              <a:rPr lang="zh-CN" altLang="en-US" smtClean="0"/>
              <a:t>：</a:t>
            </a:r>
            <a:r>
              <a:rPr lang="en-US" altLang="zh-CN" smtClean="0"/>
              <a:t>Shortest Path Bridge</a:t>
            </a:r>
            <a:r>
              <a:rPr lang="zh-CN" altLang="en-US" smtClean="0"/>
              <a:t>，最短路径桥，以太网控制协。</a:t>
            </a:r>
            <a:endParaRPr lang="en-US" altLang="zh-CN"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什么是虚拟化</a:t>
            </a:r>
            <a:endParaRPr lang="zh-CN" altLang="en-US" smtClean="0"/>
          </a:p>
        </p:txBody>
      </p:sp>
      <p:sp>
        <p:nvSpPr>
          <p:cNvPr id="18" name="Rectangle 12"/>
          <p:cNvSpPr>
            <a:spLocks noChangeArrowheads="1"/>
          </p:cNvSpPr>
          <p:nvPr/>
        </p:nvSpPr>
        <p:spPr bwMode="auto">
          <a:xfrm>
            <a:off x="985838" y="4291013"/>
            <a:ext cx="3081337" cy="984250"/>
          </a:xfrm>
          <a:prstGeom prst="rect">
            <a:avLst/>
          </a:prstGeom>
          <a:noFill/>
          <a:ln w="9525">
            <a:noFill/>
            <a:miter lim="800000"/>
          </a:ln>
        </p:spPr>
        <p:txBody>
          <a:bodyPr lIns="91422" tIns="45712" rIns="91422" bIns="45712">
            <a:spAutoFit/>
          </a:bodyPr>
          <a:lstStyle/>
          <a:p>
            <a:pPr marL="234950" indent="-234950" eaLnBrk="1" fontAlgn="auto" hangingPunct="1">
              <a:lnSpc>
                <a:spcPct val="140000"/>
              </a:lnSpc>
              <a:spcBef>
                <a:spcPct val="10000"/>
              </a:spcBef>
              <a:spcAft>
                <a:spcPts val="0"/>
              </a:spcAft>
              <a:buClr>
                <a:schemeClr val="bg1">
                  <a:lumMod val="50000"/>
                </a:schemeClr>
              </a:buClr>
              <a:buSzPct val="60000"/>
              <a:buFont typeface="Wingdings" panose="05000000000000000000" pitchFamily="2" charset="2"/>
              <a:buChar char="l"/>
              <a:defRPr/>
            </a:pPr>
            <a:r>
              <a:rPr lang="en-US" altLang="zh-CN" sz="2000" kern="0" dirty="0">
                <a:solidFill>
                  <a:srgbClr val="000000"/>
                </a:solidFill>
                <a:latin typeface="+mn-lt"/>
                <a:ea typeface="+mn-ea"/>
                <a:cs typeface="Arial" panose="020B0604020202020204" pitchFamily="34" charset="0"/>
              </a:rPr>
              <a:t>IT</a:t>
            </a:r>
            <a:r>
              <a:rPr lang="zh-CN" altLang="en-US" sz="2000" kern="0" dirty="0">
                <a:solidFill>
                  <a:srgbClr val="000000"/>
                </a:solidFill>
                <a:latin typeface="+mn-lt"/>
                <a:ea typeface="+mn-ea"/>
                <a:cs typeface="Arial" panose="020B0604020202020204" pitchFamily="34" charset="0"/>
              </a:rPr>
              <a:t>资源独立</a:t>
            </a:r>
            <a:endParaRPr lang="zh-CN" altLang="en-US" sz="2000" kern="0" dirty="0">
              <a:solidFill>
                <a:srgbClr val="000000"/>
              </a:solidFill>
              <a:latin typeface="+mn-lt"/>
              <a:ea typeface="+mn-ea"/>
              <a:cs typeface="Arial" panose="020B0604020202020204" pitchFamily="34" charset="0"/>
            </a:endParaRPr>
          </a:p>
          <a:p>
            <a:pPr marL="234950" indent="-234950" eaLnBrk="1" fontAlgn="auto" hangingPunct="1">
              <a:lnSpc>
                <a:spcPct val="140000"/>
              </a:lnSpc>
              <a:spcBef>
                <a:spcPct val="10000"/>
              </a:spcBef>
              <a:spcAft>
                <a:spcPts val="0"/>
              </a:spcAft>
              <a:buClr>
                <a:schemeClr val="bg1">
                  <a:lumMod val="50000"/>
                </a:schemeClr>
              </a:buClr>
              <a:buSzPct val="60000"/>
              <a:buFont typeface="Wingdings" panose="05000000000000000000" pitchFamily="2" charset="2"/>
              <a:buChar char="l"/>
              <a:defRPr/>
            </a:pPr>
            <a:r>
              <a:rPr lang="zh-CN" altLang="en-US" sz="2000" kern="0" dirty="0">
                <a:solidFill>
                  <a:srgbClr val="000000"/>
                </a:solidFill>
                <a:latin typeface="+mn-lt"/>
                <a:ea typeface="+mn-ea"/>
                <a:cs typeface="Arial" panose="020B0604020202020204" pitchFamily="34" charset="0"/>
              </a:rPr>
              <a:t>操作系统</a:t>
            </a:r>
            <a:r>
              <a:rPr lang="zh-CN" altLang="en-US" sz="2000" kern="0" dirty="0">
                <a:latin typeface="+mn-lt"/>
                <a:ea typeface="+mn-ea"/>
                <a:cs typeface="Arial" panose="020B0604020202020204" pitchFamily="34" charset="0"/>
              </a:rPr>
              <a:t>与硬件紧耦合</a:t>
            </a:r>
            <a:endParaRPr lang="zh-CN" altLang="en-US" sz="2000" kern="0" dirty="0">
              <a:latin typeface="+mn-lt"/>
              <a:ea typeface="+mn-ea"/>
              <a:cs typeface="Arial" panose="020B0604020202020204" pitchFamily="34" charset="0"/>
            </a:endParaRPr>
          </a:p>
        </p:txBody>
      </p:sp>
      <p:sp>
        <p:nvSpPr>
          <p:cNvPr id="19" name="Rectangle 12"/>
          <p:cNvSpPr>
            <a:spLocks noChangeArrowheads="1"/>
          </p:cNvSpPr>
          <p:nvPr/>
        </p:nvSpPr>
        <p:spPr bwMode="auto">
          <a:xfrm>
            <a:off x="5111750" y="4291013"/>
            <a:ext cx="3414713" cy="1416050"/>
          </a:xfrm>
          <a:prstGeom prst="rect">
            <a:avLst/>
          </a:prstGeom>
          <a:noFill/>
          <a:ln w="9525" algn="ctr">
            <a:noFill/>
            <a:miter lim="800000"/>
          </a:ln>
        </p:spPr>
        <p:txBody>
          <a:bodyPr lIns="91422" tIns="45712" rIns="91422" bIns="45712">
            <a:spAutoFit/>
          </a:bodyPr>
          <a:lstStyle/>
          <a:p>
            <a:pPr marL="234950" indent="-234950" eaLnBrk="1" fontAlgn="auto" hangingPunct="1">
              <a:lnSpc>
                <a:spcPct val="140000"/>
              </a:lnSpc>
              <a:spcBef>
                <a:spcPct val="10000"/>
              </a:spcBef>
              <a:spcAft>
                <a:spcPts val="0"/>
              </a:spcAft>
              <a:buClr>
                <a:schemeClr val="bg1">
                  <a:lumMod val="50000"/>
                </a:schemeClr>
              </a:buClr>
              <a:buSzPct val="60000"/>
              <a:buFont typeface="Wingdings" panose="05000000000000000000" pitchFamily="2" charset="2"/>
              <a:buChar char="l"/>
              <a:defRPr/>
            </a:pPr>
            <a:r>
              <a:rPr lang="zh-CN" altLang="en-US" sz="2000" kern="0" dirty="0" smtClean="0">
                <a:solidFill>
                  <a:srgbClr val="000000"/>
                </a:solidFill>
                <a:latin typeface="+mn-lt"/>
                <a:ea typeface="+mn-ea"/>
                <a:cs typeface="Arial" panose="020B0604020202020204" pitchFamily="34" charset="0"/>
              </a:rPr>
              <a:t>资源</a:t>
            </a:r>
            <a:r>
              <a:rPr lang="zh-CN" altLang="en-US" sz="2000" kern="0" dirty="0">
                <a:solidFill>
                  <a:srgbClr val="000000"/>
                </a:solidFill>
                <a:latin typeface="+mn-lt"/>
                <a:ea typeface="+mn-ea"/>
                <a:cs typeface="Arial" panose="020B0604020202020204" pitchFamily="34" charset="0"/>
              </a:rPr>
              <a:t>抽象</a:t>
            </a:r>
            <a:r>
              <a:rPr lang="zh-CN" altLang="en-US" sz="2000" kern="0" dirty="0" smtClean="0">
                <a:solidFill>
                  <a:srgbClr val="000000"/>
                </a:solidFill>
                <a:latin typeface="+mn-lt"/>
                <a:ea typeface="+mn-ea"/>
                <a:cs typeface="Arial" panose="020B0604020202020204" pitchFamily="34" charset="0"/>
              </a:rPr>
              <a:t>成</a:t>
            </a:r>
            <a:r>
              <a:rPr lang="zh-CN" altLang="en-US" sz="2000" kern="0" dirty="0">
                <a:solidFill>
                  <a:srgbClr val="000000"/>
                </a:solidFill>
                <a:latin typeface="+mn-lt"/>
                <a:ea typeface="+mn-ea"/>
                <a:cs typeface="Arial" panose="020B0604020202020204" pitchFamily="34" charset="0"/>
              </a:rPr>
              <a:t>共享资源池</a:t>
            </a:r>
            <a:endParaRPr lang="zh-CN" altLang="en-US" sz="2000" kern="0" dirty="0">
              <a:solidFill>
                <a:srgbClr val="000000"/>
              </a:solidFill>
              <a:latin typeface="+mn-lt"/>
              <a:ea typeface="+mn-ea"/>
              <a:cs typeface="Arial" panose="020B0604020202020204" pitchFamily="34" charset="0"/>
            </a:endParaRPr>
          </a:p>
          <a:p>
            <a:pPr marL="234950" indent="-234950" eaLnBrk="1" fontAlgn="auto" hangingPunct="1">
              <a:lnSpc>
                <a:spcPct val="140000"/>
              </a:lnSpc>
              <a:spcBef>
                <a:spcPct val="10000"/>
              </a:spcBef>
              <a:spcAft>
                <a:spcPts val="0"/>
              </a:spcAft>
              <a:buClr>
                <a:schemeClr val="bg1">
                  <a:lumMod val="50000"/>
                </a:schemeClr>
              </a:buClr>
              <a:buSzPct val="60000"/>
              <a:buFont typeface="Wingdings" panose="05000000000000000000" pitchFamily="2" charset="2"/>
              <a:buChar char="l"/>
              <a:defRPr/>
            </a:pPr>
            <a:r>
              <a:rPr lang="zh-CN" altLang="en-US" sz="2000" kern="0" dirty="0">
                <a:solidFill>
                  <a:srgbClr val="000000"/>
                </a:solidFill>
                <a:latin typeface="+mn-lt"/>
                <a:ea typeface="+mn-ea"/>
                <a:cs typeface="Arial" panose="020B0604020202020204" pitchFamily="34" charset="0"/>
              </a:rPr>
              <a:t>操作系统与硬件解耦，从资源池中分配资源</a:t>
            </a:r>
            <a:endParaRPr lang="zh-CN" altLang="en-US" sz="2000" kern="0" dirty="0">
              <a:solidFill>
                <a:srgbClr val="000000"/>
              </a:solidFill>
              <a:latin typeface="+mn-lt"/>
              <a:ea typeface="+mn-ea"/>
              <a:cs typeface="Arial" panose="020B0604020202020204" pitchFamily="34" charset="0"/>
            </a:endParaRPr>
          </a:p>
        </p:txBody>
      </p:sp>
      <p:grpSp>
        <p:nvGrpSpPr>
          <p:cNvPr id="16389" name="组合 314"/>
          <p:cNvGrpSpPr/>
          <p:nvPr/>
        </p:nvGrpSpPr>
        <p:grpSpPr bwMode="auto">
          <a:xfrm>
            <a:off x="865188" y="1665288"/>
            <a:ext cx="7496175" cy="2370137"/>
            <a:chOff x="865188" y="1664804"/>
            <a:chExt cx="7496000" cy="2370680"/>
          </a:xfrm>
        </p:grpSpPr>
        <p:sp>
          <p:nvSpPr>
            <p:cNvPr id="5" name="AutoShape 25"/>
            <p:cNvSpPr>
              <a:spLocks noChangeArrowheads="1"/>
            </p:cNvSpPr>
            <p:nvPr/>
          </p:nvSpPr>
          <p:spPr bwMode="auto">
            <a:xfrm>
              <a:off x="4944968" y="1950619"/>
              <a:ext cx="546087"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6" name="AutoShape 25"/>
            <p:cNvSpPr>
              <a:spLocks noChangeArrowheads="1"/>
            </p:cNvSpPr>
            <p:nvPr/>
          </p:nvSpPr>
          <p:spPr bwMode="auto">
            <a:xfrm>
              <a:off x="5518041" y="1950619"/>
              <a:ext cx="542912"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7" name="AutoShape 25"/>
            <p:cNvSpPr>
              <a:spLocks noChangeArrowheads="1"/>
            </p:cNvSpPr>
            <p:nvPr/>
          </p:nvSpPr>
          <p:spPr bwMode="auto">
            <a:xfrm>
              <a:off x="7818276" y="1950619"/>
              <a:ext cx="542912"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8" name="AutoShape 25"/>
            <p:cNvSpPr>
              <a:spLocks noChangeArrowheads="1"/>
            </p:cNvSpPr>
            <p:nvPr/>
          </p:nvSpPr>
          <p:spPr bwMode="auto">
            <a:xfrm>
              <a:off x="6102228" y="1950619"/>
              <a:ext cx="542912"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9" name="AutoShape 25"/>
            <p:cNvSpPr>
              <a:spLocks noChangeArrowheads="1"/>
            </p:cNvSpPr>
            <p:nvPr/>
          </p:nvSpPr>
          <p:spPr bwMode="auto">
            <a:xfrm>
              <a:off x="6676889" y="1950619"/>
              <a:ext cx="542912"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10" name="AutoShape 25"/>
            <p:cNvSpPr>
              <a:spLocks noChangeArrowheads="1"/>
            </p:cNvSpPr>
            <p:nvPr/>
          </p:nvSpPr>
          <p:spPr bwMode="auto">
            <a:xfrm>
              <a:off x="7249964" y="1950619"/>
              <a:ext cx="542912" cy="970184"/>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15875" algn="ctr">
              <a:solidFill>
                <a:srgbClr val="33CCCC"/>
              </a:solidFill>
              <a:prstDash val="sysDot"/>
              <a:round/>
            </a:ln>
          </p:spPr>
          <p:txBody>
            <a:bodyPr wrap="none" lIns="91241" tIns="45624" rIns="91241" bIns="45624" anchor="ctr"/>
            <a:lstStyle/>
            <a:p>
              <a:pPr algn="ctr" eaLnBrk="1" fontAlgn="auto" hangingPunct="1">
                <a:spcBef>
                  <a:spcPts val="0"/>
                </a:spcBef>
                <a:spcAft>
                  <a:spcPts val="0"/>
                </a:spcAft>
                <a:defRPr/>
              </a:pPr>
              <a:endParaRPr lang="ja-JP" altLang="en-US" sz="900" kern="0">
                <a:solidFill>
                  <a:sysClr val="windowText" lastClr="000000"/>
                </a:solidFill>
                <a:latin typeface="+mn-lt"/>
                <a:ea typeface="+mn-ea"/>
                <a:cs typeface="Arial" panose="020B0604020202020204" pitchFamily="34" charset="0"/>
              </a:endParaRPr>
            </a:p>
          </p:txBody>
        </p:sp>
        <p:sp>
          <p:nvSpPr>
            <p:cNvPr id="11" name="AutoShape 12"/>
            <p:cNvSpPr>
              <a:spLocks noChangeArrowheads="1"/>
            </p:cNvSpPr>
            <p:nvPr/>
          </p:nvSpPr>
          <p:spPr bwMode="auto">
            <a:xfrm>
              <a:off x="3848030" y="2611171"/>
              <a:ext cx="1095349" cy="800283"/>
            </a:xfrm>
            <a:prstGeom prst="rightArrow">
              <a:avLst>
                <a:gd name="adj1" fmla="val 32389"/>
                <a:gd name="adj2" fmla="val 86793"/>
              </a:avLst>
            </a:prstGeom>
            <a:solidFill>
              <a:srgbClr val="1C8EE4">
                <a:alpha val="79999"/>
              </a:srgbClr>
            </a:solidFill>
            <a:ln w="9525" algn="ctr">
              <a:noFill/>
              <a:miter lim="800000"/>
            </a:ln>
          </p:spPr>
          <p:txBody>
            <a:bodyPr wrap="none" lIns="91434" tIns="45717" rIns="91434" bIns="45717" anchor="ctr"/>
            <a:lstStyle/>
            <a:p>
              <a:pPr algn="ctr" defTabSz="877570" eaLnBrk="1" fontAlgn="auto" hangingPunct="1">
                <a:spcBef>
                  <a:spcPts val="0"/>
                </a:spcBef>
                <a:spcAft>
                  <a:spcPts val="0"/>
                </a:spcAft>
                <a:buFont typeface="Wingdings" panose="05000000000000000000" pitchFamily="2" charset="2"/>
                <a:buNone/>
                <a:defRPr/>
              </a:pPr>
              <a:r>
                <a:rPr lang="zh-CN" altLang="en-US" sz="1600" kern="0">
                  <a:solidFill>
                    <a:srgbClr val="000000"/>
                  </a:solidFill>
                  <a:latin typeface="+mn-lt"/>
                  <a:ea typeface="+mn-ea"/>
                </a:rPr>
                <a:t>虚拟化</a:t>
              </a:r>
              <a:endParaRPr lang="zh-CN" altLang="en-US" sz="1600" kern="0">
                <a:solidFill>
                  <a:srgbClr val="000000"/>
                </a:solidFill>
                <a:latin typeface="+mn-lt"/>
                <a:ea typeface="+mn-ea"/>
              </a:endParaRPr>
            </a:p>
          </p:txBody>
        </p:sp>
        <p:sp>
          <p:nvSpPr>
            <p:cNvPr id="12" name="Rectangle 481"/>
            <p:cNvSpPr>
              <a:spLocks noChangeArrowheads="1"/>
            </p:cNvSpPr>
            <p:nvPr/>
          </p:nvSpPr>
          <p:spPr bwMode="gray">
            <a:xfrm>
              <a:off x="1535097" y="1664804"/>
              <a:ext cx="1466816" cy="269937"/>
            </a:xfrm>
            <a:prstGeom prst="rect">
              <a:avLst/>
            </a:prstGeom>
            <a:solidFill>
              <a:srgbClr val="79A400"/>
            </a:solidFill>
            <a:ln w="9525" algn="ctr">
              <a:noFill/>
              <a:miter lim="800000"/>
            </a:ln>
          </p:spPr>
          <p:txBody>
            <a:bodyPr wrap="none" lIns="91422" tIns="45712" rIns="91422" bIns="45712" anchor="ctr"/>
            <a:lstStyle/>
            <a:p>
              <a:pPr algn="ctr" defTabSz="801370" eaLnBrk="1" fontAlgn="auto" hangingPunct="1">
                <a:spcBef>
                  <a:spcPct val="50000"/>
                </a:spcBef>
                <a:spcAft>
                  <a:spcPts val="0"/>
                </a:spcAft>
                <a:defRPr/>
              </a:pPr>
              <a:r>
                <a:rPr lang="zh-CN" altLang="en-US" sz="1500" kern="0" dirty="0">
                  <a:solidFill>
                    <a:srgbClr val="000000"/>
                  </a:solidFill>
                  <a:latin typeface="+mn-lt"/>
                  <a:ea typeface="+mn-ea"/>
                </a:rPr>
                <a:t>虚拟化前</a:t>
              </a:r>
              <a:endParaRPr lang="zh-CN" altLang="en-US" sz="1500" kern="0" dirty="0">
                <a:solidFill>
                  <a:srgbClr val="000000"/>
                </a:solidFill>
                <a:latin typeface="+mn-lt"/>
                <a:ea typeface="+mn-ea"/>
              </a:endParaRPr>
            </a:p>
          </p:txBody>
        </p:sp>
        <p:sp>
          <p:nvSpPr>
            <p:cNvPr id="13" name="Rectangle 995"/>
            <p:cNvSpPr>
              <a:spLocks noChangeArrowheads="1"/>
            </p:cNvSpPr>
            <p:nvPr/>
          </p:nvSpPr>
          <p:spPr bwMode="gray">
            <a:xfrm>
              <a:off x="5799023" y="1664804"/>
              <a:ext cx="1462053" cy="269937"/>
            </a:xfrm>
            <a:prstGeom prst="rect">
              <a:avLst/>
            </a:prstGeom>
            <a:solidFill>
              <a:srgbClr val="6AB7EC"/>
            </a:solidFill>
            <a:ln w="9525" algn="ctr">
              <a:noFill/>
              <a:miter lim="800000"/>
            </a:ln>
          </p:spPr>
          <p:txBody>
            <a:bodyPr wrap="none" lIns="91422" tIns="45712" rIns="91422" bIns="45712" anchor="ctr"/>
            <a:lstStyle/>
            <a:p>
              <a:pPr algn="ctr" defTabSz="801370" eaLnBrk="1" fontAlgn="auto" hangingPunct="1">
                <a:spcBef>
                  <a:spcPct val="50000"/>
                </a:spcBef>
                <a:spcAft>
                  <a:spcPts val="0"/>
                </a:spcAft>
                <a:defRPr/>
              </a:pPr>
              <a:r>
                <a:rPr lang="zh-CN" altLang="en-US" sz="1500" kern="0">
                  <a:solidFill>
                    <a:srgbClr val="000000"/>
                  </a:solidFill>
                  <a:latin typeface="+mn-lt"/>
                  <a:ea typeface="+mn-ea"/>
                </a:rPr>
                <a:t>虚拟化后</a:t>
              </a:r>
              <a:endParaRPr lang="en-US" altLang="zh-CN" sz="1500" kern="0" dirty="0">
                <a:solidFill>
                  <a:srgbClr val="000000"/>
                </a:solidFill>
                <a:latin typeface="+mn-lt"/>
                <a:ea typeface="+mn-ea"/>
              </a:endParaRPr>
            </a:p>
          </p:txBody>
        </p:sp>
        <p:grpSp>
          <p:nvGrpSpPr>
            <p:cNvPr id="16399" name="Group 902"/>
            <p:cNvGrpSpPr/>
            <p:nvPr/>
          </p:nvGrpSpPr>
          <p:grpSpPr bwMode="auto">
            <a:xfrm>
              <a:off x="865188" y="1950520"/>
              <a:ext cx="2861694" cy="1884215"/>
              <a:chOff x="442" y="862"/>
              <a:chExt cx="1944" cy="1633"/>
            </a:xfrm>
          </p:grpSpPr>
          <p:sp>
            <p:nvSpPr>
              <p:cNvPr id="192" name="AutoShape 28"/>
              <p:cNvSpPr>
                <a:spLocks noChangeArrowheads="1"/>
              </p:cNvSpPr>
              <p:nvPr/>
            </p:nvSpPr>
            <p:spPr bwMode="auto">
              <a:xfrm>
                <a:off x="1093" y="2179"/>
                <a:ext cx="591" cy="318"/>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193" name="AutoShape 28"/>
              <p:cNvSpPr>
                <a:spLocks noChangeArrowheads="1"/>
              </p:cNvSpPr>
              <p:nvPr/>
            </p:nvSpPr>
            <p:spPr bwMode="auto">
              <a:xfrm>
                <a:off x="1760" y="2179"/>
                <a:ext cx="592" cy="318"/>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194" name="AutoShape 28"/>
              <p:cNvSpPr>
                <a:spLocks noChangeArrowheads="1"/>
              </p:cNvSpPr>
              <p:nvPr/>
            </p:nvSpPr>
            <p:spPr bwMode="auto">
              <a:xfrm>
                <a:off x="459" y="2179"/>
                <a:ext cx="591" cy="318"/>
              </a:xfrm>
              <a:prstGeom prst="roundRect">
                <a:avLst>
                  <a:gd name="adj" fmla="val 8495"/>
                </a:avLst>
              </a:prstGeom>
              <a:solidFill>
                <a:srgbClr val="BABABA">
                  <a:alpha val="50195"/>
                </a:srgbClr>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195" name="AutoShape 25"/>
              <p:cNvSpPr>
                <a:spLocks noChangeArrowheads="1"/>
              </p:cNvSpPr>
              <p:nvPr/>
            </p:nvSpPr>
            <p:spPr bwMode="auto">
              <a:xfrm>
                <a:off x="442" y="865"/>
                <a:ext cx="628" cy="1182"/>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9525" algn="ctr">
                <a:solidFill>
                  <a:srgbClr val="33CCCC"/>
                </a:solidFill>
                <a:round/>
              </a:ln>
            </p:spPr>
            <p:txBody>
              <a:bodyPr wrap="none" lIns="91241" tIns="45624" rIns="91241" bIns="45624" anchor="ctr"/>
              <a:lstStyle/>
              <a:p>
                <a:pPr algn="ctr" eaLnBrk="1" fontAlgn="auto" hangingPunct="1">
                  <a:spcBef>
                    <a:spcPts val="0"/>
                  </a:spcBef>
                  <a:spcAft>
                    <a:spcPts val="0"/>
                  </a:spcAft>
                  <a:defRPr/>
                </a:pPr>
                <a:endParaRPr lang="ja-JP" altLang="en-US" kern="0">
                  <a:solidFill>
                    <a:sysClr val="windowText" lastClr="000000"/>
                  </a:solidFill>
                  <a:latin typeface="+mn-lt"/>
                  <a:ea typeface="+mn-ea"/>
                  <a:cs typeface="Arial" panose="020B0604020202020204" pitchFamily="34" charset="0"/>
                </a:endParaRPr>
              </a:p>
            </p:txBody>
          </p:sp>
          <p:sp>
            <p:nvSpPr>
              <p:cNvPr id="196" name="AutoShape 26"/>
              <p:cNvSpPr>
                <a:spLocks noChangeArrowheads="1"/>
              </p:cNvSpPr>
              <p:nvPr/>
            </p:nvSpPr>
            <p:spPr bwMode="gray">
              <a:xfrm>
                <a:off x="456" y="1327"/>
                <a:ext cx="589" cy="351"/>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Windows</a:t>
                </a:r>
                <a:endParaRPr lang="en-US" altLang="ja-JP" sz="1500" kern="0" dirty="0">
                  <a:solidFill>
                    <a:srgbClr val="000000"/>
                  </a:solidFill>
                  <a:latin typeface="+mn-lt"/>
                  <a:ea typeface="+mn-ea"/>
                  <a:cs typeface="Arial" panose="020B0604020202020204" pitchFamily="34" charset="0"/>
                </a:endParaRPr>
              </a:p>
            </p:txBody>
          </p:sp>
          <p:sp>
            <p:nvSpPr>
              <p:cNvPr id="197" name="AutoShape 29"/>
              <p:cNvSpPr>
                <a:spLocks noChangeArrowheads="1"/>
              </p:cNvSpPr>
              <p:nvPr/>
            </p:nvSpPr>
            <p:spPr bwMode="gray">
              <a:xfrm>
                <a:off x="465" y="956"/>
                <a:ext cx="578" cy="351"/>
              </a:xfrm>
              <a:prstGeom prst="roundRect">
                <a:avLst>
                  <a:gd name="adj" fmla="val 8495"/>
                </a:avLst>
              </a:prstGeom>
              <a:solidFill>
                <a:srgbClr val="79A400">
                  <a:alpha val="70195"/>
                </a:srgbClr>
              </a:solidFill>
              <a:ln w="12700"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APP</a:t>
                </a:r>
                <a:endParaRPr lang="en-US" altLang="ja-JP" sz="1500" kern="0" dirty="0">
                  <a:solidFill>
                    <a:srgbClr val="000000"/>
                  </a:solidFill>
                  <a:latin typeface="+mn-lt"/>
                  <a:ea typeface="+mn-ea"/>
                  <a:cs typeface="Arial" panose="020B0604020202020204" pitchFamily="34" charset="0"/>
                </a:endParaRPr>
              </a:p>
            </p:txBody>
          </p:sp>
          <p:sp>
            <p:nvSpPr>
              <p:cNvPr id="198" name="AutoShape 28"/>
              <p:cNvSpPr>
                <a:spLocks noChangeArrowheads="1"/>
              </p:cNvSpPr>
              <p:nvPr/>
            </p:nvSpPr>
            <p:spPr bwMode="auto">
              <a:xfrm>
                <a:off x="460" y="1699"/>
                <a:ext cx="590" cy="315"/>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pic>
            <p:nvPicPr>
              <p:cNvPr id="16582" name="Picture 78" descr="Storage_icon_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89" y="1738"/>
                <a:ext cx="16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3" name="Picture 82" descr="Memory_icon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 y="1738"/>
                <a:ext cx="12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4" name="Picture 86" descr="CPU_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 y="1738"/>
                <a:ext cx="11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5" name="Picture 7" descr="NIC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 y="1769"/>
                <a:ext cx="17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AutoShape 25"/>
              <p:cNvSpPr>
                <a:spLocks noChangeArrowheads="1"/>
              </p:cNvSpPr>
              <p:nvPr/>
            </p:nvSpPr>
            <p:spPr bwMode="auto">
              <a:xfrm>
                <a:off x="1091" y="865"/>
                <a:ext cx="628" cy="1182"/>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9525" algn="ctr">
                <a:solidFill>
                  <a:srgbClr val="33CCCC"/>
                </a:solidFill>
                <a:round/>
              </a:ln>
            </p:spPr>
            <p:txBody>
              <a:bodyPr wrap="none" lIns="91241" tIns="45624" rIns="91241" bIns="45624" anchor="ctr"/>
              <a:lstStyle/>
              <a:p>
                <a:pPr algn="ctr" eaLnBrk="1" fontAlgn="auto" hangingPunct="1">
                  <a:spcBef>
                    <a:spcPts val="0"/>
                  </a:spcBef>
                  <a:spcAft>
                    <a:spcPts val="0"/>
                  </a:spcAft>
                  <a:defRPr/>
                </a:pPr>
                <a:endParaRPr lang="ja-JP" altLang="en-US" kern="0">
                  <a:solidFill>
                    <a:sysClr val="windowText" lastClr="000000"/>
                  </a:solidFill>
                  <a:latin typeface="+mn-lt"/>
                  <a:ea typeface="+mn-ea"/>
                  <a:cs typeface="Arial" panose="020B0604020202020204" pitchFamily="34" charset="0"/>
                </a:endParaRPr>
              </a:p>
            </p:txBody>
          </p:sp>
          <p:sp>
            <p:nvSpPr>
              <p:cNvPr id="204" name="AutoShape 26"/>
              <p:cNvSpPr>
                <a:spLocks noChangeArrowheads="1"/>
              </p:cNvSpPr>
              <p:nvPr/>
            </p:nvSpPr>
            <p:spPr bwMode="gray">
              <a:xfrm>
                <a:off x="1106" y="1327"/>
                <a:ext cx="590" cy="351"/>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Linux</a:t>
                </a:r>
                <a:endParaRPr lang="en-US" altLang="ja-JP" sz="1500" kern="0" dirty="0">
                  <a:solidFill>
                    <a:srgbClr val="000000"/>
                  </a:solidFill>
                  <a:latin typeface="+mn-lt"/>
                  <a:ea typeface="+mn-ea"/>
                  <a:cs typeface="Arial" panose="020B0604020202020204" pitchFamily="34" charset="0"/>
                </a:endParaRPr>
              </a:p>
            </p:txBody>
          </p:sp>
          <p:sp>
            <p:nvSpPr>
              <p:cNvPr id="205" name="AutoShape 29"/>
              <p:cNvSpPr>
                <a:spLocks noChangeArrowheads="1"/>
              </p:cNvSpPr>
              <p:nvPr/>
            </p:nvSpPr>
            <p:spPr bwMode="gray">
              <a:xfrm>
                <a:off x="1117" y="956"/>
                <a:ext cx="579" cy="351"/>
              </a:xfrm>
              <a:prstGeom prst="roundRect">
                <a:avLst>
                  <a:gd name="adj" fmla="val 8495"/>
                </a:avLst>
              </a:prstGeom>
              <a:solidFill>
                <a:srgbClr val="79A400">
                  <a:alpha val="70195"/>
                </a:srgbClr>
              </a:solidFill>
              <a:ln w="12700"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APP</a:t>
                </a:r>
                <a:endParaRPr lang="en-US" altLang="ja-JP" sz="1500" kern="0" dirty="0">
                  <a:solidFill>
                    <a:srgbClr val="000000"/>
                  </a:solidFill>
                  <a:latin typeface="+mn-lt"/>
                  <a:ea typeface="+mn-ea"/>
                  <a:cs typeface="Arial" panose="020B0604020202020204" pitchFamily="34" charset="0"/>
                </a:endParaRPr>
              </a:p>
            </p:txBody>
          </p:sp>
          <p:sp>
            <p:nvSpPr>
              <p:cNvPr id="206" name="AutoShape 28"/>
              <p:cNvSpPr>
                <a:spLocks noChangeArrowheads="1"/>
              </p:cNvSpPr>
              <p:nvPr/>
            </p:nvSpPr>
            <p:spPr bwMode="auto">
              <a:xfrm>
                <a:off x="1093" y="1699"/>
                <a:ext cx="591" cy="315"/>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pic>
            <p:nvPicPr>
              <p:cNvPr id="16590" name="Picture 78" descr="Storage_icon_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2" y="1738"/>
                <a:ext cx="16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1" name="Picture 82" descr="Memory_icon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 y="1738"/>
                <a:ext cx="12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2" name="Picture 86" descr="CPU_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 y="1738"/>
                <a:ext cx="11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3" name="Picture 7" descr="NIC_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1" y="1769"/>
                <a:ext cx="1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594" name="Group 556"/>
              <p:cNvGrpSpPr>
                <a:grpSpLocks noChangeAspect="1"/>
              </p:cNvGrpSpPr>
              <p:nvPr/>
            </p:nvGrpSpPr>
            <p:grpSpPr bwMode="auto">
              <a:xfrm>
                <a:off x="624" y="2177"/>
                <a:ext cx="262" cy="318"/>
                <a:chOff x="5506" y="5440"/>
                <a:chExt cx="312" cy="502"/>
              </a:xfrm>
            </p:grpSpPr>
            <p:sp>
              <p:nvSpPr>
                <p:cNvPr id="292" name="Freeform 557"/>
                <p:cNvSpPr>
                  <a:spLocks noChangeAspect="1"/>
                </p:cNvSpPr>
                <p:nvPr/>
              </p:nvSpPr>
              <p:spPr bwMode="auto">
                <a:xfrm>
                  <a:off x="5654" y="5467"/>
                  <a:ext cx="164" cy="476"/>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3" name="Freeform 558"/>
                <p:cNvSpPr>
                  <a:spLocks noChangeAspect="1"/>
                </p:cNvSpPr>
                <p:nvPr/>
              </p:nvSpPr>
              <p:spPr bwMode="auto">
                <a:xfrm>
                  <a:off x="5506" y="5441"/>
                  <a:ext cx="309" cy="150"/>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4" name="Freeform 559"/>
                <p:cNvSpPr>
                  <a:spLocks noChangeAspect="1"/>
                </p:cNvSpPr>
                <p:nvPr/>
              </p:nvSpPr>
              <p:spPr bwMode="auto">
                <a:xfrm>
                  <a:off x="5658" y="5467"/>
                  <a:ext cx="158" cy="124"/>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5" name="Freeform 560"/>
                <p:cNvSpPr>
                  <a:spLocks noChangeAspect="1"/>
                </p:cNvSpPr>
                <p:nvPr/>
              </p:nvSpPr>
              <p:spPr bwMode="auto">
                <a:xfrm>
                  <a:off x="5506" y="5554"/>
                  <a:ext cx="158" cy="389"/>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6" name="Freeform 561"/>
                <p:cNvSpPr>
                  <a:spLocks noChangeAspect="1"/>
                </p:cNvSpPr>
                <p:nvPr/>
              </p:nvSpPr>
              <p:spPr bwMode="auto">
                <a:xfrm>
                  <a:off x="5559" y="5793"/>
                  <a:ext cx="122" cy="24"/>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7" name="Freeform 562"/>
                <p:cNvSpPr>
                  <a:spLocks noChangeAspect="1"/>
                </p:cNvSpPr>
                <p:nvPr/>
              </p:nvSpPr>
              <p:spPr bwMode="auto">
                <a:xfrm>
                  <a:off x="5559" y="5793"/>
                  <a:ext cx="5"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8" name="Freeform 563"/>
                <p:cNvSpPr>
                  <a:spLocks noChangeAspect="1"/>
                </p:cNvSpPr>
                <p:nvPr/>
              </p:nvSpPr>
              <p:spPr bwMode="auto">
                <a:xfrm>
                  <a:off x="5559" y="5810"/>
                  <a:ext cx="122" cy="30"/>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9" name="Freeform 564"/>
                <p:cNvSpPr>
                  <a:spLocks noChangeAspect="1"/>
                </p:cNvSpPr>
                <p:nvPr/>
              </p:nvSpPr>
              <p:spPr bwMode="auto">
                <a:xfrm>
                  <a:off x="5559" y="5810"/>
                  <a:ext cx="5" cy="7"/>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0" name="Freeform 565"/>
                <p:cNvSpPr>
                  <a:spLocks noChangeAspect="1"/>
                </p:cNvSpPr>
                <p:nvPr/>
              </p:nvSpPr>
              <p:spPr bwMode="auto">
                <a:xfrm>
                  <a:off x="5559" y="5823"/>
                  <a:ext cx="122" cy="26"/>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1" name="Freeform 566"/>
                <p:cNvSpPr>
                  <a:spLocks noChangeAspect="1"/>
                </p:cNvSpPr>
                <p:nvPr/>
              </p:nvSpPr>
              <p:spPr bwMode="auto">
                <a:xfrm>
                  <a:off x="5559" y="5823"/>
                  <a:ext cx="5" cy="7"/>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2" name="Freeform 567"/>
                <p:cNvSpPr>
                  <a:spLocks noChangeAspect="1"/>
                </p:cNvSpPr>
                <p:nvPr/>
              </p:nvSpPr>
              <p:spPr bwMode="auto">
                <a:xfrm>
                  <a:off x="5559" y="5843"/>
                  <a:ext cx="122" cy="24"/>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3" name="Freeform 568"/>
                <p:cNvSpPr>
                  <a:spLocks noChangeAspect="1"/>
                </p:cNvSpPr>
                <p:nvPr/>
              </p:nvSpPr>
              <p:spPr bwMode="auto">
                <a:xfrm>
                  <a:off x="5559" y="5843"/>
                  <a:ext cx="5"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4" name="Freeform 569"/>
                <p:cNvSpPr>
                  <a:spLocks noChangeAspect="1"/>
                </p:cNvSpPr>
                <p:nvPr/>
              </p:nvSpPr>
              <p:spPr bwMode="auto">
                <a:xfrm>
                  <a:off x="5559" y="5856"/>
                  <a:ext cx="122" cy="24"/>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5" name="Freeform 570"/>
                <p:cNvSpPr>
                  <a:spLocks noChangeAspect="1"/>
                </p:cNvSpPr>
                <p:nvPr/>
              </p:nvSpPr>
              <p:spPr bwMode="auto">
                <a:xfrm>
                  <a:off x="5559" y="5847"/>
                  <a:ext cx="5" cy="9"/>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6" name="Freeform 571"/>
                <p:cNvSpPr>
                  <a:spLocks noChangeAspect="1"/>
                </p:cNvSpPr>
                <p:nvPr/>
              </p:nvSpPr>
              <p:spPr bwMode="auto">
                <a:xfrm>
                  <a:off x="5559" y="5867"/>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7" name="Freeform 572"/>
                <p:cNvSpPr>
                  <a:spLocks noChangeAspect="1"/>
                </p:cNvSpPr>
                <p:nvPr/>
              </p:nvSpPr>
              <p:spPr bwMode="auto">
                <a:xfrm>
                  <a:off x="5559" y="5867"/>
                  <a:ext cx="5"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8" name="Freeform 573"/>
                <p:cNvSpPr>
                  <a:spLocks noChangeAspect="1"/>
                </p:cNvSpPr>
                <p:nvPr/>
              </p:nvSpPr>
              <p:spPr bwMode="auto">
                <a:xfrm>
                  <a:off x="5559" y="5880"/>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09" name="Freeform 574"/>
                <p:cNvSpPr>
                  <a:spLocks noChangeAspect="1"/>
                </p:cNvSpPr>
                <p:nvPr/>
              </p:nvSpPr>
              <p:spPr bwMode="auto">
                <a:xfrm>
                  <a:off x="5559" y="5880"/>
                  <a:ext cx="5"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10" name="Freeform 575"/>
                <p:cNvSpPr>
                  <a:spLocks noChangeAspect="1"/>
                </p:cNvSpPr>
                <p:nvPr/>
              </p:nvSpPr>
              <p:spPr bwMode="auto">
                <a:xfrm>
                  <a:off x="5506" y="5591"/>
                  <a:ext cx="171" cy="39"/>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11" name="Freeform 576"/>
                <p:cNvSpPr>
                  <a:spLocks noChangeAspect="1"/>
                </p:cNvSpPr>
                <p:nvPr/>
              </p:nvSpPr>
              <p:spPr bwMode="auto">
                <a:xfrm>
                  <a:off x="5532" y="5617"/>
                  <a:ext cx="99" cy="24"/>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12" name="Freeform 577"/>
                <p:cNvSpPr>
                  <a:spLocks noChangeAspect="1"/>
                </p:cNvSpPr>
                <p:nvPr/>
              </p:nvSpPr>
              <p:spPr bwMode="auto">
                <a:xfrm>
                  <a:off x="5532" y="5617"/>
                  <a:ext cx="10" cy="11"/>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313" name="Freeform 578"/>
                <p:cNvSpPr>
                  <a:spLocks noChangeAspect="1"/>
                </p:cNvSpPr>
                <p:nvPr/>
              </p:nvSpPr>
              <p:spPr bwMode="auto">
                <a:xfrm>
                  <a:off x="5528" y="5541"/>
                  <a:ext cx="157" cy="376"/>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sp>
            <p:nvSpPr>
              <p:cNvPr id="212" name="AutoShape 25"/>
              <p:cNvSpPr>
                <a:spLocks noChangeArrowheads="1"/>
              </p:cNvSpPr>
              <p:nvPr/>
            </p:nvSpPr>
            <p:spPr bwMode="auto">
              <a:xfrm>
                <a:off x="1759" y="862"/>
                <a:ext cx="634" cy="1178"/>
              </a:xfrm>
              <a:prstGeom prst="roundRect">
                <a:avLst>
                  <a:gd name="adj" fmla="val 4917"/>
                </a:avLst>
              </a:prstGeom>
              <a:gradFill rotWithShape="1">
                <a:gsLst>
                  <a:gs pos="0">
                    <a:srgbClr val="FFFF99"/>
                  </a:gs>
                  <a:gs pos="100000">
                    <a:srgbClr val="767647">
                      <a:alpha val="14000"/>
                    </a:srgbClr>
                  </a:gs>
                </a:gsLst>
                <a:path path="shape">
                  <a:fillToRect l="50000" t="50000" r="50000" b="50000"/>
                </a:path>
              </a:gradFill>
              <a:ln w="9525" algn="ctr">
                <a:solidFill>
                  <a:srgbClr val="33CCCC"/>
                </a:solidFill>
                <a:round/>
              </a:ln>
            </p:spPr>
            <p:txBody>
              <a:bodyPr wrap="none" lIns="91241" tIns="45624" rIns="91241" bIns="45624" anchor="ctr"/>
              <a:lstStyle/>
              <a:p>
                <a:pPr algn="ctr" eaLnBrk="1" fontAlgn="auto" hangingPunct="1">
                  <a:spcBef>
                    <a:spcPts val="0"/>
                  </a:spcBef>
                  <a:spcAft>
                    <a:spcPts val="0"/>
                  </a:spcAft>
                  <a:defRPr/>
                </a:pPr>
                <a:endParaRPr lang="ja-JP" altLang="en-US" kern="0">
                  <a:solidFill>
                    <a:sysClr val="windowText" lastClr="000000"/>
                  </a:solidFill>
                  <a:latin typeface="+mn-lt"/>
                  <a:ea typeface="+mn-ea"/>
                  <a:cs typeface="Arial" panose="020B0604020202020204" pitchFamily="34" charset="0"/>
                </a:endParaRPr>
              </a:p>
            </p:txBody>
          </p:sp>
          <p:sp>
            <p:nvSpPr>
              <p:cNvPr id="213" name="AutoShape 26"/>
              <p:cNvSpPr>
                <a:spLocks noChangeArrowheads="1"/>
              </p:cNvSpPr>
              <p:nvPr/>
            </p:nvSpPr>
            <p:spPr bwMode="gray">
              <a:xfrm>
                <a:off x="1773" y="1327"/>
                <a:ext cx="593" cy="351"/>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Linux</a:t>
                </a:r>
                <a:endParaRPr lang="en-US" altLang="ja-JP" sz="1500" kern="0" dirty="0">
                  <a:solidFill>
                    <a:srgbClr val="000000"/>
                  </a:solidFill>
                  <a:latin typeface="+mn-lt"/>
                  <a:ea typeface="+mn-ea"/>
                  <a:cs typeface="Arial" panose="020B0604020202020204" pitchFamily="34" charset="0"/>
                </a:endParaRPr>
              </a:p>
            </p:txBody>
          </p:sp>
          <p:sp>
            <p:nvSpPr>
              <p:cNvPr id="214" name="AutoShape 29"/>
              <p:cNvSpPr>
                <a:spLocks noChangeArrowheads="1"/>
              </p:cNvSpPr>
              <p:nvPr/>
            </p:nvSpPr>
            <p:spPr bwMode="gray">
              <a:xfrm>
                <a:off x="1787" y="952"/>
                <a:ext cx="579" cy="352"/>
              </a:xfrm>
              <a:prstGeom prst="roundRect">
                <a:avLst>
                  <a:gd name="adj" fmla="val 8495"/>
                </a:avLst>
              </a:prstGeom>
              <a:solidFill>
                <a:srgbClr val="79A400">
                  <a:alpha val="70195"/>
                </a:srgbClr>
              </a:solidFill>
              <a:ln w="12700" algn="ctr">
                <a:solidFill>
                  <a:srgbClr val="000000"/>
                </a:solidFill>
                <a:round/>
              </a:ln>
            </p:spPr>
            <p:txBody>
              <a:bodyPr wrap="none" lIns="91422" tIns="45712" rIns="91422" bIns="45712" anchor="ctr"/>
              <a:lstStyle/>
              <a:p>
                <a:pPr algn="ctr" defTabSz="801370" eaLnBrk="1" fontAlgn="auto" hangingPunct="1">
                  <a:spcBef>
                    <a:spcPct val="50000"/>
                  </a:spcBef>
                  <a:spcAft>
                    <a:spcPts val="0"/>
                  </a:spcAft>
                  <a:defRPr/>
                </a:pPr>
                <a:r>
                  <a:rPr lang="en-US" altLang="zh-CN" sz="1500" kern="0" dirty="0">
                    <a:solidFill>
                      <a:srgbClr val="000000"/>
                    </a:solidFill>
                    <a:latin typeface="+mn-lt"/>
                    <a:ea typeface="+mn-ea"/>
                    <a:cs typeface="Arial" panose="020B0604020202020204" pitchFamily="34" charset="0"/>
                  </a:rPr>
                  <a:t>APP</a:t>
                </a:r>
                <a:endParaRPr lang="en-US" altLang="ja-JP" sz="1500" kern="0" dirty="0">
                  <a:solidFill>
                    <a:srgbClr val="000000"/>
                  </a:solidFill>
                  <a:latin typeface="+mn-lt"/>
                  <a:ea typeface="+mn-ea"/>
                  <a:cs typeface="Arial" panose="020B0604020202020204" pitchFamily="34" charset="0"/>
                </a:endParaRPr>
              </a:p>
            </p:txBody>
          </p:sp>
          <p:sp>
            <p:nvSpPr>
              <p:cNvPr id="215" name="AutoShape 28"/>
              <p:cNvSpPr>
                <a:spLocks noChangeArrowheads="1"/>
              </p:cNvSpPr>
              <p:nvPr/>
            </p:nvSpPr>
            <p:spPr bwMode="auto">
              <a:xfrm>
                <a:off x="1760" y="1693"/>
                <a:ext cx="592" cy="314"/>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pic>
            <p:nvPicPr>
              <p:cNvPr id="16599" name="Picture 78" descr="Storage_icon_0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189" y="1735"/>
                <a:ext cx="16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00" name="Picture 82" descr="Memory_icon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 y="1735"/>
                <a:ext cx="12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01" name="Picture 86" descr="CPU_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1" y="1735"/>
                <a:ext cx="11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02" name="Picture 7" descr="NIC_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 y="1766"/>
                <a:ext cx="18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03" name="Picture 593" descr="상승_4"/>
              <p:cNvPicPr>
                <a:picLocks noChangeAspect="1" noChangeArrowheads="1"/>
              </p:cNvPicPr>
              <p:nvPr/>
            </p:nvPicPr>
            <p:blipFill>
              <a:blip r:embed="rId6">
                <a:lum bright="-6000" contrast="36000"/>
                <a:extLst>
                  <a:ext uri="{28A0092B-C50C-407E-A947-70E740481C1C}">
                    <a14:useLocalDpi xmlns:a14="http://schemas.microsoft.com/office/drawing/2010/main" val="0"/>
                  </a:ext>
                </a:extLst>
              </a:blip>
              <a:srcRect r="3534"/>
              <a:stretch>
                <a:fillRect/>
              </a:stretch>
            </p:blipFill>
            <p:spPr bwMode="auto">
              <a:xfrm>
                <a:off x="533" y="1996"/>
                <a:ext cx="45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604" name="Group 594"/>
              <p:cNvGrpSpPr>
                <a:grpSpLocks noChangeAspect="1"/>
              </p:cNvGrpSpPr>
              <p:nvPr/>
            </p:nvGrpSpPr>
            <p:grpSpPr bwMode="auto">
              <a:xfrm>
                <a:off x="1269" y="2177"/>
                <a:ext cx="262" cy="318"/>
                <a:chOff x="5506" y="5440"/>
                <a:chExt cx="312" cy="502"/>
              </a:xfrm>
            </p:grpSpPr>
            <p:sp>
              <p:nvSpPr>
                <p:cNvPr id="270" name="Freeform 595"/>
                <p:cNvSpPr>
                  <a:spLocks noChangeAspect="1"/>
                </p:cNvSpPr>
                <p:nvPr/>
              </p:nvSpPr>
              <p:spPr bwMode="auto">
                <a:xfrm>
                  <a:off x="5653" y="5467"/>
                  <a:ext cx="163" cy="476"/>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1" name="Freeform 596"/>
                <p:cNvSpPr>
                  <a:spLocks noChangeAspect="1"/>
                </p:cNvSpPr>
                <p:nvPr/>
              </p:nvSpPr>
              <p:spPr bwMode="auto">
                <a:xfrm>
                  <a:off x="5506" y="5441"/>
                  <a:ext cx="309" cy="150"/>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2" name="Freeform 597"/>
                <p:cNvSpPr>
                  <a:spLocks noChangeAspect="1"/>
                </p:cNvSpPr>
                <p:nvPr/>
              </p:nvSpPr>
              <p:spPr bwMode="auto">
                <a:xfrm>
                  <a:off x="5658" y="5467"/>
                  <a:ext cx="158" cy="124"/>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3" name="Freeform 598"/>
                <p:cNvSpPr>
                  <a:spLocks noChangeAspect="1"/>
                </p:cNvSpPr>
                <p:nvPr/>
              </p:nvSpPr>
              <p:spPr bwMode="auto">
                <a:xfrm>
                  <a:off x="5506" y="5554"/>
                  <a:ext cx="158" cy="389"/>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4" name="Freeform 599"/>
                <p:cNvSpPr>
                  <a:spLocks noChangeAspect="1"/>
                </p:cNvSpPr>
                <p:nvPr/>
              </p:nvSpPr>
              <p:spPr bwMode="auto">
                <a:xfrm>
                  <a:off x="5559" y="5793"/>
                  <a:ext cx="122" cy="24"/>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5" name="Freeform 600"/>
                <p:cNvSpPr>
                  <a:spLocks noChangeAspect="1"/>
                </p:cNvSpPr>
                <p:nvPr/>
              </p:nvSpPr>
              <p:spPr bwMode="auto">
                <a:xfrm>
                  <a:off x="5559" y="5793"/>
                  <a:ext cx="5"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6" name="Freeform 601"/>
                <p:cNvSpPr>
                  <a:spLocks noChangeAspect="1"/>
                </p:cNvSpPr>
                <p:nvPr/>
              </p:nvSpPr>
              <p:spPr bwMode="auto">
                <a:xfrm>
                  <a:off x="5559" y="5810"/>
                  <a:ext cx="122" cy="30"/>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7" name="Freeform 602"/>
                <p:cNvSpPr>
                  <a:spLocks noChangeAspect="1"/>
                </p:cNvSpPr>
                <p:nvPr/>
              </p:nvSpPr>
              <p:spPr bwMode="auto">
                <a:xfrm>
                  <a:off x="5559" y="5810"/>
                  <a:ext cx="5" cy="7"/>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8" name="Freeform 603"/>
                <p:cNvSpPr>
                  <a:spLocks noChangeAspect="1"/>
                </p:cNvSpPr>
                <p:nvPr/>
              </p:nvSpPr>
              <p:spPr bwMode="auto">
                <a:xfrm>
                  <a:off x="5559" y="5823"/>
                  <a:ext cx="122" cy="26"/>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79" name="Freeform 604"/>
                <p:cNvSpPr>
                  <a:spLocks noChangeAspect="1"/>
                </p:cNvSpPr>
                <p:nvPr/>
              </p:nvSpPr>
              <p:spPr bwMode="auto">
                <a:xfrm>
                  <a:off x="5559" y="5823"/>
                  <a:ext cx="5" cy="7"/>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0" name="Freeform 605"/>
                <p:cNvSpPr>
                  <a:spLocks noChangeAspect="1"/>
                </p:cNvSpPr>
                <p:nvPr/>
              </p:nvSpPr>
              <p:spPr bwMode="auto">
                <a:xfrm>
                  <a:off x="5559" y="5843"/>
                  <a:ext cx="122" cy="24"/>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1" name="Freeform 606"/>
                <p:cNvSpPr>
                  <a:spLocks noChangeAspect="1"/>
                </p:cNvSpPr>
                <p:nvPr/>
              </p:nvSpPr>
              <p:spPr bwMode="auto">
                <a:xfrm>
                  <a:off x="5559" y="5843"/>
                  <a:ext cx="5"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2" name="Freeform 607"/>
                <p:cNvSpPr>
                  <a:spLocks noChangeAspect="1"/>
                </p:cNvSpPr>
                <p:nvPr/>
              </p:nvSpPr>
              <p:spPr bwMode="auto">
                <a:xfrm>
                  <a:off x="5559" y="5856"/>
                  <a:ext cx="122" cy="24"/>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3" name="Freeform 608"/>
                <p:cNvSpPr>
                  <a:spLocks noChangeAspect="1"/>
                </p:cNvSpPr>
                <p:nvPr/>
              </p:nvSpPr>
              <p:spPr bwMode="auto">
                <a:xfrm>
                  <a:off x="5559" y="5847"/>
                  <a:ext cx="5" cy="9"/>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4" name="Freeform 609"/>
                <p:cNvSpPr>
                  <a:spLocks noChangeAspect="1"/>
                </p:cNvSpPr>
                <p:nvPr/>
              </p:nvSpPr>
              <p:spPr bwMode="auto">
                <a:xfrm>
                  <a:off x="5559" y="5867"/>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5" name="Freeform 610"/>
                <p:cNvSpPr>
                  <a:spLocks noChangeAspect="1"/>
                </p:cNvSpPr>
                <p:nvPr/>
              </p:nvSpPr>
              <p:spPr bwMode="auto">
                <a:xfrm>
                  <a:off x="5559" y="5867"/>
                  <a:ext cx="5"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6" name="Freeform 611"/>
                <p:cNvSpPr>
                  <a:spLocks noChangeAspect="1"/>
                </p:cNvSpPr>
                <p:nvPr/>
              </p:nvSpPr>
              <p:spPr bwMode="auto">
                <a:xfrm>
                  <a:off x="5559" y="5880"/>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7" name="Freeform 612"/>
                <p:cNvSpPr>
                  <a:spLocks noChangeAspect="1"/>
                </p:cNvSpPr>
                <p:nvPr/>
              </p:nvSpPr>
              <p:spPr bwMode="auto">
                <a:xfrm>
                  <a:off x="5559" y="5880"/>
                  <a:ext cx="5"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8" name="Freeform 613"/>
                <p:cNvSpPr>
                  <a:spLocks noChangeAspect="1"/>
                </p:cNvSpPr>
                <p:nvPr/>
              </p:nvSpPr>
              <p:spPr bwMode="auto">
                <a:xfrm>
                  <a:off x="5506" y="5591"/>
                  <a:ext cx="171" cy="39"/>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89" name="Freeform 614"/>
                <p:cNvSpPr>
                  <a:spLocks noChangeAspect="1"/>
                </p:cNvSpPr>
                <p:nvPr/>
              </p:nvSpPr>
              <p:spPr bwMode="auto">
                <a:xfrm>
                  <a:off x="5532" y="5617"/>
                  <a:ext cx="99" cy="24"/>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0" name="Freeform 615"/>
                <p:cNvSpPr>
                  <a:spLocks noChangeAspect="1"/>
                </p:cNvSpPr>
                <p:nvPr/>
              </p:nvSpPr>
              <p:spPr bwMode="auto">
                <a:xfrm>
                  <a:off x="5532" y="5617"/>
                  <a:ext cx="10" cy="11"/>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91" name="Freeform 616"/>
                <p:cNvSpPr>
                  <a:spLocks noChangeAspect="1"/>
                </p:cNvSpPr>
                <p:nvPr/>
              </p:nvSpPr>
              <p:spPr bwMode="auto">
                <a:xfrm>
                  <a:off x="5528" y="5541"/>
                  <a:ext cx="157" cy="376"/>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pic>
            <p:nvPicPr>
              <p:cNvPr id="16605" name="Picture 617" descr="상승_4"/>
              <p:cNvPicPr>
                <a:picLocks noChangeAspect="1" noChangeArrowheads="1"/>
              </p:cNvPicPr>
              <p:nvPr/>
            </p:nvPicPr>
            <p:blipFill>
              <a:blip r:embed="rId6">
                <a:lum bright="-6000" contrast="36000"/>
                <a:extLst>
                  <a:ext uri="{28A0092B-C50C-407E-A947-70E740481C1C}">
                    <a14:useLocalDpi xmlns:a14="http://schemas.microsoft.com/office/drawing/2010/main" val="0"/>
                  </a:ext>
                </a:extLst>
              </a:blip>
              <a:srcRect r="3534"/>
              <a:stretch>
                <a:fillRect/>
              </a:stretch>
            </p:blipFill>
            <p:spPr bwMode="auto">
              <a:xfrm>
                <a:off x="1168" y="1996"/>
                <a:ext cx="45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606" name="Group 618"/>
              <p:cNvGrpSpPr>
                <a:grpSpLocks noChangeAspect="1"/>
              </p:cNvGrpSpPr>
              <p:nvPr/>
            </p:nvGrpSpPr>
            <p:grpSpPr bwMode="auto">
              <a:xfrm>
                <a:off x="1904" y="2177"/>
                <a:ext cx="262" cy="318"/>
                <a:chOff x="5506" y="5440"/>
                <a:chExt cx="312" cy="502"/>
              </a:xfrm>
            </p:grpSpPr>
            <p:sp>
              <p:nvSpPr>
                <p:cNvPr id="248" name="Freeform 619"/>
                <p:cNvSpPr>
                  <a:spLocks noChangeAspect="1"/>
                </p:cNvSpPr>
                <p:nvPr/>
              </p:nvSpPr>
              <p:spPr bwMode="auto">
                <a:xfrm>
                  <a:off x="5653" y="5467"/>
                  <a:ext cx="163" cy="476"/>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9" name="Freeform 620"/>
                <p:cNvSpPr>
                  <a:spLocks noChangeAspect="1"/>
                </p:cNvSpPr>
                <p:nvPr/>
              </p:nvSpPr>
              <p:spPr bwMode="auto">
                <a:xfrm>
                  <a:off x="5506" y="5441"/>
                  <a:ext cx="309" cy="150"/>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0" name="Freeform 621"/>
                <p:cNvSpPr>
                  <a:spLocks noChangeAspect="1"/>
                </p:cNvSpPr>
                <p:nvPr/>
              </p:nvSpPr>
              <p:spPr bwMode="auto">
                <a:xfrm>
                  <a:off x="5658" y="5467"/>
                  <a:ext cx="158" cy="124"/>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1" name="Freeform 622"/>
                <p:cNvSpPr>
                  <a:spLocks noChangeAspect="1"/>
                </p:cNvSpPr>
                <p:nvPr/>
              </p:nvSpPr>
              <p:spPr bwMode="auto">
                <a:xfrm>
                  <a:off x="5506" y="5554"/>
                  <a:ext cx="158" cy="389"/>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2" name="Freeform 623"/>
                <p:cNvSpPr>
                  <a:spLocks noChangeAspect="1"/>
                </p:cNvSpPr>
                <p:nvPr/>
              </p:nvSpPr>
              <p:spPr bwMode="auto">
                <a:xfrm>
                  <a:off x="5559" y="5793"/>
                  <a:ext cx="118" cy="24"/>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3" name="Freeform 624"/>
                <p:cNvSpPr>
                  <a:spLocks noChangeAspect="1"/>
                </p:cNvSpPr>
                <p:nvPr/>
              </p:nvSpPr>
              <p:spPr bwMode="auto">
                <a:xfrm>
                  <a:off x="5559" y="5793"/>
                  <a:ext cx="4"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4" name="Freeform 625"/>
                <p:cNvSpPr>
                  <a:spLocks noChangeAspect="1"/>
                </p:cNvSpPr>
                <p:nvPr/>
              </p:nvSpPr>
              <p:spPr bwMode="auto">
                <a:xfrm>
                  <a:off x="5559" y="5810"/>
                  <a:ext cx="118" cy="30"/>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5" name="Freeform 626"/>
                <p:cNvSpPr>
                  <a:spLocks noChangeAspect="1"/>
                </p:cNvSpPr>
                <p:nvPr/>
              </p:nvSpPr>
              <p:spPr bwMode="auto">
                <a:xfrm>
                  <a:off x="5559" y="5810"/>
                  <a:ext cx="4" cy="7"/>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6" name="Freeform 627"/>
                <p:cNvSpPr>
                  <a:spLocks noChangeAspect="1"/>
                </p:cNvSpPr>
                <p:nvPr/>
              </p:nvSpPr>
              <p:spPr bwMode="auto">
                <a:xfrm>
                  <a:off x="5559" y="5823"/>
                  <a:ext cx="118" cy="26"/>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7" name="Freeform 628"/>
                <p:cNvSpPr>
                  <a:spLocks noChangeAspect="1"/>
                </p:cNvSpPr>
                <p:nvPr/>
              </p:nvSpPr>
              <p:spPr bwMode="auto">
                <a:xfrm>
                  <a:off x="5559" y="5823"/>
                  <a:ext cx="4" cy="7"/>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8" name="Freeform 629"/>
                <p:cNvSpPr>
                  <a:spLocks noChangeAspect="1"/>
                </p:cNvSpPr>
                <p:nvPr/>
              </p:nvSpPr>
              <p:spPr bwMode="auto">
                <a:xfrm>
                  <a:off x="5559" y="5843"/>
                  <a:ext cx="118" cy="24"/>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59" name="Freeform 630"/>
                <p:cNvSpPr>
                  <a:spLocks noChangeAspect="1"/>
                </p:cNvSpPr>
                <p:nvPr/>
              </p:nvSpPr>
              <p:spPr bwMode="auto">
                <a:xfrm>
                  <a:off x="5559" y="5843"/>
                  <a:ext cx="4"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0" name="Freeform 631"/>
                <p:cNvSpPr>
                  <a:spLocks noChangeAspect="1"/>
                </p:cNvSpPr>
                <p:nvPr/>
              </p:nvSpPr>
              <p:spPr bwMode="auto">
                <a:xfrm>
                  <a:off x="5559" y="5856"/>
                  <a:ext cx="118" cy="24"/>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1" name="Freeform 632"/>
                <p:cNvSpPr>
                  <a:spLocks noChangeAspect="1"/>
                </p:cNvSpPr>
                <p:nvPr/>
              </p:nvSpPr>
              <p:spPr bwMode="auto">
                <a:xfrm>
                  <a:off x="5559" y="5847"/>
                  <a:ext cx="4" cy="9"/>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2" name="Freeform 633"/>
                <p:cNvSpPr>
                  <a:spLocks noChangeAspect="1"/>
                </p:cNvSpPr>
                <p:nvPr/>
              </p:nvSpPr>
              <p:spPr bwMode="auto">
                <a:xfrm>
                  <a:off x="5559" y="5867"/>
                  <a:ext cx="118"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3" name="Freeform 634"/>
                <p:cNvSpPr>
                  <a:spLocks noChangeAspect="1"/>
                </p:cNvSpPr>
                <p:nvPr/>
              </p:nvSpPr>
              <p:spPr bwMode="auto">
                <a:xfrm>
                  <a:off x="5559" y="5867"/>
                  <a:ext cx="4"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4" name="Freeform 635"/>
                <p:cNvSpPr>
                  <a:spLocks noChangeAspect="1"/>
                </p:cNvSpPr>
                <p:nvPr/>
              </p:nvSpPr>
              <p:spPr bwMode="auto">
                <a:xfrm>
                  <a:off x="5559" y="5880"/>
                  <a:ext cx="118"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5" name="Freeform 636"/>
                <p:cNvSpPr>
                  <a:spLocks noChangeAspect="1"/>
                </p:cNvSpPr>
                <p:nvPr/>
              </p:nvSpPr>
              <p:spPr bwMode="auto">
                <a:xfrm>
                  <a:off x="5559" y="5880"/>
                  <a:ext cx="4"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6" name="Freeform 637"/>
                <p:cNvSpPr>
                  <a:spLocks noChangeAspect="1"/>
                </p:cNvSpPr>
                <p:nvPr/>
              </p:nvSpPr>
              <p:spPr bwMode="auto">
                <a:xfrm>
                  <a:off x="5506" y="5591"/>
                  <a:ext cx="171" cy="39"/>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7" name="Freeform 638"/>
                <p:cNvSpPr>
                  <a:spLocks noChangeAspect="1"/>
                </p:cNvSpPr>
                <p:nvPr/>
              </p:nvSpPr>
              <p:spPr bwMode="auto">
                <a:xfrm>
                  <a:off x="5532" y="5617"/>
                  <a:ext cx="99" cy="24"/>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8" name="Freeform 639"/>
                <p:cNvSpPr>
                  <a:spLocks noChangeAspect="1"/>
                </p:cNvSpPr>
                <p:nvPr/>
              </p:nvSpPr>
              <p:spPr bwMode="auto">
                <a:xfrm>
                  <a:off x="5532" y="5617"/>
                  <a:ext cx="10" cy="11"/>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69" name="Freeform 640"/>
                <p:cNvSpPr>
                  <a:spLocks noChangeAspect="1"/>
                </p:cNvSpPr>
                <p:nvPr/>
              </p:nvSpPr>
              <p:spPr bwMode="auto">
                <a:xfrm>
                  <a:off x="5528" y="5541"/>
                  <a:ext cx="157" cy="376"/>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pic>
            <p:nvPicPr>
              <p:cNvPr id="16607" name="Picture 641" descr="상승_4"/>
              <p:cNvPicPr>
                <a:picLocks noChangeAspect="1" noChangeArrowheads="1"/>
              </p:cNvPicPr>
              <p:nvPr/>
            </p:nvPicPr>
            <p:blipFill>
              <a:blip r:embed="rId6">
                <a:lum bright="-6000" contrast="36000"/>
                <a:extLst>
                  <a:ext uri="{28A0092B-C50C-407E-A947-70E740481C1C}">
                    <a14:useLocalDpi xmlns:a14="http://schemas.microsoft.com/office/drawing/2010/main" val="0"/>
                  </a:ext>
                </a:extLst>
              </a:blip>
              <a:srcRect r="3534"/>
              <a:stretch>
                <a:fillRect/>
              </a:stretch>
            </p:blipFill>
            <p:spPr bwMode="auto">
              <a:xfrm>
                <a:off x="1839" y="1996"/>
                <a:ext cx="454"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608" name="Group 665"/>
              <p:cNvGrpSpPr>
                <a:grpSpLocks noChangeAspect="1"/>
              </p:cNvGrpSpPr>
              <p:nvPr/>
            </p:nvGrpSpPr>
            <p:grpSpPr bwMode="auto">
              <a:xfrm>
                <a:off x="1904" y="2177"/>
                <a:ext cx="262" cy="318"/>
                <a:chOff x="5506" y="5440"/>
                <a:chExt cx="312" cy="502"/>
              </a:xfrm>
            </p:grpSpPr>
            <p:sp>
              <p:nvSpPr>
                <p:cNvPr id="226" name="Freeform 666"/>
                <p:cNvSpPr>
                  <a:spLocks noChangeAspect="1"/>
                </p:cNvSpPr>
                <p:nvPr/>
              </p:nvSpPr>
              <p:spPr bwMode="auto">
                <a:xfrm>
                  <a:off x="5653" y="5467"/>
                  <a:ext cx="163" cy="476"/>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27" name="Freeform 667"/>
                <p:cNvSpPr>
                  <a:spLocks noChangeAspect="1"/>
                </p:cNvSpPr>
                <p:nvPr/>
              </p:nvSpPr>
              <p:spPr bwMode="auto">
                <a:xfrm>
                  <a:off x="5506" y="5441"/>
                  <a:ext cx="309" cy="150"/>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28" name="Freeform 668"/>
                <p:cNvSpPr>
                  <a:spLocks noChangeAspect="1"/>
                </p:cNvSpPr>
                <p:nvPr/>
              </p:nvSpPr>
              <p:spPr bwMode="auto">
                <a:xfrm>
                  <a:off x="5658" y="5467"/>
                  <a:ext cx="158" cy="124"/>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29" name="Freeform 669"/>
                <p:cNvSpPr>
                  <a:spLocks noChangeAspect="1"/>
                </p:cNvSpPr>
                <p:nvPr/>
              </p:nvSpPr>
              <p:spPr bwMode="auto">
                <a:xfrm>
                  <a:off x="5506" y="5554"/>
                  <a:ext cx="158" cy="389"/>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0" name="Freeform 670"/>
                <p:cNvSpPr>
                  <a:spLocks noChangeAspect="1"/>
                </p:cNvSpPr>
                <p:nvPr/>
              </p:nvSpPr>
              <p:spPr bwMode="auto">
                <a:xfrm>
                  <a:off x="5559" y="5793"/>
                  <a:ext cx="118" cy="24"/>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1" name="Freeform 671"/>
                <p:cNvSpPr>
                  <a:spLocks noChangeAspect="1"/>
                </p:cNvSpPr>
                <p:nvPr/>
              </p:nvSpPr>
              <p:spPr bwMode="auto">
                <a:xfrm>
                  <a:off x="5559" y="5793"/>
                  <a:ext cx="4"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2" name="Freeform 672"/>
                <p:cNvSpPr>
                  <a:spLocks noChangeAspect="1"/>
                </p:cNvSpPr>
                <p:nvPr/>
              </p:nvSpPr>
              <p:spPr bwMode="auto">
                <a:xfrm>
                  <a:off x="5559" y="5810"/>
                  <a:ext cx="118" cy="30"/>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3" name="Freeform 673"/>
                <p:cNvSpPr>
                  <a:spLocks noChangeAspect="1"/>
                </p:cNvSpPr>
                <p:nvPr/>
              </p:nvSpPr>
              <p:spPr bwMode="auto">
                <a:xfrm>
                  <a:off x="5559" y="5810"/>
                  <a:ext cx="4" cy="7"/>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4" name="Freeform 674"/>
                <p:cNvSpPr>
                  <a:spLocks noChangeAspect="1"/>
                </p:cNvSpPr>
                <p:nvPr/>
              </p:nvSpPr>
              <p:spPr bwMode="auto">
                <a:xfrm>
                  <a:off x="5559" y="5823"/>
                  <a:ext cx="118" cy="26"/>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5" name="Freeform 675"/>
                <p:cNvSpPr>
                  <a:spLocks noChangeAspect="1"/>
                </p:cNvSpPr>
                <p:nvPr/>
              </p:nvSpPr>
              <p:spPr bwMode="auto">
                <a:xfrm>
                  <a:off x="5559" y="5823"/>
                  <a:ext cx="4" cy="7"/>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6" name="Freeform 676"/>
                <p:cNvSpPr>
                  <a:spLocks noChangeAspect="1"/>
                </p:cNvSpPr>
                <p:nvPr/>
              </p:nvSpPr>
              <p:spPr bwMode="auto">
                <a:xfrm>
                  <a:off x="5559" y="5843"/>
                  <a:ext cx="118" cy="24"/>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7" name="Freeform 677"/>
                <p:cNvSpPr>
                  <a:spLocks noChangeAspect="1"/>
                </p:cNvSpPr>
                <p:nvPr/>
              </p:nvSpPr>
              <p:spPr bwMode="auto">
                <a:xfrm>
                  <a:off x="5559" y="5843"/>
                  <a:ext cx="4"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8" name="Freeform 678"/>
                <p:cNvSpPr>
                  <a:spLocks noChangeAspect="1"/>
                </p:cNvSpPr>
                <p:nvPr/>
              </p:nvSpPr>
              <p:spPr bwMode="auto">
                <a:xfrm>
                  <a:off x="5559" y="5856"/>
                  <a:ext cx="118" cy="24"/>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39" name="Freeform 679"/>
                <p:cNvSpPr>
                  <a:spLocks noChangeAspect="1"/>
                </p:cNvSpPr>
                <p:nvPr/>
              </p:nvSpPr>
              <p:spPr bwMode="auto">
                <a:xfrm>
                  <a:off x="5559" y="5847"/>
                  <a:ext cx="4" cy="9"/>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0" name="Freeform 680"/>
                <p:cNvSpPr>
                  <a:spLocks noChangeAspect="1"/>
                </p:cNvSpPr>
                <p:nvPr/>
              </p:nvSpPr>
              <p:spPr bwMode="auto">
                <a:xfrm>
                  <a:off x="5559" y="5867"/>
                  <a:ext cx="118"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1" name="Freeform 681"/>
                <p:cNvSpPr>
                  <a:spLocks noChangeAspect="1"/>
                </p:cNvSpPr>
                <p:nvPr/>
              </p:nvSpPr>
              <p:spPr bwMode="auto">
                <a:xfrm>
                  <a:off x="5559" y="5867"/>
                  <a:ext cx="4" cy="11"/>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2" name="Freeform 682"/>
                <p:cNvSpPr>
                  <a:spLocks noChangeAspect="1"/>
                </p:cNvSpPr>
                <p:nvPr/>
              </p:nvSpPr>
              <p:spPr bwMode="auto">
                <a:xfrm>
                  <a:off x="5559" y="5880"/>
                  <a:ext cx="118"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3" name="Freeform 683"/>
                <p:cNvSpPr>
                  <a:spLocks noChangeAspect="1"/>
                </p:cNvSpPr>
                <p:nvPr/>
              </p:nvSpPr>
              <p:spPr bwMode="auto">
                <a:xfrm>
                  <a:off x="5559" y="5880"/>
                  <a:ext cx="4" cy="0"/>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4" name="Freeform 684"/>
                <p:cNvSpPr>
                  <a:spLocks noChangeAspect="1"/>
                </p:cNvSpPr>
                <p:nvPr/>
              </p:nvSpPr>
              <p:spPr bwMode="auto">
                <a:xfrm>
                  <a:off x="5506" y="5591"/>
                  <a:ext cx="171" cy="39"/>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5" name="Freeform 685"/>
                <p:cNvSpPr>
                  <a:spLocks noChangeAspect="1"/>
                </p:cNvSpPr>
                <p:nvPr/>
              </p:nvSpPr>
              <p:spPr bwMode="auto">
                <a:xfrm>
                  <a:off x="5532" y="5617"/>
                  <a:ext cx="99" cy="24"/>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6" name="Freeform 686"/>
                <p:cNvSpPr>
                  <a:spLocks noChangeAspect="1"/>
                </p:cNvSpPr>
                <p:nvPr/>
              </p:nvSpPr>
              <p:spPr bwMode="auto">
                <a:xfrm>
                  <a:off x="5532" y="5617"/>
                  <a:ext cx="10" cy="11"/>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247" name="Freeform 687"/>
                <p:cNvSpPr>
                  <a:spLocks noChangeAspect="1"/>
                </p:cNvSpPr>
                <p:nvPr/>
              </p:nvSpPr>
              <p:spPr bwMode="auto">
                <a:xfrm>
                  <a:off x="5528" y="5541"/>
                  <a:ext cx="157" cy="376"/>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sp>
          <p:nvSpPr>
            <p:cNvPr id="15" name="Rectangle 1032"/>
            <p:cNvSpPr>
              <a:spLocks noChangeAspect="1" noChangeArrowheads="1"/>
            </p:cNvSpPr>
            <p:nvPr/>
          </p:nvSpPr>
          <p:spPr bwMode="auto">
            <a:xfrm>
              <a:off x="1063620" y="3792541"/>
              <a:ext cx="690547" cy="242943"/>
            </a:xfrm>
            <a:prstGeom prst="rect">
              <a:avLst/>
            </a:prstGeom>
            <a:noFill/>
            <a:ln w="9525" algn="ctr">
              <a:noFill/>
              <a:miter lim="800000"/>
            </a:ln>
          </p:spPr>
          <p:txBody>
            <a:bodyPr wrap="none" lIns="87746" tIns="43875" rIns="87746" bIns="43875">
              <a:spAutoFit/>
            </a:bodyPr>
            <a:lstStyle/>
            <a:p>
              <a:pPr defTabSz="877570" eaLnBrk="1" fontAlgn="auto" hangingPunct="1">
                <a:spcBef>
                  <a:spcPts val="0"/>
                </a:spcBef>
                <a:spcAft>
                  <a:spcPts val="0"/>
                </a:spcAft>
                <a:buFont typeface="Wingdings" panose="05000000000000000000" pitchFamily="2" charset="2"/>
                <a:buNone/>
                <a:defRPr/>
              </a:pPr>
              <a:r>
                <a:rPr lang="en-US" altLang="zh-CN" kern="0" dirty="0">
                  <a:solidFill>
                    <a:srgbClr val="000000"/>
                  </a:solidFill>
                  <a:latin typeface="+mn-lt"/>
                  <a:ea typeface="+mn-ea"/>
                </a:rPr>
                <a:t>Server 1</a:t>
              </a:r>
              <a:endParaRPr lang="en-US" altLang="zh-CN" kern="0" dirty="0">
                <a:solidFill>
                  <a:srgbClr val="000000"/>
                </a:solidFill>
                <a:latin typeface="+mn-lt"/>
                <a:ea typeface="+mn-ea"/>
              </a:endParaRPr>
            </a:p>
          </p:txBody>
        </p:sp>
        <p:sp>
          <p:nvSpPr>
            <p:cNvPr id="16" name="Rectangle 1033"/>
            <p:cNvSpPr>
              <a:spLocks noChangeAspect="1" noChangeArrowheads="1"/>
            </p:cNvSpPr>
            <p:nvPr/>
          </p:nvSpPr>
          <p:spPr bwMode="auto">
            <a:xfrm>
              <a:off x="1933550" y="3792541"/>
              <a:ext cx="690547" cy="242943"/>
            </a:xfrm>
            <a:prstGeom prst="rect">
              <a:avLst/>
            </a:prstGeom>
            <a:noFill/>
            <a:ln w="9525" algn="ctr">
              <a:noFill/>
              <a:miter lim="800000"/>
            </a:ln>
          </p:spPr>
          <p:txBody>
            <a:bodyPr wrap="none" lIns="87746" tIns="43875" rIns="87746" bIns="43875">
              <a:spAutoFit/>
            </a:bodyPr>
            <a:lstStyle/>
            <a:p>
              <a:pPr defTabSz="877570" eaLnBrk="1" fontAlgn="auto" hangingPunct="1">
                <a:spcBef>
                  <a:spcPts val="0"/>
                </a:spcBef>
                <a:spcAft>
                  <a:spcPts val="0"/>
                </a:spcAft>
                <a:buFont typeface="Wingdings" panose="05000000000000000000" pitchFamily="2" charset="2"/>
                <a:buNone/>
                <a:defRPr/>
              </a:pPr>
              <a:r>
                <a:rPr lang="en-US" altLang="zh-CN" kern="0" dirty="0">
                  <a:solidFill>
                    <a:srgbClr val="000000"/>
                  </a:solidFill>
                  <a:latin typeface="+mn-lt"/>
                  <a:ea typeface="+mn-ea"/>
                </a:rPr>
                <a:t>Server 2</a:t>
              </a:r>
              <a:endParaRPr lang="en-US" altLang="zh-CN" kern="0" dirty="0">
                <a:solidFill>
                  <a:srgbClr val="000000"/>
                </a:solidFill>
                <a:latin typeface="+mn-lt"/>
                <a:ea typeface="+mn-ea"/>
              </a:endParaRPr>
            </a:p>
          </p:txBody>
        </p:sp>
        <p:sp>
          <p:nvSpPr>
            <p:cNvPr id="17" name="Rectangle 1034"/>
            <p:cNvSpPr>
              <a:spLocks noChangeAspect="1" noChangeArrowheads="1"/>
            </p:cNvSpPr>
            <p:nvPr/>
          </p:nvSpPr>
          <p:spPr bwMode="auto">
            <a:xfrm>
              <a:off x="2933652" y="3792541"/>
              <a:ext cx="690547" cy="242943"/>
            </a:xfrm>
            <a:prstGeom prst="rect">
              <a:avLst/>
            </a:prstGeom>
            <a:noFill/>
            <a:ln w="9525" algn="ctr">
              <a:noFill/>
              <a:miter lim="800000"/>
            </a:ln>
          </p:spPr>
          <p:txBody>
            <a:bodyPr wrap="none" lIns="87746" tIns="43875" rIns="87746" bIns="43875">
              <a:spAutoFit/>
            </a:bodyPr>
            <a:lstStyle/>
            <a:p>
              <a:pPr defTabSz="877570" eaLnBrk="1" fontAlgn="auto" hangingPunct="1">
                <a:spcBef>
                  <a:spcPts val="0"/>
                </a:spcBef>
                <a:spcAft>
                  <a:spcPts val="0"/>
                </a:spcAft>
                <a:buFont typeface="Wingdings" panose="05000000000000000000" pitchFamily="2" charset="2"/>
                <a:buNone/>
                <a:defRPr/>
              </a:pPr>
              <a:r>
                <a:rPr lang="en-US" altLang="zh-CN" kern="0" dirty="0">
                  <a:solidFill>
                    <a:srgbClr val="000000"/>
                  </a:solidFill>
                  <a:latin typeface="+mn-lt"/>
                  <a:ea typeface="+mn-ea"/>
                </a:rPr>
                <a:t>Server 3</a:t>
              </a:r>
              <a:endParaRPr lang="en-US" altLang="zh-CN" kern="0" dirty="0">
                <a:solidFill>
                  <a:srgbClr val="000000"/>
                </a:solidFill>
                <a:latin typeface="+mn-lt"/>
                <a:ea typeface="+mn-ea"/>
              </a:endParaRPr>
            </a:p>
          </p:txBody>
        </p:sp>
        <p:grpSp>
          <p:nvGrpSpPr>
            <p:cNvPr id="16403" name="Group 886"/>
            <p:cNvGrpSpPr/>
            <p:nvPr/>
          </p:nvGrpSpPr>
          <p:grpSpPr bwMode="auto">
            <a:xfrm>
              <a:off x="4962338" y="3396721"/>
              <a:ext cx="3394820" cy="438014"/>
              <a:chOff x="3314" y="2041"/>
              <a:chExt cx="1892" cy="454"/>
            </a:xfrm>
          </p:grpSpPr>
          <p:sp>
            <p:nvSpPr>
              <p:cNvPr id="96" name="AutoShape 28"/>
              <p:cNvSpPr>
                <a:spLocks noChangeArrowheads="1"/>
              </p:cNvSpPr>
              <p:nvPr/>
            </p:nvSpPr>
            <p:spPr bwMode="auto">
              <a:xfrm>
                <a:off x="3948" y="2178"/>
                <a:ext cx="591" cy="314"/>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97" name="AutoShape 28"/>
              <p:cNvSpPr>
                <a:spLocks noChangeArrowheads="1"/>
              </p:cNvSpPr>
              <p:nvPr/>
            </p:nvSpPr>
            <p:spPr bwMode="auto">
              <a:xfrm>
                <a:off x="4615" y="2178"/>
                <a:ext cx="591" cy="314"/>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98" name="AutoShape 28"/>
              <p:cNvSpPr>
                <a:spLocks noChangeArrowheads="1"/>
              </p:cNvSpPr>
              <p:nvPr/>
            </p:nvSpPr>
            <p:spPr bwMode="auto">
              <a:xfrm>
                <a:off x="3314" y="2178"/>
                <a:ext cx="591" cy="314"/>
              </a:xfrm>
              <a:prstGeom prst="roundRect">
                <a:avLst>
                  <a:gd name="adj" fmla="val 8495"/>
                </a:avLst>
              </a:prstGeom>
              <a:solidFill>
                <a:srgbClr val="BABABA">
                  <a:alpha val="50195"/>
                </a:srgbClr>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grpSp>
            <p:nvGrpSpPr>
              <p:cNvPr id="16482" name="Group 765"/>
              <p:cNvGrpSpPr>
                <a:grpSpLocks noChangeAspect="1"/>
              </p:cNvGrpSpPr>
              <p:nvPr/>
            </p:nvGrpSpPr>
            <p:grpSpPr bwMode="auto">
              <a:xfrm>
                <a:off x="3479" y="2177"/>
                <a:ext cx="262" cy="318"/>
                <a:chOff x="5506" y="5440"/>
                <a:chExt cx="312" cy="502"/>
              </a:xfrm>
            </p:grpSpPr>
            <p:sp>
              <p:nvSpPr>
                <p:cNvPr id="170" name="Freeform 766"/>
                <p:cNvSpPr>
                  <a:spLocks noChangeAspect="1"/>
                </p:cNvSpPr>
                <p:nvPr/>
              </p:nvSpPr>
              <p:spPr bwMode="auto">
                <a:xfrm>
                  <a:off x="5647" y="5475"/>
                  <a:ext cx="164" cy="468"/>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1" name="Freeform 767"/>
                <p:cNvSpPr>
                  <a:spLocks noChangeAspect="1"/>
                </p:cNvSpPr>
                <p:nvPr/>
              </p:nvSpPr>
              <p:spPr bwMode="auto">
                <a:xfrm>
                  <a:off x="5506" y="5449"/>
                  <a:ext cx="323" cy="143"/>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2" name="Freeform 768"/>
                <p:cNvSpPr>
                  <a:spLocks noChangeAspect="1"/>
                </p:cNvSpPr>
                <p:nvPr/>
              </p:nvSpPr>
              <p:spPr bwMode="auto">
                <a:xfrm>
                  <a:off x="5651" y="5475"/>
                  <a:ext cx="160" cy="122"/>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3" name="Freeform 769"/>
                <p:cNvSpPr>
                  <a:spLocks noChangeAspect="1"/>
                </p:cNvSpPr>
                <p:nvPr/>
              </p:nvSpPr>
              <p:spPr bwMode="auto">
                <a:xfrm>
                  <a:off x="5506" y="5566"/>
                  <a:ext cx="158" cy="377"/>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4" name="Freeform 770"/>
                <p:cNvSpPr>
                  <a:spLocks noChangeAspect="1"/>
                </p:cNvSpPr>
                <p:nvPr/>
              </p:nvSpPr>
              <p:spPr bwMode="auto">
                <a:xfrm>
                  <a:off x="5558" y="5800"/>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5" name="Freeform 771"/>
                <p:cNvSpPr>
                  <a:spLocks noChangeAspect="1"/>
                </p:cNvSpPr>
                <p:nvPr/>
              </p:nvSpPr>
              <p:spPr bwMode="auto">
                <a:xfrm>
                  <a:off x="5558" y="5800"/>
                  <a:ext cx="0"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6" name="Freeform 772"/>
                <p:cNvSpPr>
                  <a:spLocks noChangeAspect="1"/>
                </p:cNvSpPr>
                <p:nvPr/>
              </p:nvSpPr>
              <p:spPr bwMode="auto">
                <a:xfrm>
                  <a:off x="5558" y="5813"/>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7" name="Freeform 773"/>
                <p:cNvSpPr>
                  <a:spLocks noChangeAspect="1"/>
                </p:cNvSpPr>
                <p:nvPr/>
              </p:nvSpPr>
              <p:spPr bwMode="auto">
                <a:xfrm>
                  <a:off x="5558" y="5813"/>
                  <a:ext cx="0"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8" name="Freeform 774"/>
                <p:cNvSpPr>
                  <a:spLocks noChangeAspect="1"/>
                </p:cNvSpPr>
                <p:nvPr/>
              </p:nvSpPr>
              <p:spPr bwMode="auto">
                <a:xfrm>
                  <a:off x="5558" y="5821"/>
                  <a:ext cx="122" cy="31"/>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79" name="Freeform 775"/>
                <p:cNvSpPr>
                  <a:spLocks noChangeAspect="1"/>
                </p:cNvSpPr>
                <p:nvPr/>
              </p:nvSpPr>
              <p:spPr bwMode="auto">
                <a:xfrm>
                  <a:off x="5558" y="5821"/>
                  <a:ext cx="0" cy="10"/>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0" name="Freeform 776"/>
                <p:cNvSpPr>
                  <a:spLocks noChangeAspect="1"/>
                </p:cNvSpPr>
                <p:nvPr/>
              </p:nvSpPr>
              <p:spPr bwMode="auto">
                <a:xfrm>
                  <a:off x="5558" y="5839"/>
                  <a:ext cx="122" cy="31"/>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1" name="Freeform 777"/>
                <p:cNvSpPr>
                  <a:spLocks noChangeAspect="1"/>
                </p:cNvSpPr>
                <p:nvPr/>
              </p:nvSpPr>
              <p:spPr bwMode="auto">
                <a:xfrm>
                  <a:off x="5558" y="5839"/>
                  <a:ext cx="0" cy="8"/>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2" name="Freeform 778"/>
                <p:cNvSpPr>
                  <a:spLocks noChangeAspect="1"/>
                </p:cNvSpPr>
                <p:nvPr/>
              </p:nvSpPr>
              <p:spPr bwMode="auto">
                <a:xfrm>
                  <a:off x="5558" y="5852"/>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3" name="Freeform 779"/>
                <p:cNvSpPr>
                  <a:spLocks noChangeAspect="1"/>
                </p:cNvSpPr>
                <p:nvPr/>
              </p:nvSpPr>
              <p:spPr bwMode="auto">
                <a:xfrm>
                  <a:off x="5558" y="5852"/>
                  <a:ext cx="0"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4" name="Freeform 780"/>
                <p:cNvSpPr>
                  <a:spLocks noChangeAspect="1"/>
                </p:cNvSpPr>
                <p:nvPr/>
              </p:nvSpPr>
              <p:spPr bwMode="auto">
                <a:xfrm>
                  <a:off x="5558" y="5865"/>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5" name="Freeform 781"/>
                <p:cNvSpPr>
                  <a:spLocks noChangeAspect="1"/>
                </p:cNvSpPr>
                <p:nvPr/>
              </p:nvSpPr>
              <p:spPr bwMode="auto">
                <a:xfrm>
                  <a:off x="5558" y="5865"/>
                  <a:ext cx="0"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6" name="Freeform 782"/>
                <p:cNvSpPr>
                  <a:spLocks noChangeAspect="1"/>
                </p:cNvSpPr>
                <p:nvPr/>
              </p:nvSpPr>
              <p:spPr bwMode="auto">
                <a:xfrm>
                  <a:off x="5558" y="5878"/>
                  <a:ext cx="122" cy="31"/>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7" name="Freeform 783"/>
                <p:cNvSpPr>
                  <a:spLocks noChangeAspect="1"/>
                </p:cNvSpPr>
                <p:nvPr/>
              </p:nvSpPr>
              <p:spPr bwMode="auto">
                <a:xfrm>
                  <a:off x="5558" y="5878"/>
                  <a:ext cx="0"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8" name="Freeform 784"/>
                <p:cNvSpPr>
                  <a:spLocks noChangeAspect="1"/>
                </p:cNvSpPr>
                <p:nvPr/>
              </p:nvSpPr>
              <p:spPr bwMode="auto">
                <a:xfrm>
                  <a:off x="5506" y="5592"/>
                  <a:ext cx="177" cy="31"/>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89" name="Freeform 785"/>
                <p:cNvSpPr>
                  <a:spLocks noChangeAspect="1"/>
                </p:cNvSpPr>
                <p:nvPr/>
              </p:nvSpPr>
              <p:spPr bwMode="auto">
                <a:xfrm>
                  <a:off x="5529" y="5618"/>
                  <a:ext cx="100" cy="31"/>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90" name="Freeform 786"/>
                <p:cNvSpPr>
                  <a:spLocks noChangeAspect="1"/>
                </p:cNvSpPr>
                <p:nvPr/>
              </p:nvSpPr>
              <p:spPr bwMode="auto">
                <a:xfrm>
                  <a:off x="5529" y="5618"/>
                  <a:ext cx="17" cy="10"/>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91" name="Freeform 787"/>
                <p:cNvSpPr>
                  <a:spLocks noChangeAspect="1"/>
                </p:cNvSpPr>
                <p:nvPr/>
              </p:nvSpPr>
              <p:spPr bwMode="auto">
                <a:xfrm>
                  <a:off x="5528" y="5540"/>
                  <a:ext cx="156" cy="377"/>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16483" name="Group 788"/>
              <p:cNvGrpSpPr>
                <a:grpSpLocks noChangeAspect="1"/>
              </p:cNvGrpSpPr>
              <p:nvPr/>
            </p:nvGrpSpPr>
            <p:grpSpPr bwMode="auto">
              <a:xfrm>
                <a:off x="4081" y="2177"/>
                <a:ext cx="262" cy="318"/>
                <a:chOff x="5506" y="5440"/>
                <a:chExt cx="312" cy="502"/>
              </a:xfrm>
            </p:grpSpPr>
            <p:sp>
              <p:nvSpPr>
                <p:cNvPr id="148" name="Freeform 789"/>
                <p:cNvSpPr>
                  <a:spLocks noChangeAspect="1"/>
                </p:cNvSpPr>
                <p:nvPr/>
              </p:nvSpPr>
              <p:spPr bwMode="auto">
                <a:xfrm>
                  <a:off x="5654" y="5475"/>
                  <a:ext cx="164" cy="468"/>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9" name="Freeform 790"/>
                <p:cNvSpPr>
                  <a:spLocks noChangeAspect="1"/>
                </p:cNvSpPr>
                <p:nvPr/>
              </p:nvSpPr>
              <p:spPr bwMode="auto">
                <a:xfrm>
                  <a:off x="5506" y="5449"/>
                  <a:ext cx="317" cy="143"/>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0" name="Freeform 791"/>
                <p:cNvSpPr>
                  <a:spLocks noChangeAspect="1"/>
                </p:cNvSpPr>
                <p:nvPr/>
              </p:nvSpPr>
              <p:spPr bwMode="auto">
                <a:xfrm>
                  <a:off x="5658" y="5475"/>
                  <a:ext cx="160" cy="122"/>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1" name="Freeform 792"/>
                <p:cNvSpPr>
                  <a:spLocks noChangeAspect="1"/>
                </p:cNvSpPr>
                <p:nvPr/>
              </p:nvSpPr>
              <p:spPr bwMode="auto">
                <a:xfrm>
                  <a:off x="5506" y="5566"/>
                  <a:ext cx="158" cy="377"/>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2" name="Freeform 793"/>
                <p:cNvSpPr>
                  <a:spLocks noChangeAspect="1"/>
                </p:cNvSpPr>
                <p:nvPr/>
              </p:nvSpPr>
              <p:spPr bwMode="auto">
                <a:xfrm>
                  <a:off x="5558" y="5800"/>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3" name="Freeform 794"/>
                <p:cNvSpPr>
                  <a:spLocks noChangeAspect="1"/>
                </p:cNvSpPr>
                <p:nvPr/>
              </p:nvSpPr>
              <p:spPr bwMode="auto">
                <a:xfrm>
                  <a:off x="5558" y="5800"/>
                  <a:ext cx="6"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4" name="Freeform 795"/>
                <p:cNvSpPr>
                  <a:spLocks noChangeAspect="1"/>
                </p:cNvSpPr>
                <p:nvPr/>
              </p:nvSpPr>
              <p:spPr bwMode="auto">
                <a:xfrm>
                  <a:off x="5558" y="5813"/>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5" name="Freeform 796"/>
                <p:cNvSpPr>
                  <a:spLocks noChangeAspect="1"/>
                </p:cNvSpPr>
                <p:nvPr/>
              </p:nvSpPr>
              <p:spPr bwMode="auto">
                <a:xfrm>
                  <a:off x="5558" y="5813"/>
                  <a:ext cx="6"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6" name="Freeform 797"/>
                <p:cNvSpPr>
                  <a:spLocks noChangeAspect="1"/>
                </p:cNvSpPr>
                <p:nvPr/>
              </p:nvSpPr>
              <p:spPr bwMode="auto">
                <a:xfrm>
                  <a:off x="5558" y="5821"/>
                  <a:ext cx="122" cy="31"/>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7" name="Freeform 798"/>
                <p:cNvSpPr>
                  <a:spLocks noChangeAspect="1"/>
                </p:cNvSpPr>
                <p:nvPr/>
              </p:nvSpPr>
              <p:spPr bwMode="auto">
                <a:xfrm>
                  <a:off x="5558" y="5821"/>
                  <a:ext cx="6" cy="10"/>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8" name="Freeform 799"/>
                <p:cNvSpPr>
                  <a:spLocks noChangeAspect="1"/>
                </p:cNvSpPr>
                <p:nvPr/>
              </p:nvSpPr>
              <p:spPr bwMode="auto">
                <a:xfrm>
                  <a:off x="5558" y="5839"/>
                  <a:ext cx="122" cy="31"/>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59" name="Freeform 800"/>
                <p:cNvSpPr>
                  <a:spLocks noChangeAspect="1"/>
                </p:cNvSpPr>
                <p:nvPr/>
              </p:nvSpPr>
              <p:spPr bwMode="auto">
                <a:xfrm>
                  <a:off x="5558" y="5839"/>
                  <a:ext cx="6" cy="8"/>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0" name="Freeform 801"/>
                <p:cNvSpPr>
                  <a:spLocks noChangeAspect="1"/>
                </p:cNvSpPr>
                <p:nvPr/>
              </p:nvSpPr>
              <p:spPr bwMode="auto">
                <a:xfrm>
                  <a:off x="5558" y="5852"/>
                  <a:ext cx="122"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1" name="Freeform 802"/>
                <p:cNvSpPr>
                  <a:spLocks noChangeAspect="1"/>
                </p:cNvSpPr>
                <p:nvPr/>
              </p:nvSpPr>
              <p:spPr bwMode="auto">
                <a:xfrm>
                  <a:off x="5558" y="5852"/>
                  <a:ext cx="6"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2" name="Freeform 803"/>
                <p:cNvSpPr>
                  <a:spLocks noChangeAspect="1"/>
                </p:cNvSpPr>
                <p:nvPr/>
              </p:nvSpPr>
              <p:spPr bwMode="auto">
                <a:xfrm>
                  <a:off x="5558" y="5865"/>
                  <a:ext cx="122"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3" name="Freeform 804"/>
                <p:cNvSpPr>
                  <a:spLocks noChangeAspect="1"/>
                </p:cNvSpPr>
                <p:nvPr/>
              </p:nvSpPr>
              <p:spPr bwMode="auto">
                <a:xfrm>
                  <a:off x="5558" y="5865"/>
                  <a:ext cx="6"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4" name="Freeform 805"/>
                <p:cNvSpPr>
                  <a:spLocks noChangeAspect="1"/>
                </p:cNvSpPr>
                <p:nvPr/>
              </p:nvSpPr>
              <p:spPr bwMode="auto">
                <a:xfrm>
                  <a:off x="5558" y="5878"/>
                  <a:ext cx="122" cy="31"/>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5" name="Freeform 806"/>
                <p:cNvSpPr>
                  <a:spLocks noChangeAspect="1"/>
                </p:cNvSpPr>
                <p:nvPr/>
              </p:nvSpPr>
              <p:spPr bwMode="auto">
                <a:xfrm>
                  <a:off x="5558" y="5878"/>
                  <a:ext cx="6"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6" name="Freeform 807"/>
                <p:cNvSpPr>
                  <a:spLocks noChangeAspect="1"/>
                </p:cNvSpPr>
                <p:nvPr/>
              </p:nvSpPr>
              <p:spPr bwMode="auto">
                <a:xfrm>
                  <a:off x="5506" y="5592"/>
                  <a:ext cx="172" cy="31"/>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7" name="Freeform 808"/>
                <p:cNvSpPr>
                  <a:spLocks noChangeAspect="1"/>
                </p:cNvSpPr>
                <p:nvPr/>
              </p:nvSpPr>
              <p:spPr bwMode="auto">
                <a:xfrm>
                  <a:off x="5536" y="5618"/>
                  <a:ext cx="97" cy="31"/>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8" name="Freeform 809"/>
                <p:cNvSpPr>
                  <a:spLocks noChangeAspect="1"/>
                </p:cNvSpPr>
                <p:nvPr/>
              </p:nvSpPr>
              <p:spPr bwMode="auto">
                <a:xfrm>
                  <a:off x="5536" y="5618"/>
                  <a:ext cx="6" cy="10"/>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69" name="Freeform 810"/>
                <p:cNvSpPr>
                  <a:spLocks noChangeAspect="1"/>
                </p:cNvSpPr>
                <p:nvPr/>
              </p:nvSpPr>
              <p:spPr bwMode="auto">
                <a:xfrm>
                  <a:off x="5521" y="5540"/>
                  <a:ext cx="156" cy="377"/>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16484" name="Group 811"/>
              <p:cNvGrpSpPr>
                <a:grpSpLocks noChangeAspect="1"/>
              </p:cNvGrpSpPr>
              <p:nvPr/>
            </p:nvGrpSpPr>
            <p:grpSpPr bwMode="auto">
              <a:xfrm>
                <a:off x="4759" y="2177"/>
                <a:ext cx="262" cy="318"/>
                <a:chOff x="5506" y="5440"/>
                <a:chExt cx="312" cy="502"/>
              </a:xfrm>
            </p:grpSpPr>
            <p:sp>
              <p:nvSpPr>
                <p:cNvPr id="126" name="Freeform 812"/>
                <p:cNvSpPr>
                  <a:spLocks noChangeAspect="1"/>
                </p:cNvSpPr>
                <p:nvPr/>
              </p:nvSpPr>
              <p:spPr bwMode="auto">
                <a:xfrm>
                  <a:off x="5652" y="5475"/>
                  <a:ext cx="156" cy="468"/>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7" name="Freeform 813"/>
                <p:cNvSpPr>
                  <a:spLocks noChangeAspect="1"/>
                </p:cNvSpPr>
                <p:nvPr/>
              </p:nvSpPr>
              <p:spPr bwMode="auto">
                <a:xfrm>
                  <a:off x="5496" y="5449"/>
                  <a:ext cx="312" cy="143"/>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8" name="Freeform 814"/>
                <p:cNvSpPr>
                  <a:spLocks noChangeAspect="1"/>
                </p:cNvSpPr>
                <p:nvPr/>
              </p:nvSpPr>
              <p:spPr bwMode="auto">
                <a:xfrm>
                  <a:off x="5652" y="5475"/>
                  <a:ext cx="156" cy="122"/>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9" name="Freeform 815"/>
                <p:cNvSpPr>
                  <a:spLocks noChangeAspect="1"/>
                </p:cNvSpPr>
                <p:nvPr/>
              </p:nvSpPr>
              <p:spPr bwMode="auto">
                <a:xfrm>
                  <a:off x="5496" y="5566"/>
                  <a:ext cx="156" cy="377"/>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0" name="Freeform 816"/>
                <p:cNvSpPr>
                  <a:spLocks noChangeAspect="1"/>
                </p:cNvSpPr>
                <p:nvPr/>
              </p:nvSpPr>
              <p:spPr bwMode="auto">
                <a:xfrm>
                  <a:off x="5551" y="5800"/>
                  <a:ext cx="120"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1" name="Freeform 817"/>
                <p:cNvSpPr>
                  <a:spLocks noChangeAspect="1"/>
                </p:cNvSpPr>
                <p:nvPr/>
              </p:nvSpPr>
              <p:spPr bwMode="auto">
                <a:xfrm>
                  <a:off x="5551" y="5800"/>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2" name="Freeform 818"/>
                <p:cNvSpPr>
                  <a:spLocks noChangeAspect="1"/>
                </p:cNvSpPr>
                <p:nvPr/>
              </p:nvSpPr>
              <p:spPr bwMode="auto">
                <a:xfrm>
                  <a:off x="5551" y="5813"/>
                  <a:ext cx="120"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3" name="Freeform 819"/>
                <p:cNvSpPr>
                  <a:spLocks noChangeAspect="1"/>
                </p:cNvSpPr>
                <p:nvPr/>
              </p:nvSpPr>
              <p:spPr bwMode="auto">
                <a:xfrm>
                  <a:off x="5551" y="5813"/>
                  <a:ext cx="3"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4" name="Freeform 820"/>
                <p:cNvSpPr>
                  <a:spLocks noChangeAspect="1"/>
                </p:cNvSpPr>
                <p:nvPr/>
              </p:nvSpPr>
              <p:spPr bwMode="auto">
                <a:xfrm>
                  <a:off x="5551" y="5821"/>
                  <a:ext cx="120" cy="31"/>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5" name="Freeform 821"/>
                <p:cNvSpPr>
                  <a:spLocks noChangeAspect="1"/>
                </p:cNvSpPr>
                <p:nvPr/>
              </p:nvSpPr>
              <p:spPr bwMode="auto">
                <a:xfrm>
                  <a:off x="5551" y="5821"/>
                  <a:ext cx="3" cy="10"/>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6" name="Freeform 822"/>
                <p:cNvSpPr>
                  <a:spLocks noChangeAspect="1"/>
                </p:cNvSpPr>
                <p:nvPr/>
              </p:nvSpPr>
              <p:spPr bwMode="auto">
                <a:xfrm>
                  <a:off x="5551" y="5839"/>
                  <a:ext cx="120" cy="31"/>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7" name="Freeform 823"/>
                <p:cNvSpPr>
                  <a:spLocks noChangeAspect="1"/>
                </p:cNvSpPr>
                <p:nvPr/>
              </p:nvSpPr>
              <p:spPr bwMode="auto">
                <a:xfrm>
                  <a:off x="5551" y="5839"/>
                  <a:ext cx="3" cy="8"/>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8" name="Freeform 824"/>
                <p:cNvSpPr>
                  <a:spLocks noChangeAspect="1"/>
                </p:cNvSpPr>
                <p:nvPr/>
              </p:nvSpPr>
              <p:spPr bwMode="auto">
                <a:xfrm>
                  <a:off x="5551" y="5852"/>
                  <a:ext cx="120"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39" name="Freeform 825"/>
                <p:cNvSpPr>
                  <a:spLocks noChangeAspect="1"/>
                </p:cNvSpPr>
                <p:nvPr/>
              </p:nvSpPr>
              <p:spPr bwMode="auto">
                <a:xfrm>
                  <a:off x="5551" y="5852"/>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0" name="Freeform 826"/>
                <p:cNvSpPr>
                  <a:spLocks noChangeAspect="1"/>
                </p:cNvSpPr>
                <p:nvPr/>
              </p:nvSpPr>
              <p:spPr bwMode="auto">
                <a:xfrm>
                  <a:off x="5551" y="5865"/>
                  <a:ext cx="120"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1" name="Freeform 827"/>
                <p:cNvSpPr>
                  <a:spLocks noChangeAspect="1"/>
                </p:cNvSpPr>
                <p:nvPr/>
              </p:nvSpPr>
              <p:spPr bwMode="auto">
                <a:xfrm>
                  <a:off x="5551" y="5865"/>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2" name="Freeform 828"/>
                <p:cNvSpPr>
                  <a:spLocks noChangeAspect="1"/>
                </p:cNvSpPr>
                <p:nvPr/>
              </p:nvSpPr>
              <p:spPr bwMode="auto">
                <a:xfrm>
                  <a:off x="5551" y="5878"/>
                  <a:ext cx="120" cy="31"/>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3" name="Freeform 829"/>
                <p:cNvSpPr>
                  <a:spLocks noChangeAspect="1"/>
                </p:cNvSpPr>
                <p:nvPr/>
              </p:nvSpPr>
              <p:spPr bwMode="auto">
                <a:xfrm>
                  <a:off x="5551" y="5878"/>
                  <a:ext cx="3"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4" name="Freeform 830"/>
                <p:cNvSpPr>
                  <a:spLocks noChangeAspect="1"/>
                </p:cNvSpPr>
                <p:nvPr/>
              </p:nvSpPr>
              <p:spPr bwMode="auto">
                <a:xfrm>
                  <a:off x="5496" y="5592"/>
                  <a:ext cx="175" cy="31"/>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5" name="Freeform 831"/>
                <p:cNvSpPr>
                  <a:spLocks noChangeAspect="1"/>
                </p:cNvSpPr>
                <p:nvPr/>
              </p:nvSpPr>
              <p:spPr bwMode="auto">
                <a:xfrm>
                  <a:off x="5532" y="5618"/>
                  <a:ext cx="93" cy="31"/>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6" name="Freeform 832"/>
                <p:cNvSpPr>
                  <a:spLocks noChangeAspect="1"/>
                </p:cNvSpPr>
                <p:nvPr/>
              </p:nvSpPr>
              <p:spPr bwMode="auto">
                <a:xfrm>
                  <a:off x="5532" y="5618"/>
                  <a:ext cx="3" cy="10"/>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47" name="Freeform 833"/>
                <p:cNvSpPr>
                  <a:spLocks noChangeAspect="1"/>
                </p:cNvSpPr>
                <p:nvPr/>
              </p:nvSpPr>
              <p:spPr bwMode="auto">
                <a:xfrm>
                  <a:off x="5521" y="5540"/>
                  <a:ext cx="156" cy="377"/>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grpSp>
            <p:nvGrpSpPr>
              <p:cNvPr id="16485" name="Group 857"/>
              <p:cNvGrpSpPr>
                <a:grpSpLocks noChangeAspect="1"/>
              </p:cNvGrpSpPr>
              <p:nvPr/>
            </p:nvGrpSpPr>
            <p:grpSpPr bwMode="auto">
              <a:xfrm>
                <a:off x="4759" y="2177"/>
                <a:ext cx="262" cy="318"/>
                <a:chOff x="5506" y="5440"/>
                <a:chExt cx="312" cy="502"/>
              </a:xfrm>
            </p:grpSpPr>
            <p:sp>
              <p:nvSpPr>
                <p:cNvPr id="104" name="Freeform 858"/>
                <p:cNvSpPr>
                  <a:spLocks noChangeAspect="1"/>
                </p:cNvSpPr>
                <p:nvPr/>
              </p:nvSpPr>
              <p:spPr bwMode="auto">
                <a:xfrm>
                  <a:off x="5652" y="5475"/>
                  <a:ext cx="156" cy="468"/>
                </a:xfrm>
                <a:custGeom>
                  <a:avLst/>
                  <a:gdLst>
                    <a:gd name="T0" fmla="*/ 83968 w 82"/>
                    <a:gd name="T1" fmla="*/ 77824 h 239"/>
                    <a:gd name="T2" fmla="*/ 83968 w 82"/>
                    <a:gd name="T3" fmla="*/ 3072 h 239"/>
                    <a:gd name="T4" fmla="*/ 4096 w 82"/>
                    <a:gd name="T5" fmla="*/ 64512 h 239"/>
                    <a:gd name="T6" fmla="*/ 4096 w 82"/>
                    <a:gd name="T7" fmla="*/ 232448 h 239"/>
                    <a:gd name="T8" fmla="*/ 0 w 82"/>
                    <a:gd name="T9" fmla="*/ 241664 h 239"/>
                    <a:gd name="T10" fmla="*/ 5120 w 82"/>
                    <a:gd name="T11" fmla="*/ 240640 h 239"/>
                    <a:gd name="T12" fmla="*/ 12288 w 82"/>
                    <a:gd name="T13" fmla="*/ 234496 h 239"/>
                    <a:gd name="T14" fmla="*/ 12288 w 82"/>
                    <a:gd name="T15" fmla="*/ 231424 h 239"/>
                    <a:gd name="T16" fmla="*/ 15360 w 82"/>
                    <a:gd name="T17" fmla="*/ 232448 h 239"/>
                    <a:gd name="T18" fmla="*/ 80896 w 82"/>
                    <a:gd name="T19" fmla="*/ 180224 h 239"/>
                    <a:gd name="T20" fmla="*/ 83968 w 82"/>
                    <a:gd name="T21" fmla="*/ 176128 h 239"/>
                    <a:gd name="T22" fmla="*/ 83968 w 82"/>
                    <a:gd name="T23" fmla="*/ 77824 h 2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239"/>
                    <a:gd name="T38" fmla="*/ 82 w 82"/>
                    <a:gd name="T39" fmla="*/ 239 h 2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239">
                      <a:moveTo>
                        <a:pt x="82" y="76"/>
                      </a:moveTo>
                      <a:cubicBezTo>
                        <a:pt x="82" y="37"/>
                        <a:pt x="82" y="4"/>
                        <a:pt x="82" y="3"/>
                      </a:cubicBezTo>
                      <a:cubicBezTo>
                        <a:pt x="80" y="0"/>
                        <a:pt x="4" y="63"/>
                        <a:pt x="4" y="63"/>
                      </a:cubicBezTo>
                      <a:cubicBezTo>
                        <a:pt x="4" y="227"/>
                        <a:pt x="4" y="227"/>
                        <a:pt x="4" y="227"/>
                      </a:cubicBezTo>
                      <a:cubicBezTo>
                        <a:pt x="0" y="236"/>
                        <a:pt x="0" y="236"/>
                        <a:pt x="0" y="236"/>
                      </a:cubicBezTo>
                      <a:cubicBezTo>
                        <a:pt x="0" y="236"/>
                        <a:pt x="0" y="239"/>
                        <a:pt x="5" y="235"/>
                      </a:cubicBezTo>
                      <a:cubicBezTo>
                        <a:pt x="7" y="234"/>
                        <a:pt x="9" y="232"/>
                        <a:pt x="12" y="229"/>
                      </a:cubicBezTo>
                      <a:cubicBezTo>
                        <a:pt x="12" y="227"/>
                        <a:pt x="12" y="227"/>
                        <a:pt x="12" y="226"/>
                      </a:cubicBezTo>
                      <a:cubicBezTo>
                        <a:pt x="12" y="226"/>
                        <a:pt x="13" y="226"/>
                        <a:pt x="15" y="227"/>
                      </a:cubicBezTo>
                      <a:cubicBezTo>
                        <a:pt x="36" y="209"/>
                        <a:pt x="78" y="178"/>
                        <a:pt x="79" y="176"/>
                      </a:cubicBezTo>
                      <a:cubicBezTo>
                        <a:pt x="82" y="174"/>
                        <a:pt x="82" y="173"/>
                        <a:pt x="82" y="172"/>
                      </a:cubicBezTo>
                      <a:cubicBezTo>
                        <a:pt x="82" y="172"/>
                        <a:pt x="82" y="124"/>
                        <a:pt x="82" y="76"/>
                      </a:cubicBez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5" name="Freeform 859"/>
                <p:cNvSpPr>
                  <a:spLocks noChangeAspect="1"/>
                </p:cNvSpPr>
                <p:nvPr/>
              </p:nvSpPr>
              <p:spPr bwMode="auto">
                <a:xfrm>
                  <a:off x="5496" y="5449"/>
                  <a:ext cx="312" cy="143"/>
                </a:xfrm>
                <a:custGeom>
                  <a:avLst/>
                  <a:gdLst>
                    <a:gd name="T0" fmla="*/ 158720 w 155"/>
                    <a:gd name="T1" fmla="*/ 14336 h 74"/>
                    <a:gd name="T2" fmla="*/ 78848 w 155"/>
                    <a:gd name="T3" fmla="*/ 75776 h 74"/>
                    <a:gd name="T4" fmla="*/ 4096 w 155"/>
                    <a:gd name="T5" fmla="*/ 60416 h 74"/>
                    <a:gd name="T6" fmla="*/ 0 w 155"/>
                    <a:gd name="T7" fmla="*/ 62464 h 74"/>
                    <a:gd name="T8" fmla="*/ 2048 w 155"/>
                    <a:gd name="T9" fmla="*/ 58368 h 74"/>
                    <a:gd name="T10" fmla="*/ 8192 w 155"/>
                    <a:gd name="T11" fmla="*/ 53248 h 74"/>
                    <a:gd name="T12" fmla="*/ 11264 w 155"/>
                    <a:gd name="T13" fmla="*/ 54272 h 74"/>
                    <a:gd name="T14" fmla="*/ 11264 w 155"/>
                    <a:gd name="T15" fmla="*/ 51200 h 74"/>
                    <a:gd name="T16" fmla="*/ 77824 w 155"/>
                    <a:gd name="T17" fmla="*/ 1024 h 74"/>
                    <a:gd name="T18" fmla="*/ 80896 w 155"/>
                    <a:gd name="T19" fmla="*/ 0 h 74"/>
                    <a:gd name="T20" fmla="*/ 154624 w 155"/>
                    <a:gd name="T21" fmla="*/ 11264 h 74"/>
                    <a:gd name="T22" fmla="*/ 158720 w 155"/>
                    <a:gd name="T23" fmla="*/ 14336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5"/>
                    <a:gd name="T37" fmla="*/ 0 h 74"/>
                    <a:gd name="T38" fmla="*/ 155 w 15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5" h="74">
                      <a:moveTo>
                        <a:pt x="155" y="14"/>
                      </a:moveTo>
                      <a:cubicBezTo>
                        <a:pt x="77" y="74"/>
                        <a:pt x="77" y="74"/>
                        <a:pt x="77" y="74"/>
                      </a:cubicBezTo>
                      <a:cubicBezTo>
                        <a:pt x="13" y="65"/>
                        <a:pt x="9" y="59"/>
                        <a:pt x="4" y="59"/>
                      </a:cubicBezTo>
                      <a:cubicBezTo>
                        <a:pt x="1" y="58"/>
                        <a:pt x="0" y="61"/>
                        <a:pt x="0" y="61"/>
                      </a:cubicBezTo>
                      <a:cubicBezTo>
                        <a:pt x="0" y="61"/>
                        <a:pt x="0" y="58"/>
                        <a:pt x="2" y="57"/>
                      </a:cubicBezTo>
                      <a:cubicBezTo>
                        <a:pt x="2" y="57"/>
                        <a:pt x="5" y="55"/>
                        <a:pt x="8" y="52"/>
                      </a:cubicBezTo>
                      <a:cubicBezTo>
                        <a:pt x="10" y="53"/>
                        <a:pt x="10" y="53"/>
                        <a:pt x="11" y="53"/>
                      </a:cubicBezTo>
                      <a:cubicBezTo>
                        <a:pt x="11" y="52"/>
                        <a:pt x="11" y="51"/>
                        <a:pt x="11" y="50"/>
                      </a:cubicBezTo>
                      <a:cubicBezTo>
                        <a:pt x="40" y="27"/>
                        <a:pt x="73" y="2"/>
                        <a:pt x="76" y="1"/>
                      </a:cubicBezTo>
                      <a:cubicBezTo>
                        <a:pt x="77" y="0"/>
                        <a:pt x="79" y="0"/>
                        <a:pt x="79" y="0"/>
                      </a:cubicBezTo>
                      <a:cubicBezTo>
                        <a:pt x="79" y="0"/>
                        <a:pt x="150" y="11"/>
                        <a:pt x="151" y="11"/>
                      </a:cubicBezTo>
                      <a:cubicBezTo>
                        <a:pt x="154" y="12"/>
                        <a:pt x="155" y="14"/>
                        <a:pt x="155" y="14"/>
                      </a:cubicBez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6" name="Freeform 860"/>
                <p:cNvSpPr>
                  <a:spLocks noChangeAspect="1"/>
                </p:cNvSpPr>
                <p:nvPr/>
              </p:nvSpPr>
              <p:spPr bwMode="auto">
                <a:xfrm>
                  <a:off x="5652" y="5475"/>
                  <a:ext cx="156" cy="122"/>
                </a:xfrm>
                <a:custGeom>
                  <a:avLst/>
                  <a:gdLst>
                    <a:gd name="T0" fmla="*/ 81920 w 80"/>
                    <a:gd name="T1" fmla="*/ 2048 h 62"/>
                    <a:gd name="T2" fmla="*/ 80896 w 80"/>
                    <a:gd name="T3" fmla="*/ 0 h 62"/>
                    <a:gd name="T4" fmla="*/ 0 w 80"/>
                    <a:gd name="T5" fmla="*/ 62464 h 62"/>
                    <a:gd name="T6" fmla="*/ 1024 w 80"/>
                    <a:gd name="T7" fmla="*/ 63488 h 62"/>
                    <a:gd name="T8" fmla="*/ 81920 w 80"/>
                    <a:gd name="T9" fmla="*/ 2048 h 62"/>
                    <a:gd name="T10" fmla="*/ 0 60000 65536"/>
                    <a:gd name="T11" fmla="*/ 0 60000 65536"/>
                    <a:gd name="T12" fmla="*/ 0 60000 65536"/>
                    <a:gd name="T13" fmla="*/ 0 60000 65536"/>
                    <a:gd name="T14" fmla="*/ 0 60000 65536"/>
                    <a:gd name="T15" fmla="*/ 0 w 80"/>
                    <a:gd name="T16" fmla="*/ 0 h 62"/>
                    <a:gd name="T17" fmla="*/ 80 w 80"/>
                    <a:gd name="T18" fmla="*/ 62 h 62"/>
                  </a:gdLst>
                  <a:ahLst/>
                  <a:cxnLst>
                    <a:cxn ang="T10">
                      <a:pos x="T0" y="T1"/>
                    </a:cxn>
                    <a:cxn ang="T11">
                      <a:pos x="T2" y="T3"/>
                    </a:cxn>
                    <a:cxn ang="T12">
                      <a:pos x="T4" y="T5"/>
                    </a:cxn>
                    <a:cxn ang="T13">
                      <a:pos x="T6" y="T7"/>
                    </a:cxn>
                    <a:cxn ang="T14">
                      <a:pos x="T8" y="T9"/>
                    </a:cxn>
                  </a:cxnLst>
                  <a:rect l="T15" t="T16" r="T17" b="T18"/>
                  <a:pathLst>
                    <a:path w="80" h="62">
                      <a:moveTo>
                        <a:pt x="80" y="2"/>
                      </a:moveTo>
                      <a:cubicBezTo>
                        <a:pt x="80" y="2"/>
                        <a:pt x="80" y="1"/>
                        <a:pt x="79" y="0"/>
                      </a:cubicBezTo>
                      <a:cubicBezTo>
                        <a:pt x="76" y="2"/>
                        <a:pt x="0" y="61"/>
                        <a:pt x="0" y="61"/>
                      </a:cubicBezTo>
                      <a:cubicBezTo>
                        <a:pt x="1" y="62"/>
                        <a:pt x="1" y="62"/>
                        <a:pt x="1" y="62"/>
                      </a:cubicBezTo>
                      <a:lnTo>
                        <a:pt x="80" y="2"/>
                      </a:lnTo>
                      <a:close/>
                    </a:path>
                  </a:pathLst>
                </a:custGeom>
                <a:solidFill>
                  <a:srgbClr val="8BA6BD"/>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7" name="Freeform 861"/>
                <p:cNvSpPr>
                  <a:spLocks noChangeAspect="1"/>
                </p:cNvSpPr>
                <p:nvPr/>
              </p:nvSpPr>
              <p:spPr bwMode="auto">
                <a:xfrm>
                  <a:off x="5496" y="5566"/>
                  <a:ext cx="156" cy="377"/>
                </a:xfrm>
                <a:custGeom>
                  <a:avLst/>
                  <a:gdLst>
                    <a:gd name="T0" fmla="*/ 80896 w 79"/>
                    <a:gd name="T1" fmla="*/ 19456 h 192"/>
                    <a:gd name="T2" fmla="*/ 77824 w 79"/>
                    <a:gd name="T3" fmla="*/ 14336 h 192"/>
                    <a:gd name="T4" fmla="*/ 4096 w 79"/>
                    <a:gd name="T5" fmla="*/ 1024 h 192"/>
                    <a:gd name="T6" fmla="*/ 0 w 79"/>
                    <a:gd name="T7" fmla="*/ 3072 h 192"/>
                    <a:gd name="T8" fmla="*/ 0 w 79"/>
                    <a:gd name="T9" fmla="*/ 17408 h 192"/>
                    <a:gd name="T10" fmla="*/ 3072 w 79"/>
                    <a:gd name="T11" fmla="*/ 17408 h 192"/>
                    <a:gd name="T12" fmla="*/ 0 w 79"/>
                    <a:gd name="T13" fmla="*/ 19456 h 192"/>
                    <a:gd name="T14" fmla="*/ 0 w 79"/>
                    <a:gd name="T15" fmla="*/ 26624 h 192"/>
                    <a:gd name="T16" fmla="*/ 0 w 79"/>
                    <a:gd name="T17" fmla="*/ 175104 h 192"/>
                    <a:gd name="T18" fmla="*/ 4096 w 79"/>
                    <a:gd name="T19" fmla="*/ 181248 h 192"/>
                    <a:gd name="T20" fmla="*/ 74752 w 79"/>
                    <a:gd name="T21" fmla="*/ 195584 h 192"/>
                    <a:gd name="T22" fmla="*/ 79872 w 79"/>
                    <a:gd name="T23" fmla="*/ 191488 h 192"/>
                    <a:gd name="T24" fmla="*/ 80896 w 79"/>
                    <a:gd name="T25" fmla="*/ 19456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9"/>
                    <a:gd name="T40" fmla="*/ 0 h 192"/>
                    <a:gd name="T41" fmla="*/ 79 w 79"/>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9" h="192">
                      <a:moveTo>
                        <a:pt x="79" y="19"/>
                      </a:moveTo>
                      <a:cubicBezTo>
                        <a:pt x="79" y="16"/>
                        <a:pt x="77" y="14"/>
                        <a:pt x="76" y="14"/>
                      </a:cubicBezTo>
                      <a:cubicBezTo>
                        <a:pt x="35" y="7"/>
                        <a:pt x="9" y="1"/>
                        <a:pt x="4" y="1"/>
                      </a:cubicBezTo>
                      <a:cubicBezTo>
                        <a:pt x="0" y="0"/>
                        <a:pt x="0" y="3"/>
                        <a:pt x="0" y="3"/>
                      </a:cubicBezTo>
                      <a:cubicBezTo>
                        <a:pt x="0" y="3"/>
                        <a:pt x="0" y="9"/>
                        <a:pt x="0" y="17"/>
                      </a:cubicBezTo>
                      <a:cubicBezTo>
                        <a:pt x="1" y="17"/>
                        <a:pt x="2" y="17"/>
                        <a:pt x="3" y="17"/>
                      </a:cubicBezTo>
                      <a:cubicBezTo>
                        <a:pt x="3" y="18"/>
                        <a:pt x="0" y="19"/>
                        <a:pt x="0" y="19"/>
                      </a:cubicBezTo>
                      <a:cubicBezTo>
                        <a:pt x="0" y="22"/>
                        <a:pt x="0" y="24"/>
                        <a:pt x="0" y="26"/>
                      </a:cubicBezTo>
                      <a:cubicBezTo>
                        <a:pt x="0" y="26"/>
                        <a:pt x="0" y="170"/>
                        <a:pt x="0" y="171"/>
                      </a:cubicBezTo>
                      <a:cubicBezTo>
                        <a:pt x="0" y="176"/>
                        <a:pt x="1" y="177"/>
                        <a:pt x="4" y="177"/>
                      </a:cubicBezTo>
                      <a:cubicBezTo>
                        <a:pt x="6" y="178"/>
                        <a:pt x="54" y="188"/>
                        <a:pt x="73" y="191"/>
                      </a:cubicBezTo>
                      <a:cubicBezTo>
                        <a:pt x="77" y="192"/>
                        <a:pt x="78" y="187"/>
                        <a:pt x="78" y="187"/>
                      </a:cubicBezTo>
                      <a:cubicBezTo>
                        <a:pt x="78" y="187"/>
                        <a:pt x="79" y="19"/>
                        <a:pt x="79" y="19"/>
                      </a:cubicBezTo>
                      <a:close/>
                    </a:path>
                  </a:pathLst>
                </a:custGeom>
                <a:solidFill>
                  <a:srgbClr val="D3DBE4"/>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8" name="Freeform 862"/>
                <p:cNvSpPr>
                  <a:spLocks noChangeAspect="1"/>
                </p:cNvSpPr>
                <p:nvPr/>
              </p:nvSpPr>
              <p:spPr bwMode="auto">
                <a:xfrm>
                  <a:off x="5551" y="5800"/>
                  <a:ext cx="120"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09" name="Freeform 863"/>
                <p:cNvSpPr>
                  <a:spLocks noChangeAspect="1"/>
                </p:cNvSpPr>
                <p:nvPr/>
              </p:nvSpPr>
              <p:spPr bwMode="auto">
                <a:xfrm>
                  <a:off x="5551" y="5800"/>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0" name="Freeform 864"/>
                <p:cNvSpPr>
                  <a:spLocks noChangeAspect="1"/>
                </p:cNvSpPr>
                <p:nvPr/>
              </p:nvSpPr>
              <p:spPr bwMode="auto">
                <a:xfrm>
                  <a:off x="5551" y="5813"/>
                  <a:ext cx="120"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1" name="Freeform 865"/>
                <p:cNvSpPr>
                  <a:spLocks noChangeAspect="1"/>
                </p:cNvSpPr>
                <p:nvPr/>
              </p:nvSpPr>
              <p:spPr bwMode="auto">
                <a:xfrm>
                  <a:off x="5551" y="5813"/>
                  <a:ext cx="3"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2" name="Freeform 866"/>
                <p:cNvSpPr>
                  <a:spLocks noChangeAspect="1"/>
                </p:cNvSpPr>
                <p:nvPr/>
              </p:nvSpPr>
              <p:spPr bwMode="auto">
                <a:xfrm>
                  <a:off x="5551" y="5821"/>
                  <a:ext cx="120" cy="31"/>
                </a:xfrm>
                <a:custGeom>
                  <a:avLst/>
                  <a:gdLst>
                    <a:gd name="T0" fmla="*/ 0 w 122"/>
                    <a:gd name="T1" fmla="*/ 0 h 28"/>
                    <a:gd name="T2" fmla="*/ 104 w 122"/>
                    <a:gd name="T3" fmla="*/ 24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4"/>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3" name="Freeform 867"/>
                <p:cNvSpPr>
                  <a:spLocks noChangeAspect="1"/>
                </p:cNvSpPr>
                <p:nvPr/>
              </p:nvSpPr>
              <p:spPr bwMode="auto">
                <a:xfrm>
                  <a:off x="5551" y="5821"/>
                  <a:ext cx="3" cy="10"/>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4" name="Freeform 868"/>
                <p:cNvSpPr>
                  <a:spLocks noChangeAspect="1"/>
                </p:cNvSpPr>
                <p:nvPr/>
              </p:nvSpPr>
              <p:spPr bwMode="auto">
                <a:xfrm>
                  <a:off x="5551" y="5839"/>
                  <a:ext cx="120" cy="31"/>
                </a:xfrm>
                <a:custGeom>
                  <a:avLst/>
                  <a:gdLst>
                    <a:gd name="T0" fmla="*/ 0 w 122"/>
                    <a:gd name="T1" fmla="*/ 0 h 28"/>
                    <a:gd name="T2" fmla="*/ 104 w 122"/>
                    <a:gd name="T3" fmla="*/ 22 h 28"/>
                    <a:gd name="T4" fmla="*/ 122 w 122"/>
                    <a:gd name="T5" fmla="*/ 12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5" name="Freeform 869"/>
                <p:cNvSpPr>
                  <a:spLocks noChangeAspect="1"/>
                </p:cNvSpPr>
                <p:nvPr/>
              </p:nvSpPr>
              <p:spPr bwMode="auto">
                <a:xfrm>
                  <a:off x="5551" y="5839"/>
                  <a:ext cx="3" cy="8"/>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6" name="Freeform 870"/>
                <p:cNvSpPr>
                  <a:spLocks noChangeAspect="1"/>
                </p:cNvSpPr>
                <p:nvPr/>
              </p:nvSpPr>
              <p:spPr bwMode="auto">
                <a:xfrm>
                  <a:off x="5551" y="5852"/>
                  <a:ext cx="120" cy="26"/>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4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4"/>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7" name="Freeform 871"/>
                <p:cNvSpPr>
                  <a:spLocks noChangeAspect="1"/>
                </p:cNvSpPr>
                <p:nvPr/>
              </p:nvSpPr>
              <p:spPr bwMode="auto">
                <a:xfrm>
                  <a:off x="5551" y="5852"/>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8" name="Freeform 872"/>
                <p:cNvSpPr>
                  <a:spLocks noChangeAspect="1"/>
                </p:cNvSpPr>
                <p:nvPr/>
              </p:nvSpPr>
              <p:spPr bwMode="auto">
                <a:xfrm>
                  <a:off x="5551" y="5865"/>
                  <a:ext cx="120" cy="26"/>
                </a:xfrm>
                <a:custGeom>
                  <a:avLst/>
                  <a:gdLst>
                    <a:gd name="T0" fmla="*/ 0 w 122"/>
                    <a:gd name="T1" fmla="*/ 0 h 28"/>
                    <a:gd name="T2" fmla="*/ 104 w 122"/>
                    <a:gd name="T3" fmla="*/ 22 h 28"/>
                    <a:gd name="T4" fmla="*/ 122 w 122"/>
                    <a:gd name="T5" fmla="*/ 12 h 28"/>
                    <a:gd name="T6" fmla="*/ 122 w 122"/>
                    <a:gd name="T7" fmla="*/ 18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2"/>
                      </a:lnTo>
                      <a:lnTo>
                        <a:pt x="122" y="18"/>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19" name="Freeform 873"/>
                <p:cNvSpPr>
                  <a:spLocks noChangeAspect="1"/>
                </p:cNvSpPr>
                <p:nvPr/>
              </p:nvSpPr>
              <p:spPr bwMode="auto">
                <a:xfrm>
                  <a:off x="5551" y="5865"/>
                  <a:ext cx="3" cy="5"/>
                </a:xfrm>
                <a:custGeom>
                  <a:avLst/>
                  <a:gdLst>
                    <a:gd name="T0" fmla="*/ 0 w 6"/>
                    <a:gd name="T1" fmla="*/ 6 h 6"/>
                    <a:gd name="T2" fmla="*/ 6 w 6"/>
                    <a:gd name="T3" fmla="*/ 2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2"/>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0" name="Freeform 874"/>
                <p:cNvSpPr>
                  <a:spLocks noChangeAspect="1"/>
                </p:cNvSpPr>
                <p:nvPr/>
              </p:nvSpPr>
              <p:spPr bwMode="auto">
                <a:xfrm>
                  <a:off x="5551" y="5878"/>
                  <a:ext cx="120" cy="31"/>
                </a:xfrm>
                <a:custGeom>
                  <a:avLst/>
                  <a:gdLst>
                    <a:gd name="T0" fmla="*/ 0 w 122"/>
                    <a:gd name="T1" fmla="*/ 0 h 28"/>
                    <a:gd name="T2" fmla="*/ 104 w 122"/>
                    <a:gd name="T3" fmla="*/ 22 h 28"/>
                    <a:gd name="T4" fmla="*/ 122 w 122"/>
                    <a:gd name="T5" fmla="*/ 10 h 28"/>
                    <a:gd name="T6" fmla="*/ 122 w 122"/>
                    <a:gd name="T7" fmla="*/ 16 h 28"/>
                    <a:gd name="T8" fmla="*/ 104 w 122"/>
                    <a:gd name="T9" fmla="*/ 28 h 28"/>
                    <a:gd name="T10" fmla="*/ 0 w 122"/>
                    <a:gd name="T11" fmla="*/ 6 h 28"/>
                    <a:gd name="T12" fmla="*/ 0 w 122"/>
                    <a:gd name="T13" fmla="*/ 0 h 28"/>
                    <a:gd name="T14" fmla="*/ 0 60000 65536"/>
                    <a:gd name="T15" fmla="*/ 0 60000 65536"/>
                    <a:gd name="T16" fmla="*/ 0 60000 65536"/>
                    <a:gd name="T17" fmla="*/ 0 60000 65536"/>
                    <a:gd name="T18" fmla="*/ 0 60000 65536"/>
                    <a:gd name="T19" fmla="*/ 0 60000 65536"/>
                    <a:gd name="T20" fmla="*/ 0 60000 65536"/>
                    <a:gd name="T21" fmla="*/ 0 w 122"/>
                    <a:gd name="T22" fmla="*/ 0 h 28"/>
                    <a:gd name="T23" fmla="*/ 122 w 122"/>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8">
                      <a:moveTo>
                        <a:pt x="0" y="0"/>
                      </a:moveTo>
                      <a:lnTo>
                        <a:pt x="104" y="22"/>
                      </a:lnTo>
                      <a:lnTo>
                        <a:pt x="122" y="10"/>
                      </a:lnTo>
                      <a:lnTo>
                        <a:pt x="122" y="16"/>
                      </a:lnTo>
                      <a:lnTo>
                        <a:pt x="104" y="28"/>
                      </a:lnTo>
                      <a:lnTo>
                        <a:pt x="0" y="6"/>
                      </a:lnTo>
                      <a:lnTo>
                        <a:pt x="0" y="0"/>
                      </a:lnTo>
                      <a:close/>
                    </a:path>
                  </a:pathLst>
                </a:custGeom>
                <a:solidFill>
                  <a:srgbClr val="0B3C6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1" name="Freeform 875"/>
                <p:cNvSpPr>
                  <a:spLocks noChangeAspect="1"/>
                </p:cNvSpPr>
                <p:nvPr/>
              </p:nvSpPr>
              <p:spPr bwMode="auto">
                <a:xfrm>
                  <a:off x="5551" y="5878"/>
                  <a:ext cx="3" cy="5"/>
                </a:xfrm>
                <a:custGeom>
                  <a:avLst/>
                  <a:gdLst>
                    <a:gd name="T0" fmla="*/ 0 w 6"/>
                    <a:gd name="T1" fmla="*/ 6 h 6"/>
                    <a:gd name="T2" fmla="*/ 6 w 6"/>
                    <a:gd name="T3" fmla="*/ 0 h 6"/>
                    <a:gd name="T4" fmla="*/ 0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6" y="0"/>
                      </a:lnTo>
                      <a:lnTo>
                        <a:pt x="0" y="0"/>
                      </a:lnTo>
                      <a:lnTo>
                        <a:pt x="0" y="6"/>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2" name="Freeform 876"/>
                <p:cNvSpPr>
                  <a:spLocks noChangeAspect="1"/>
                </p:cNvSpPr>
                <p:nvPr/>
              </p:nvSpPr>
              <p:spPr bwMode="auto">
                <a:xfrm>
                  <a:off x="5496" y="5592"/>
                  <a:ext cx="175" cy="31"/>
                </a:xfrm>
                <a:custGeom>
                  <a:avLst/>
                  <a:gdLst>
                    <a:gd name="T0" fmla="*/ 156 w 172"/>
                    <a:gd name="T1" fmla="*/ 30 h 34"/>
                    <a:gd name="T2" fmla="*/ 6 w 172"/>
                    <a:gd name="T3" fmla="*/ 0 h 34"/>
                    <a:gd name="T4" fmla="*/ 0 w 172"/>
                    <a:gd name="T5" fmla="*/ 4 h 34"/>
                    <a:gd name="T6" fmla="*/ 158 w 172"/>
                    <a:gd name="T7" fmla="*/ 34 h 34"/>
                    <a:gd name="T8" fmla="*/ 172 w 172"/>
                    <a:gd name="T9" fmla="*/ 24 h 34"/>
                    <a:gd name="T10" fmla="*/ 172 w 172"/>
                    <a:gd name="T11" fmla="*/ 20 h 34"/>
                    <a:gd name="T12" fmla="*/ 156 w 172"/>
                    <a:gd name="T13" fmla="*/ 30 h 34"/>
                    <a:gd name="T14" fmla="*/ 0 60000 65536"/>
                    <a:gd name="T15" fmla="*/ 0 60000 65536"/>
                    <a:gd name="T16" fmla="*/ 0 60000 65536"/>
                    <a:gd name="T17" fmla="*/ 0 60000 65536"/>
                    <a:gd name="T18" fmla="*/ 0 60000 65536"/>
                    <a:gd name="T19" fmla="*/ 0 60000 65536"/>
                    <a:gd name="T20" fmla="*/ 0 60000 65536"/>
                    <a:gd name="T21" fmla="*/ 0 w 172"/>
                    <a:gd name="T22" fmla="*/ 0 h 34"/>
                    <a:gd name="T23" fmla="*/ 172 w 172"/>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2" h="34">
                      <a:moveTo>
                        <a:pt x="156" y="30"/>
                      </a:moveTo>
                      <a:lnTo>
                        <a:pt x="6" y="0"/>
                      </a:lnTo>
                      <a:lnTo>
                        <a:pt x="0" y="4"/>
                      </a:lnTo>
                      <a:lnTo>
                        <a:pt x="158" y="34"/>
                      </a:lnTo>
                      <a:lnTo>
                        <a:pt x="172" y="24"/>
                      </a:lnTo>
                      <a:lnTo>
                        <a:pt x="172" y="20"/>
                      </a:lnTo>
                      <a:lnTo>
                        <a:pt x="156" y="30"/>
                      </a:lnTo>
                      <a:close/>
                    </a:path>
                  </a:pathLst>
                </a:custGeom>
                <a:solidFill>
                  <a:srgbClr val="7588A2"/>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3" name="Freeform 877"/>
                <p:cNvSpPr>
                  <a:spLocks noChangeAspect="1"/>
                </p:cNvSpPr>
                <p:nvPr/>
              </p:nvSpPr>
              <p:spPr bwMode="auto">
                <a:xfrm>
                  <a:off x="5532" y="5618"/>
                  <a:ext cx="93" cy="31"/>
                </a:xfrm>
                <a:custGeom>
                  <a:avLst/>
                  <a:gdLst>
                    <a:gd name="T0" fmla="*/ 100 w 100"/>
                    <a:gd name="T1" fmla="*/ 18 h 30"/>
                    <a:gd name="T2" fmla="*/ 0 w 100"/>
                    <a:gd name="T3" fmla="*/ 0 h 30"/>
                    <a:gd name="T4" fmla="*/ 0 w 100"/>
                    <a:gd name="T5" fmla="*/ 10 h 30"/>
                    <a:gd name="T6" fmla="*/ 100 w 100"/>
                    <a:gd name="T7" fmla="*/ 30 h 30"/>
                    <a:gd name="T8" fmla="*/ 100 w 100"/>
                    <a:gd name="T9" fmla="*/ 18 h 30"/>
                    <a:gd name="T10" fmla="*/ 0 60000 65536"/>
                    <a:gd name="T11" fmla="*/ 0 60000 65536"/>
                    <a:gd name="T12" fmla="*/ 0 60000 65536"/>
                    <a:gd name="T13" fmla="*/ 0 60000 65536"/>
                    <a:gd name="T14" fmla="*/ 0 60000 65536"/>
                    <a:gd name="T15" fmla="*/ 0 w 100"/>
                    <a:gd name="T16" fmla="*/ 0 h 30"/>
                    <a:gd name="T17" fmla="*/ 100 w 100"/>
                    <a:gd name="T18" fmla="*/ 30 h 30"/>
                  </a:gdLst>
                  <a:ahLst/>
                  <a:cxnLst>
                    <a:cxn ang="T10">
                      <a:pos x="T0" y="T1"/>
                    </a:cxn>
                    <a:cxn ang="T11">
                      <a:pos x="T2" y="T3"/>
                    </a:cxn>
                    <a:cxn ang="T12">
                      <a:pos x="T4" y="T5"/>
                    </a:cxn>
                    <a:cxn ang="T13">
                      <a:pos x="T6" y="T7"/>
                    </a:cxn>
                    <a:cxn ang="T14">
                      <a:pos x="T8" y="T9"/>
                    </a:cxn>
                  </a:cxnLst>
                  <a:rect l="T15" t="T16" r="T17" b="T18"/>
                  <a:pathLst>
                    <a:path w="100" h="30">
                      <a:moveTo>
                        <a:pt x="100" y="18"/>
                      </a:moveTo>
                      <a:lnTo>
                        <a:pt x="0" y="0"/>
                      </a:lnTo>
                      <a:lnTo>
                        <a:pt x="0" y="10"/>
                      </a:lnTo>
                      <a:lnTo>
                        <a:pt x="100" y="30"/>
                      </a:lnTo>
                      <a:lnTo>
                        <a:pt x="100" y="18"/>
                      </a:lnTo>
                      <a:close/>
                    </a:path>
                  </a:pathLst>
                </a:custGeom>
                <a:solidFill>
                  <a:srgbClr val="456488"/>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4" name="Freeform 878"/>
                <p:cNvSpPr>
                  <a:spLocks noChangeAspect="1"/>
                </p:cNvSpPr>
                <p:nvPr/>
              </p:nvSpPr>
              <p:spPr bwMode="auto">
                <a:xfrm>
                  <a:off x="5532" y="5618"/>
                  <a:ext cx="3" cy="10"/>
                </a:xfrm>
                <a:custGeom>
                  <a:avLst/>
                  <a:gdLst>
                    <a:gd name="T0" fmla="*/ 0 w 10"/>
                    <a:gd name="T1" fmla="*/ 10 h 10"/>
                    <a:gd name="T2" fmla="*/ 10 w 10"/>
                    <a:gd name="T3" fmla="*/ 2 h 10"/>
                    <a:gd name="T4" fmla="*/ 0 w 10"/>
                    <a:gd name="T5" fmla="*/ 0 h 10"/>
                    <a:gd name="T6" fmla="*/ 0 w 10"/>
                    <a:gd name="T7" fmla="*/ 1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0" y="10"/>
                      </a:moveTo>
                      <a:lnTo>
                        <a:pt x="10" y="2"/>
                      </a:lnTo>
                      <a:lnTo>
                        <a:pt x="0" y="0"/>
                      </a:lnTo>
                      <a:lnTo>
                        <a:pt x="0" y="10"/>
                      </a:lnTo>
                      <a:close/>
                    </a:path>
                  </a:pathLst>
                </a:custGeom>
                <a:solidFill>
                  <a:srgbClr val="5D7695"/>
                </a:solidFill>
                <a:ln w="6350" cap="rnd">
                  <a:solidFill>
                    <a:srgbClr val="000000"/>
                  </a:solid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sp>
              <p:nvSpPr>
                <p:cNvPr id="125" name="Freeform 879"/>
                <p:cNvSpPr>
                  <a:spLocks noChangeAspect="1"/>
                </p:cNvSpPr>
                <p:nvPr/>
              </p:nvSpPr>
              <p:spPr bwMode="auto">
                <a:xfrm>
                  <a:off x="5521" y="5540"/>
                  <a:ext cx="156" cy="377"/>
                </a:xfrm>
                <a:custGeom>
                  <a:avLst/>
                  <a:gdLst>
                    <a:gd name="T0" fmla="*/ 0 w 78"/>
                    <a:gd name="T1" fmla="*/ 0 h 189"/>
                    <a:gd name="T2" fmla="*/ 76800 w 78"/>
                    <a:gd name="T3" fmla="*/ 15360 h 189"/>
                    <a:gd name="T4" fmla="*/ 78848 w 78"/>
                    <a:gd name="T5" fmla="*/ 18432 h 189"/>
                    <a:gd name="T6" fmla="*/ 79872 w 78"/>
                    <a:gd name="T7" fmla="*/ 193536 h 189"/>
                    <a:gd name="T8" fmla="*/ 76800 w 78"/>
                    <a:gd name="T9" fmla="*/ 193536 h 189"/>
                    <a:gd name="T10" fmla="*/ 76800 w 78"/>
                    <a:gd name="T11" fmla="*/ 19456 h 189"/>
                    <a:gd name="T12" fmla="*/ 74752 w 78"/>
                    <a:gd name="T13" fmla="*/ 17408 h 189"/>
                    <a:gd name="T14" fmla="*/ 0 w 78"/>
                    <a:gd name="T15" fmla="*/ 3072 h 189"/>
                    <a:gd name="T16" fmla="*/ 0 w 78"/>
                    <a:gd name="T17" fmla="*/ 0 h 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8"/>
                    <a:gd name="T28" fmla="*/ 0 h 189"/>
                    <a:gd name="T29" fmla="*/ 78 w 78"/>
                    <a:gd name="T30" fmla="*/ 189 h 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8" h="189">
                      <a:moveTo>
                        <a:pt x="0" y="0"/>
                      </a:moveTo>
                      <a:cubicBezTo>
                        <a:pt x="75" y="15"/>
                        <a:pt x="75" y="15"/>
                        <a:pt x="75" y="15"/>
                      </a:cubicBezTo>
                      <a:cubicBezTo>
                        <a:pt x="75" y="15"/>
                        <a:pt x="77" y="16"/>
                        <a:pt x="77" y="18"/>
                      </a:cubicBezTo>
                      <a:cubicBezTo>
                        <a:pt x="77" y="36"/>
                        <a:pt x="78" y="189"/>
                        <a:pt x="78" y="189"/>
                      </a:cubicBezTo>
                      <a:cubicBezTo>
                        <a:pt x="75" y="189"/>
                        <a:pt x="75" y="189"/>
                        <a:pt x="75" y="189"/>
                      </a:cubicBezTo>
                      <a:cubicBezTo>
                        <a:pt x="75" y="19"/>
                        <a:pt x="75" y="19"/>
                        <a:pt x="75" y="19"/>
                      </a:cubicBezTo>
                      <a:cubicBezTo>
                        <a:pt x="75" y="19"/>
                        <a:pt x="75" y="17"/>
                        <a:pt x="73" y="17"/>
                      </a:cubicBezTo>
                      <a:cubicBezTo>
                        <a:pt x="72" y="17"/>
                        <a:pt x="0" y="3"/>
                        <a:pt x="0" y="3"/>
                      </a:cubicBezTo>
                      <a:lnTo>
                        <a:pt x="0" y="0"/>
                      </a:lnTo>
                      <a:close/>
                    </a:path>
                  </a:pathLst>
                </a:custGeom>
                <a:solidFill>
                  <a:srgbClr val="7588A2"/>
                </a:solidFill>
                <a:ln w="6350" cap="rnd">
                  <a:noFill/>
                  <a:prstDash val="sysDot"/>
                  <a:round/>
                </a:ln>
              </p:spPr>
              <p:txBody>
                <a:bodyPr/>
                <a:lstStyle/>
                <a:p>
                  <a:pPr eaLnBrk="1" fontAlgn="auto" hangingPunct="1">
                    <a:spcBef>
                      <a:spcPts val="0"/>
                    </a:spcBef>
                    <a:spcAft>
                      <a:spcPts val="0"/>
                    </a:spcAft>
                    <a:defRPr/>
                  </a:pPr>
                  <a:endParaRPr lang="zh-CN" altLang="en-US" sz="1800" kern="0">
                    <a:solidFill>
                      <a:sysClr val="windowText" lastClr="000000"/>
                    </a:solidFill>
                    <a:latin typeface="+mn-lt"/>
                    <a:ea typeface="+mn-ea"/>
                  </a:endParaRPr>
                </a:p>
              </p:txBody>
            </p:sp>
          </p:grpSp>
          <p:pic>
            <p:nvPicPr>
              <p:cNvPr id="16486" name="Picture 880" descr="상승_4"/>
              <p:cNvPicPr>
                <a:picLocks noChangeAspect="1" noChangeArrowheads="1"/>
              </p:cNvPicPr>
              <p:nvPr/>
            </p:nvPicPr>
            <p:blipFill>
              <a:blip r:embed="rId7" cstate="print">
                <a:lum bright="-6000" contrast="36000"/>
                <a:extLst>
                  <a:ext uri="{28A0092B-C50C-407E-A947-70E740481C1C}">
                    <a14:useLocalDpi xmlns:a14="http://schemas.microsoft.com/office/drawing/2010/main" val="0"/>
                  </a:ext>
                </a:extLst>
              </a:blip>
              <a:srcRect r="3534"/>
              <a:stretch>
                <a:fillRect/>
              </a:stretch>
            </p:blipFill>
            <p:spPr bwMode="auto">
              <a:xfrm>
                <a:off x="3391" y="2041"/>
                <a:ext cx="167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AutoShape 28"/>
            <p:cNvSpPr>
              <a:spLocks noChangeArrowheads="1"/>
            </p:cNvSpPr>
            <p:nvPr/>
          </p:nvSpPr>
          <p:spPr bwMode="auto">
            <a:xfrm>
              <a:off x="4962429" y="2960501"/>
              <a:ext cx="3392409" cy="303281"/>
            </a:xfrm>
            <a:prstGeom prst="roundRect">
              <a:avLst>
                <a:gd name="adj" fmla="val 8495"/>
              </a:avLst>
            </a:prstGeom>
            <a:solidFill>
              <a:srgbClr val="99CC00"/>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600" kern="0">
                <a:solidFill>
                  <a:srgbClr val="000000"/>
                </a:solidFill>
                <a:latin typeface="+mn-lt"/>
                <a:ea typeface="+mn-ea"/>
                <a:cs typeface="Arial" panose="020B0604020202020204" pitchFamily="34" charset="0"/>
              </a:endParaRPr>
            </a:p>
          </p:txBody>
        </p:sp>
        <p:sp>
          <p:nvSpPr>
            <p:cNvPr id="22" name="AutoShape 29"/>
            <p:cNvSpPr>
              <a:spLocks noChangeArrowheads="1"/>
            </p:cNvSpPr>
            <p:nvPr/>
          </p:nvSpPr>
          <p:spPr bwMode="gray">
            <a:xfrm>
              <a:off x="5079902" y="2971615"/>
              <a:ext cx="749283" cy="261998"/>
            </a:xfrm>
            <a:prstGeom prst="roundRect">
              <a:avLst>
                <a:gd name="adj" fmla="val 8495"/>
              </a:avLst>
            </a:prstGeom>
            <a:solidFill>
              <a:srgbClr val="79A400">
                <a:alpha val="39999"/>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endParaRPr lang="en-US" altLang="ja-JP" sz="1300" kern="0" dirty="0">
                <a:solidFill>
                  <a:srgbClr val="000000"/>
                </a:solidFill>
                <a:latin typeface="+mn-lt"/>
                <a:ea typeface="+mn-ea"/>
                <a:cs typeface="Arial" panose="020B0604020202020204" pitchFamily="34" charset="0"/>
              </a:endParaRPr>
            </a:p>
          </p:txBody>
        </p:sp>
        <p:sp>
          <p:nvSpPr>
            <p:cNvPr id="23" name="AutoShape 29"/>
            <p:cNvSpPr>
              <a:spLocks noChangeArrowheads="1"/>
            </p:cNvSpPr>
            <p:nvPr/>
          </p:nvSpPr>
          <p:spPr bwMode="gray">
            <a:xfrm>
              <a:off x="7524595" y="2971615"/>
              <a:ext cx="749283" cy="261998"/>
            </a:xfrm>
            <a:prstGeom prst="roundRect">
              <a:avLst>
                <a:gd name="adj" fmla="val 8495"/>
              </a:avLst>
            </a:prstGeom>
            <a:solidFill>
              <a:srgbClr val="79A400">
                <a:alpha val="39999"/>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endParaRPr lang="en-US" altLang="ja-JP" sz="1300" kern="0" dirty="0">
                <a:solidFill>
                  <a:srgbClr val="000000"/>
                </a:solidFill>
                <a:latin typeface="+mn-lt"/>
                <a:ea typeface="+mn-ea"/>
                <a:cs typeface="Arial" panose="020B0604020202020204" pitchFamily="34" charset="0"/>
              </a:endParaRPr>
            </a:p>
          </p:txBody>
        </p:sp>
        <p:sp>
          <p:nvSpPr>
            <p:cNvPr id="24" name="AutoShape 29"/>
            <p:cNvSpPr>
              <a:spLocks noChangeArrowheads="1"/>
            </p:cNvSpPr>
            <p:nvPr/>
          </p:nvSpPr>
          <p:spPr bwMode="gray">
            <a:xfrm>
              <a:off x="6710227" y="2971615"/>
              <a:ext cx="749283" cy="261998"/>
            </a:xfrm>
            <a:prstGeom prst="roundRect">
              <a:avLst>
                <a:gd name="adj" fmla="val 8495"/>
              </a:avLst>
            </a:prstGeom>
            <a:solidFill>
              <a:srgbClr val="79A400">
                <a:alpha val="39999"/>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endParaRPr lang="en-US" altLang="ja-JP" sz="1300" kern="0" dirty="0">
                <a:solidFill>
                  <a:srgbClr val="000000"/>
                </a:solidFill>
                <a:latin typeface="+mn-lt"/>
                <a:ea typeface="+mn-ea"/>
                <a:cs typeface="Arial" panose="020B0604020202020204" pitchFamily="34" charset="0"/>
              </a:endParaRPr>
            </a:p>
          </p:txBody>
        </p:sp>
        <p:sp>
          <p:nvSpPr>
            <p:cNvPr id="25" name="AutoShape 29"/>
            <p:cNvSpPr>
              <a:spLocks noChangeArrowheads="1"/>
            </p:cNvSpPr>
            <p:nvPr/>
          </p:nvSpPr>
          <p:spPr bwMode="gray">
            <a:xfrm>
              <a:off x="5894271" y="2971615"/>
              <a:ext cx="749283" cy="261998"/>
            </a:xfrm>
            <a:prstGeom prst="roundRect">
              <a:avLst>
                <a:gd name="adj" fmla="val 8495"/>
              </a:avLst>
            </a:prstGeom>
            <a:solidFill>
              <a:srgbClr val="79A400">
                <a:alpha val="39999"/>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endParaRPr lang="en-US" altLang="ja-JP" sz="1300" kern="0" dirty="0">
                <a:solidFill>
                  <a:srgbClr val="000000"/>
                </a:solidFill>
                <a:latin typeface="+mn-lt"/>
                <a:ea typeface="+mn-ea"/>
                <a:cs typeface="Arial" panose="020B0604020202020204" pitchFamily="34" charset="0"/>
              </a:endParaRPr>
            </a:p>
          </p:txBody>
        </p:sp>
        <p:pic>
          <p:nvPicPr>
            <p:cNvPr id="16409" name="Picture 86" descr="CPU_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49000" y="3004019"/>
              <a:ext cx="208148" cy="20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0" name="Picture 86" descr="CPU_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57147" y="3004019"/>
              <a:ext cx="208148" cy="20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1" name="Picture 86" descr="CPU_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65295" y="3004019"/>
              <a:ext cx="208148" cy="206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2" name="Picture 82" descr="Memory_icon_0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74876" y="3004019"/>
              <a:ext cx="216205" cy="20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3" name="Picture 82" descr="Memory_icon_0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81681" y="3004019"/>
              <a:ext cx="216205" cy="20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4" name="Picture 82" descr="Memory_icon_0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97885" y="3004019"/>
              <a:ext cx="214862" cy="207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5" name="Picture 7" descr="NIC_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714807" y="3004019"/>
              <a:ext cx="308864"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6" name="Picture 7" descr="NIC_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22955" y="3004019"/>
              <a:ext cx="308864"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7" name="Picture 7" descr="NIC_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61989" y="3004019"/>
              <a:ext cx="310207"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8" name="Picture 78" descr="Storage_icon_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578284" y="3004019"/>
              <a:ext cx="277978" cy="21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9" name="Picture 78" descr="Storage_icon_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786431" y="3004019"/>
              <a:ext cx="277978" cy="21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0" name="Picture 78" descr="Storage_icon_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995922" y="3004019"/>
              <a:ext cx="277978" cy="21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AutoShape 29"/>
            <p:cNvSpPr>
              <a:spLocks noChangeArrowheads="1"/>
            </p:cNvSpPr>
            <p:nvPr/>
          </p:nvSpPr>
          <p:spPr bwMode="gray">
            <a:xfrm>
              <a:off x="7832562" y="2006194"/>
              <a:ext cx="231770"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39" name="AutoShape 26"/>
            <p:cNvSpPr>
              <a:spLocks noChangeArrowheads="1"/>
            </p:cNvSpPr>
            <p:nvPr/>
          </p:nvSpPr>
          <p:spPr bwMode="gray">
            <a:xfrm>
              <a:off x="7832562" y="2282482"/>
              <a:ext cx="234945"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40" name="AutoShape 26"/>
            <p:cNvSpPr>
              <a:spLocks noChangeArrowheads="1"/>
            </p:cNvSpPr>
            <p:nvPr/>
          </p:nvSpPr>
          <p:spPr bwMode="gray">
            <a:xfrm>
              <a:off x="8089731" y="2282482"/>
              <a:ext cx="241294"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41" name="AutoShape 29"/>
            <p:cNvSpPr>
              <a:spLocks noChangeArrowheads="1"/>
            </p:cNvSpPr>
            <p:nvPr/>
          </p:nvSpPr>
          <p:spPr bwMode="gray">
            <a:xfrm>
              <a:off x="8089731" y="2004607"/>
              <a:ext cx="233358"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42" name="AutoShape 28"/>
            <p:cNvSpPr>
              <a:spLocks noChangeArrowheads="1"/>
            </p:cNvSpPr>
            <p:nvPr/>
          </p:nvSpPr>
          <p:spPr bwMode="auto">
            <a:xfrm>
              <a:off x="7850025" y="2634988"/>
              <a:ext cx="466714"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26"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89298"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7"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959664"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8"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57604"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9"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61723"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AutoShape 29"/>
            <p:cNvSpPr>
              <a:spLocks noChangeArrowheads="1"/>
            </p:cNvSpPr>
            <p:nvPr/>
          </p:nvSpPr>
          <p:spPr bwMode="gray">
            <a:xfrm>
              <a:off x="4968779" y="2006194"/>
              <a:ext cx="233358"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48" name="AutoShape 26"/>
            <p:cNvSpPr>
              <a:spLocks noChangeArrowheads="1"/>
            </p:cNvSpPr>
            <p:nvPr/>
          </p:nvSpPr>
          <p:spPr bwMode="gray">
            <a:xfrm>
              <a:off x="4968779" y="2282482"/>
              <a:ext cx="241294"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49" name="AutoShape 26"/>
            <p:cNvSpPr>
              <a:spLocks noChangeArrowheads="1"/>
            </p:cNvSpPr>
            <p:nvPr/>
          </p:nvSpPr>
          <p:spPr bwMode="gray">
            <a:xfrm>
              <a:off x="5227536" y="2282482"/>
              <a:ext cx="244469"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50" name="AutoShape 29"/>
            <p:cNvSpPr>
              <a:spLocks noChangeArrowheads="1"/>
            </p:cNvSpPr>
            <p:nvPr/>
          </p:nvSpPr>
          <p:spPr bwMode="gray">
            <a:xfrm>
              <a:off x="5227536" y="2004607"/>
              <a:ext cx="234945"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51" name="AutoShape 28"/>
            <p:cNvSpPr>
              <a:spLocks noChangeArrowheads="1"/>
            </p:cNvSpPr>
            <p:nvPr/>
          </p:nvSpPr>
          <p:spPr bwMode="auto">
            <a:xfrm>
              <a:off x="4979892" y="2634988"/>
              <a:ext cx="468301"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35"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19547"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6"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89913"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7"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987853"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8"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91972"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AutoShape 29"/>
            <p:cNvSpPr>
              <a:spLocks noChangeArrowheads="1"/>
            </p:cNvSpPr>
            <p:nvPr/>
          </p:nvSpPr>
          <p:spPr bwMode="gray">
            <a:xfrm>
              <a:off x="5541854" y="2006194"/>
              <a:ext cx="234945"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57" name="AutoShape 26"/>
            <p:cNvSpPr>
              <a:spLocks noChangeArrowheads="1"/>
            </p:cNvSpPr>
            <p:nvPr/>
          </p:nvSpPr>
          <p:spPr bwMode="gray">
            <a:xfrm>
              <a:off x="5541854" y="2282482"/>
              <a:ext cx="242881"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58" name="AutoShape 26"/>
            <p:cNvSpPr>
              <a:spLocks noChangeArrowheads="1"/>
            </p:cNvSpPr>
            <p:nvPr/>
          </p:nvSpPr>
          <p:spPr bwMode="gray">
            <a:xfrm>
              <a:off x="5800610" y="2282482"/>
              <a:ext cx="239707"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59" name="AutoShape 29"/>
            <p:cNvSpPr>
              <a:spLocks noChangeArrowheads="1"/>
            </p:cNvSpPr>
            <p:nvPr/>
          </p:nvSpPr>
          <p:spPr bwMode="gray">
            <a:xfrm>
              <a:off x="5800610" y="2004607"/>
              <a:ext cx="236532"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60" name="AutoShape 28"/>
            <p:cNvSpPr>
              <a:spLocks noChangeArrowheads="1"/>
            </p:cNvSpPr>
            <p:nvPr/>
          </p:nvSpPr>
          <p:spPr bwMode="auto">
            <a:xfrm>
              <a:off x="5552966" y="2634988"/>
              <a:ext cx="469889"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44"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92960"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5"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663326"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6"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561266"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47"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65385"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AutoShape 29"/>
            <p:cNvSpPr>
              <a:spLocks noChangeArrowheads="1"/>
            </p:cNvSpPr>
            <p:nvPr/>
          </p:nvSpPr>
          <p:spPr bwMode="gray">
            <a:xfrm>
              <a:off x="6116515" y="2006194"/>
              <a:ext cx="234945"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66" name="AutoShape 26"/>
            <p:cNvSpPr>
              <a:spLocks noChangeArrowheads="1"/>
            </p:cNvSpPr>
            <p:nvPr/>
          </p:nvSpPr>
          <p:spPr bwMode="gray">
            <a:xfrm>
              <a:off x="6116515" y="2282482"/>
              <a:ext cx="238119"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67" name="AutoShape 26"/>
            <p:cNvSpPr>
              <a:spLocks noChangeArrowheads="1"/>
            </p:cNvSpPr>
            <p:nvPr/>
          </p:nvSpPr>
          <p:spPr bwMode="gray">
            <a:xfrm>
              <a:off x="6373684" y="2282482"/>
              <a:ext cx="239706"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68" name="AutoShape 29"/>
            <p:cNvSpPr>
              <a:spLocks noChangeArrowheads="1"/>
            </p:cNvSpPr>
            <p:nvPr/>
          </p:nvSpPr>
          <p:spPr bwMode="gray">
            <a:xfrm>
              <a:off x="6373684" y="2004607"/>
              <a:ext cx="236531"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69" name="AutoShape 28"/>
            <p:cNvSpPr>
              <a:spLocks noChangeArrowheads="1"/>
            </p:cNvSpPr>
            <p:nvPr/>
          </p:nvSpPr>
          <p:spPr bwMode="auto">
            <a:xfrm>
              <a:off x="6126040" y="2634988"/>
              <a:ext cx="473064"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53"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66373"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4"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236739"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5"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134679"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56"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38798"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AutoShape 29"/>
            <p:cNvSpPr>
              <a:spLocks noChangeArrowheads="1"/>
            </p:cNvSpPr>
            <p:nvPr/>
          </p:nvSpPr>
          <p:spPr bwMode="gray">
            <a:xfrm>
              <a:off x="6692764" y="2006194"/>
              <a:ext cx="234945"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75" name="AutoShape 26"/>
            <p:cNvSpPr>
              <a:spLocks noChangeArrowheads="1"/>
            </p:cNvSpPr>
            <p:nvPr/>
          </p:nvSpPr>
          <p:spPr bwMode="gray">
            <a:xfrm>
              <a:off x="6692764" y="2282482"/>
              <a:ext cx="236532"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76" name="AutoShape 26"/>
            <p:cNvSpPr>
              <a:spLocks noChangeArrowheads="1"/>
            </p:cNvSpPr>
            <p:nvPr/>
          </p:nvSpPr>
          <p:spPr bwMode="gray">
            <a:xfrm>
              <a:off x="6948346" y="2282482"/>
              <a:ext cx="239706"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77" name="AutoShape 29"/>
            <p:cNvSpPr>
              <a:spLocks noChangeArrowheads="1"/>
            </p:cNvSpPr>
            <p:nvPr/>
          </p:nvSpPr>
          <p:spPr bwMode="gray">
            <a:xfrm>
              <a:off x="6948346" y="2004607"/>
              <a:ext cx="236531"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78" name="AutoShape 28"/>
            <p:cNvSpPr>
              <a:spLocks noChangeArrowheads="1"/>
            </p:cNvSpPr>
            <p:nvPr/>
          </p:nvSpPr>
          <p:spPr bwMode="auto">
            <a:xfrm>
              <a:off x="6700702" y="2634988"/>
              <a:ext cx="473064"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62"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1129"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3"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811495"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4"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09435"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65"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13554"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AutoShape 29"/>
            <p:cNvSpPr>
              <a:spLocks noChangeArrowheads="1"/>
            </p:cNvSpPr>
            <p:nvPr/>
          </p:nvSpPr>
          <p:spPr bwMode="gray">
            <a:xfrm>
              <a:off x="7264251" y="2006194"/>
              <a:ext cx="236532" cy="249295"/>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84" name="AutoShape 26"/>
            <p:cNvSpPr>
              <a:spLocks noChangeArrowheads="1"/>
            </p:cNvSpPr>
            <p:nvPr/>
          </p:nvSpPr>
          <p:spPr bwMode="gray">
            <a:xfrm>
              <a:off x="7264251" y="2282482"/>
              <a:ext cx="241294"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sz="800" kern="0" dirty="0">
                  <a:solidFill>
                    <a:srgbClr val="000000"/>
                  </a:solidFill>
                  <a:latin typeface="+mn-lt"/>
                  <a:ea typeface="+mn-ea"/>
                  <a:cs typeface="Arial" panose="020B0604020202020204" pitchFamily="34" charset="0"/>
                </a:rPr>
                <a:t>Win</a:t>
              </a:r>
              <a:endParaRPr lang="en-US" altLang="ja-JP" sz="800" kern="0" dirty="0">
                <a:solidFill>
                  <a:srgbClr val="000000"/>
                </a:solidFill>
                <a:latin typeface="+mn-lt"/>
                <a:ea typeface="+mn-ea"/>
                <a:cs typeface="Arial" panose="020B0604020202020204" pitchFamily="34" charset="0"/>
              </a:endParaRPr>
            </a:p>
          </p:txBody>
        </p:sp>
        <p:sp>
          <p:nvSpPr>
            <p:cNvPr id="85" name="AutoShape 26"/>
            <p:cNvSpPr>
              <a:spLocks noChangeArrowheads="1"/>
            </p:cNvSpPr>
            <p:nvPr/>
          </p:nvSpPr>
          <p:spPr bwMode="gray">
            <a:xfrm>
              <a:off x="7521420" y="2282482"/>
              <a:ext cx="242882" cy="298518"/>
            </a:xfrm>
            <a:prstGeom prst="roundRect">
              <a:avLst>
                <a:gd name="adj" fmla="val 8495"/>
              </a:avLst>
            </a:prstGeom>
            <a:gradFill rotWithShape="1">
              <a:gsLst>
                <a:gs pos="0">
                  <a:srgbClr val="6AB7EC"/>
                </a:gs>
                <a:gs pos="100000">
                  <a:srgbClr val="31556D"/>
                </a:gs>
              </a:gsLst>
              <a:lin ang="2700000" scaled="1"/>
            </a:gradFill>
            <a:ln w="9525" algn="ctr">
              <a:solidFill>
                <a:srgbClr val="000000"/>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en-US" altLang="zh-CN" kern="0" dirty="0">
                  <a:solidFill>
                    <a:srgbClr val="000000"/>
                  </a:solidFill>
                  <a:latin typeface="+mn-lt"/>
                  <a:ea typeface="+mn-ea"/>
                  <a:cs typeface="Arial" panose="020B0604020202020204" pitchFamily="34" charset="0"/>
                </a:rPr>
                <a:t>Linux</a:t>
              </a:r>
              <a:endParaRPr lang="en-US" altLang="ja-JP" kern="0" dirty="0">
                <a:solidFill>
                  <a:srgbClr val="000000"/>
                </a:solidFill>
                <a:latin typeface="+mn-lt"/>
                <a:ea typeface="+mn-ea"/>
                <a:cs typeface="Arial" panose="020B0604020202020204" pitchFamily="34" charset="0"/>
              </a:endParaRPr>
            </a:p>
          </p:txBody>
        </p:sp>
        <p:sp>
          <p:nvSpPr>
            <p:cNvPr id="86" name="AutoShape 29"/>
            <p:cNvSpPr>
              <a:spLocks noChangeArrowheads="1"/>
            </p:cNvSpPr>
            <p:nvPr/>
          </p:nvSpPr>
          <p:spPr bwMode="gray">
            <a:xfrm>
              <a:off x="7521420" y="2004607"/>
              <a:ext cx="236532" cy="247707"/>
            </a:xfrm>
            <a:prstGeom prst="roundRect">
              <a:avLst>
                <a:gd name="adj" fmla="val 8495"/>
              </a:avLst>
            </a:prstGeom>
            <a:solidFill>
              <a:srgbClr val="79A400">
                <a:alpha val="70195"/>
              </a:srgbClr>
            </a:solidFill>
            <a:ln w="12700" algn="ctr">
              <a:solidFill>
                <a:srgbClr val="000000"/>
              </a:solidFill>
              <a:prstDash val="sysDot"/>
              <a:round/>
            </a:ln>
          </p:spPr>
          <p:txBody>
            <a:bodyPr wrap="none" lIns="91422" tIns="45712" rIns="91422" bIns="45712" anchor="ctr"/>
            <a:lstStyle/>
            <a:p>
              <a:pPr algn="ctr" defTabSz="801370" eaLnBrk="1" fontAlgn="auto" hangingPunct="1">
                <a:spcBef>
                  <a:spcPct val="50000"/>
                </a:spcBef>
                <a:spcAft>
                  <a:spcPts val="0"/>
                </a:spcAft>
                <a:defRPr/>
              </a:pPr>
              <a:r>
                <a:rPr lang="en-US" altLang="zh-CN" sz="1100" kern="0" dirty="0">
                  <a:solidFill>
                    <a:srgbClr val="000000"/>
                  </a:solidFill>
                  <a:latin typeface="+mn-lt"/>
                  <a:ea typeface="+mn-ea"/>
                  <a:cs typeface="Arial" panose="020B0604020202020204" pitchFamily="34" charset="0"/>
                </a:rPr>
                <a:t>APP</a:t>
              </a:r>
              <a:endParaRPr lang="en-US" altLang="ja-JP" sz="1100" kern="0" dirty="0">
                <a:solidFill>
                  <a:srgbClr val="000000"/>
                </a:solidFill>
                <a:latin typeface="+mn-lt"/>
                <a:ea typeface="+mn-ea"/>
                <a:cs typeface="Arial" panose="020B0604020202020204" pitchFamily="34" charset="0"/>
              </a:endParaRPr>
            </a:p>
          </p:txBody>
        </p:sp>
        <p:sp>
          <p:nvSpPr>
            <p:cNvPr id="87" name="AutoShape 28"/>
            <p:cNvSpPr>
              <a:spLocks noChangeArrowheads="1"/>
            </p:cNvSpPr>
            <p:nvPr/>
          </p:nvSpPr>
          <p:spPr bwMode="auto">
            <a:xfrm>
              <a:off x="7273775" y="2634988"/>
              <a:ext cx="468302" cy="266761"/>
            </a:xfrm>
            <a:prstGeom prst="roundRect">
              <a:avLst>
                <a:gd name="adj" fmla="val 8495"/>
              </a:avLst>
            </a:prstGeom>
            <a:solidFill>
              <a:srgbClr val="BABABA"/>
            </a:solidFill>
            <a:ln w="9525">
              <a:solidFill>
                <a:srgbClr val="000000"/>
              </a:solidFill>
              <a:round/>
            </a:ln>
          </p:spPr>
          <p:txBody>
            <a:bodyPr wrap="none" lIns="91422" tIns="45712" rIns="91422" bIns="45712" anchor="ctr"/>
            <a:lstStyle/>
            <a:p>
              <a:pPr algn="r" eaLnBrk="1" fontAlgn="auto" hangingPunct="1">
                <a:spcBef>
                  <a:spcPts val="0"/>
                </a:spcBef>
                <a:spcAft>
                  <a:spcPts val="0"/>
                </a:spcAft>
                <a:defRPr/>
              </a:pPr>
              <a:endParaRPr lang="ja-JP" altLang="en-US" sz="1400" kern="0">
                <a:solidFill>
                  <a:srgbClr val="000000"/>
                </a:solidFill>
                <a:latin typeface="+mn-lt"/>
                <a:ea typeface="+mn-ea"/>
                <a:cs typeface="Arial" panose="020B0604020202020204" pitchFamily="34" charset="0"/>
              </a:endParaRPr>
            </a:p>
          </p:txBody>
        </p:sp>
        <p:pic>
          <p:nvPicPr>
            <p:cNvPr id="16471" name="Picture 78" descr="Storage_icon_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14542" y="2669215"/>
              <a:ext cx="127574" cy="22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2" name="Picture 82" descr="Memory_icon_0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384908" y="2669215"/>
              <a:ext cx="98031" cy="18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3" name="Picture 86" descr="CPU_ico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282848" y="2669215"/>
              <a:ext cx="95345" cy="1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74" name="Picture 7" descr="NIC_ico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86967" y="2693130"/>
              <a:ext cx="142346" cy="157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Text Box 1105"/>
            <p:cNvSpPr txBox="1">
              <a:spLocks noChangeArrowheads="1"/>
            </p:cNvSpPr>
            <p:nvPr/>
          </p:nvSpPr>
          <p:spPr bwMode="auto">
            <a:xfrm>
              <a:off x="6102228" y="3206619"/>
              <a:ext cx="1158848" cy="288991"/>
            </a:xfrm>
            <a:prstGeom prst="rect">
              <a:avLst/>
            </a:prstGeom>
            <a:noFill/>
            <a:ln w="9525" algn="ctr">
              <a:noFill/>
              <a:miter lim="800000"/>
            </a:ln>
          </p:spPr>
          <p:txBody>
            <a:bodyPr lIns="87812" tIns="43905" rIns="87812" bIns="43905">
              <a:spAutoFit/>
            </a:bodyPr>
            <a:lstStyle/>
            <a:p>
              <a:pPr algn="ctr" defTabSz="877570" eaLnBrk="1" fontAlgn="auto" hangingPunct="1">
                <a:spcBef>
                  <a:spcPct val="50000"/>
                </a:spcBef>
                <a:spcAft>
                  <a:spcPts val="0"/>
                </a:spcAft>
                <a:buFont typeface="Wingdings" panose="05000000000000000000" pitchFamily="2" charset="2"/>
                <a:buNone/>
                <a:defRPr/>
              </a:pPr>
              <a:r>
                <a:rPr lang="zh-CN" altLang="en-US" sz="1300" kern="0">
                  <a:solidFill>
                    <a:srgbClr val="FF3300"/>
                  </a:solidFill>
                  <a:latin typeface="+mn-lt"/>
                  <a:ea typeface="+mn-ea"/>
                </a:rPr>
                <a:t>资源池化</a:t>
              </a:r>
              <a:endParaRPr lang="zh-CN" altLang="en-US" sz="1300" kern="0">
                <a:solidFill>
                  <a:srgbClr val="FF3300"/>
                </a:solidFill>
                <a:latin typeface="+mn-lt"/>
                <a:ea typeface="+mn-ea"/>
              </a:endParaRPr>
            </a:p>
          </p:txBody>
        </p:sp>
        <p:sp>
          <p:nvSpPr>
            <p:cNvPr id="93" name="AutoShape 26"/>
            <p:cNvSpPr>
              <a:spLocks noChangeArrowheads="1"/>
            </p:cNvSpPr>
            <p:nvPr/>
          </p:nvSpPr>
          <p:spPr bwMode="gray">
            <a:xfrm>
              <a:off x="4960842" y="3433684"/>
              <a:ext cx="1035026" cy="141319"/>
            </a:xfrm>
            <a:prstGeom prst="roundRect">
              <a:avLst>
                <a:gd name="adj" fmla="val 8495"/>
              </a:avLst>
            </a:prstGeom>
            <a:solidFill>
              <a:srgbClr val="1C8EE4"/>
            </a:solidFill>
            <a:ln w="15875" algn="ctr">
              <a:solidFill>
                <a:srgbClr val="000000">
                  <a:alpha val="70195"/>
                </a:srgbClr>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ja-JP" altLang="en-US" kern="0">
                  <a:solidFill>
                    <a:srgbClr val="000000"/>
                  </a:solidFill>
                  <a:latin typeface="+mn-lt"/>
                  <a:ea typeface="+mn-ea"/>
                  <a:cs typeface="Arial" panose="020B0604020202020204" pitchFamily="34" charset="0"/>
                </a:rPr>
                <a:t>虚拟化层</a:t>
              </a:r>
              <a:endParaRPr lang="en-US" altLang="ja-JP" kern="0" dirty="0">
                <a:solidFill>
                  <a:srgbClr val="000000"/>
                </a:solidFill>
                <a:latin typeface="+mn-lt"/>
                <a:ea typeface="+mn-ea"/>
                <a:cs typeface="Arial" panose="020B0604020202020204" pitchFamily="34" charset="0"/>
              </a:endParaRPr>
            </a:p>
          </p:txBody>
        </p:sp>
        <p:sp>
          <p:nvSpPr>
            <p:cNvPr id="94" name="AutoShape 26"/>
            <p:cNvSpPr>
              <a:spLocks noChangeArrowheads="1"/>
            </p:cNvSpPr>
            <p:nvPr/>
          </p:nvSpPr>
          <p:spPr bwMode="gray">
            <a:xfrm>
              <a:off x="6102228" y="3433684"/>
              <a:ext cx="1035026" cy="141319"/>
            </a:xfrm>
            <a:prstGeom prst="roundRect">
              <a:avLst>
                <a:gd name="adj" fmla="val 8495"/>
              </a:avLst>
            </a:prstGeom>
            <a:solidFill>
              <a:srgbClr val="1C8EE4"/>
            </a:solidFill>
            <a:ln w="15875" algn="ctr">
              <a:solidFill>
                <a:srgbClr val="000000">
                  <a:alpha val="70195"/>
                </a:srgbClr>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ja-JP" altLang="en-US" kern="0" dirty="0">
                  <a:solidFill>
                    <a:srgbClr val="000000"/>
                  </a:solidFill>
                  <a:latin typeface="+mn-lt"/>
                  <a:ea typeface="+mn-ea"/>
                  <a:cs typeface="Arial" panose="020B0604020202020204" pitchFamily="34" charset="0"/>
                </a:rPr>
                <a:t>虚拟化层</a:t>
              </a:r>
              <a:endParaRPr lang="en-US" altLang="ja-JP" kern="0" dirty="0">
                <a:solidFill>
                  <a:srgbClr val="000000"/>
                </a:solidFill>
                <a:latin typeface="+mn-lt"/>
                <a:ea typeface="+mn-ea"/>
                <a:cs typeface="Arial" panose="020B0604020202020204" pitchFamily="34" charset="0"/>
              </a:endParaRPr>
            </a:p>
          </p:txBody>
        </p:sp>
        <p:sp>
          <p:nvSpPr>
            <p:cNvPr id="95" name="AutoShape 26"/>
            <p:cNvSpPr>
              <a:spLocks noChangeArrowheads="1"/>
            </p:cNvSpPr>
            <p:nvPr/>
          </p:nvSpPr>
          <p:spPr bwMode="gray">
            <a:xfrm>
              <a:off x="7319812" y="3433684"/>
              <a:ext cx="1036613" cy="141319"/>
            </a:xfrm>
            <a:prstGeom prst="roundRect">
              <a:avLst>
                <a:gd name="adj" fmla="val 8495"/>
              </a:avLst>
            </a:prstGeom>
            <a:solidFill>
              <a:srgbClr val="1C8EE4"/>
            </a:solidFill>
            <a:ln w="15875" algn="ctr">
              <a:solidFill>
                <a:srgbClr val="000000">
                  <a:alpha val="70195"/>
                </a:srgbClr>
              </a:solidFill>
              <a:prstDash val="dash"/>
              <a:round/>
            </a:ln>
          </p:spPr>
          <p:txBody>
            <a:bodyPr wrap="none" lIns="91422" tIns="45712" rIns="91422" bIns="45712" anchor="ctr"/>
            <a:lstStyle/>
            <a:p>
              <a:pPr algn="ctr" defTabSz="801370" eaLnBrk="1" fontAlgn="auto" hangingPunct="1">
                <a:spcBef>
                  <a:spcPct val="50000"/>
                </a:spcBef>
                <a:spcAft>
                  <a:spcPts val="0"/>
                </a:spcAft>
                <a:defRPr/>
              </a:pPr>
              <a:r>
                <a:rPr lang="ja-JP" altLang="en-US" kern="0">
                  <a:solidFill>
                    <a:srgbClr val="000000"/>
                  </a:solidFill>
                  <a:latin typeface="+mn-lt"/>
                  <a:ea typeface="+mn-ea"/>
                  <a:cs typeface="Arial" panose="020B0604020202020204" pitchFamily="34" charset="0"/>
                </a:rPr>
                <a:t>虚拟化层</a:t>
              </a:r>
              <a:endParaRPr lang="en-US" altLang="ja-JP" kern="0" dirty="0">
                <a:solidFill>
                  <a:srgbClr val="000000"/>
                </a:solidFill>
                <a:latin typeface="+mn-lt"/>
                <a:ea typeface="+mn-ea"/>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虚拟化的好处</a:t>
            </a:r>
            <a:endParaRPr lang="zh-CN" altLang="en-US" smtClean="0"/>
          </a:p>
        </p:txBody>
      </p:sp>
      <p:sp>
        <p:nvSpPr>
          <p:cNvPr id="18435" name="内容占位符 2"/>
          <p:cNvSpPr>
            <a:spLocks noGrp="1"/>
          </p:cNvSpPr>
          <p:nvPr>
            <p:ph idx="1"/>
          </p:nvPr>
        </p:nvSpPr>
        <p:spPr>
          <a:xfrm>
            <a:off x="719138" y="1374775"/>
            <a:ext cx="7929562" cy="4195763"/>
          </a:xfrm>
        </p:spPr>
        <p:txBody>
          <a:bodyPr/>
          <a:lstStyle/>
          <a:p>
            <a:r>
              <a:rPr lang="zh-CN" altLang="en-US" dirty="0" smtClean="0"/>
              <a:t>提高硬件利用率</a:t>
            </a:r>
            <a:endParaRPr lang="zh-CN" altLang="en-US" dirty="0" smtClean="0"/>
          </a:p>
          <a:p>
            <a:r>
              <a:rPr lang="zh-CN" altLang="en-US" dirty="0" smtClean="0"/>
              <a:t>降低能耗，绿色节能</a:t>
            </a:r>
            <a:endParaRPr lang="en-US" altLang="zh-CN" dirty="0" smtClean="0"/>
          </a:p>
          <a:p>
            <a:r>
              <a:rPr lang="zh-CN" altLang="en-US" dirty="0" smtClean="0"/>
              <a:t>提高</a:t>
            </a:r>
            <a:r>
              <a:rPr lang="en-US" altLang="zh-CN" dirty="0" smtClean="0"/>
              <a:t>IT</a:t>
            </a:r>
            <a:r>
              <a:rPr lang="zh-CN" altLang="en-US" dirty="0" smtClean="0"/>
              <a:t>运维效率，系统管理人员减少</a:t>
            </a:r>
            <a:endParaRPr lang="en-US" altLang="zh-CN" dirty="0" smtClean="0"/>
          </a:p>
          <a:p>
            <a:r>
              <a:rPr lang="zh-CN" altLang="en-US" dirty="0" smtClean="0"/>
              <a:t>操作系统和硬件的解耦</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虚拟化的本质</a:t>
            </a:r>
            <a:endParaRPr lang="zh-CN" altLang="en-US" smtClean="0"/>
          </a:p>
        </p:txBody>
      </p:sp>
      <p:grpSp>
        <p:nvGrpSpPr>
          <p:cNvPr id="20483" name="组合 59"/>
          <p:cNvGrpSpPr/>
          <p:nvPr/>
        </p:nvGrpSpPr>
        <p:grpSpPr bwMode="auto">
          <a:xfrm>
            <a:off x="758825" y="1412875"/>
            <a:ext cx="7845425" cy="4706938"/>
            <a:chOff x="685800" y="990600"/>
            <a:chExt cx="7772400" cy="5095875"/>
          </a:xfrm>
        </p:grpSpPr>
        <p:grpSp>
          <p:nvGrpSpPr>
            <p:cNvPr id="20484" name="Group 3"/>
            <p:cNvGrpSpPr/>
            <p:nvPr/>
          </p:nvGrpSpPr>
          <p:grpSpPr bwMode="auto">
            <a:xfrm>
              <a:off x="4648200" y="3581400"/>
              <a:ext cx="3810000" cy="2505075"/>
              <a:chOff x="432" y="2256"/>
              <a:chExt cx="2400" cy="1578"/>
            </a:xfrm>
          </p:grpSpPr>
          <p:grpSp>
            <p:nvGrpSpPr>
              <p:cNvPr id="20506" name="Group 4"/>
              <p:cNvGrpSpPr/>
              <p:nvPr/>
            </p:nvGrpSpPr>
            <p:grpSpPr bwMode="auto">
              <a:xfrm>
                <a:off x="432" y="2256"/>
                <a:ext cx="2400" cy="1578"/>
                <a:chOff x="432" y="2256"/>
                <a:chExt cx="2400" cy="1578"/>
              </a:xfrm>
            </p:grpSpPr>
            <p:pic>
              <p:nvPicPr>
                <p:cNvPr id="20510"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 y="2256"/>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6"/>
                <p:cNvSpPr txBox="1">
                  <a:spLocks noChangeArrowheads="1"/>
                </p:cNvSpPr>
                <p:nvPr/>
              </p:nvSpPr>
              <p:spPr bwMode="auto">
                <a:xfrm>
                  <a:off x="1076" y="2328"/>
                  <a:ext cx="1124" cy="223"/>
                </a:xfrm>
                <a:prstGeom prst="rect">
                  <a:avLst/>
                </a:prstGeom>
                <a:noFill/>
                <a:ln w="9525">
                  <a:noFill/>
                  <a:miter lim="800000"/>
                </a:ln>
                <a:effectLst/>
              </p:spPr>
              <p:txBody>
                <a:bodyPr wrap="none">
                  <a:spAutoFit/>
                </a:bodyPr>
                <a:lstStyle/>
                <a:p>
                  <a:pP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lt"/>
                      <a:ea typeface="+mn-ea"/>
                    </a:rPr>
                    <a:t>相对于硬件独立</a:t>
                  </a:r>
                  <a:endParaRPr lang="zh-CN" altLang="en-US" sz="1800" b="1" kern="0" dirty="0">
                    <a:solidFill>
                      <a:srgbClr val="000000"/>
                    </a:solidFill>
                    <a:latin typeface="+mn-lt"/>
                    <a:ea typeface="+mn-ea"/>
                  </a:endParaRPr>
                </a:p>
              </p:txBody>
            </p:sp>
          </p:grpSp>
          <p:grpSp>
            <p:nvGrpSpPr>
              <p:cNvPr id="20507" name="Group 7"/>
              <p:cNvGrpSpPr/>
              <p:nvPr/>
            </p:nvGrpSpPr>
            <p:grpSpPr bwMode="auto">
              <a:xfrm>
                <a:off x="563" y="2675"/>
                <a:ext cx="2202" cy="1014"/>
                <a:chOff x="563" y="2675"/>
                <a:chExt cx="2202" cy="1014"/>
              </a:xfrm>
            </p:grpSpPr>
            <p:pic>
              <p:nvPicPr>
                <p:cNvPr id="20508" name="Picture 8" descr="hw independ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 y="2675"/>
                  <a:ext cx="1132"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9"/>
                <p:cNvSpPr txBox="1">
                  <a:spLocks noChangeArrowheads="1"/>
                </p:cNvSpPr>
                <p:nvPr/>
              </p:nvSpPr>
              <p:spPr bwMode="auto">
                <a:xfrm>
                  <a:off x="544" y="3414"/>
                  <a:ext cx="2202" cy="275"/>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400" kern="0" dirty="0">
                      <a:solidFill>
                        <a:srgbClr val="000000"/>
                      </a:solidFill>
                      <a:latin typeface="+mn-lt"/>
                      <a:ea typeface="+mn-ea"/>
                    </a:rPr>
                    <a:t>无需修改即可在任何服务器上运行虚拟机</a:t>
                  </a:r>
                  <a:endParaRPr lang="zh-CN" altLang="en-US" sz="1400" kern="0" dirty="0">
                    <a:solidFill>
                      <a:srgbClr val="000000"/>
                    </a:solidFill>
                    <a:latin typeface="+mn-lt"/>
                    <a:ea typeface="+mn-ea"/>
                  </a:endParaRPr>
                </a:p>
              </p:txBody>
            </p:sp>
          </p:grpSp>
        </p:grpSp>
        <p:grpSp>
          <p:nvGrpSpPr>
            <p:cNvPr id="20485" name="Group 10"/>
            <p:cNvGrpSpPr/>
            <p:nvPr/>
          </p:nvGrpSpPr>
          <p:grpSpPr bwMode="auto">
            <a:xfrm>
              <a:off x="685800" y="1000125"/>
              <a:ext cx="4419600" cy="2505075"/>
              <a:chOff x="432" y="630"/>
              <a:chExt cx="2784" cy="1578"/>
            </a:xfrm>
          </p:grpSpPr>
          <p:grpSp>
            <p:nvGrpSpPr>
              <p:cNvPr id="20500" name="Group 11"/>
              <p:cNvGrpSpPr/>
              <p:nvPr/>
            </p:nvGrpSpPr>
            <p:grpSpPr bwMode="auto">
              <a:xfrm>
                <a:off x="432" y="630"/>
                <a:ext cx="2400" cy="1578"/>
                <a:chOff x="432" y="630"/>
                <a:chExt cx="2400" cy="1578"/>
              </a:xfrm>
            </p:grpSpPr>
            <p:pic>
              <p:nvPicPr>
                <p:cNvPr id="20504"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 y="630"/>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3"/>
                <p:cNvSpPr txBox="1">
                  <a:spLocks noChangeArrowheads="1"/>
                </p:cNvSpPr>
                <p:nvPr/>
              </p:nvSpPr>
              <p:spPr bwMode="auto">
                <a:xfrm>
                  <a:off x="482" y="720"/>
                  <a:ext cx="2320" cy="227"/>
                </a:xfrm>
                <a:prstGeom prst="rect">
                  <a:avLst/>
                </a:prstGeom>
                <a:noFill/>
                <a:ln w="9525">
                  <a:noFill/>
                  <a:miter lim="800000"/>
                </a:ln>
                <a:effectLst/>
              </p:spPr>
              <p:txBody>
                <a:bodyPr>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lt"/>
                      <a:ea typeface="+mn-ea"/>
                    </a:rPr>
                    <a:t>分区</a:t>
                  </a:r>
                  <a:endParaRPr lang="zh-CN" altLang="en-US" sz="1800" b="1" kern="0" dirty="0">
                    <a:solidFill>
                      <a:srgbClr val="000000"/>
                    </a:solidFill>
                    <a:latin typeface="+mn-lt"/>
                    <a:ea typeface="+mn-ea"/>
                  </a:endParaRPr>
                </a:p>
              </p:txBody>
            </p:sp>
          </p:grpSp>
          <p:grpSp>
            <p:nvGrpSpPr>
              <p:cNvPr id="20501" name="Group 14"/>
              <p:cNvGrpSpPr/>
              <p:nvPr/>
            </p:nvGrpSpPr>
            <p:grpSpPr bwMode="auto">
              <a:xfrm>
                <a:off x="576" y="1008"/>
                <a:ext cx="2640" cy="1104"/>
                <a:chOff x="576" y="1008"/>
                <a:chExt cx="2640" cy="1104"/>
              </a:xfrm>
            </p:grpSpPr>
            <p:sp>
              <p:nvSpPr>
                <p:cNvPr id="42" name="Text Box 15"/>
                <p:cNvSpPr txBox="1">
                  <a:spLocks noChangeArrowheads="1"/>
                </p:cNvSpPr>
                <p:nvPr/>
              </p:nvSpPr>
              <p:spPr bwMode="auto">
                <a:xfrm>
                  <a:off x="576" y="1778"/>
                  <a:ext cx="2640" cy="327"/>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400" kern="0" dirty="0">
                      <a:solidFill>
                        <a:srgbClr val="000000"/>
                      </a:solidFill>
                      <a:latin typeface="+mn-lt"/>
                      <a:ea typeface="+mn-ea"/>
                    </a:rPr>
                    <a:t>在单一物理服务器上同时运行多个虚拟机</a:t>
                  </a:r>
                  <a:endParaRPr lang="zh-CN" altLang="en-US" sz="1400" kern="0" dirty="0">
                    <a:solidFill>
                      <a:srgbClr val="000000"/>
                    </a:solidFill>
                    <a:latin typeface="+mn-lt"/>
                    <a:ea typeface="+mn-ea"/>
                  </a:endParaRPr>
                </a:p>
              </p:txBody>
            </p:sp>
            <p:pic>
              <p:nvPicPr>
                <p:cNvPr id="20503" name="Picture 16" descr="vserver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 y="1008"/>
                  <a:ext cx="54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486" name="Group 17"/>
            <p:cNvGrpSpPr/>
            <p:nvPr/>
          </p:nvGrpSpPr>
          <p:grpSpPr bwMode="auto">
            <a:xfrm>
              <a:off x="4648200" y="990600"/>
              <a:ext cx="3810000" cy="2505075"/>
              <a:chOff x="2928" y="624"/>
              <a:chExt cx="2400" cy="1578"/>
            </a:xfrm>
          </p:grpSpPr>
          <p:grpSp>
            <p:nvGrpSpPr>
              <p:cNvPr id="20494" name="Group 18"/>
              <p:cNvGrpSpPr/>
              <p:nvPr/>
            </p:nvGrpSpPr>
            <p:grpSpPr bwMode="auto">
              <a:xfrm>
                <a:off x="2928" y="624"/>
                <a:ext cx="2400" cy="1578"/>
                <a:chOff x="2928" y="624"/>
                <a:chExt cx="2400" cy="1578"/>
              </a:xfrm>
            </p:grpSpPr>
            <p:pic>
              <p:nvPicPr>
                <p:cNvPr id="20498" name="Picture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8" y="624"/>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20"/>
                <p:cNvSpPr txBox="1">
                  <a:spLocks noChangeArrowheads="1"/>
                </p:cNvSpPr>
                <p:nvPr/>
              </p:nvSpPr>
              <p:spPr bwMode="auto">
                <a:xfrm>
                  <a:off x="3959" y="697"/>
                  <a:ext cx="409" cy="227"/>
                </a:xfrm>
                <a:prstGeom prst="rect">
                  <a:avLst/>
                </a:prstGeom>
                <a:noFill/>
                <a:ln w="9525">
                  <a:noFill/>
                  <a:miter lim="800000"/>
                </a:ln>
                <a:effectLst/>
              </p:spPr>
              <p:txBody>
                <a:bodyPr wrap="none">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lt"/>
                      <a:ea typeface="+mn-ea"/>
                    </a:rPr>
                    <a:t>隔离</a:t>
                  </a:r>
                  <a:endParaRPr lang="zh-CN" altLang="en-US" sz="1800" b="1" kern="0" dirty="0">
                    <a:solidFill>
                      <a:srgbClr val="000000"/>
                    </a:solidFill>
                    <a:latin typeface="+mn-lt"/>
                    <a:ea typeface="+mn-ea"/>
                  </a:endParaRPr>
                </a:p>
              </p:txBody>
            </p:sp>
          </p:grpSp>
          <p:grpSp>
            <p:nvGrpSpPr>
              <p:cNvPr id="20495" name="Group 21"/>
              <p:cNvGrpSpPr/>
              <p:nvPr/>
            </p:nvGrpSpPr>
            <p:grpSpPr bwMode="auto">
              <a:xfrm>
                <a:off x="3054" y="1008"/>
                <a:ext cx="2094" cy="1111"/>
                <a:chOff x="3054" y="1008"/>
                <a:chExt cx="2094" cy="1111"/>
              </a:xfrm>
            </p:grpSpPr>
            <p:sp>
              <p:nvSpPr>
                <p:cNvPr id="49" name="Text Box 22"/>
                <p:cNvSpPr txBox="1">
                  <a:spLocks noChangeArrowheads="1"/>
                </p:cNvSpPr>
                <p:nvPr/>
              </p:nvSpPr>
              <p:spPr bwMode="auto">
                <a:xfrm>
                  <a:off x="3040" y="1778"/>
                  <a:ext cx="2094" cy="341"/>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400" kern="0" dirty="0">
                      <a:solidFill>
                        <a:srgbClr val="000000"/>
                      </a:solidFill>
                      <a:latin typeface="+mn-lt"/>
                      <a:ea typeface="+mn-ea"/>
                    </a:rPr>
                    <a:t>在同一服务器上的虚拟机之间相互隔离</a:t>
                  </a:r>
                  <a:endParaRPr lang="zh-CN" altLang="en-US" sz="1400" kern="0" dirty="0">
                    <a:solidFill>
                      <a:srgbClr val="000000"/>
                    </a:solidFill>
                    <a:latin typeface="+mn-lt"/>
                    <a:ea typeface="+mn-ea"/>
                  </a:endParaRPr>
                </a:p>
              </p:txBody>
            </p:sp>
            <p:pic>
              <p:nvPicPr>
                <p:cNvPr id="20497" name="Picture 23" descr="isolation_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1008"/>
                  <a:ext cx="768"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0487" name="Group 24"/>
            <p:cNvGrpSpPr/>
            <p:nvPr/>
          </p:nvGrpSpPr>
          <p:grpSpPr bwMode="auto">
            <a:xfrm>
              <a:off x="685800" y="3581400"/>
              <a:ext cx="3810000" cy="2505075"/>
              <a:chOff x="432" y="2256"/>
              <a:chExt cx="2400" cy="1578"/>
            </a:xfrm>
          </p:grpSpPr>
          <p:grpSp>
            <p:nvGrpSpPr>
              <p:cNvPr id="20488" name="Group 25"/>
              <p:cNvGrpSpPr/>
              <p:nvPr/>
            </p:nvGrpSpPr>
            <p:grpSpPr bwMode="auto">
              <a:xfrm>
                <a:off x="432" y="2256"/>
                <a:ext cx="2400" cy="1578"/>
                <a:chOff x="2928" y="2262"/>
                <a:chExt cx="2400" cy="1578"/>
              </a:xfrm>
            </p:grpSpPr>
            <p:pic>
              <p:nvPicPr>
                <p:cNvPr id="20492" name="Picture 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8" y="2262"/>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27"/>
                <p:cNvSpPr txBox="1">
                  <a:spLocks noChangeArrowheads="1"/>
                </p:cNvSpPr>
                <p:nvPr/>
              </p:nvSpPr>
              <p:spPr bwMode="auto">
                <a:xfrm>
                  <a:off x="3944" y="2334"/>
                  <a:ext cx="403" cy="223"/>
                </a:xfrm>
                <a:prstGeom prst="rect">
                  <a:avLst/>
                </a:prstGeom>
                <a:noFill/>
                <a:ln w="9525">
                  <a:noFill/>
                  <a:miter lim="800000"/>
                </a:ln>
                <a:effectLst/>
              </p:spPr>
              <p:txBody>
                <a:bodyPr wrap="none">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lt"/>
                      <a:ea typeface="+mn-ea"/>
                    </a:rPr>
                    <a:t>封装</a:t>
                  </a:r>
                  <a:endParaRPr lang="zh-CN" altLang="en-US" sz="1800" b="1" kern="0" dirty="0">
                    <a:solidFill>
                      <a:srgbClr val="000000"/>
                    </a:solidFill>
                    <a:latin typeface="+mn-lt"/>
                    <a:ea typeface="+mn-ea"/>
                  </a:endParaRPr>
                </a:p>
              </p:txBody>
            </p:sp>
          </p:grpSp>
          <p:grpSp>
            <p:nvGrpSpPr>
              <p:cNvPr id="20489" name="Group 28"/>
              <p:cNvGrpSpPr/>
              <p:nvPr/>
            </p:nvGrpSpPr>
            <p:grpSpPr bwMode="auto">
              <a:xfrm>
                <a:off x="528" y="2592"/>
                <a:ext cx="2284" cy="1152"/>
                <a:chOff x="528" y="2592"/>
                <a:chExt cx="2284" cy="1152"/>
              </a:xfrm>
            </p:grpSpPr>
            <p:sp>
              <p:nvSpPr>
                <p:cNvPr id="56" name="Text Box 29"/>
                <p:cNvSpPr txBox="1">
                  <a:spLocks noChangeArrowheads="1"/>
                </p:cNvSpPr>
                <p:nvPr/>
              </p:nvSpPr>
              <p:spPr bwMode="auto">
                <a:xfrm>
                  <a:off x="528" y="3312"/>
                  <a:ext cx="2288" cy="432"/>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400" kern="0" dirty="0">
                      <a:solidFill>
                        <a:srgbClr val="000000"/>
                      </a:solidFill>
                      <a:latin typeface="+mn-lt"/>
                      <a:ea typeface="+mn-ea"/>
                    </a:rPr>
                    <a:t>整个虚拟机都保存在文件中，可以通过移动文件的方式来迁移该虚拟机</a:t>
                  </a:r>
                  <a:endParaRPr lang="zh-CN" altLang="en-US" sz="1400" kern="0" dirty="0">
                    <a:solidFill>
                      <a:srgbClr val="000000"/>
                    </a:solidFill>
                    <a:latin typeface="+mn-lt"/>
                    <a:ea typeface="+mn-ea"/>
                  </a:endParaRPr>
                </a:p>
              </p:txBody>
            </p:sp>
            <p:pic>
              <p:nvPicPr>
                <p:cNvPr id="20491" name="Picture 30" descr="encapsul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248" y="2592"/>
                  <a:ext cx="816"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虚拟化的本质</a:t>
            </a:r>
            <a:endParaRPr lang="zh-CN" altLang="en-US" smtClean="0"/>
          </a:p>
        </p:txBody>
      </p:sp>
      <p:grpSp>
        <p:nvGrpSpPr>
          <p:cNvPr id="22531" name="组合 59"/>
          <p:cNvGrpSpPr/>
          <p:nvPr/>
        </p:nvGrpSpPr>
        <p:grpSpPr bwMode="auto">
          <a:xfrm>
            <a:off x="758825" y="1412875"/>
            <a:ext cx="7845425" cy="4706938"/>
            <a:chOff x="685800" y="990600"/>
            <a:chExt cx="7772400" cy="5095875"/>
          </a:xfrm>
        </p:grpSpPr>
        <p:grpSp>
          <p:nvGrpSpPr>
            <p:cNvPr id="22532" name="Group 3"/>
            <p:cNvGrpSpPr/>
            <p:nvPr/>
          </p:nvGrpSpPr>
          <p:grpSpPr bwMode="auto">
            <a:xfrm>
              <a:off x="4648200" y="3581400"/>
              <a:ext cx="3810000" cy="2505075"/>
              <a:chOff x="432" y="2256"/>
              <a:chExt cx="2400" cy="1578"/>
            </a:xfrm>
          </p:grpSpPr>
          <p:grpSp>
            <p:nvGrpSpPr>
              <p:cNvPr id="22554" name="Group 4"/>
              <p:cNvGrpSpPr/>
              <p:nvPr/>
            </p:nvGrpSpPr>
            <p:grpSpPr bwMode="auto">
              <a:xfrm>
                <a:off x="432" y="2256"/>
                <a:ext cx="2400" cy="1578"/>
                <a:chOff x="432" y="2256"/>
                <a:chExt cx="2400" cy="1578"/>
              </a:xfrm>
            </p:grpSpPr>
            <p:pic>
              <p:nvPicPr>
                <p:cNvPr id="2255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 y="2256"/>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6"/>
                <p:cNvSpPr txBox="1">
                  <a:spLocks noChangeArrowheads="1"/>
                </p:cNvSpPr>
                <p:nvPr/>
              </p:nvSpPr>
              <p:spPr bwMode="auto">
                <a:xfrm>
                  <a:off x="1076" y="2328"/>
                  <a:ext cx="1141" cy="223"/>
                </a:xfrm>
                <a:prstGeom prst="rect">
                  <a:avLst/>
                </a:prstGeom>
                <a:noFill/>
                <a:ln w="9525">
                  <a:noFill/>
                  <a:miter lim="800000"/>
                </a:ln>
                <a:effectLst/>
              </p:spPr>
              <p:txBody>
                <a:bodyPr wrap="none">
                  <a:spAutoFit/>
                </a:bodyPr>
                <a:lstStyle/>
                <a:p>
                  <a:pP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相对于硬件独立</a:t>
                  </a:r>
                  <a:endParaRPr lang="zh-CN" altLang="en-US" sz="1800" b="1" kern="0" dirty="0">
                    <a:solidFill>
                      <a:srgbClr val="000000"/>
                    </a:solidFill>
                    <a:latin typeface="+mn-ea"/>
                    <a:ea typeface="+mn-ea"/>
                  </a:endParaRPr>
                </a:p>
              </p:txBody>
            </p:sp>
          </p:grpSp>
          <p:grpSp>
            <p:nvGrpSpPr>
              <p:cNvPr id="22555" name="Group 7"/>
              <p:cNvGrpSpPr/>
              <p:nvPr/>
            </p:nvGrpSpPr>
            <p:grpSpPr bwMode="auto">
              <a:xfrm>
                <a:off x="630" y="2675"/>
                <a:ext cx="2010" cy="1021"/>
                <a:chOff x="630" y="2675"/>
                <a:chExt cx="2010" cy="1021"/>
              </a:xfrm>
            </p:grpSpPr>
            <p:pic>
              <p:nvPicPr>
                <p:cNvPr id="22556" name="Picture 8" descr="hw independ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 y="2675"/>
                  <a:ext cx="1132"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 Box 9"/>
                <p:cNvSpPr txBox="1">
                  <a:spLocks noChangeArrowheads="1"/>
                </p:cNvSpPr>
                <p:nvPr/>
              </p:nvSpPr>
              <p:spPr bwMode="auto">
                <a:xfrm>
                  <a:off x="630" y="3414"/>
                  <a:ext cx="2010" cy="275"/>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600" kern="0">
                      <a:solidFill>
                        <a:srgbClr val="000000"/>
                      </a:solidFill>
                      <a:latin typeface="+mn-ea"/>
                      <a:ea typeface="+mn-ea"/>
                    </a:rPr>
                    <a:t>无需修改即可在任何服务器上</a:t>
                  </a:r>
                  <a:br>
                    <a:rPr lang="zh-CN" altLang="en-US" sz="1600" kern="0">
                      <a:solidFill>
                        <a:srgbClr val="000000"/>
                      </a:solidFill>
                      <a:latin typeface="+mn-ea"/>
                      <a:ea typeface="+mn-ea"/>
                    </a:rPr>
                  </a:br>
                  <a:r>
                    <a:rPr lang="zh-CN" altLang="en-US" sz="1600" kern="0">
                      <a:solidFill>
                        <a:srgbClr val="000000"/>
                      </a:solidFill>
                      <a:latin typeface="+mn-ea"/>
                      <a:ea typeface="+mn-ea"/>
                    </a:rPr>
                    <a:t>运行虚拟机</a:t>
                  </a:r>
                  <a:endParaRPr lang="zh-CN" altLang="en-US" sz="1600" kern="0">
                    <a:solidFill>
                      <a:srgbClr val="000000"/>
                    </a:solidFill>
                    <a:latin typeface="+mn-ea"/>
                    <a:ea typeface="+mn-ea"/>
                  </a:endParaRPr>
                </a:p>
              </p:txBody>
            </p:sp>
          </p:grpSp>
        </p:grpSp>
        <p:grpSp>
          <p:nvGrpSpPr>
            <p:cNvPr id="22533" name="Group 10"/>
            <p:cNvGrpSpPr/>
            <p:nvPr/>
          </p:nvGrpSpPr>
          <p:grpSpPr bwMode="auto">
            <a:xfrm>
              <a:off x="685800" y="1000125"/>
              <a:ext cx="3810000" cy="2505075"/>
              <a:chOff x="432" y="630"/>
              <a:chExt cx="2400" cy="1578"/>
            </a:xfrm>
          </p:grpSpPr>
          <p:grpSp>
            <p:nvGrpSpPr>
              <p:cNvPr id="22548" name="Group 11"/>
              <p:cNvGrpSpPr/>
              <p:nvPr/>
            </p:nvGrpSpPr>
            <p:grpSpPr bwMode="auto">
              <a:xfrm>
                <a:off x="432" y="630"/>
                <a:ext cx="2400" cy="1578"/>
                <a:chOff x="432" y="630"/>
                <a:chExt cx="2400" cy="1578"/>
              </a:xfrm>
            </p:grpSpPr>
            <p:pic>
              <p:nvPicPr>
                <p:cNvPr id="22552"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 y="630"/>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3"/>
                <p:cNvSpPr txBox="1">
                  <a:spLocks noChangeArrowheads="1"/>
                </p:cNvSpPr>
                <p:nvPr/>
              </p:nvSpPr>
              <p:spPr bwMode="auto">
                <a:xfrm>
                  <a:off x="482" y="720"/>
                  <a:ext cx="2346" cy="227"/>
                </a:xfrm>
                <a:prstGeom prst="rect">
                  <a:avLst/>
                </a:prstGeom>
                <a:noFill/>
                <a:ln w="9525">
                  <a:noFill/>
                  <a:miter lim="800000"/>
                </a:ln>
                <a:effectLst/>
              </p:spPr>
              <p:txBody>
                <a:bodyPr>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分区</a:t>
                  </a:r>
                  <a:endParaRPr lang="zh-CN" altLang="en-US" sz="1800" b="1" kern="0" dirty="0">
                    <a:solidFill>
                      <a:srgbClr val="000000"/>
                    </a:solidFill>
                    <a:latin typeface="+mn-ea"/>
                    <a:ea typeface="+mn-ea"/>
                  </a:endParaRPr>
                </a:p>
              </p:txBody>
            </p:sp>
          </p:grpSp>
          <p:grpSp>
            <p:nvGrpSpPr>
              <p:cNvPr id="22549" name="Group 14"/>
              <p:cNvGrpSpPr/>
              <p:nvPr/>
            </p:nvGrpSpPr>
            <p:grpSpPr bwMode="auto">
              <a:xfrm>
                <a:off x="576" y="1008"/>
                <a:ext cx="2160" cy="1104"/>
                <a:chOff x="576" y="1008"/>
                <a:chExt cx="2160" cy="1104"/>
              </a:xfrm>
            </p:grpSpPr>
            <p:sp>
              <p:nvSpPr>
                <p:cNvPr id="42" name="Text Box 15"/>
                <p:cNvSpPr txBox="1">
                  <a:spLocks noChangeArrowheads="1"/>
                </p:cNvSpPr>
                <p:nvPr/>
              </p:nvSpPr>
              <p:spPr bwMode="auto">
                <a:xfrm>
                  <a:off x="576" y="1680"/>
                  <a:ext cx="2182" cy="432"/>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600" kern="0" dirty="0">
                      <a:solidFill>
                        <a:srgbClr val="000000"/>
                      </a:solidFill>
                      <a:latin typeface="+mn-ea"/>
                      <a:ea typeface="+mn-ea"/>
                    </a:rPr>
                    <a:t>在单一物理服务器上同时运行</a:t>
                  </a:r>
                  <a:br>
                    <a:rPr lang="zh-CN" altLang="en-US" sz="1600" kern="0" dirty="0">
                      <a:solidFill>
                        <a:srgbClr val="000000"/>
                      </a:solidFill>
                      <a:latin typeface="+mn-ea"/>
                      <a:ea typeface="+mn-ea"/>
                    </a:rPr>
                  </a:br>
                  <a:r>
                    <a:rPr lang="zh-CN" altLang="en-US" sz="1600" kern="0" dirty="0">
                      <a:solidFill>
                        <a:srgbClr val="000000"/>
                      </a:solidFill>
                      <a:latin typeface="+mn-ea"/>
                      <a:ea typeface="+mn-ea"/>
                    </a:rPr>
                    <a:t>多个虚拟机</a:t>
                  </a:r>
                  <a:endParaRPr lang="zh-CN" altLang="en-US" sz="1600" kern="0" dirty="0">
                    <a:solidFill>
                      <a:srgbClr val="000000"/>
                    </a:solidFill>
                    <a:latin typeface="+mn-ea"/>
                    <a:ea typeface="+mn-ea"/>
                  </a:endParaRPr>
                </a:p>
              </p:txBody>
            </p:sp>
            <p:pic>
              <p:nvPicPr>
                <p:cNvPr id="22551" name="Picture 16" descr="vserver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 y="1008"/>
                  <a:ext cx="541"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2534" name="Group 17"/>
            <p:cNvGrpSpPr/>
            <p:nvPr/>
          </p:nvGrpSpPr>
          <p:grpSpPr bwMode="auto">
            <a:xfrm>
              <a:off x="4648200" y="990600"/>
              <a:ext cx="3810000" cy="2505075"/>
              <a:chOff x="2928" y="624"/>
              <a:chExt cx="2400" cy="1578"/>
            </a:xfrm>
          </p:grpSpPr>
          <p:grpSp>
            <p:nvGrpSpPr>
              <p:cNvPr id="22542" name="Group 18"/>
              <p:cNvGrpSpPr/>
              <p:nvPr/>
            </p:nvGrpSpPr>
            <p:grpSpPr bwMode="auto">
              <a:xfrm>
                <a:off x="2928" y="624"/>
                <a:ext cx="2400" cy="1578"/>
                <a:chOff x="2928" y="624"/>
                <a:chExt cx="2400" cy="1578"/>
              </a:xfrm>
            </p:grpSpPr>
            <p:pic>
              <p:nvPicPr>
                <p:cNvPr id="22546" name="Picture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8" y="624"/>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20"/>
                <p:cNvSpPr txBox="1">
                  <a:spLocks noChangeArrowheads="1"/>
                </p:cNvSpPr>
                <p:nvPr/>
              </p:nvSpPr>
              <p:spPr bwMode="auto">
                <a:xfrm>
                  <a:off x="3959" y="697"/>
                  <a:ext cx="409" cy="227"/>
                </a:xfrm>
                <a:prstGeom prst="rect">
                  <a:avLst/>
                </a:prstGeom>
                <a:noFill/>
                <a:ln w="9525">
                  <a:noFill/>
                  <a:miter lim="800000"/>
                </a:ln>
                <a:effectLst/>
              </p:spPr>
              <p:txBody>
                <a:bodyPr wrap="none">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隔离</a:t>
                  </a:r>
                  <a:endParaRPr lang="zh-CN" altLang="en-US" sz="1800" b="1" kern="0" dirty="0">
                    <a:solidFill>
                      <a:srgbClr val="000000"/>
                    </a:solidFill>
                    <a:latin typeface="+mn-ea"/>
                    <a:ea typeface="+mn-ea"/>
                  </a:endParaRPr>
                </a:p>
              </p:txBody>
            </p:sp>
          </p:grpSp>
          <p:grpSp>
            <p:nvGrpSpPr>
              <p:cNvPr id="22543" name="Group 21"/>
              <p:cNvGrpSpPr/>
              <p:nvPr/>
            </p:nvGrpSpPr>
            <p:grpSpPr bwMode="auto">
              <a:xfrm>
                <a:off x="3072" y="1008"/>
                <a:ext cx="2160" cy="1104"/>
                <a:chOff x="3072" y="1008"/>
                <a:chExt cx="2160" cy="1104"/>
              </a:xfrm>
            </p:grpSpPr>
            <p:sp>
              <p:nvSpPr>
                <p:cNvPr id="49" name="Text Box 22"/>
                <p:cNvSpPr txBox="1">
                  <a:spLocks noChangeArrowheads="1"/>
                </p:cNvSpPr>
                <p:nvPr/>
              </p:nvSpPr>
              <p:spPr bwMode="auto">
                <a:xfrm>
                  <a:off x="3040" y="1685"/>
                  <a:ext cx="2182" cy="434"/>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600" kern="0">
                      <a:solidFill>
                        <a:srgbClr val="000000"/>
                      </a:solidFill>
                      <a:latin typeface="+mn-ea"/>
                      <a:ea typeface="+mn-ea"/>
                    </a:rPr>
                    <a:t>在同一服务器上的虚拟机之间</a:t>
                  </a:r>
                  <a:br>
                    <a:rPr lang="zh-CN" altLang="en-US" sz="1600" kern="0">
                      <a:solidFill>
                        <a:srgbClr val="000000"/>
                      </a:solidFill>
                      <a:latin typeface="+mn-ea"/>
                      <a:ea typeface="+mn-ea"/>
                    </a:rPr>
                  </a:br>
                  <a:r>
                    <a:rPr lang="zh-CN" altLang="en-US" sz="1600" kern="0">
                      <a:solidFill>
                        <a:srgbClr val="000000"/>
                      </a:solidFill>
                      <a:latin typeface="+mn-ea"/>
                      <a:ea typeface="+mn-ea"/>
                    </a:rPr>
                    <a:t>相互隔离</a:t>
                  </a:r>
                  <a:endParaRPr lang="zh-CN" altLang="en-US" sz="1600" kern="0">
                    <a:solidFill>
                      <a:srgbClr val="000000"/>
                    </a:solidFill>
                    <a:latin typeface="+mn-ea"/>
                    <a:ea typeface="+mn-ea"/>
                  </a:endParaRPr>
                </a:p>
              </p:txBody>
            </p:sp>
            <p:pic>
              <p:nvPicPr>
                <p:cNvPr id="22545" name="Picture 23" descr="isolation_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1008"/>
                  <a:ext cx="768"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22535" name="Group 24"/>
            <p:cNvGrpSpPr/>
            <p:nvPr/>
          </p:nvGrpSpPr>
          <p:grpSpPr bwMode="auto">
            <a:xfrm>
              <a:off x="685800" y="3581400"/>
              <a:ext cx="3810000" cy="2505075"/>
              <a:chOff x="432" y="2256"/>
              <a:chExt cx="2400" cy="1578"/>
            </a:xfrm>
          </p:grpSpPr>
          <p:grpSp>
            <p:nvGrpSpPr>
              <p:cNvPr id="22536" name="Group 25"/>
              <p:cNvGrpSpPr/>
              <p:nvPr/>
            </p:nvGrpSpPr>
            <p:grpSpPr bwMode="auto">
              <a:xfrm>
                <a:off x="432" y="2256"/>
                <a:ext cx="2400" cy="1578"/>
                <a:chOff x="2928" y="2262"/>
                <a:chExt cx="2400" cy="1578"/>
              </a:xfrm>
            </p:grpSpPr>
            <p:pic>
              <p:nvPicPr>
                <p:cNvPr id="22540" name="Picture 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8" y="2262"/>
                  <a:ext cx="240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27"/>
                <p:cNvSpPr txBox="1">
                  <a:spLocks noChangeArrowheads="1"/>
                </p:cNvSpPr>
                <p:nvPr/>
              </p:nvSpPr>
              <p:spPr bwMode="auto">
                <a:xfrm>
                  <a:off x="3941" y="2334"/>
                  <a:ext cx="409" cy="223"/>
                </a:xfrm>
                <a:prstGeom prst="rect">
                  <a:avLst/>
                </a:prstGeom>
                <a:noFill/>
                <a:ln w="9525">
                  <a:noFill/>
                  <a:miter lim="800000"/>
                </a:ln>
                <a:effectLst/>
              </p:spPr>
              <p:txBody>
                <a:bodyPr wrap="none">
                  <a:spAutoFit/>
                </a:bodyPr>
                <a:lstStyle/>
                <a:p>
                  <a:pPr algn="ctr" eaLnBrk="1" fontAlgn="auto" hangingPunct="1">
                    <a:lnSpc>
                      <a:spcPct val="87000"/>
                    </a:lnSpc>
                    <a:spcBef>
                      <a:spcPts val="0"/>
                    </a:spcBef>
                    <a:spcAft>
                      <a:spcPts val="0"/>
                    </a:spcAft>
                    <a:buClr>
                      <a:srgbClr val="990000"/>
                    </a:buClr>
                    <a:buSzPct val="80000"/>
                    <a:defRPr/>
                  </a:pPr>
                  <a:r>
                    <a:rPr lang="zh-CN" altLang="en-US" sz="1800" b="1" kern="0" dirty="0">
                      <a:solidFill>
                        <a:srgbClr val="000000"/>
                      </a:solidFill>
                      <a:latin typeface="+mn-ea"/>
                      <a:ea typeface="+mn-ea"/>
                    </a:rPr>
                    <a:t>封装</a:t>
                  </a:r>
                  <a:endParaRPr lang="zh-CN" altLang="en-US" sz="1800" b="1" kern="0" dirty="0">
                    <a:solidFill>
                      <a:srgbClr val="000000"/>
                    </a:solidFill>
                    <a:latin typeface="+mn-ea"/>
                    <a:ea typeface="+mn-ea"/>
                  </a:endParaRPr>
                </a:p>
              </p:txBody>
            </p:sp>
          </p:grpSp>
          <p:grpSp>
            <p:nvGrpSpPr>
              <p:cNvPr id="22537" name="Group 28"/>
              <p:cNvGrpSpPr/>
              <p:nvPr/>
            </p:nvGrpSpPr>
            <p:grpSpPr bwMode="auto">
              <a:xfrm>
                <a:off x="528" y="2592"/>
                <a:ext cx="2160" cy="1152"/>
                <a:chOff x="528" y="2592"/>
                <a:chExt cx="2160" cy="1152"/>
              </a:xfrm>
            </p:grpSpPr>
            <p:sp>
              <p:nvSpPr>
                <p:cNvPr id="56" name="Text Box 29"/>
                <p:cNvSpPr txBox="1">
                  <a:spLocks noChangeArrowheads="1"/>
                </p:cNvSpPr>
                <p:nvPr/>
              </p:nvSpPr>
              <p:spPr bwMode="auto">
                <a:xfrm>
                  <a:off x="528" y="3312"/>
                  <a:ext cx="2182" cy="432"/>
                </a:xfrm>
                <a:prstGeom prst="rect">
                  <a:avLst/>
                </a:prstGeom>
                <a:noFill/>
                <a:ln w="9525">
                  <a:noFill/>
                  <a:miter lim="800000"/>
                </a:ln>
                <a:effectLst/>
              </p:spPr>
              <p:txBody>
                <a:bodyPr/>
                <a:lstStyle/>
                <a:p>
                  <a:pPr eaLnBrk="1" fontAlgn="auto" hangingPunct="1">
                    <a:lnSpc>
                      <a:spcPct val="87000"/>
                    </a:lnSpc>
                    <a:spcBef>
                      <a:spcPts val="0"/>
                    </a:spcBef>
                    <a:spcAft>
                      <a:spcPts val="0"/>
                    </a:spcAft>
                    <a:buClr>
                      <a:srgbClr val="990000"/>
                    </a:buClr>
                    <a:buSzPct val="80000"/>
                    <a:defRPr/>
                  </a:pPr>
                  <a:r>
                    <a:rPr lang="zh-CN" altLang="en-US" sz="1600" kern="0" dirty="0">
                      <a:solidFill>
                        <a:srgbClr val="000000"/>
                      </a:solidFill>
                      <a:latin typeface="+mn-ea"/>
                      <a:ea typeface="+mn-ea"/>
                    </a:rPr>
                    <a:t>整个虚拟机都保存在文件中，可以通过移动文件的方式来迁移虚拟机</a:t>
                  </a:r>
                  <a:endParaRPr lang="zh-CN" altLang="en-US" sz="1600" kern="0" dirty="0">
                    <a:solidFill>
                      <a:srgbClr val="000000"/>
                    </a:solidFill>
                    <a:latin typeface="+mn-ea"/>
                    <a:ea typeface="+mn-ea"/>
                  </a:endParaRPr>
                </a:p>
              </p:txBody>
            </p:sp>
            <p:pic>
              <p:nvPicPr>
                <p:cNvPr id="22539" name="Picture 30" descr="encapsul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248" y="2592"/>
                  <a:ext cx="816"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smtClean="0"/>
              <a:t>虚拟化中的几个重要概念</a:t>
            </a:r>
            <a:endParaRPr lang="zh-CN" altLang="en-US" smtClean="0"/>
          </a:p>
        </p:txBody>
      </p:sp>
      <p:grpSp>
        <p:nvGrpSpPr>
          <p:cNvPr id="24579" name="组合 17"/>
          <p:cNvGrpSpPr/>
          <p:nvPr/>
        </p:nvGrpSpPr>
        <p:grpSpPr bwMode="auto">
          <a:xfrm>
            <a:off x="971550" y="1593850"/>
            <a:ext cx="7165975" cy="4103688"/>
            <a:chOff x="4067944" y="1340768"/>
            <a:chExt cx="4356484" cy="2160240"/>
          </a:xfrm>
        </p:grpSpPr>
        <p:sp>
          <p:nvSpPr>
            <p:cNvPr id="6" name="圆角矩形 5"/>
            <p:cNvSpPr/>
            <p:nvPr/>
          </p:nvSpPr>
          <p:spPr bwMode="auto">
            <a:xfrm>
              <a:off x="4067944" y="1340768"/>
              <a:ext cx="4356484" cy="216024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eaLnBrk="1" fontAlgn="t" hangingPunct="1">
                <a:defRPr/>
              </a:pPr>
              <a:endParaRPr lang="zh-CN" altLang="en-US" dirty="0">
                <a:solidFill>
                  <a:schemeClr val="tx1"/>
                </a:solidFill>
              </a:endParaRPr>
            </a:p>
          </p:txBody>
        </p:sp>
        <p:sp>
          <p:nvSpPr>
            <p:cNvPr id="24581" name="圆角矩形 7"/>
            <p:cNvSpPr>
              <a:spLocks noChangeArrowheads="1"/>
            </p:cNvSpPr>
            <p:nvPr/>
          </p:nvSpPr>
          <p:spPr bwMode="auto">
            <a:xfrm>
              <a:off x="4176036" y="1414308"/>
              <a:ext cx="1404228" cy="2015667"/>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b="1" smtClean="0">
                  <a:solidFill>
                    <a:srgbClr val="FF0000"/>
                  </a:solidFill>
                  <a:latin typeface="+mn-lt"/>
                  <a:ea typeface="+mn-ea"/>
                </a:rPr>
                <a:t>物理机</a:t>
              </a:r>
              <a:endParaRPr lang="zh-CN" altLang="en-US" sz="1600" b="1" smtClean="0">
                <a:solidFill>
                  <a:srgbClr val="FF0000"/>
                </a:solidFill>
                <a:latin typeface="+mn-lt"/>
                <a:ea typeface="+mn-ea"/>
              </a:endParaRPr>
            </a:p>
          </p:txBody>
        </p:sp>
        <p:sp>
          <p:nvSpPr>
            <p:cNvPr id="24582" name="圆角矩形 8"/>
            <p:cNvSpPr>
              <a:spLocks noChangeArrowheads="1"/>
            </p:cNvSpPr>
            <p:nvPr/>
          </p:nvSpPr>
          <p:spPr bwMode="auto">
            <a:xfrm>
              <a:off x="5724064" y="1412637"/>
              <a:ext cx="2592272" cy="2016503"/>
            </a:xfrm>
            <a:prstGeom prst="roundRect">
              <a:avLst>
                <a:gd name="adj" fmla="val 16667"/>
              </a:avLst>
            </a:prstGeom>
            <a:solidFill>
              <a:schemeClr val="accent1"/>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b="1" smtClean="0">
                  <a:solidFill>
                    <a:srgbClr val="FF0000"/>
                  </a:solidFill>
                  <a:latin typeface="+mn-lt"/>
                  <a:ea typeface="+mn-ea"/>
                </a:rPr>
                <a:t>虚拟机</a:t>
              </a:r>
              <a:endParaRPr lang="zh-CN" altLang="en-US" sz="1600" b="1" smtClean="0">
                <a:solidFill>
                  <a:srgbClr val="FF0000"/>
                </a:solidFill>
                <a:latin typeface="+mn-lt"/>
                <a:ea typeface="+mn-ea"/>
              </a:endParaRPr>
            </a:p>
          </p:txBody>
        </p:sp>
        <p:sp>
          <p:nvSpPr>
            <p:cNvPr id="10" name="矩形 9"/>
            <p:cNvSpPr/>
            <p:nvPr/>
          </p:nvSpPr>
          <p:spPr bwMode="auto">
            <a:xfrm>
              <a:off x="4369057" y="2964500"/>
              <a:ext cx="1008535" cy="358508"/>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defRPr/>
              </a:pPr>
              <a:r>
                <a:rPr lang="zh-CN" altLang="en-US" sz="1600" dirty="0">
                  <a:latin typeface="+mn-lt"/>
                  <a:ea typeface="+mn-ea"/>
                </a:rPr>
                <a:t>硬件</a:t>
              </a:r>
              <a:endParaRPr lang="en-US" altLang="zh-CN" sz="1600" dirty="0">
                <a:latin typeface="+mn-lt"/>
                <a:ea typeface="+mn-ea"/>
              </a:endParaRPr>
            </a:p>
            <a:p>
              <a:pPr algn="ctr" eaLnBrk="1" fontAlgn="t" hangingPunct="1">
                <a:defRPr/>
              </a:pPr>
              <a:r>
                <a:rPr lang="en-US" altLang="zh-CN" sz="1600" dirty="0">
                  <a:latin typeface="+mn-lt"/>
                  <a:ea typeface="+mn-ea"/>
                </a:rPr>
                <a:t>Host Machine</a:t>
              </a:r>
              <a:endParaRPr lang="zh-CN" altLang="en-US" sz="1600" dirty="0">
                <a:latin typeface="+mn-lt"/>
                <a:ea typeface="+mn-ea"/>
              </a:endParaRPr>
            </a:p>
          </p:txBody>
        </p:sp>
        <p:sp>
          <p:nvSpPr>
            <p:cNvPr id="24584" name="矩形 10"/>
            <p:cNvSpPr>
              <a:spLocks noChangeArrowheads="1"/>
            </p:cNvSpPr>
            <p:nvPr/>
          </p:nvSpPr>
          <p:spPr bwMode="auto">
            <a:xfrm>
              <a:off x="4369057" y="2567550"/>
              <a:ext cx="1007570" cy="360179"/>
            </a:xfrm>
            <a:prstGeom prst="rect">
              <a:avLst/>
            </a:prstGeom>
            <a:solidFill>
              <a:srgbClr val="FFFF0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操作系统</a:t>
              </a:r>
              <a:endParaRPr lang="en-US" altLang="zh-CN" sz="1600" smtClean="0">
                <a:latin typeface="+mn-lt"/>
                <a:ea typeface="+mn-ea"/>
              </a:endParaRPr>
            </a:p>
            <a:p>
              <a:pPr algn="ctr" eaLnBrk="1" fontAlgn="t" hangingPunct="1">
                <a:lnSpc>
                  <a:spcPct val="100000"/>
                </a:lnSpc>
                <a:spcBef>
                  <a:spcPct val="0"/>
                </a:spcBef>
                <a:buClrTx/>
                <a:buSzTx/>
                <a:buFontTx/>
                <a:buNone/>
                <a:defRPr/>
              </a:pPr>
              <a:r>
                <a:rPr lang="en-US" altLang="zh-CN" sz="1600" smtClean="0">
                  <a:latin typeface="+mn-lt"/>
                  <a:ea typeface="+mn-ea"/>
                </a:rPr>
                <a:t>Host OS</a:t>
              </a:r>
              <a:endParaRPr lang="zh-CN" altLang="en-US" sz="1600" smtClean="0">
                <a:latin typeface="+mn-lt"/>
                <a:ea typeface="+mn-ea"/>
              </a:endParaRPr>
            </a:p>
          </p:txBody>
        </p:sp>
        <p:sp>
          <p:nvSpPr>
            <p:cNvPr id="12" name="矩形 11"/>
            <p:cNvSpPr/>
            <p:nvPr/>
          </p:nvSpPr>
          <p:spPr bwMode="auto">
            <a:xfrm>
              <a:off x="5940248" y="2998762"/>
              <a:ext cx="2196579" cy="359344"/>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a:lstStyle/>
            <a:p>
              <a:pPr algn="ctr" eaLnBrk="1" fontAlgn="t" hangingPunct="1">
                <a:defRPr/>
              </a:pPr>
              <a:r>
                <a:rPr lang="zh-CN" altLang="en-US" sz="1600" dirty="0">
                  <a:latin typeface="+mn-lt"/>
                  <a:ea typeface="+mn-ea"/>
                </a:rPr>
                <a:t>硬件</a:t>
              </a:r>
              <a:endParaRPr lang="en-US" altLang="zh-CN" sz="1600" dirty="0">
                <a:latin typeface="+mn-lt"/>
                <a:ea typeface="+mn-ea"/>
              </a:endParaRPr>
            </a:p>
            <a:p>
              <a:pPr algn="ctr" eaLnBrk="1" fontAlgn="t" hangingPunct="1">
                <a:defRPr/>
              </a:pPr>
              <a:r>
                <a:rPr lang="en-US" altLang="zh-CN" sz="1600" dirty="0">
                  <a:latin typeface="+mn-lt"/>
                  <a:ea typeface="+mn-ea"/>
                </a:rPr>
                <a:t>Host Machine</a:t>
              </a:r>
              <a:endParaRPr lang="zh-CN" altLang="en-US" sz="1600" dirty="0">
                <a:latin typeface="+mn-lt"/>
                <a:ea typeface="+mn-ea"/>
              </a:endParaRPr>
            </a:p>
          </p:txBody>
        </p:sp>
        <p:sp>
          <p:nvSpPr>
            <p:cNvPr id="24586" name="矩形 12"/>
            <p:cNvSpPr>
              <a:spLocks noChangeArrowheads="1"/>
            </p:cNvSpPr>
            <p:nvPr/>
          </p:nvSpPr>
          <p:spPr bwMode="auto">
            <a:xfrm>
              <a:off x="5940248" y="2602649"/>
              <a:ext cx="2196579" cy="359344"/>
            </a:xfrm>
            <a:prstGeom prst="rect">
              <a:avLst/>
            </a:prstGeom>
            <a:solidFill>
              <a:srgbClr val="EE000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solidFill>
                    <a:schemeClr val="bg1"/>
                  </a:solidFill>
                  <a:latin typeface="+mn-lt"/>
                  <a:ea typeface="+mn-ea"/>
                </a:rPr>
                <a:t>虚拟机监控器</a:t>
              </a:r>
              <a:endParaRPr lang="en-US" altLang="zh-CN" sz="1600" smtClean="0">
                <a:solidFill>
                  <a:schemeClr val="bg1"/>
                </a:solidFill>
                <a:latin typeface="+mn-lt"/>
                <a:ea typeface="+mn-ea"/>
              </a:endParaRPr>
            </a:p>
            <a:p>
              <a:pPr algn="ctr" eaLnBrk="1" fontAlgn="t" hangingPunct="1">
                <a:lnSpc>
                  <a:spcPct val="100000"/>
                </a:lnSpc>
                <a:spcBef>
                  <a:spcPct val="0"/>
                </a:spcBef>
                <a:buClrTx/>
                <a:buSzTx/>
                <a:buFontTx/>
                <a:buNone/>
                <a:defRPr/>
              </a:pPr>
              <a:r>
                <a:rPr lang="en-US" altLang="zh-CN" sz="1600" smtClean="0">
                  <a:solidFill>
                    <a:schemeClr val="bg1"/>
                  </a:solidFill>
                  <a:latin typeface="+mn-lt"/>
                  <a:ea typeface="+mn-ea"/>
                </a:rPr>
                <a:t>Hypervisor</a:t>
              </a:r>
              <a:endParaRPr lang="en-US" altLang="zh-CN" sz="1600" smtClean="0">
                <a:solidFill>
                  <a:schemeClr val="bg1"/>
                </a:solidFill>
                <a:latin typeface="+mn-lt"/>
                <a:ea typeface="+mn-ea"/>
              </a:endParaRPr>
            </a:p>
          </p:txBody>
        </p:sp>
        <p:sp>
          <p:nvSpPr>
            <p:cNvPr id="24587" name="矩形 13"/>
            <p:cNvSpPr>
              <a:spLocks noChangeArrowheads="1"/>
            </p:cNvSpPr>
            <p:nvPr/>
          </p:nvSpPr>
          <p:spPr bwMode="auto">
            <a:xfrm>
              <a:off x="5928666" y="2204028"/>
              <a:ext cx="1079953" cy="359344"/>
            </a:xfrm>
            <a:prstGeom prst="rect">
              <a:avLst/>
            </a:prstGeom>
            <a:solidFill>
              <a:srgbClr val="92D05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虚拟机</a:t>
              </a:r>
              <a:endParaRPr lang="en-US" altLang="zh-CN" sz="1600" smtClean="0">
                <a:latin typeface="+mn-lt"/>
                <a:ea typeface="+mn-ea"/>
              </a:endParaRPr>
            </a:p>
            <a:p>
              <a:pPr algn="ctr" eaLnBrk="1" fontAlgn="t" hangingPunct="1">
                <a:lnSpc>
                  <a:spcPct val="100000"/>
                </a:lnSpc>
                <a:spcBef>
                  <a:spcPct val="0"/>
                </a:spcBef>
                <a:buClrTx/>
                <a:buSzTx/>
                <a:buFontTx/>
                <a:buNone/>
                <a:defRPr/>
              </a:pPr>
              <a:r>
                <a:rPr lang="en-US" altLang="zh-CN" sz="1600" smtClean="0">
                  <a:latin typeface="+mn-lt"/>
                  <a:ea typeface="+mn-ea"/>
                </a:rPr>
                <a:t>Guest Machine</a:t>
              </a:r>
              <a:endParaRPr lang="zh-CN" altLang="en-US" sz="1600" smtClean="0">
                <a:latin typeface="+mn-lt"/>
                <a:ea typeface="+mn-ea"/>
              </a:endParaRPr>
            </a:p>
          </p:txBody>
        </p:sp>
        <p:sp>
          <p:nvSpPr>
            <p:cNvPr id="24588" name="矩形 14"/>
            <p:cNvSpPr>
              <a:spLocks noChangeArrowheads="1"/>
            </p:cNvSpPr>
            <p:nvPr/>
          </p:nvSpPr>
          <p:spPr bwMode="auto">
            <a:xfrm>
              <a:off x="5928666" y="1782844"/>
              <a:ext cx="1079953" cy="360179"/>
            </a:xfrm>
            <a:prstGeom prst="rect">
              <a:avLst/>
            </a:prstGeom>
            <a:solidFill>
              <a:srgbClr val="FFFF0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dirty="0" smtClean="0">
                  <a:latin typeface="+mn-lt"/>
                  <a:ea typeface="+mn-ea"/>
                </a:rPr>
                <a:t>操作系统</a:t>
              </a:r>
              <a:endParaRPr lang="en-US" altLang="zh-CN" sz="1600" dirty="0" smtClean="0">
                <a:latin typeface="+mn-lt"/>
                <a:ea typeface="+mn-ea"/>
              </a:endParaRPr>
            </a:p>
            <a:p>
              <a:pPr algn="ctr" eaLnBrk="1" fontAlgn="t" hangingPunct="1">
                <a:lnSpc>
                  <a:spcPct val="100000"/>
                </a:lnSpc>
                <a:spcBef>
                  <a:spcPct val="0"/>
                </a:spcBef>
                <a:buClrTx/>
                <a:buSzTx/>
                <a:buFontTx/>
                <a:buNone/>
                <a:defRPr/>
              </a:pPr>
              <a:r>
                <a:rPr lang="en-US" altLang="zh-CN" sz="1600" dirty="0" smtClean="0">
                  <a:latin typeface="+mn-lt"/>
                  <a:ea typeface="+mn-ea"/>
                </a:rPr>
                <a:t>Guest OS</a:t>
              </a:r>
              <a:endParaRPr lang="zh-CN" altLang="en-US" sz="1600" dirty="0" smtClean="0">
                <a:latin typeface="+mn-lt"/>
                <a:ea typeface="+mn-ea"/>
              </a:endParaRPr>
            </a:p>
          </p:txBody>
        </p:sp>
        <p:sp>
          <p:nvSpPr>
            <p:cNvPr id="24589" name="矩形 15"/>
            <p:cNvSpPr>
              <a:spLocks noChangeArrowheads="1"/>
            </p:cNvSpPr>
            <p:nvPr/>
          </p:nvSpPr>
          <p:spPr bwMode="auto">
            <a:xfrm>
              <a:off x="7043363" y="2204028"/>
              <a:ext cx="1079952" cy="359344"/>
            </a:xfrm>
            <a:prstGeom prst="rect">
              <a:avLst/>
            </a:prstGeom>
            <a:solidFill>
              <a:srgbClr val="92D05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虚拟机</a:t>
              </a:r>
              <a:endParaRPr lang="en-US" altLang="zh-CN" sz="1600" smtClean="0">
                <a:latin typeface="+mn-lt"/>
                <a:ea typeface="+mn-ea"/>
              </a:endParaRPr>
            </a:p>
            <a:p>
              <a:pPr algn="ctr" eaLnBrk="1" fontAlgn="t" hangingPunct="1">
                <a:lnSpc>
                  <a:spcPct val="100000"/>
                </a:lnSpc>
                <a:spcBef>
                  <a:spcPct val="0"/>
                </a:spcBef>
                <a:buClrTx/>
                <a:buSzTx/>
                <a:buFontTx/>
                <a:buNone/>
                <a:defRPr/>
              </a:pPr>
              <a:r>
                <a:rPr lang="en-US" altLang="zh-CN" sz="1600" smtClean="0">
                  <a:latin typeface="+mn-lt"/>
                  <a:ea typeface="+mn-ea"/>
                </a:rPr>
                <a:t>Guest Machine</a:t>
              </a:r>
              <a:endParaRPr lang="zh-CN" altLang="en-US" sz="1600" smtClean="0">
                <a:latin typeface="+mn-lt"/>
                <a:ea typeface="+mn-ea"/>
              </a:endParaRPr>
            </a:p>
          </p:txBody>
        </p:sp>
        <p:sp>
          <p:nvSpPr>
            <p:cNvPr id="24590" name="矩形 16"/>
            <p:cNvSpPr>
              <a:spLocks noChangeArrowheads="1"/>
            </p:cNvSpPr>
            <p:nvPr/>
          </p:nvSpPr>
          <p:spPr bwMode="auto">
            <a:xfrm>
              <a:off x="7043363" y="1782844"/>
              <a:ext cx="1079952" cy="360179"/>
            </a:xfrm>
            <a:prstGeom prst="rect">
              <a:avLst/>
            </a:prstGeom>
            <a:solidFill>
              <a:srgbClr val="FFFF00"/>
            </a:solidFill>
            <a:ln w="9525" algn="ctr">
              <a:solidFill>
                <a:schemeClr val="tx1"/>
              </a:solidFill>
              <a:round/>
            </a:ln>
          </p:spPr>
          <p:txBody>
            <a:bodyPr/>
            <a:lstStyle>
              <a:lvl1pPr>
                <a:lnSpc>
                  <a:spcPct val="140000"/>
                </a:lnSpc>
                <a:spcBef>
                  <a:spcPct val="30000"/>
                </a:spcBef>
                <a:buClr>
                  <a:srgbClr val="808080"/>
                </a:buClr>
                <a:buSzPct val="60000"/>
                <a:buFont typeface="Wingdings" panose="05000000000000000000" pitchFamily="2" charset="2"/>
                <a:buChar char="l"/>
                <a:defRPr sz="2200">
                  <a:solidFill>
                    <a:schemeClr val="tx1"/>
                  </a:solidFill>
                  <a:latin typeface="FrutigerNext LT Regular" pitchFamily="34" charset="0"/>
                  <a:ea typeface="华文细黑" panose="02010600040101010101" pitchFamily="2" charset="-122"/>
                </a:defRPr>
              </a:lvl1pPr>
              <a:lvl2pPr marL="742950" indent="-285750">
                <a:lnSpc>
                  <a:spcPct val="140000"/>
                </a:lnSpc>
                <a:spcBef>
                  <a:spcPct val="30000"/>
                </a:spcBef>
                <a:buClr>
                  <a:schemeClr val="tx1"/>
                </a:buClr>
                <a:buSzPct val="50000"/>
                <a:buFont typeface="Wingdings" panose="05000000000000000000" pitchFamily="2" charset="2"/>
                <a:buChar char="p"/>
                <a:defRPr sz="2000">
                  <a:solidFill>
                    <a:schemeClr val="tx1"/>
                  </a:solidFill>
                  <a:latin typeface="FrutigerNext LT Regular" pitchFamily="34" charset="0"/>
                  <a:ea typeface="华文细黑" panose="02010600040101010101" pitchFamily="2" charset="-122"/>
                </a:defRPr>
              </a:lvl2pPr>
              <a:lvl3pPr marL="1143000" indent="-228600">
                <a:lnSpc>
                  <a:spcPct val="140000"/>
                </a:lnSpc>
                <a:spcBef>
                  <a:spcPct val="30000"/>
                </a:spcBef>
                <a:buSzPct val="50000"/>
                <a:buFont typeface="Wingdings" panose="05000000000000000000" pitchFamily="2" charset="2"/>
                <a:buChar char="n"/>
                <a:defRPr>
                  <a:solidFill>
                    <a:schemeClr val="tx1"/>
                  </a:solidFill>
                  <a:latin typeface="FrutigerNext LT Light"/>
                  <a:ea typeface="华文细黑" panose="02010600040101010101" pitchFamily="2" charset="-122"/>
                </a:defRPr>
              </a:lvl3pPr>
              <a:lvl4pPr marL="1600200" indent="-228600">
                <a:lnSpc>
                  <a:spcPct val="140000"/>
                </a:lnSpc>
                <a:spcBef>
                  <a:spcPct val="30000"/>
                </a:spcBef>
                <a:buChar char="–"/>
                <a:defRPr sz="1600">
                  <a:solidFill>
                    <a:schemeClr val="tx1"/>
                  </a:solidFill>
                  <a:latin typeface="FrutigerNext LT Medium"/>
                  <a:ea typeface="华文细黑" panose="02010600040101010101" pitchFamily="2" charset="-122"/>
                </a:defRPr>
              </a:lvl4pPr>
              <a:lvl5pPr marL="2057400" indent="-228600">
                <a:lnSpc>
                  <a:spcPct val="140000"/>
                </a:lnSpc>
                <a:spcBef>
                  <a:spcPct val="30000"/>
                </a:spcBef>
                <a:buFont typeface="FrutigerNext LT Medium"/>
                <a:buChar char="~"/>
                <a:defRPr sz="1600">
                  <a:solidFill>
                    <a:schemeClr val="tx1"/>
                  </a:solidFill>
                  <a:latin typeface="FrutigerNext LT Medium"/>
                  <a:ea typeface="华文细黑" panose="02010600040101010101" pitchFamily="2" charset="-122"/>
                </a:defRPr>
              </a:lvl5pPr>
              <a:lvl6pPr marL="25146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6pPr>
              <a:lvl7pPr marL="29718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7pPr>
              <a:lvl8pPr marL="34290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8pPr>
              <a:lvl9pPr marL="3886200" indent="-228600" eaLnBrk="0" fontAlgn="base" hangingPunct="0">
                <a:lnSpc>
                  <a:spcPct val="140000"/>
                </a:lnSpc>
                <a:spcBef>
                  <a:spcPct val="30000"/>
                </a:spcBef>
                <a:spcAft>
                  <a:spcPct val="0"/>
                </a:spcAft>
                <a:buFont typeface="FrutigerNext LT Medium"/>
                <a:buChar char="~"/>
                <a:defRPr sz="1600">
                  <a:solidFill>
                    <a:schemeClr val="tx1"/>
                  </a:solidFill>
                  <a:latin typeface="FrutigerNext LT Medium"/>
                  <a:ea typeface="华文细黑" panose="02010600040101010101" pitchFamily="2" charset="-122"/>
                </a:defRPr>
              </a:lvl9pPr>
            </a:lstStyle>
            <a:p>
              <a:pPr algn="ctr" eaLnBrk="1" fontAlgn="t" hangingPunct="1">
                <a:lnSpc>
                  <a:spcPct val="100000"/>
                </a:lnSpc>
                <a:spcBef>
                  <a:spcPct val="0"/>
                </a:spcBef>
                <a:buClrTx/>
                <a:buSzTx/>
                <a:buFontTx/>
                <a:buNone/>
                <a:defRPr/>
              </a:pPr>
              <a:r>
                <a:rPr lang="zh-CN" altLang="en-US" sz="1600" smtClean="0">
                  <a:latin typeface="+mn-lt"/>
                  <a:ea typeface="+mn-ea"/>
                </a:rPr>
                <a:t>操作系统</a:t>
              </a:r>
              <a:endParaRPr lang="en-US" altLang="zh-CN" sz="1600" smtClean="0">
                <a:latin typeface="+mn-lt"/>
                <a:ea typeface="+mn-ea"/>
              </a:endParaRPr>
            </a:p>
            <a:p>
              <a:pPr algn="ctr" eaLnBrk="1" fontAlgn="t" hangingPunct="1">
                <a:lnSpc>
                  <a:spcPct val="100000"/>
                </a:lnSpc>
                <a:spcBef>
                  <a:spcPct val="0"/>
                </a:spcBef>
                <a:buClrTx/>
                <a:buSzTx/>
                <a:buFontTx/>
                <a:buNone/>
                <a:defRPr/>
              </a:pPr>
              <a:r>
                <a:rPr lang="en-US" altLang="zh-CN" sz="1600" smtClean="0">
                  <a:latin typeface="+mn-lt"/>
                  <a:ea typeface="+mn-ea"/>
                </a:rPr>
                <a:t>Guest OS</a:t>
              </a:r>
              <a:endParaRPr lang="zh-CN" altLang="en-US" sz="1600" smtClean="0">
                <a:latin typeface="+mn-lt"/>
                <a:ea typeface="+mn-ea"/>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txDef>
      <a:spPr bwMode="auto">
        <a:noFill/>
        <a:ln w="9525">
          <a:noFill/>
          <a:miter lim="800000"/>
        </a:ln>
      </a:spPr>
      <a:bodyPr wrap="none" lIns="99980" tIns="49986" rIns="99980" bIns="49986">
        <a:spAutoFit/>
      </a:bodyPr>
      <a:lstStyle>
        <a:defPPr algn="ctr" defTabSz="1001395" eaLnBrk="0" hangingPunct="0">
          <a:defRPr sz="1400" dirty="0" smtClean="0">
            <a:solidFill>
              <a:srgbClr val="000000"/>
            </a:solidFill>
            <a:latin typeface="+mn-lt"/>
            <a:ea typeface="+mn-ea"/>
            <a:cs typeface="Arial" panose="020B0604020202020204"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t" latinLnBrk="0" hangingPunct="1">
          <a:lnSpc>
            <a:spcPct val="100000"/>
          </a:lnSpc>
          <a:spcBef>
            <a:spcPct val="0"/>
          </a:spcBef>
          <a:spcAft>
            <a:spcPct val="0"/>
          </a:spcAft>
          <a:buClrTx/>
          <a:buSzTx/>
          <a:buFontTx/>
          <a:buNone/>
          <a:defRPr kumimoji="0" lang="zh-CN" altLang="en-US" sz="1000" b="0" i="0" u="none" strike="noStrike" cap="none" normalizeH="0" baseline="0" smtClean="0">
            <a:ln>
              <a:noFill/>
            </a:ln>
            <a:solidFill>
              <a:schemeClr val="tx1"/>
            </a:solidFill>
            <a:effectLst/>
            <a:latin typeface="FrutigerNext LT Regular"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5657</Words>
  <Application>WPS 演示</Application>
  <PresentationFormat>On-screen Show (4:3)</PresentationFormat>
  <Paragraphs>1185</Paragraphs>
  <Slides>46</Slides>
  <Notes>45</Notes>
  <HiddenSlides>3</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3</vt:i4>
      </vt:variant>
      <vt:variant>
        <vt:lpstr>幻灯片标题</vt:lpstr>
      </vt:variant>
      <vt:variant>
        <vt:i4>46</vt:i4>
      </vt:variant>
    </vt:vector>
  </HeadingPairs>
  <TitlesOfParts>
    <vt:vector size="70" baseType="lpstr">
      <vt:lpstr>Arial</vt:lpstr>
      <vt:lpstr>宋体</vt:lpstr>
      <vt:lpstr>Wingdings</vt:lpstr>
      <vt:lpstr>FrutigerNext LT Regular</vt:lpstr>
      <vt:lpstr>FrutigerNext LT Medium</vt:lpstr>
      <vt:lpstr>黑体</vt:lpstr>
      <vt:lpstr>FrutigerNext LT Light</vt:lpstr>
      <vt:lpstr>Calibri</vt:lpstr>
      <vt:lpstr>华文细黑</vt:lpstr>
      <vt:lpstr>MS PGothic</vt:lpstr>
      <vt:lpstr>微软雅黑</vt:lpstr>
      <vt:lpstr>FrutigerNext LT Light</vt:lpstr>
      <vt:lpstr>FrutigerNext LT Medium</vt:lpstr>
      <vt:lpstr>Arial Unicode MS</vt:lpstr>
      <vt:lpstr>FrutigerNext LT Regular</vt:lpstr>
      <vt:lpstr>Book Antiqua</vt:lpstr>
      <vt:lpstr>Times New Roman</vt:lpstr>
      <vt:lpstr>Segoe Print</vt:lpstr>
      <vt:lpstr>华文细黑</vt:lpstr>
      <vt:lpstr>1#UC&amp;C母版初稿</vt:lpstr>
      <vt:lpstr>End</vt:lpstr>
      <vt:lpstr>PBrush</vt:lpstr>
      <vt:lpstr>PBrush</vt:lpstr>
      <vt:lpstr>PBrush</vt:lpstr>
      <vt:lpstr>第二章 虚拟化技术基础</vt:lpstr>
      <vt:lpstr>目标</vt:lpstr>
      <vt:lpstr>目录</vt:lpstr>
      <vt:lpstr>虚拟化的起源</vt:lpstr>
      <vt:lpstr>什么是虚拟化</vt:lpstr>
      <vt:lpstr>虚拟化的好处</vt:lpstr>
      <vt:lpstr>虚拟化的本质</vt:lpstr>
      <vt:lpstr>虚拟化的本质</vt:lpstr>
      <vt:lpstr>虚拟化中的几个重要概念</vt:lpstr>
      <vt:lpstr>虚拟化类型介绍</vt:lpstr>
      <vt:lpstr>虚拟化的主要内容</vt:lpstr>
      <vt:lpstr>目录</vt:lpstr>
      <vt:lpstr>计算虚拟化分类</vt:lpstr>
      <vt:lpstr>CPU虚拟化</vt:lpstr>
      <vt:lpstr>CPU虚拟化-X86构架</vt:lpstr>
      <vt:lpstr>内存虚拟化</vt:lpstr>
      <vt:lpstr>I/O虚拟化</vt:lpstr>
      <vt:lpstr>I/O虚拟化-前后端驱动模型</vt:lpstr>
      <vt:lpstr>Intel硬件虚拟化技术</vt:lpstr>
      <vt:lpstr>目录</vt:lpstr>
      <vt:lpstr>什么是存储虚拟化</vt:lpstr>
      <vt:lpstr>存储虚拟化的原理</vt:lpstr>
      <vt:lpstr>裸设备+逻辑卷的结构</vt:lpstr>
      <vt:lpstr>存储设备虚拟化的结构</vt:lpstr>
      <vt:lpstr>存储虚拟化+文件系统的结构</vt:lpstr>
      <vt:lpstr>存储虚拟化类型</vt:lpstr>
      <vt:lpstr>目录</vt:lpstr>
      <vt:lpstr>网络虚拟化的背景</vt:lpstr>
      <vt:lpstr>大二层网络需求</vt:lpstr>
      <vt:lpstr>网络虚拟化视图</vt:lpstr>
      <vt:lpstr>虚拟交换技术</vt:lpstr>
      <vt:lpstr>网络设备的大二层技术</vt:lpstr>
      <vt:lpstr>叠加大二层网络技术</vt:lpstr>
      <vt:lpstr>华为方案与技术的关联</vt:lpstr>
      <vt:lpstr>目录</vt:lpstr>
      <vt:lpstr>“攒”（虚拟）机之预算篇</vt:lpstr>
      <vt:lpstr>“攒”（虚拟）机之硬件篇</vt:lpstr>
      <vt:lpstr>“攒”（虚拟）机之软件篇</vt:lpstr>
      <vt:lpstr>虚拟机创建过程</vt:lpstr>
      <vt:lpstr>总结</vt:lpstr>
      <vt:lpstr>思考题</vt:lpstr>
      <vt:lpstr>习题</vt:lpstr>
      <vt:lpstr>习题</vt:lpstr>
      <vt:lpstr>习题</vt:lpstr>
      <vt:lpstr>缩略语（1）</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答案。</cp:lastModifiedBy>
  <cp:revision>2247</cp:revision>
  <dcterms:created xsi:type="dcterms:W3CDTF">2003-08-21T06:48:00Z</dcterms:created>
  <dcterms:modified xsi:type="dcterms:W3CDTF">2019-07-16T02:46:26Z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(4)CROVf9sshj+dYHXI4JUX+MHi83vj9pANBCE/j6kkyRCUNNEAy7Eoyy3gk9yvUuri6oRe7bCa
DTop+O0DaUiR3JSLo6GKS71cmmZURFCTCZ4MuwFzQGkS2mPSqEYbqUXnSFb4gVzOmWvtEQjZ
OW6y4B3yUUjoaUnNuPpemJ4KUINuERydpqv8QKMDq6mWt3haCfSN/1t5qbK9OKuvAK/Osh4M
WRt4SF9R8qGDlELx1U</vt:lpwstr>
  </property>
  <property fmtid="{D5CDD505-2E9C-101B-9397-08002B2CF9AE}" pid="14" name="_new_ms_pID_725431">
    <vt:lpwstr>0wEBFatkSYnsDx7pBlKTMKmDeL6y49EvhuHWslEPoLpB7hPHWMA2pT
auzo/m0HssYhO9uQrpxikdohJDTdk2R2Onn/VgGiGhSP9BoJM5+NYkSO7iv83qxjabqO+HrS
uYSUFa/a33FZKl3w9sZyrNLB62Vxu6CPUnqaxk8xWDJF1pt6dwOiu9ZF9P5FUejihEWJkjWh
K6VHWAWYhvtKm87zJwmnUkxHWsubZG1QCENe</vt:lpwstr>
  </property>
  <property fmtid="{D5CDD505-2E9C-101B-9397-08002B2CF9AE}" pid="15" name="_new_ms_pID_725432">
    <vt:lpwstr>27OtJWHMJs81YbLhRMeJZXEUaDyLKdHFmoKZ
5QZevONHklueYWLHqBvgmd3sfrI0gzoiSESHicaYUt8B9kVv9BuH0l/Pwv9Rrp2NbKOTpYmy
6Ky3VvIJi7BZ0MW95ddzPytJJlT/k/fZ239UTnUg+h21kARBWUm4Sv3KD3fZS7S3cllxrCsz
BJZ4xdbS8q3qNVygCiV2DD9yCSfbkXiGMI54qovtO5Klr7l7fvQFyN</vt:lpwstr>
  </property>
  <property fmtid="{D5CDD505-2E9C-101B-9397-08002B2CF9AE}" pid="16" name="_new_ms_pID_725433">
    <vt:lpwstr>IbPx82Q+z5GesRvRGy
6qn+1Q==</vt:lpwstr>
  </property>
  <property fmtid="{D5CDD505-2E9C-101B-9397-08002B2CF9AE}" pid="17" name="ContentTypeId">
    <vt:lpwstr>0x010100BE643EFD2480FE4DB2A2D6DBD02BC6CB</vt:lpwstr>
  </property>
  <property fmtid="{D5CDD505-2E9C-101B-9397-08002B2CF9AE}" pid="18" name="sflag">
    <vt:lpwstr>1449451740</vt:lpwstr>
  </property>
  <property fmtid="{D5CDD505-2E9C-101B-9397-08002B2CF9AE}" pid="19" name="KSOProductBuildVer">
    <vt:lpwstr>2052-11.1.0.8822</vt:lpwstr>
  </property>
</Properties>
</file>