
<file path=[Content_Types].xml><?xml version="1.0" encoding="utf-8"?>
<Types xmlns="http://schemas.openxmlformats.org/package/2006/content-types">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4" r:id="rId3"/>
  </p:sldMasterIdLst>
  <p:notesMasterIdLst>
    <p:notesMasterId r:id="rId5"/>
  </p:notesMasterIdLst>
  <p:handoutMasterIdLst>
    <p:handoutMasterId r:id="rId56"/>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7" r:id="rId51"/>
    <p:sldId id="303" r:id="rId52"/>
    <p:sldId id="304" r:id="rId53"/>
    <p:sldId id="305" r:id="rId54"/>
    <p:sldId id="306" r:id="rId55"/>
  </p:sldIdLst>
  <p:sldSz cx="9144000" cy="6858000" type="screen4x3"/>
  <p:notesSz cx="7099300" cy="10234295"/>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81037" autoAdjust="0"/>
  </p:normalViewPr>
  <p:slideViewPr>
    <p:cSldViewPr showGuides="1">
      <p:cViewPr varScale="1">
        <p:scale>
          <a:sx n="79" d="100"/>
          <a:sy n="79" d="100"/>
        </p:scale>
        <p:origin x="798" y="72"/>
      </p:cViewPr>
      <p:guideLst>
        <p:guide orient="horz" pos="2364"/>
        <p:guide orient="horz" pos="867"/>
        <p:guide orient="horz" pos="5"/>
        <p:guide orient="horz" pos="3453"/>
        <p:guide pos="476"/>
        <p:guide pos="2880"/>
        <p:guide pos="5420"/>
      </p:guideLst>
    </p:cSldViewPr>
  </p:slideViewPr>
  <p:outlineViewPr>
    <p:cViewPr>
      <p:scale>
        <a:sx n="33" d="100"/>
        <a:sy n="33" d="100"/>
      </p:scale>
      <p:origin x="0" y="-26166"/>
    </p:cViewPr>
  </p:outlineViewPr>
  <p:notesTextViewPr>
    <p:cViewPr>
      <p:scale>
        <a:sx n="3" d="2"/>
        <a:sy n="3" d="2"/>
      </p:scale>
      <p:origin x="0" y="0"/>
    </p:cViewPr>
  </p:notesTextViewPr>
  <p:sorterViewPr>
    <p:cViewPr>
      <p:scale>
        <a:sx n="66" d="100"/>
        <a:sy n="66" d="100"/>
      </p:scale>
      <p:origin x="0" y="3576"/>
    </p:cViewPr>
  </p:sorterViewPr>
  <p:notesViewPr>
    <p:cSldViewPr showGuides="1">
      <p:cViewPr varScale="1">
        <p:scale>
          <a:sx n="51" d="100"/>
          <a:sy n="51" d="100"/>
        </p:scale>
        <p:origin x="2568" y="60"/>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commentAuthors" Target="commentAuthors.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xPr>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p>
      </c:txPr>
    </c:title>
    <c:autoTitleDeleted val="0"/>
    <c:plotArea>
      <c:layout/>
      <c:barChart>
        <c:barDir val="col"/>
        <c:grouping val="stacked"/>
        <c:varyColors val="0"/>
        <c:ser>
          <c:idx val="0"/>
          <c:order val="0"/>
          <c:tx>
            <c:strRef>
              <c:f>Sheet1!$C$6</c:f>
              <c:strCache>
                <c:ptCount val="1"/>
                <c:pt idx="0">
                  <c:v>中国云计算市场</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Sheet1!$D$5:$G$5</c:f>
              <c:numCache>
                <c:formatCode>General</c:formatCode>
                <c:ptCount val="4"/>
                <c:pt idx="0">
                  <c:v>2010</c:v>
                </c:pt>
                <c:pt idx="1">
                  <c:v>2011</c:v>
                </c:pt>
                <c:pt idx="2">
                  <c:v>2012</c:v>
                </c:pt>
                <c:pt idx="3">
                  <c:v>2013</c:v>
                </c:pt>
              </c:numCache>
            </c:numRef>
          </c:cat>
          <c:val>
            <c:numRef>
              <c:f>Sheet1!$D$6:$G$6</c:f>
              <c:numCache>
                <c:formatCode>General</c:formatCode>
                <c:ptCount val="4"/>
                <c:pt idx="0">
                  <c:v>167.31</c:v>
                </c:pt>
                <c:pt idx="1">
                  <c:v>315.54</c:v>
                </c:pt>
                <c:pt idx="2">
                  <c:v>606.780000000001</c:v>
                </c:pt>
                <c:pt idx="3">
                  <c:v>1174.12</c:v>
                </c:pt>
              </c:numCache>
            </c:numRef>
          </c:val>
        </c:ser>
        <c:dLbls>
          <c:showLegendKey val="0"/>
          <c:showVal val="0"/>
          <c:showCatName val="0"/>
          <c:showSerName val="0"/>
          <c:showPercent val="0"/>
          <c:showBubbleSize val="0"/>
        </c:dLbls>
        <c:gapWidth val="150"/>
        <c:overlap val="100"/>
        <c:axId val="297802056"/>
        <c:axId val="298743552"/>
      </c:barChart>
      <c:catAx>
        <c:axId val="2978020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98743552"/>
        <c:crosses val="autoZero"/>
        <c:auto val="1"/>
        <c:lblAlgn val="ctr"/>
        <c:lblOffset val="100"/>
        <c:noMultiLvlLbl val="0"/>
      </c:catAx>
      <c:valAx>
        <c:axId val="29874355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297802056"/>
        <c:crosses val="autoZero"/>
        <c:crossBetween val="between"/>
      </c:valAx>
      <c:spPr>
        <a:noFill/>
        <a:ln>
          <a:noFill/>
        </a:ln>
        <a:effectLst/>
      </c:spPr>
    </c:plotArea>
    <c:plotVisOnly val="1"/>
    <c:dispBlanksAs val="gap"/>
    <c:showDLblsOverMax val="0"/>
  </c:chart>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0.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4.emf"/><Relationship Id="rId1" Type="http://schemas.openxmlformats.org/officeDocument/2006/relationships/image" Target="../media/image1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00" indent="-177800"/>
            <a:r>
              <a:rPr lang="zh-CN" altLang="en-US" dirty="0" smtClean="0">
                <a:latin typeface="华文细黑" pitchFamily="2" charset="-122"/>
              </a:rPr>
              <a:t>大型机集中模式：集中于大型应用的处理，并且受限于数据中心内部。</a:t>
            </a:r>
            <a:endParaRPr lang="zh-CN" altLang="en-US" dirty="0" smtClean="0">
              <a:latin typeface="华文细黑" pitchFamily="2" charset="-122"/>
            </a:endParaRPr>
          </a:p>
          <a:p>
            <a:pPr marL="177800" indent="-177800"/>
            <a:r>
              <a:rPr lang="zh-CN" altLang="en-US" dirty="0" smtClean="0">
                <a:latin typeface="华文细黑" pitchFamily="2" charset="-122"/>
              </a:rPr>
              <a:t>客户端服务器模式：应用从数据中心走进千家万户。</a:t>
            </a:r>
            <a:endParaRPr lang="zh-CN" altLang="en-US" dirty="0" smtClean="0">
              <a:latin typeface="华文细黑" pitchFamily="2" charset="-122"/>
            </a:endParaRPr>
          </a:p>
          <a:p>
            <a:pPr marL="177800" indent="-177800"/>
            <a:r>
              <a:rPr lang="en-US" altLang="zh-CN" dirty="0" smtClean="0">
                <a:latin typeface="华文细黑" pitchFamily="2" charset="-122"/>
              </a:rPr>
              <a:t>PC</a:t>
            </a:r>
            <a:r>
              <a:rPr lang="zh-CN" altLang="en-US" dirty="0" smtClean="0">
                <a:latin typeface="华文细黑" pitchFamily="2" charset="-122"/>
              </a:rPr>
              <a:t>：</a:t>
            </a:r>
            <a:r>
              <a:rPr lang="en-US" altLang="zh-CN" dirty="0" smtClean="0">
                <a:latin typeface="华文细黑" pitchFamily="2" charset="-122"/>
              </a:rPr>
              <a:t>Personal Computer</a:t>
            </a:r>
            <a:r>
              <a:rPr lang="zh-CN" altLang="en-US" dirty="0" smtClean="0">
                <a:latin typeface="华文细黑" pitchFamily="2" charset="-122"/>
              </a:rPr>
              <a:t>，个人计算机。</a:t>
            </a:r>
            <a:endParaRPr lang="en-US" altLang="zh-CN" dirty="0" smtClean="0">
              <a:latin typeface="华文细黑" pitchFamily="2" charset="-122"/>
            </a:endParaRPr>
          </a:p>
          <a:p>
            <a:pPr marL="177800" indent="-177800"/>
            <a:r>
              <a:rPr lang="zh-CN" altLang="en-US" dirty="0" smtClean="0">
                <a:latin typeface="华文细黑" pitchFamily="2" charset="-122"/>
              </a:rPr>
              <a:t>云计算模式：应对爆炸式的信息增长和</a:t>
            </a:r>
            <a:r>
              <a:rPr lang="zh-CN" altLang="en-US" sz="1100" kern="1200" dirty="0" smtClean="0">
                <a:solidFill>
                  <a:schemeClr val="tx1"/>
                </a:solidFill>
                <a:effectLst/>
                <a:latin typeface="FrutigerNext LT Regular" pitchFamily="34" charset="0"/>
                <a:ea typeface="华文细黑" pitchFamily="2" charset="-122"/>
                <a:cs typeface="+mn-cs"/>
              </a:rPr>
              <a:t>满足动态灵活架构的迫切需求</a:t>
            </a:r>
            <a:r>
              <a:rPr lang="zh-CN" altLang="en-US" dirty="0" smtClean="0">
                <a:latin typeface="华文细黑" pitchFamily="2" charset="-122"/>
              </a:rPr>
              <a:t>。</a:t>
            </a:r>
            <a:endParaRPr lang="zh-CN" altLang="en-US" dirty="0" smtClean="0">
              <a:latin typeface="华文细黑" pitchFamily="2" charset="-122"/>
            </a:endParaRPr>
          </a:p>
          <a:p>
            <a:pPr marL="177800" indent="-177800"/>
            <a:endParaRPr lang="zh-CN" altLang="en-US" dirty="0" smtClean="0">
              <a:latin typeface="华文细黑" pitchFamily="2" charset="-122"/>
            </a:endParaRPr>
          </a:p>
        </p:txBody>
      </p:sp>
      <p:sp>
        <p:nvSpPr>
          <p:cNvPr id="27652"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43749E69-57E4-4BEF-8474-E147C876F1C0}"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smtClean="0"/>
              <a:t>云计算（</a:t>
            </a:r>
            <a:r>
              <a:rPr lang="en-US" altLang="zh-CN" smtClean="0"/>
              <a:t>Cloud Computing</a:t>
            </a:r>
            <a:r>
              <a:rPr lang="zh-CN" altLang="en-US" smtClean="0"/>
              <a:t>）是分布式计算（</a:t>
            </a:r>
            <a:r>
              <a:rPr lang="en-US" altLang="zh-CN" smtClean="0"/>
              <a:t>Distributed Computing</a:t>
            </a:r>
            <a:r>
              <a:rPr lang="zh-CN" altLang="en-US" smtClean="0"/>
              <a:t>）、并行计算（</a:t>
            </a:r>
            <a:r>
              <a:rPr lang="en-US" altLang="zh-CN" smtClean="0"/>
              <a:t>Parallel Computing</a:t>
            </a:r>
            <a:r>
              <a:rPr lang="zh-CN" altLang="en-US" smtClean="0"/>
              <a:t>）和网格计算（</a:t>
            </a:r>
            <a:r>
              <a:rPr lang="en-US" altLang="zh-CN" smtClean="0"/>
              <a:t>Grid Computing</a:t>
            </a:r>
            <a:r>
              <a:rPr lang="zh-CN" altLang="en-US" smtClean="0"/>
              <a:t>）的发展或者说是这些计算机科学概念的商业实现。</a:t>
            </a:r>
            <a:endParaRPr lang="en-US" altLang="zh-CN" smtClean="0"/>
          </a:p>
          <a:p>
            <a:r>
              <a:rPr lang="zh-CN" altLang="zh-CN" smtClean="0"/>
              <a:t>并行计算一般是指许多指令得以同时进行的计算模式。在同时进行的前提下，可以将计算的过程分解成小</a:t>
            </a:r>
            <a:r>
              <a:rPr lang="zh-CN" altLang="en-US" smtClean="0"/>
              <a:t>部分</a:t>
            </a:r>
            <a:r>
              <a:rPr lang="zh-CN" altLang="zh-CN" smtClean="0"/>
              <a:t>，之后以并发方式来加以解决。</a:t>
            </a:r>
            <a:r>
              <a:rPr lang="zh-CN" altLang="en-US" smtClean="0"/>
              <a:t>一般计算量特别大，相同场景下不同数据的验证计算；也即，并发处理同样的任务。</a:t>
            </a:r>
            <a:endParaRPr lang="en-US" altLang="zh-CN" smtClean="0"/>
          </a:p>
          <a:p>
            <a:r>
              <a:rPr lang="zh-CN" altLang="en-US" smtClean="0"/>
              <a:t>分布式计算是一门计算机科学，它研究如何把一个需要非常巨大的计算能力才能解决的问题分成许多小的部分，然后把这些部分分配给许多计算机进行处理，最后把这些计算结果综合起来得到最终的结果，整个处理流程是集中管理。</a:t>
            </a:r>
            <a:endParaRPr lang="en-US" altLang="zh-CN" smtClean="0"/>
          </a:p>
          <a:p>
            <a:r>
              <a:rPr lang="zh-CN" altLang="en-US" smtClean="0"/>
              <a:t>网格计算是跨地区的，甚至跨国家的，甚至跨洲的这样一种独立管理的资源结合。资源在独立管理，并不是进行统一布置、统一安排的形态。网格这些资源都是异构的，不强调有什么统一的安排。另外网格的使用通常是让分布的用户构成虚拟组织（</a:t>
            </a:r>
            <a:r>
              <a:rPr lang="en-US" altLang="zh-CN" smtClean="0"/>
              <a:t>VO</a:t>
            </a:r>
            <a:r>
              <a:rPr lang="zh-CN" altLang="en-US" smtClean="0"/>
              <a:t>），在这样统一的网格基础平台上用虚拟组织形态从不同的自治域访问资源。</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zh-CN" altLang="en-US" smtClean="0"/>
              <a:t>云计算（</a:t>
            </a:r>
            <a:r>
              <a:rPr lang="en-US" altLang="zh-CN" smtClean="0"/>
              <a:t>Cloud Computing</a:t>
            </a:r>
            <a:r>
              <a:rPr lang="zh-CN" altLang="en-US" smtClean="0"/>
              <a:t>）是网格计算（</a:t>
            </a:r>
            <a:r>
              <a:rPr lang="en-US" altLang="zh-CN" smtClean="0"/>
              <a:t>Grid Computing </a:t>
            </a:r>
            <a:r>
              <a:rPr lang="zh-CN" altLang="en-US" smtClean="0"/>
              <a:t>）、分布式计算（</a:t>
            </a:r>
            <a:r>
              <a:rPr lang="en-US" altLang="zh-CN" smtClean="0"/>
              <a:t>Distributed Computing</a:t>
            </a:r>
            <a:r>
              <a:rPr lang="zh-CN" altLang="en-US" smtClean="0"/>
              <a:t>）、并行计算（</a:t>
            </a:r>
            <a:r>
              <a:rPr lang="en-US" altLang="zh-CN" smtClean="0"/>
              <a:t>Parallel Computing</a:t>
            </a:r>
            <a:r>
              <a:rPr lang="zh-CN" altLang="en-US" smtClean="0"/>
              <a:t>）、网络存储（</a:t>
            </a:r>
            <a:r>
              <a:rPr lang="en-US" altLang="zh-CN" smtClean="0"/>
              <a:t>Network Storage Technologies</a:t>
            </a:r>
            <a:r>
              <a:rPr lang="zh-CN" altLang="en-US" smtClean="0"/>
              <a:t>）、虚拟化（</a:t>
            </a:r>
            <a:r>
              <a:rPr lang="en-US" altLang="zh-CN" smtClean="0"/>
              <a:t>Virtualization</a:t>
            </a:r>
            <a:r>
              <a:rPr lang="zh-CN" altLang="en-US" smtClean="0"/>
              <a:t>）、负载均衡（</a:t>
            </a:r>
            <a:r>
              <a:rPr lang="en-US" altLang="zh-CN" smtClean="0"/>
              <a:t>Load Balance</a:t>
            </a:r>
            <a:r>
              <a:rPr lang="zh-CN" altLang="en-US" smtClean="0"/>
              <a:t>）等传统计算机和网络技术发展融合的产物。</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r>
              <a:rPr lang="zh-CN" altLang="en-US" dirty="0" smtClean="0"/>
              <a:t>云计算部署模式：私有云计算、公有云计算、混合云计算</a:t>
            </a:r>
            <a:endParaRPr lang="zh-CN" altLang="en-US" dirty="0" smtClean="0"/>
          </a:p>
          <a:p>
            <a:pPr lvl="1"/>
            <a:r>
              <a:rPr lang="zh-CN" altLang="en-US" dirty="0" smtClean="0"/>
              <a:t>私有云计算：一般由一个组织来使用，同时由这个组织来运营。华为数据中心属于这种模式，华为自己是运营者，也是它的使用者，也就是说使用者和运营者是一体，这就是私有云。</a:t>
            </a:r>
            <a:endParaRPr lang="zh-CN" altLang="en-US" dirty="0" smtClean="0"/>
          </a:p>
          <a:p>
            <a:pPr lvl="1"/>
            <a:r>
              <a:rPr lang="zh-CN" altLang="en-US" dirty="0" smtClean="0"/>
              <a:t>公有云计算：就如共用的交换机一样，电信运营商去运营这个交换机，但是它的用户可能是普通的大众，这就是公有云。</a:t>
            </a:r>
            <a:endParaRPr lang="zh-CN" altLang="en-US" dirty="0" smtClean="0"/>
          </a:p>
          <a:p>
            <a:pPr lvl="1"/>
            <a:r>
              <a:rPr lang="zh-CN" altLang="en-US" dirty="0" smtClean="0"/>
              <a:t>混合云计算：它强调基础设施是由二种或更多的云来组成的，但对外呈现的是一个完整的实体。企业正常运营时，把重要数据保存在自己的私有云里面（比如：财务数据），把不重要的信息放到公有云里，两种云组合形成一个整体，就是混合云。比如说电子商务网站，平时业务量比较稳定，自己购买服务器搭建私有云运营，但到了圣诞节促销的时候，业务量非常大，就从运营商的公有云租用服务器，来分担节日的高负荷；但是可以统一的调度这些资源，这样就构成了一个混合云。</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r>
              <a:rPr lang="en-US" altLang="zh-CN" dirty="0" smtClean="0"/>
              <a:t>IaaS</a:t>
            </a:r>
            <a:r>
              <a:rPr lang="zh-CN" altLang="en-US" dirty="0" smtClean="0"/>
              <a:t>（</a:t>
            </a:r>
            <a:r>
              <a:rPr lang="en-US" altLang="zh-CN" dirty="0" smtClean="0"/>
              <a:t>Infrastructure as a service</a:t>
            </a:r>
            <a:r>
              <a:rPr lang="zh-CN" altLang="en-US" dirty="0" smtClean="0"/>
              <a:t>）：基础设施即服务，指的是把基础设施以服务形式提供给最终用户使用。包括计算、存储、网络和其它的计算资源，用户能够部署和运行任意软件，包括操作系统和应用程序。例如：虚拟机出租、网盘等。</a:t>
            </a:r>
            <a:endParaRPr lang="en-US" altLang="zh-CN" dirty="0" smtClean="0"/>
          </a:p>
          <a:p>
            <a:r>
              <a:rPr lang="en-US" altLang="zh-CN" dirty="0" err="1" smtClean="0"/>
              <a:t>PaaS</a:t>
            </a:r>
            <a:r>
              <a:rPr lang="zh-CN" altLang="en-US" dirty="0" smtClean="0"/>
              <a:t>（</a:t>
            </a:r>
            <a:r>
              <a:rPr lang="en-US" altLang="zh-CN" dirty="0" smtClean="0"/>
              <a:t>Platform as a service</a:t>
            </a:r>
            <a:r>
              <a:rPr lang="zh-CN" altLang="en-US" dirty="0" smtClean="0"/>
              <a:t>）：平台即服务，指的是把二次开发的平台以服务形式提供给最终用户使用，客户不需要管理或控制底层的云计算基础设施，但能控制部署的应用程序开发平台。例如：微软的</a:t>
            </a:r>
            <a:r>
              <a:rPr lang="en-US" altLang="zh-CN" dirty="0" smtClean="0"/>
              <a:t>Visual Studio</a:t>
            </a:r>
            <a:r>
              <a:rPr lang="zh-CN" altLang="en-US" dirty="0" smtClean="0"/>
              <a:t>开发平台。</a:t>
            </a:r>
            <a:endParaRPr lang="en-US" altLang="zh-CN" dirty="0" smtClean="0"/>
          </a:p>
          <a:p>
            <a:r>
              <a:rPr lang="en-US" altLang="zh-CN" dirty="0" err="1" smtClean="0"/>
              <a:t>SaaS</a:t>
            </a:r>
            <a:r>
              <a:rPr lang="zh-CN" altLang="en-US" dirty="0" smtClean="0"/>
              <a:t>（</a:t>
            </a:r>
            <a:r>
              <a:rPr lang="en-US" altLang="zh-CN" dirty="0" smtClean="0"/>
              <a:t>Software as a service</a:t>
            </a:r>
            <a:r>
              <a:rPr lang="zh-CN" altLang="en-US" dirty="0" smtClean="0"/>
              <a:t>）：软件即服务，提供给消费者的服务是运行在云计算基础设施上的应用程序。例如：企业办公系统。</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r>
              <a:rPr lang="en-US" altLang="zh-CN" dirty="0" smtClean="0"/>
              <a:t>Web2.0 </a:t>
            </a:r>
            <a:r>
              <a:rPr lang="zh-CN" altLang="en-US" dirty="0" smtClean="0"/>
              <a:t>是相对</a:t>
            </a:r>
            <a:r>
              <a:rPr lang="en-US" altLang="zh-CN" dirty="0" smtClean="0"/>
              <a:t>Web1.0 </a:t>
            </a:r>
            <a:r>
              <a:rPr lang="zh-CN" altLang="en-US" dirty="0" smtClean="0"/>
              <a:t>的新的一类互联网应用的统称。</a:t>
            </a:r>
            <a:r>
              <a:rPr lang="en-US" altLang="zh-CN" dirty="0" smtClean="0"/>
              <a:t>Web1.0 </a:t>
            </a:r>
            <a:r>
              <a:rPr lang="zh-CN" altLang="en-US" dirty="0" smtClean="0"/>
              <a:t>的主要特点在于用户通过浏览器获取信息。</a:t>
            </a:r>
            <a:r>
              <a:rPr lang="en-US" altLang="zh-CN" dirty="0" smtClean="0"/>
              <a:t>Web2.0 </a:t>
            </a:r>
            <a:r>
              <a:rPr lang="zh-CN" altLang="en-US" dirty="0" smtClean="0"/>
              <a:t>则更注重用户的交互作用，用户既是网站内容的浏览者，也是网站内容的制造者。所谓网站内容的制造者是说互联网上的每一个用户不再仅仅是互联网的读者，同时也成为互联网的作者；不再仅仅是在互联网上冲浪，同时也成为波浪制造者；在模式上由单纯的“读”向“写”以及“共同建设”发展；由被动地接收互联网信息向主动创造互联网信息发展，从而更加人性化。</a:t>
            </a:r>
            <a:endParaRPr lang="en-US" altLang="zh-CN" dirty="0" smtClean="0"/>
          </a:p>
          <a:p>
            <a:r>
              <a:rPr lang="zh-CN" altLang="en-US" dirty="0" smtClean="0"/>
              <a:t>网页寄存（</a:t>
            </a:r>
            <a:r>
              <a:rPr lang="en-US" altLang="zh-CN" dirty="0" smtClean="0"/>
              <a:t>Web hosting</a:t>
            </a:r>
            <a:r>
              <a:rPr lang="zh-CN" altLang="en-US" dirty="0" smtClean="0"/>
              <a:t>）是指一类因特网寄存服务，它提供个人，组织和用户用于存储信息，图像，视频或任何通过网络可访问的内容的在线系统。</a:t>
            </a:r>
            <a:endParaRPr lang="en-US" altLang="zh-CN" dirty="0" smtClean="0"/>
          </a:p>
          <a:p>
            <a:r>
              <a:rPr lang="en-US" altLang="zh-CN" dirty="0" smtClean="0"/>
              <a:t>CRM: Customer Relationship Management, </a:t>
            </a:r>
            <a:r>
              <a:rPr lang="zh-CN" altLang="en-US" dirty="0" smtClean="0"/>
              <a:t>客户关系管理。</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5"/>
          <p:cNvSpPr>
            <a:spLocks noGrp="1"/>
          </p:cNvSpPr>
          <p:nvPr>
            <p:ph type="body" idx="1"/>
          </p:nvPr>
        </p:nvSpPr>
        <p:spPr/>
        <p:txBody>
          <a:bodyPr/>
          <a:lstStyle/>
          <a:p>
            <a:r>
              <a:rPr lang="zh-CN" altLang="en-US" smtClean="0"/>
              <a:t>云计算有两个典型的流派：大分小模式和小聚大模式</a:t>
            </a:r>
            <a:endParaRPr lang="zh-CN" altLang="en-US" smtClean="0"/>
          </a:p>
          <a:p>
            <a:pPr lvl="1"/>
            <a:r>
              <a:rPr lang="zh-CN" altLang="en-US" smtClean="0"/>
              <a:t>大分小模式：资源在应用间时分复用；关键技术点包括计算、存储和网络虚拟化以及虚拟机监控、调度和迁移。典型代表：</a:t>
            </a:r>
            <a:r>
              <a:rPr lang="en-US" altLang="zh-CN" smtClean="0"/>
              <a:t>Amazon EC2</a:t>
            </a:r>
            <a:r>
              <a:rPr lang="zh-CN" altLang="en-US" smtClean="0"/>
              <a:t>。</a:t>
            </a:r>
            <a:endParaRPr lang="zh-CN" altLang="en-US" smtClean="0"/>
          </a:p>
          <a:p>
            <a:pPr lvl="1"/>
            <a:r>
              <a:rPr lang="zh-CN" altLang="en-US" smtClean="0"/>
              <a:t>小聚大模式：应用资源需求大，可以划分为子任务；关键技术点包括任务分解、调度、分布式通信总线和全局一致性。典型代表：</a:t>
            </a:r>
            <a:r>
              <a:rPr lang="en-US" altLang="zh-CN" smtClean="0"/>
              <a:t>Google</a:t>
            </a:r>
            <a:r>
              <a:rPr lang="zh-CN" altLang="en-US" smtClean="0"/>
              <a:t>。</a:t>
            </a:r>
            <a:endParaRPr lang="zh-CN" altLang="en-US" smtClean="0"/>
          </a:p>
          <a:p>
            <a:r>
              <a:rPr lang="en-US" altLang="zh-CN" smtClean="0"/>
              <a:t>VM</a:t>
            </a:r>
            <a:r>
              <a:rPr lang="zh-CN" altLang="en-US" smtClean="0"/>
              <a:t>：</a:t>
            </a:r>
            <a:r>
              <a:rPr lang="en-US" altLang="zh-CN" smtClean="0"/>
              <a:t>Virtual Machine</a:t>
            </a:r>
            <a:r>
              <a:rPr lang="zh-CN" altLang="en-US" smtClean="0"/>
              <a:t>，虚拟机。</a:t>
            </a:r>
            <a:endParaRPr lang="zh-CN" altLang="en-US" smtClean="0"/>
          </a:p>
          <a:p>
            <a:r>
              <a:rPr lang="en-US" altLang="zh-CN" smtClean="0"/>
              <a:t>VMM</a:t>
            </a:r>
            <a:r>
              <a:rPr lang="zh-CN" altLang="en-US" smtClean="0"/>
              <a:t>：</a:t>
            </a:r>
            <a:r>
              <a:rPr lang="en-US" altLang="zh-CN" smtClean="0"/>
              <a:t>Virtual Machine Monitor</a:t>
            </a:r>
            <a:r>
              <a:rPr lang="zh-CN" altLang="en-US" smtClean="0"/>
              <a:t>，虚拟机监控器。</a:t>
            </a:r>
            <a:endParaRPr lang="zh-CN" altLang="en-US" smtClean="0"/>
          </a:p>
          <a:p>
            <a:r>
              <a:rPr lang="en-US" altLang="zh-CN" smtClean="0"/>
              <a:t>App</a:t>
            </a:r>
            <a:r>
              <a:rPr lang="zh-CN" altLang="en-US" smtClean="0"/>
              <a:t>：</a:t>
            </a:r>
            <a:r>
              <a:rPr lang="en-US" altLang="zh-CN" smtClean="0"/>
              <a:t>Application</a:t>
            </a:r>
            <a:r>
              <a:rPr lang="zh-CN" altLang="en-US" smtClean="0"/>
              <a:t>，应用系统。</a:t>
            </a:r>
            <a:endParaRPr lang="zh-CN" altLang="en-US" smtClean="0"/>
          </a:p>
          <a:p>
            <a:r>
              <a:rPr lang="en-US" altLang="zh-CN" smtClean="0"/>
              <a:t>IaaS</a:t>
            </a:r>
            <a:r>
              <a:rPr lang="zh-CN" altLang="en-US" smtClean="0"/>
              <a:t>：</a:t>
            </a:r>
            <a:r>
              <a:rPr lang="en-US" altLang="zh-CN" smtClean="0"/>
              <a:t>Infrastructure as a Service</a:t>
            </a:r>
            <a:r>
              <a:rPr lang="zh-CN" altLang="en-US" smtClean="0"/>
              <a:t>，基础设施即服务。</a:t>
            </a:r>
            <a:endParaRPr lang="zh-CN" altLang="en-US" smtClean="0"/>
          </a:p>
          <a:p>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80899" name="备注占位符 2"/>
          <p:cNvSpPr>
            <a:spLocks noGrp="1"/>
          </p:cNvSpPr>
          <p:nvPr>
            <p:ph type="body" idx="1"/>
          </p:nvPr>
        </p:nvSpPr>
        <p:spPr/>
        <p:txBody>
          <a:bodyPr/>
          <a:lstStyle/>
          <a:p>
            <a:pPr marL="0" indent="177800">
              <a:buFont typeface="Wingdings" panose="05000000000000000000" pitchFamily="2" charset="2"/>
              <a:buNone/>
              <a:defRPr/>
            </a:pPr>
            <a:r>
              <a:rPr lang="zh-CN" altLang="en-US" smtClean="0"/>
              <a:t>从物理设备（服务器、存储和网络设备）、虚拟化软件平台、分布式计算和存储资源调度、一体化自动化管控软件、虚拟化数据中心的安全和</a:t>
            </a:r>
            <a:r>
              <a:rPr lang="en-US" altLang="zh-CN" smtClean="0"/>
              <a:t>E2E</a:t>
            </a:r>
            <a:r>
              <a:rPr lang="zh-CN" altLang="en-US" smtClean="0"/>
              <a:t>的集成交付能力，都是构建高效绿色云数据中心的关键技术。</a:t>
            </a:r>
            <a:endParaRPr lang="zh-CN" altLang="en-US" smtClean="0"/>
          </a:p>
          <a:p>
            <a:pPr>
              <a:defRPr/>
            </a:pPr>
            <a:r>
              <a:rPr lang="zh-CN" altLang="en-US" smtClean="0"/>
              <a:t>简化设计的大内存、高网络和存储</a:t>
            </a:r>
            <a:r>
              <a:rPr lang="en-US" altLang="zh-CN" smtClean="0"/>
              <a:t>IOPS</a:t>
            </a:r>
            <a:r>
              <a:rPr lang="zh-CN" altLang="en-US" smtClean="0"/>
              <a:t>的服务器，可以为云数据中心提供强大的计算能力。</a:t>
            </a:r>
            <a:endParaRPr lang="zh-CN" altLang="en-US" smtClean="0"/>
          </a:p>
          <a:p>
            <a:pPr>
              <a:defRPr/>
            </a:pPr>
            <a:r>
              <a:rPr lang="zh-CN" altLang="en-US" smtClean="0"/>
              <a:t>高</a:t>
            </a:r>
            <a:r>
              <a:rPr lang="en-US" altLang="zh-CN" smtClean="0"/>
              <a:t>IOPS</a:t>
            </a:r>
            <a:r>
              <a:rPr lang="zh-CN" altLang="en-US" smtClean="0"/>
              <a:t>，支持链接克隆、精简置备、快照等功能的存储设备，可以为数据中心提供强大的存储能力。</a:t>
            </a:r>
            <a:endParaRPr lang="zh-CN" altLang="en-US" smtClean="0"/>
          </a:p>
          <a:p>
            <a:pPr>
              <a:defRPr/>
            </a:pPr>
            <a:r>
              <a:rPr lang="zh-CN" altLang="en-US" smtClean="0"/>
              <a:t>高密度、低成本，支持大二层网络技术的交换设备为数据在二层网络流动提供交换能力。</a:t>
            </a:r>
            <a:endParaRPr lang="zh-CN" altLang="en-US" smtClean="0"/>
          </a:p>
          <a:p>
            <a:pPr>
              <a:defRPr/>
            </a:pPr>
            <a:r>
              <a:rPr lang="zh-CN" altLang="en-US" smtClean="0"/>
              <a:t>虚拟化软件平台，可以抽象物理资源为资源池，给云用户配置不同规格虚拟机提供底层支撑。</a:t>
            </a:r>
            <a:endParaRPr lang="zh-CN" altLang="en-US" smtClean="0"/>
          </a:p>
          <a:p>
            <a:pPr>
              <a:defRPr/>
            </a:pPr>
            <a:r>
              <a:rPr lang="zh-CN" altLang="en-US" smtClean="0"/>
              <a:t>灵活、高效的分布式计算或存储框架，为云计算的资源调度和调整提供支撑。</a:t>
            </a:r>
            <a:endParaRPr lang="zh-CN" altLang="en-US" smtClean="0"/>
          </a:p>
          <a:p>
            <a:pPr>
              <a:defRPr/>
            </a:pPr>
            <a:r>
              <a:rPr lang="zh-CN" altLang="en-US" smtClean="0"/>
              <a:t>从门禁监控、网络接入、虚拟化平台软件安全、经过安全加固的</a:t>
            </a:r>
            <a:r>
              <a:rPr lang="en-US" altLang="zh-CN" smtClean="0"/>
              <a:t>OS</a:t>
            </a:r>
            <a:r>
              <a:rPr lang="zh-CN" altLang="en-US" smtClean="0"/>
              <a:t>和</a:t>
            </a:r>
            <a:r>
              <a:rPr lang="en-US" altLang="zh-CN" smtClean="0"/>
              <a:t>DB</a:t>
            </a:r>
            <a:r>
              <a:rPr lang="zh-CN" altLang="en-US" smtClean="0"/>
              <a:t>到用户的分权分域管理，保证数据中心的放心使用。</a:t>
            </a:r>
            <a:endParaRPr lang="zh-CN" altLang="en-US" smtClean="0"/>
          </a:p>
          <a:p>
            <a:pPr>
              <a:defRPr/>
            </a:pPr>
            <a:r>
              <a:rPr lang="zh-CN" altLang="en-US" smtClean="0"/>
              <a:t>一体化自动化的管控软件，提升维护人员的效率，降低企业成本。</a:t>
            </a:r>
            <a:endParaRPr lang="zh-CN" altLang="en-US" dirty="0" smtClean="0"/>
          </a:p>
        </p:txBody>
      </p:sp>
      <p:sp>
        <p:nvSpPr>
          <p:cNvPr id="46084" name="灯片编号占位符 3"/>
          <p:cNvSpPr>
            <a:spLocks noGrp="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CBD1B710-3852-4EDC-8C28-D7C94293DA51}" type="slidenum">
              <a:rPr lang="zh-CN" altLang="en-US" sz="1000">
                <a:ea typeface="宋体" panose="02010600030101010101" pitchFamily="2" charset="-122"/>
              </a:rPr>
            </a:fld>
            <a:endParaRPr lang="en-US" altLang="zh-CN" sz="10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灯片编号占位符 3"/>
          <p:cNvSpPr txBox="1"/>
          <p:nvPr/>
        </p:nvSpPr>
        <p:spPr bwMode="auto">
          <a:xfrm>
            <a:off x="4017963" y="9717088"/>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038A687D-C8CC-4483-8802-4217321E1D61}"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r>
              <a:rPr lang="zh-CN" altLang="en-US" dirty="0" smtClean="0"/>
              <a:t>通过对多项核心技术进行归类汇总，可归结为三个方面：整体的计算架构、承载的硬件设备和软件系统。</a:t>
            </a:r>
            <a:endParaRPr lang="en-US" altLang="zh-CN" dirty="0" smtClean="0"/>
          </a:p>
          <a:p>
            <a:r>
              <a:rPr lang="zh-CN" altLang="en-US" dirty="0" smtClean="0"/>
              <a:t>整体的计算架构，需要涵盖高性能、高可靠和可扩展。</a:t>
            </a:r>
            <a:endParaRPr lang="en-US" altLang="zh-CN" dirty="0" smtClean="0"/>
          </a:p>
          <a:p>
            <a:r>
              <a:rPr lang="zh-CN" altLang="en-US" dirty="0" smtClean="0"/>
              <a:t>云计算硬件包括：高可靠和高性能的计算服务器提供计算资源；低成本、数据安全的存储设备提供数据存储空间；支持大二层网络的高密度交换机进行数据的通信和交流。</a:t>
            </a:r>
            <a:endParaRPr lang="en-US" altLang="zh-CN" dirty="0" smtClean="0"/>
          </a:p>
          <a:p>
            <a:r>
              <a:rPr lang="zh-CN" altLang="en-US" dirty="0" smtClean="0"/>
              <a:t>云计算软件包括：用于大数据的并行分析计算技术；整合存储资源提供动态可伸缩资源池的分布式存储技术；用于数据管理的分布式文件管理；计算、存储等资源池化的虚拟化技术；简化运维人员工作，方便高效智能运维的系统管理技术。</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Clr>
                <a:srgbClr val="FFFFFF"/>
              </a:buClr>
              <a:buSzTx/>
              <a:buFontTx/>
              <a:buNone/>
            </a:pPr>
            <a:fld id="{80A51BD6-ABA7-45F1-BBB6-0F3600167044}" type="slidenum">
              <a:rPr lang="zh-CN" altLang="en-US" sz="1000">
                <a:solidFill>
                  <a:srgbClr val="FFFFFF"/>
                </a:solidFill>
                <a:latin typeface="Arial" panose="020B0604020202020204" pitchFamily="34" charset="0"/>
                <a:ea typeface="宋体" panose="02010600030101010101" pitchFamily="2" charset="-122"/>
              </a:rPr>
            </a:fld>
            <a:endParaRPr lang="en-US" altLang="zh-CN" sz="1000">
              <a:solidFill>
                <a:srgbClr val="FFFFFF"/>
              </a:solidFill>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a:xfrm>
            <a:off x="992188" y="768350"/>
            <a:ext cx="5114925" cy="3836988"/>
          </a:xfrm>
        </p:spPr>
      </p:sp>
      <p:sp>
        <p:nvSpPr>
          <p:cNvPr id="5" name="备注占位符 2"/>
          <p:cNvSpPr>
            <a:spLocks noGrp="1"/>
          </p:cNvSpPr>
          <p:nvPr>
            <p:ph type="body" idx="3"/>
          </p:nvPr>
        </p:nvSpPr>
        <p:spPr>
          <a:xfrm>
            <a:off x="701675" y="4860925"/>
            <a:ext cx="5676900" cy="4605338"/>
          </a:xfrm>
        </p:spPr>
        <p:txBody>
          <a:bodyPr/>
          <a:lstStyle/>
          <a:p>
            <a:r>
              <a:rPr lang="zh-CN" altLang="en-US" dirty="0"/>
              <a:t>许多系统开始很简单，但当需要进行系统扩展时就会变得复杂。升级系统最常见的原因是需要更多的容量，以支持更多的用户、文件、应用程序或连接的服务器。常见的系统扩展方式有</a:t>
            </a:r>
            <a:r>
              <a:rPr lang="en-US" altLang="zh-CN" dirty="0"/>
              <a:t>Scale up</a:t>
            </a:r>
            <a:r>
              <a:rPr lang="zh-CN" altLang="en-US" dirty="0"/>
              <a:t>和</a:t>
            </a:r>
            <a:r>
              <a:rPr lang="en-US" altLang="zh-CN" dirty="0"/>
              <a:t>Scale out</a:t>
            </a:r>
            <a:r>
              <a:rPr lang="zh-CN" altLang="en-US" dirty="0"/>
              <a:t>两种。</a:t>
            </a:r>
            <a:endParaRPr lang="zh-CN" altLang="en-US" dirty="0"/>
          </a:p>
          <a:p>
            <a:r>
              <a:rPr lang="en-US" altLang="zh-CN" dirty="0"/>
              <a:t>Scale up(</a:t>
            </a:r>
            <a:r>
              <a:rPr lang="zh-CN" altLang="en-US" dirty="0"/>
              <a:t>纵向扩展</a:t>
            </a:r>
            <a:r>
              <a:rPr lang="en-US" altLang="zh-CN" dirty="0"/>
              <a:t>) </a:t>
            </a:r>
            <a:r>
              <a:rPr lang="zh-CN" altLang="en-US" dirty="0"/>
              <a:t>主要是利用现有的系统，通过不断增加存储容量来满足数据增长的需求。但是这种方式只增加了容量，而带宽和计算能力并没有相应的增加。所以，整个系统很快就会达到性能瓶颈，需要继续扩展。</a:t>
            </a:r>
            <a:endParaRPr lang="zh-CN" altLang="en-US" dirty="0"/>
          </a:p>
          <a:p>
            <a:r>
              <a:rPr lang="en-US" altLang="zh-CN" dirty="0"/>
              <a:t>Scale out</a:t>
            </a:r>
            <a:r>
              <a:rPr lang="zh-CN" altLang="en-US" dirty="0"/>
              <a:t>横向扩展架构的升级通常是以节点为单位，每个节点往往将包含容量、处理能力和</a:t>
            </a:r>
            <a:r>
              <a:rPr lang="en-US" altLang="zh-CN" dirty="0"/>
              <a:t>I/O</a:t>
            </a:r>
            <a:r>
              <a:rPr lang="zh-CN" altLang="en-US" dirty="0"/>
              <a:t>带宽。一个节点被添加到系统，系统中的三种资源将同时升级。而且，</a:t>
            </a:r>
            <a:r>
              <a:rPr lang="en-US" altLang="zh-CN" dirty="0"/>
              <a:t>Scale out</a:t>
            </a:r>
            <a:r>
              <a:rPr lang="zh-CN" altLang="en-US" dirty="0"/>
              <a:t>架构的系统在扩展之后，从用户的视角看起来仍然是一个单一的系统。所以</a:t>
            </a:r>
            <a:r>
              <a:rPr lang="en-US" altLang="zh-CN" dirty="0"/>
              <a:t>Scale out</a:t>
            </a:r>
            <a:r>
              <a:rPr lang="zh-CN" altLang="en-US" dirty="0"/>
              <a:t>方式使得系统升级工作大大简化，用户能够真正实现按需购买，降低</a:t>
            </a:r>
            <a:r>
              <a:rPr lang="en-US" altLang="zh-CN" dirty="0"/>
              <a:t>TCO</a:t>
            </a:r>
            <a:r>
              <a:rPr lang="zh-CN" altLang="en-US" dirty="0"/>
              <a:t>。</a:t>
            </a:r>
            <a:endParaRPr lang="zh-CN" altLang="en-US" dirty="0"/>
          </a:p>
          <a:p>
            <a:r>
              <a:rPr lang="zh-CN" altLang="en-US" dirty="0"/>
              <a:t>云计算的设计思想是以最低成本构建出整体的性能最优，与传统电信设备和</a:t>
            </a:r>
            <a:r>
              <a:rPr lang="en-US" altLang="zh-CN" dirty="0"/>
              <a:t>IT</a:t>
            </a:r>
            <a:r>
              <a:rPr lang="zh-CN" altLang="en-US" dirty="0"/>
              <a:t>设备（服务器、大型机、企业存储等）追求设备可靠性和性能的思路完全不同。</a:t>
            </a: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Clr>
                <a:srgbClr val="FFFFFF"/>
              </a:buClr>
              <a:buSzTx/>
              <a:buFontTx/>
              <a:buNone/>
            </a:pPr>
            <a:fld id="{00A18F08-D575-48C8-A383-73049F2F6B99}" type="slidenum">
              <a:rPr lang="zh-CN" altLang="en-US" sz="1000">
                <a:solidFill>
                  <a:srgbClr val="FFFFFF"/>
                </a:solidFill>
                <a:latin typeface="Arial" panose="020B0604020202020204" pitchFamily="34" charset="0"/>
                <a:ea typeface="宋体" panose="02010600030101010101" pitchFamily="2" charset="-122"/>
              </a:rPr>
            </a:fld>
            <a:endParaRPr lang="en-US" altLang="zh-CN" sz="1000">
              <a:solidFill>
                <a:srgbClr val="FFFFFF"/>
              </a:solidFill>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992188" y="768350"/>
            <a:ext cx="5114925" cy="3836988"/>
          </a:xfrm>
        </p:spPr>
      </p:sp>
      <p:sp>
        <p:nvSpPr>
          <p:cNvPr id="52228" name="备注占位符 4"/>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企业存储一般采用专用的存储设备，成本高。</a:t>
            </a:r>
            <a:endParaRPr lang="zh-CN" altLang="en-US" dirty="0" smtClean="0"/>
          </a:p>
          <a:p>
            <a:r>
              <a:rPr lang="zh-CN" altLang="en-US" dirty="0" smtClean="0"/>
              <a:t>分布式存储系统使用便宜</a:t>
            </a:r>
            <a:r>
              <a:rPr lang="en-US" altLang="zh-CN" dirty="0" smtClean="0"/>
              <a:t>IDE/SATA</a:t>
            </a:r>
            <a:r>
              <a:rPr lang="zh-CN" altLang="en-US" dirty="0" smtClean="0"/>
              <a:t>硬盘的服务器本地存储构建存储资源池，既降低了服务器的成本，也降低了存储成本，构建最低成本的计算和存储。通过“分布式存储和多副本备份”来解决海量信息的存储和系统可靠性，数据存储可以配置多份副本，保证数据的安全性。</a:t>
            </a:r>
            <a:endParaRPr lang="zh-CN" altLang="en-US" dirty="0" smtClean="0"/>
          </a:p>
          <a:p>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Clr>
                <a:srgbClr val="FFFFFF"/>
              </a:buClr>
              <a:buSzTx/>
              <a:buFontTx/>
              <a:buNone/>
            </a:pPr>
            <a:fld id="{98D8414A-EABA-4119-B6E1-38FA0B6E35FA}" type="slidenum">
              <a:rPr lang="zh-CN" altLang="en-US" sz="1000">
                <a:solidFill>
                  <a:srgbClr val="FFFFFF"/>
                </a:solidFill>
                <a:latin typeface="Arial" panose="020B0604020202020204" pitchFamily="34" charset="0"/>
                <a:ea typeface="宋体" panose="02010600030101010101" pitchFamily="2" charset="-122"/>
              </a:rPr>
            </a:fld>
            <a:endParaRPr lang="en-US" altLang="zh-CN" sz="1000">
              <a:solidFill>
                <a:srgbClr val="FFFFFF"/>
              </a:solidFill>
              <a:latin typeface="Arial" panose="020B060402020202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a:xfrm>
            <a:off x="992188" y="768350"/>
            <a:ext cx="5114925" cy="3836988"/>
          </a:xfrm>
        </p:spPr>
      </p:sp>
      <p:sp>
        <p:nvSpPr>
          <p:cNvPr id="3" name="Notes Placeholder 2"/>
          <p:cNvSpPr>
            <a:spLocks noGrp="1"/>
          </p:cNvSpPr>
          <p:nvPr>
            <p:ph type="body" sz="quarter" idx="10"/>
          </p:nvPr>
        </p:nvSpPr>
        <p:spPr/>
        <p:txBody>
          <a:bodyPr/>
          <a:lstStyle/>
          <a:p>
            <a:r>
              <a:rPr lang="zh-CN" altLang="en-US" dirty="0"/>
              <a:t>随着云计算的发展，越来越多业务承载在数据中心的虚拟机上，业务数据的流动从南北向转变为东西向，对数据中心网络的需求和冲击提出了很大挑战。</a:t>
            </a:r>
            <a:endParaRPr lang="zh-CN" altLang="en-US" dirty="0"/>
          </a:p>
          <a:p>
            <a:r>
              <a:rPr lang="zh-CN" altLang="en-US" dirty="0"/>
              <a:t>数据中心内部虚拟机的迁移促进了大二层网络虚拟交换技术的发展，支持大容量数据的通信和超高的端口密度，可以连接更多的服务器提升数据中心的处理能力。</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Clr>
                <a:srgbClr val="FFFFFF"/>
              </a:buClr>
              <a:buSzTx/>
              <a:buFontTx/>
              <a:buNone/>
            </a:pPr>
            <a:fld id="{1EE1646A-F3CA-499E-BD2F-FDEA71CABF65}" type="slidenum">
              <a:rPr lang="zh-CN" altLang="en-US" sz="1000">
                <a:solidFill>
                  <a:srgbClr val="FFFFFF"/>
                </a:solidFill>
                <a:latin typeface="Arial" panose="020B0604020202020204" pitchFamily="34" charset="0"/>
                <a:ea typeface="宋体" panose="02010600030101010101" pitchFamily="2" charset="-122"/>
              </a:rPr>
            </a:fld>
            <a:endParaRPr lang="en-US" altLang="zh-CN" sz="1000">
              <a:solidFill>
                <a:srgbClr val="FFFFFF"/>
              </a:solidFill>
              <a:latin typeface="Arial" panose="020B0604020202020204" pitchFamily="34"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a:xfrm>
            <a:off x="992188" y="768350"/>
            <a:ext cx="5114925" cy="3836988"/>
          </a:xfrm>
        </p:spPr>
      </p:sp>
      <p:sp>
        <p:nvSpPr>
          <p:cNvPr id="3" name="Notes Placeholder 2"/>
          <p:cNvSpPr>
            <a:spLocks noGrp="1"/>
          </p:cNvSpPr>
          <p:nvPr>
            <p:ph type="body" sz="quarter" idx="10"/>
          </p:nvPr>
        </p:nvSpPr>
        <p:spPr/>
        <p:txBody>
          <a:bodyPr/>
          <a:lstStyle/>
          <a:p>
            <a:r>
              <a:rPr lang="zh-CN" altLang="en-US" dirty="0"/>
              <a:t>云计算虚拟化平台软件，支持分布式的集群管理。可以针对业务模型，对物理服务器创建不同的业务集群，并在集群内实现资源调度和负载均衡，在业务负载均衡的基础上实现资源的动态调度，弹性调整。</a:t>
            </a:r>
            <a:endParaRPr lang="zh-CN" altLang="en-US" dirty="0"/>
          </a:p>
          <a:p>
            <a:r>
              <a:rPr lang="zh-CN" altLang="en-US" dirty="0"/>
              <a:t>云计算虚拟化平台需要支持各种不同的存储设备，包括本地存储、</a:t>
            </a:r>
            <a:r>
              <a:rPr lang="en-US" altLang="zh-CN" dirty="0"/>
              <a:t>SAN</a:t>
            </a:r>
            <a:r>
              <a:rPr lang="zh-CN" altLang="en-US" dirty="0"/>
              <a:t>存储、</a:t>
            </a:r>
            <a:r>
              <a:rPr lang="en-US" altLang="zh-CN" dirty="0"/>
              <a:t>NAS</a:t>
            </a:r>
            <a:r>
              <a:rPr lang="zh-CN" altLang="en-US" dirty="0"/>
              <a:t>存储和分布式本地存储，保证业务的广适配性。</a:t>
            </a:r>
            <a:endParaRPr lang="zh-CN" altLang="en-US" dirty="0"/>
          </a:p>
          <a:p>
            <a:r>
              <a:rPr lang="zh-CN" altLang="en-US" dirty="0"/>
              <a:t>同时，提供链接克隆、资源复用、精简置备和快照功能，降低企业成本并提供高效率、高可靠性的资源池。</a:t>
            </a:r>
            <a:endParaRPr lang="zh-CN" alt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备注占位符 2"/>
          <p:cNvSpPr>
            <a:spLocks noGrp="1"/>
          </p:cNvSpPr>
          <p:nvPr>
            <p:ph type="body" idx="1"/>
          </p:nvPr>
        </p:nvSpPr>
        <p:spPr/>
        <p:txBody>
          <a:bodyPr/>
          <a:lstStyle/>
          <a:p>
            <a:r>
              <a:rPr lang="zh-CN" altLang="en-US" dirty="0" smtClean="0"/>
              <a:t>利用虚拟化技术，实现资源的弹性伸缩：</a:t>
            </a:r>
            <a:endParaRPr lang="en-US" altLang="zh-CN" dirty="0" smtClean="0"/>
          </a:p>
          <a:p>
            <a:r>
              <a:rPr lang="zh-CN" altLang="en-US" dirty="0" smtClean="0"/>
              <a:t>每台服务器虚拟出多台虚拟机，避免原来的服务器只能给某个业务独占的问题。</a:t>
            </a:r>
            <a:endParaRPr lang="en-US" altLang="zh-CN" dirty="0" smtClean="0"/>
          </a:p>
          <a:p>
            <a:r>
              <a:rPr lang="zh-CN" altLang="en-US" dirty="0" smtClean="0"/>
              <a:t>可通过灵活调整虚拟机的规格（</a:t>
            </a:r>
            <a:r>
              <a:rPr lang="en-US" altLang="zh-CN" dirty="0" smtClean="0"/>
              <a:t>CPU</a:t>
            </a:r>
            <a:r>
              <a:rPr lang="zh-CN" altLang="en-US" dirty="0" smtClean="0"/>
              <a:t>、内存等），增加虚拟机</a:t>
            </a:r>
            <a:r>
              <a:rPr lang="en-US" altLang="zh-CN" dirty="0" smtClean="0"/>
              <a:t>/</a:t>
            </a:r>
            <a:r>
              <a:rPr lang="zh-CN" altLang="en-US" dirty="0" smtClean="0"/>
              <a:t>减少虚拟机，快速满足业务对计算资源需求量的变化。</a:t>
            </a:r>
            <a:endParaRPr lang="en-US" altLang="zh-CN" dirty="0" smtClean="0"/>
          </a:p>
          <a:p>
            <a:r>
              <a:rPr lang="zh-CN" altLang="en-US" dirty="0" smtClean="0"/>
              <a:t>利用虚拟化计算，将一定量的物理内存资源虚拟出更多的虚拟内存资源，可以创建更多的虚拟机。</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r>
              <a:rPr lang="zh-CN" altLang="en-US" dirty="0" smtClean="0"/>
              <a:t>开局初期，业务规模较小，可部署较少服务器。后续需要扩容时十分简单，只需要通过</a:t>
            </a:r>
            <a:r>
              <a:rPr lang="en-US" altLang="zh-CN" dirty="0" smtClean="0"/>
              <a:t>PXE</a:t>
            </a:r>
            <a:r>
              <a:rPr lang="zh-CN" altLang="en-US" dirty="0" smtClean="0"/>
              <a:t>或者</a:t>
            </a:r>
            <a:r>
              <a:rPr lang="en-US" altLang="zh-CN" dirty="0" err="1" smtClean="0"/>
              <a:t>iso</a:t>
            </a:r>
            <a:r>
              <a:rPr lang="zh-CN" altLang="en-US" dirty="0" smtClean="0"/>
              <a:t>新装几台计算节点，然后通过操作维护</a:t>
            </a:r>
            <a:r>
              <a:rPr lang="en-US" altLang="zh-CN" dirty="0" smtClean="0"/>
              <a:t>Portal</a:t>
            </a:r>
            <a:r>
              <a:rPr lang="zh-CN" altLang="en-US" dirty="0" smtClean="0"/>
              <a:t>将服务器添加到系统即可</a:t>
            </a:r>
            <a:endParaRPr lang="zh-CN" altLang="en-US" dirty="0" smtClean="0"/>
          </a:p>
          <a:p>
            <a:r>
              <a:rPr lang="zh-CN" altLang="en-US" dirty="0" smtClean="0"/>
              <a:t>基于云的业务系统采用虚拟机批量部署</a:t>
            </a:r>
            <a:endParaRPr lang="zh-CN" altLang="en-US" dirty="0" smtClean="0"/>
          </a:p>
          <a:p>
            <a:r>
              <a:rPr lang="zh-CN" altLang="en-US" dirty="0" smtClean="0"/>
              <a:t>短时间实现大规模资源部署，快速响应业务需求，省时高效</a:t>
            </a:r>
            <a:endParaRPr lang="zh-CN" altLang="en-US" dirty="0" smtClean="0"/>
          </a:p>
          <a:p>
            <a:r>
              <a:rPr lang="zh-CN" altLang="en-US" dirty="0" smtClean="0"/>
              <a:t>根据业务需求可以弹性扩展</a:t>
            </a:r>
            <a:r>
              <a:rPr lang="en-US" altLang="zh-CN" dirty="0" smtClean="0"/>
              <a:t>/</a:t>
            </a:r>
            <a:r>
              <a:rPr lang="zh-CN" altLang="en-US" dirty="0" smtClean="0"/>
              <a:t>收缩资源满足业务需要</a:t>
            </a:r>
            <a:endParaRPr lang="zh-CN" altLang="en-US" dirty="0" smtClean="0"/>
          </a:p>
          <a:p>
            <a:r>
              <a:rPr lang="zh-CN" altLang="en-US" dirty="0" smtClean="0"/>
              <a:t>人工操作较少，以自动化部署为主</a:t>
            </a:r>
            <a:endParaRPr lang="zh-CN" altLang="en-US" dirty="0" smtClean="0"/>
          </a:p>
          <a:p>
            <a:r>
              <a:rPr lang="zh-CN" altLang="en-US" dirty="0" smtClean="0"/>
              <a:t>客户不再因为业务部署太慢而失去市场机会</a:t>
            </a:r>
            <a:endParaRPr lang="zh-CN" altLang="en-US" dirty="0" smtClean="0"/>
          </a:p>
          <a:p>
            <a:r>
              <a:rPr lang="zh-CN" altLang="en-US" dirty="0" smtClean="0"/>
              <a:t>传统业务部署周期以月为计划周期，基于云的业务部署周期缩短到以分钟</a:t>
            </a:r>
            <a:r>
              <a:rPr lang="en-US" altLang="zh-CN" dirty="0" smtClean="0"/>
              <a:t>/</a:t>
            </a:r>
            <a:r>
              <a:rPr lang="zh-CN" altLang="en-US" dirty="0" smtClean="0"/>
              <a:t>小时为计时周期</a:t>
            </a:r>
            <a:endParaRPr lang="zh-CN" altLang="en-US" dirty="0" smtClean="0"/>
          </a:p>
          <a:p>
            <a:endParaRPr lang="zh-CN" alt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备注占位符 2"/>
          <p:cNvSpPr>
            <a:spLocks noGrp="1"/>
          </p:cNvSpPr>
          <p:nvPr>
            <p:ph type="body" idx="1"/>
          </p:nvPr>
        </p:nvSpPr>
        <p:spPr/>
        <p:txBody>
          <a:bodyPr/>
          <a:lstStyle/>
          <a:p>
            <a:r>
              <a:rPr lang="zh-CN" altLang="en-US" dirty="0" smtClean="0"/>
              <a:t>传统</a:t>
            </a:r>
            <a:r>
              <a:rPr lang="en-US" altLang="zh-CN" dirty="0" smtClean="0"/>
              <a:t>IT</a:t>
            </a:r>
            <a:r>
              <a:rPr lang="zh-CN" altLang="en-US" dirty="0" smtClean="0"/>
              <a:t>平台，数据分散在各个业务服务器上，可能存在某单点有安全漏洞的情况；部署云系统后，所有数据集中在系统内存放和维护，并提供以下安全保障：</a:t>
            </a:r>
            <a:endParaRPr lang="en-US" altLang="zh-CN" dirty="0" smtClean="0"/>
          </a:p>
          <a:p>
            <a:pPr lvl="1"/>
            <a:r>
              <a:rPr lang="zh-CN" altLang="en-US" dirty="0" smtClean="0"/>
              <a:t>网络传输：数据传输采用</a:t>
            </a:r>
            <a:r>
              <a:rPr lang="en-US" altLang="zh-CN" dirty="0" smtClean="0"/>
              <a:t>HTTPS</a:t>
            </a:r>
            <a:r>
              <a:rPr lang="zh-CN" altLang="en-US" dirty="0" smtClean="0"/>
              <a:t>加密</a:t>
            </a:r>
            <a:endParaRPr lang="en-US" altLang="zh-CN" dirty="0" smtClean="0"/>
          </a:p>
          <a:p>
            <a:pPr lvl="1"/>
            <a:r>
              <a:rPr lang="zh-CN" altLang="en-US" dirty="0" smtClean="0"/>
              <a:t>系统接入：需要证书或者账号</a:t>
            </a:r>
            <a:endParaRPr lang="en-US" altLang="zh-CN" dirty="0" smtClean="0"/>
          </a:p>
          <a:p>
            <a:pPr lvl="1"/>
            <a:r>
              <a:rPr lang="zh-CN" altLang="en-US" dirty="0" smtClean="0"/>
              <a:t>数据安全</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架构安全，经过安全加固的</a:t>
            </a:r>
            <a:r>
              <a:rPr lang="en-US" altLang="zh-CN" dirty="0" smtClean="0">
                <a:sym typeface="Wingdings" panose="05000000000000000000" pitchFamily="2" charset="2"/>
              </a:rPr>
              <a:t>VMM</a:t>
            </a:r>
            <a:r>
              <a:rPr lang="zh-CN" altLang="en-US" dirty="0" smtClean="0">
                <a:sym typeface="Wingdings" panose="05000000000000000000" pitchFamily="2" charset="2"/>
              </a:rPr>
              <a:t>，保证虚拟机间隔离；</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虚拟机释放时，磁盘被全盘擦除，避免被恢复的风险；</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系统内账户等管理数据，加密存放。</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趋势防病毒软件</a:t>
            </a:r>
            <a:endParaRPr lang="en-US" altLang="zh-CN" dirty="0" smtClean="0">
              <a:sym typeface="Wingdings" panose="05000000000000000000" pitchFamily="2" charset="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备注占位符 3"/>
          <p:cNvSpPr>
            <a:spLocks noGrp="1"/>
          </p:cNvSpPr>
          <p:nvPr>
            <p:ph type="body" idx="1"/>
          </p:nvPr>
        </p:nvSpPr>
        <p:spPr/>
        <p:txBody>
          <a:bodyPr/>
          <a:lstStyle/>
          <a:p>
            <a:r>
              <a:rPr lang="zh-CN" altLang="en-US" smtClean="0"/>
              <a:t>基于策略的智能化、自动化资源调度，实现资源的按需取用和负载均衡，消峰填谷，达到节能减排的效果：</a:t>
            </a:r>
            <a:endParaRPr lang="zh-CN" altLang="en-US" smtClean="0"/>
          </a:p>
          <a:p>
            <a:pPr lvl="1"/>
            <a:r>
              <a:rPr lang="zh-CN" altLang="en-US" smtClean="0"/>
              <a:t>白天，基于负载策略进行资源监控，自动负载均衡，实现高效热管理</a:t>
            </a:r>
            <a:endParaRPr lang="zh-CN" altLang="en-US" smtClean="0"/>
          </a:p>
          <a:p>
            <a:pPr lvl="1"/>
            <a:r>
              <a:rPr lang="zh-CN" altLang="en-US" smtClean="0"/>
              <a:t>夜晚，基于时间策略进行负载整合，将不需要的服务器关机，最大限度降低耗电量</a:t>
            </a:r>
            <a:endParaRPr lang="zh-CN" altLang="en-US" smtClean="0"/>
          </a:p>
          <a:p>
            <a:r>
              <a:rPr lang="zh-CN" altLang="en-US" smtClean="0"/>
              <a:t>节能减排即动态电源管理</a:t>
            </a:r>
            <a:r>
              <a:rPr lang="en-US" altLang="zh-CN" smtClean="0"/>
              <a:t>(DPM)</a:t>
            </a:r>
            <a:r>
              <a:rPr lang="zh-CN" altLang="en-US" smtClean="0"/>
              <a:t>可以优化数据中心的能耗。开启</a:t>
            </a:r>
            <a:r>
              <a:rPr lang="en-US" altLang="zh-CN" smtClean="0"/>
              <a:t>DPM</a:t>
            </a:r>
            <a:r>
              <a:rPr lang="zh-CN" altLang="en-US" smtClean="0"/>
              <a:t>后，当集群中虚拟机使用资源比较低时，可以聚合虚拟机到少量主机，并关闭其它无虚拟机运行的主机，实现节能减排。当虚拟机所需资源增加时，</a:t>
            </a:r>
            <a:r>
              <a:rPr lang="en-US" altLang="zh-CN" smtClean="0"/>
              <a:t>DPM</a:t>
            </a:r>
            <a:r>
              <a:rPr lang="zh-CN" altLang="en-US" smtClean="0"/>
              <a:t>动态上电主机，确保提供足够资源。</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备注占位符 2"/>
          <p:cNvSpPr>
            <a:spLocks noGrp="1"/>
          </p:cNvSpPr>
          <p:nvPr>
            <p:ph type="body" idx="1"/>
          </p:nvPr>
        </p:nvSpPr>
        <p:spPr/>
        <p:txBody>
          <a:bodyPr/>
          <a:lstStyle/>
          <a:p>
            <a:r>
              <a:rPr lang="zh-CN" altLang="en-US" smtClean="0"/>
              <a:t>物理</a:t>
            </a:r>
            <a:r>
              <a:rPr lang="en-US" altLang="zh-CN" smtClean="0"/>
              <a:t>PC</a:t>
            </a:r>
            <a:r>
              <a:rPr lang="zh-CN" altLang="en-US" smtClean="0"/>
              <a:t>机的主机替换为</a:t>
            </a:r>
            <a:r>
              <a:rPr lang="en-US" altLang="zh-CN" smtClean="0"/>
              <a:t>TC</a:t>
            </a:r>
            <a:r>
              <a:rPr lang="zh-CN" altLang="en-US" smtClean="0"/>
              <a:t>，可以大大降低发热量，改善办公环境。</a:t>
            </a:r>
            <a:endParaRPr lang="en-US" altLang="zh-CN" smtClean="0"/>
          </a:p>
          <a:p>
            <a:r>
              <a:rPr lang="zh-CN" altLang="en-US" smtClean="0"/>
              <a:t>物理主机的处理资源在本地，需要配置比较强的</a:t>
            </a:r>
            <a:r>
              <a:rPr lang="en-US" altLang="zh-CN" smtClean="0"/>
              <a:t>CPU</a:t>
            </a:r>
            <a:r>
              <a:rPr lang="zh-CN" altLang="en-US" smtClean="0"/>
              <a:t>、硬盘和风扇等组件，产生较大的噪音污染；替换为</a:t>
            </a:r>
            <a:r>
              <a:rPr lang="en-US" altLang="zh-CN" smtClean="0"/>
              <a:t>TC</a:t>
            </a:r>
            <a:r>
              <a:rPr lang="zh-CN" altLang="en-US" smtClean="0"/>
              <a:t>之后，计算等资源在远端的数据中心中，本地</a:t>
            </a:r>
            <a:r>
              <a:rPr lang="en-US" altLang="zh-CN" smtClean="0"/>
              <a:t>TC</a:t>
            </a:r>
            <a:r>
              <a:rPr lang="zh-CN" altLang="en-US" smtClean="0"/>
              <a:t>仅仅支持指令输入和页面展示，所以噪音较低，提升办公感受。</a:t>
            </a:r>
            <a:endParaRPr lang="en-US" altLang="zh-CN" smtClean="0"/>
          </a:p>
          <a:p>
            <a:r>
              <a:rPr lang="en-US" altLang="zh-CN" smtClean="0"/>
              <a:t>PC</a:t>
            </a:r>
            <a:r>
              <a:rPr lang="zh-CN" altLang="en-US" smtClean="0"/>
              <a:t>：</a:t>
            </a:r>
            <a:r>
              <a:rPr lang="en-US" altLang="zh-CN" smtClean="0"/>
              <a:t>Personal Computer</a:t>
            </a:r>
            <a:r>
              <a:rPr lang="zh-CN" altLang="en-US" smtClean="0"/>
              <a:t>，个人计算机。</a:t>
            </a:r>
            <a:endParaRPr lang="en-US" altLang="zh-CN" smtClean="0"/>
          </a:p>
          <a:p>
            <a:r>
              <a:rPr lang="en-US" altLang="zh-CN" smtClean="0"/>
              <a:t>TC</a:t>
            </a:r>
            <a:r>
              <a:rPr lang="zh-CN" altLang="en-US" smtClean="0"/>
              <a:t>：</a:t>
            </a:r>
            <a:r>
              <a:rPr lang="en-US" altLang="zh-CN" smtClean="0"/>
              <a:t>Thin Client</a:t>
            </a:r>
            <a:r>
              <a:rPr lang="zh-CN" altLang="en-US" smtClean="0"/>
              <a:t>，瘦终端，用于云计算环境中虚拟桌面的接入和使用。</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备注占位符 2"/>
          <p:cNvSpPr>
            <a:spLocks noGrp="1"/>
          </p:cNvSpPr>
          <p:nvPr>
            <p:ph type="body" idx="1"/>
          </p:nvPr>
        </p:nvSpPr>
        <p:spPr/>
        <p:txBody>
          <a:bodyPr/>
          <a:lstStyle/>
          <a:p>
            <a:r>
              <a:rPr lang="zh-CN" altLang="en-US" dirty="0" smtClean="0"/>
              <a:t>使用传统</a:t>
            </a:r>
            <a:r>
              <a:rPr lang="en-US" altLang="zh-CN" dirty="0" smtClean="0"/>
              <a:t>PC</a:t>
            </a:r>
            <a:r>
              <a:rPr lang="zh-CN" altLang="en-US" dirty="0" smtClean="0"/>
              <a:t>办公，从</a:t>
            </a:r>
            <a:r>
              <a:rPr lang="en-US" altLang="zh-CN" dirty="0" smtClean="0"/>
              <a:t>PC</a:t>
            </a:r>
            <a:r>
              <a:rPr lang="zh-CN" altLang="en-US" dirty="0" smtClean="0"/>
              <a:t>选型、购买、库房存放、分发和维护等多个流程都需要</a:t>
            </a:r>
            <a:r>
              <a:rPr lang="en-US" altLang="zh-CN" dirty="0" smtClean="0"/>
              <a:t>IT</a:t>
            </a:r>
            <a:r>
              <a:rPr lang="zh-CN" altLang="en-US" dirty="0" smtClean="0"/>
              <a:t>支撑人员参与，可以产生下面几方面的困扰：</a:t>
            </a:r>
            <a:endParaRPr lang="en-US" altLang="zh-CN" dirty="0" smtClean="0"/>
          </a:p>
          <a:p>
            <a:pPr lvl="1"/>
            <a:r>
              <a:rPr lang="zh-CN" altLang="en-US" dirty="0" smtClean="0"/>
              <a:t>从立项购买到投入使用所需流程时间较长；</a:t>
            </a:r>
            <a:endParaRPr lang="en-US" altLang="zh-CN" dirty="0" smtClean="0"/>
          </a:p>
          <a:p>
            <a:pPr lvl="1"/>
            <a:r>
              <a:rPr lang="zh-CN" altLang="en-US" dirty="0" smtClean="0"/>
              <a:t>传统</a:t>
            </a:r>
            <a:r>
              <a:rPr lang="en-US" altLang="zh-CN" dirty="0" smtClean="0"/>
              <a:t>PC</a:t>
            </a:r>
            <a:r>
              <a:rPr lang="zh-CN" altLang="en-US" dirty="0" smtClean="0"/>
              <a:t>能耗较高，导致企业成本增加；</a:t>
            </a:r>
            <a:endParaRPr lang="en-US" altLang="zh-CN" dirty="0" smtClean="0"/>
          </a:p>
          <a:p>
            <a:pPr lvl="1"/>
            <a:r>
              <a:rPr lang="zh-CN" altLang="en-US" dirty="0" smtClean="0"/>
              <a:t>传统</a:t>
            </a:r>
            <a:r>
              <a:rPr lang="en-US" altLang="zh-CN" dirty="0" smtClean="0"/>
              <a:t>PC</a:t>
            </a:r>
            <a:r>
              <a:rPr lang="zh-CN" altLang="en-US" dirty="0" smtClean="0"/>
              <a:t>出现故障，从报修到重新可以使用，所需时间较长，影响企业办公；</a:t>
            </a:r>
            <a:endParaRPr lang="en-US" altLang="zh-CN" dirty="0" smtClean="0"/>
          </a:p>
          <a:p>
            <a:pPr lvl="1"/>
            <a:r>
              <a:rPr lang="zh-CN" altLang="en-US" dirty="0" smtClean="0"/>
              <a:t>传统</a:t>
            </a:r>
            <a:r>
              <a:rPr lang="en-US" altLang="zh-CN" dirty="0" smtClean="0"/>
              <a:t>PC</a:t>
            </a:r>
            <a:r>
              <a:rPr lang="zh-CN" altLang="en-US" dirty="0" smtClean="0"/>
              <a:t>一般</a:t>
            </a:r>
            <a:r>
              <a:rPr lang="en-US" altLang="zh-CN" dirty="0" smtClean="0"/>
              <a:t>3</a:t>
            </a:r>
            <a:r>
              <a:rPr lang="zh-CN" altLang="en-US" dirty="0" smtClean="0"/>
              <a:t>年需要更新换代，无法利旧；</a:t>
            </a:r>
            <a:endParaRPr lang="en-US" altLang="zh-CN" dirty="0" smtClean="0"/>
          </a:p>
          <a:p>
            <a:pPr lvl="1"/>
            <a:r>
              <a:rPr lang="zh-CN" altLang="en-US" dirty="0" smtClean="0"/>
              <a:t>传统</a:t>
            </a:r>
            <a:r>
              <a:rPr lang="en-US" altLang="zh-CN" dirty="0" smtClean="0"/>
              <a:t>IT</a:t>
            </a:r>
            <a:r>
              <a:rPr lang="zh-CN" altLang="en-US" dirty="0" smtClean="0"/>
              <a:t>环境下，</a:t>
            </a:r>
            <a:r>
              <a:rPr lang="en-US" altLang="zh-CN" dirty="0" smtClean="0"/>
              <a:t>PC</a:t>
            </a:r>
            <a:r>
              <a:rPr lang="zh-CN" altLang="en-US" dirty="0" smtClean="0"/>
              <a:t>数量多并且分布于各个办公地点，所需维护人力较多，提升人力成本。</a:t>
            </a:r>
            <a:endParaRPr lang="en-US" altLang="zh-CN" dirty="0" smtClean="0"/>
          </a:p>
          <a:p>
            <a:r>
              <a:rPr lang="zh-CN" altLang="en-US" dirty="0" smtClean="0"/>
              <a:t>使用桌面云办公场景，处理资源数量较少并且集中于数据中心，可以改善企业办公的困扰。</a:t>
            </a:r>
            <a:endParaRPr lang="en-US" altLang="zh-CN" dirty="0" smtClean="0"/>
          </a:p>
          <a:p>
            <a:r>
              <a:rPr lang="en-US" altLang="zh-CN" dirty="0" smtClean="0"/>
              <a:t>PC</a:t>
            </a:r>
            <a:r>
              <a:rPr lang="zh-CN" altLang="en-US" dirty="0" smtClean="0"/>
              <a:t>：</a:t>
            </a:r>
            <a:r>
              <a:rPr lang="en-US" altLang="zh-CN" dirty="0" smtClean="0"/>
              <a:t>Personal Computer</a:t>
            </a:r>
            <a:r>
              <a:rPr lang="zh-CN" altLang="en-US" dirty="0" smtClean="0"/>
              <a:t>，个人计算机。</a:t>
            </a:r>
            <a:endParaRPr lang="en-US" altLang="zh-CN" dirty="0" smtClean="0"/>
          </a:p>
          <a:p>
            <a:r>
              <a:rPr lang="en-US" altLang="zh-CN" dirty="0" smtClean="0"/>
              <a:t>TC</a:t>
            </a:r>
            <a:r>
              <a:rPr lang="zh-CN" altLang="en-US" dirty="0" smtClean="0"/>
              <a:t>：</a:t>
            </a:r>
            <a:r>
              <a:rPr lang="en-US" altLang="zh-CN" dirty="0" smtClean="0"/>
              <a:t>Thin Client</a:t>
            </a:r>
            <a:r>
              <a:rPr lang="zh-CN" altLang="en-US" dirty="0" smtClean="0"/>
              <a:t>，瘦终端，用于云计算环境中虚拟桌面的接入和使用。</a:t>
            </a:r>
            <a:endParaRPr lang="en-US" altLang="zh-CN" dirty="0" smtClean="0"/>
          </a:p>
          <a:p>
            <a:r>
              <a:rPr lang="en-US" altLang="zh-CN" dirty="0" smtClean="0"/>
              <a:t>IT</a:t>
            </a:r>
            <a:r>
              <a:rPr lang="zh-CN" altLang="en-US" dirty="0" smtClean="0"/>
              <a:t>：</a:t>
            </a:r>
            <a:r>
              <a:rPr lang="en-US" altLang="zh-CN" dirty="0" smtClean="0"/>
              <a:t>Information Technology</a:t>
            </a:r>
            <a:r>
              <a:rPr lang="zh-CN" altLang="en-US" dirty="0" smtClean="0"/>
              <a:t>，信息技术，主要指的是用于企业数据中心搭建所承载的技术。</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备注占位符 2"/>
          <p:cNvSpPr>
            <a:spLocks noGrp="1"/>
          </p:cNvSpPr>
          <p:nvPr>
            <p:ph type="body" idx="1"/>
          </p:nvPr>
        </p:nvSpPr>
        <p:spPr/>
        <p:txBody>
          <a:bodyPr/>
          <a:lstStyle/>
          <a:p>
            <a:r>
              <a:rPr lang="zh-CN" altLang="en-US" smtClean="0"/>
              <a:t>在桌位、办公室、旅途中、家里的不同终端上随时随地远程接入，桌面立即呈现。</a:t>
            </a:r>
            <a:endParaRPr lang="zh-CN" altLang="en-US" smtClean="0"/>
          </a:p>
          <a:p>
            <a:r>
              <a:rPr lang="zh-CN" altLang="en-US" smtClean="0"/>
              <a:t>数据和桌面都集中运行和保存在数据中心，用户可以不必中断应用运行，实现热插拔更换终端。</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r>
              <a:rPr lang="zh-CN" altLang="en-US" smtClean="0"/>
              <a:t>管理节点的升级，由于有主备两个节点，可先升级一个节点，做主备切换后再升级另外一个节点。</a:t>
            </a:r>
            <a:endParaRPr lang="en-US" altLang="zh-CN" smtClean="0"/>
          </a:p>
          <a:p>
            <a:r>
              <a:rPr lang="zh-CN" altLang="en-US" smtClean="0"/>
              <a:t>计算节点的升级，可以先将该节点的虚拟机迁移到其他节点，然后对该节点升级，再将虚拟机迁回。</a:t>
            </a:r>
            <a:endParaRPr lang="en-US" altLang="zh-CN" smtClean="0"/>
          </a:p>
          <a:p>
            <a:r>
              <a:rPr lang="en-US" altLang="zh-CN" smtClean="0"/>
              <a:t>VM</a:t>
            </a:r>
            <a:r>
              <a:rPr lang="zh-CN" altLang="en-US" smtClean="0"/>
              <a:t>：</a:t>
            </a:r>
            <a:r>
              <a:rPr lang="en-US" altLang="zh-CN" smtClean="0"/>
              <a:t>Virtual Machine</a:t>
            </a:r>
            <a:r>
              <a:rPr lang="zh-CN" altLang="en-US" smtClean="0"/>
              <a:t>，虚拟机。</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p:txBody>
          <a:bodyPr/>
          <a:lstStyle/>
          <a:p>
            <a:r>
              <a:rPr lang="zh-CN" altLang="en-US" dirty="0" smtClean="0"/>
              <a:t>华为云解决方案支持对一体机、服务器、存储设备、网络设备、安全设备、虚拟机、操作系统、数据库、应用软件等进行统一的管理。</a:t>
            </a:r>
            <a:endParaRPr lang="en-US" altLang="zh-CN" dirty="0" smtClean="0"/>
          </a:p>
          <a:p>
            <a:r>
              <a:rPr lang="zh-CN" altLang="en-US" dirty="0" smtClean="0"/>
              <a:t>华为云解决方案支持异构业界主流的服务器、存储设备。</a:t>
            </a:r>
            <a:endParaRPr lang="en-US" altLang="zh-CN" dirty="0" smtClean="0"/>
          </a:p>
          <a:p>
            <a:r>
              <a:rPr lang="zh-CN" altLang="en-US" dirty="0" smtClean="0"/>
              <a:t>不仅支持集成华为虚拟化软件</a:t>
            </a:r>
            <a:r>
              <a:rPr lang="en-US" altLang="zh-CN" dirty="0" smtClean="0"/>
              <a:t>FusionCompute</a:t>
            </a:r>
            <a:r>
              <a:rPr lang="zh-CN" altLang="en-US" dirty="0" smtClean="0"/>
              <a:t>，而且支持集成</a:t>
            </a:r>
            <a:r>
              <a:rPr lang="en-US" altLang="zh-CN" dirty="0" smtClean="0"/>
              <a:t>VMware</a:t>
            </a:r>
            <a:r>
              <a:rPr lang="zh-CN" altLang="en-US" dirty="0" smtClean="0"/>
              <a:t>虚拟化软件。</a:t>
            </a:r>
            <a:endParaRPr lang="en-US" altLang="zh-CN" dirty="0" smtClean="0"/>
          </a:p>
          <a:p>
            <a:r>
              <a:rPr lang="zh-CN" altLang="en-US" dirty="0" smtClean="0"/>
              <a:t>从上面描述可以看出，软硬件系统统一管理，可以提升管理的便利性，降低管理系统的购置成本和人力成本。</a:t>
            </a:r>
            <a:endParaRPr lang="en-US" altLang="zh-CN" dirty="0" smtClean="0"/>
          </a:p>
          <a:p>
            <a:r>
              <a:rPr lang="zh-CN" altLang="en-US" dirty="0" smtClean="0"/>
              <a:t>假如：一个公司采购的设备需要多个不同的管理系统来管理维护，那么</a:t>
            </a:r>
            <a:r>
              <a:rPr lang="en-US" altLang="zh-CN" dirty="0" smtClean="0"/>
              <a:t>:</a:t>
            </a:r>
            <a:endParaRPr lang="en-US" altLang="zh-CN" dirty="0" smtClean="0"/>
          </a:p>
          <a:p>
            <a:pPr lvl="1"/>
            <a:r>
              <a:rPr lang="zh-CN" altLang="en-US" dirty="0" smtClean="0"/>
              <a:t>需要购置多个不同的管理系统；</a:t>
            </a:r>
            <a:endParaRPr lang="en-US" altLang="zh-CN" dirty="0" smtClean="0"/>
          </a:p>
          <a:p>
            <a:pPr lvl="1"/>
            <a:r>
              <a:rPr lang="zh-CN" altLang="en-US" dirty="0" smtClean="0"/>
              <a:t>对于维护人员来说，需要学习多个管理系统的技能；</a:t>
            </a:r>
            <a:endParaRPr lang="en-US" altLang="zh-CN" dirty="0" smtClean="0"/>
          </a:p>
          <a:p>
            <a:pPr lvl="1"/>
            <a:r>
              <a:rPr lang="zh-CN" altLang="en-US" dirty="0" smtClean="0"/>
              <a:t>再考虑系统升级、技能储备和人员流动因素，企业的成本更高。</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备注占位符 2"/>
          <p:cNvSpPr>
            <a:spLocks noGrp="1"/>
          </p:cNvSpPr>
          <p:nvPr>
            <p:ph type="body" idx="1"/>
          </p:nvPr>
        </p:nvSpPr>
        <p:spPr/>
        <p:txBody>
          <a:bodyPr/>
          <a:lstStyle/>
          <a:p>
            <a:r>
              <a:rPr lang="zh-CN" altLang="en-US" dirty="0" smtClean="0"/>
              <a:t>云计算有三个阶段：准备、起飞和成熟</a:t>
            </a:r>
            <a:endParaRPr lang="en-US" altLang="zh-CN" dirty="0" smtClean="0"/>
          </a:p>
          <a:p>
            <a:pPr lvl="1"/>
            <a:r>
              <a:rPr lang="zh-CN" altLang="en-US" dirty="0" smtClean="0"/>
              <a:t>准备阶段：云计算各种模式都处于探索阶段，应用较少，无成功案例可参考。</a:t>
            </a:r>
            <a:endParaRPr lang="en-US" altLang="zh-CN" dirty="0" smtClean="0"/>
          </a:p>
          <a:p>
            <a:pPr lvl="1"/>
            <a:r>
              <a:rPr lang="zh-CN" altLang="en-US" dirty="0" smtClean="0"/>
              <a:t>起飞阶段：经过准备阶段的探索之后，探索出一些成功的应用模式。</a:t>
            </a:r>
            <a:endParaRPr lang="en-US" altLang="zh-CN" dirty="0" smtClean="0"/>
          </a:p>
          <a:p>
            <a:pPr lvl="1"/>
            <a:r>
              <a:rPr lang="zh-CN" altLang="en-US" dirty="0" smtClean="0"/>
              <a:t>成熟阶段：云计算商业模式已成熟，整个生态系统已完善，云计算也成为企业成功必备的</a:t>
            </a:r>
            <a:r>
              <a:rPr lang="en-US" altLang="zh-CN" dirty="0" smtClean="0"/>
              <a:t>IT</a:t>
            </a:r>
            <a:r>
              <a:rPr lang="zh-CN" altLang="en-US" dirty="0" smtClean="0"/>
              <a:t>资源。</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备注占位符 2"/>
          <p:cNvSpPr>
            <a:spLocks noGrp="1"/>
          </p:cNvSpPr>
          <p:nvPr>
            <p:ph type="body" idx="1"/>
          </p:nvPr>
        </p:nvSpPr>
        <p:spPr/>
        <p:txBody>
          <a:bodyPr/>
          <a:lstStyle/>
          <a:p>
            <a:r>
              <a:rPr lang="zh-CN" altLang="en-US" smtClean="0"/>
              <a:t>云计算市场空间潜力巨大，可以应用到政府、电信、教育、医疗、金融、石化和电力各个行业。</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p:txBody>
          <a:bodyPr/>
          <a:lstStyle/>
          <a:p>
            <a:r>
              <a:rPr lang="en-US" altLang="zh-CN" dirty="0" smtClean="0"/>
              <a:t>Amazon EC2</a:t>
            </a:r>
            <a:r>
              <a:rPr lang="zh-CN" altLang="en-US" dirty="0" smtClean="0"/>
              <a:t>：虚拟机出租，支持</a:t>
            </a:r>
            <a:r>
              <a:rPr lang="en-US" altLang="zh-CN" dirty="0" smtClean="0"/>
              <a:t>Linux</a:t>
            </a:r>
            <a:r>
              <a:rPr lang="zh-CN" altLang="en-US" dirty="0" smtClean="0"/>
              <a:t>、</a:t>
            </a:r>
            <a:r>
              <a:rPr lang="en-US" altLang="zh-CN" dirty="0" smtClean="0"/>
              <a:t>Windows</a:t>
            </a:r>
            <a:r>
              <a:rPr lang="zh-CN" altLang="en-US" dirty="0" smtClean="0"/>
              <a:t>虚拟机使用，支持数据处理和存储租用。</a:t>
            </a:r>
            <a:endParaRPr lang="en-US" altLang="zh-CN" dirty="0" smtClean="0"/>
          </a:p>
          <a:p>
            <a:r>
              <a:rPr lang="zh-CN" altLang="en-US" dirty="0" smtClean="0"/>
              <a:t>微软</a:t>
            </a:r>
            <a:r>
              <a:rPr lang="en-US" altLang="zh-CN" dirty="0" smtClean="0"/>
              <a:t> Azure </a:t>
            </a:r>
            <a:r>
              <a:rPr lang="zh-CN" altLang="en-US" dirty="0" smtClean="0"/>
              <a:t>提供基于</a:t>
            </a:r>
            <a:r>
              <a:rPr lang="en-US" altLang="zh-CN" dirty="0" smtClean="0"/>
              <a:t>Windows Server </a:t>
            </a:r>
            <a:r>
              <a:rPr lang="zh-CN" altLang="en-US" dirty="0" smtClean="0"/>
              <a:t>和 </a:t>
            </a:r>
            <a:r>
              <a:rPr lang="en-US" altLang="zh-CN" dirty="0" smtClean="0"/>
              <a:t>Linux</a:t>
            </a:r>
            <a:r>
              <a:rPr lang="zh-CN" altLang="en-US" dirty="0" smtClean="0"/>
              <a:t>系统的虚拟机的</a:t>
            </a:r>
            <a:r>
              <a:rPr lang="en-US" altLang="zh-CN" dirty="0" smtClean="0"/>
              <a:t>Visual Studio </a:t>
            </a:r>
            <a:r>
              <a:rPr lang="zh-CN" altLang="en-US" dirty="0" smtClean="0"/>
              <a:t>开发平台。</a:t>
            </a:r>
            <a:endParaRPr lang="en-US" altLang="zh-CN" dirty="0"/>
          </a:p>
          <a:p>
            <a:r>
              <a:rPr lang="zh-CN" altLang="en-US" dirty="0" smtClean="0"/>
              <a:t>阿里云服务器（</a:t>
            </a:r>
            <a:r>
              <a:rPr lang="en-US" altLang="zh-CN" dirty="0" smtClean="0"/>
              <a:t>Elastic Compute Service </a:t>
            </a:r>
            <a:r>
              <a:rPr lang="zh-CN" altLang="en-US" dirty="0" smtClean="0"/>
              <a:t>简称</a:t>
            </a:r>
            <a:r>
              <a:rPr lang="en-US" altLang="zh-CN" dirty="0" smtClean="0"/>
              <a:t>ECS</a:t>
            </a:r>
            <a:r>
              <a:rPr lang="zh-CN" altLang="en-US" dirty="0" smtClean="0"/>
              <a:t>）是一种简单高效，处理能力可弹性伸缩的计算服务。</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p:sp>
      <p:sp>
        <p:nvSpPr>
          <p:cNvPr id="5" name="Notes Placeholder 2"/>
          <p:cNvSpPr>
            <a:spLocks noGrp="1"/>
          </p:cNvSpPr>
          <p:nvPr>
            <p:ph type="body" idx="3"/>
          </p:nvPr>
        </p:nvSpPr>
        <p:spPr>
          <a:xfrm>
            <a:off x="701675" y="4860925"/>
            <a:ext cx="5676900" cy="4605338"/>
          </a:xfrm>
        </p:spPr>
        <p:txBody>
          <a:bodyPr/>
          <a:lstStyle/>
          <a:p>
            <a:r>
              <a:rPr lang="zh-CN" altLang="en-US" dirty="0"/>
              <a:t>云计算（</a:t>
            </a:r>
            <a:r>
              <a:rPr lang="en-US" altLang="zh-CN" dirty="0"/>
              <a:t>cloud computing</a:t>
            </a:r>
            <a:r>
              <a:rPr lang="zh-CN" altLang="en-US" dirty="0"/>
              <a:t>）是基于互联网的相关服务的增加、使用和交付模式，通常涉及通过互联网来提供动态易扩展且经常是虚拟化的资源。云是网络、互联网的一种比喻说法。过去在图中往往用云来表示电信网，后来也用来表示互联网和底层基础设施的抽象。狭义云计算指</a:t>
            </a:r>
            <a:r>
              <a:rPr lang="en-US" altLang="zh-CN" dirty="0"/>
              <a:t>IT</a:t>
            </a:r>
            <a:r>
              <a:rPr lang="zh-CN" altLang="en-US" dirty="0"/>
              <a:t>基础设施的交付和使用模式，指通过网络以按需、易扩展的方式获得所需资源；广义云计算指服务的交付和使用模式，指通过网络以按需、易扩展的方式获得所需服务。这种服务可以是</a:t>
            </a:r>
            <a:r>
              <a:rPr lang="en-US" altLang="zh-CN" dirty="0"/>
              <a:t>IT</a:t>
            </a:r>
            <a:r>
              <a:rPr lang="zh-CN" altLang="en-US" dirty="0"/>
              <a:t>和软件、互联网相关，也可是其他服务。它意味着计算能力也可作为一种商品通过互联网进行流通。</a:t>
            </a:r>
            <a:endParaRPr lang="zh-CN" altLang="en-US" dirty="0"/>
          </a:p>
          <a:p>
            <a:r>
              <a:rPr lang="zh-CN" altLang="en-US" dirty="0"/>
              <a:t>云计算的资源是动态易扩展而且虚拟化的，通过互联网提供。终端用户不需要了解“云”中基础设施的细节，不必具有相应的专业知识，也无需直接进行控制，只关注自己真正需要什么样的资源以及如何通过网络来得到相应的服务。</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备注占位符 2"/>
          <p:cNvSpPr>
            <a:spLocks noGrp="1"/>
          </p:cNvSpPr>
          <p:nvPr>
            <p:ph type="body" idx="1"/>
          </p:nvPr>
        </p:nvSpPr>
        <p:spPr/>
        <p:txBody>
          <a:bodyPr/>
          <a:lstStyle/>
          <a:p>
            <a:r>
              <a:rPr lang="zh-CN" altLang="en-US" dirty="0" smtClean="0"/>
              <a:t>云计算产业中，包括云计算设备商、云计算服务提供商和云计算终端用户。</a:t>
            </a:r>
            <a:endParaRPr lang="en-US" altLang="zh-CN" dirty="0" smtClean="0"/>
          </a:p>
          <a:p>
            <a:r>
              <a:rPr lang="zh-CN" altLang="en-US" dirty="0" smtClean="0"/>
              <a:t>云计算设备商指的是提供搭建云计算环境所需的软硬件的设备厂商，包括硬件厂商（服务器、存储设备、交换机、安全、</a:t>
            </a:r>
            <a:r>
              <a:rPr lang="en-US" altLang="zh-CN" dirty="0" smtClean="0"/>
              <a:t>TC</a:t>
            </a:r>
            <a:r>
              <a:rPr lang="zh-CN" altLang="en-US" dirty="0" smtClean="0"/>
              <a:t>等）和软件厂商（云虚拟化平台、云管理平台、云桌面接入、云存储软件等）。</a:t>
            </a:r>
            <a:endParaRPr lang="en-US" altLang="zh-CN" dirty="0" smtClean="0"/>
          </a:p>
          <a:p>
            <a:pPr lvl="1"/>
            <a:r>
              <a:rPr lang="zh-CN" altLang="en-US" dirty="0" smtClean="0"/>
              <a:t>互联网服务提供商是云计算的先行者，先进技术及创新商业模式领导者，主要基于云计算提供低成本的海量信息处理服务（</a:t>
            </a:r>
            <a:r>
              <a:rPr lang="en-US" altLang="zh-CN" dirty="0" smtClean="0"/>
              <a:t>Google</a:t>
            </a:r>
            <a:r>
              <a:rPr lang="zh-CN" altLang="en-US" dirty="0" smtClean="0"/>
              <a:t>、</a:t>
            </a:r>
            <a:r>
              <a:rPr lang="en-US" altLang="zh-CN" dirty="0" smtClean="0"/>
              <a:t>Amazon</a:t>
            </a:r>
            <a:r>
              <a:rPr lang="zh-CN" altLang="en-US" dirty="0" smtClean="0"/>
              <a:t>等）</a:t>
            </a:r>
            <a:endParaRPr lang="en-US" altLang="zh-CN" dirty="0" smtClean="0"/>
          </a:p>
          <a:p>
            <a:pPr lvl="1"/>
            <a:r>
              <a:rPr lang="zh-CN" altLang="en-US" dirty="0" smtClean="0"/>
              <a:t>电信运营商利用云计算解决现实问题，当前引入云计算提升电信业务网的能力（海量的计算和存储）和降低成本（</a:t>
            </a:r>
            <a:r>
              <a:rPr lang="en-US" altLang="zh-CN" dirty="0" smtClean="0"/>
              <a:t>BT</a:t>
            </a:r>
            <a:r>
              <a:rPr lang="zh-CN" altLang="en-US" dirty="0" smtClean="0"/>
              <a:t>、</a:t>
            </a:r>
            <a:r>
              <a:rPr lang="en-US" altLang="zh-CN" dirty="0" smtClean="0"/>
              <a:t>AT&amp;T</a:t>
            </a:r>
            <a:r>
              <a:rPr lang="zh-CN" altLang="en-US" dirty="0" smtClean="0"/>
              <a:t>）</a:t>
            </a:r>
            <a:endParaRPr lang="zh-CN" altLang="en-US" dirty="0" smtClean="0"/>
          </a:p>
          <a:p>
            <a:pPr lvl="1"/>
            <a:r>
              <a:rPr lang="zh-CN" altLang="en-US" dirty="0" smtClean="0"/>
              <a:t>传统</a:t>
            </a:r>
            <a:r>
              <a:rPr lang="en-US" altLang="zh-CN" dirty="0" smtClean="0"/>
              <a:t>IT</a:t>
            </a:r>
            <a:r>
              <a:rPr lang="zh-CN" altLang="en-US" dirty="0" smtClean="0"/>
              <a:t>巨头被迫转型，将云计算引入优势的产品及解决方案（</a:t>
            </a:r>
            <a:r>
              <a:rPr lang="en-US" altLang="zh-CN" dirty="0" smtClean="0"/>
              <a:t>IBM</a:t>
            </a:r>
            <a:r>
              <a:rPr lang="zh-CN" altLang="en-US" dirty="0" smtClean="0"/>
              <a:t>、</a:t>
            </a:r>
            <a:r>
              <a:rPr lang="en-US" altLang="zh-CN" dirty="0" smtClean="0"/>
              <a:t>Microsoft</a:t>
            </a:r>
            <a:r>
              <a:rPr lang="zh-CN" altLang="en-US" dirty="0" smtClean="0"/>
              <a:t>、</a:t>
            </a:r>
            <a:r>
              <a:rPr lang="en-US" altLang="zh-CN" dirty="0" smtClean="0"/>
              <a:t>HP</a:t>
            </a:r>
            <a:r>
              <a:rPr lang="zh-CN" altLang="en-US" dirty="0" smtClean="0"/>
              <a:t>等）</a:t>
            </a:r>
            <a:endParaRPr lang="zh-CN" altLang="en-US" dirty="0" smtClean="0"/>
          </a:p>
          <a:p>
            <a:pPr lvl="1"/>
            <a:r>
              <a:rPr lang="zh-CN" altLang="en-US" dirty="0" smtClean="0"/>
              <a:t>网络供应商利用技术革新的时机进入，利用传统的网络、服务器和海量软件优势纷纷进入云计算领域（</a:t>
            </a:r>
            <a:r>
              <a:rPr lang="en-US" altLang="zh-CN" dirty="0" smtClean="0"/>
              <a:t>CISCO</a:t>
            </a:r>
            <a:r>
              <a:rPr lang="zh-CN" altLang="en-US" dirty="0" smtClean="0"/>
              <a:t>等）</a:t>
            </a:r>
            <a:endParaRPr lang="zh-CN" altLang="en-US" dirty="0" smtClean="0"/>
          </a:p>
          <a:p>
            <a:pPr lvl="1"/>
            <a:r>
              <a:rPr lang="en-US" altLang="zh-CN" dirty="0" smtClean="0"/>
              <a:t>IT</a:t>
            </a:r>
            <a:r>
              <a:rPr lang="zh-CN" altLang="en-US" dirty="0" smtClean="0"/>
              <a:t>和</a:t>
            </a:r>
            <a:r>
              <a:rPr lang="en-US" altLang="zh-CN" dirty="0" smtClean="0"/>
              <a:t>CT</a:t>
            </a:r>
            <a:r>
              <a:rPr lang="zh-CN" altLang="en-US" dirty="0" smtClean="0"/>
              <a:t>边界模糊：技术融合驱动通讯厂家进入传统的</a:t>
            </a:r>
            <a:r>
              <a:rPr lang="en-US" altLang="zh-CN" dirty="0" smtClean="0"/>
              <a:t>IT</a:t>
            </a:r>
            <a:r>
              <a:rPr lang="zh-CN" altLang="en-US" dirty="0" smtClean="0"/>
              <a:t>领域，特别是数通技术成为云计算的关键技术之一。制造商与服务商边界模糊：商业模式的变化驱动部分大制造商（</a:t>
            </a:r>
            <a:r>
              <a:rPr lang="en-US" altLang="zh-CN" dirty="0" smtClean="0"/>
              <a:t>IBM/</a:t>
            </a:r>
            <a:r>
              <a:rPr lang="zh-CN" altLang="en-US" dirty="0" smtClean="0"/>
              <a:t>微软等）进入服务领域，而大型的互联网服务商（</a:t>
            </a:r>
            <a:r>
              <a:rPr lang="en-US" altLang="zh-CN" dirty="0" smtClean="0"/>
              <a:t>Google/Amazon</a:t>
            </a:r>
            <a:r>
              <a:rPr lang="zh-CN" altLang="en-US" dirty="0" smtClean="0"/>
              <a:t>等）自己开发设备提供服务。</a:t>
            </a:r>
            <a:endParaRPr lang="en-US" altLang="zh-CN" dirty="0" smtClean="0"/>
          </a:p>
          <a:p>
            <a:pPr lvl="1"/>
            <a:r>
              <a:rPr lang="en-US" altLang="zh-CN" dirty="0" smtClean="0"/>
              <a:t>ICP</a:t>
            </a:r>
            <a:r>
              <a:rPr lang="zh-CN" altLang="en-US" dirty="0" smtClean="0"/>
              <a:t>：</a:t>
            </a:r>
            <a:r>
              <a:rPr lang="en-US" altLang="zh-CN" dirty="0" smtClean="0"/>
              <a:t>Internet Content Provider</a:t>
            </a:r>
            <a:r>
              <a:rPr lang="zh-CN" altLang="en-US" dirty="0" smtClean="0"/>
              <a:t>，互联网内容提供商，负责提供网站的内容和与之相关的服务。例如：新浪等。</a:t>
            </a:r>
            <a:endParaRPr lang="en-US" altLang="zh-CN" dirty="0" smtClean="0"/>
          </a:p>
        </p:txBody>
      </p:sp>
      <p:sp>
        <p:nvSpPr>
          <p:cNvPr id="89092" name="灯片编号占位符 3"/>
          <p:cNvSpPr txBox="1"/>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ABCFE3DA-DCCB-46F9-BDBC-F8450285227A}"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备注占位符 2"/>
          <p:cNvSpPr>
            <a:spLocks noGrp="1"/>
          </p:cNvSpPr>
          <p:nvPr>
            <p:ph type="body" idx="1"/>
          </p:nvPr>
        </p:nvSpPr>
        <p:spPr/>
        <p:txBody>
          <a:bodyPr/>
          <a:lstStyle/>
          <a:p>
            <a:r>
              <a:rPr lang="zh-CN" altLang="en-US" dirty="0" smtClean="0"/>
              <a:t>为更好的帮助企业客户进行基于云计算架构</a:t>
            </a:r>
            <a:r>
              <a:rPr lang="en-US" altLang="zh-CN" dirty="0" smtClean="0"/>
              <a:t>IT</a:t>
            </a:r>
            <a:r>
              <a:rPr lang="zh-CN" altLang="en-US" dirty="0" smtClean="0"/>
              <a:t>建设与转型，并综合业界最新的</a:t>
            </a:r>
            <a:r>
              <a:rPr lang="en-US" altLang="zh-CN" dirty="0" smtClean="0"/>
              <a:t>IT</a:t>
            </a:r>
            <a:r>
              <a:rPr lang="zh-CN" altLang="en-US" dirty="0" smtClean="0"/>
              <a:t>技术发展趋势，华为公司制定了以“融合”为核心特征的</a:t>
            </a:r>
            <a:r>
              <a:rPr lang="en-US" altLang="zh-CN" dirty="0" smtClean="0"/>
              <a:t>FusionCloud</a:t>
            </a:r>
            <a:r>
              <a:rPr lang="zh-CN" altLang="en-US" dirty="0" smtClean="0"/>
              <a:t>云计算战略，并针对每一个核心特征，将这一战略落实到四大产品系列之中。</a:t>
            </a:r>
            <a:endParaRPr lang="en-US" altLang="zh-CN" dirty="0" smtClean="0"/>
          </a:p>
          <a:p>
            <a:pPr lvl="1"/>
            <a:r>
              <a:rPr lang="zh-CN" altLang="en-US" dirty="0" smtClean="0"/>
              <a:t>“水平融合”战略主要贯彻了</a:t>
            </a:r>
            <a:r>
              <a:rPr lang="en-US" altLang="zh-CN" dirty="0" smtClean="0"/>
              <a:t>IT</a:t>
            </a:r>
            <a:r>
              <a:rPr lang="zh-CN" altLang="en-US" dirty="0" smtClean="0"/>
              <a:t>基础设施的横向融合的发展趋势，横向融合，是在</a:t>
            </a:r>
            <a:r>
              <a:rPr lang="en-US" altLang="zh-CN" dirty="0" smtClean="0"/>
              <a:t>IT</a:t>
            </a:r>
            <a:r>
              <a:rPr lang="zh-CN" altLang="en-US" dirty="0" smtClean="0"/>
              <a:t>组件与产品极为多样化的今天，通过横向融合实现对</a:t>
            </a:r>
            <a:r>
              <a:rPr lang="en-US" altLang="zh-CN" dirty="0" smtClean="0"/>
              <a:t>IT</a:t>
            </a:r>
            <a:r>
              <a:rPr lang="zh-CN" altLang="en-US" dirty="0" smtClean="0"/>
              <a:t>基础设施的统一运营与管理；华为在这一战略方向推出的产品叫云操作系统</a:t>
            </a:r>
            <a:r>
              <a:rPr lang="en-US" altLang="zh-CN" dirty="0" smtClean="0"/>
              <a:t>FusionSphere</a:t>
            </a:r>
            <a:r>
              <a:rPr lang="zh-CN" altLang="en-US" dirty="0" smtClean="0"/>
              <a:t>。</a:t>
            </a:r>
            <a:endParaRPr lang="en-US" altLang="zh-CN" dirty="0" smtClean="0"/>
          </a:p>
          <a:p>
            <a:pPr lvl="1"/>
            <a:r>
              <a:rPr lang="zh-CN" altLang="en-US" dirty="0" smtClean="0"/>
              <a:t>“垂直融合”战略主要贯彻了，垂直整合的思想，背景是源自企业对</a:t>
            </a:r>
            <a:r>
              <a:rPr lang="en-US" altLang="zh-CN" dirty="0" smtClean="0"/>
              <a:t>IT</a:t>
            </a:r>
            <a:r>
              <a:rPr lang="zh-CN" altLang="en-US" dirty="0" smtClean="0"/>
              <a:t>系统性价比不断优化的需求，只有从底层各类硬件到顶层各种应用进行垂直的端到端整合，才能实现最优性家比的解决方案。华为在这一战略方向推出的产品叫</a:t>
            </a:r>
            <a:r>
              <a:rPr lang="en-US" altLang="zh-CN" dirty="0" smtClean="0"/>
              <a:t>FusionCube</a:t>
            </a:r>
            <a:r>
              <a:rPr lang="zh-CN" altLang="en-US" dirty="0" smtClean="0"/>
              <a:t>融合一体机。</a:t>
            </a:r>
            <a:endParaRPr lang="en-US" altLang="zh-CN" dirty="0" smtClean="0"/>
          </a:p>
          <a:p>
            <a:pPr lvl="1"/>
            <a:r>
              <a:rPr lang="zh-CN" altLang="en-US" dirty="0" smtClean="0"/>
              <a:t>“接入融合”战略，主要贯彻了协同效率提升思想，背景源自企业在保障安全、体验前提下，对员工办公效率不断提升的需求，这一需求的产品体现是华为</a:t>
            </a:r>
            <a:r>
              <a:rPr lang="en-US" altLang="zh-CN" dirty="0" smtClean="0"/>
              <a:t>FusionAccess</a:t>
            </a:r>
            <a:r>
              <a:rPr lang="zh-CN" altLang="en-US" dirty="0" smtClean="0"/>
              <a:t>桌面云产品，来实现企业在云环境下的泛在接入。</a:t>
            </a:r>
            <a:endParaRPr lang="en-US" altLang="zh-CN" dirty="0" smtClean="0"/>
          </a:p>
          <a:p>
            <a:pPr lvl="1"/>
            <a:r>
              <a:rPr lang="zh-CN" altLang="en-US" dirty="0" smtClean="0"/>
              <a:t>“数据融合”战略主要通过大数据分析解决方案，为客户提供更多的价值增长空间。</a:t>
            </a:r>
            <a:endParaRPr lang="en-US" altLang="zh-CN" dirty="0" smtClean="0"/>
          </a:p>
          <a:p>
            <a:r>
              <a:rPr lang="en-US" altLang="zh-CN" dirty="0" smtClean="0"/>
              <a:t>FusionSphere</a:t>
            </a:r>
            <a:r>
              <a:rPr lang="zh-CN" altLang="en-US" dirty="0" smtClean="0"/>
              <a:t>云操作系统、</a:t>
            </a:r>
            <a:r>
              <a:rPr lang="en-US" altLang="zh-CN" dirty="0" smtClean="0"/>
              <a:t>FusionCube</a:t>
            </a:r>
            <a:r>
              <a:rPr lang="zh-CN" altLang="en-US" dirty="0" smtClean="0"/>
              <a:t>融合一体机、</a:t>
            </a:r>
            <a:r>
              <a:rPr lang="en-US" altLang="zh-CN" dirty="0" smtClean="0"/>
              <a:t>FusionInsight</a:t>
            </a:r>
            <a:r>
              <a:rPr lang="zh-CN" altLang="en-US" dirty="0" smtClean="0"/>
              <a:t>企业级大数据平台、</a:t>
            </a:r>
            <a:r>
              <a:rPr lang="en-US" altLang="zh-CN" dirty="0" smtClean="0"/>
              <a:t>FusionAccess</a:t>
            </a:r>
            <a:r>
              <a:rPr lang="zh-CN" altLang="en-US" dirty="0" smtClean="0"/>
              <a:t>桌面云产品共同组成</a:t>
            </a:r>
            <a:r>
              <a:rPr lang="en-US" altLang="zh-CN" dirty="0" smtClean="0"/>
              <a:t>FusionCloud</a:t>
            </a:r>
            <a:r>
              <a:rPr lang="zh-CN" altLang="en-US" dirty="0" smtClean="0"/>
              <a:t>云计算整体解决方案，可以企业客户构建完善的整体云计算平台。</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3"/>
          <p:cNvSpPr>
            <a:spLocks noGrp="1" noChangeArrowheads="1"/>
          </p:cNvSpPr>
          <p:nvPr>
            <p:ph type="body" idx="1"/>
          </p:nvPr>
        </p:nvSpPr>
        <p:spPr/>
        <p:txBody>
          <a:bodyPr/>
          <a:lstStyle/>
          <a:p>
            <a:r>
              <a:rPr lang="zh-CN" altLang="en-US" smtClean="0"/>
              <a:t>按员工类型划分安全分区级别：红，黄，绿</a:t>
            </a:r>
            <a:endParaRPr lang="zh-CN" altLang="en-US" smtClean="0"/>
          </a:p>
          <a:p>
            <a:r>
              <a:rPr lang="en-US" altLang="zh-CN" smtClean="0"/>
              <a:t>TC</a:t>
            </a:r>
            <a:r>
              <a:rPr lang="zh-CN" altLang="en-US" smtClean="0"/>
              <a:t>本地无硬盘，通过数字证书接入认证</a:t>
            </a:r>
            <a:endParaRPr lang="zh-CN" altLang="en-US" smtClean="0"/>
          </a:p>
          <a:p>
            <a:r>
              <a:rPr lang="zh-CN" altLang="en-US" smtClean="0"/>
              <a:t>通过</a:t>
            </a:r>
            <a:r>
              <a:rPr lang="en-US" altLang="zh-CN" smtClean="0"/>
              <a:t>SSL</a:t>
            </a:r>
            <a:r>
              <a:rPr lang="zh-CN" altLang="en-US" smtClean="0"/>
              <a:t>加密传输信息</a:t>
            </a:r>
            <a:endParaRPr lang="zh-CN" altLang="en-US" smtClean="0"/>
          </a:p>
          <a:p>
            <a:r>
              <a:rPr lang="zh-CN" altLang="en-US" smtClean="0"/>
              <a:t>多种接入认证方式，平台统一认证</a:t>
            </a:r>
            <a:endParaRPr lang="zh-CN" altLang="en-US" smtClean="0"/>
          </a:p>
          <a:p>
            <a:r>
              <a:rPr lang="zh-CN" altLang="en-US" smtClean="0"/>
              <a:t>高速互联网络，多数据中心间资源管理及调度</a:t>
            </a:r>
            <a:endParaRPr lang="zh-CN" altLang="en-US" smtClean="0"/>
          </a:p>
          <a:p>
            <a:r>
              <a:rPr lang="zh-CN" altLang="en-US" smtClean="0"/>
              <a:t>办公，集成测试分时（白天，晚上）共享资源</a:t>
            </a:r>
            <a:endParaRPr lang="zh-CN" altLang="en-US" smtClean="0"/>
          </a:p>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r>
              <a:rPr lang="zh-CN" altLang="en-US" smtClean="0"/>
              <a:t>从华为的使用情况来看，使用桌面云构建办公系统之后，可以从设备成本、能耗、维护人力、设备更新等几个方面降低企业的成本。</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灯片编号占位符 3"/>
          <p:cNvSpPr txBox="1"/>
          <p:nvPr/>
        </p:nvSpPr>
        <p:spPr bwMode="auto">
          <a:xfrm>
            <a:off x="4017963" y="9717088"/>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8" tIns="47384" rIns="94768" bIns="4738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itchFamily="2" charset="-122"/>
              </a:defRPr>
            </a:lvl3pPr>
            <a:lvl4pPr marL="1600200" indent="-228600" algn="just">
              <a:spcBef>
                <a:spcPct val="30000"/>
              </a:spcBef>
              <a:defRPr sz="1100">
                <a:solidFill>
                  <a:schemeClr val="tx1"/>
                </a:solidFill>
                <a:latin typeface="FrutigerNext LT Regular" pitchFamily="34" charset="0"/>
                <a:ea typeface="华文细黑" pitchFamily="2" charset="-122"/>
              </a:defRPr>
            </a:lvl4pPr>
            <a:lvl5pPr marL="2057400" indent="-228600" algn="just">
              <a:spcBef>
                <a:spcPct val="30000"/>
              </a:spcBef>
              <a:defRPr sz="1100">
                <a:solidFill>
                  <a:schemeClr val="tx1"/>
                </a:solidFill>
                <a:latin typeface="FrutigerNext LT Regular" pitchFamily="34" charset="0"/>
                <a:ea typeface="华文细黑"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itchFamily="2" charset="-122"/>
              </a:defRPr>
            </a:lvl9pPr>
          </a:lstStyle>
          <a:p>
            <a:pPr algn="l" eaLnBrk="1" fontAlgn="t" hangingPunct="1">
              <a:lnSpc>
                <a:spcPct val="100000"/>
              </a:lnSpc>
              <a:spcAft>
                <a:spcPct val="0"/>
              </a:spcAft>
              <a:buSzTx/>
              <a:buFontTx/>
              <a:buNone/>
            </a:pPr>
            <a:fld id="{3155D4F8-995A-48AD-9B4B-7F1EBB03BBC1}" type="slidenum">
              <a:rPr lang="zh-CN" altLang="en-US" sz="1000">
                <a:solidFill>
                  <a:srgbClr val="000000"/>
                </a:solidFill>
                <a:ea typeface="宋体" panose="02010600030101010101" pitchFamily="2" charset="-122"/>
              </a:rPr>
            </a:fld>
            <a:endParaRPr lang="zh-CN" altLang="en-US" sz="1000">
              <a:solidFill>
                <a:srgbClr val="000000"/>
              </a:solidFill>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58"/>
          <p:cNvSpPr>
            <a:spLocks noGrp="1" noChangeArrowheads="1"/>
          </p:cNvSpPr>
          <p:nvPr>
            <p:ph type="body" idx="1"/>
          </p:nvPr>
        </p:nvSpPr>
        <p:spPr/>
        <p:txBody>
          <a:bodyPr/>
          <a:lstStyle/>
          <a:p>
            <a:r>
              <a:rPr lang="zh-CN" altLang="en-US" dirty="0" smtClean="0"/>
              <a:t>云计算的关键特征包括：快速弹性、按需自助服务、随时</a:t>
            </a:r>
            <a:r>
              <a:rPr lang="zh-CN" altLang="en-US" smtClean="0"/>
              <a:t>随地的</a:t>
            </a:r>
            <a:r>
              <a:rPr lang="zh-CN" altLang="en-US" dirty="0" smtClean="0"/>
              <a:t>网络接入、按使用付费和与位置无关资源池。</a:t>
            </a:r>
            <a:endParaRPr lang="en-US" altLang="zh-CN" dirty="0" smtClean="0"/>
          </a:p>
          <a:p>
            <a:r>
              <a:rPr lang="zh-CN" altLang="en-US" dirty="0" smtClean="0"/>
              <a:t>云计算的部署模式包括：公有云、私有云和混合云。几种模式是从云服务提供者和云服务使用者角度区分：</a:t>
            </a:r>
            <a:endParaRPr lang="en-US" altLang="zh-CN" dirty="0" smtClean="0"/>
          </a:p>
          <a:p>
            <a:pPr lvl="1"/>
            <a:r>
              <a:rPr lang="zh-CN" altLang="en-US" dirty="0" smtClean="0"/>
              <a:t>如果企业自己建设云环境，供企业自有生产运营，则为私有云。</a:t>
            </a:r>
            <a:endParaRPr lang="en-US" altLang="zh-CN" dirty="0" smtClean="0"/>
          </a:p>
          <a:p>
            <a:pPr lvl="1"/>
            <a:r>
              <a:rPr lang="zh-CN" altLang="en-US" dirty="0" smtClean="0"/>
              <a:t>如果企业建设的云环境，以服务模式提供给其他企业或用户，则为公有云。</a:t>
            </a:r>
            <a:endParaRPr lang="en-US" altLang="zh-CN" dirty="0" smtClean="0"/>
          </a:p>
          <a:p>
            <a:pPr lvl="1"/>
            <a:r>
              <a:rPr lang="zh-CN" altLang="en-US" dirty="0" smtClean="0"/>
              <a:t>如果企业生产运营所需的环境，一部分自有搭建，一部分从其他企业租用，则为混合云。</a:t>
            </a:r>
            <a:endParaRPr lang="en-US" altLang="zh-CN" dirty="0" smtClean="0"/>
          </a:p>
          <a:p>
            <a:r>
              <a:rPr lang="zh-CN" altLang="en-US" dirty="0" smtClean="0"/>
              <a:t>云计算的商业模式包括：</a:t>
            </a:r>
            <a:r>
              <a:rPr lang="en-US" altLang="zh-CN" dirty="0" smtClean="0"/>
              <a:t>IaaS</a:t>
            </a:r>
            <a:r>
              <a:rPr lang="zh-CN" altLang="en-US" dirty="0" smtClean="0"/>
              <a:t>、</a:t>
            </a:r>
            <a:r>
              <a:rPr lang="en-US" altLang="zh-CN" dirty="0" err="1" smtClean="0"/>
              <a:t>PaaS</a:t>
            </a:r>
            <a:r>
              <a:rPr lang="zh-CN" altLang="en-US" dirty="0" smtClean="0"/>
              <a:t>和</a:t>
            </a:r>
            <a:r>
              <a:rPr lang="en-US" altLang="zh-CN" dirty="0" err="1" smtClean="0"/>
              <a:t>SaaS</a:t>
            </a:r>
            <a:r>
              <a:rPr lang="zh-CN" altLang="en-US" dirty="0" smtClean="0"/>
              <a:t>，其区别如下：</a:t>
            </a:r>
            <a:endParaRPr lang="en-US" altLang="zh-CN" dirty="0" smtClean="0"/>
          </a:p>
          <a:p>
            <a:pPr lvl="1"/>
            <a:r>
              <a:rPr lang="en-US" altLang="zh-CN" dirty="0" smtClean="0"/>
              <a:t>IaaS</a:t>
            </a:r>
            <a:r>
              <a:rPr lang="zh-CN" altLang="en-US" dirty="0" smtClean="0"/>
              <a:t>指的是把基础设施以服务形式提供给最终用户使用。例如：虚拟机出租、网盘等。</a:t>
            </a:r>
            <a:endParaRPr lang="en-US" altLang="zh-CN" dirty="0" smtClean="0"/>
          </a:p>
          <a:p>
            <a:pPr lvl="1"/>
            <a:r>
              <a:rPr lang="en-US" altLang="zh-CN" dirty="0" err="1" smtClean="0"/>
              <a:t>PaaS</a:t>
            </a:r>
            <a:r>
              <a:rPr lang="zh-CN" altLang="en-US" dirty="0" smtClean="0"/>
              <a:t>指的是把二次开发的平台以服务形式提供给最终用户使用，用户不需要关注底层基础设施。例如：微软的</a:t>
            </a:r>
            <a:r>
              <a:rPr lang="en-US" altLang="zh-CN" dirty="0" smtClean="0"/>
              <a:t>Visual Studio</a:t>
            </a:r>
            <a:r>
              <a:rPr lang="zh-CN" altLang="en-US" dirty="0" smtClean="0"/>
              <a:t>开发平台。</a:t>
            </a:r>
            <a:endParaRPr lang="en-US" altLang="zh-CN" dirty="0" smtClean="0"/>
          </a:p>
          <a:p>
            <a:pPr lvl="1"/>
            <a:r>
              <a:rPr lang="en-US" altLang="zh-CN" dirty="0" err="1" smtClean="0"/>
              <a:t>SaaS</a:t>
            </a:r>
            <a:r>
              <a:rPr lang="zh-CN" altLang="en-US" dirty="0" smtClean="0"/>
              <a:t>指的是把最终用户日常使用所需的应用程序以服务形式提供，用户不需要关注底层基础设施。例如：企业办公系统。</a:t>
            </a:r>
            <a:endParaRPr lang="en-US" altLang="zh-CN" dirty="0" smtClean="0"/>
          </a:p>
          <a:p>
            <a:r>
              <a:rPr lang="zh-CN" altLang="en-US" dirty="0" smtClean="0"/>
              <a:t>云计算能够给企业带来的价值包括：</a:t>
            </a:r>
            <a:r>
              <a:rPr lang="en-US" altLang="zh-CN" dirty="0" smtClean="0"/>
              <a:t>1</a:t>
            </a:r>
            <a:r>
              <a:rPr lang="zh-CN" altLang="en-US" dirty="0" smtClean="0"/>
              <a:t>）提高资源利用率；</a:t>
            </a:r>
            <a:r>
              <a:rPr lang="en-US" altLang="zh-CN" dirty="0" smtClean="0"/>
              <a:t>2</a:t>
            </a:r>
            <a:r>
              <a:rPr lang="zh-CN" altLang="en-US" dirty="0" smtClean="0"/>
              <a:t>）节能减排；</a:t>
            </a:r>
            <a:r>
              <a:rPr lang="en-US" altLang="zh-CN" dirty="0" smtClean="0"/>
              <a:t>3</a:t>
            </a:r>
            <a:r>
              <a:rPr lang="zh-CN" altLang="en-US" dirty="0" smtClean="0"/>
              <a:t>）提高部署效率、降低运维成本；</a:t>
            </a:r>
            <a:r>
              <a:rPr lang="en-US" altLang="zh-CN" dirty="0" smtClean="0"/>
              <a:t>4</a:t>
            </a:r>
            <a:r>
              <a:rPr lang="zh-CN" altLang="en-US" dirty="0" smtClean="0"/>
              <a:t>）快速弹性，利于调整；</a:t>
            </a:r>
            <a:r>
              <a:rPr lang="en-US" altLang="zh-CN" dirty="0" smtClean="0"/>
              <a:t>5</a:t>
            </a:r>
            <a:r>
              <a:rPr lang="zh-CN" altLang="en-US" dirty="0" smtClean="0"/>
              <a:t>）数据集中安全。</a:t>
            </a:r>
            <a:endParaRPr lang="en-US" altLang="zh-C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1.ABCD</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p:txBody>
          <a:bodyPr/>
          <a:lstStyle/>
          <a:p>
            <a:r>
              <a:rPr lang="zh-CN" altLang="en-US" dirty="0" smtClean="0"/>
              <a:t>按需自助服务（</a:t>
            </a:r>
            <a:r>
              <a:rPr lang="en-US" altLang="zh-CN" dirty="0" smtClean="0"/>
              <a:t>On-demand Self-service</a:t>
            </a:r>
            <a:r>
              <a:rPr lang="zh-CN" altLang="en-US" dirty="0" smtClean="0"/>
              <a:t>）：消费者可以按需部署处理能力，如服务器和网络存储，而不需要与每个服务供应商进行人工交互。 </a:t>
            </a:r>
            <a:endParaRPr lang="zh-CN" altLang="en-US" dirty="0" smtClean="0"/>
          </a:p>
          <a:p>
            <a:r>
              <a:rPr lang="zh-CN" altLang="en-US" dirty="0" smtClean="0"/>
              <a:t>无处不在的网络接入（</a:t>
            </a:r>
            <a:r>
              <a:rPr lang="en-US" altLang="zh-CN" dirty="0" smtClean="0"/>
              <a:t>Ubiquitous network access</a:t>
            </a:r>
            <a:r>
              <a:rPr lang="zh-CN" altLang="en-US" dirty="0" smtClean="0"/>
              <a:t>）：通过互联网获取各种能力</a:t>
            </a:r>
            <a:r>
              <a:rPr lang="en-US" altLang="zh-CN" dirty="0" smtClean="0"/>
              <a:t>, </a:t>
            </a:r>
            <a:r>
              <a:rPr lang="zh-CN" altLang="en-US" dirty="0" smtClean="0"/>
              <a:t>并可以通过标准方式访问，以通过各种客户端接入使用（例如移动电话，笔记本电脑，</a:t>
            </a:r>
            <a:r>
              <a:rPr lang="en-US" altLang="zh-CN" dirty="0" smtClean="0"/>
              <a:t>PDA</a:t>
            </a:r>
            <a:r>
              <a:rPr lang="zh-CN" altLang="en-US" dirty="0" smtClean="0"/>
              <a:t>等）。 </a:t>
            </a:r>
            <a:endParaRPr lang="zh-CN" altLang="en-US" dirty="0" smtClean="0"/>
          </a:p>
          <a:p>
            <a:r>
              <a:rPr lang="zh-CN" altLang="en-US" dirty="0" smtClean="0"/>
              <a:t>与位置无关的资源池（</a:t>
            </a:r>
            <a:r>
              <a:rPr lang="en-US" altLang="zh-CN" dirty="0" smtClean="0"/>
              <a:t>Location independent resource pooling</a:t>
            </a:r>
            <a:r>
              <a:rPr lang="zh-CN" altLang="en-US" dirty="0" smtClean="0"/>
              <a:t>）：供应商的计算资源被集中，</a:t>
            </a:r>
            <a:r>
              <a:rPr lang="zh-CN" altLang="en-US" sz="1100" kern="1200" dirty="0" smtClean="0">
                <a:solidFill>
                  <a:schemeClr val="tx1"/>
                </a:solidFill>
                <a:effectLst/>
                <a:latin typeface="FrutigerNext LT Regular" pitchFamily="34" charset="0"/>
                <a:ea typeface="华文细黑" pitchFamily="2" charset="-122"/>
                <a:cs typeface="+mn-cs"/>
              </a:rPr>
              <a:t>以便通过多用户租用模式给客户提供服务</a:t>
            </a:r>
            <a:r>
              <a:rPr lang="zh-CN" altLang="en-US" dirty="0" smtClean="0"/>
              <a:t>，同时不同的物理和虚拟资源可根据客户需求动态分配。客户一般无法控制或知道资源的确切位置。这些资源包括存储、处理器、内存、网络带宽和虚拟机等。 </a:t>
            </a:r>
            <a:endParaRPr lang="zh-CN" altLang="en-US" dirty="0" smtClean="0"/>
          </a:p>
          <a:p>
            <a:r>
              <a:rPr lang="zh-CN" altLang="en-US" dirty="0" smtClean="0"/>
              <a:t>快速弹性（</a:t>
            </a:r>
            <a:r>
              <a:rPr lang="en-US" altLang="zh-CN" dirty="0" smtClean="0"/>
              <a:t>Rapid Elastic</a:t>
            </a:r>
            <a:r>
              <a:rPr lang="zh-CN" altLang="en-US" dirty="0" smtClean="0"/>
              <a:t>）：可以迅速、弹性地提供能力，能快速扩展，也可以快速释放实现快速缩小。对客户来说，可以租用的资源看起来似乎是无限的，并且可在任何时间购买任何数量的资源。 </a:t>
            </a:r>
            <a:endParaRPr lang="zh-CN" altLang="en-US" dirty="0" smtClean="0"/>
          </a:p>
          <a:p>
            <a:r>
              <a:rPr lang="zh-CN" altLang="en-US" dirty="0" smtClean="0"/>
              <a:t>按使用付费（</a:t>
            </a:r>
            <a:r>
              <a:rPr lang="en-US" altLang="zh-CN" dirty="0" smtClean="0"/>
              <a:t>Pay per user</a:t>
            </a:r>
            <a:r>
              <a:rPr lang="zh-CN" altLang="en-US" dirty="0" smtClean="0"/>
              <a:t>）：能力的收费是基于计量的一次一付，或基于广告的收费模式，以促进资源的优化利用。比如计量存储，带宽和计算资源的消耗，按月根据用户实际使用收费。在一个组织内的云可以在部门之间计算费用。</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备注占位符 2"/>
          <p:cNvSpPr>
            <a:spLocks noGrp="1"/>
          </p:cNvSpPr>
          <p:nvPr>
            <p:ph type="body" idx="1"/>
          </p:nvPr>
        </p:nvSpPr>
        <p:spPr/>
        <p:txBody>
          <a:bodyPr/>
          <a:lstStyle/>
          <a:p>
            <a:r>
              <a:rPr lang="zh-CN" altLang="en-US" smtClean="0"/>
              <a:t>从技术视角来看，云计算包含两部分：云设备和云服务。</a:t>
            </a:r>
            <a:endParaRPr lang="en-US" altLang="zh-CN" smtClean="0"/>
          </a:p>
          <a:p>
            <a:pPr lvl="1"/>
            <a:r>
              <a:rPr lang="zh-CN" altLang="en-US" smtClean="0"/>
              <a:t>云设备包含用于数据计算处理的服务器，用于数据保存的存储设备和用于数据通信的交换机设备。</a:t>
            </a:r>
            <a:endParaRPr lang="en-US" altLang="zh-CN" smtClean="0"/>
          </a:p>
          <a:p>
            <a:pPr lvl="1"/>
            <a:r>
              <a:rPr lang="zh-CN" altLang="en-US" smtClean="0"/>
              <a:t>云服务包含用于物理资源虚拟化调度管理的云平台软件和用于向用户提供服务的应用平台软件。</a:t>
            </a:r>
            <a:endParaRPr lang="en-US" altLang="zh-CN" smtClean="0"/>
          </a:p>
          <a:p>
            <a:r>
              <a:rPr lang="zh-CN" altLang="en-US" smtClean="0"/>
              <a:t>云计算技术发展趋势：</a:t>
            </a:r>
            <a:endParaRPr lang="en-US" altLang="zh-CN" smtClean="0"/>
          </a:p>
          <a:p>
            <a:pPr lvl="1"/>
            <a:r>
              <a:rPr lang="zh-CN" altLang="en-US" smtClean="0"/>
              <a:t>海量低成本服务器代替专有大型机、小型机、高端服务器；</a:t>
            </a:r>
            <a:endParaRPr lang="zh-CN" altLang="en-US" smtClean="0"/>
          </a:p>
          <a:p>
            <a:pPr lvl="1"/>
            <a:r>
              <a:rPr lang="zh-CN" altLang="en-US" smtClean="0"/>
              <a:t>分布式软件代替传统单机操作系统；</a:t>
            </a:r>
            <a:endParaRPr lang="zh-CN" altLang="en-US" smtClean="0"/>
          </a:p>
          <a:p>
            <a:pPr lvl="1"/>
            <a:r>
              <a:rPr lang="zh-CN" altLang="en-US" smtClean="0"/>
              <a:t>自动管控软件替代传统集中管理；</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备注占位符 2"/>
          <p:cNvSpPr>
            <a:spLocks noGrp="1"/>
          </p:cNvSpPr>
          <p:nvPr>
            <p:ph type="body" idx="1"/>
          </p:nvPr>
        </p:nvSpPr>
        <p:spPr/>
        <p:txBody>
          <a:bodyPr/>
          <a:lstStyle/>
          <a:p>
            <a:r>
              <a:rPr lang="en-US" altLang="zh-CN" smtClean="0"/>
              <a:t>IT</a:t>
            </a:r>
            <a:r>
              <a:rPr lang="zh-CN" altLang="en-US" smtClean="0"/>
              <a:t>即服务，云计算就是建设信息电厂提供</a:t>
            </a:r>
            <a:r>
              <a:rPr lang="en-US" altLang="zh-CN" smtClean="0"/>
              <a:t>IT</a:t>
            </a:r>
            <a:r>
              <a:rPr lang="zh-CN" altLang="en-US" smtClean="0"/>
              <a:t>服务。云计算是通过互联网提供软件、硬件与服务，并由网络浏览器或轻量级终端软件来获取和使用服务；即服务从局域网向</a:t>
            </a:r>
            <a:r>
              <a:rPr lang="en-US" altLang="zh-CN" smtClean="0"/>
              <a:t>Internet</a:t>
            </a:r>
            <a:r>
              <a:rPr lang="zh-CN" altLang="en-US" smtClean="0"/>
              <a:t>迁移，终端计算和存储向云端迁移；</a:t>
            </a:r>
            <a:endParaRPr lang="zh-CN" altLang="en-US" smtClean="0"/>
          </a:p>
          <a:p>
            <a:r>
              <a:rPr lang="zh-CN" altLang="en-US" smtClean="0"/>
              <a:t>云计算好比是从古老的单台发电机模式转向了电厂集中供电的模式。它意味着计算能力也可以作为一种商品进行流通，就像电一样，取用方便，费用低廉。</a:t>
            </a:r>
            <a:endParaRPr lang="en-US" altLang="zh-CN" smtClean="0"/>
          </a:p>
          <a:p>
            <a:pPr lvl="1"/>
            <a:r>
              <a:rPr lang="en-US" altLang="zh-CN" smtClean="0"/>
              <a:t>PC</a:t>
            </a:r>
            <a:r>
              <a:rPr lang="zh-CN" altLang="en-US" smtClean="0"/>
              <a:t>：</a:t>
            </a:r>
            <a:r>
              <a:rPr lang="en-US" altLang="zh-CN" smtClean="0"/>
              <a:t>Personal Computer</a:t>
            </a:r>
            <a:r>
              <a:rPr lang="zh-CN" altLang="en-US" smtClean="0"/>
              <a:t>，个人计算机。</a:t>
            </a:r>
            <a:endParaRPr lang="en-US" altLang="zh-CN" smtClean="0"/>
          </a:p>
          <a:p>
            <a:pPr lvl="1"/>
            <a:r>
              <a:rPr lang="en-US" altLang="zh-CN" smtClean="0"/>
              <a:t>App</a:t>
            </a:r>
            <a:r>
              <a:rPr lang="zh-CN" altLang="en-US" smtClean="0"/>
              <a:t>：</a:t>
            </a:r>
            <a:r>
              <a:rPr lang="en-US" altLang="zh-CN" smtClean="0"/>
              <a:t>Application</a:t>
            </a:r>
            <a:r>
              <a:rPr lang="zh-CN" altLang="en-US" smtClean="0"/>
              <a:t>，应用系统。</a:t>
            </a:r>
            <a:endParaRPr lang="en-US" altLang="zh-CN" smtClean="0"/>
          </a:p>
          <a:p>
            <a:pPr lvl="1"/>
            <a:r>
              <a:rPr lang="en-US" altLang="zh-CN" smtClean="0"/>
              <a:t>LAN</a:t>
            </a:r>
            <a:r>
              <a:rPr lang="zh-CN" altLang="en-US" smtClean="0"/>
              <a:t>：</a:t>
            </a:r>
            <a:r>
              <a:rPr lang="en-US" altLang="zh-CN" smtClean="0"/>
              <a:t>Local Area Network</a:t>
            </a:r>
            <a:r>
              <a:rPr lang="zh-CN" altLang="en-US" smtClean="0"/>
              <a:t>，局域网。</a:t>
            </a:r>
            <a:endParaRPr lang="zh-CN"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p:txBody>
          <a:bodyPr/>
          <a:lstStyle/>
          <a:p>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备注占位符 6"/>
          <p:cNvSpPr>
            <a:spLocks noGrp="1"/>
          </p:cNvSpPr>
          <p:nvPr>
            <p:ph type="body" idx="1"/>
          </p:nvPr>
        </p:nvSpPr>
        <p:spPr/>
        <p:txBody>
          <a:bodyPr/>
          <a:lstStyle/>
          <a:p>
            <a:r>
              <a:rPr lang="zh-CN" altLang="en-US" smtClean="0"/>
              <a:t>云计算的产生是需求推动、技术进步、商业模式转变共同促进的结果。</a:t>
            </a:r>
            <a:endParaRPr lang="zh-CN" altLang="en-US" smtClean="0"/>
          </a:p>
          <a:p>
            <a:r>
              <a:rPr lang="zh-CN" altLang="en-US" smtClean="0"/>
              <a:t>需求推动：</a:t>
            </a:r>
            <a:endParaRPr lang="zh-CN" altLang="en-US" smtClean="0"/>
          </a:p>
          <a:p>
            <a:pPr lvl="1"/>
            <a:r>
              <a:rPr lang="zh-CN" altLang="en-US" smtClean="0"/>
              <a:t>政企客户低成本且高性能的信息化需求</a:t>
            </a:r>
            <a:endParaRPr lang="zh-CN" altLang="en-US" smtClean="0"/>
          </a:p>
          <a:p>
            <a:pPr lvl="1"/>
            <a:r>
              <a:rPr lang="zh-CN" altLang="en-US" smtClean="0"/>
              <a:t>个人用户的互联网、移动互联网应用需求强烈，追求更好用户体验</a:t>
            </a:r>
            <a:endParaRPr lang="zh-CN" altLang="en-US" smtClean="0"/>
          </a:p>
          <a:p>
            <a:r>
              <a:rPr lang="zh-CN" altLang="en-US" smtClean="0"/>
              <a:t>技术进步</a:t>
            </a:r>
            <a:endParaRPr lang="en-US" altLang="zh-CN" smtClean="0"/>
          </a:p>
          <a:p>
            <a:pPr lvl="1"/>
            <a:r>
              <a:rPr lang="zh-CN" altLang="en-US" smtClean="0"/>
              <a:t>虚拟化技术、分布与并行计算、互联网技术的发展与成熟，使得基于互联网提供包括</a:t>
            </a:r>
            <a:r>
              <a:rPr lang="en-US" altLang="zh-CN" smtClean="0"/>
              <a:t>IT</a:t>
            </a:r>
            <a:r>
              <a:rPr lang="zh-CN" altLang="en-US" smtClean="0"/>
              <a:t>基础设施、开发平台、软件应用成为可能</a:t>
            </a:r>
            <a:endParaRPr lang="zh-CN" altLang="en-US" smtClean="0"/>
          </a:p>
          <a:p>
            <a:pPr lvl="1"/>
            <a:r>
              <a:rPr lang="zh-CN" altLang="en-US" smtClean="0"/>
              <a:t>宽带技术及用户发展，使得基于互联网的服务使用模式逐渐成为主流</a:t>
            </a:r>
            <a:endParaRPr lang="zh-CN" altLang="en-US" smtClean="0"/>
          </a:p>
          <a:p>
            <a:r>
              <a:rPr lang="zh-CN" altLang="en-US" smtClean="0"/>
              <a:t>商业模式转变</a:t>
            </a:r>
            <a:endParaRPr lang="en-US" altLang="zh-CN" smtClean="0"/>
          </a:p>
          <a:p>
            <a:pPr lvl="1"/>
            <a:r>
              <a:rPr lang="zh-CN" altLang="en-US" smtClean="0"/>
              <a:t>少数云计算的先行者（例如</a:t>
            </a:r>
            <a:r>
              <a:rPr lang="en-US" altLang="zh-CN" smtClean="0"/>
              <a:t>Amazon</a:t>
            </a:r>
            <a:r>
              <a:rPr lang="zh-CN" altLang="en-US" smtClean="0"/>
              <a:t>的</a:t>
            </a:r>
            <a:r>
              <a:rPr lang="en-US" altLang="zh-CN" smtClean="0"/>
              <a:t>IaaS</a:t>
            </a:r>
            <a:r>
              <a:rPr lang="zh-CN" altLang="en-US" smtClean="0"/>
              <a:t>、</a:t>
            </a:r>
            <a:r>
              <a:rPr lang="en-US" altLang="zh-CN" smtClean="0"/>
              <a:t>PaaS)</a:t>
            </a:r>
            <a:r>
              <a:rPr lang="zh-CN" altLang="en-US" smtClean="0"/>
              <a:t>的云计算服务已开始运营</a:t>
            </a:r>
            <a:endParaRPr lang="zh-CN" altLang="en-US" smtClean="0"/>
          </a:p>
          <a:p>
            <a:pPr lvl="1"/>
            <a:r>
              <a:rPr lang="zh-CN" altLang="en-US" smtClean="0"/>
              <a:t>市场对云计算商业模式已认可，越来越多的用户接受并使用云计算服务</a:t>
            </a:r>
            <a:endParaRPr lang="zh-CN" altLang="en-US" smtClean="0"/>
          </a:p>
          <a:p>
            <a:pPr lvl="1"/>
            <a:r>
              <a:rPr lang="zh-CN" altLang="en-US" smtClean="0"/>
              <a:t>生态系统正在形成，产业链开始发展和整合</a:t>
            </a:r>
            <a:endParaRPr lang="zh-CN" altLang="en-US" smtClean="0"/>
          </a:p>
          <a:p>
            <a:r>
              <a:rPr lang="zh-CN" altLang="en-US" smtClean="0"/>
              <a:t>几年之内，云计算已从新兴技术发展成为当今的热点技术。从</a:t>
            </a:r>
            <a:r>
              <a:rPr lang="en-US" altLang="zh-CN" smtClean="0"/>
              <a:t>Google</a:t>
            </a:r>
            <a:r>
              <a:rPr lang="zh-CN" altLang="en-US" smtClean="0"/>
              <a:t>公开发布的核心文件到</a:t>
            </a:r>
            <a:r>
              <a:rPr lang="en-US" altLang="zh-CN" smtClean="0"/>
              <a:t>Amazon EC2</a:t>
            </a:r>
            <a:r>
              <a:rPr lang="zh-CN" altLang="en-US" smtClean="0"/>
              <a:t>（亚马逊弹性计算云）的商业化应用，再到美国电信巨头</a:t>
            </a:r>
            <a:r>
              <a:rPr lang="en-US" altLang="zh-CN" smtClean="0"/>
              <a:t>AT&amp;T</a:t>
            </a:r>
            <a:r>
              <a:rPr lang="zh-CN" altLang="en-US" smtClean="0"/>
              <a:t>（美国电话电报公司）推出的</a:t>
            </a:r>
            <a:r>
              <a:rPr lang="en-US" altLang="zh-CN" smtClean="0"/>
              <a:t>Synaptic Hosting</a:t>
            </a:r>
            <a:r>
              <a:rPr lang="zh-CN" altLang="en-US" smtClean="0"/>
              <a:t>（动态托管）服务，云计算从节约成本的工具到盈利的推动器，从</a:t>
            </a:r>
            <a:r>
              <a:rPr lang="en-US" altLang="zh-CN" smtClean="0"/>
              <a:t>ISP</a:t>
            </a:r>
            <a:r>
              <a:rPr lang="zh-CN" altLang="en-US" smtClean="0"/>
              <a:t>（网络服务提供商）到电信企业，已然成功地从内置的</a:t>
            </a:r>
            <a:r>
              <a:rPr lang="en-US" altLang="zh-CN" smtClean="0"/>
              <a:t>IT </a:t>
            </a:r>
            <a:r>
              <a:rPr lang="zh-CN" altLang="en-US" smtClean="0"/>
              <a:t>系统演变成公共的服务。</a:t>
            </a:r>
            <a:endParaRPr lang="zh-CN" altLang="en-US" dirty="0" smtClean="0"/>
          </a:p>
        </p:txBody>
      </p:sp>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endParaRPr lang="zh-CN" altLang="en-US" sz="3500" dirty="0">
              <a:solidFill>
                <a:srgbClr val="990000"/>
              </a:solidFill>
              <a:latin typeface="FrutigerNext LT Medium"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endParaRPr lang="zh-CN" altLang="en-US" sz="4000" dirty="0">
              <a:solidFill>
                <a:srgbClr val="4D4D4D"/>
              </a:solidFill>
              <a:latin typeface="Arial" panose="020B0604020202020204" pitchFamily="34" charset="0"/>
            </a:endParaRP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1.png"/><Relationship Id="rId17" Type="http://schemas.openxmlformats.org/officeDocument/2006/relationships/image" Target="../media/image10.png"/><Relationship Id="rId16" Type="http://schemas.openxmlformats.org/officeDocument/2006/relationships/image" Target="../media/image9.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2.jpeg"/><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8"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ctr" defTabSz="801370" rtl="0" eaLnBrk="0" fontAlgn="base" hangingPunct="0">
        <a:spcBef>
          <a:spcPct val="0"/>
        </a:spcBef>
        <a:spcAft>
          <a:spcPct val="0"/>
        </a:spcAft>
        <a:defRPr sz="3700" baseline="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2" Type="http://schemas.openxmlformats.org/officeDocument/2006/relationships/notesSlide" Target="../notesSlides/notesSlide10.xml"/><Relationship Id="rId11" Type="http://schemas.openxmlformats.org/officeDocument/2006/relationships/slideLayout" Target="../slideLayouts/slideLayout15.xml"/><Relationship Id="rId10" Type="http://schemas.openxmlformats.org/officeDocument/2006/relationships/image" Target="../media/image42.png"/><Relationship Id="rId1" Type="http://schemas.openxmlformats.org/officeDocument/2006/relationships/image" Target="../media/image34.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5.xml"/><Relationship Id="rId4" Type="http://schemas.openxmlformats.org/officeDocument/2006/relationships/image" Target="../media/image46.jpeg"/><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4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5.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5.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5.xml"/><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image" Target="../media/image5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5.xml"/><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image" Target="../media/image60.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5.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vmlDrawing" Target="../drawings/vmlDrawing1.vml"/><Relationship Id="rId6" Type="http://schemas.openxmlformats.org/officeDocument/2006/relationships/slideLayout" Target="../slideLayouts/slideLayout15.xml"/><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e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5.xml"/><Relationship Id="rId2" Type="http://schemas.openxmlformats.org/officeDocument/2006/relationships/image" Target="../media/image71.png"/><Relationship Id="rId1" Type="http://schemas.openxmlformats.org/officeDocument/2006/relationships/image" Target="../media/image7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5.xml"/><Relationship Id="rId2" Type="http://schemas.openxmlformats.org/officeDocument/2006/relationships/image" Target="../media/image73.jpeg"/><Relationship Id="rId1" Type="http://schemas.openxmlformats.org/officeDocument/2006/relationships/image" Target="../media/image72.pn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81.png"/><Relationship Id="rId7" Type="http://schemas.openxmlformats.org/officeDocument/2006/relationships/image" Target="../media/image80.png"/><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jpeg"/><Relationship Id="rId10" Type="http://schemas.openxmlformats.org/officeDocument/2006/relationships/notesSlide" Target="../notesSlides/notesSlide29.xml"/><Relationship Id="rId1" Type="http://schemas.openxmlformats.org/officeDocument/2006/relationships/image" Target="../media/image7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15.xml"/><Relationship Id="rId7" Type="http://schemas.openxmlformats.org/officeDocument/2006/relationships/image" Target="../media/image87.png"/><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jpeg"/><Relationship Id="rId2" Type="http://schemas.openxmlformats.org/officeDocument/2006/relationships/hyperlink" Target="http://image.baidu.com/i?ct=503316480&amp;z=0&amp;tn=baiduimagedetail&amp;word=%B5%E7%D4%B4%B7%E7%C9%C8&amp;in=13655&amp;cl=2&amp;cm=1&amp;sc=0&amp;lm=-1&amp;pn=16&amp;rn=1&amp;di=1482690825&amp;ln=2000&amp;fr=&amp;ic=0&amp;s=0&amp;se=1&amp;sme=0" TargetMode="External"/><Relationship Id="rId1" Type="http://schemas.openxmlformats.org/officeDocument/2006/relationships/image" Target="../media/image82.jpeg"/></Relationships>
</file>

<file path=ppt/slides/_rels/slide31.xml.rels><?xml version="1.0" encoding="UTF-8" standalone="yes"?>
<Relationships xmlns="http://schemas.openxmlformats.org/package/2006/relationships"><Relationship Id="rId9" Type="http://schemas.openxmlformats.org/officeDocument/2006/relationships/image" Target="../media/image94.png"/><Relationship Id="rId8" Type="http://schemas.openxmlformats.org/officeDocument/2006/relationships/image" Target="../media/image93.png"/><Relationship Id="rId7" Type="http://schemas.openxmlformats.org/officeDocument/2006/relationships/image" Target="../media/image92.emf"/><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6.png"/><Relationship Id="rId13" Type="http://schemas.openxmlformats.org/officeDocument/2006/relationships/notesSlide" Target="../notesSlides/notesSlide31.xml"/><Relationship Id="rId12" Type="http://schemas.openxmlformats.org/officeDocument/2006/relationships/slideLayout" Target="../slideLayouts/slideLayout15.xml"/><Relationship Id="rId11" Type="http://schemas.openxmlformats.org/officeDocument/2006/relationships/image" Target="../media/image87.png"/><Relationship Id="rId10" Type="http://schemas.openxmlformats.org/officeDocument/2006/relationships/image" Target="../media/image95.png"/><Relationship Id="rId1" Type="http://schemas.openxmlformats.org/officeDocument/2006/relationships/image" Target="../media/image85.png"/></Relationships>
</file>

<file path=ppt/slides/_rels/slide32.xml.rels><?xml version="1.0" encoding="UTF-8" standalone="yes"?>
<Relationships xmlns="http://schemas.openxmlformats.org/package/2006/relationships"><Relationship Id="rId9" Type="http://schemas.openxmlformats.org/officeDocument/2006/relationships/image" Target="../media/image103.png"/><Relationship Id="rId8" Type="http://schemas.openxmlformats.org/officeDocument/2006/relationships/image" Target="../media/image102.png"/><Relationship Id="rId7" Type="http://schemas.openxmlformats.org/officeDocument/2006/relationships/image" Target="../media/image101.png"/><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97.png"/><Relationship Id="rId22" Type="http://schemas.openxmlformats.org/officeDocument/2006/relationships/notesSlide" Target="../notesSlides/notesSlide32.xml"/><Relationship Id="rId21" Type="http://schemas.openxmlformats.org/officeDocument/2006/relationships/slideLayout" Target="../slideLayouts/slideLayout15.xml"/><Relationship Id="rId20" Type="http://schemas.openxmlformats.org/officeDocument/2006/relationships/image" Target="../media/image111.png"/><Relationship Id="rId2" Type="http://schemas.openxmlformats.org/officeDocument/2006/relationships/image" Target="../media/image96.jpeg"/><Relationship Id="rId19" Type="http://schemas.openxmlformats.org/officeDocument/2006/relationships/image" Target="../media/image110.png"/><Relationship Id="rId18" Type="http://schemas.openxmlformats.org/officeDocument/2006/relationships/image" Target="../media/image109.jpeg"/><Relationship Id="rId17" Type="http://schemas.openxmlformats.org/officeDocument/2006/relationships/hyperlink" Target="http://image.baidu.com/i?ct=503316480&amp;z=0&amp;tn=baiduimagedetail&amp;word=%B9%AB%CE%C4%C4%D0+%CD%BC%B1%EA&amp;in=20494&amp;cl=2&amp;cm=1&amp;sc=0&amp;lm=-1&amp;pn=71&amp;rn=1&amp;di=926581204&amp;ln=274&amp;fr=" TargetMode="External"/><Relationship Id="rId16" Type="http://schemas.openxmlformats.org/officeDocument/2006/relationships/image" Target="../media/image108.jpeg"/><Relationship Id="rId15" Type="http://schemas.openxmlformats.org/officeDocument/2006/relationships/hyperlink" Target="http://tech.sina.com.cn/n/2010-07-21/12211427772.shtml" TargetMode="External"/><Relationship Id="rId14" Type="http://schemas.openxmlformats.org/officeDocument/2006/relationships/image" Target="../media/image107.jpeg"/><Relationship Id="rId13" Type="http://schemas.openxmlformats.org/officeDocument/2006/relationships/image" Target="../media/image106.jpeg"/><Relationship Id="rId12" Type="http://schemas.openxmlformats.org/officeDocument/2006/relationships/image" Target="../media/image105.jpeg"/><Relationship Id="rId11" Type="http://schemas.openxmlformats.org/officeDocument/2006/relationships/hyperlink" Target="http://image.baidu.com/i?ct=503316480&amp;z=0&amp;tn=baiduimagedetail&amp;word=windows%D7%C0%C3%E6&amp;in=7938&amp;cl=2&amp;cm=1&amp;sc=0&amp;lm=-1&amp;pn=816&amp;rn=1&amp;di=1993243256&amp;ln=1368&amp;fr=" TargetMode="External"/><Relationship Id="rId10" Type="http://schemas.openxmlformats.org/officeDocument/2006/relationships/image" Target="../media/image104.png"/><Relationship Id="rId1" Type="http://schemas.openxmlformats.org/officeDocument/2006/relationships/image" Target="../media/image47.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15.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34.xml.rels><?xml version="1.0" encoding="UTF-8" standalone="yes"?>
<Relationships xmlns="http://schemas.openxmlformats.org/package/2006/relationships"><Relationship Id="rId9" Type="http://schemas.openxmlformats.org/officeDocument/2006/relationships/hyperlink" Target="http://java.sun.com/j2ee/" TargetMode="External"/><Relationship Id="rId8" Type="http://schemas.openxmlformats.org/officeDocument/2006/relationships/image" Target="../media/image125.png"/><Relationship Id="rId7" Type="http://schemas.openxmlformats.org/officeDocument/2006/relationships/image" Target="../media/image124.png"/><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3" Type="http://schemas.openxmlformats.org/officeDocument/2006/relationships/image" Target="../media/image120.png"/><Relationship Id="rId2" Type="http://schemas.openxmlformats.org/officeDocument/2006/relationships/image" Target="../media/image119.png"/><Relationship Id="rId15" Type="http://schemas.openxmlformats.org/officeDocument/2006/relationships/notesSlide" Target="../notesSlides/notesSlide34.xml"/><Relationship Id="rId14" Type="http://schemas.openxmlformats.org/officeDocument/2006/relationships/slideLayout" Target="../slideLayouts/slideLayout15.xml"/><Relationship Id="rId13" Type="http://schemas.openxmlformats.org/officeDocument/2006/relationships/image" Target="../media/image129.png"/><Relationship Id="rId12" Type="http://schemas.openxmlformats.org/officeDocument/2006/relationships/image" Target="../media/image128.png"/><Relationship Id="rId11" Type="http://schemas.openxmlformats.org/officeDocument/2006/relationships/image" Target="../media/image127.jpeg"/><Relationship Id="rId10" Type="http://schemas.openxmlformats.org/officeDocument/2006/relationships/image" Target="../media/image126.jpeg"/><Relationship Id="rId1" Type="http://schemas.openxmlformats.org/officeDocument/2006/relationships/image" Target="../media/image1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notesSlide" Target="../notesSlides/notesSlide36.xml"/><Relationship Id="rId18" Type="http://schemas.openxmlformats.org/officeDocument/2006/relationships/slideLayout" Target="../slideLayouts/slideLayout15.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image" Target="../media/image130.png"/><Relationship Id="rId5" Type="http://schemas.openxmlformats.org/officeDocument/2006/relationships/oleObject" Target="../embeddings/Workbook1.xls"/><Relationship Id="rId4" Type="http://schemas.openxmlformats.org/officeDocument/2006/relationships/tags" Target="../tags/tag20.xml"/><Relationship Id="rId33" Type="http://schemas.openxmlformats.org/officeDocument/2006/relationships/notesSlide" Target="../notesSlides/notesSlide37.xml"/><Relationship Id="rId32" Type="http://schemas.openxmlformats.org/officeDocument/2006/relationships/vmlDrawing" Target="../drawings/vmlDrawing2.vml"/><Relationship Id="rId31" Type="http://schemas.openxmlformats.org/officeDocument/2006/relationships/slideLayout" Target="../slideLayouts/slideLayout15.xml"/><Relationship Id="rId30" Type="http://schemas.openxmlformats.org/officeDocument/2006/relationships/tags" Target="../tags/tag40.xml"/><Relationship Id="rId3" Type="http://schemas.openxmlformats.org/officeDocument/2006/relationships/tags" Target="../tags/tag19.xml"/><Relationship Id="rId29" Type="http://schemas.openxmlformats.org/officeDocument/2006/relationships/tags" Target="../tags/tag39.xml"/><Relationship Id="rId28" Type="http://schemas.openxmlformats.org/officeDocument/2006/relationships/tags" Target="../tags/tag38.xml"/><Relationship Id="rId27" Type="http://schemas.openxmlformats.org/officeDocument/2006/relationships/tags" Target="../tags/tag37.xml"/><Relationship Id="rId26" Type="http://schemas.openxmlformats.org/officeDocument/2006/relationships/tags" Target="../tags/tag36.xml"/><Relationship Id="rId25" Type="http://schemas.openxmlformats.org/officeDocument/2006/relationships/tags" Target="../tags/tag35.xml"/><Relationship Id="rId24" Type="http://schemas.openxmlformats.org/officeDocument/2006/relationships/tags" Target="../tags/tag34.xml"/><Relationship Id="rId23" Type="http://schemas.openxmlformats.org/officeDocument/2006/relationships/tags" Target="../tags/tag33.xml"/><Relationship Id="rId22" Type="http://schemas.openxmlformats.org/officeDocument/2006/relationships/tags" Target="../tags/tag32.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8.xml"/><Relationship Id="rId19" Type="http://schemas.openxmlformats.org/officeDocument/2006/relationships/tags" Target="../tags/tag29.xml"/><Relationship Id="rId18" Type="http://schemas.openxmlformats.org/officeDocument/2006/relationships/image" Target="../media/image134.jpeg"/><Relationship Id="rId17" Type="http://schemas.openxmlformats.org/officeDocument/2006/relationships/tags" Target="../tags/tag28.xml"/><Relationship Id="rId16" Type="http://schemas.openxmlformats.org/officeDocument/2006/relationships/image" Target="../media/image133.jpeg"/><Relationship Id="rId15" Type="http://schemas.openxmlformats.org/officeDocument/2006/relationships/tags" Target="../tags/tag27.xml"/><Relationship Id="rId14" Type="http://schemas.openxmlformats.org/officeDocument/2006/relationships/image" Target="../media/image132.jpeg"/><Relationship Id="rId13" Type="http://schemas.openxmlformats.org/officeDocument/2006/relationships/tags" Target="../tags/tag26.xml"/><Relationship Id="rId12" Type="http://schemas.openxmlformats.org/officeDocument/2006/relationships/image" Target="../media/image131.jpeg"/><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chart" Target="../charts/char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9" Type="http://schemas.openxmlformats.org/officeDocument/2006/relationships/image" Target="../media/image142.png"/><Relationship Id="rId8" Type="http://schemas.openxmlformats.org/officeDocument/2006/relationships/image" Target="../media/image141.png"/><Relationship Id="rId7" Type="http://schemas.openxmlformats.org/officeDocument/2006/relationships/image" Target="../media/image140.png"/><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 Id="rId3" Type="http://schemas.openxmlformats.org/officeDocument/2006/relationships/image" Target="../media/image136.png"/><Relationship Id="rId20" Type="http://schemas.openxmlformats.org/officeDocument/2006/relationships/notesSlide" Target="../notesSlides/notesSlide40.xml"/><Relationship Id="rId2" Type="http://schemas.openxmlformats.org/officeDocument/2006/relationships/hyperlink" Target="http://www.google.co.uk/" TargetMode="External"/><Relationship Id="rId19" Type="http://schemas.openxmlformats.org/officeDocument/2006/relationships/slideLayout" Target="../slideLayouts/slideLayout15.xml"/><Relationship Id="rId18" Type="http://schemas.openxmlformats.org/officeDocument/2006/relationships/image" Target="../media/image151.jpeg"/><Relationship Id="rId17" Type="http://schemas.openxmlformats.org/officeDocument/2006/relationships/image" Target="../media/image150.png"/><Relationship Id="rId16" Type="http://schemas.openxmlformats.org/officeDocument/2006/relationships/image" Target="../media/image149.png"/><Relationship Id="rId15" Type="http://schemas.openxmlformats.org/officeDocument/2006/relationships/image" Target="../media/image148.png"/><Relationship Id="rId14" Type="http://schemas.openxmlformats.org/officeDocument/2006/relationships/image" Target="../media/image147.jpeg"/><Relationship Id="rId13" Type="http://schemas.openxmlformats.org/officeDocument/2006/relationships/image" Target="../media/image146.png"/><Relationship Id="rId12" Type="http://schemas.openxmlformats.org/officeDocument/2006/relationships/image" Target="../media/image145.png"/><Relationship Id="rId11" Type="http://schemas.openxmlformats.org/officeDocument/2006/relationships/image" Target="../media/image144.png"/><Relationship Id="rId10" Type="http://schemas.openxmlformats.org/officeDocument/2006/relationships/image" Target="../media/image143.jpeg"/><Relationship Id="rId1" Type="http://schemas.openxmlformats.org/officeDocument/2006/relationships/image" Target="../media/image135.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image" Target="../media/image152.wmf"/></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15.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 Id="rId3" Type="http://schemas.openxmlformats.org/officeDocument/2006/relationships/image" Target="../media/image155.jpeg"/><Relationship Id="rId2" Type="http://schemas.openxmlformats.org/officeDocument/2006/relationships/image" Target="../media/image154.jpeg"/><Relationship Id="rId1" Type="http://schemas.openxmlformats.org/officeDocument/2006/relationships/image" Target="../media/image153.png"/></Relationships>
</file>

<file path=ppt/slides/_rels/slide43.xml.rels><?xml version="1.0" encoding="UTF-8" standalone="yes"?>
<Relationships xmlns="http://schemas.openxmlformats.org/package/2006/relationships"><Relationship Id="rId9" Type="http://schemas.openxmlformats.org/officeDocument/2006/relationships/image" Target="../media/image165.png"/><Relationship Id="rId8" Type="http://schemas.openxmlformats.org/officeDocument/2006/relationships/image" Target="../media/image164.emf"/><Relationship Id="rId7" Type="http://schemas.openxmlformats.org/officeDocument/2006/relationships/oleObject" Target="../embeddings/oleObject3.bin"/><Relationship Id="rId6" Type="http://schemas.openxmlformats.org/officeDocument/2006/relationships/image" Target="../media/image163.jpeg"/><Relationship Id="rId5" Type="http://schemas.openxmlformats.org/officeDocument/2006/relationships/image" Target="../media/image162.png"/><Relationship Id="rId4" Type="http://schemas.openxmlformats.org/officeDocument/2006/relationships/image" Target="../media/image161.jpeg"/><Relationship Id="rId3" Type="http://schemas.openxmlformats.org/officeDocument/2006/relationships/image" Target="../media/image160.png"/><Relationship Id="rId2" Type="http://schemas.openxmlformats.org/officeDocument/2006/relationships/image" Target="../media/image159.emf"/><Relationship Id="rId16" Type="http://schemas.openxmlformats.org/officeDocument/2006/relationships/notesSlide" Target="../notesSlides/notesSlide43.xml"/><Relationship Id="rId15" Type="http://schemas.openxmlformats.org/officeDocument/2006/relationships/vmlDrawing" Target="../drawings/vmlDrawing3.vml"/><Relationship Id="rId14" Type="http://schemas.openxmlformats.org/officeDocument/2006/relationships/slideLayout" Target="../slideLayouts/slideLayout15.xml"/><Relationship Id="rId13" Type="http://schemas.openxmlformats.org/officeDocument/2006/relationships/image" Target="../media/image169.png"/><Relationship Id="rId12" Type="http://schemas.openxmlformats.org/officeDocument/2006/relationships/image" Target="../media/image168.jpeg"/><Relationship Id="rId11" Type="http://schemas.openxmlformats.org/officeDocument/2006/relationships/image" Target="../media/image167.jpeg"/><Relationship Id="rId10" Type="http://schemas.openxmlformats.org/officeDocument/2006/relationships/image" Target="../media/image166.png"/><Relationship Id="rId1"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image" Target="../media/image17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5.xml"/><Relationship Id="rId1" Type="http://schemas.openxmlformats.org/officeDocument/2006/relationships/image" Target="../media/image17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4" Type="http://schemas.openxmlformats.org/officeDocument/2006/relationships/notesSlide" Target="../notesSlides/notesSlide7.xml"/><Relationship Id="rId13" Type="http://schemas.openxmlformats.org/officeDocument/2006/relationships/slideLayout" Target="../slideLayouts/slideLayout15.xml"/><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8"/>
          <p:cNvSpPr>
            <a:spLocks noGrp="1" noChangeArrowheads="1"/>
          </p:cNvSpPr>
          <p:nvPr>
            <p:ph type="ctrTitle"/>
          </p:nvPr>
        </p:nvSpPr>
        <p:spPr>
          <a:xfrm>
            <a:off x="755650" y="1376363"/>
            <a:ext cx="5580063" cy="2339975"/>
          </a:xfrm>
        </p:spPr>
        <p:txBody>
          <a:bodyPr/>
          <a:lstStyle/>
          <a:p>
            <a:pPr>
              <a:lnSpc>
                <a:spcPct val="120000"/>
              </a:lnSpc>
              <a:defRPr/>
            </a:pPr>
            <a:r>
              <a:rPr lang="zh-CN" altLang="en-US" smtClean="0">
                <a:latin typeface="+mj-ea"/>
              </a:rPr>
              <a:t>第一章 </a:t>
            </a:r>
            <a:br>
              <a:rPr lang="en-US" altLang="zh-CN" smtClean="0">
                <a:latin typeface="+mj-ea"/>
              </a:rPr>
            </a:br>
            <a:r>
              <a:rPr lang="zh-CN" altLang="en-US" smtClean="0">
                <a:latin typeface="+mj-ea"/>
              </a:rPr>
              <a:t>云计算概念和价值</a:t>
            </a:r>
            <a:endParaRPr lang="zh-CN" altLang="en-US" dirty="0" smtClean="0">
              <a:latin typeface="+mj-ea"/>
            </a:endParaRPr>
          </a:p>
        </p:txBody>
      </p:sp>
      <p:sp>
        <p:nvSpPr>
          <p:cNvPr id="8195"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28"/>
          <p:cNvSpPr>
            <a:spLocks noGrp="1"/>
          </p:cNvSpPr>
          <p:nvPr>
            <p:ph type="title"/>
          </p:nvPr>
        </p:nvSpPr>
        <p:spPr/>
        <p:txBody>
          <a:bodyPr/>
          <a:lstStyle/>
          <a:p>
            <a:r>
              <a:rPr lang="zh-CN" altLang="en-US" smtClean="0"/>
              <a:t>历史总是在轮回，</a:t>
            </a:r>
            <a:r>
              <a:rPr lang="en-US" altLang="zh-CN" smtClean="0"/>
              <a:t>IT</a:t>
            </a:r>
            <a:r>
              <a:rPr lang="zh-CN" altLang="en-US" smtClean="0"/>
              <a:t>也不例外</a:t>
            </a:r>
            <a:endParaRPr lang="zh-CN" altLang="en-US" smtClean="0"/>
          </a:p>
        </p:txBody>
      </p:sp>
      <p:grpSp>
        <p:nvGrpSpPr>
          <p:cNvPr id="26627" name="组合 34"/>
          <p:cNvGrpSpPr/>
          <p:nvPr/>
        </p:nvGrpSpPr>
        <p:grpSpPr bwMode="auto">
          <a:xfrm>
            <a:off x="1223963" y="1665288"/>
            <a:ext cx="6985000" cy="4167187"/>
            <a:chOff x="1511302" y="1124746"/>
            <a:chExt cx="6985532" cy="4167479"/>
          </a:xfrm>
        </p:grpSpPr>
        <p:sp>
          <p:nvSpPr>
            <p:cNvPr id="6" name="圆角矩形 5"/>
            <p:cNvSpPr/>
            <p:nvPr/>
          </p:nvSpPr>
          <p:spPr>
            <a:xfrm rot="5400000">
              <a:off x="5369585" y="1839330"/>
              <a:ext cx="2950591" cy="1521423"/>
            </a:xfrm>
            <a:prstGeom prst="roundRect">
              <a:avLst>
                <a:gd name="adj" fmla="val 50000"/>
              </a:avLst>
            </a:prstGeom>
            <a:solidFill>
              <a:srgbClr val="6EB5F6"/>
            </a:solidFill>
            <a:ln w="34925">
              <a:solidFill>
                <a:srgbClr val="FFFFFF"/>
              </a:solidFill>
            </a:ln>
            <a:effectLst/>
            <a:scene3d>
              <a:camera prst="orthographicFront"/>
              <a:lightRig rig="threePt" dir="t"/>
            </a:scene3d>
            <a:sp3d extrusionH="349250" prstMaterial="metal">
              <a:bevelT w="260350" h="50800" prst="softRound"/>
              <a:bevelB w="88900" h="19685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sz="1600">
                <a:solidFill>
                  <a:srgbClr val="FFFFFF"/>
                </a:solidFill>
              </a:endParaRPr>
            </a:p>
          </p:txBody>
        </p:sp>
        <p:sp>
          <p:nvSpPr>
            <p:cNvPr id="7" name="椭圆 6"/>
            <p:cNvSpPr/>
            <p:nvPr/>
          </p:nvSpPr>
          <p:spPr>
            <a:xfrm>
              <a:off x="6237649" y="1299383"/>
              <a:ext cx="1189129" cy="118912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FFFFFF"/>
                </a:solidFill>
              </a:endParaRPr>
            </a:p>
          </p:txBody>
        </p:sp>
        <p:sp>
          <p:nvSpPr>
            <p:cNvPr id="8" name="Text Box 39"/>
            <p:cNvSpPr txBox="1">
              <a:spLocks noChangeArrowheads="1"/>
            </p:cNvSpPr>
            <p:nvPr/>
          </p:nvSpPr>
          <p:spPr bwMode="auto">
            <a:xfrm>
              <a:off x="6209948" y="1276182"/>
              <a:ext cx="1307517" cy="830997"/>
            </a:xfrm>
            <a:prstGeom prst="rect">
              <a:avLst/>
            </a:prstGeom>
            <a:noFill/>
            <a:ln w="9525">
              <a:noFill/>
              <a:miter lim="800000"/>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3765" eaLnBrk="1" fontAlgn="auto" hangingPunct="1">
                <a:lnSpc>
                  <a:spcPct val="150000"/>
                </a:lnSpc>
                <a:spcBef>
                  <a:spcPts val="0"/>
                </a:spcBef>
                <a:spcAft>
                  <a:spcPts val="0"/>
                </a:spcAft>
                <a:buClr>
                  <a:srgbClr val="FFFFFF"/>
                </a:buClr>
                <a:defRPr/>
              </a:pPr>
              <a:r>
                <a:rPr lang="en-US" altLang="zh-CN" sz="3200" b="1" spc="50" dirty="0">
                  <a:ln w="11430"/>
                  <a:solidFill>
                    <a:srgbClr val="0070C0"/>
                  </a:solidFill>
                  <a:effectLst>
                    <a:outerShdw blurRad="76200" dist="50800" dir="5400000" algn="tl" rotWithShape="0">
                      <a:srgbClr val="000000">
                        <a:alpha val="65000"/>
                      </a:srgbClr>
                    </a:outerShdw>
                  </a:effectLst>
                  <a:latin typeface="+mn-lt"/>
                  <a:ea typeface="+mn-ea"/>
                </a:rPr>
                <a:t>3</a:t>
              </a:r>
              <a:endParaRPr lang="en-US" altLang="zh-CN" sz="3200" b="1" spc="50" dirty="0">
                <a:ln w="11430"/>
                <a:solidFill>
                  <a:srgbClr val="0070C0"/>
                </a:solidFill>
                <a:effectLst>
                  <a:outerShdw blurRad="76200" dist="50800" dir="5400000" algn="tl" rotWithShape="0">
                    <a:srgbClr val="000000">
                      <a:alpha val="65000"/>
                    </a:srgbClr>
                  </a:outerShdw>
                </a:effectLst>
                <a:latin typeface="+mn-lt"/>
                <a:ea typeface="+mn-ea"/>
              </a:endParaRPr>
            </a:p>
          </p:txBody>
        </p:sp>
        <p:sp>
          <p:nvSpPr>
            <p:cNvPr id="26633" name="矩形 8"/>
            <p:cNvSpPr>
              <a:spLocks noChangeArrowheads="1"/>
            </p:cNvSpPr>
            <p:nvPr/>
          </p:nvSpPr>
          <p:spPr bwMode="auto">
            <a:xfrm>
              <a:off x="6313855" y="1897912"/>
              <a:ext cx="1082757" cy="4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50000"/>
                </a:lnSpc>
                <a:spcBef>
                  <a:spcPct val="0"/>
                </a:spcBef>
                <a:buClr>
                  <a:srgbClr val="FFFFFF"/>
                </a:buClr>
                <a:buSzTx/>
                <a:buFontTx/>
                <a:buNone/>
                <a:defRPr/>
              </a:pPr>
              <a:r>
                <a:rPr lang="zh-CN" altLang="en-US" sz="1400" b="1" smtClean="0">
                  <a:solidFill>
                    <a:srgbClr val="0070C0"/>
                  </a:solidFill>
                  <a:latin typeface="+mn-lt"/>
                  <a:ea typeface="+mn-ea"/>
                </a:rPr>
                <a:t>云计算时代</a:t>
              </a:r>
              <a:endParaRPr lang="en-US" altLang="zh-CN" sz="1400" b="1" smtClean="0">
                <a:solidFill>
                  <a:srgbClr val="0070C0"/>
                </a:solidFill>
                <a:latin typeface="+mn-lt"/>
                <a:ea typeface="+mn-ea"/>
              </a:endParaRPr>
            </a:p>
          </p:txBody>
        </p:sp>
        <p:sp>
          <p:nvSpPr>
            <p:cNvPr id="12" name="圆角矩形 11"/>
            <p:cNvSpPr/>
            <p:nvPr/>
          </p:nvSpPr>
          <p:spPr>
            <a:xfrm rot="5400000">
              <a:off x="3106786" y="1841066"/>
              <a:ext cx="2950591" cy="1521423"/>
            </a:xfrm>
            <a:prstGeom prst="roundRect">
              <a:avLst>
                <a:gd name="adj" fmla="val 50000"/>
              </a:avLst>
            </a:prstGeom>
            <a:solidFill>
              <a:srgbClr val="92D050"/>
            </a:solidFill>
            <a:ln w="34925">
              <a:solidFill>
                <a:srgbClr val="FFFFFF"/>
              </a:solidFill>
            </a:ln>
            <a:effectLst/>
            <a:scene3d>
              <a:camera prst="orthographicFront"/>
              <a:lightRig rig="threePt" dir="t"/>
            </a:scene3d>
            <a:sp3d extrusionH="349250" prstMaterial="metal">
              <a:bevelT w="260350" h="50800" prst="softRound"/>
              <a:bevelB w="88900" h="19685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sz="1600">
                <a:solidFill>
                  <a:srgbClr val="FFFFFF"/>
                </a:solidFill>
              </a:endParaRPr>
            </a:p>
          </p:txBody>
        </p:sp>
        <p:sp>
          <p:nvSpPr>
            <p:cNvPr id="13" name="椭圆 12"/>
            <p:cNvSpPr/>
            <p:nvPr/>
          </p:nvSpPr>
          <p:spPr>
            <a:xfrm>
              <a:off x="3973702" y="1302558"/>
              <a:ext cx="1189129" cy="118912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FFFFFF"/>
                </a:solidFill>
              </a:endParaRPr>
            </a:p>
          </p:txBody>
        </p:sp>
        <p:sp>
          <p:nvSpPr>
            <p:cNvPr id="14" name="Text Box 39"/>
            <p:cNvSpPr txBox="1">
              <a:spLocks noChangeArrowheads="1"/>
            </p:cNvSpPr>
            <p:nvPr/>
          </p:nvSpPr>
          <p:spPr bwMode="auto">
            <a:xfrm>
              <a:off x="3947147" y="1277919"/>
              <a:ext cx="1307517" cy="830997"/>
            </a:xfrm>
            <a:prstGeom prst="rect">
              <a:avLst/>
            </a:prstGeom>
            <a:noFill/>
            <a:ln w="9525">
              <a:noFill/>
              <a:miter lim="800000"/>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3765" eaLnBrk="1" fontAlgn="auto" hangingPunct="1">
                <a:lnSpc>
                  <a:spcPct val="150000"/>
                </a:lnSpc>
                <a:spcBef>
                  <a:spcPts val="0"/>
                </a:spcBef>
                <a:spcAft>
                  <a:spcPts val="0"/>
                </a:spcAft>
                <a:buClr>
                  <a:srgbClr val="FFFFFF"/>
                </a:buClr>
                <a:defRPr/>
              </a:pPr>
              <a:r>
                <a:rPr lang="en-US" altLang="zh-CN" sz="3200" b="1" spc="50" dirty="0">
                  <a:ln w="11430"/>
                  <a:solidFill>
                    <a:srgbClr val="339933"/>
                  </a:solidFill>
                  <a:effectLst>
                    <a:outerShdw blurRad="76200" dist="50800" dir="5400000" algn="tl" rotWithShape="0">
                      <a:srgbClr val="000000">
                        <a:alpha val="65000"/>
                      </a:srgbClr>
                    </a:outerShdw>
                  </a:effectLst>
                  <a:latin typeface="+mn-lt"/>
                  <a:ea typeface="+mn-ea"/>
                </a:rPr>
                <a:t>2</a:t>
              </a:r>
              <a:endParaRPr lang="en-US" altLang="zh-CN" sz="3200" b="1" spc="50" dirty="0">
                <a:ln w="11430"/>
                <a:solidFill>
                  <a:srgbClr val="339933"/>
                </a:solidFill>
                <a:effectLst>
                  <a:outerShdw blurRad="76200" dist="50800" dir="5400000" algn="tl" rotWithShape="0">
                    <a:srgbClr val="000000">
                      <a:alpha val="65000"/>
                    </a:srgbClr>
                  </a:outerShdw>
                </a:effectLst>
                <a:latin typeface="+mn-lt"/>
                <a:ea typeface="+mn-ea"/>
              </a:endParaRPr>
            </a:p>
          </p:txBody>
        </p:sp>
        <p:sp>
          <p:nvSpPr>
            <p:cNvPr id="26639" name="矩形 14"/>
            <p:cNvSpPr>
              <a:spLocks noChangeArrowheads="1"/>
            </p:cNvSpPr>
            <p:nvPr/>
          </p:nvSpPr>
          <p:spPr bwMode="auto">
            <a:xfrm>
              <a:off x="4230896" y="1899500"/>
              <a:ext cx="722368" cy="4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50000"/>
                </a:lnSpc>
                <a:spcBef>
                  <a:spcPct val="0"/>
                </a:spcBef>
                <a:buClr>
                  <a:srgbClr val="FFFFFF"/>
                </a:buClr>
                <a:buSzTx/>
                <a:buFontTx/>
                <a:buNone/>
                <a:defRPr/>
              </a:pPr>
              <a:r>
                <a:rPr lang="en-US" altLang="zh-CN" sz="1400" b="1" smtClean="0">
                  <a:solidFill>
                    <a:srgbClr val="339933"/>
                  </a:solidFill>
                  <a:latin typeface="+mn-lt"/>
                  <a:ea typeface="+mn-ea"/>
                </a:rPr>
                <a:t>PC</a:t>
              </a:r>
              <a:r>
                <a:rPr lang="zh-CN" altLang="en-US" sz="1400" b="1" smtClean="0">
                  <a:solidFill>
                    <a:srgbClr val="339933"/>
                  </a:solidFill>
                  <a:latin typeface="+mn-lt"/>
                  <a:ea typeface="+mn-ea"/>
                </a:rPr>
                <a:t>时代</a:t>
              </a:r>
              <a:endParaRPr lang="en-US" altLang="zh-CN" sz="1400" b="1" smtClean="0">
                <a:solidFill>
                  <a:srgbClr val="339933"/>
                </a:solidFill>
                <a:latin typeface="+mn-lt"/>
                <a:ea typeface="+mn-ea"/>
              </a:endParaRPr>
            </a:p>
          </p:txBody>
        </p:sp>
        <p:sp>
          <p:nvSpPr>
            <p:cNvPr id="26640" name="Text Box 39"/>
            <p:cNvSpPr txBox="1">
              <a:spLocks noChangeArrowheads="1"/>
            </p:cNvSpPr>
            <p:nvPr/>
          </p:nvSpPr>
          <p:spPr bwMode="auto">
            <a:xfrm>
              <a:off x="3921311" y="2706007"/>
              <a:ext cx="1362179" cy="6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50000"/>
                </a:lnSpc>
                <a:spcBef>
                  <a:spcPct val="0"/>
                </a:spcBef>
                <a:buClr>
                  <a:srgbClr val="000000"/>
                </a:buClr>
                <a:buSzTx/>
                <a:buFontTx/>
                <a:buNone/>
                <a:defRPr/>
              </a:pPr>
              <a:r>
                <a:rPr lang="zh-CN" altLang="en-US" sz="1100" b="1" smtClean="0">
                  <a:solidFill>
                    <a:srgbClr val="FFFFFF"/>
                  </a:solidFill>
                  <a:latin typeface="+mn-lt"/>
                  <a:ea typeface="+mn-ea"/>
                </a:rPr>
                <a:t>点击添加内容文字点击添加内容文字</a:t>
              </a:r>
              <a:endParaRPr lang="en-US" altLang="zh-CN" sz="1100" b="1" smtClean="0">
                <a:solidFill>
                  <a:srgbClr val="FFFFFF"/>
                </a:solidFill>
                <a:latin typeface="+mn-lt"/>
                <a:ea typeface="+mn-ea"/>
              </a:endParaRPr>
            </a:p>
          </p:txBody>
        </p:sp>
        <p:sp>
          <p:nvSpPr>
            <p:cNvPr id="21" name="圆角矩形 20"/>
            <p:cNvSpPr/>
            <p:nvPr/>
          </p:nvSpPr>
          <p:spPr>
            <a:xfrm rot="5400000">
              <a:off x="823825" y="1839330"/>
              <a:ext cx="2950591" cy="1521423"/>
            </a:xfrm>
            <a:prstGeom prst="roundRect">
              <a:avLst>
                <a:gd name="adj" fmla="val 50000"/>
              </a:avLst>
            </a:prstGeom>
            <a:solidFill>
              <a:schemeClr val="bg1">
                <a:lumMod val="65000"/>
              </a:schemeClr>
            </a:solidFill>
            <a:ln w="34925">
              <a:solidFill>
                <a:srgbClr val="FFFFFF"/>
              </a:solidFill>
            </a:ln>
            <a:effectLst/>
            <a:scene3d>
              <a:camera prst="orthographicFront"/>
              <a:lightRig rig="threePt" dir="t"/>
            </a:scene3d>
            <a:sp3d extrusionH="349250" prstMaterial="metal">
              <a:bevelT w="260350" h="50800" prst="softRound"/>
              <a:bevelB w="88900" h="19685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sz="1600">
                <a:solidFill>
                  <a:srgbClr val="FFFFFF"/>
                </a:solidFill>
              </a:endParaRPr>
            </a:p>
          </p:txBody>
        </p:sp>
        <p:sp>
          <p:nvSpPr>
            <p:cNvPr id="22" name="椭圆 21"/>
            <p:cNvSpPr/>
            <p:nvPr/>
          </p:nvSpPr>
          <p:spPr>
            <a:xfrm>
              <a:off x="1690703" y="1299383"/>
              <a:ext cx="1189129" cy="118912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FFFFFF"/>
                </a:solidFill>
              </a:endParaRPr>
            </a:p>
          </p:txBody>
        </p:sp>
        <p:sp>
          <p:nvSpPr>
            <p:cNvPr id="23" name="Text Box 39"/>
            <p:cNvSpPr txBox="1">
              <a:spLocks noChangeArrowheads="1"/>
            </p:cNvSpPr>
            <p:nvPr/>
          </p:nvSpPr>
          <p:spPr bwMode="auto">
            <a:xfrm>
              <a:off x="1664188" y="1276182"/>
              <a:ext cx="1307517" cy="830997"/>
            </a:xfrm>
            <a:prstGeom prst="rect">
              <a:avLst/>
            </a:prstGeom>
            <a:noFill/>
            <a:ln w="9525">
              <a:noFill/>
              <a:miter lim="800000"/>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3765" eaLnBrk="1" fontAlgn="auto" hangingPunct="1">
                <a:lnSpc>
                  <a:spcPct val="150000"/>
                </a:lnSpc>
                <a:spcBef>
                  <a:spcPts val="0"/>
                </a:spcBef>
                <a:spcAft>
                  <a:spcPts val="0"/>
                </a:spcAft>
                <a:buClr>
                  <a:srgbClr val="FFFFFF"/>
                </a:buClr>
                <a:defRPr/>
              </a:pPr>
              <a:r>
                <a:rPr lang="en-US" altLang="zh-CN" sz="3200" b="1" spc="50" dirty="0">
                  <a:ln w="11430"/>
                  <a:solidFill>
                    <a:srgbClr val="000000">
                      <a:lumMod val="50000"/>
                      <a:lumOff val="50000"/>
                    </a:srgbClr>
                  </a:solidFill>
                  <a:effectLst>
                    <a:outerShdw blurRad="76200" dist="50800" dir="5400000" algn="tl" rotWithShape="0">
                      <a:srgbClr val="000000">
                        <a:alpha val="65000"/>
                      </a:srgbClr>
                    </a:outerShdw>
                  </a:effectLst>
                  <a:latin typeface="+mn-lt"/>
                  <a:ea typeface="+mn-ea"/>
                </a:rPr>
                <a:t>1</a:t>
              </a:r>
              <a:endParaRPr lang="en-US" altLang="zh-CN" sz="3200" b="1" spc="50" dirty="0">
                <a:ln w="11430"/>
                <a:solidFill>
                  <a:srgbClr val="000000">
                    <a:lumMod val="50000"/>
                    <a:lumOff val="50000"/>
                  </a:srgbClr>
                </a:solidFill>
                <a:effectLst>
                  <a:outerShdw blurRad="76200" dist="50800" dir="5400000" algn="tl" rotWithShape="0">
                    <a:srgbClr val="000000">
                      <a:alpha val="65000"/>
                    </a:srgbClr>
                  </a:outerShdw>
                </a:effectLst>
                <a:latin typeface="+mn-lt"/>
                <a:ea typeface="+mn-ea"/>
              </a:endParaRPr>
            </a:p>
          </p:txBody>
        </p:sp>
        <p:sp>
          <p:nvSpPr>
            <p:cNvPr id="26646" name="矩形 23"/>
            <p:cNvSpPr>
              <a:spLocks noChangeArrowheads="1"/>
            </p:cNvSpPr>
            <p:nvPr/>
          </p:nvSpPr>
          <p:spPr bwMode="auto">
            <a:xfrm>
              <a:off x="1766908" y="1897912"/>
              <a:ext cx="1082757" cy="4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50000"/>
                </a:lnSpc>
                <a:spcBef>
                  <a:spcPct val="0"/>
                </a:spcBef>
                <a:buClr>
                  <a:srgbClr val="FFFFFF"/>
                </a:buClr>
                <a:buSzTx/>
                <a:buFontTx/>
                <a:buNone/>
                <a:defRPr/>
              </a:pPr>
              <a:r>
                <a:rPr lang="zh-CN" altLang="en-US" sz="1400" b="1" dirty="0" smtClean="0">
                  <a:solidFill>
                    <a:srgbClr val="000000"/>
                  </a:solidFill>
                  <a:latin typeface="+mn-lt"/>
                  <a:ea typeface="+mn-ea"/>
                </a:rPr>
                <a:t>大型机时代</a:t>
              </a:r>
              <a:endParaRPr lang="en-US" altLang="zh-CN" sz="1400" b="1" dirty="0" smtClean="0">
                <a:solidFill>
                  <a:srgbClr val="000000"/>
                </a:solidFill>
                <a:latin typeface="+mn-lt"/>
                <a:ea typeface="+mn-ea"/>
              </a:endParaRPr>
            </a:p>
          </p:txBody>
        </p:sp>
        <p:sp>
          <p:nvSpPr>
            <p:cNvPr id="26647" name="Text Box 39"/>
            <p:cNvSpPr txBox="1">
              <a:spLocks noChangeArrowheads="1"/>
            </p:cNvSpPr>
            <p:nvPr/>
          </p:nvSpPr>
          <p:spPr bwMode="auto">
            <a:xfrm>
              <a:off x="1638312" y="2702832"/>
              <a:ext cx="1362179" cy="6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4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24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24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24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24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24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50000"/>
                </a:lnSpc>
                <a:spcBef>
                  <a:spcPct val="0"/>
                </a:spcBef>
                <a:buClr>
                  <a:srgbClr val="000000"/>
                </a:buClr>
                <a:buSzTx/>
                <a:buFontTx/>
                <a:buNone/>
                <a:defRPr/>
              </a:pPr>
              <a:r>
                <a:rPr lang="zh-CN" altLang="en-US" sz="1100" b="1" smtClean="0">
                  <a:solidFill>
                    <a:srgbClr val="FFFFFF"/>
                  </a:solidFill>
                  <a:latin typeface="+mn-lt"/>
                  <a:ea typeface="+mn-ea"/>
                </a:rPr>
                <a:t>点击添加内容文字点击添加内容文字</a:t>
              </a:r>
              <a:endParaRPr lang="en-US" altLang="zh-CN" sz="1100" b="1" smtClean="0">
                <a:solidFill>
                  <a:srgbClr val="FFFFFF"/>
                </a:solidFill>
                <a:latin typeface="+mn-lt"/>
                <a:ea typeface="+mn-ea"/>
              </a:endParaRPr>
            </a:p>
          </p:txBody>
        </p:sp>
        <p:grpSp>
          <p:nvGrpSpPr>
            <p:cNvPr id="3" name="组合 454"/>
            <p:cNvGrpSpPr/>
            <p:nvPr/>
          </p:nvGrpSpPr>
          <p:grpSpPr>
            <a:xfrm>
              <a:off x="5431401" y="2361030"/>
              <a:ext cx="522914" cy="285752"/>
              <a:chOff x="2214546" y="2169250"/>
              <a:chExt cx="522914" cy="285752"/>
            </a:xfrm>
            <a:solidFill>
              <a:schemeClr val="accent1">
                <a:lumMod val="75000"/>
              </a:schemeClr>
            </a:solidFill>
          </p:grpSpPr>
          <p:sp>
            <p:nvSpPr>
              <p:cNvPr id="36" name="燕尾形 35"/>
              <p:cNvSpPr/>
              <p:nvPr/>
            </p:nvSpPr>
            <p:spPr>
              <a:xfrm>
                <a:off x="2214546" y="2169250"/>
                <a:ext cx="285752" cy="28575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000000"/>
                  </a:solidFill>
                </a:endParaRPr>
              </a:p>
            </p:txBody>
          </p:sp>
          <p:sp>
            <p:nvSpPr>
              <p:cNvPr id="37" name="燕尾形 36"/>
              <p:cNvSpPr/>
              <p:nvPr/>
            </p:nvSpPr>
            <p:spPr>
              <a:xfrm>
                <a:off x="2451708" y="2169250"/>
                <a:ext cx="285752" cy="28575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000000"/>
                  </a:solidFill>
                </a:endParaRPr>
              </a:p>
            </p:txBody>
          </p:sp>
        </p:grpSp>
        <p:pic>
          <p:nvPicPr>
            <p:cNvPr id="47" name="Picture 1" descr="E:\01 - Industrial Market\医疗交流胶片\晶体管计算机.jpg"/>
            <p:cNvPicPr>
              <a:picLocks noChangeAspect="1" noChangeArrowheads="1"/>
            </p:cNvPicPr>
            <p:nvPr/>
          </p:nvPicPr>
          <p:blipFill>
            <a:blip r:embed="rId1" cstate="print"/>
            <a:srcRect/>
            <a:stretch>
              <a:fillRect/>
            </a:stretch>
          </p:blipFill>
          <p:spPr bwMode="auto">
            <a:xfrm>
              <a:off x="1763733" y="2563122"/>
              <a:ext cx="1116098" cy="1174832"/>
            </a:xfrm>
            <a:prstGeom prst="rect">
              <a:avLst/>
            </a:prstGeom>
            <a:noFill/>
            <a:effectLst>
              <a:outerShdw blurRad="50800" dist="38100" dir="2700000" algn="tl" rotWithShape="0">
                <a:prstClr val="black">
                  <a:alpha val="40000"/>
                </a:prstClr>
              </a:outerShdw>
            </a:effectLst>
          </p:spPr>
        </p:pic>
        <p:grpSp>
          <p:nvGrpSpPr>
            <p:cNvPr id="4" name="组合 451"/>
            <p:cNvGrpSpPr/>
            <p:nvPr/>
          </p:nvGrpSpPr>
          <p:grpSpPr>
            <a:xfrm>
              <a:off x="3203848" y="2348881"/>
              <a:ext cx="522914" cy="285752"/>
              <a:chOff x="2214546" y="2169250"/>
              <a:chExt cx="522914" cy="285752"/>
            </a:xfrm>
            <a:solidFill>
              <a:schemeClr val="bg1">
                <a:lumMod val="65000"/>
              </a:schemeClr>
            </a:solidFill>
          </p:grpSpPr>
          <p:sp>
            <p:nvSpPr>
              <p:cNvPr id="49" name="燕尾形 48"/>
              <p:cNvSpPr/>
              <p:nvPr/>
            </p:nvSpPr>
            <p:spPr>
              <a:xfrm>
                <a:off x="2214546" y="2169250"/>
                <a:ext cx="285752" cy="28575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000000"/>
                  </a:solidFill>
                </a:endParaRPr>
              </a:p>
            </p:txBody>
          </p:sp>
          <p:sp>
            <p:nvSpPr>
              <p:cNvPr id="50" name="燕尾形 49"/>
              <p:cNvSpPr/>
              <p:nvPr/>
            </p:nvSpPr>
            <p:spPr>
              <a:xfrm>
                <a:off x="2451708" y="2169250"/>
                <a:ext cx="285752" cy="28575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a:solidFill>
                    <a:srgbClr val="000000"/>
                  </a:solidFill>
                </a:endParaRPr>
              </a:p>
            </p:txBody>
          </p:sp>
        </p:grpSp>
        <p:pic>
          <p:nvPicPr>
            <p:cNvPr id="26651" name="Picture 5" descr="F:\03 - Backup Image\device icon\laptop-and-computer-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275" y="2492376"/>
              <a:ext cx="14414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6" descr="F:\03 - Backup Image\other icon\omega_ai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0238" y="2016125"/>
              <a:ext cx="230346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3"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1302" y="4221163"/>
              <a:ext cx="12160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00" y="4076700"/>
              <a:ext cx="1150938" cy="5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Picture 3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2502" y="4652964"/>
              <a:ext cx="11287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9950" y="4545013"/>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3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16463" y="4149725"/>
              <a:ext cx="1008062"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2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84888" y="4113213"/>
              <a:ext cx="17272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3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60132" y="4768349"/>
              <a:ext cx="1581150"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4309" y="4638735"/>
              <a:ext cx="11525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云计算的演进历程</a:t>
            </a:r>
            <a:endParaRPr lang="zh-CN" altLang="en-US" smtClean="0"/>
          </a:p>
        </p:txBody>
      </p:sp>
      <p:pic>
        <p:nvPicPr>
          <p:cNvPr id="28675" name="内容占位符 3" descr="并行计算.jpg"/>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2119313" y="1584325"/>
            <a:ext cx="1728787" cy="1339850"/>
          </a:xfrm>
        </p:spPr>
      </p:pic>
      <p:pic>
        <p:nvPicPr>
          <p:cNvPr id="28676" name="图片 4" descr="分布式计算.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7663" y="1592263"/>
            <a:ext cx="1773237"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5" descr="网格计算.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4175" y="4257675"/>
            <a:ext cx="1679575"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图片 6" descr="云计算.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2500" y="4041775"/>
            <a:ext cx="16256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79" name="直接箭头连接符 12"/>
          <p:cNvCxnSpPr>
            <a:cxnSpLocks noChangeShapeType="1"/>
          </p:cNvCxnSpPr>
          <p:nvPr/>
        </p:nvCxnSpPr>
        <p:spPr bwMode="auto">
          <a:xfrm>
            <a:off x="6219825" y="3357563"/>
            <a:ext cx="0" cy="935037"/>
          </a:xfrm>
          <a:prstGeom prst="straightConnector1">
            <a:avLst/>
          </a:prstGeom>
          <a:noFill/>
          <a:ln w="57150" algn="ctr">
            <a:solidFill>
              <a:srgbClr val="C00000"/>
            </a:solidFill>
            <a:round/>
            <a:tailEnd type="triangle" w="med" len="lg"/>
          </a:ln>
          <a:extLst>
            <a:ext uri="{909E8E84-426E-40DD-AFC4-6F175D3DCCD1}">
              <a14:hiddenFill xmlns:a14="http://schemas.microsoft.com/office/drawing/2010/main">
                <a:noFill/>
              </a14:hiddenFill>
            </a:ext>
          </a:extLst>
        </p:spPr>
      </p:cxnSp>
      <p:cxnSp>
        <p:nvCxnSpPr>
          <p:cNvPr id="28680" name="直接箭头连接符 20"/>
          <p:cNvCxnSpPr>
            <a:cxnSpLocks noChangeShapeType="1"/>
          </p:cNvCxnSpPr>
          <p:nvPr/>
        </p:nvCxnSpPr>
        <p:spPr bwMode="auto">
          <a:xfrm flipH="1">
            <a:off x="4095750" y="4868863"/>
            <a:ext cx="971550" cy="0"/>
          </a:xfrm>
          <a:prstGeom prst="straightConnector1">
            <a:avLst/>
          </a:prstGeom>
          <a:noFill/>
          <a:ln w="57150" algn="ctr">
            <a:solidFill>
              <a:srgbClr val="C00000"/>
            </a:solidFill>
            <a:round/>
            <a:tailEnd type="triangle" w="med" len="lg"/>
          </a:ln>
          <a:extLst>
            <a:ext uri="{909E8E84-426E-40DD-AFC4-6F175D3DCCD1}">
              <a14:hiddenFill xmlns:a14="http://schemas.microsoft.com/office/drawing/2010/main">
                <a:noFill/>
              </a14:hiddenFill>
            </a:ext>
          </a:extLst>
        </p:spPr>
      </p:cxnSp>
      <p:cxnSp>
        <p:nvCxnSpPr>
          <p:cNvPr id="28681" name="直接箭头连接符 21"/>
          <p:cNvCxnSpPr>
            <a:cxnSpLocks noChangeShapeType="1"/>
          </p:cNvCxnSpPr>
          <p:nvPr/>
        </p:nvCxnSpPr>
        <p:spPr bwMode="auto">
          <a:xfrm>
            <a:off x="4203700" y="2060575"/>
            <a:ext cx="900113" cy="0"/>
          </a:xfrm>
          <a:prstGeom prst="straightConnector1">
            <a:avLst/>
          </a:prstGeom>
          <a:noFill/>
          <a:ln w="57150" algn="ctr">
            <a:solidFill>
              <a:srgbClr val="C00000"/>
            </a:solidFill>
            <a:round/>
            <a:tailEnd type="triangle" w="med" len="lg"/>
          </a:ln>
          <a:extLst>
            <a:ext uri="{909E8E84-426E-40DD-AFC4-6F175D3DCCD1}">
              <a14:hiddenFill xmlns:a14="http://schemas.microsoft.com/office/drawing/2010/main">
                <a:noFill/>
              </a14:hiddenFill>
            </a:ext>
          </a:extLst>
        </p:spPr>
      </p:cxnSp>
      <p:sp>
        <p:nvSpPr>
          <p:cNvPr id="29" name="TextBox 28"/>
          <p:cNvSpPr txBox="1"/>
          <p:nvPr/>
        </p:nvSpPr>
        <p:spPr>
          <a:xfrm>
            <a:off x="2403475" y="2960688"/>
            <a:ext cx="1187450" cy="338137"/>
          </a:xfrm>
          <a:prstGeom prst="rect">
            <a:avLst/>
          </a:prstGeom>
          <a:noFill/>
        </p:spPr>
        <p:txBody>
          <a:bodyPr>
            <a:spAutoFit/>
          </a:bodyPr>
          <a:lstStyle/>
          <a:p>
            <a:pPr eaLnBrk="1" fontAlgn="t" hangingPunct="1">
              <a:defRPr/>
            </a:pPr>
            <a:r>
              <a:rPr lang="zh-CN" altLang="en-US" sz="1600" b="1" dirty="0">
                <a:latin typeface="+mn-lt"/>
                <a:ea typeface="+mn-ea"/>
              </a:rPr>
              <a:t>并行计算</a:t>
            </a:r>
            <a:endParaRPr lang="zh-CN" altLang="en-US" sz="1600" b="1" dirty="0">
              <a:latin typeface="+mn-lt"/>
              <a:ea typeface="+mn-ea"/>
            </a:endParaRPr>
          </a:p>
        </p:txBody>
      </p:sp>
      <p:sp>
        <p:nvSpPr>
          <p:cNvPr id="30" name="TextBox 29"/>
          <p:cNvSpPr txBox="1"/>
          <p:nvPr/>
        </p:nvSpPr>
        <p:spPr>
          <a:xfrm>
            <a:off x="5572125" y="2960688"/>
            <a:ext cx="1474788" cy="338137"/>
          </a:xfrm>
          <a:prstGeom prst="rect">
            <a:avLst/>
          </a:prstGeom>
          <a:noFill/>
        </p:spPr>
        <p:txBody>
          <a:bodyPr>
            <a:spAutoFit/>
          </a:bodyPr>
          <a:lstStyle/>
          <a:p>
            <a:pPr eaLnBrk="1" fontAlgn="t" hangingPunct="1">
              <a:defRPr/>
            </a:pPr>
            <a:r>
              <a:rPr lang="zh-CN" altLang="en-US" sz="1600" b="1" dirty="0">
                <a:latin typeface="+mn-lt"/>
                <a:ea typeface="+mn-ea"/>
              </a:rPr>
              <a:t>分布式计算</a:t>
            </a:r>
            <a:endParaRPr lang="zh-CN" altLang="en-US" sz="1600" b="1" dirty="0">
              <a:latin typeface="+mn-lt"/>
              <a:ea typeface="+mn-ea"/>
            </a:endParaRPr>
          </a:p>
        </p:txBody>
      </p:sp>
      <p:sp>
        <p:nvSpPr>
          <p:cNvPr id="31" name="TextBox 30"/>
          <p:cNvSpPr txBox="1"/>
          <p:nvPr/>
        </p:nvSpPr>
        <p:spPr>
          <a:xfrm>
            <a:off x="5751513" y="5624513"/>
            <a:ext cx="1187450" cy="339725"/>
          </a:xfrm>
          <a:prstGeom prst="rect">
            <a:avLst/>
          </a:prstGeom>
          <a:noFill/>
        </p:spPr>
        <p:txBody>
          <a:bodyPr>
            <a:spAutoFit/>
          </a:bodyPr>
          <a:lstStyle/>
          <a:p>
            <a:pPr eaLnBrk="1" fontAlgn="t" hangingPunct="1">
              <a:defRPr/>
            </a:pPr>
            <a:r>
              <a:rPr lang="zh-CN" altLang="en-US" sz="1600" b="1" dirty="0">
                <a:latin typeface="+mn-lt"/>
                <a:ea typeface="+mn-ea"/>
              </a:rPr>
              <a:t>网格计算</a:t>
            </a:r>
            <a:endParaRPr lang="zh-CN" altLang="en-US" sz="1600" b="1" dirty="0">
              <a:latin typeface="+mn-lt"/>
              <a:ea typeface="+mn-ea"/>
            </a:endParaRPr>
          </a:p>
        </p:txBody>
      </p:sp>
      <p:sp>
        <p:nvSpPr>
          <p:cNvPr id="32" name="TextBox 31"/>
          <p:cNvSpPr txBox="1"/>
          <p:nvPr/>
        </p:nvSpPr>
        <p:spPr>
          <a:xfrm>
            <a:off x="2474913" y="5646738"/>
            <a:ext cx="1189037" cy="338137"/>
          </a:xfrm>
          <a:prstGeom prst="rect">
            <a:avLst/>
          </a:prstGeom>
          <a:noFill/>
        </p:spPr>
        <p:txBody>
          <a:bodyPr>
            <a:spAutoFit/>
          </a:bodyPr>
          <a:lstStyle/>
          <a:p>
            <a:pPr eaLnBrk="1" fontAlgn="t" hangingPunct="1">
              <a:defRPr/>
            </a:pPr>
            <a:r>
              <a:rPr lang="zh-CN" altLang="en-US" sz="1600" b="1" dirty="0">
                <a:latin typeface="+mn-lt"/>
                <a:ea typeface="+mn-ea"/>
              </a:rPr>
              <a:t>云计算</a:t>
            </a:r>
            <a:endParaRPr lang="zh-CN" altLang="en-US" sz="1600" b="1" dirty="0">
              <a:latin typeface="+mn-lt"/>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下面的计算都不是云计算</a:t>
            </a:r>
            <a:endParaRPr lang="zh-CN" altLang="en-US" smtClean="0"/>
          </a:p>
        </p:txBody>
      </p:sp>
      <p:graphicFrame>
        <p:nvGraphicFramePr>
          <p:cNvPr id="6" name="内容占位符 5"/>
          <p:cNvGraphicFramePr>
            <a:graphicFrameLocks noGrp="1"/>
          </p:cNvGraphicFramePr>
          <p:nvPr>
            <p:ph idx="1"/>
          </p:nvPr>
        </p:nvGraphicFramePr>
        <p:xfrm>
          <a:off x="652463" y="1374775"/>
          <a:ext cx="7929562" cy="4430712"/>
        </p:xfrm>
        <a:graphic>
          <a:graphicData uri="http://schemas.openxmlformats.org/drawingml/2006/table">
            <a:tbl>
              <a:tblPr firstRow="1" bandRow="1">
                <a:tableStyleId>{21E4AEA4-8DFA-4A89-87EB-49C32662AFE0}</a:tableStyleId>
              </a:tblPr>
              <a:tblGrid>
                <a:gridCol w="1462352"/>
                <a:gridCol w="3630129"/>
                <a:gridCol w="2837081"/>
              </a:tblGrid>
              <a:tr h="773895">
                <a:tc>
                  <a:txBody>
                    <a:bodyPr/>
                    <a:lstStyle/>
                    <a:p>
                      <a:pPr algn="ctr"/>
                      <a:r>
                        <a:rPr lang="zh-CN" altLang="en-US" sz="2400" dirty="0" smtClean="0">
                          <a:latin typeface="+mn-lt"/>
                          <a:ea typeface="+mn-ea"/>
                        </a:rPr>
                        <a:t>计算模式</a:t>
                      </a:r>
                      <a:endParaRPr lang="zh-CN" altLang="en-US" sz="2400" dirty="0">
                        <a:latin typeface="+mn-lt"/>
                        <a:ea typeface="+mn-ea"/>
                      </a:endParaRPr>
                    </a:p>
                  </a:txBody>
                  <a:tcPr marL="92383" marR="92383" marT="45722" marB="45722" anchor="ctr"/>
                </a:tc>
                <a:tc>
                  <a:txBody>
                    <a:bodyPr/>
                    <a:lstStyle/>
                    <a:p>
                      <a:pPr marL="0" algn="ctr" defTabSz="914400" rtl="0" eaLnBrk="1" latinLnBrk="0" hangingPunct="1"/>
                      <a:r>
                        <a:rPr lang="zh-CN" altLang="en-US" sz="2400" b="1" kern="1200" dirty="0" smtClean="0">
                          <a:solidFill>
                            <a:schemeClr val="lt1"/>
                          </a:solidFill>
                          <a:latin typeface="+mn-lt"/>
                          <a:ea typeface="+mn-ea"/>
                          <a:cs typeface="+mn-cs"/>
                        </a:rPr>
                        <a:t>定义</a:t>
                      </a:r>
                      <a:endParaRPr lang="zh-CN" altLang="en-US" sz="2400" b="1" kern="1200" dirty="0" smtClean="0">
                        <a:solidFill>
                          <a:schemeClr val="lt1"/>
                        </a:solidFill>
                        <a:latin typeface="+mn-lt"/>
                        <a:ea typeface="+mn-ea"/>
                        <a:cs typeface="+mn-cs"/>
                      </a:endParaRPr>
                    </a:p>
                  </a:txBody>
                  <a:tcPr marL="92383" marR="92383" marT="45722" marB="45722" anchor="ctr"/>
                </a:tc>
                <a:tc>
                  <a:txBody>
                    <a:bodyPr/>
                    <a:lstStyle/>
                    <a:p>
                      <a:pPr algn="ctr"/>
                      <a:r>
                        <a:rPr lang="zh-CN" altLang="en-US" sz="2400" b="1" kern="1200" dirty="0" smtClean="0">
                          <a:solidFill>
                            <a:schemeClr val="lt1"/>
                          </a:solidFill>
                          <a:latin typeface="+mn-lt"/>
                          <a:ea typeface="+mn-ea"/>
                          <a:cs typeface="+mn-cs"/>
                        </a:rPr>
                        <a:t>特点</a:t>
                      </a:r>
                      <a:endParaRPr lang="zh-CN" altLang="en-US" sz="2400" b="1" kern="1200" dirty="0" smtClean="0">
                        <a:solidFill>
                          <a:schemeClr val="lt1"/>
                        </a:solidFill>
                        <a:latin typeface="+mn-lt"/>
                        <a:ea typeface="+mn-ea"/>
                        <a:cs typeface="+mn-cs"/>
                      </a:endParaRPr>
                    </a:p>
                  </a:txBody>
                  <a:tcPr marL="92383" marR="92383" marT="45722" marB="45722" anchor="ctr"/>
                </a:tc>
              </a:tr>
              <a:tr h="1108126">
                <a:tc>
                  <a:txBody>
                    <a:bodyPr/>
                    <a:lstStyle/>
                    <a:p>
                      <a:r>
                        <a:rPr lang="zh-CN" altLang="en-US" sz="1600" dirty="0" smtClean="0">
                          <a:latin typeface="+mn-lt"/>
                          <a:ea typeface="+mn-ea"/>
                        </a:rPr>
                        <a:t>并行计算</a:t>
                      </a:r>
                      <a:endParaRPr lang="zh-CN" altLang="en-US" sz="1600" dirty="0" smtClean="0">
                        <a:latin typeface="+mn-lt"/>
                        <a:ea typeface="+mn-ea"/>
                      </a:endParaRPr>
                    </a:p>
                    <a:p>
                      <a:r>
                        <a:rPr lang="en-US" altLang="zh-CN" sz="1600" dirty="0" smtClean="0">
                          <a:latin typeface="+mn-lt"/>
                          <a:ea typeface="+mn-ea"/>
                        </a:rPr>
                        <a:t>(Parallel</a:t>
                      </a:r>
                      <a:r>
                        <a:rPr lang="en-US" altLang="zh-CN" sz="1600" baseline="0" dirty="0" smtClean="0">
                          <a:latin typeface="+mn-lt"/>
                          <a:ea typeface="+mn-ea"/>
                        </a:rPr>
                        <a:t> Computing)</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同时使用多种计算资源解决计算问题的过程，主要目的是快速解决大型且复杂的计算问题。</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把计算任务分派给系统内的</a:t>
                      </a:r>
                      <a:r>
                        <a:rPr lang="zh-CN" altLang="en-US" sz="1600" b="1" dirty="0" smtClean="0">
                          <a:solidFill>
                            <a:srgbClr val="C00000"/>
                          </a:solidFill>
                          <a:latin typeface="+mn-lt"/>
                          <a:ea typeface="+mn-ea"/>
                        </a:rPr>
                        <a:t>多个运算单元。</a:t>
                      </a:r>
                      <a:endParaRPr lang="zh-CN" altLang="en-US" sz="1600" b="1" dirty="0">
                        <a:solidFill>
                          <a:srgbClr val="C00000"/>
                        </a:solidFill>
                        <a:latin typeface="+mn-lt"/>
                        <a:ea typeface="+mn-ea"/>
                      </a:endParaRPr>
                    </a:p>
                  </a:txBody>
                  <a:tcPr marL="92383" marR="92383" marT="45722" marB="45722" anchor="ctr"/>
                </a:tc>
              </a:tr>
              <a:tr h="1440565">
                <a:tc>
                  <a:txBody>
                    <a:bodyPr/>
                    <a:lstStyle/>
                    <a:p>
                      <a:pPr marL="0" algn="l" defTabSz="914400" rtl="0" eaLnBrk="1" latinLnBrk="0" hangingPunct="1"/>
                      <a:r>
                        <a:rPr lang="zh-CN" altLang="en-US" sz="1600" kern="1200" dirty="0" smtClean="0">
                          <a:solidFill>
                            <a:schemeClr val="dk1"/>
                          </a:solidFill>
                          <a:latin typeface="+mn-lt"/>
                          <a:ea typeface="+mn-ea"/>
                          <a:cs typeface="+mn-cs"/>
                        </a:rPr>
                        <a:t>分布式计算</a:t>
                      </a:r>
                      <a:endParaRPr lang="en-US" altLang="zh-CN" sz="1600" kern="1200" dirty="0" smtClean="0">
                        <a:solidFill>
                          <a:schemeClr val="dk1"/>
                        </a:solidFill>
                        <a:latin typeface="+mn-lt"/>
                        <a:ea typeface="+mn-ea"/>
                        <a:cs typeface="+mn-cs"/>
                      </a:endParaRPr>
                    </a:p>
                    <a:p>
                      <a:r>
                        <a:rPr lang="en-US" altLang="zh-CN" sz="1600" dirty="0" smtClean="0">
                          <a:latin typeface="+mn-lt"/>
                          <a:ea typeface="+mn-ea"/>
                        </a:rPr>
                        <a:t>(Distributed Computing)</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把一个需要巨大的计算能力才能解决的问题分成多个小部分，</a:t>
                      </a:r>
                      <a:r>
                        <a:rPr lang="zh-CN" altLang="en-US" sz="1800" kern="1200" dirty="0" smtClean="0">
                          <a:solidFill>
                            <a:schemeClr val="dk1"/>
                          </a:solidFill>
                          <a:effectLst/>
                          <a:latin typeface="+mn-lt"/>
                          <a:ea typeface="+mn-ea"/>
                          <a:cs typeface="+mn-cs"/>
                        </a:rPr>
                        <a:t>分配给多个计算单元进行处理</a:t>
                      </a:r>
                      <a:r>
                        <a:rPr lang="zh-CN" altLang="en-US" sz="1600" dirty="0" smtClean="0">
                          <a:latin typeface="+mn-lt"/>
                          <a:ea typeface="+mn-ea"/>
                        </a:rPr>
                        <a:t>，最后综合这些计算结果得到最终结果。</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把计算任务分派给网络中</a:t>
                      </a:r>
                      <a:r>
                        <a:rPr lang="zh-CN" altLang="en-US" sz="1600" b="1" dirty="0" smtClean="0">
                          <a:solidFill>
                            <a:srgbClr val="C00000"/>
                          </a:solidFill>
                          <a:latin typeface="+mn-lt"/>
                          <a:ea typeface="+mn-ea"/>
                        </a:rPr>
                        <a:t>多台独立的机器。</a:t>
                      </a:r>
                      <a:endParaRPr lang="zh-CN" altLang="en-US" sz="1600" b="1" dirty="0">
                        <a:solidFill>
                          <a:srgbClr val="C00000"/>
                        </a:solidFill>
                        <a:latin typeface="+mn-lt"/>
                        <a:ea typeface="+mn-ea"/>
                      </a:endParaRPr>
                    </a:p>
                  </a:txBody>
                  <a:tcPr marL="92383" marR="92383" marT="45722" marB="45722" anchor="ctr"/>
                </a:tc>
              </a:tr>
              <a:tr h="1108126">
                <a:tc>
                  <a:txBody>
                    <a:bodyPr/>
                    <a:lstStyle/>
                    <a:p>
                      <a:r>
                        <a:rPr lang="zh-CN" altLang="en-US" sz="1600" dirty="0" smtClean="0">
                          <a:latin typeface="+mn-lt"/>
                          <a:ea typeface="+mn-ea"/>
                        </a:rPr>
                        <a:t>网格计算</a:t>
                      </a:r>
                      <a:endParaRPr lang="en-US" altLang="zh-CN" sz="1600" dirty="0" smtClean="0">
                        <a:latin typeface="+mn-lt"/>
                        <a:ea typeface="+mn-ea"/>
                      </a:endParaRPr>
                    </a:p>
                    <a:p>
                      <a:r>
                        <a:rPr lang="en-US" altLang="zh-CN" sz="1600" dirty="0" smtClean="0">
                          <a:latin typeface="+mn-lt"/>
                          <a:ea typeface="+mn-ea"/>
                        </a:rPr>
                        <a:t>(Grid Computing)</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利用互联网把地理上广泛分布的各种资源连成一个逻辑的整体，就像一台超级计算机一样。</a:t>
                      </a:r>
                      <a:endParaRPr lang="zh-CN" altLang="en-US" sz="1600" dirty="0">
                        <a:latin typeface="+mn-lt"/>
                        <a:ea typeface="+mn-ea"/>
                      </a:endParaRPr>
                    </a:p>
                  </a:txBody>
                  <a:tcPr marL="92383" marR="92383" marT="45722" marB="45722" anchor="ctr"/>
                </a:tc>
                <a:tc>
                  <a:txBody>
                    <a:bodyPr/>
                    <a:lstStyle/>
                    <a:p>
                      <a:r>
                        <a:rPr lang="zh-CN" altLang="en-US" sz="1600" dirty="0" smtClean="0">
                          <a:latin typeface="+mn-lt"/>
                          <a:ea typeface="+mn-ea"/>
                        </a:rPr>
                        <a:t>分布式计算的一种。为用户提供</a:t>
                      </a:r>
                      <a:r>
                        <a:rPr lang="zh-CN" altLang="en-US" sz="1600" b="1" dirty="0" smtClean="0">
                          <a:solidFill>
                            <a:srgbClr val="C00000"/>
                          </a:solidFill>
                          <a:latin typeface="+mn-lt"/>
                          <a:ea typeface="+mn-ea"/>
                        </a:rPr>
                        <a:t>一体化的信息和应用服务。</a:t>
                      </a:r>
                      <a:endParaRPr lang="zh-CN" altLang="en-US" sz="1600" b="1" dirty="0">
                        <a:solidFill>
                          <a:srgbClr val="C00000"/>
                        </a:solidFill>
                        <a:latin typeface="+mn-lt"/>
                        <a:ea typeface="+mn-ea"/>
                      </a:endParaRPr>
                    </a:p>
                  </a:txBody>
                  <a:tcPr marL="92383" marR="92383" marT="45722" marB="45722"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云计算的模式</a:t>
            </a:r>
            <a:endParaRPr lang="en-US" altLang="zh-CN"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32772"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云计算的部署模式</a:t>
            </a:r>
            <a:endParaRPr lang="zh-CN" altLang="en-US" smtClean="0"/>
          </a:p>
        </p:txBody>
      </p:sp>
      <p:grpSp>
        <p:nvGrpSpPr>
          <p:cNvPr id="34819" name="Group 26"/>
          <p:cNvGrpSpPr/>
          <p:nvPr/>
        </p:nvGrpSpPr>
        <p:grpSpPr bwMode="auto">
          <a:xfrm>
            <a:off x="827088" y="1844675"/>
            <a:ext cx="7669212" cy="3478213"/>
            <a:chOff x="510" y="618"/>
            <a:chExt cx="4831" cy="2099"/>
          </a:xfrm>
        </p:grpSpPr>
        <p:pic>
          <p:nvPicPr>
            <p:cNvPr id="34820" name="Picture 27" descr="云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7" y="1100"/>
              <a:ext cx="2569"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1" name="Group 28"/>
            <p:cNvGrpSpPr/>
            <p:nvPr/>
          </p:nvGrpSpPr>
          <p:grpSpPr bwMode="auto">
            <a:xfrm>
              <a:off x="1070" y="1865"/>
              <a:ext cx="1471" cy="852"/>
              <a:chOff x="1075" y="2033"/>
              <a:chExt cx="1662" cy="895"/>
            </a:xfrm>
          </p:grpSpPr>
          <p:pic>
            <p:nvPicPr>
              <p:cNvPr id="34834" name="Picture 29" descr="云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5" y="2033"/>
                <a:ext cx="1662"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8" name="Text Box 30"/>
              <p:cNvSpPr txBox="1">
                <a:spLocks noChangeArrowheads="1"/>
              </p:cNvSpPr>
              <p:nvPr/>
            </p:nvSpPr>
            <p:spPr bwMode="auto">
              <a:xfrm>
                <a:off x="1531" y="2344"/>
                <a:ext cx="786" cy="249"/>
              </a:xfrm>
              <a:prstGeom prst="rect">
                <a:avLst/>
              </a:prstGeom>
              <a:noFill/>
              <a:ln w="9525" algn="ctr">
                <a:noFill/>
                <a:miter lim="800000"/>
              </a:ln>
              <a:effectLst/>
            </p:spPr>
            <p:txBody>
              <a:bodyPr wrap="none" lIns="87779" tIns="43889" rIns="87779" bIns="43889">
                <a:spAutoFit/>
              </a:bodyPr>
              <a:lstStyle/>
              <a:p>
                <a:pPr defTabSz="800735" eaLnBrk="1" fontAlgn="t" hangingPunct="1">
                  <a:lnSpc>
                    <a:spcPct val="110000"/>
                  </a:lnSpc>
                  <a:buClr>
                    <a:schemeClr val="bg1"/>
                  </a:buClr>
                  <a:defRPr/>
                </a:pPr>
                <a:r>
                  <a:rPr lang="zh-CN" altLang="en-US" sz="1800" b="1" dirty="0">
                    <a:solidFill>
                      <a:srgbClr val="006699"/>
                    </a:solidFill>
                    <a:effectLst>
                      <a:outerShdw blurRad="38100" dist="38100" dir="2700000" algn="tl">
                        <a:srgbClr val="C0C0C0"/>
                      </a:outerShdw>
                    </a:effectLst>
                    <a:latin typeface="+mn-lt"/>
                    <a:ea typeface="+mn-ea"/>
                  </a:rPr>
                  <a:t>公 </a:t>
                </a:r>
                <a:r>
                  <a:rPr lang="zh-CN" altLang="en-US" sz="1800" b="1" dirty="0" smtClean="0">
                    <a:solidFill>
                      <a:srgbClr val="006699"/>
                    </a:solidFill>
                    <a:effectLst>
                      <a:outerShdw blurRad="38100" dist="38100" dir="2700000" algn="tl">
                        <a:srgbClr val="C0C0C0"/>
                      </a:outerShdw>
                    </a:effectLst>
                    <a:latin typeface="+mn-lt"/>
                    <a:ea typeface="+mn-ea"/>
                  </a:rPr>
                  <a:t>有 </a:t>
                </a:r>
                <a:r>
                  <a:rPr lang="zh-CN" altLang="en-US" sz="1800" b="1" dirty="0">
                    <a:solidFill>
                      <a:srgbClr val="006699"/>
                    </a:solidFill>
                    <a:effectLst>
                      <a:outerShdw blurRad="38100" dist="38100" dir="2700000" algn="tl">
                        <a:srgbClr val="C0C0C0"/>
                      </a:outerShdw>
                    </a:effectLst>
                    <a:latin typeface="+mn-lt"/>
                    <a:ea typeface="+mn-ea"/>
                  </a:rPr>
                  <a:t>云</a:t>
                </a:r>
                <a:endParaRPr lang="zh-CN" altLang="en-US" sz="1800" b="1" dirty="0">
                  <a:solidFill>
                    <a:srgbClr val="006699"/>
                  </a:solidFill>
                  <a:effectLst>
                    <a:outerShdw blurRad="38100" dist="38100" dir="2700000" algn="tl">
                      <a:srgbClr val="C0C0C0"/>
                    </a:outerShdw>
                  </a:effectLst>
                  <a:latin typeface="+mn-lt"/>
                  <a:ea typeface="+mn-ea"/>
                </a:endParaRPr>
              </a:p>
            </p:txBody>
          </p:sp>
        </p:grpSp>
        <p:sp>
          <p:nvSpPr>
            <p:cNvPr id="68639" name="Text Box 31"/>
            <p:cNvSpPr txBox="1">
              <a:spLocks noChangeArrowheads="1"/>
            </p:cNvSpPr>
            <p:nvPr/>
          </p:nvSpPr>
          <p:spPr bwMode="auto">
            <a:xfrm>
              <a:off x="3514" y="1963"/>
              <a:ext cx="695" cy="237"/>
            </a:xfrm>
            <a:prstGeom prst="rect">
              <a:avLst/>
            </a:prstGeom>
            <a:noFill/>
            <a:ln w="9525" algn="ctr">
              <a:noFill/>
              <a:miter lim="800000"/>
            </a:ln>
            <a:effectLst/>
          </p:spPr>
          <p:txBody>
            <a:bodyPr wrap="none" lIns="87779" tIns="43889" rIns="87779" bIns="43889">
              <a:spAutoFit/>
            </a:bodyPr>
            <a:lstStyle/>
            <a:p>
              <a:pPr defTabSz="800735" eaLnBrk="1" fontAlgn="t" hangingPunct="1">
                <a:lnSpc>
                  <a:spcPct val="110000"/>
                </a:lnSpc>
                <a:buClr>
                  <a:schemeClr val="bg1"/>
                </a:buClr>
                <a:defRPr/>
              </a:pPr>
              <a:r>
                <a:rPr lang="zh-CN" altLang="en-US" sz="1800" b="1" dirty="0">
                  <a:solidFill>
                    <a:srgbClr val="006699"/>
                  </a:solidFill>
                  <a:effectLst>
                    <a:outerShdw blurRad="38100" dist="38100" dir="2700000" algn="tl">
                      <a:srgbClr val="C0C0C0"/>
                    </a:outerShdw>
                  </a:effectLst>
                  <a:latin typeface="+mn-lt"/>
                  <a:ea typeface="+mn-ea"/>
                </a:rPr>
                <a:t>混 合 云</a:t>
              </a:r>
              <a:endParaRPr lang="zh-CN" altLang="en-US" sz="1800" b="1" dirty="0">
                <a:solidFill>
                  <a:srgbClr val="006699"/>
                </a:solidFill>
                <a:effectLst>
                  <a:outerShdw blurRad="38100" dist="38100" dir="2700000" algn="tl">
                    <a:srgbClr val="C0C0C0"/>
                  </a:outerShdw>
                </a:effectLst>
                <a:latin typeface="+mn-lt"/>
                <a:ea typeface="+mn-ea"/>
              </a:endParaRPr>
            </a:p>
          </p:txBody>
        </p:sp>
        <p:grpSp>
          <p:nvGrpSpPr>
            <p:cNvPr id="34823" name="Group 32"/>
            <p:cNvGrpSpPr/>
            <p:nvPr/>
          </p:nvGrpSpPr>
          <p:grpSpPr bwMode="auto">
            <a:xfrm>
              <a:off x="912" y="618"/>
              <a:ext cx="1485" cy="1009"/>
              <a:chOff x="850" y="606"/>
              <a:chExt cx="1678" cy="1060"/>
            </a:xfrm>
          </p:grpSpPr>
          <p:grpSp>
            <p:nvGrpSpPr>
              <p:cNvPr id="34830" name="Group 33"/>
              <p:cNvGrpSpPr/>
              <p:nvPr/>
            </p:nvGrpSpPr>
            <p:grpSpPr bwMode="auto">
              <a:xfrm>
                <a:off x="850" y="726"/>
                <a:ext cx="1678" cy="940"/>
                <a:chOff x="850" y="726"/>
                <a:chExt cx="1678" cy="940"/>
              </a:xfrm>
            </p:grpSpPr>
            <p:pic>
              <p:nvPicPr>
                <p:cNvPr id="34832" name="Picture 34" descr="云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0" y="726"/>
                  <a:ext cx="167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43" name="Text Box 35"/>
                <p:cNvSpPr txBox="1">
                  <a:spLocks noChangeArrowheads="1"/>
                </p:cNvSpPr>
                <p:nvPr/>
              </p:nvSpPr>
              <p:spPr bwMode="auto">
                <a:xfrm>
                  <a:off x="1349" y="1062"/>
                  <a:ext cx="783" cy="249"/>
                </a:xfrm>
                <a:prstGeom prst="rect">
                  <a:avLst/>
                </a:prstGeom>
                <a:noFill/>
                <a:ln w="9525" algn="ctr">
                  <a:noFill/>
                  <a:miter lim="800000"/>
                </a:ln>
                <a:effectLst/>
              </p:spPr>
              <p:txBody>
                <a:bodyPr wrap="none" lIns="87779" tIns="43889" rIns="87779" bIns="43889">
                  <a:spAutoFit/>
                </a:bodyPr>
                <a:lstStyle/>
                <a:p>
                  <a:pPr defTabSz="800735" eaLnBrk="1" fontAlgn="t" hangingPunct="1">
                    <a:lnSpc>
                      <a:spcPct val="110000"/>
                    </a:lnSpc>
                    <a:buClr>
                      <a:schemeClr val="bg1"/>
                    </a:buClr>
                    <a:defRPr/>
                  </a:pPr>
                  <a:r>
                    <a:rPr lang="zh-CN" altLang="en-US" sz="1800" b="1" dirty="0">
                      <a:solidFill>
                        <a:srgbClr val="006699"/>
                      </a:solidFill>
                      <a:effectLst>
                        <a:outerShdw blurRad="38100" dist="38100" dir="2700000" algn="tl">
                          <a:srgbClr val="C0C0C0"/>
                        </a:outerShdw>
                      </a:effectLst>
                      <a:latin typeface="+mn-lt"/>
                      <a:ea typeface="+mn-ea"/>
                    </a:rPr>
                    <a:t>私 有 云</a:t>
                  </a:r>
                  <a:endParaRPr lang="zh-CN" altLang="en-US" sz="1800" b="1" dirty="0">
                    <a:solidFill>
                      <a:srgbClr val="006699"/>
                    </a:solidFill>
                    <a:effectLst>
                      <a:outerShdw blurRad="38100" dist="38100" dir="2700000" algn="tl">
                        <a:srgbClr val="C0C0C0"/>
                      </a:outerShdw>
                    </a:effectLst>
                    <a:latin typeface="+mn-lt"/>
                    <a:ea typeface="+mn-ea"/>
                  </a:endParaRPr>
                </a:p>
              </p:txBody>
            </p:sp>
          </p:grpSp>
          <p:pic>
            <p:nvPicPr>
              <p:cNvPr id="34831" name="Picture 36" descr="图形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8" y="606"/>
                <a:ext cx="54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4" name="Picture 37" descr="图形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 y="878"/>
              <a:ext cx="537"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38" descr="j04339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 y="2437"/>
              <a:ext cx="24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47" name="Rectangle 39"/>
            <p:cNvSpPr>
              <a:spLocks noChangeArrowheads="1"/>
            </p:cNvSpPr>
            <p:nvPr/>
          </p:nvSpPr>
          <p:spPr bwMode="auto">
            <a:xfrm>
              <a:off x="510" y="1525"/>
              <a:ext cx="4831" cy="306"/>
            </a:xfrm>
            <a:prstGeom prst="rect">
              <a:avLst/>
            </a:prstGeom>
            <a:gradFill rotWithShape="1">
              <a:gsLst>
                <a:gs pos="0">
                  <a:srgbClr val="FFBF61"/>
                </a:gs>
                <a:gs pos="50000">
                  <a:srgbClr val="FFBF61">
                    <a:gamma/>
                    <a:tint val="41176"/>
                    <a:invGamma/>
                  </a:srgbClr>
                </a:gs>
                <a:gs pos="100000">
                  <a:srgbClr val="FFBF61"/>
                </a:gs>
              </a:gsLst>
              <a:lin ang="2700000" scaled="1"/>
            </a:gradFill>
            <a:ln w="9525" algn="ctr">
              <a:solidFill>
                <a:srgbClr val="FF6600"/>
              </a:solidFill>
              <a:miter lim="800000"/>
            </a:ln>
            <a:effectLst/>
          </p:spPr>
          <p:txBody>
            <a:bodyPr lIns="87779" tIns="43889" rIns="87779" bIns="43889" anchor="ctr" anchorCtr="1"/>
            <a:lstStyle/>
            <a:p>
              <a:pPr defTabSz="800735" eaLnBrk="1" fontAlgn="t" hangingPunct="1">
                <a:lnSpc>
                  <a:spcPct val="110000"/>
                </a:lnSpc>
                <a:buClr>
                  <a:schemeClr val="bg1"/>
                </a:buClr>
                <a:defRPr/>
              </a:pPr>
              <a:r>
                <a:rPr lang="zh-CN" altLang="en-US" sz="1500" b="1" dirty="0">
                  <a:effectLst>
                    <a:outerShdw blurRad="38100" dist="38100" dir="2700000" algn="tl">
                      <a:srgbClr val="FFFFFF"/>
                    </a:outerShdw>
                  </a:effectLst>
                  <a:latin typeface="+mn-lt"/>
                  <a:ea typeface="+mn-ea"/>
                </a:rPr>
                <a:t>企 业 防 火 墙</a:t>
              </a:r>
              <a:endParaRPr lang="zh-CN" altLang="en-US" sz="1500" b="1" dirty="0">
                <a:effectLst>
                  <a:outerShdw blurRad="38100" dist="38100" dir="2700000" algn="tl">
                    <a:srgbClr val="FFFFFF"/>
                  </a:outerShdw>
                </a:effectLst>
                <a:latin typeface="+mn-lt"/>
                <a:ea typeface="+mn-ea"/>
              </a:endParaRPr>
            </a:p>
          </p:txBody>
        </p:sp>
        <p:pic>
          <p:nvPicPr>
            <p:cNvPr id="34827" name="Picture 40" descr="j04339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 y="2160"/>
              <a:ext cx="24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41" descr="j04339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6" y="2205"/>
              <a:ext cx="24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42" descr="j04339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5" y="2421"/>
              <a:ext cx="24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1"/>
          <p:cNvSpPr>
            <a:spLocks noGrp="1" noChangeArrowheads="1"/>
          </p:cNvSpPr>
          <p:nvPr>
            <p:ph type="title"/>
          </p:nvPr>
        </p:nvSpPr>
        <p:spPr/>
        <p:txBody>
          <a:bodyPr/>
          <a:lstStyle/>
          <a:p>
            <a:pPr eaLnBrk="1" hangingPunct="1"/>
            <a:r>
              <a:rPr lang="zh-CN" altLang="en-US" smtClean="0"/>
              <a:t>云计算的商业模式</a:t>
            </a:r>
            <a:endParaRPr lang="zh-CN" altLang="en-US" smtClean="0"/>
          </a:p>
        </p:txBody>
      </p:sp>
      <p:pic>
        <p:nvPicPr>
          <p:cNvPr id="3686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6375" y="1893888"/>
            <a:ext cx="5745163"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1"/>
          <p:cNvSpPr>
            <a:spLocks noGrp="1" noChangeArrowheads="1"/>
          </p:cNvSpPr>
          <p:nvPr>
            <p:ph type="title"/>
          </p:nvPr>
        </p:nvSpPr>
        <p:spPr/>
        <p:txBody>
          <a:bodyPr/>
          <a:lstStyle/>
          <a:p>
            <a:pPr eaLnBrk="1" hangingPunct="1"/>
            <a:r>
              <a:rPr lang="zh-CN" altLang="en-US" smtClean="0"/>
              <a:t>云计算的商业模式</a:t>
            </a:r>
            <a:endParaRPr lang="zh-CN" altLang="en-US" smtClean="0"/>
          </a:p>
        </p:txBody>
      </p:sp>
      <p:graphicFrame>
        <p:nvGraphicFramePr>
          <p:cNvPr id="70659" name="Group 3"/>
          <p:cNvGraphicFramePr>
            <a:graphicFrameLocks noGrp="1"/>
          </p:cNvGraphicFramePr>
          <p:nvPr/>
        </p:nvGraphicFramePr>
        <p:xfrm>
          <a:off x="792163" y="1422400"/>
          <a:ext cx="7758112" cy="4348164"/>
        </p:xfrm>
        <a:graphic>
          <a:graphicData uri="http://schemas.openxmlformats.org/drawingml/2006/table">
            <a:tbl>
              <a:tblPr/>
              <a:tblGrid>
                <a:gridCol w="1061975"/>
                <a:gridCol w="2232038"/>
                <a:gridCol w="2196037"/>
                <a:gridCol w="2268062"/>
              </a:tblGrid>
              <a:tr h="628517">
                <a:tc>
                  <a:txBody>
                    <a:bodyPr/>
                    <a:lstStyle/>
                    <a:p>
                      <a:pPr marL="0" marR="0" lvl="0" indent="0" algn="ctr" defTabSz="87757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mn-lt"/>
                          <a:ea typeface="+mn-ea"/>
                        </a:rPr>
                        <a:t>服务类别</a:t>
                      </a:r>
                      <a:endParaRPr kumimoji="0" lang="zh-CN" altLang="en-US" sz="1800" b="1" i="0" u="none" strike="noStrike" cap="none" normalizeH="0" baseline="0" dirty="0" smtClean="0">
                        <a:ln>
                          <a:noFill/>
                        </a:ln>
                        <a:solidFill>
                          <a:srgbClr val="000000"/>
                        </a:solidFill>
                        <a:effectLst/>
                        <a:latin typeface="+mn-lt"/>
                        <a:ea typeface="+mn-ea"/>
                      </a:endParaRPr>
                    </a:p>
                  </a:txBody>
                  <a:tcPr marL="72780" marR="72780" marT="39175" marB="39175"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7CFFF"/>
                    </a:solidFill>
                  </a:tcPr>
                </a:tc>
                <a:tc>
                  <a:txBody>
                    <a:bodyPr/>
                    <a:lstStyle/>
                    <a:p>
                      <a:pPr marL="0" marR="0" lvl="0" indent="0" algn="ctr" defTabSz="87757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mn-lt"/>
                          <a:ea typeface="+mn-ea"/>
                        </a:rPr>
                        <a:t>服务内容</a:t>
                      </a:r>
                      <a:endParaRPr kumimoji="0" lang="zh-CN" altLang="en-US" sz="1800" b="1" i="0" u="none" strike="noStrike" cap="none" normalizeH="0" baseline="0" dirty="0" smtClean="0">
                        <a:ln>
                          <a:noFill/>
                        </a:ln>
                        <a:solidFill>
                          <a:srgbClr val="000000"/>
                        </a:solidFill>
                        <a:effectLst/>
                        <a:latin typeface="+mn-lt"/>
                        <a:ea typeface="+mn-ea"/>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7CFFF"/>
                    </a:solidFill>
                  </a:tcPr>
                </a:tc>
                <a:tc>
                  <a:txBody>
                    <a:bodyPr/>
                    <a:lstStyle/>
                    <a:p>
                      <a:pPr marL="0" marR="0" lvl="0" indent="0" algn="ctr" defTabSz="87757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smtClean="0">
                          <a:ln>
                            <a:noFill/>
                          </a:ln>
                          <a:solidFill>
                            <a:srgbClr val="000000"/>
                          </a:solidFill>
                          <a:effectLst/>
                          <a:latin typeface="+mn-lt"/>
                          <a:ea typeface="+mn-ea"/>
                        </a:rPr>
                        <a:t>盈利模式</a:t>
                      </a:r>
                      <a:endParaRPr kumimoji="0" lang="zh-CN" altLang="en-US" sz="1800" b="1" i="0" u="none" strike="noStrike" cap="none" normalizeH="0" baseline="0" smtClean="0">
                        <a:ln>
                          <a:noFill/>
                        </a:ln>
                        <a:solidFill>
                          <a:srgbClr val="000000"/>
                        </a:solidFill>
                        <a:effectLst/>
                        <a:latin typeface="+mn-lt"/>
                        <a:ea typeface="+mn-ea"/>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7CFFF"/>
                    </a:solidFill>
                  </a:tcPr>
                </a:tc>
                <a:tc>
                  <a:txBody>
                    <a:bodyPr/>
                    <a:lstStyle/>
                    <a:p>
                      <a:pPr marL="0" marR="0" lvl="0" indent="0" algn="ctr" defTabSz="87757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mn-lt"/>
                          <a:ea typeface="+mn-ea"/>
                        </a:rPr>
                        <a:t>实例</a:t>
                      </a:r>
                      <a:endParaRPr kumimoji="0" lang="zh-CN" altLang="en-US" sz="1800" b="1" i="0" u="none" strike="noStrike" cap="none" normalizeH="0" baseline="0" dirty="0" smtClean="0">
                        <a:ln>
                          <a:noFill/>
                        </a:ln>
                        <a:solidFill>
                          <a:srgbClr val="000000"/>
                        </a:solidFill>
                        <a:effectLst/>
                        <a:latin typeface="+mn-lt"/>
                        <a:ea typeface="+mn-ea"/>
                      </a:endParaRPr>
                    </a:p>
                  </a:txBody>
                  <a:tcPr marL="72780" marR="72780" marT="39175" marB="39175"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7CFFF"/>
                    </a:solidFill>
                  </a:tcPr>
                </a:tc>
              </a:tr>
              <a:tr h="1172343">
                <a:tc>
                  <a:txBody>
                    <a:bodyPr/>
                    <a:lstStyle/>
                    <a:p>
                      <a:pPr marL="0" marR="0" lvl="0" indent="0" algn="ctr" defTabSz="877570" rtl="0" eaLnBrk="1" fontAlgn="base" latinLnBrk="0" hangingPunct="1">
                        <a:lnSpc>
                          <a:spcPct val="95000"/>
                        </a:lnSpc>
                        <a:spcBef>
                          <a:spcPct val="0"/>
                        </a:spcBef>
                        <a:spcAft>
                          <a:spcPct val="0"/>
                        </a:spcAft>
                        <a:buClr>
                          <a:schemeClr val="bg2"/>
                        </a:buClr>
                        <a:buSzPct val="60000"/>
                        <a:buFont typeface="Wingdings" panose="05000000000000000000" pitchFamily="2" charset="2"/>
                        <a:buNone/>
                      </a:pPr>
                      <a:r>
                        <a:rPr kumimoji="0" lang="en-US" altLang="zh-CN" sz="1600" b="1" i="0" u="none" strike="noStrike" cap="none" normalizeH="0" baseline="0" dirty="0" smtClean="0">
                          <a:ln>
                            <a:noFill/>
                          </a:ln>
                          <a:solidFill>
                            <a:srgbClr val="000000"/>
                          </a:solidFill>
                          <a:effectLst/>
                          <a:latin typeface="+mn-lt"/>
                          <a:ea typeface="+mn-ea"/>
                        </a:rPr>
                        <a:t>SaaS</a:t>
                      </a:r>
                      <a:endParaRPr kumimoji="0" lang="zh-CN" altLang="en-US" sz="1600" b="1" i="0" u="none" strike="noStrike" cap="none" normalizeH="0" baseline="0" dirty="0" smtClean="0">
                        <a:ln>
                          <a:noFill/>
                        </a:ln>
                        <a:solidFill>
                          <a:srgbClr val="FF3300"/>
                        </a:solidFill>
                        <a:effectLst/>
                        <a:latin typeface="+mn-lt"/>
                        <a:ea typeface="+mn-ea"/>
                      </a:endParaRPr>
                    </a:p>
                  </a:txBody>
                  <a:tcPr marL="73259" marR="73259" marT="37555" marB="3755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互联网</a:t>
                      </a:r>
                      <a:r>
                        <a:rPr kumimoji="0" lang="en-US" altLang="zh-CN" sz="1600" b="0" i="0" u="none" strike="noStrike" kern="1200" cap="none" normalizeH="0" baseline="0" dirty="0" smtClean="0">
                          <a:ln>
                            <a:noFill/>
                          </a:ln>
                          <a:solidFill>
                            <a:srgbClr val="000000"/>
                          </a:solidFill>
                          <a:effectLst/>
                          <a:latin typeface="+mn-lt"/>
                          <a:ea typeface="+mn-ea"/>
                          <a:cs typeface="+mn-cs"/>
                        </a:rPr>
                        <a:t>Web 2.0</a:t>
                      </a:r>
                      <a:r>
                        <a:rPr kumimoji="0" lang="zh-CN" altLang="en-US" sz="1600" b="0" i="0" u="none" strike="noStrike" kern="1200" cap="none" normalizeH="0" baseline="0" dirty="0" smtClean="0">
                          <a:ln>
                            <a:noFill/>
                          </a:ln>
                          <a:solidFill>
                            <a:srgbClr val="000000"/>
                          </a:solidFill>
                          <a:effectLst/>
                          <a:latin typeface="+mn-lt"/>
                          <a:ea typeface="+mn-ea"/>
                          <a:cs typeface="+mn-cs"/>
                        </a:rPr>
                        <a:t>应用</a:t>
                      </a:r>
                      <a:endParaRPr kumimoji="0" lang="zh-CN" altLang="en-US" sz="1600" b="0" i="0" u="none" strike="noStrike" kern="1200" cap="none" normalizeH="0" baseline="0" dirty="0" smtClean="0">
                        <a:ln>
                          <a:noFill/>
                        </a:ln>
                        <a:solidFill>
                          <a:srgbClr val="000000"/>
                        </a:solidFill>
                        <a:effectLst/>
                        <a:latin typeface="+mn-lt"/>
                        <a:ea typeface="+mn-ea"/>
                        <a:cs typeface="+mn-cs"/>
                      </a:endParaRPr>
                    </a:p>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企业应用</a:t>
                      </a:r>
                      <a:endParaRPr kumimoji="0" lang="zh-CN" altLang="en-US" sz="1600" b="0" i="0" u="none" strike="noStrike" kern="1200" cap="none" normalizeH="0" baseline="0" dirty="0" smtClean="0">
                        <a:ln>
                          <a:noFill/>
                        </a:ln>
                        <a:solidFill>
                          <a:srgbClr val="000000"/>
                        </a:solidFill>
                        <a:effectLst/>
                        <a:latin typeface="+mn-lt"/>
                        <a:ea typeface="+mn-ea"/>
                        <a:cs typeface="+mn-cs"/>
                      </a:endParaRPr>
                    </a:p>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电信业务</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通过提供满足最终用户需求的业务，按使用收费</a:t>
                      </a:r>
                      <a:endParaRPr kumimoji="0" lang="en-US" altLang="zh-CN"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None/>
                      </a:pPr>
                      <a:r>
                        <a:rPr kumimoji="0" lang="en-US" altLang="zh-CN" sz="1600" b="0" i="0" u="none" strike="noStrike" kern="1200" cap="none" normalizeH="0" baseline="0" dirty="0" smtClean="0">
                          <a:ln>
                            <a:noFill/>
                          </a:ln>
                          <a:solidFill>
                            <a:srgbClr val="000000"/>
                          </a:solidFill>
                          <a:effectLst/>
                          <a:latin typeface="+mn-lt"/>
                          <a:ea typeface="+mn-ea"/>
                          <a:cs typeface="+mn-cs"/>
                        </a:rPr>
                        <a:t>Salesforce</a:t>
                      </a:r>
                      <a:r>
                        <a:rPr kumimoji="0" lang="zh-CN" altLang="en-US" sz="1600" b="0" i="0" u="none" strike="noStrike" kern="1200" cap="none" normalizeH="0" baseline="0" dirty="0" smtClean="0">
                          <a:ln>
                            <a:noFill/>
                          </a:ln>
                          <a:solidFill>
                            <a:srgbClr val="000000"/>
                          </a:solidFill>
                          <a:effectLst/>
                          <a:latin typeface="+mn-lt"/>
                          <a:ea typeface="+mn-ea"/>
                          <a:cs typeface="+mn-cs"/>
                        </a:rPr>
                        <a:t>：</a:t>
                      </a:r>
                      <a:r>
                        <a:rPr kumimoji="0" lang="en-US" altLang="zh-CN" sz="1600" b="0" i="0" u="none" strike="noStrike" kern="1200" cap="none" normalizeH="0" baseline="0" dirty="0" smtClean="0">
                          <a:ln>
                            <a:noFill/>
                          </a:ln>
                          <a:solidFill>
                            <a:srgbClr val="000000"/>
                          </a:solidFill>
                          <a:effectLst/>
                          <a:latin typeface="+mn-lt"/>
                          <a:ea typeface="+mn-ea"/>
                          <a:cs typeface="+mn-cs"/>
                        </a:rPr>
                        <a:t>CRM</a:t>
                      </a:r>
                      <a:endParaRPr kumimoji="0" lang="en-US" altLang="zh-CN"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48389">
                <a:tc>
                  <a:txBody>
                    <a:bodyPr/>
                    <a:lstStyle/>
                    <a:p>
                      <a:pPr marL="0" marR="0" lvl="0" indent="0" algn="ctr" defTabSz="877570" rtl="0" eaLnBrk="1" fontAlgn="base" latinLnBrk="0" hangingPunct="1">
                        <a:lnSpc>
                          <a:spcPct val="95000"/>
                        </a:lnSpc>
                        <a:spcBef>
                          <a:spcPct val="0"/>
                        </a:spcBef>
                        <a:spcAft>
                          <a:spcPct val="0"/>
                        </a:spcAft>
                        <a:buClr>
                          <a:schemeClr val="bg2"/>
                        </a:buClr>
                        <a:buSzPct val="60000"/>
                        <a:buFont typeface="Wingdings" panose="05000000000000000000" pitchFamily="2" charset="2"/>
                        <a:buNone/>
                      </a:pPr>
                      <a:r>
                        <a:rPr kumimoji="0" lang="en-US" altLang="zh-CN" sz="1600" b="1" i="0" u="none" strike="noStrike" cap="none" normalizeH="0" baseline="0" dirty="0" smtClean="0">
                          <a:ln>
                            <a:noFill/>
                          </a:ln>
                          <a:solidFill>
                            <a:srgbClr val="000000"/>
                          </a:solidFill>
                          <a:effectLst/>
                          <a:latin typeface="+mn-lt"/>
                          <a:ea typeface="+mn-ea"/>
                        </a:rPr>
                        <a:t>PaaS</a:t>
                      </a:r>
                      <a:endParaRPr kumimoji="0" lang="en-US" altLang="zh-CN" sz="1600" b="1" i="0" u="none" strike="noStrike" cap="none" normalizeH="0" baseline="0" dirty="0" smtClean="0">
                        <a:ln>
                          <a:noFill/>
                        </a:ln>
                        <a:solidFill>
                          <a:srgbClr val="FF3300"/>
                        </a:solidFill>
                        <a:effectLst/>
                        <a:latin typeface="+mn-lt"/>
                        <a:ea typeface="+mn-ea"/>
                      </a:endParaRPr>
                    </a:p>
                  </a:txBody>
                  <a:tcPr marL="73259" marR="73259" marT="37555" marB="3755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提供应用运行和开发环境</a:t>
                      </a:r>
                      <a:endParaRPr kumimoji="0" lang="zh-CN" altLang="en-US" sz="1600" b="0" i="0" u="none" strike="noStrike" kern="1200" cap="none" normalizeH="0" baseline="0" dirty="0" smtClean="0">
                        <a:ln>
                          <a:noFill/>
                        </a:ln>
                        <a:solidFill>
                          <a:srgbClr val="000000"/>
                        </a:solidFill>
                        <a:effectLst/>
                        <a:latin typeface="+mn-lt"/>
                        <a:ea typeface="+mn-ea"/>
                        <a:cs typeface="+mn-cs"/>
                      </a:endParaRPr>
                    </a:p>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提供应用开发的组件（如：数据库）</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通过将</a:t>
                      </a:r>
                      <a:r>
                        <a:rPr kumimoji="0" lang="en-US" altLang="zh-CN" sz="1600" b="0" i="0" u="none" strike="noStrike" kern="1200" cap="none" normalizeH="0" baseline="0" dirty="0" smtClean="0">
                          <a:ln>
                            <a:noFill/>
                          </a:ln>
                          <a:solidFill>
                            <a:srgbClr val="000000"/>
                          </a:solidFill>
                          <a:effectLst/>
                          <a:latin typeface="+mn-lt"/>
                          <a:ea typeface="+mn-ea"/>
                          <a:cs typeface="+mn-cs"/>
                        </a:rPr>
                        <a:t>IT</a:t>
                      </a:r>
                      <a:r>
                        <a:rPr kumimoji="0" lang="zh-CN" altLang="en-US" sz="1600" b="0" i="0" u="none" strike="noStrike" kern="1200" cap="none" normalizeH="0" baseline="0" dirty="0" smtClean="0">
                          <a:ln>
                            <a:noFill/>
                          </a:ln>
                          <a:solidFill>
                            <a:srgbClr val="000000"/>
                          </a:solidFill>
                          <a:effectLst/>
                          <a:latin typeface="+mn-lt"/>
                          <a:ea typeface="+mn-ea"/>
                          <a:cs typeface="+mn-cs"/>
                        </a:rPr>
                        <a:t>资源、</a:t>
                      </a:r>
                      <a:r>
                        <a:rPr kumimoji="0" lang="en-US" altLang="zh-CN" sz="1600" b="0" i="0" u="none" strike="noStrike" kern="1200" cap="none" normalizeH="0" baseline="0" dirty="0" smtClean="0">
                          <a:ln>
                            <a:noFill/>
                          </a:ln>
                          <a:solidFill>
                            <a:srgbClr val="000000"/>
                          </a:solidFill>
                          <a:effectLst/>
                          <a:latin typeface="+mn-lt"/>
                          <a:ea typeface="+mn-ea"/>
                          <a:cs typeface="+mn-cs"/>
                        </a:rPr>
                        <a:t>Web</a:t>
                      </a:r>
                      <a:r>
                        <a:rPr kumimoji="0" lang="zh-CN" altLang="en-US" sz="1600" b="0" i="0" u="none" strike="noStrike" kern="1200" cap="none" normalizeH="0" baseline="0" dirty="0" smtClean="0">
                          <a:ln>
                            <a:noFill/>
                          </a:ln>
                          <a:solidFill>
                            <a:srgbClr val="000000"/>
                          </a:solidFill>
                          <a:effectLst/>
                          <a:latin typeface="+mn-lt"/>
                          <a:ea typeface="+mn-ea"/>
                          <a:cs typeface="+mn-cs"/>
                        </a:rPr>
                        <a:t>通用能力、通信能力打包出租给应用开发和运营者，按使用收费</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None/>
                        <a:defRPr/>
                      </a:pPr>
                      <a:r>
                        <a:rPr kumimoji="0" lang="en-US" altLang="zh-CN" sz="1600" b="0" i="0" u="none" strike="noStrike" kern="1200" cap="none" normalizeH="0" baseline="0" dirty="0" smtClean="0">
                          <a:ln>
                            <a:noFill/>
                          </a:ln>
                          <a:solidFill>
                            <a:srgbClr val="000000"/>
                          </a:solidFill>
                          <a:effectLst/>
                          <a:latin typeface="+mn-lt"/>
                          <a:ea typeface="+mn-ea"/>
                          <a:cs typeface="+mn-cs"/>
                        </a:rPr>
                        <a:t>Microsoft: Azure</a:t>
                      </a:r>
                      <a:r>
                        <a:rPr kumimoji="0" lang="zh-CN" altLang="en-US" sz="1600" b="0" i="0" u="none" strike="noStrike" kern="1200" cap="none" normalizeH="0" baseline="0" dirty="0" smtClean="0">
                          <a:ln>
                            <a:noFill/>
                          </a:ln>
                          <a:solidFill>
                            <a:srgbClr val="000000"/>
                          </a:solidFill>
                          <a:effectLst/>
                          <a:latin typeface="+mn-lt"/>
                          <a:ea typeface="+mn-ea"/>
                          <a:cs typeface="+mn-cs"/>
                        </a:rPr>
                        <a:t>的</a:t>
                      </a:r>
                      <a:r>
                        <a:rPr kumimoji="0" lang="en-US" altLang="zh-CN" sz="1600" b="0" i="0" u="none" strike="noStrike" kern="1200" cap="none" normalizeH="0" baseline="0" dirty="0" smtClean="0">
                          <a:ln>
                            <a:noFill/>
                          </a:ln>
                          <a:solidFill>
                            <a:srgbClr val="000000"/>
                          </a:solidFill>
                          <a:effectLst/>
                          <a:latin typeface="+mn-lt"/>
                          <a:ea typeface="+mn-ea"/>
                          <a:cs typeface="+mn-cs"/>
                        </a:rPr>
                        <a:t>Visio Studio</a:t>
                      </a:r>
                      <a:r>
                        <a:rPr kumimoji="0" lang="zh-CN" altLang="en-US" sz="1600" b="0" i="0" u="none" strike="noStrike" kern="1200" cap="none" normalizeH="0" baseline="0" dirty="0" smtClean="0">
                          <a:ln>
                            <a:noFill/>
                          </a:ln>
                          <a:solidFill>
                            <a:srgbClr val="000000"/>
                          </a:solidFill>
                          <a:effectLst/>
                          <a:latin typeface="+mn-lt"/>
                          <a:ea typeface="+mn-ea"/>
                          <a:cs typeface="+mn-cs"/>
                        </a:rPr>
                        <a:t>工具</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98915">
                <a:tc>
                  <a:txBody>
                    <a:bodyPr/>
                    <a:lstStyle/>
                    <a:p>
                      <a:pPr marL="0" marR="0" lvl="0" indent="0" algn="ctr" defTabSz="877570" rtl="0" eaLnBrk="1" fontAlgn="base" latinLnBrk="0" hangingPunct="1">
                        <a:lnSpc>
                          <a:spcPct val="95000"/>
                        </a:lnSpc>
                        <a:spcBef>
                          <a:spcPct val="0"/>
                        </a:spcBef>
                        <a:spcAft>
                          <a:spcPct val="0"/>
                        </a:spcAft>
                        <a:buClr>
                          <a:schemeClr val="bg2"/>
                        </a:buClr>
                        <a:buSzPct val="60000"/>
                        <a:buFont typeface="Wingdings" panose="05000000000000000000" pitchFamily="2" charset="2"/>
                        <a:buNone/>
                      </a:pPr>
                      <a:r>
                        <a:rPr kumimoji="0" lang="en-US" altLang="zh-CN" sz="1600" b="1" i="0" u="none" strike="noStrike" cap="none" normalizeH="0" baseline="0" dirty="0" smtClean="0">
                          <a:ln>
                            <a:noFill/>
                          </a:ln>
                          <a:solidFill>
                            <a:srgbClr val="000000"/>
                          </a:solidFill>
                          <a:effectLst/>
                          <a:latin typeface="+mn-lt"/>
                          <a:ea typeface="+mn-ea"/>
                        </a:rPr>
                        <a:t>IaaS</a:t>
                      </a:r>
                      <a:endParaRPr kumimoji="0" lang="en-US" altLang="zh-CN" sz="1600" b="1" i="0" u="none" strike="noStrike" cap="none" normalizeH="0" baseline="0" dirty="0" smtClean="0">
                        <a:ln>
                          <a:noFill/>
                        </a:ln>
                        <a:solidFill>
                          <a:srgbClr val="000000"/>
                        </a:solidFill>
                        <a:effectLst/>
                        <a:latin typeface="+mn-lt"/>
                        <a:ea typeface="+mn-ea"/>
                      </a:endParaRPr>
                    </a:p>
                  </a:txBody>
                  <a:tcPr marL="73259" marR="73259" marT="37555" marB="3755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出租计算，存储，网络等</a:t>
                      </a:r>
                      <a:r>
                        <a:rPr kumimoji="0" lang="en-US" altLang="zh-CN" sz="1600" b="0" i="0" u="none" strike="noStrike" kern="1200" cap="none" normalizeH="0" baseline="0" dirty="0" smtClean="0">
                          <a:ln>
                            <a:noFill/>
                          </a:ln>
                          <a:solidFill>
                            <a:srgbClr val="000000"/>
                          </a:solidFill>
                          <a:effectLst/>
                          <a:latin typeface="+mn-lt"/>
                          <a:ea typeface="+mn-ea"/>
                          <a:cs typeface="+mn-cs"/>
                        </a:rPr>
                        <a:t>IT</a:t>
                      </a:r>
                      <a:r>
                        <a:rPr kumimoji="0" lang="zh-CN" altLang="en-US" sz="1600" b="0" i="0" u="none" strike="noStrike" kern="1200" cap="none" normalizeH="0" baseline="0" dirty="0" smtClean="0">
                          <a:ln>
                            <a:noFill/>
                          </a:ln>
                          <a:solidFill>
                            <a:srgbClr val="000000"/>
                          </a:solidFill>
                          <a:effectLst/>
                          <a:latin typeface="+mn-lt"/>
                          <a:ea typeface="+mn-ea"/>
                          <a:cs typeface="+mn-cs"/>
                        </a:rPr>
                        <a:t>资源</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按使用收费 </a:t>
                      </a:r>
                      <a:endParaRPr kumimoji="0" lang="zh-CN" altLang="en-US" sz="1600" b="0" i="0" u="none" strike="noStrike" kern="1200" cap="none" normalizeH="0" baseline="0" dirty="0" smtClean="0">
                        <a:ln>
                          <a:noFill/>
                        </a:ln>
                        <a:solidFill>
                          <a:srgbClr val="000000"/>
                        </a:solidFill>
                        <a:effectLst/>
                        <a:latin typeface="+mn-lt"/>
                        <a:ea typeface="+mn-ea"/>
                        <a:cs typeface="+mn-cs"/>
                      </a:endParaRPr>
                    </a:p>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Char char="l"/>
                      </a:pPr>
                      <a:r>
                        <a:rPr kumimoji="0" lang="zh-CN" altLang="en-US" sz="1600" b="0" i="0" u="none" strike="noStrike" kern="1200" cap="none" normalizeH="0" baseline="0" dirty="0" smtClean="0">
                          <a:ln>
                            <a:noFill/>
                          </a:ln>
                          <a:solidFill>
                            <a:srgbClr val="000000"/>
                          </a:solidFill>
                          <a:effectLst/>
                          <a:latin typeface="+mn-lt"/>
                          <a:ea typeface="+mn-ea"/>
                          <a:cs typeface="+mn-cs"/>
                        </a:rPr>
                        <a:t>通过规模获取利润</a:t>
                      </a:r>
                      <a:endParaRPr kumimoji="0" lang="en-US" altLang="zh-CN"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182880" marR="0" lvl="0" indent="-182880" algn="l" defTabSz="877570" rtl="0" eaLnBrk="1" fontAlgn="base" latinLnBrk="0" hangingPunct="1">
                        <a:lnSpc>
                          <a:spcPct val="95000"/>
                        </a:lnSpc>
                        <a:spcBef>
                          <a:spcPct val="0"/>
                        </a:spcBef>
                        <a:spcAft>
                          <a:spcPct val="0"/>
                        </a:spcAft>
                        <a:buClrTx/>
                        <a:buSzPct val="60000"/>
                        <a:buFont typeface="Wingdings" panose="05000000000000000000" pitchFamily="2" charset="2"/>
                        <a:buNone/>
                      </a:pPr>
                      <a:r>
                        <a:rPr kumimoji="0" lang="en-US" altLang="zh-CN" sz="1600" b="0" i="0" u="none" strike="noStrike" kern="1200" cap="none" normalizeH="0" baseline="0" dirty="0" smtClean="0">
                          <a:ln>
                            <a:noFill/>
                          </a:ln>
                          <a:solidFill>
                            <a:srgbClr val="000000"/>
                          </a:solidFill>
                          <a:effectLst/>
                          <a:latin typeface="+mn-lt"/>
                          <a:ea typeface="+mn-ea"/>
                          <a:cs typeface="+mn-cs"/>
                        </a:rPr>
                        <a:t>Amazon </a:t>
                      </a:r>
                      <a:r>
                        <a:rPr kumimoji="0" lang="zh-CN" altLang="en-US" sz="1600" b="0" i="0" u="none" strike="noStrike" kern="1200" cap="none" normalizeH="0" baseline="0" dirty="0" smtClean="0">
                          <a:ln>
                            <a:noFill/>
                          </a:ln>
                          <a:solidFill>
                            <a:srgbClr val="000000"/>
                          </a:solidFill>
                          <a:effectLst/>
                          <a:latin typeface="+mn-lt"/>
                          <a:ea typeface="+mn-ea"/>
                          <a:cs typeface="+mn-cs"/>
                        </a:rPr>
                        <a:t>：</a:t>
                      </a:r>
                      <a:r>
                        <a:rPr kumimoji="0" lang="en-US" altLang="zh-CN" sz="1600" b="0" i="0" u="none" strike="noStrike" kern="1200" cap="none" normalizeH="0" baseline="0" dirty="0" smtClean="0">
                          <a:ln>
                            <a:noFill/>
                          </a:ln>
                          <a:solidFill>
                            <a:srgbClr val="000000"/>
                          </a:solidFill>
                          <a:effectLst/>
                          <a:latin typeface="+mn-lt"/>
                          <a:ea typeface="+mn-ea"/>
                          <a:cs typeface="+mn-cs"/>
                        </a:rPr>
                        <a:t>EC2</a:t>
                      </a:r>
                      <a:r>
                        <a:rPr kumimoji="0" lang="zh-CN" altLang="en-US" sz="1600" b="0" i="0" u="none" strike="noStrike" kern="1200" cap="none" normalizeH="0" baseline="0" dirty="0" smtClean="0">
                          <a:ln>
                            <a:noFill/>
                          </a:ln>
                          <a:solidFill>
                            <a:srgbClr val="000000"/>
                          </a:solidFill>
                          <a:effectLst/>
                          <a:latin typeface="+mn-lt"/>
                          <a:ea typeface="+mn-ea"/>
                          <a:cs typeface="+mn-cs"/>
                        </a:rPr>
                        <a:t>云主机</a:t>
                      </a:r>
                      <a:endParaRPr kumimoji="0" lang="zh-CN" altLang="en-US" sz="1600" b="0" i="0" u="none" strike="noStrike" kern="1200" cap="none" normalizeH="0" baseline="0" dirty="0" smtClean="0">
                        <a:ln>
                          <a:noFill/>
                        </a:ln>
                        <a:solidFill>
                          <a:srgbClr val="000000"/>
                        </a:solidFill>
                        <a:effectLst/>
                        <a:latin typeface="+mn-lt"/>
                        <a:ea typeface="+mn-ea"/>
                        <a:cs typeface="+mn-cs"/>
                      </a:endParaRPr>
                    </a:p>
                  </a:txBody>
                  <a:tcPr marL="72780" marR="72780" marT="39175" marB="39175"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云计算的流派</a:t>
            </a:r>
            <a:endParaRPr lang="zh-CN" altLang="en-US" smtClean="0"/>
          </a:p>
        </p:txBody>
      </p:sp>
      <p:sp>
        <p:nvSpPr>
          <p:cNvPr id="40964" name="Rectangle 3"/>
          <p:cNvSpPr>
            <a:spLocks noChangeArrowheads="1"/>
          </p:cNvSpPr>
          <p:nvPr/>
        </p:nvSpPr>
        <p:spPr bwMode="auto">
          <a:xfrm>
            <a:off x="4921250" y="1343025"/>
            <a:ext cx="3121025" cy="1509713"/>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0965" name="Rectangle 4"/>
          <p:cNvSpPr>
            <a:spLocks noChangeArrowheads="1"/>
          </p:cNvSpPr>
          <p:nvPr/>
        </p:nvSpPr>
        <p:spPr bwMode="auto">
          <a:xfrm>
            <a:off x="908050" y="1343025"/>
            <a:ext cx="3121025" cy="1509713"/>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0966" name="Rectangle 5"/>
          <p:cNvSpPr>
            <a:spLocks noChangeArrowheads="1"/>
          </p:cNvSpPr>
          <p:nvPr/>
        </p:nvSpPr>
        <p:spPr bwMode="auto">
          <a:xfrm>
            <a:off x="2817813" y="3222625"/>
            <a:ext cx="3121025" cy="1989138"/>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0967" name="Rectangle 6"/>
          <p:cNvSpPr>
            <a:spLocks noChangeArrowheads="1"/>
          </p:cNvSpPr>
          <p:nvPr/>
        </p:nvSpPr>
        <p:spPr bwMode="auto">
          <a:xfrm>
            <a:off x="1162050" y="2028825"/>
            <a:ext cx="1211263" cy="27463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600" b="1" smtClean="0">
                <a:latin typeface="+mn-lt"/>
                <a:ea typeface="+mn-ea"/>
              </a:rPr>
              <a:t>VMM</a:t>
            </a:r>
            <a:endParaRPr lang="en-US" altLang="zh-CN" sz="1600" b="1" smtClean="0">
              <a:latin typeface="+mn-lt"/>
              <a:ea typeface="+mn-ea"/>
            </a:endParaRPr>
          </a:p>
        </p:txBody>
      </p:sp>
      <p:sp>
        <p:nvSpPr>
          <p:cNvPr id="40968" name="Rectangle 7"/>
          <p:cNvSpPr>
            <a:spLocks noChangeArrowheads="1"/>
          </p:cNvSpPr>
          <p:nvPr/>
        </p:nvSpPr>
        <p:spPr bwMode="auto">
          <a:xfrm>
            <a:off x="1225550" y="1411288"/>
            <a:ext cx="255588"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VM1</a:t>
            </a:r>
            <a:endParaRPr lang="en-US" altLang="zh-CN" sz="1100" smtClean="0">
              <a:solidFill>
                <a:srgbClr val="FF3300"/>
              </a:solidFill>
              <a:latin typeface="+mn-lt"/>
              <a:ea typeface="+mn-ea"/>
            </a:endParaRPr>
          </a:p>
        </p:txBody>
      </p:sp>
      <p:sp>
        <p:nvSpPr>
          <p:cNvPr id="40969" name="Rectangle 8"/>
          <p:cNvSpPr>
            <a:spLocks noChangeArrowheads="1"/>
          </p:cNvSpPr>
          <p:nvPr/>
        </p:nvSpPr>
        <p:spPr bwMode="auto">
          <a:xfrm>
            <a:off x="1544638" y="1411288"/>
            <a:ext cx="255587"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VM2</a:t>
            </a:r>
            <a:endParaRPr lang="en-US" altLang="zh-CN" sz="1100" smtClean="0">
              <a:solidFill>
                <a:srgbClr val="FF3300"/>
              </a:solidFill>
              <a:latin typeface="+mn-lt"/>
              <a:ea typeface="+mn-ea"/>
            </a:endParaRPr>
          </a:p>
        </p:txBody>
      </p:sp>
      <p:sp>
        <p:nvSpPr>
          <p:cNvPr id="40970" name="Rectangle 9"/>
          <p:cNvSpPr>
            <a:spLocks noChangeArrowheads="1"/>
          </p:cNvSpPr>
          <p:nvPr/>
        </p:nvSpPr>
        <p:spPr bwMode="auto">
          <a:xfrm>
            <a:off x="2054225" y="1411288"/>
            <a:ext cx="255588"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VMn</a:t>
            </a:r>
            <a:endParaRPr lang="en-US" altLang="zh-CN" sz="1100" smtClean="0">
              <a:solidFill>
                <a:srgbClr val="FF3300"/>
              </a:solidFill>
              <a:latin typeface="+mn-lt"/>
              <a:ea typeface="+mn-ea"/>
            </a:endParaRPr>
          </a:p>
        </p:txBody>
      </p:sp>
      <p:sp>
        <p:nvSpPr>
          <p:cNvPr id="40971" name="Rectangle 10"/>
          <p:cNvSpPr>
            <a:spLocks noChangeArrowheads="1"/>
          </p:cNvSpPr>
          <p:nvPr/>
        </p:nvSpPr>
        <p:spPr bwMode="auto">
          <a:xfrm>
            <a:off x="2627313" y="2028825"/>
            <a:ext cx="1211262" cy="27463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600" b="1" smtClean="0">
                <a:latin typeface="+mn-lt"/>
                <a:ea typeface="+mn-ea"/>
              </a:rPr>
              <a:t>VMM</a:t>
            </a:r>
            <a:endParaRPr lang="en-US" altLang="zh-CN" sz="1600" b="1" smtClean="0">
              <a:latin typeface="+mn-lt"/>
              <a:ea typeface="+mn-ea"/>
            </a:endParaRPr>
          </a:p>
        </p:txBody>
      </p:sp>
      <p:sp>
        <p:nvSpPr>
          <p:cNvPr id="40972" name="Rectangle 11"/>
          <p:cNvSpPr>
            <a:spLocks noChangeArrowheads="1"/>
          </p:cNvSpPr>
          <p:nvPr/>
        </p:nvSpPr>
        <p:spPr bwMode="auto">
          <a:xfrm>
            <a:off x="2690813" y="1411288"/>
            <a:ext cx="255587"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VM1</a:t>
            </a:r>
            <a:endParaRPr lang="en-US" altLang="zh-CN" sz="1100" smtClean="0">
              <a:solidFill>
                <a:srgbClr val="FF3300"/>
              </a:solidFill>
              <a:latin typeface="+mn-lt"/>
              <a:ea typeface="+mn-ea"/>
            </a:endParaRPr>
          </a:p>
        </p:txBody>
      </p:sp>
      <p:sp>
        <p:nvSpPr>
          <p:cNvPr id="40973" name="Rectangle 12"/>
          <p:cNvSpPr>
            <a:spLocks noChangeArrowheads="1"/>
          </p:cNvSpPr>
          <p:nvPr/>
        </p:nvSpPr>
        <p:spPr bwMode="auto">
          <a:xfrm>
            <a:off x="3009900" y="1411288"/>
            <a:ext cx="255588"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VM2</a:t>
            </a:r>
            <a:endParaRPr lang="en-US" altLang="zh-CN" sz="1100" smtClean="0">
              <a:solidFill>
                <a:srgbClr val="FF3300"/>
              </a:solidFill>
              <a:latin typeface="+mn-lt"/>
              <a:ea typeface="+mn-ea"/>
            </a:endParaRPr>
          </a:p>
        </p:txBody>
      </p:sp>
      <p:sp>
        <p:nvSpPr>
          <p:cNvPr id="40974" name="Rectangle 13"/>
          <p:cNvSpPr>
            <a:spLocks noChangeArrowheads="1"/>
          </p:cNvSpPr>
          <p:nvPr/>
        </p:nvSpPr>
        <p:spPr bwMode="auto">
          <a:xfrm>
            <a:off x="3519488" y="1411288"/>
            <a:ext cx="255587" cy="5492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0065" rIns="0"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VMn</a:t>
            </a:r>
            <a:endParaRPr lang="en-US" altLang="zh-CN" sz="1100" smtClean="0">
              <a:solidFill>
                <a:srgbClr val="FF3300"/>
              </a:solidFill>
              <a:latin typeface="+mn-lt"/>
              <a:ea typeface="+mn-ea"/>
            </a:endParaRPr>
          </a:p>
        </p:txBody>
      </p:sp>
      <p:sp>
        <p:nvSpPr>
          <p:cNvPr id="40975" name="Text Box 14"/>
          <p:cNvSpPr txBox="1">
            <a:spLocks noChangeArrowheads="1"/>
          </p:cNvSpPr>
          <p:nvPr/>
        </p:nvSpPr>
        <p:spPr bwMode="auto">
          <a:xfrm>
            <a:off x="1363663" y="2898775"/>
            <a:ext cx="201771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1600" b="1" smtClean="0">
                <a:latin typeface="+mn-lt"/>
                <a:ea typeface="+mn-ea"/>
              </a:rPr>
              <a:t>Amazon</a:t>
            </a:r>
            <a:r>
              <a:rPr lang="zh-CN" altLang="en-US" sz="1600" b="1" smtClean="0">
                <a:latin typeface="+mn-lt"/>
                <a:ea typeface="+mn-ea"/>
              </a:rPr>
              <a:t>模式：大分小</a:t>
            </a:r>
            <a:endParaRPr lang="zh-CN" altLang="en-US" sz="1600" b="1" smtClean="0">
              <a:latin typeface="+mn-lt"/>
              <a:ea typeface="+mn-ea"/>
            </a:endParaRPr>
          </a:p>
        </p:txBody>
      </p:sp>
      <p:sp>
        <p:nvSpPr>
          <p:cNvPr id="40976" name="AutoShape 15"/>
          <p:cNvSpPr/>
          <p:nvPr/>
        </p:nvSpPr>
        <p:spPr bwMode="auto">
          <a:xfrm rot="5400000">
            <a:off x="6412707" y="862806"/>
            <a:ext cx="204788" cy="2676525"/>
          </a:xfrm>
          <a:prstGeom prst="rightBrace">
            <a:avLst>
              <a:gd name="adj1" fmla="val 117204"/>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nvGrpSpPr>
          <p:cNvPr id="40977" name="Group 16"/>
          <p:cNvGrpSpPr/>
          <p:nvPr/>
        </p:nvGrpSpPr>
        <p:grpSpPr bwMode="auto">
          <a:xfrm>
            <a:off x="5113338" y="2371725"/>
            <a:ext cx="2740025" cy="411163"/>
            <a:chOff x="4343" y="1270"/>
            <a:chExt cx="272" cy="272"/>
          </a:xfrm>
        </p:grpSpPr>
        <p:sp>
          <p:nvSpPr>
            <p:cNvPr id="41026" name="Rectangle 17"/>
            <p:cNvSpPr>
              <a:spLocks noChangeArrowheads="1"/>
            </p:cNvSpPr>
            <p:nvPr/>
          </p:nvSpPr>
          <p:spPr bwMode="auto">
            <a:xfrm>
              <a:off x="4343" y="1407"/>
              <a:ext cx="272" cy="135"/>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100" b="1" smtClean="0">
                  <a:latin typeface="+mn-lt"/>
                  <a:ea typeface="+mn-ea"/>
                </a:rPr>
                <a:t>物理机</a:t>
              </a:r>
              <a:endParaRPr lang="zh-CN" altLang="en-US" sz="1100" b="1" smtClean="0">
                <a:latin typeface="+mn-lt"/>
                <a:ea typeface="+mn-ea"/>
              </a:endParaRPr>
            </a:p>
          </p:txBody>
        </p:sp>
        <p:sp>
          <p:nvSpPr>
            <p:cNvPr id="41027" name="Rectangle 18"/>
            <p:cNvSpPr>
              <a:spLocks noChangeArrowheads="1"/>
            </p:cNvSpPr>
            <p:nvPr/>
          </p:nvSpPr>
          <p:spPr bwMode="auto">
            <a:xfrm>
              <a:off x="4343" y="1270"/>
              <a:ext cx="272" cy="1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APP1</a:t>
              </a:r>
              <a:endParaRPr lang="en-US" altLang="zh-CN" sz="1100" smtClean="0">
                <a:solidFill>
                  <a:srgbClr val="FF3300"/>
                </a:solidFill>
                <a:latin typeface="+mn-lt"/>
                <a:ea typeface="+mn-ea"/>
              </a:endParaRPr>
            </a:p>
          </p:txBody>
        </p:sp>
      </p:grpSp>
      <p:sp>
        <p:nvSpPr>
          <p:cNvPr id="40978" name="Text Box 19"/>
          <p:cNvSpPr txBox="1">
            <a:spLocks noChangeArrowheads="1"/>
          </p:cNvSpPr>
          <p:nvPr/>
        </p:nvSpPr>
        <p:spPr bwMode="auto">
          <a:xfrm>
            <a:off x="5430838" y="2889250"/>
            <a:ext cx="201771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1600" b="1" smtClean="0">
                <a:latin typeface="+mn-lt"/>
                <a:ea typeface="+mn-ea"/>
              </a:rPr>
              <a:t>Google</a:t>
            </a:r>
            <a:r>
              <a:rPr lang="zh-CN" altLang="en-US" sz="1600" b="1" smtClean="0">
                <a:latin typeface="+mn-lt"/>
                <a:ea typeface="+mn-ea"/>
              </a:rPr>
              <a:t>模式：小聚大</a:t>
            </a:r>
            <a:endParaRPr lang="zh-CN" altLang="en-US" sz="1600" b="1" smtClean="0">
              <a:latin typeface="+mn-lt"/>
              <a:ea typeface="+mn-ea"/>
            </a:endParaRPr>
          </a:p>
        </p:txBody>
      </p:sp>
      <p:grpSp>
        <p:nvGrpSpPr>
          <p:cNvPr id="40979" name="Group 20"/>
          <p:cNvGrpSpPr/>
          <p:nvPr/>
        </p:nvGrpSpPr>
        <p:grpSpPr bwMode="auto">
          <a:xfrm>
            <a:off x="3073400" y="3359150"/>
            <a:ext cx="1211263" cy="1646238"/>
            <a:chOff x="2574" y="2404"/>
            <a:chExt cx="862" cy="1089"/>
          </a:xfrm>
        </p:grpSpPr>
        <p:sp>
          <p:nvSpPr>
            <p:cNvPr id="41021" name="Rectangle 21"/>
            <p:cNvSpPr>
              <a:spLocks noChangeArrowheads="1"/>
            </p:cNvSpPr>
            <p:nvPr/>
          </p:nvSpPr>
          <p:spPr bwMode="auto">
            <a:xfrm>
              <a:off x="2574" y="2858"/>
              <a:ext cx="862" cy="272"/>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100" b="1" smtClean="0">
                  <a:latin typeface="+mn-lt"/>
                  <a:ea typeface="+mn-ea"/>
                </a:rPr>
                <a:t>虚拟层</a:t>
              </a:r>
              <a:endParaRPr lang="zh-CN" altLang="en-US" sz="1100" b="1" smtClean="0">
                <a:latin typeface="+mn-lt"/>
                <a:ea typeface="+mn-ea"/>
              </a:endParaRPr>
            </a:p>
          </p:txBody>
        </p:sp>
        <p:sp>
          <p:nvSpPr>
            <p:cNvPr id="41022" name="Rectangle 22"/>
            <p:cNvSpPr>
              <a:spLocks noChangeArrowheads="1"/>
            </p:cNvSpPr>
            <p:nvPr/>
          </p:nvSpPr>
          <p:spPr bwMode="auto">
            <a:xfrm>
              <a:off x="2619" y="2404"/>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App1</a:t>
              </a:r>
              <a:endParaRPr lang="en-US" altLang="zh-CN" sz="1100" smtClean="0">
                <a:solidFill>
                  <a:srgbClr val="FF3300"/>
                </a:solidFill>
                <a:latin typeface="+mn-lt"/>
                <a:ea typeface="+mn-ea"/>
              </a:endParaRPr>
            </a:p>
          </p:txBody>
        </p:sp>
        <p:sp>
          <p:nvSpPr>
            <p:cNvPr id="41023" name="Rectangle 23"/>
            <p:cNvSpPr>
              <a:spLocks noChangeArrowheads="1"/>
            </p:cNvSpPr>
            <p:nvPr/>
          </p:nvSpPr>
          <p:spPr bwMode="auto">
            <a:xfrm>
              <a:off x="2846" y="2405"/>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App2</a:t>
              </a:r>
              <a:endParaRPr lang="en-US" altLang="zh-CN" sz="1100" smtClean="0">
                <a:solidFill>
                  <a:srgbClr val="FF3300"/>
                </a:solidFill>
                <a:latin typeface="+mn-lt"/>
                <a:ea typeface="+mn-ea"/>
              </a:endParaRPr>
            </a:p>
          </p:txBody>
        </p:sp>
        <p:sp>
          <p:nvSpPr>
            <p:cNvPr id="41024" name="Rectangle 24"/>
            <p:cNvSpPr>
              <a:spLocks noChangeArrowheads="1"/>
            </p:cNvSpPr>
            <p:nvPr/>
          </p:nvSpPr>
          <p:spPr bwMode="auto">
            <a:xfrm>
              <a:off x="3209" y="2405"/>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Appn</a:t>
              </a:r>
              <a:endParaRPr lang="en-US" altLang="zh-CN" sz="1100" smtClean="0">
                <a:solidFill>
                  <a:srgbClr val="FF3300"/>
                </a:solidFill>
                <a:latin typeface="+mn-lt"/>
                <a:ea typeface="+mn-ea"/>
              </a:endParaRPr>
            </a:p>
          </p:txBody>
        </p:sp>
        <p:sp>
          <p:nvSpPr>
            <p:cNvPr id="41025" name="Rectangle 25"/>
            <p:cNvSpPr>
              <a:spLocks noChangeArrowheads="1"/>
            </p:cNvSpPr>
            <p:nvPr/>
          </p:nvSpPr>
          <p:spPr bwMode="auto">
            <a:xfrm>
              <a:off x="2574" y="3221"/>
              <a:ext cx="862" cy="272"/>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100" b="1" smtClean="0">
                  <a:latin typeface="+mn-lt"/>
                  <a:ea typeface="+mn-ea"/>
                </a:rPr>
                <a:t>硬件</a:t>
              </a:r>
              <a:endParaRPr lang="zh-CN" altLang="en-US" sz="1100" b="1" smtClean="0">
                <a:latin typeface="+mn-lt"/>
                <a:ea typeface="+mn-ea"/>
              </a:endParaRPr>
            </a:p>
          </p:txBody>
        </p:sp>
      </p:grpSp>
      <p:grpSp>
        <p:nvGrpSpPr>
          <p:cNvPr id="40980" name="Group 26"/>
          <p:cNvGrpSpPr/>
          <p:nvPr/>
        </p:nvGrpSpPr>
        <p:grpSpPr bwMode="auto">
          <a:xfrm>
            <a:off x="4538663" y="3359150"/>
            <a:ext cx="1211262" cy="1646238"/>
            <a:chOff x="2574" y="2404"/>
            <a:chExt cx="862" cy="1089"/>
          </a:xfrm>
        </p:grpSpPr>
        <p:sp>
          <p:nvSpPr>
            <p:cNvPr id="41016" name="Rectangle 27"/>
            <p:cNvSpPr>
              <a:spLocks noChangeArrowheads="1"/>
            </p:cNvSpPr>
            <p:nvPr/>
          </p:nvSpPr>
          <p:spPr bwMode="auto">
            <a:xfrm>
              <a:off x="2574" y="2858"/>
              <a:ext cx="862" cy="272"/>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100" b="1" smtClean="0">
                  <a:latin typeface="+mn-lt"/>
                  <a:ea typeface="+mn-ea"/>
                </a:rPr>
                <a:t>虚拟层</a:t>
              </a:r>
              <a:endParaRPr lang="zh-CN" altLang="en-US" sz="1100" b="1" smtClean="0">
                <a:latin typeface="+mn-lt"/>
                <a:ea typeface="+mn-ea"/>
              </a:endParaRPr>
            </a:p>
          </p:txBody>
        </p:sp>
        <p:sp>
          <p:nvSpPr>
            <p:cNvPr id="41017" name="Rectangle 28"/>
            <p:cNvSpPr>
              <a:spLocks noChangeArrowheads="1"/>
            </p:cNvSpPr>
            <p:nvPr/>
          </p:nvSpPr>
          <p:spPr bwMode="auto">
            <a:xfrm>
              <a:off x="2619" y="2404"/>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App1</a:t>
              </a:r>
              <a:endParaRPr lang="en-US" altLang="zh-CN" sz="1100" smtClean="0">
                <a:solidFill>
                  <a:srgbClr val="FF3300"/>
                </a:solidFill>
                <a:latin typeface="+mn-lt"/>
                <a:ea typeface="+mn-ea"/>
              </a:endParaRPr>
            </a:p>
          </p:txBody>
        </p:sp>
        <p:sp>
          <p:nvSpPr>
            <p:cNvPr id="41018" name="Rectangle 29"/>
            <p:cNvSpPr>
              <a:spLocks noChangeArrowheads="1"/>
            </p:cNvSpPr>
            <p:nvPr/>
          </p:nvSpPr>
          <p:spPr bwMode="auto">
            <a:xfrm>
              <a:off x="2846" y="2405"/>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App2</a:t>
              </a:r>
              <a:endParaRPr lang="en-US" altLang="zh-CN" sz="1100" smtClean="0">
                <a:solidFill>
                  <a:srgbClr val="FF3300"/>
                </a:solidFill>
                <a:latin typeface="+mn-lt"/>
                <a:ea typeface="+mn-ea"/>
              </a:endParaRPr>
            </a:p>
          </p:txBody>
        </p:sp>
        <p:sp>
          <p:nvSpPr>
            <p:cNvPr id="41019" name="Rectangle 30"/>
            <p:cNvSpPr>
              <a:spLocks noChangeArrowheads="1"/>
            </p:cNvSpPr>
            <p:nvPr/>
          </p:nvSpPr>
          <p:spPr bwMode="auto">
            <a:xfrm>
              <a:off x="3209" y="2405"/>
              <a:ext cx="182" cy="3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100" smtClean="0">
                  <a:solidFill>
                    <a:srgbClr val="FF3300"/>
                  </a:solidFill>
                  <a:latin typeface="+mn-lt"/>
                  <a:ea typeface="+mn-ea"/>
                </a:rPr>
                <a:t>Appn</a:t>
              </a:r>
              <a:endParaRPr lang="en-US" altLang="zh-CN" sz="1100" smtClean="0">
                <a:solidFill>
                  <a:srgbClr val="FF3300"/>
                </a:solidFill>
                <a:latin typeface="+mn-lt"/>
                <a:ea typeface="+mn-ea"/>
              </a:endParaRPr>
            </a:p>
          </p:txBody>
        </p:sp>
        <p:sp>
          <p:nvSpPr>
            <p:cNvPr id="41020" name="Rectangle 31"/>
            <p:cNvSpPr>
              <a:spLocks noChangeArrowheads="1"/>
            </p:cNvSpPr>
            <p:nvPr/>
          </p:nvSpPr>
          <p:spPr bwMode="auto">
            <a:xfrm>
              <a:off x="2574" y="3221"/>
              <a:ext cx="862" cy="272"/>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7806" tIns="43902" rIns="87806"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100" b="1" smtClean="0">
                  <a:latin typeface="+mn-lt"/>
                  <a:ea typeface="+mn-ea"/>
                </a:rPr>
                <a:t>硬件</a:t>
              </a:r>
              <a:endParaRPr lang="zh-CN" altLang="en-US" sz="1100" b="1" smtClean="0">
                <a:latin typeface="+mn-lt"/>
                <a:ea typeface="+mn-ea"/>
              </a:endParaRPr>
            </a:p>
          </p:txBody>
        </p:sp>
      </p:grpSp>
      <p:cxnSp>
        <p:nvCxnSpPr>
          <p:cNvPr id="40981" name="AutoShape 32"/>
          <p:cNvCxnSpPr>
            <a:cxnSpLocks noChangeShapeType="1"/>
            <a:stCxn id="40967" idx="1"/>
            <a:endCxn id="41021" idx="1"/>
          </p:cNvCxnSpPr>
          <p:nvPr/>
        </p:nvCxnSpPr>
        <p:spPr bwMode="auto">
          <a:xfrm rot="10800000" flipH="1" flipV="1">
            <a:off x="1162050" y="2166938"/>
            <a:ext cx="1911350" cy="2084387"/>
          </a:xfrm>
          <a:prstGeom prst="bentConnector3">
            <a:avLst>
              <a:gd name="adj1" fmla="val -11958"/>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40982" name="Group 33"/>
          <p:cNvGrpSpPr/>
          <p:nvPr/>
        </p:nvGrpSpPr>
        <p:grpSpPr bwMode="auto">
          <a:xfrm>
            <a:off x="5048250" y="1411288"/>
            <a:ext cx="382588" cy="617537"/>
            <a:chOff x="3436" y="590"/>
            <a:chExt cx="272" cy="408"/>
          </a:xfrm>
        </p:grpSpPr>
        <p:sp>
          <p:nvSpPr>
            <p:cNvPr id="41013" name="Rectangle 34"/>
            <p:cNvSpPr>
              <a:spLocks noChangeArrowheads="1"/>
            </p:cNvSpPr>
            <p:nvPr/>
          </p:nvSpPr>
          <p:spPr bwMode="auto">
            <a:xfrm>
              <a:off x="3436" y="862"/>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1014" name="Rectangle 35"/>
            <p:cNvSpPr>
              <a:spLocks noChangeArrowheads="1"/>
            </p:cNvSpPr>
            <p:nvPr/>
          </p:nvSpPr>
          <p:spPr bwMode="auto">
            <a:xfrm>
              <a:off x="3436" y="590"/>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15" name="Rectangle 36"/>
            <p:cNvSpPr>
              <a:spLocks noChangeArrowheads="1"/>
            </p:cNvSpPr>
            <p:nvPr/>
          </p:nvSpPr>
          <p:spPr bwMode="auto">
            <a:xfrm>
              <a:off x="3436" y="726"/>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grpSp>
        <p:nvGrpSpPr>
          <p:cNvPr id="40983" name="Group 37"/>
          <p:cNvGrpSpPr/>
          <p:nvPr/>
        </p:nvGrpSpPr>
        <p:grpSpPr bwMode="auto">
          <a:xfrm>
            <a:off x="5559425" y="1411288"/>
            <a:ext cx="381000" cy="617537"/>
            <a:chOff x="3436" y="590"/>
            <a:chExt cx="272" cy="408"/>
          </a:xfrm>
        </p:grpSpPr>
        <p:sp>
          <p:nvSpPr>
            <p:cNvPr id="41010" name="Rectangle 38"/>
            <p:cNvSpPr>
              <a:spLocks noChangeArrowheads="1"/>
            </p:cNvSpPr>
            <p:nvPr/>
          </p:nvSpPr>
          <p:spPr bwMode="auto">
            <a:xfrm>
              <a:off x="3436" y="862"/>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1011" name="Rectangle 39"/>
            <p:cNvSpPr>
              <a:spLocks noChangeArrowheads="1"/>
            </p:cNvSpPr>
            <p:nvPr/>
          </p:nvSpPr>
          <p:spPr bwMode="auto">
            <a:xfrm>
              <a:off x="3436" y="590"/>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12" name="Rectangle 40"/>
            <p:cNvSpPr>
              <a:spLocks noChangeArrowheads="1"/>
            </p:cNvSpPr>
            <p:nvPr/>
          </p:nvSpPr>
          <p:spPr bwMode="auto">
            <a:xfrm>
              <a:off x="3436" y="726"/>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grpSp>
        <p:nvGrpSpPr>
          <p:cNvPr id="40984" name="Group 41"/>
          <p:cNvGrpSpPr/>
          <p:nvPr/>
        </p:nvGrpSpPr>
        <p:grpSpPr bwMode="auto">
          <a:xfrm>
            <a:off x="6069013" y="1411288"/>
            <a:ext cx="382587" cy="617537"/>
            <a:chOff x="3436" y="590"/>
            <a:chExt cx="272" cy="408"/>
          </a:xfrm>
        </p:grpSpPr>
        <p:sp>
          <p:nvSpPr>
            <p:cNvPr id="41007" name="Rectangle 42"/>
            <p:cNvSpPr>
              <a:spLocks noChangeArrowheads="1"/>
            </p:cNvSpPr>
            <p:nvPr/>
          </p:nvSpPr>
          <p:spPr bwMode="auto">
            <a:xfrm>
              <a:off x="3436" y="862"/>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1008" name="Rectangle 43"/>
            <p:cNvSpPr>
              <a:spLocks noChangeArrowheads="1"/>
            </p:cNvSpPr>
            <p:nvPr/>
          </p:nvSpPr>
          <p:spPr bwMode="auto">
            <a:xfrm>
              <a:off x="3436" y="590"/>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09" name="Rectangle 44"/>
            <p:cNvSpPr>
              <a:spLocks noChangeArrowheads="1"/>
            </p:cNvSpPr>
            <p:nvPr/>
          </p:nvSpPr>
          <p:spPr bwMode="auto">
            <a:xfrm>
              <a:off x="3436" y="726"/>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grpSp>
        <p:nvGrpSpPr>
          <p:cNvPr id="40985" name="Group 45"/>
          <p:cNvGrpSpPr/>
          <p:nvPr/>
        </p:nvGrpSpPr>
        <p:grpSpPr bwMode="auto">
          <a:xfrm>
            <a:off x="6578600" y="1411288"/>
            <a:ext cx="382588" cy="617537"/>
            <a:chOff x="3436" y="590"/>
            <a:chExt cx="272" cy="408"/>
          </a:xfrm>
        </p:grpSpPr>
        <p:sp>
          <p:nvSpPr>
            <p:cNvPr id="41004" name="Rectangle 46"/>
            <p:cNvSpPr>
              <a:spLocks noChangeArrowheads="1"/>
            </p:cNvSpPr>
            <p:nvPr/>
          </p:nvSpPr>
          <p:spPr bwMode="auto">
            <a:xfrm>
              <a:off x="3436" y="862"/>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1005" name="Rectangle 47"/>
            <p:cNvSpPr>
              <a:spLocks noChangeArrowheads="1"/>
            </p:cNvSpPr>
            <p:nvPr/>
          </p:nvSpPr>
          <p:spPr bwMode="auto">
            <a:xfrm>
              <a:off x="3436" y="590"/>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06" name="Rectangle 48"/>
            <p:cNvSpPr>
              <a:spLocks noChangeArrowheads="1"/>
            </p:cNvSpPr>
            <p:nvPr/>
          </p:nvSpPr>
          <p:spPr bwMode="auto">
            <a:xfrm>
              <a:off x="3436" y="726"/>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grpSp>
        <p:nvGrpSpPr>
          <p:cNvPr id="40986" name="Group 49"/>
          <p:cNvGrpSpPr/>
          <p:nvPr/>
        </p:nvGrpSpPr>
        <p:grpSpPr bwMode="auto">
          <a:xfrm>
            <a:off x="7086600" y="1411288"/>
            <a:ext cx="382588" cy="617537"/>
            <a:chOff x="3436" y="590"/>
            <a:chExt cx="272" cy="408"/>
          </a:xfrm>
        </p:grpSpPr>
        <p:sp>
          <p:nvSpPr>
            <p:cNvPr id="41001" name="Rectangle 50"/>
            <p:cNvSpPr>
              <a:spLocks noChangeArrowheads="1"/>
            </p:cNvSpPr>
            <p:nvPr/>
          </p:nvSpPr>
          <p:spPr bwMode="auto">
            <a:xfrm>
              <a:off x="3436" y="862"/>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1002" name="Rectangle 51"/>
            <p:cNvSpPr>
              <a:spLocks noChangeArrowheads="1"/>
            </p:cNvSpPr>
            <p:nvPr/>
          </p:nvSpPr>
          <p:spPr bwMode="auto">
            <a:xfrm>
              <a:off x="3436" y="590"/>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03" name="Rectangle 52"/>
            <p:cNvSpPr>
              <a:spLocks noChangeArrowheads="1"/>
            </p:cNvSpPr>
            <p:nvPr/>
          </p:nvSpPr>
          <p:spPr bwMode="auto">
            <a:xfrm>
              <a:off x="3436" y="726"/>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grpSp>
        <p:nvGrpSpPr>
          <p:cNvPr id="40987" name="Group 53"/>
          <p:cNvGrpSpPr/>
          <p:nvPr/>
        </p:nvGrpSpPr>
        <p:grpSpPr bwMode="auto">
          <a:xfrm>
            <a:off x="7597775" y="1411288"/>
            <a:ext cx="381000" cy="617537"/>
            <a:chOff x="5250" y="635"/>
            <a:chExt cx="272" cy="408"/>
          </a:xfrm>
        </p:grpSpPr>
        <p:sp>
          <p:nvSpPr>
            <p:cNvPr id="40998" name="Rectangle 54"/>
            <p:cNvSpPr>
              <a:spLocks noChangeArrowheads="1"/>
            </p:cNvSpPr>
            <p:nvPr/>
          </p:nvSpPr>
          <p:spPr bwMode="auto">
            <a:xfrm>
              <a:off x="5250" y="907"/>
              <a:ext cx="272" cy="136"/>
            </a:xfrm>
            <a:prstGeom prst="rect">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900" b="1" smtClean="0">
                  <a:latin typeface="+mn-lt"/>
                  <a:ea typeface="+mn-ea"/>
                </a:rPr>
                <a:t>物理机</a:t>
              </a:r>
              <a:endParaRPr lang="zh-CN" altLang="en-US" sz="900" b="1" smtClean="0">
                <a:latin typeface="+mn-lt"/>
                <a:ea typeface="+mn-ea"/>
              </a:endParaRPr>
            </a:p>
          </p:txBody>
        </p:sp>
        <p:sp>
          <p:nvSpPr>
            <p:cNvPr id="40999" name="Rectangle 55"/>
            <p:cNvSpPr>
              <a:spLocks noChangeArrowheads="1"/>
            </p:cNvSpPr>
            <p:nvPr/>
          </p:nvSpPr>
          <p:spPr bwMode="auto">
            <a:xfrm>
              <a:off x="5250" y="635"/>
              <a:ext cx="272" cy="13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APP1</a:t>
              </a:r>
              <a:endParaRPr lang="en-US" altLang="zh-CN" sz="900" smtClean="0">
                <a:solidFill>
                  <a:srgbClr val="FF3300"/>
                </a:solidFill>
                <a:latin typeface="+mn-lt"/>
                <a:ea typeface="+mn-ea"/>
              </a:endParaRPr>
            </a:p>
          </p:txBody>
        </p:sp>
        <p:sp>
          <p:nvSpPr>
            <p:cNvPr id="41000" name="Rectangle 56"/>
            <p:cNvSpPr>
              <a:spLocks noChangeArrowheads="1"/>
            </p:cNvSpPr>
            <p:nvPr/>
          </p:nvSpPr>
          <p:spPr bwMode="auto">
            <a:xfrm>
              <a:off x="5250" y="771"/>
              <a:ext cx="272" cy="13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43902" rIns="0" bIns="43902"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Map</a:t>
              </a:r>
              <a:endParaRPr lang="en-US" altLang="zh-CN" sz="900" smtClean="0">
                <a:solidFill>
                  <a:srgbClr val="FF3300"/>
                </a:solidFill>
                <a:latin typeface="+mn-lt"/>
                <a:ea typeface="+mn-ea"/>
              </a:endParaRPr>
            </a:p>
            <a:p>
              <a:pPr eaLnBrk="1" fontAlgn="t" hangingPunct="1">
                <a:lnSpc>
                  <a:spcPct val="110000"/>
                </a:lnSpc>
                <a:spcBef>
                  <a:spcPct val="0"/>
                </a:spcBef>
                <a:buClr>
                  <a:schemeClr val="bg1"/>
                </a:buClr>
                <a:buSzTx/>
                <a:buFontTx/>
                <a:buNone/>
                <a:defRPr/>
              </a:pPr>
              <a:r>
                <a:rPr lang="en-US" altLang="zh-CN" sz="900" smtClean="0">
                  <a:solidFill>
                    <a:srgbClr val="FF3300"/>
                  </a:solidFill>
                  <a:latin typeface="+mn-lt"/>
                  <a:ea typeface="+mn-ea"/>
                </a:rPr>
                <a:t>Reduce</a:t>
              </a:r>
              <a:endParaRPr lang="en-US" altLang="zh-CN" sz="900" smtClean="0">
                <a:solidFill>
                  <a:srgbClr val="FF3300"/>
                </a:solidFill>
                <a:latin typeface="+mn-lt"/>
                <a:ea typeface="+mn-ea"/>
              </a:endParaRPr>
            </a:p>
          </p:txBody>
        </p:sp>
      </p:grpSp>
      <p:cxnSp>
        <p:nvCxnSpPr>
          <p:cNvPr id="40988" name="AutoShape 57"/>
          <p:cNvCxnSpPr>
            <a:cxnSpLocks noChangeShapeType="1"/>
            <a:endCxn id="40990" idx="6"/>
          </p:cNvCxnSpPr>
          <p:nvPr/>
        </p:nvCxnSpPr>
        <p:spPr bwMode="auto">
          <a:xfrm rot="5400000">
            <a:off x="5530056" y="1802607"/>
            <a:ext cx="2809875" cy="2087562"/>
          </a:xfrm>
          <a:prstGeom prst="bentConnector2">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40989" name="Oval 58"/>
          <p:cNvSpPr>
            <a:spLocks noChangeArrowheads="1"/>
          </p:cNvSpPr>
          <p:nvPr/>
        </p:nvSpPr>
        <p:spPr bwMode="auto">
          <a:xfrm>
            <a:off x="4986338" y="1549400"/>
            <a:ext cx="2994025" cy="342900"/>
          </a:xfrm>
          <a:prstGeom prst="ellipse">
            <a:avLst/>
          </a:prstGeom>
          <a:noFill/>
          <a:ln w="28575" algn="ctr">
            <a:solidFill>
              <a:srgbClr val="800080"/>
            </a:solidFill>
            <a:prstDash val="dash"/>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0990" name="Oval 59"/>
          <p:cNvSpPr>
            <a:spLocks noChangeArrowheads="1"/>
          </p:cNvSpPr>
          <p:nvPr/>
        </p:nvSpPr>
        <p:spPr bwMode="auto">
          <a:xfrm>
            <a:off x="2882900" y="3908425"/>
            <a:ext cx="2995613" cy="684213"/>
          </a:xfrm>
          <a:prstGeom prst="ellipse">
            <a:avLst/>
          </a:prstGeom>
          <a:noFill/>
          <a:ln w="28575" algn="ctr">
            <a:solidFill>
              <a:srgbClr val="800080"/>
            </a:solidFill>
            <a:prstDash val="dash"/>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000" smtClean="0">
              <a:latin typeface="+mn-lt"/>
              <a:ea typeface="+mn-ea"/>
            </a:endParaRPr>
          </a:p>
        </p:txBody>
      </p:sp>
      <p:sp>
        <p:nvSpPr>
          <p:cNvPr id="40991" name="Text Box 60"/>
          <p:cNvSpPr txBox="1">
            <a:spLocks noChangeArrowheads="1"/>
          </p:cNvSpPr>
          <p:nvPr/>
        </p:nvSpPr>
        <p:spPr bwMode="auto">
          <a:xfrm>
            <a:off x="3775075" y="5211763"/>
            <a:ext cx="13922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zh-CN" altLang="en-US" sz="1600" b="1" smtClean="0">
                <a:latin typeface="+mn-lt"/>
                <a:ea typeface="+mn-ea"/>
              </a:rPr>
              <a:t>统一抽象模型</a:t>
            </a:r>
            <a:endParaRPr lang="zh-CN" altLang="en-US" sz="1600" b="1" smtClean="0">
              <a:latin typeface="+mn-lt"/>
              <a:ea typeface="+mn-ea"/>
            </a:endParaRPr>
          </a:p>
        </p:txBody>
      </p:sp>
      <p:sp>
        <p:nvSpPr>
          <p:cNvPr id="40992" name="Rectangle 61"/>
          <p:cNvSpPr>
            <a:spLocks noChangeArrowheads="1"/>
          </p:cNvSpPr>
          <p:nvPr/>
        </p:nvSpPr>
        <p:spPr bwMode="auto">
          <a:xfrm>
            <a:off x="1162050" y="2371725"/>
            <a:ext cx="1211263" cy="2746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600" b="1" smtClean="0">
                <a:latin typeface="+mn-lt"/>
                <a:ea typeface="+mn-ea"/>
              </a:rPr>
              <a:t>物理机</a:t>
            </a:r>
            <a:endParaRPr lang="zh-CN" altLang="en-US" sz="1600" b="1" smtClean="0">
              <a:latin typeface="+mn-lt"/>
              <a:ea typeface="+mn-ea"/>
            </a:endParaRPr>
          </a:p>
        </p:txBody>
      </p:sp>
      <p:sp>
        <p:nvSpPr>
          <p:cNvPr id="40993" name="Rectangle 62"/>
          <p:cNvSpPr>
            <a:spLocks noChangeArrowheads="1"/>
          </p:cNvSpPr>
          <p:nvPr/>
        </p:nvSpPr>
        <p:spPr bwMode="auto">
          <a:xfrm>
            <a:off x="2627313" y="2371725"/>
            <a:ext cx="1211262" cy="2746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32" tIns="40065" rIns="80132" bIns="40065" anchor="ct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zh-CN" altLang="en-US" sz="1600" b="1" smtClean="0">
                <a:latin typeface="+mn-lt"/>
                <a:ea typeface="+mn-ea"/>
              </a:rPr>
              <a:t>物理机</a:t>
            </a:r>
            <a:endParaRPr lang="zh-CN" altLang="en-US" sz="1600" b="1" smtClean="0">
              <a:latin typeface="+mn-lt"/>
              <a:ea typeface="+mn-ea"/>
            </a:endParaRPr>
          </a:p>
        </p:txBody>
      </p:sp>
      <p:sp>
        <p:nvSpPr>
          <p:cNvPr id="40994" name="Oval 63"/>
          <p:cNvSpPr>
            <a:spLocks noChangeArrowheads="1"/>
          </p:cNvSpPr>
          <p:nvPr/>
        </p:nvSpPr>
        <p:spPr bwMode="auto">
          <a:xfrm>
            <a:off x="1033463" y="1892300"/>
            <a:ext cx="2995612" cy="481013"/>
          </a:xfrm>
          <a:prstGeom prst="ellipse">
            <a:avLst/>
          </a:prstGeom>
          <a:noFill/>
          <a:ln w="28575" algn="ctr">
            <a:solidFill>
              <a:srgbClr val="800080"/>
            </a:solidFill>
            <a:prstDash val="dash"/>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7" name="Text Box 64"/>
          <p:cNvSpPr txBox="1">
            <a:spLocks noChangeArrowheads="1"/>
          </p:cNvSpPr>
          <p:nvPr/>
        </p:nvSpPr>
        <p:spPr bwMode="auto">
          <a:xfrm>
            <a:off x="969963" y="4457700"/>
            <a:ext cx="1773237" cy="958850"/>
          </a:xfrm>
          <a:prstGeom prst="rect">
            <a:avLst/>
          </a:prstGeom>
          <a:solidFill>
            <a:srgbClr val="CCFFCC"/>
          </a:solidFill>
          <a:ln w="9525" algn="ctr">
            <a:noFill/>
            <a:miter lim="800000"/>
          </a:ln>
        </p:spPr>
        <p:txBody>
          <a:bodyPr tIns="40065" rIns="0" bIns="40065"/>
          <a:lstStyle/>
          <a:p>
            <a:pPr defTabSz="800100" eaLnBrk="1" fontAlgn="t" hangingPunct="1">
              <a:lnSpc>
                <a:spcPct val="110000"/>
              </a:lnSpc>
              <a:buClr>
                <a:schemeClr val="bg1"/>
              </a:buClr>
              <a:defRPr/>
            </a:pPr>
            <a:r>
              <a:rPr lang="zh-CN" altLang="en-US" sz="1600" dirty="0">
                <a:latin typeface="+mn-lt"/>
                <a:ea typeface="+mn-ea"/>
              </a:rPr>
              <a:t>现有应用可直接或简单改造后即可运行在云计算平台上</a:t>
            </a:r>
            <a:endParaRPr lang="zh-CN" altLang="en-US" sz="1600" dirty="0">
              <a:latin typeface="+mn-lt"/>
              <a:ea typeface="+mn-ea"/>
            </a:endParaRPr>
          </a:p>
        </p:txBody>
      </p:sp>
      <p:sp>
        <p:nvSpPr>
          <p:cNvPr id="68" name="Text Box 65"/>
          <p:cNvSpPr txBox="1">
            <a:spLocks noChangeArrowheads="1"/>
          </p:cNvSpPr>
          <p:nvPr/>
        </p:nvSpPr>
        <p:spPr bwMode="auto">
          <a:xfrm>
            <a:off x="6003925" y="4389438"/>
            <a:ext cx="1974850" cy="960437"/>
          </a:xfrm>
          <a:prstGeom prst="rect">
            <a:avLst/>
          </a:prstGeom>
          <a:solidFill>
            <a:srgbClr val="CCFFCC"/>
          </a:solidFill>
          <a:ln w="9525" algn="ctr">
            <a:noFill/>
            <a:miter lim="800000"/>
          </a:ln>
        </p:spPr>
        <p:txBody>
          <a:bodyPr lIns="80132" tIns="40065" rIns="0" bIns="40065"/>
          <a:lstStyle/>
          <a:p>
            <a:pPr defTabSz="800100" eaLnBrk="1" fontAlgn="t" hangingPunct="1">
              <a:lnSpc>
                <a:spcPct val="110000"/>
              </a:lnSpc>
              <a:buClr>
                <a:schemeClr val="bg1"/>
              </a:buClr>
              <a:defRPr/>
            </a:pPr>
            <a:r>
              <a:rPr lang="zh-CN" altLang="en-US" sz="1600" dirty="0">
                <a:latin typeface="+mn-lt"/>
                <a:ea typeface="+mn-ea"/>
              </a:rPr>
              <a:t>与具体应用相关，且只有新开发的应用才可运行在云平台上</a:t>
            </a:r>
            <a:endParaRPr lang="zh-CN" altLang="en-US" sz="1600" dirty="0">
              <a:latin typeface="+mn-lt"/>
              <a:ea typeface="+mn-ea"/>
            </a:endParaRPr>
          </a:p>
        </p:txBody>
      </p:sp>
      <p:sp>
        <p:nvSpPr>
          <p:cNvPr id="69" name="AutoShape 66"/>
          <p:cNvSpPr>
            <a:spLocks noChangeArrowheads="1"/>
          </p:cNvSpPr>
          <p:nvPr/>
        </p:nvSpPr>
        <p:spPr bwMode="auto">
          <a:xfrm>
            <a:off x="1033463" y="5553075"/>
            <a:ext cx="7073900" cy="609600"/>
          </a:xfrm>
          <a:prstGeom prst="roundRect">
            <a:avLst>
              <a:gd name="adj" fmla="val 16667"/>
            </a:avLst>
          </a:prstGeom>
          <a:solidFill>
            <a:srgbClr val="3366FF"/>
          </a:solidFill>
          <a:ln w="9525" algn="ctr">
            <a:noFill/>
            <a:round/>
          </a:ln>
        </p:spPr>
        <p:txBody>
          <a:bodyPr wrap="none" lIns="80132" tIns="40065" rIns="80132" bIns="40065" anchor="ctr"/>
          <a:lstStyle/>
          <a:p>
            <a:pPr marL="177800" indent="-177800" defTabSz="800100" eaLnBrk="1" fontAlgn="t" hangingPunct="1">
              <a:lnSpc>
                <a:spcPct val="110000"/>
              </a:lnSpc>
              <a:buClr>
                <a:schemeClr val="bg1"/>
              </a:buClr>
              <a:buFont typeface="Arial" panose="020B0604020202020204" pitchFamily="34" charset="0"/>
              <a:buChar char="•"/>
              <a:defRPr/>
            </a:pPr>
            <a:r>
              <a:rPr lang="zh-CN" altLang="en-US" sz="1600" b="1" dirty="0">
                <a:solidFill>
                  <a:schemeClr val="bg1"/>
                </a:solidFill>
                <a:latin typeface="+mn-lt"/>
                <a:ea typeface="+mn-ea"/>
              </a:rPr>
              <a:t>虚拟层是必须的，这样才能实现安全的应用隔离，多租户共享资源</a:t>
            </a:r>
            <a:endParaRPr lang="zh-CN" altLang="en-US" sz="1600" b="1" dirty="0">
              <a:solidFill>
                <a:schemeClr val="bg1"/>
              </a:solidFill>
              <a:latin typeface="+mn-lt"/>
              <a:ea typeface="+mn-ea"/>
            </a:endParaRPr>
          </a:p>
          <a:p>
            <a:pPr marL="177800" indent="-177800" defTabSz="800100" eaLnBrk="1" fontAlgn="t" hangingPunct="1">
              <a:lnSpc>
                <a:spcPct val="110000"/>
              </a:lnSpc>
              <a:buClr>
                <a:schemeClr val="bg1"/>
              </a:buClr>
              <a:buFont typeface="Arial" panose="020B0604020202020204" pitchFamily="34" charset="0"/>
              <a:buChar char="•"/>
              <a:defRPr/>
            </a:pPr>
            <a:r>
              <a:rPr lang="zh-CN" altLang="en-US" sz="1600" b="1" dirty="0">
                <a:solidFill>
                  <a:schemeClr val="bg1"/>
                </a:solidFill>
                <a:latin typeface="+mn-lt"/>
                <a:ea typeface="+mn-ea"/>
              </a:rPr>
              <a:t>从应用的普适性来看，首先应部署</a:t>
            </a:r>
            <a:r>
              <a:rPr lang="en-US" altLang="zh-CN" sz="1600" b="1" dirty="0">
                <a:solidFill>
                  <a:schemeClr val="bg1"/>
                </a:solidFill>
                <a:latin typeface="+mn-lt"/>
                <a:ea typeface="+mn-ea"/>
              </a:rPr>
              <a:t>IaaS</a:t>
            </a:r>
            <a:r>
              <a:rPr lang="zh-CN" altLang="en-US" sz="1600" b="1" dirty="0">
                <a:solidFill>
                  <a:schemeClr val="bg1"/>
                </a:solidFill>
                <a:latin typeface="+mn-lt"/>
                <a:ea typeface="+mn-ea"/>
              </a:rPr>
              <a:t>，虚拟机是必须的</a:t>
            </a:r>
            <a:endParaRPr lang="zh-CN" altLang="en-US" sz="1600" b="1" dirty="0">
              <a:solidFill>
                <a:schemeClr val="bg1"/>
              </a:solidFill>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云计算的技术</a:t>
            </a:r>
            <a:endParaRPr lang="en-US" altLang="zh-CN"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43012"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3"/>
          <p:cNvSpPr>
            <a:spLocks noGrp="1" noChangeArrowheads="1"/>
          </p:cNvSpPr>
          <p:nvPr>
            <p:ph type="title"/>
          </p:nvPr>
        </p:nvSpPr>
        <p:spPr/>
        <p:txBody>
          <a:bodyPr/>
          <a:lstStyle/>
          <a:p>
            <a:pPr eaLnBrk="1" hangingPunct="1"/>
            <a:r>
              <a:rPr lang="zh-CN" altLang="en-US" smtClean="0"/>
              <a:t>云计算技术体系：核心技术识别</a:t>
            </a:r>
            <a:endParaRPr lang="zh-CN" altLang="en-US" dirty="0" smtClean="0"/>
          </a:p>
        </p:txBody>
      </p:sp>
      <p:sp>
        <p:nvSpPr>
          <p:cNvPr id="45059" name="AutoShape 4" descr="小棋盘"/>
          <p:cNvSpPr>
            <a:spLocks noChangeAspect="1" noChangeArrowheads="1"/>
          </p:cNvSpPr>
          <p:nvPr/>
        </p:nvSpPr>
        <p:spPr bwMode="auto">
          <a:xfrm>
            <a:off x="2228850" y="3233738"/>
            <a:ext cx="4510088" cy="1609725"/>
          </a:xfrm>
          <a:prstGeom prst="parallelogram">
            <a:avLst>
              <a:gd name="adj" fmla="val 70862"/>
            </a:avLst>
          </a:prstGeom>
          <a:pattFill prst="smCheck">
            <a:fgClr>
              <a:srgbClr val="EAEAEA"/>
            </a:fgClr>
            <a:bgClr>
              <a:srgbClr val="FFFFFF"/>
            </a:bgClr>
          </a:pattFill>
          <a:ln w="9525" algn="ctr">
            <a:solidFill>
              <a:srgbClr val="808080"/>
            </a:solidFill>
            <a:miter lim="800000"/>
          </a:ln>
          <a:effectLst>
            <a:outerShdw dist="107763" dir="2700000" algn="ctr" rotWithShape="0">
              <a:schemeClr val="bg2">
                <a:alpha val="50000"/>
              </a:schemeClr>
            </a:outerShdw>
          </a:effectLst>
        </p:spPr>
        <p:txBody>
          <a:bodyPr wrap="none" lIns="87817" tIns="43908" rIns="87817" bIns="43908" anchor="ctr"/>
          <a:lstStyle>
            <a:lvl1pPr>
              <a:defRPr sz="1000">
                <a:solidFill>
                  <a:schemeClr val="tx1"/>
                </a:solidFill>
                <a:latin typeface="FrutigerNext LT Regular" pitchFamily="34" charset="0"/>
                <a:ea typeface="宋体" panose="02010600030101010101" pitchFamily="2" charset="-122"/>
              </a:defRPr>
            </a:lvl1pPr>
            <a:lvl2pPr marL="742950" indent="-285750">
              <a:defRPr sz="1000">
                <a:solidFill>
                  <a:schemeClr val="tx1"/>
                </a:solidFill>
                <a:latin typeface="FrutigerNext LT Regular" pitchFamily="34" charset="0"/>
                <a:ea typeface="宋体" panose="02010600030101010101" pitchFamily="2" charset="-122"/>
              </a:defRPr>
            </a:lvl2pPr>
            <a:lvl3pPr marL="1143000" indent="-228600">
              <a:defRPr sz="1000">
                <a:solidFill>
                  <a:schemeClr val="tx1"/>
                </a:solidFill>
                <a:latin typeface="FrutigerNext LT Regular" pitchFamily="34" charset="0"/>
                <a:ea typeface="宋体" panose="02010600030101010101" pitchFamily="2" charset="-122"/>
              </a:defRPr>
            </a:lvl3pPr>
            <a:lvl4pPr marL="1600200" indent="-228600">
              <a:defRPr sz="1000">
                <a:solidFill>
                  <a:schemeClr val="tx1"/>
                </a:solidFill>
                <a:latin typeface="FrutigerNext LT Regular" pitchFamily="34" charset="0"/>
                <a:ea typeface="宋体" panose="02010600030101010101" pitchFamily="2" charset="-122"/>
              </a:defRPr>
            </a:lvl4pPr>
            <a:lvl5pPr marL="2057400" indent="-228600">
              <a:defRPr sz="1000">
                <a:solidFill>
                  <a:schemeClr val="tx1"/>
                </a:solidFill>
                <a:latin typeface="FrutigerNext LT Regular" pitchFamily="34" charset="0"/>
                <a:ea typeface="宋体" panose="02010600030101010101" pitchFamily="2" charset="-122"/>
              </a:defRPr>
            </a:lvl5pPr>
            <a:lvl6pPr marL="25146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t" hangingPunct="1">
              <a:lnSpc>
                <a:spcPct val="110000"/>
              </a:lnSpc>
              <a:buClr>
                <a:srgbClr val="FFFFFF"/>
              </a:buClr>
              <a:buFont typeface="Wingdings" panose="05000000000000000000" pitchFamily="2" charset="2"/>
              <a:buChar char="•"/>
              <a:defRPr/>
            </a:pPr>
            <a:endParaRPr lang="zh-CN" altLang="en-US" b="1" smtClean="0">
              <a:solidFill>
                <a:srgbClr val="FFFFFF"/>
              </a:solidFill>
              <a:latin typeface="+mn-lt"/>
              <a:ea typeface="+mn-ea"/>
            </a:endParaRPr>
          </a:p>
        </p:txBody>
      </p:sp>
      <p:grpSp>
        <p:nvGrpSpPr>
          <p:cNvPr id="45060" name="Group 5"/>
          <p:cNvGrpSpPr>
            <a:grpSpLocks noChangeAspect="1"/>
          </p:cNvGrpSpPr>
          <p:nvPr/>
        </p:nvGrpSpPr>
        <p:grpSpPr bwMode="auto">
          <a:xfrm>
            <a:off x="2947988" y="1773238"/>
            <a:ext cx="2957512" cy="2665412"/>
            <a:chOff x="464" y="587"/>
            <a:chExt cx="2193" cy="1302"/>
          </a:xfrm>
        </p:grpSpPr>
        <p:sp>
          <p:nvSpPr>
            <p:cNvPr id="45067" name="Oval 6"/>
            <p:cNvSpPr>
              <a:spLocks noChangeAspect="1" noChangeArrowheads="1"/>
            </p:cNvSpPr>
            <p:nvPr/>
          </p:nvSpPr>
          <p:spPr bwMode="auto">
            <a:xfrm>
              <a:off x="787" y="587"/>
              <a:ext cx="1350" cy="879"/>
            </a:xfrm>
            <a:prstGeom prst="ellipse">
              <a:avLst/>
            </a:prstGeom>
            <a:solidFill>
              <a:srgbClr val="6699FF">
                <a:alpha val="74901"/>
              </a:srgbClr>
            </a:solidFill>
            <a:ln>
              <a:noFill/>
            </a:ln>
            <a:extLst>
              <a:ext uri="{91240B29-F687-4F45-9708-019B960494DF}">
                <a14:hiddenLine xmlns:a14="http://schemas.microsoft.com/office/drawing/2010/main" w="9525">
                  <a:solidFill>
                    <a:srgbClr val="000000"/>
                  </a:solidFill>
                  <a:round/>
                </a14:hiddenLine>
              </a:ext>
            </a:extLst>
          </p:spPr>
          <p:txBody>
            <a:bodyPr lIns="79200" tIns="39600" rIns="79200" bIns="396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45068" name="Oval 7"/>
            <p:cNvSpPr>
              <a:spLocks noChangeAspect="1" noChangeArrowheads="1"/>
            </p:cNvSpPr>
            <p:nvPr/>
          </p:nvSpPr>
          <p:spPr bwMode="auto">
            <a:xfrm>
              <a:off x="464" y="1074"/>
              <a:ext cx="1313" cy="815"/>
            </a:xfrm>
            <a:prstGeom prst="ellipse">
              <a:avLst/>
            </a:prstGeom>
            <a:solidFill>
              <a:srgbClr val="FF7C80">
                <a:alpha val="74901"/>
              </a:srgbClr>
            </a:solidFill>
            <a:ln>
              <a:noFill/>
            </a:ln>
            <a:extLst>
              <a:ext uri="{91240B29-F687-4F45-9708-019B960494DF}">
                <a14:hiddenLine xmlns:a14="http://schemas.microsoft.com/office/drawing/2010/main" w="9525">
                  <a:solidFill>
                    <a:srgbClr val="000000"/>
                  </a:solidFill>
                  <a:round/>
                </a14:hiddenLine>
              </a:ext>
            </a:extLst>
          </p:spPr>
          <p:txBody>
            <a:bodyPr lIns="79200" tIns="39600" rIns="79200" bIns="396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45069" name="Oval 8"/>
            <p:cNvSpPr>
              <a:spLocks noChangeAspect="1" noChangeArrowheads="1"/>
            </p:cNvSpPr>
            <p:nvPr/>
          </p:nvSpPr>
          <p:spPr bwMode="auto">
            <a:xfrm>
              <a:off x="1430" y="1074"/>
              <a:ext cx="1227" cy="798"/>
            </a:xfrm>
            <a:prstGeom prst="ellipse">
              <a:avLst/>
            </a:prstGeom>
            <a:solidFill>
              <a:srgbClr val="FFCC00">
                <a:alpha val="74901"/>
              </a:srgbClr>
            </a:solidFill>
            <a:ln>
              <a:noFill/>
            </a:ln>
            <a:extLst>
              <a:ext uri="{91240B29-F687-4F45-9708-019B960494DF}">
                <a14:hiddenLine xmlns:a14="http://schemas.microsoft.com/office/drawing/2010/main" w="9525">
                  <a:solidFill>
                    <a:srgbClr val="000000"/>
                  </a:solidFill>
                  <a:round/>
                </a14:hiddenLine>
              </a:ext>
            </a:extLst>
          </p:spPr>
          <p:txBody>
            <a:bodyPr lIns="79200" tIns="39600" rIns="79200" bIns="396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45070" name="Text Box 9"/>
            <p:cNvSpPr txBox="1">
              <a:spLocks noChangeAspect="1" noChangeArrowheads="1"/>
            </p:cNvSpPr>
            <p:nvPr/>
          </p:nvSpPr>
          <p:spPr bwMode="auto">
            <a:xfrm>
              <a:off x="1135" y="851"/>
              <a:ext cx="73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75" tIns="39588" rIns="79175" bIns="39588">
              <a:spAutoFit/>
            </a:bodyPr>
            <a:lstStyle>
              <a:lvl1pPr defTabSz="72834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2834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2834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2834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2834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50000"/>
                </a:spcBef>
                <a:buClrTx/>
                <a:buSzTx/>
                <a:buFontTx/>
                <a:buNone/>
                <a:defRPr/>
              </a:pPr>
              <a:r>
                <a:rPr lang="zh-CN" altLang="en-US" sz="1300" b="1" smtClean="0">
                  <a:solidFill>
                    <a:srgbClr val="000000"/>
                  </a:solidFill>
                  <a:latin typeface="+mn-lt"/>
                  <a:ea typeface="+mn-ea"/>
                </a:rPr>
                <a:t>虚拟化及资源调度平台</a:t>
              </a:r>
              <a:endParaRPr lang="zh-CN" altLang="en-US" sz="1300" b="1" smtClean="0">
                <a:solidFill>
                  <a:srgbClr val="000000"/>
                </a:solidFill>
                <a:latin typeface="+mn-lt"/>
                <a:ea typeface="+mn-ea"/>
              </a:endParaRPr>
            </a:p>
          </p:txBody>
        </p:sp>
        <p:sp>
          <p:nvSpPr>
            <p:cNvPr id="45071" name="Text Box 10"/>
            <p:cNvSpPr txBox="1">
              <a:spLocks noChangeAspect="1" noChangeArrowheads="1"/>
            </p:cNvSpPr>
            <p:nvPr/>
          </p:nvSpPr>
          <p:spPr bwMode="auto">
            <a:xfrm>
              <a:off x="663" y="1429"/>
              <a:ext cx="7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75" tIns="39588" rIns="79175" bIns="39588">
              <a:spAutoFit/>
            </a:bodyPr>
            <a:lstStyle>
              <a:lvl1pPr defTabSz="72834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2834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2834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2834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2834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50000"/>
                </a:spcBef>
                <a:buClrTx/>
                <a:buSzTx/>
                <a:buFontTx/>
                <a:buNone/>
                <a:defRPr/>
              </a:pPr>
              <a:r>
                <a:rPr lang="zh-CN" altLang="en-US" sz="1300" b="1" smtClean="0">
                  <a:solidFill>
                    <a:srgbClr val="000000"/>
                  </a:solidFill>
                  <a:latin typeface="+mn-lt"/>
                  <a:ea typeface="+mn-ea"/>
                </a:rPr>
                <a:t>计算与存储平台</a:t>
              </a:r>
              <a:endParaRPr lang="zh-CN" altLang="en-US" sz="1300" b="1" smtClean="0">
                <a:solidFill>
                  <a:srgbClr val="000000"/>
                </a:solidFill>
                <a:latin typeface="+mn-lt"/>
                <a:ea typeface="+mn-ea"/>
              </a:endParaRPr>
            </a:p>
          </p:txBody>
        </p:sp>
        <p:sp>
          <p:nvSpPr>
            <p:cNvPr id="45072" name="Text Box 11"/>
            <p:cNvSpPr txBox="1">
              <a:spLocks noChangeAspect="1" noChangeArrowheads="1"/>
            </p:cNvSpPr>
            <p:nvPr/>
          </p:nvSpPr>
          <p:spPr bwMode="auto">
            <a:xfrm>
              <a:off x="1535" y="1434"/>
              <a:ext cx="81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75" tIns="39588" rIns="79175" bIns="39588">
              <a:spAutoFit/>
            </a:bodyPr>
            <a:lstStyle>
              <a:lvl1pPr defTabSz="72834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2834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2834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2834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2834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2834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r" eaLnBrk="1" fontAlgn="t" hangingPunct="1">
                <a:lnSpc>
                  <a:spcPct val="100000"/>
                </a:lnSpc>
                <a:spcBef>
                  <a:spcPct val="50000"/>
                </a:spcBef>
                <a:buClrTx/>
                <a:buSzTx/>
                <a:buFontTx/>
                <a:buNone/>
                <a:defRPr/>
              </a:pPr>
              <a:r>
                <a:rPr lang="zh-CN" altLang="en-US" sz="1300" b="1" smtClean="0">
                  <a:solidFill>
                    <a:srgbClr val="000000"/>
                  </a:solidFill>
                  <a:latin typeface="+mn-lt"/>
                  <a:ea typeface="+mn-ea"/>
                </a:rPr>
                <a:t>网络平台</a:t>
              </a:r>
              <a:endParaRPr lang="zh-CN" altLang="en-US" sz="1300" b="1" smtClean="0">
                <a:solidFill>
                  <a:srgbClr val="000000"/>
                </a:solidFill>
                <a:latin typeface="+mn-lt"/>
                <a:ea typeface="+mn-ea"/>
              </a:endParaRPr>
            </a:p>
          </p:txBody>
        </p:sp>
      </p:grpSp>
      <p:sp>
        <p:nvSpPr>
          <p:cNvPr id="26630" name="AutoShape 16"/>
          <p:cNvSpPr>
            <a:spLocks noChangeAspect="1"/>
          </p:cNvSpPr>
          <p:nvPr/>
        </p:nvSpPr>
        <p:spPr bwMode="auto">
          <a:xfrm>
            <a:off x="719138" y="1590675"/>
            <a:ext cx="2357437" cy="1190625"/>
          </a:xfrm>
          <a:prstGeom prst="borderCallout2">
            <a:avLst>
              <a:gd name="adj1" fmla="val 12833"/>
              <a:gd name="adj2" fmla="val 102861"/>
              <a:gd name="adj3" fmla="val 12833"/>
              <a:gd name="adj4" fmla="val 112093"/>
              <a:gd name="adj5" fmla="val 80744"/>
              <a:gd name="adj6" fmla="val 127024"/>
            </a:avLst>
          </a:prstGeom>
          <a:solidFill>
            <a:srgbClr val="EAEAEA"/>
          </a:solidFill>
          <a:ln w="9525" algn="ctr">
            <a:solidFill>
              <a:srgbClr val="000000"/>
            </a:solidFill>
            <a:miter lim="800000"/>
          </a:ln>
        </p:spPr>
        <p:txBody>
          <a:bodyPr lIns="87790" tIns="43894" rIns="87790" bIns="43894"/>
          <a:lstStyle/>
          <a:p>
            <a:pPr marL="177800" indent="-177800" defTabSz="801370">
              <a:spcBef>
                <a:spcPct val="30000"/>
              </a:spcBef>
              <a:buClr>
                <a:srgbClr val="000000"/>
              </a:buClr>
              <a:buSzPct val="60000"/>
              <a:buFont typeface="Wingdings" panose="05000000000000000000" pitchFamily="2" charset="2"/>
              <a:buChar char="p"/>
              <a:defRPr/>
            </a:pPr>
            <a:r>
              <a:rPr lang="zh-CN" altLang="en-US" sz="1400" b="1" dirty="0">
                <a:latin typeface="+mn-lt"/>
                <a:ea typeface="+mn-ea"/>
              </a:rPr>
              <a:t>虚拟化软件</a:t>
            </a:r>
            <a:endParaRPr lang="en-US" altLang="zh-CN" sz="1400" b="1" dirty="0">
              <a:latin typeface="+mn-lt"/>
              <a:ea typeface="+mn-ea"/>
            </a:endParaRPr>
          </a:p>
          <a:p>
            <a:pPr marL="177800" indent="-177800" defTabSz="801370">
              <a:spcBef>
                <a:spcPct val="30000"/>
              </a:spcBef>
              <a:buClr>
                <a:srgbClr val="000000"/>
              </a:buClr>
              <a:buSzPct val="60000"/>
              <a:defRPr/>
            </a:pPr>
            <a:r>
              <a:rPr lang="en-US" altLang="zh-CN" sz="1400" b="1" dirty="0">
                <a:latin typeface="+mn-lt"/>
                <a:ea typeface="+mn-ea"/>
              </a:rPr>
              <a:t>    </a:t>
            </a:r>
            <a:r>
              <a:rPr lang="zh-CN" altLang="en-US" sz="1400" dirty="0">
                <a:latin typeface="+mn-lt"/>
                <a:ea typeface="+mn-ea"/>
              </a:rPr>
              <a:t>高性能、高可靠性、智能调度算法</a:t>
            </a:r>
            <a:endParaRPr lang="zh-CN" altLang="en-US" sz="1400" dirty="0">
              <a:latin typeface="+mn-lt"/>
              <a:ea typeface="+mn-ea"/>
            </a:endParaRPr>
          </a:p>
          <a:p>
            <a:pPr marL="177800" indent="-177800" defTabSz="801370">
              <a:spcBef>
                <a:spcPct val="30000"/>
              </a:spcBef>
              <a:buClr>
                <a:srgbClr val="000000"/>
              </a:buClr>
              <a:buSzPct val="60000"/>
              <a:buFont typeface="Wingdings" panose="05000000000000000000" pitchFamily="2" charset="2"/>
              <a:buChar char="p"/>
              <a:defRPr/>
            </a:pPr>
            <a:r>
              <a:rPr lang="zh-CN" altLang="en-US" sz="1400" b="1" dirty="0">
                <a:latin typeface="+mn-lt"/>
                <a:ea typeface="+mn-ea"/>
              </a:rPr>
              <a:t>虚拟化的硬件加速</a:t>
            </a:r>
            <a:endParaRPr lang="en-US" altLang="zh-CN" sz="1400" b="1" dirty="0">
              <a:latin typeface="+mn-lt"/>
              <a:ea typeface="+mn-ea"/>
            </a:endParaRPr>
          </a:p>
        </p:txBody>
      </p:sp>
      <p:sp>
        <p:nvSpPr>
          <p:cNvPr id="26631" name="AutoShape 17"/>
          <p:cNvSpPr>
            <a:spLocks noChangeAspect="1"/>
          </p:cNvSpPr>
          <p:nvPr/>
        </p:nvSpPr>
        <p:spPr bwMode="auto">
          <a:xfrm>
            <a:off x="719138" y="3198813"/>
            <a:ext cx="2197100" cy="842962"/>
          </a:xfrm>
          <a:prstGeom prst="borderCallout2">
            <a:avLst>
              <a:gd name="adj1" fmla="val 11463"/>
              <a:gd name="adj2" fmla="val 102861"/>
              <a:gd name="adj3" fmla="val 11463"/>
              <a:gd name="adj4" fmla="val 107625"/>
              <a:gd name="adj5" fmla="val 49716"/>
              <a:gd name="adj6" fmla="val 130383"/>
            </a:avLst>
          </a:prstGeom>
          <a:solidFill>
            <a:srgbClr val="EAEAEA"/>
          </a:solidFill>
          <a:ln w="9525" algn="ctr">
            <a:solidFill>
              <a:srgbClr val="000000"/>
            </a:solidFill>
            <a:miter lim="800000"/>
          </a:ln>
        </p:spPr>
        <p:txBody>
          <a:bodyPr lIns="87790" tIns="43894" rIns="87790" bIns="43894"/>
          <a:lstStyle/>
          <a:p>
            <a:pPr marL="177800" indent="-177800" defTabSz="801370">
              <a:spcBef>
                <a:spcPct val="30000"/>
              </a:spcBef>
              <a:buSzPct val="60000"/>
              <a:buFont typeface="Wingdings" panose="05000000000000000000" pitchFamily="2" charset="2"/>
              <a:buChar char="p"/>
              <a:defRPr/>
            </a:pPr>
            <a:r>
              <a:rPr lang="zh-CN" altLang="en-US" sz="1400" b="1" dirty="0">
                <a:latin typeface="+mn-lt"/>
                <a:ea typeface="+mn-ea"/>
              </a:rPr>
              <a:t>定制化的服务器和</a:t>
            </a:r>
            <a:r>
              <a:rPr lang="zh-CN" altLang="en-US" sz="1400" b="1" dirty="0" smtClean="0">
                <a:latin typeface="+mn-lt"/>
                <a:ea typeface="+mn-ea"/>
              </a:rPr>
              <a:t>存储</a:t>
            </a:r>
            <a:endParaRPr lang="en-US" altLang="zh-CN" sz="1400" b="1" dirty="0" smtClean="0">
              <a:latin typeface="+mn-lt"/>
              <a:ea typeface="+mn-ea"/>
            </a:endParaRPr>
          </a:p>
          <a:p>
            <a:pPr marL="177800" indent="-177800" defTabSz="801370">
              <a:spcBef>
                <a:spcPct val="30000"/>
              </a:spcBef>
              <a:buSzPct val="60000"/>
              <a:defRPr/>
            </a:pPr>
            <a:r>
              <a:rPr lang="en-US" altLang="zh-CN" sz="1400" b="1" dirty="0" smtClean="0">
                <a:solidFill>
                  <a:srgbClr val="000000"/>
                </a:solidFill>
                <a:latin typeface="+mn-lt"/>
                <a:ea typeface="+mn-ea"/>
              </a:rPr>
              <a:t>    </a:t>
            </a:r>
            <a:r>
              <a:rPr lang="zh-CN" altLang="en-US" sz="1400" dirty="0" smtClean="0">
                <a:solidFill>
                  <a:srgbClr val="000000"/>
                </a:solidFill>
                <a:latin typeface="+mn-lt"/>
                <a:ea typeface="+mn-ea"/>
              </a:rPr>
              <a:t>简化设计</a:t>
            </a:r>
            <a:r>
              <a:rPr lang="zh-CN" altLang="en-US" sz="1400" dirty="0" smtClean="0">
                <a:latin typeface="+mn-lt"/>
                <a:ea typeface="+mn-ea"/>
              </a:rPr>
              <a:t>大内存、高网络</a:t>
            </a:r>
            <a:r>
              <a:rPr lang="en-US" altLang="zh-CN" sz="1400" dirty="0" smtClean="0">
                <a:latin typeface="+mn-lt"/>
                <a:ea typeface="+mn-ea"/>
              </a:rPr>
              <a:t>/</a:t>
            </a:r>
            <a:r>
              <a:rPr lang="zh-CN" altLang="en-US" sz="1400" dirty="0" smtClean="0">
                <a:latin typeface="+mn-lt"/>
                <a:ea typeface="+mn-ea"/>
              </a:rPr>
              <a:t>存储</a:t>
            </a:r>
            <a:r>
              <a:rPr lang="en-US" altLang="zh-CN" sz="1400" dirty="0" smtClean="0">
                <a:latin typeface="+mn-lt"/>
                <a:ea typeface="+mn-ea"/>
              </a:rPr>
              <a:t>IOPS</a:t>
            </a:r>
            <a:endParaRPr lang="zh-CN" altLang="en-US" sz="1400" dirty="0">
              <a:latin typeface="+mn-lt"/>
              <a:ea typeface="+mn-ea"/>
            </a:endParaRPr>
          </a:p>
        </p:txBody>
      </p:sp>
      <p:sp>
        <p:nvSpPr>
          <p:cNvPr id="26632" name="AutoShape 18"/>
          <p:cNvSpPr>
            <a:spLocks noChangeAspect="1"/>
          </p:cNvSpPr>
          <p:nvPr/>
        </p:nvSpPr>
        <p:spPr bwMode="auto">
          <a:xfrm>
            <a:off x="5878513" y="1484313"/>
            <a:ext cx="2724150" cy="684212"/>
          </a:xfrm>
          <a:prstGeom prst="borderCallout2">
            <a:avLst>
              <a:gd name="adj1" fmla="val 15125"/>
              <a:gd name="adj2" fmla="val -2611"/>
              <a:gd name="adj3" fmla="val 15125"/>
              <a:gd name="adj4" fmla="val -7449"/>
              <a:gd name="adj5" fmla="val 207324"/>
              <a:gd name="adj6" fmla="val -37654"/>
            </a:avLst>
          </a:prstGeom>
          <a:solidFill>
            <a:srgbClr val="EAEAEA"/>
          </a:solidFill>
          <a:ln w="9525" algn="ctr">
            <a:solidFill>
              <a:srgbClr val="000000"/>
            </a:solidFill>
            <a:miter lim="800000"/>
          </a:ln>
        </p:spPr>
        <p:txBody>
          <a:bodyPr lIns="87790" tIns="43894" rIns="87790" bIns="43894"/>
          <a:lstStyle/>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数据中心的一体化自动管控</a:t>
            </a:r>
            <a:endParaRPr lang="zh-CN" altLang="en-US" sz="1400" b="1" dirty="0">
              <a:latin typeface="+mn-lt"/>
              <a:ea typeface="+mn-ea"/>
            </a:endParaRPr>
          </a:p>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分布式计算</a:t>
            </a:r>
            <a:r>
              <a:rPr lang="en-US" altLang="zh-CN" sz="1400" b="1" dirty="0">
                <a:latin typeface="+mn-lt"/>
                <a:ea typeface="+mn-ea"/>
              </a:rPr>
              <a:t>/</a:t>
            </a:r>
            <a:r>
              <a:rPr lang="zh-CN" altLang="en-US" sz="1400" b="1" dirty="0">
                <a:latin typeface="+mn-lt"/>
                <a:ea typeface="+mn-ea"/>
              </a:rPr>
              <a:t>存储框架</a:t>
            </a:r>
            <a:endParaRPr lang="zh-CN" altLang="en-US" sz="1400" b="1" dirty="0">
              <a:latin typeface="+mn-lt"/>
              <a:ea typeface="+mn-ea"/>
            </a:endParaRPr>
          </a:p>
        </p:txBody>
      </p:sp>
      <p:sp>
        <p:nvSpPr>
          <p:cNvPr id="26633" name="AutoShape 19"/>
          <p:cNvSpPr>
            <a:spLocks noChangeAspect="1"/>
          </p:cNvSpPr>
          <p:nvPr/>
        </p:nvSpPr>
        <p:spPr bwMode="auto">
          <a:xfrm>
            <a:off x="6048375" y="2946400"/>
            <a:ext cx="2655888" cy="652463"/>
          </a:xfrm>
          <a:prstGeom prst="borderCallout2">
            <a:avLst>
              <a:gd name="adj1" fmla="val 15157"/>
              <a:gd name="adj2" fmla="val -2606"/>
              <a:gd name="adj3" fmla="val 15157"/>
              <a:gd name="adj4" fmla="val -4023"/>
              <a:gd name="adj5" fmla="val 100987"/>
              <a:gd name="adj6" fmla="val -21440"/>
            </a:avLst>
          </a:prstGeom>
          <a:solidFill>
            <a:srgbClr val="EAEAEA"/>
          </a:solidFill>
          <a:ln w="9525" algn="ctr">
            <a:solidFill>
              <a:srgbClr val="000000"/>
            </a:solidFill>
            <a:miter lim="800000"/>
          </a:ln>
        </p:spPr>
        <p:txBody>
          <a:bodyPr lIns="87790" tIns="43894" rIns="87790" bIns="43894"/>
          <a:lstStyle/>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高密度、低成本的</a:t>
            </a:r>
            <a:r>
              <a:rPr lang="en-US" altLang="zh-CN" sz="1400" b="1" dirty="0">
                <a:latin typeface="+mn-lt"/>
                <a:ea typeface="+mn-ea"/>
              </a:rPr>
              <a:t>10GE</a:t>
            </a:r>
            <a:r>
              <a:rPr lang="zh-CN" altLang="en-US" sz="1400" b="1" dirty="0">
                <a:latin typeface="+mn-lt"/>
                <a:ea typeface="+mn-ea"/>
              </a:rPr>
              <a:t>互联</a:t>
            </a:r>
            <a:endParaRPr lang="zh-CN" altLang="en-US" sz="1400" b="1" dirty="0">
              <a:latin typeface="+mn-lt"/>
              <a:ea typeface="+mn-ea"/>
            </a:endParaRPr>
          </a:p>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网络的集群与虚拟化 </a:t>
            </a:r>
            <a:endParaRPr lang="zh-CN" altLang="en-US" sz="1400" b="1" dirty="0">
              <a:latin typeface="+mn-lt"/>
              <a:ea typeface="+mn-ea"/>
            </a:endParaRPr>
          </a:p>
        </p:txBody>
      </p:sp>
      <p:sp>
        <p:nvSpPr>
          <p:cNvPr id="26634" name="AutoShape 20"/>
          <p:cNvSpPr>
            <a:spLocks noChangeAspect="1"/>
          </p:cNvSpPr>
          <p:nvPr/>
        </p:nvSpPr>
        <p:spPr bwMode="auto">
          <a:xfrm>
            <a:off x="755650" y="5049838"/>
            <a:ext cx="2600325" cy="630237"/>
          </a:xfrm>
          <a:prstGeom prst="borderCallout2">
            <a:avLst>
              <a:gd name="adj1" fmla="val 18509"/>
              <a:gd name="adj2" fmla="val 102861"/>
              <a:gd name="adj3" fmla="val 18509"/>
              <a:gd name="adj4" fmla="val 103870"/>
              <a:gd name="adj5" fmla="val -154646"/>
              <a:gd name="adj6" fmla="val 140596"/>
            </a:avLst>
          </a:prstGeom>
          <a:solidFill>
            <a:srgbClr val="EAEAEA"/>
          </a:solidFill>
          <a:ln w="9525" algn="ctr">
            <a:solidFill>
              <a:srgbClr val="000000"/>
            </a:solidFill>
            <a:miter lim="800000"/>
          </a:ln>
        </p:spPr>
        <p:txBody>
          <a:bodyPr lIns="87790" tIns="43894" rIns="87790" bIns="43894"/>
          <a:lstStyle/>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数据中心安全性</a:t>
            </a:r>
            <a:endParaRPr lang="en-US" altLang="zh-CN" sz="1400" b="1" dirty="0">
              <a:latin typeface="+mn-lt"/>
              <a:ea typeface="+mn-ea"/>
            </a:endParaRPr>
          </a:p>
          <a:p>
            <a:pPr marL="177800" indent="-177800" defTabSz="801370">
              <a:lnSpc>
                <a:spcPct val="110000"/>
              </a:lnSpc>
              <a:spcBef>
                <a:spcPct val="30000"/>
              </a:spcBef>
              <a:buClr>
                <a:srgbClr val="000000"/>
              </a:buClr>
              <a:buSzPct val="60000"/>
              <a:defRPr/>
            </a:pPr>
            <a:r>
              <a:rPr lang="zh-CN" altLang="en-US" sz="1400" dirty="0">
                <a:latin typeface="+mn-lt"/>
                <a:ea typeface="+mn-ea"/>
              </a:rPr>
              <a:t>    可信赖、完整性、可用性</a:t>
            </a:r>
            <a:endParaRPr lang="zh-CN" altLang="en-US" sz="1400" dirty="0">
              <a:latin typeface="+mn-lt"/>
              <a:ea typeface="+mn-ea"/>
            </a:endParaRPr>
          </a:p>
        </p:txBody>
      </p:sp>
      <p:sp>
        <p:nvSpPr>
          <p:cNvPr id="26635" name="AutoShape 21"/>
          <p:cNvSpPr>
            <a:spLocks noChangeAspect="1"/>
          </p:cNvSpPr>
          <p:nvPr/>
        </p:nvSpPr>
        <p:spPr bwMode="auto">
          <a:xfrm>
            <a:off x="5878513" y="4598988"/>
            <a:ext cx="2725737" cy="1169987"/>
          </a:xfrm>
          <a:prstGeom prst="borderCallout2">
            <a:avLst>
              <a:gd name="adj1" fmla="val 9824"/>
              <a:gd name="adj2" fmla="val -2556"/>
              <a:gd name="adj3" fmla="val 9824"/>
              <a:gd name="adj4" fmla="val -7407"/>
              <a:gd name="adj5" fmla="val -9616"/>
              <a:gd name="adj6" fmla="val -17714"/>
            </a:avLst>
          </a:prstGeom>
          <a:solidFill>
            <a:srgbClr val="EAEAEA"/>
          </a:solidFill>
          <a:ln w="9525" algn="ctr">
            <a:solidFill>
              <a:srgbClr val="000000"/>
            </a:solidFill>
            <a:miter lim="800000"/>
          </a:ln>
        </p:spPr>
        <p:txBody>
          <a:bodyPr lIns="87790" tIns="43894" rIns="87790" bIns="43894"/>
          <a:lstStyle/>
          <a:p>
            <a:pPr marL="177800" indent="-177800" defTabSz="801370">
              <a:lnSpc>
                <a:spcPct val="110000"/>
              </a:lnSpc>
              <a:spcBef>
                <a:spcPct val="30000"/>
              </a:spcBef>
              <a:buClr>
                <a:srgbClr val="000000"/>
              </a:buClr>
              <a:buSzPct val="60000"/>
              <a:buFont typeface="Wingdings" panose="05000000000000000000" pitchFamily="2" charset="2"/>
              <a:buChar char="p"/>
              <a:defRPr/>
            </a:pPr>
            <a:r>
              <a:rPr lang="en-US" altLang="zh-CN" sz="1400" b="1" dirty="0">
                <a:latin typeface="+mn-lt"/>
                <a:ea typeface="+mn-ea"/>
              </a:rPr>
              <a:t>E2E</a:t>
            </a:r>
            <a:r>
              <a:rPr lang="zh-CN" altLang="en-US" sz="1400" b="1" dirty="0">
                <a:latin typeface="+mn-lt"/>
                <a:ea typeface="+mn-ea"/>
              </a:rPr>
              <a:t>集成交付能力</a:t>
            </a:r>
            <a:endParaRPr lang="zh-CN" altLang="en-US" sz="1400" b="1" dirty="0">
              <a:latin typeface="+mn-lt"/>
              <a:ea typeface="+mn-ea"/>
            </a:endParaRPr>
          </a:p>
          <a:p>
            <a:pPr marL="177800" indent="-177800" defTabSz="801370">
              <a:lnSpc>
                <a:spcPct val="110000"/>
              </a:lnSpc>
              <a:spcBef>
                <a:spcPct val="30000"/>
              </a:spcBef>
              <a:buClr>
                <a:srgbClr val="000000"/>
              </a:buClr>
              <a:buSzPct val="60000"/>
              <a:buFont typeface="Wingdings" panose="05000000000000000000" pitchFamily="2" charset="2"/>
              <a:buChar char="p"/>
              <a:defRPr/>
            </a:pPr>
            <a:r>
              <a:rPr lang="zh-CN" altLang="en-US" sz="1400" b="1" dirty="0">
                <a:latin typeface="+mn-lt"/>
                <a:ea typeface="+mn-ea"/>
              </a:rPr>
              <a:t>绿色节能工程设计能力</a:t>
            </a:r>
            <a:endParaRPr lang="en-US" altLang="zh-CN" sz="1400" b="1" dirty="0">
              <a:latin typeface="+mn-lt"/>
              <a:ea typeface="+mn-ea"/>
            </a:endParaRPr>
          </a:p>
          <a:p>
            <a:pPr marL="177800" indent="-177800" defTabSz="801370">
              <a:lnSpc>
                <a:spcPct val="110000"/>
              </a:lnSpc>
              <a:spcBef>
                <a:spcPct val="30000"/>
              </a:spcBef>
              <a:buClr>
                <a:srgbClr val="000000"/>
              </a:buClr>
              <a:buSzPct val="60000"/>
              <a:defRPr/>
            </a:pPr>
            <a:r>
              <a:rPr lang="en-US" altLang="zh-CN" sz="1400" b="1" dirty="0">
                <a:latin typeface="+mn-lt"/>
                <a:ea typeface="+mn-ea"/>
              </a:rPr>
              <a:t>   </a:t>
            </a:r>
            <a:r>
              <a:rPr lang="zh-CN" altLang="en-US" sz="1400" dirty="0">
                <a:latin typeface="+mn-lt"/>
                <a:ea typeface="+mn-ea"/>
              </a:rPr>
              <a:t>智能化功耗管理、散热、模块化交付</a:t>
            </a:r>
            <a:endParaRPr lang="zh-CN" altLang="en-US" sz="140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Grp="1" noChangeArrowheads="1"/>
          </p:cNvSpPr>
          <p:nvPr>
            <p:ph type="title"/>
          </p:nvPr>
        </p:nvSpPr>
        <p:spPr>
          <a:xfrm>
            <a:off x="1295400" y="387350"/>
            <a:ext cx="7308850" cy="868363"/>
          </a:xfrm>
        </p:spPr>
        <p:txBody>
          <a:bodyPr/>
          <a:lstStyle/>
          <a:p>
            <a:pPr eaLnBrk="1" hangingPunct="1"/>
            <a:r>
              <a:rPr lang="zh-CN" altLang="en-US" smtClean="0"/>
              <a:t>目标</a:t>
            </a:r>
            <a:endParaRPr lang="zh-CN" altLang="en-US" smtClean="0"/>
          </a:p>
        </p:txBody>
      </p:sp>
      <p:sp>
        <p:nvSpPr>
          <p:cNvPr id="10243" name="Rectangle 16"/>
          <p:cNvSpPr>
            <a:spLocks noGrp="1" noChangeArrowheads="1"/>
          </p:cNvSpPr>
          <p:nvPr>
            <p:ph idx="1"/>
          </p:nvPr>
        </p:nvSpPr>
        <p:spPr/>
        <p:txBody>
          <a:bodyPr/>
          <a:lstStyle/>
          <a:p>
            <a:pPr eaLnBrk="1" hangingPunct="1"/>
            <a:r>
              <a:rPr lang="zh-CN" altLang="en-US" smtClean="0"/>
              <a:t>学完本课程后，您将能够</a:t>
            </a:r>
            <a:r>
              <a:rPr lang="en-US" altLang="zh-CN" smtClean="0"/>
              <a:t>:</a:t>
            </a:r>
            <a:endParaRPr lang="en-US" altLang="zh-CN" smtClean="0"/>
          </a:p>
          <a:p>
            <a:pPr lvl="1" eaLnBrk="1" hangingPunct="1"/>
            <a:r>
              <a:rPr lang="zh-CN" altLang="en-US" smtClean="0"/>
              <a:t>了解云计算的背景和概念</a:t>
            </a:r>
            <a:endParaRPr lang="zh-CN" altLang="en-US" smtClean="0"/>
          </a:p>
          <a:p>
            <a:pPr lvl="1" eaLnBrk="1" hangingPunct="1"/>
            <a:r>
              <a:rPr lang="zh-CN" altLang="en-US" smtClean="0"/>
              <a:t>了解云计算的部署模式和商业模式</a:t>
            </a:r>
            <a:endParaRPr lang="zh-CN" altLang="en-US" smtClean="0"/>
          </a:p>
          <a:p>
            <a:pPr lvl="1" eaLnBrk="1" hangingPunct="1"/>
            <a:r>
              <a:rPr lang="zh-CN" altLang="en-US" smtClean="0"/>
              <a:t>了解云计算的价值和应用</a:t>
            </a:r>
            <a:endParaRPr lang="en-US" altLang="zh-CN" smtClean="0"/>
          </a:p>
          <a:p>
            <a:pPr lvl="1" eaLnBrk="1" hangingPunct="1"/>
            <a:r>
              <a:rPr lang="zh-CN" altLang="en-US" smtClean="0"/>
              <a:t>了解华为云计算战略</a:t>
            </a:r>
            <a:endParaRPr lang="en-US" altLang="zh-CN" smtClean="0"/>
          </a:p>
        </p:txBody>
      </p:sp>
      <p:pic>
        <p:nvPicPr>
          <p:cNvPr id="10244" name="Picture 14" descr="目标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088" y="508000"/>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7"/>
          <p:cNvSpPr>
            <a:spLocks noGrp="1" noChangeArrowheads="1"/>
          </p:cNvSpPr>
          <p:nvPr>
            <p:ph type="title"/>
          </p:nvPr>
        </p:nvSpPr>
        <p:spPr/>
        <p:txBody>
          <a:bodyPr/>
          <a:lstStyle/>
          <a:p>
            <a:pPr eaLnBrk="1" hangingPunct="1"/>
            <a:r>
              <a:rPr lang="zh-CN" altLang="en-US" smtClean="0"/>
              <a:t>云计算关键技术</a:t>
            </a:r>
            <a:endParaRPr lang="zh-CN" altLang="en-US" smtClean="0"/>
          </a:p>
        </p:txBody>
      </p:sp>
      <p:grpSp>
        <p:nvGrpSpPr>
          <p:cNvPr id="47107" name="Group 5"/>
          <p:cNvGrpSpPr>
            <a:grpSpLocks noChangeAspect="1"/>
          </p:cNvGrpSpPr>
          <p:nvPr/>
        </p:nvGrpSpPr>
        <p:grpSpPr bwMode="auto">
          <a:xfrm>
            <a:off x="977900" y="1798638"/>
            <a:ext cx="1612900" cy="1439862"/>
            <a:chOff x="1066" y="1245"/>
            <a:chExt cx="1026" cy="915"/>
          </a:xfrm>
        </p:grpSpPr>
        <p:pic>
          <p:nvPicPr>
            <p:cNvPr id="4715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9" y="1517"/>
              <a:ext cx="144"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59" name="Group 7"/>
            <p:cNvGrpSpPr>
              <a:grpSpLocks noChangeAspect="1"/>
            </p:cNvGrpSpPr>
            <p:nvPr/>
          </p:nvGrpSpPr>
          <p:grpSpPr bwMode="auto">
            <a:xfrm>
              <a:off x="1158" y="1486"/>
              <a:ext cx="452" cy="674"/>
              <a:chOff x="703" y="1344"/>
              <a:chExt cx="983" cy="1268"/>
            </a:xfrm>
          </p:grpSpPr>
          <p:pic>
            <p:nvPicPr>
              <p:cNvPr id="4716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5"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6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9"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1"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9"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3"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4"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5"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6"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7"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8"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79"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1" name="Picture 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9"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2"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3"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4" name="Picture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9"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5" name="Picture 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60" name="Text Box 32"/>
            <p:cNvSpPr txBox="1">
              <a:spLocks noChangeAspect="1" noChangeArrowheads="1"/>
            </p:cNvSpPr>
            <p:nvPr/>
          </p:nvSpPr>
          <p:spPr bwMode="auto">
            <a:xfrm>
              <a:off x="1678" y="1695"/>
              <a:ext cx="30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2400" b="1" smtClean="0">
                  <a:solidFill>
                    <a:srgbClr val="000000"/>
                  </a:solidFill>
                  <a:latin typeface="+mn-lt"/>
                  <a:ea typeface="+mn-ea"/>
                </a:rPr>
                <a:t>= </a:t>
              </a:r>
              <a:endParaRPr lang="en-US" altLang="zh-CN" sz="2400" b="1" smtClean="0">
                <a:solidFill>
                  <a:srgbClr val="000000"/>
                </a:solidFill>
                <a:latin typeface="+mn-lt"/>
                <a:ea typeface="+mn-ea"/>
              </a:endParaRPr>
            </a:p>
          </p:txBody>
        </p:sp>
        <p:sp>
          <p:nvSpPr>
            <p:cNvPr id="47161" name="Text Box 33"/>
            <p:cNvSpPr txBox="1">
              <a:spLocks noChangeAspect="1" noChangeArrowheads="1"/>
            </p:cNvSpPr>
            <p:nvPr/>
          </p:nvSpPr>
          <p:spPr bwMode="auto">
            <a:xfrm>
              <a:off x="1066" y="1245"/>
              <a:ext cx="10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b="1" smtClean="0">
                  <a:solidFill>
                    <a:srgbClr val="009999"/>
                  </a:solidFill>
                  <a:latin typeface="+mn-lt"/>
                  <a:ea typeface="+mn-ea"/>
                </a:rPr>
                <a:t>模式：</a:t>
              </a:r>
              <a:r>
                <a:rPr lang="en-US" altLang="zh-CN" sz="1400" b="1" smtClean="0">
                  <a:solidFill>
                    <a:srgbClr val="009999"/>
                  </a:solidFill>
                  <a:latin typeface="+mn-lt"/>
                  <a:ea typeface="+mn-ea"/>
                </a:rPr>
                <a:t>Scale Out </a:t>
              </a:r>
              <a:endParaRPr lang="zh-CN" altLang="en-US" sz="1400" b="1" smtClean="0">
                <a:solidFill>
                  <a:srgbClr val="009999"/>
                </a:solidFill>
                <a:latin typeface="+mn-lt"/>
                <a:ea typeface="+mn-ea"/>
              </a:endParaRPr>
            </a:p>
          </p:txBody>
        </p:sp>
      </p:grpSp>
      <p:grpSp>
        <p:nvGrpSpPr>
          <p:cNvPr id="47108" name="Rounded Rectangle 21"/>
          <p:cNvGrpSpPr>
            <a:grpSpLocks noChangeAspect="1"/>
          </p:cNvGrpSpPr>
          <p:nvPr/>
        </p:nvGrpSpPr>
        <p:grpSpPr bwMode="auto">
          <a:xfrm>
            <a:off x="620713" y="3871913"/>
            <a:ext cx="2495550" cy="487362"/>
            <a:chOff x="377952" y="4346448"/>
            <a:chExt cx="8351520" cy="792480"/>
          </a:xfrm>
        </p:grpSpPr>
        <p:pic>
          <p:nvPicPr>
            <p:cNvPr id="47156"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7" name="Text Box 36"/>
            <p:cNvSpPr txBox="1">
              <a:spLocks noChangeAspect="1" noChangeArrowheads="1"/>
            </p:cNvSpPr>
            <p:nvPr/>
          </p:nvSpPr>
          <p:spPr bwMode="auto">
            <a:xfrm>
              <a:off x="462955" y="4395493"/>
              <a:ext cx="8186826" cy="61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09" name="Text Box 37"/>
          <p:cNvSpPr txBox="1">
            <a:spLocks noChangeAspect="1" noChangeArrowheads="1"/>
          </p:cNvSpPr>
          <p:nvPr/>
        </p:nvSpPr>
        <p:spPr bwMode="auto">
          <a:xfrm>
            <a:off x="620713" y="3967163"/>
            <a:ext cx="24955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基于软件可靠性</a:t>
            </a:r>
            <a:endParaRPr lang="zh-CN" altLang="en-US" sz="1400" b="1" smtClean="0">
              <a:solidFill>
                <a:srgbClr val="FFFFFF"/>
              </a:solidFill>
              <a:latin typeface="+mn-lt"/>
              <a:ea typeface="+mn-ea"/>
            </a:endParaRPr>
          </a:p>
        </p:txBody>
      </p:sp>
      <p:grpSp>
        <p:nvGrpSpPr>
          <p:cNvPr id="47110" name="Rounded Rectangle 21"/>
          <p:cNvGrpSpPr>
            <a:grpSpLocks noChangeAspect="1"/>
          </p:cNvGrpSpPr>
          <p:nvPr/>
        </p:nvGrpSpPr>
        <p:grpSpPr bwMode="auto">
          <a:xfrm>
            <a:off x="620713" y="4376738"/>
            <a:ext cx="2495550" cy="487362"/>
            <a:chOff x="377952" y="4346448"/>
            <a:chExt cx="8351520" cy="792480"/>
          </a:xfrm>
        </p:grpSpPr>
        <p:pic>
          <p:nvPicPr>
            <p:cNvPr id="47154"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5" name="Text Box 40"/>
            <p:cNvSpPr txBox="1">
              <a:spLocks noChangeAspect="1" noChangeArrowheads="1"/>
            </p:cNvSpPr>
            <p:nvPr/>
          </p:nvSpPr>
          <p:spPr bwMode="auto">
            <a:xfrm>
              <a:off x="462955" y="4395493"/>
              <a:ext cx="8186826" cy="61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11" name="Text Box 41"/>
          <p:cNvSpPr txBox="1">
            <a:spLocks noChangeAspect="1" noChangeArrowheads="1"/>
          </p:cNvSpPr>
          <p:nvPr/>
        </p:nvSpPr>
        <p:spPr bwMode="auto">
          <a:xfrm>
            <a:off x="693738" y="4471988"/>
            <a:ext cx="20685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可扩展性</a:t>
            </a:r>
            <a:endParaRPr lang="zh-CN" altLang="en-US" sz="1400" b="1" smtClean="0">
              <a:solidFill>
                <a:srgbClr val="FFFFFF"/>
              </a:solidFill>
              <a:latin typeface="+mn-lt"/>
              <a:ea typeface="+mn-ea"/>
            </a:endParaRPr>
          </a:p>
        </p:txBody>
      </p:sp>
      <p:grpSp>
        <p:nvGrpSpPr>
          <p:cNvPr id="47112" name="Rounded Rectangle 21"/>
          <p:cNvGrpSpPr>
            <a:grpSpLocks noChangeAspect="1"/>
          </p:cNvGrpSpPr>
          <p:nvPr/>
        </p:nvGrpSpPr>
        <p:grpSpPr bwMode="auto">
          <a:xfrm>
            <a:off x="620713" y="3367088"/>
            <a:ext cx="2495550" cy="487362"/>
            <a:chOff x="377952" y="4346448"/>
            <a:chExt cx="8351520" cy="792480"/>
          </a:xfrm>
        </p:grpSpPr>
        <p:pic>
          <p:nvPicPr>
            <p:cNvPr id="47152"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3" name="Text Box 44"/>
            <p:cNvSpPr txBox="1">
              <a:spLocks noChangeAspect="1" noChangeArrowheads="1"/>
            </p:cNvSpPr>
            <p:nvPr/>
          </p:nvSpPr>
          <p:spPr bwMode="auto">
            <a:xfrm>
              <a:off x="462955" y="4395493"/>
              <a:ext cx="8186826" cy="61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13" name="Text Box 45"/>
          <p:cNvSpPr txBox="1">
            <a:spLocks noChangeAspect="1" noChangeArrowheads="1"/>
          </p:cNvSpPr>
          <p:nvPr/>
        </p:nvSpPr>
        <p:spPr bwMode="auto">
          <a:xfrm>
            <a:off x="977900" y="3475038"/>
            <a:ext cx="17843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整体性能最优</a:t>
            </a:r>
            <a:endParaRPr lang="zh-CN" altLang="en-US" sz="1400" b="1" smtClean="0">
              <a:solidFill>
                <a:srgbClr val="FFFFFF"/>
              </a:solidFill>
              <a:latin typeface="+mn-lt"/>
              <a:ea typeface="+mn-ea"/>
            </a:endParaRPr>
          </a:p>
        </p:txBody>
      </p:sp>
      <p:sp>
        <p:nvSpPr>
          <p:cNvPr id="47114" name="Text Box 46"/>
          <p:cNvSpPr txBox="1">
            <a:spLocks noChangeAspect="1" noChangeArrowheads="1"/>
          </p:cNvSpPr>
          <p:nvPr/>
        </p:nvSpPr>
        <p:spPr bwMode="auto">
          <a:xfrm>
            <a:off x="620713" y="1441450"/>
            <a:ext cx="2424112" cy="333375"/>
          </a:xfrm>
          <a:prstGeom prst="rect">
            <a:avLst/>
          </a:prstGeom>
          <a:solidFill>
            <a:srgbClr val="C00000"/>
          </a:solidFill>
          <a:ln w="9525" algn="ctr">
            <a:solidFill>
              <a:srgbClr val="990000"/>
            </a:solidFill>
            <a:miter lim="800000"/>
          </a:ln>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FFFF"/>
                </a:solidFill>
                <a:latin typeface="+mn-lt"/>
                <a:ea typeface="+mn-ea"/>
              </a:rPr>
              <a:t>计算架构</a:t>
            </a:r>
            <a:endParaRPr lang="zh-CN" altLang="en-US" sz="1600" b="1" smtClean="0">
              <a:solidFill>
                <a:srgbClr val="FFFFFF"/>
              </a:solidFill>
              <a:latin typeface="+mn-lt"/>
              <a:ea typeface="+mn-ea"/>
            </a:endParaRPr>
          </a:p>
        </p:txBody>
      </p:sp>
      <p:grpSp>
        <p:nvGrpSpPr>
          <p:cNvPr id="47115" name="Rounded Rectangle 21"/>
          <p:cNvGrpSpPr>
            <a:grpSpLocks noChangeAspect="1"/>
          </p:cNvGrpSpPr>
          <p:nvPr/>
        </p:nvGrpSpPr>
        <p:grpSpPr bwMode="auto">
          <a:xfrm>
            <a:off x="3332163" y="3346450"/>
            <a:ext cx="2497137" cy="487363"/>
            <a:chOff x="377952" y="4346448"/>
            <a:chExt cx="8351520" cy="792480"/>
          </a:xfrm>
        </p:grpSpPr>
        <p:pic>
          <p:nvPicPr>
            <p:cNvPr id="47150" name="Rounded Rectangl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51" name="Text Box 51"/>
            <p:cNvSpPr txBox="1">
              <a:spLocks noChangeAspect="1" noChangeArrowheads="1"/>
            </p:cNvSpPr>
            <p:nvPr/>
          </p:nvSpPr>
          <p:spPr bwMode="auto">
            <a:xfrm>
              <a:off x="462901" y="4395495"/>
              <a:ext cx="8186934" cy="61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16" name="Text Box 52"/>
          <p:cNvSpPr txBox="1">
            <a:spLocks noChangeAspect="1" noChangeArrowheads="1"/>
          </p:cNvSpPr>
          <p:nvPr/>
        </p:nvSpPr>
        <p:spPr bwMode="auto">
          <a:xfrm>
            <a:off x="3362325" y="3429000"/>
            <a:ext cx="2419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网络：高密度以太网交换机</a:t>
            </a:r>
            <a:endParaRPr lang="zh-CN" altLang="en-US" sz="1400" b="1" smtClean="0">
              <a:solidFill>
                <a:srgbClr val="FFFFFF"/>
              </a:solidFill>
              <a:latin typeface="+mn-lt"/>
              <a:ea typeface="+mn-ea"/>
            </a:endParaRPr>
          </a:p>
        </p:txBody>
      </p:sp>
      <p:grpSp>
        <p:nvGrpSpPr>
          <p:cNvPr id="47117" name="Rounded Rectangle 21"/>
          <p:cNvGrpSpPr>
            <a:grpSpLocks noChangeAspect="1"/>
          </p:cNvGrpSpPr>
          <p:nvPr/>
        </p:nvGrpSpPr>
        <p:grpSpPr bwMode="auto">
          <a:xfrm>
            <a:off x="3332163" y="4378325"/>
            <a:ext cx="2497137" cy="487363"/>
            <a:chOff x="377952" y="4346448"/>
            <a:chExt cx="8351520" cy="792480"/>
          </a:xfrm>
        </p:grpSpPr>
        <p:pic>
          <p:nvPicPr>
            <p:cNvPr id="47148" name="Rounded Rectangl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9" name="Text Box 56"/>
            <p:cNvSpPr txBox="1">
              <a:spLocks noChangeAspect="1" noChangeArrowheads="1"/>
            </p:cNvSpPr>
            <p:nvPr/>
          </p:nvSpPr>
          <p:spPr bwMode="auto">
            <a:xfrm>
              <a:off x="462901" y="4395495"/>
              <a:ext cx="8186934" cy="61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18" name="Text Box 57"/>
          <p:cNvSpPr txBox="1">
            <a:spLocks noChangeAspect="1" noChangeArrowheads="1"/>
          </p:cNvSpPr>
          <p:nvPr/>
        </p:nvSpPr>
        <p:spPr bwMode="auto">
          <a:xfrm>
            <a:off x="3252788" y="4457700"/>
            <a:ext cx="268763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存储</a:t>
            </a:r>
            <a:r>
              <a:rPr lang="en-US" altLang="zh-CN" sz="1400" b="1" smtClean="0">
                <a:solidFill>
                  <a:srgbClr val="FFFFFF"/>
                </a:solidFill>
                <a:latin typeface="+mn-lt"/>
                <a:ea typeface="+mn-ea"/>
              </a:rPr>
              <a:t>: </a:t>
            </a:r>
            <a:r>
              <a:rPr lang="zh-CN" altLang="en-US" sz="1400" b="1" smtClean="0">
                <a:solidFill>
                  <a:srgbClr val="FFFFFF"/>
                </a:solidFill>
                <a:latin typeface="+mn-lt"/>
                <a:ea typeface="+mn-ea"/>
              </a:rPr>
              <a:t>低成本、多备份</a:t>
            </a:r>
            <a:endParaRPr lang="zh-CN" altLang="en-US" sz="1400" b="1" smtClean="0">
              <a:solidFill>
                <a:srgbClr val="FFFFFF"/>
              </a:solidFill>
              <a:latin typeface="+mn-lt"/>
              <a:ea typeface="+mn-ea"/>
            </a:endParaRPr>
          </a:p>
        </p:txBody>
      </p:sp>
      <p:grpSp>
        <p:nvGrpSpPr>
          <p:cNvPr id="47119" name="Rounded Rectangle 21"/>
          <p:cNvGrpSpPr>
            <a:grpSpLocks noChangeAspect="1"/>
          </p:cNvGrpSpPr>
          <p:nvPr/>
        </p:nvGrpSpPr>
        <p:grpSpPr bwMode="auto">
          <a:xfrm>
            <a:off x="3332163" y="2316163"/>
            <a:ext cx="2497137" cy="488950"/>
            <a:chOff x="377952" y="4346448"/>
            <a:chExt cx="8351520" cy="792480"/>
          </a:xfrm>
        </p:grpSpPr>
        <p:pic>
          <p:nvPicPr>
            <p:cNvPr id="47146" name="Rounded Rectangl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Text Box 61"/>
            <p:cNvSpPr txBox="1">
              <a:spLocks noChangeAspect="1" noChangeArrowheads="1"/>
            </p:cNvSpPr>
            <p:nvPr/>
          </p:nvSpPr>
          <p:spPr bwMode="auto">
            <a:xfrm>
              <a:off x="462901" y="4395334"/>
              <a:ext cx="8186934" cy="6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20" name="Text Box 62"/>
          <p:cNvSpPr txBox="1">
            <a:spLocks noChangeAspect="1" noChangeArrowheads="1"/>
          </p:cNvSpPr>
          <p:nvPr/>
        </p:nvSpPr>
        <p:spPr bwMode="auto">
          <a:xfrm>
            <a:off x="3332163" y="2400300"/>
            <a:ext cx="2570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服务器：高可靠性，高性能</a:t>
            </a:r>
            <a:endParaRPr lang="en-US" altLang="zh-CN" sz="1400" b="1" smtClean="0">
              <a:solidFill>
                <a:srgbClr val="FFFFFF"/>
              </a:solidFill>
              <a:latin typeface="+mn-lt"/>
              <a:ea typeface="+mn-ea"/>
            </a:endParaRPr>
          </a:p>
        </p:txBody>
      </p:sp>
      <p:sp>
        <p:nvSpPr>
          <p:cNvPr id="47121" name="Text Box 63"/>
          <p:cNvSpPr txBox="1">
            <a:spLocks noChangeAspect="1" noChangeArrowheads="1"/>
          </p:cNvSpPr>
          <p:nvPr/>
        </p:nvSpPr>
        <p:spPr bwMode="auto">
          <a:xfrm>
            <a:off x="3332163" y="1441450"/>
            <a:ext cx="2497137" cy="331788"/>
          </a:xfrm>
          <a:prstGeom prst="rect">
            <a:avLst/>
          </a:prstGeom>
          <a:solidFill>
            <a:srgbClr val="C00000"/>
          </a:solidFill>
          <a:ln w="9525" algn="ctr">
            <a:solidFill>
              <a:srgbClr val="990000"/>
            </a:solidFill>
            <a:miter lim="800000"/>
          </a:ln>
        </p:spPr>
        <p:txBody>
          <a:bodyPr lIns="91384" tIns="45691" rIns="91384" bIns="45691"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dirty="0" smtClean="0">
                <a:solidFill>
                  <a:srgbClr val="FFFFFF"/>
                </a:solidFill>
                <a:latin typeface="+mn-lt"/>
                <a:ea typeface="+mn-ea"/>
              </a:rPr>
              <a:t>云计算硬件</a:t>
            </a:r>
            <a:endParaRPr lang="zh-CN" altLang="en-US" sz="1600" b="1" dirty="0" smtClean="0">
              <a:solidFill>
                <a:srgbClr val="FFFFFF"/>
              </a:solidFill>
              <a:latin typeface="+mn-lt"/>
              <a:ea typeface="+mn-ea"/>
            </a:endParaRPr>
          </a:p>
        </p:txBody>
      </p:sp>
      <p:grpSp>
        <p:nvGrpSpPr>
          <p:cNvPr id="47122" name="Group 65"/>
          <p:cNvGrpSpPr>
            <a:grpSpLocks noChangeAspect="1"/>
          </p:cNvGrpSpPr>
          <p:nvPr/>
        </p:nvGrpSpPr>
        <p:grpSpPr bwMode="auto">
          <a:xfrm>
            <a:off x="6043613" y="2527300"/>
            <a:ext cx="2495550" cy="488950"/>
            <a:chOff x="3833" y="1120"/>
            <a:chExt cx="1587" cy="310"/>
          </a:xfrm>
        </p:grpSpPr>
        <p:grpSp>
          <p:nvGrpSpPr>
            <p:cNvPr id="47142" name="Rounded Rectangle 21"/>
            <p:cNvGrpSpPr>
              <a:grpSpLocks noChangeAspect="1"/>
            </p:cNvGrpSpPr>
            <p:nvPr/>
          </p:nvGrpSpPr>
          <p:grpSpPr bwMode="auto">
            <a:xfrm>
              <a:off x="3833" y="1120"/>
              <a:ext cx="1587" cy="310"/>
              <a:chOff x="377952" y="4346448"/>
              <a:chExt cx="8351520" cy="792480"/>
            </a:xfrm>
          </p:grpSpPr>
          <p:pic>
            <p:nvPicPr>
              <p:cNvPr id="47144"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5" name="Text Box 68"/>
              <p:cNvSpPr txBox="1">
                <a:spLocks noChangeAspect="1" noChangeArrowheads="1"/>
              </p:cNvSpPr>
              <p:nvPr/>
            </p:nvSpPr>
            <p:spPr bwMode="auto">
              <a:xfrm>
                <a:off x="462955" y="4395336"/>
                <a:ext cx="8186826" cy="6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43" name="Text Box 69"/>
            <p:cNvSpPr txBox="1">
              <a:spLocks noChangeAspect="1" noChangeArrowheads="1"/>
            </p:cNvSpPr>
            <p:nvPr/>
          </p:nvSpPr>
          <p:spPr bwMode="auto">
            <a:xfrm>
              <a:off x="3833" y="1181"/>
              <a:ext cx="15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分布式存储</a:t>
              </a:r>
              <a:endParaRPr lang="zh-CN" altLang="en-US" sz="1400" b="1" smtClean="0">
                <a:solidFill>
                  <a:srgbClr val="FFFFFF"/>
                </a:solidFill>
                <a:latin typeface="+mn-lt"/>
                <a:ea typeface="+mn-ea"/>
              </a:endParaRPr>
            </a:p>
          </p:txBody>
        </p:sp>
      </p:grpSp>
      <p:grpSp>
        <p:nvGrpSpPr>
          <p:cNvPr id="47123" name="Rounded Rectangle 21"/>
          <p:cNvGrpSpPr>
            <a:grpSpLocks noChangeAspect="1"/>
          </p:cNvGrpSpPr>
          <p:nvPr/>
        </p:nvGrpSpPr>
        <p:grpSpPr bwMode="auto">
          <a:xfrm>
            <a:off x="6043613" y="3141663"/>
            <a:ext cx="2495550" cy="488950"/>
            <a:chOff x="377952" y="4346448"/>
            <a:chExt cx="8351520" cy="792480"/>
          </a:xfrm>
        </p:grpSpPr>
        <p:pic>
          <p:nvPicPr>
            <p:cNvPr id="47140"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1" name="Text Box 73"/>
            <p:cNvSpPr txBox="1">
              <a:spLocks noChangeAspect="1" noChangeArrowheads="1"/>
            </p:cNvSpPr>
            <p:nvPr/>
          </p:nvSpPr>
          <p:spPr bwMode="auto">
            <a:xfrm>
              <a:off x="462955" y="4395334"/>
              <a:ext cx="8186826" cy="6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24" name="Text Box 74"/>
          <p:cNvSpPr txBox="1">
            <a:spLocks noChangeAspect="1" noChangeArrowheads="1"/>
          </p:cNvSpPr>
          <p:nvPr/>
        </p:nvSpPr>
        <p:spPr bwMode="auto">
          <a:xfrm>
            <a:off x="6115050" y="3238500"/>
            <a:ext cx="2408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分布式文件管理</a:t>
            </a:r>
            <a:endParaRPr lang="zh-CN" altLang="en-US" sz="1400" b="1" smtClean="0">
              <a:solidFill>
                <a:srgbClr val="FFFFFF"/>
              </a:solidFill>
              <a:latin typeface="+mn-lt"/>
              <a:ea typeface="+mn-ea"/>
            </a:endParaRPr>
          </a:p>
        </p:txBody>
      </p:sp>
      <p:grpSp>
        <p:nvGrpSpPr>
          <p:cNvPr id="47125" name="Rounded Rectangle 21"/>
          <p:cNvGrpSpPr>
            <a:grpSpLocks noChangeAspect="1"/>
          </p:cNvGrpSpPr>
          <p:nvPr/>
        </p:nvGrpSpPr>
        <p:grpSpPr bwMode="auto">
          <a:xfrm>
            <a:off x="6043613" y="1968500"/>
            <a:ext cx="2495550" cy="488950"/>
            <a:chOff x="377952" y="4346448"/>
            <a:chExt cx="8351520" cy="792480"/>
          </a:xfrm>
        </p:grpSpPr>
        <p:pic>
          <p:nvPicPr>
            <p:cNvPr id="47138"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9" name="Text Box 78"/>
            <p:cNvSpPr txBox="1">
              <a:spLocks noChangeAspect="1" noChangeArrowheads="1"/>
            </p:cNvSpPr>
            <p:nvPr/>
          </p:nvSpPr>
          <p:spPr bwMode="auto">
            <a:xfrm>
              <a:off x="462955" y="4395336"/>
              <a:ext cx="8186826" cy="61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26" name="Text Box 79"/>
          <p:cNvSpPr txBox="1">
            <a:spLocks noChangeAspect="1" noChangeArrowheads="1"/>
          </p:cNvSpPr>
          <p:nvPr/>
        </p:nvSpPr>
        <p:spPr bwMode="auto">
          <a:xfrm>
            <a:off x="6100763" y="2076450"/>
            <a:ext cx="24225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并行计算技术</a:t>
            </a:r>
            <a:endParaRPr lang="zh-CN" altLang="en-US" sz="1400" b="1" smtClean="0">
              <a:solidFill>
                <a:srgbClr val="FFFFFF"/>
              </a:solidFill>
              <a:latin typeface="+mn-lt"/>
              <a:ea typeface="+mn-ea"/>
            </a:endParaRPr>
          </a:p>
        </p:txBody>
      </p:sp>
      <p:sp>
        <p:nvSpPr>
          <p:cNvPr id="47127" name="Text Box 80"/>
          <p:cNvSpPr txBox="1">
            <a:spLocks noChangeAspect="1" noChangeArrowheads="1"/>
          </p:cNvSpPr>
          <p:nvPr/>
        </p:nvSpPr>
        <p:spPr bwMode="auto">
          <a:xfrm>
            <a:off x="6043613" y="1441450"/>
            <a:ext cx="2495550" cy="331788"/>
          </a:xfrm>
          <a:prstGeom prst="rect">
            <a:avLst/>
          </a:prstGeom>
          <a:solidFill>
            <a:srgbClr val="C00000"/>
          </a:solidFill>
          <a:ln w="9525" algn="ctr">
            <a:solidFill>
              <a:srgbClr val="990000"/>
            </a:solidFill>
            <a:miter lim="800000"/>
          </a:ln>
        </p:spPr>
        <p:txBody>
          <a:bodyPr lIns="91384" tIns="45691" rIns="91384" bIns="45691"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FFFF"/>
                </a:solidFill>
                <a:latin typeface="+mn-lt"/>
                <a:ea typeface="+mn-ea"/>
              </a:rPr>
              <a:t>云计算软件</a:t>
            </a:r>
            <a:endParaRPr lang="zh-CN" altLang="en-US" sz="1600" b="1" smtClean="0">
              <a:solidFill>
                <a:srgbClr val="FFFFFF"/>
              </a:solidFill>
              <a:latin typeface="+mn-lt"/>
              <a:ea typeface="+mn-ea"/>
            </a:endParaRPr>
          </a:p>
        </p:txBody>
      </p:sp>
      <p:grpSp>
        <p:nvGrpSpPr>
          <p:cNvPr id="47128" name="Rounded Rectangle 21"/>
          <p:cNvGrpSpPr>
            <a:grpSpLocks noChangeAspect="1"/>
          </p:cNvGrpSpPr>
          <p:nvPr/>
        </p:nvGrpSpPr>
        <p:grpSpPr bwMode="auto">
          <a:xfrm>
            <a:off x="6043613" y="3770313"/>
            <a:ext cx="2495550" cy="487362"/>
            <a:chOff x="377952" y="4346448"/>
            <a:chExt cx="8351520" cy="792480"/>
          </a:xfrm>
        </p:grpSpPr>
        <p:pic>
          <p:nvPicPr>
            <p:cNvPr id="47136"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7" name="Text Box 84"/>
            <p:cNvSpPr txBox="1">
              <a:spLocks noChangeAspect="1" noChangeArrowheads="1"/>
            </p:cNvSpPr>
            <p:nvPr/>
          </p:nvSpPr>
          <p:spPr bwMode="auto">
            <a:xfrm>
              <a:off x="462955" y="4395493"/>
              <a:ext cx="8186826" cy="61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29" name="Text Box 85"/>
          <p:cNvSpPr txBox="1">
            <a:spLocks noChangeAspect="1" noChangeArrowheads="1"/>
          </p:cNvSpPr>
          <p:nvPr/>
        </p:nvSpPr>
        <p:spPr bwMode="auto">
          <a:xfrm>
            <a:off x="6115050" y="3867150"/>
            <a:ext cx="2408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53" tIns="39578" rIns="79153" bIns="395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虚拟化技术</a:t>
            </a:r>
            <a:endParaRPr lang="zh-CN" altLang="en-US" sz="1400" b="1" smtClean="0">
              <a:solidFill>
                <a:srgbClr val="FFFFFF"/>
              </a:solidFill>
              <a:latin typeface="+mn-lt"/>
              <a:ea typeface="+mn-ea"/>
            </a:endParaRPr>
          </a:p>
        </p:txBody>
      </p:sp>
      <p:grpSp>
        <p:nvGrpSpPr>
          <p:cNvPr id="47130" name="Group 91"/>
          <p:cNvGrpSpPr>
            <a:grpSpLocks noChangeAspect="1"/>
          </p:cNvGrpSpPr>
          <p:nvPr/>
        </p:nvGrpSpPr>
        <p:grpSpPr bwMode="auto">
          <a:xfrm>
            <a:off x="6043613" y="4365625"/>
            <a:ext cx="2495550" cy="487363"/>
            <a:chOff x="3833" y="2432"/>
            <a:chExt cx="1587" cy="310"/>
          </a:xfrm>
        </p:grpSpPr>
        <p:grpSp>
          <p:nvGrpSpPr>
            <p:cNvPr id="47132" name="Rounded Rectangle 21"/>
            <p:cNvGrpSpPr>
              <a:grpSpLocks noChangeAspect="1"/>
            </p:cNvGrpSpPr>
            <p:nvPr/>
          </p:nvGrpSpPr>
          <p:grpSpPr bwMode="auto">
            <a:xfrm>
              <a:off x="3833" y="2432"/>
              <a:ext cx="1587" cy="310"/>
              <a:chOff x="377952" y="4346448"/>
              <a:chExt cx="8351520" cy="792480"/>
            </a:xfrm>
          </p:grpSpPr>
          <p:pic>
            <p:nvPicPr>
              <p:cNvPr id="47134" name="Rounded Rectangl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5" name="Text Box 94"/>
              <p:cNvSpPr txBox="1">
                <a:spLocks noChangeAspect="1" noChangeArrowheads="1"/>
              </p:cNvSpPr>
              <p:nvPr/>
            </p:nvSpPr>
            <p:spPr bwMode="auto">
              <a:xfrm>
                <a:off x="462955" y="4395495"/>
                <a:ext cx="8186826" cy="61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86" tIns="50093" rIns="100186" bIns="50093"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400" b="1" smtClean="0">
                  <a:solidFill>
                    <a:srgbClr val="FFFFFF"/>
                  </a:solidFill>
                  <a:latin typeface="+mn-lt"/>
                  <a:ea typeface="+mn-ea"/>
                </a:endParaRPr>
              </a:p>
            </p:txBody>
          </p:sp>
        </p:grpSp>
        <p:sp>
          <p:nvSpPr>
            <p:cNvPr id="47133" name="Text Box 95"/>
            <p:cNvSpPr txBox="1">
              <a:spLocks noChangeAspect="1" noChangeArrowheads="1"/>
            </p:cNvSpPr>
            <p:nvPr/>
          </p:nvSpPr>
          <p:spPr bwMode="auto">
            <a:xfrm>
              <a:off x="3879" y="2494"/>
              <a:ext cx="149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79" tIns="43390" rIns="86779" bIns="43390">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400" b="1" smtClean="0">
                  <a:solidFill>
                    <a:srgbClr val="FFFFFF"/>
                  </a:solidFill>
                  <a:latin typeface="+mn-lt"/>
                  <a:ea typeface="+mn-ea"/>
                </a:rPr>
                <a:t>智能化云计算系统管理技术</a:t>
              </a:r>
              <a:endParaRPr lang="zh-CN" altLang="en-US" sz="1400" b="1" smtClean="0">
                <a:solidFill>
                  <a:srgbClr val="FFFFFF"/>
                </a:solidFill>
                <a:latin typeface="+mn-lt"/>
                <a:ea typeface="+mn-ea"/>
              </a:endParaRPr>
            </a:p>
          </p:txBody>
        </p:sp>
      </p:grpSp>
      <p:sp>
        <p:nvSpPr>
          <p:cNvPr id="47131" name="Rectangle 96"/>
          <p:cNvSpPr>
            <a:spLocks noChangeArrowheads="1"/>
          </p:cNvSpPr>
          <p:nvPr/>
        </p:nvSpPr>
        <p:spPr bwMode="auto">
          <a:xfrm>
            <a:off x="611188" y="5480050"/>
            <a:ext cx="7850187" cy="43656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marL="241300" indent="-241300"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spcBef>
                <a:spcPct val="0"/>
              </a:spcBef>
              <a:buClrTx/>
              <a:buSzPct val="70000"/>
              <a:buFontTx/>
              <a:buNone/>
              <a:defRPr/>
            </a:pPr>
            <a:r>
              <a:rPr lang="zh-CN" altLang="en-US" sz="1600" b="1" smtClean="0">
                <a:solidFill>
                  <a:schemeClr val="bg1"/>
                </a:solidFill>
                <a:latin typeface="+mn-lt"/>
                <a:ea typeface="+mn-ea"/>
              </a:rPr>
              <a:t>   云计算的单点技术都是“老”技术，组合起来却具有无与伦比的实用价值</a:t>
            </a:r>
            <a:endParaRPr lang="zh-CN" altLang="en-US" sz="1600" b="1" smtClean="0">
              <a:solidFill>
                <a:schemeClr val="bg1"/>
              </a:solidFill>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2"/>
          <p:cNvSpPr>
            <a:spLocks noGrp="1" noChangeArrowheads="1"/>
          </p:cNvSpPr>
          <p:nvPr>
            <p:ph type="title"/>
          </p:nvPr>
        </p:nvSpPr>
        <p:spPr/>
        <p:txBody>
          <a:bodyPr/>
          <a:lstStyle/>
          <a:p>
            <a:pPr eaLnBrk="1" hangingPunct="1"/>
            <a:r>
              <a:rPr lang="zh-CN" altLang="en-US" smtClean="0"/>
              <a:t>云计算的硬件技术：计算架构</a:t>
            </a:r>
            <a:endParaRPr lang="zh-CN" altLang="en-US" smtClean="0"/>
          </a:p>
        </p:txBody>
      </p:sp>
      <p:pic>
        <p:nvPicPr>
          <p:cNvPr id="4915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48525" y="1806575"/>
            <a:ext cx="11160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53125" y="2527300"/>
            <a:ext cx="822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6500" y="3030538"/>
            <a:ext cx="6461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2241550"/>
            <a:ext cx="4587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9" name="Group 7"/>
          <p:cNvGrpSpPr/>
          <p:nvPr/>
        </p:nvGrpSpPr>
        <p:grpSpPr bwMode="auto">
          <a:xfrm>
            <a:off x="1128713" y="2168525"/>
            <a:ext cx="1439862" cy="1584325"/>
            <a:chOff x="703" y="1344"/>
            <a:chExt cx="983" cy="1268"/>
          </a:xfrm>
        </p:grpSpPr>
        <p:pic>
          <p:nvPicPr>
            <p:cNvPr id="4919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9"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0"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8"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2"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 y="134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3"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8"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5"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 y="170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8"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9"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1"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2"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8"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3"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4"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 y="2024"/>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5"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8"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7"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 y="2386"/>
              <a:ext cx="7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60" name="Text Box 32"/>
          <p:cNvSpPr txBox="1">
            <a:spLocks noChangeArrowheads="1"/>
          </p:cNvSpPr>
          <p:nvPr/>
        </p:nvSpPr>
        <p:spPr bwMode="auto">
          <a:xfrm>
            <a:off x="2784475" y="2649538"/>
            <a:ext cx="4714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2400" b="1" smtClean="0">
                <a:solidFill>
                  <a:srgbClr val="000000"/>
                </a:solidFill>
                <a:latin typeface="+mn-lt"/>
                <a:ea typeface="+mn-ea"/>
              </a:rPr>
              <a:t>= </a:t>
            </a:r>
            <a:endParaRPr lang="en-US" altLang="zh-CN" sz="2400" b="1" smtClean="0">
              <a:solidFill>
                <a:srgbClr val="000000"/>
              </a:solidFill>
              <a:latin typeface="+mn-lt"/>
              <a:ea typeface="+mn-ea"/>
            </a:endParaRPr>
          </a:p>
        </p:txBody>
      </p:sp>
      <p:pic>
        <p:nvPicPr>
          <p:cNvPr id="49161" name="Picture 33" descr="big yellow arr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742870" flipV="1">
            <a:off x="5548312" y="2171701"/>
            <a:ext cx="24161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34"/>
          <p:cNvSpPr txBox="1">
            <a:spLocks noChangeArrowheads="1"/>
          </p:cNvSpPr>
          <p:nvPr/>
        </p:nvSpPr>
        <p:spPr bwMode="auto">
          <a:xfrm>
            <a:off x="5448300" y="1412875"/>
            <a:ext cx="24511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600" b="1" smtClean="0">
                <a:solidFill>
                  <a:srgbClr val="990000"/>
                </a:solidFill>
                <a:latin typeface="+mn-lt"/>
                <a:ea typeface="+mn-ea"/>
              </a:rPr>
              <a:t>Model 2  —  Scale Up </a:t>
            </a:r>
            <a:endParaRPr lang="zh-CN" altLang="en-US" sz="1600" b="1" smtClean="0">
              <a:solidFill>
                <a:srgbClr val="990000"/>
              </a:solidFill>
              <a:latin typeface="+mn-lt"/>
              <a:ea typeface="+mn-ea"/>
            </a:endParaRPr>
          </a:p>
        </p:txBody>
      </p:sp>
      <p:sp>
        <p:nvSpPr>
          <p:cNvPr id="49163" name="Text Box 35"/>
          <p:cNvSpPr txBox="1">
            <a:spLocks noChangeArrowheads="1"/>
          </p:cNvSpPr>
          <p:nvPr/>
        </p:nvSpPr>
        <p:spPr bwMode="auto">
          <a:xfrm>
            <a:off x="1271588" y="1412875"/>
            <a:ext cx="23463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600" b="1" smtClean="0">
                <a:solidFill>
                  <a:srgbClr val="990000"/>
                </a:solidFill>
                <a:latin typeface="+mn-lt"/>
                <a:ea typeface="+mn-ea"/>
              </a:rPr>
              <a:t>Model 1 — Scale Out</a:t>
            </a:r>
            <a:r>
              <a:rPr lang="en-US" altLang="zh-CN" sz="1600" b="1" smtClean="0">
                <a:solidFill>
                  <a:srgbClr val="99CC00"/>
                </a:solidFill>
                <a:latin typeface="+mn-lt"/>
                <a:ea typeface="+mn-ea"/>
              </a:rPr>
              <a:t> </a:t>
            </a:r>
            <a:endParaRPr lang="zh-CN" altLang="en-US" sz="1600" b="1" smtClean="0">
              <a:solidFill>
                <a:srgbClr val="99CC00"/>
              </a:solidFill>
              <a:latin typeface="+mn-lt"/>
              <a:ea typeface="+mn-ea"/>
            </a:endParaRPr>
          </a:p>
        </p:txBody>
      </p:sp>
      <p:sp>
        <p:nvSpPr>
          <p:cNvPr id="49164" name="Text Box 36"/>
          <p:cNvSpPr txBox="1">
            <a:spLocks noChangeArrowheads="1"/>
          </p:cNvSpPr>
          <p:nvPr/>
        </p:nvSpPr>
        <p:spPr bwMode="auto">
          <a:xfrm>
            <a:off x="1560513" y="2422525"/>
            <a:ext cx="1082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7200" smtClean="0">
                <a:solidFill>
                  <a:srgbClr val="FF0000"/>
                </a:solidFill>
                <a:latin typeface="+mn-lt"/>
                <a:ea typeface="+mn-ea"/>
              </a:rPr>
              <a:t>√</a:t>
            </a:r>
            <a:endParaRPr lang="zh-CN" altLang="en-US" sz="7200" smtClean="0">
              <a:solidFill>
                <a:srgbClr val="FF0000"/>
              </a:solidFill>
              <a:latin typeface="+mn-lt"/>
              <a:ea typeface="+mn-ea"/>
            </a:endParaRPr>
          </a:p>
        </p:txBody>
      </p:sp>
      <p:sp>
        <p:nvSpPr>
          <p:cNvPr id="49165" name="Text Box 37"/>
          <p:cNvSpPr txBox="1">
            <a:spLocks noChangeArrowheads="1"/>
          </p:cNvSpPr>
          <p:nvPr/>
        </p:nvSpPr>
        <p:spPr bwMode="auto">
          <a:xfrm>
            <a:off x="6346825" y="2103438"/>
            <a:ext cx="139065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9600" smtClean="0">
                <a:solidFill>
                  <a:srgbClr val="FF0000"/>
                </a:solidFill>
                <a:latin typeface="+mn-lt"/>
                <a:ea typeface="+mn-ea"/>
              </a:rPr>
              <a:t>×</a:t>
            </a:r>
            <a:endParaRPr lang="zh-CN" altLang="en-US" sz="9600" smtClean="0">
              <a:solidFill>
                <a:srgbClr val="FF0000"/>
              </a:solidFill>
              <a:latin typeface="+mn-lt"/>
              <a:ea typeface="+mn-ea"/>
            </a:endParaRPr>
          </a:p>
        </p:txBody>
      </p:sp>
      <p:grpSp>
        <p:nvGrpSpPr>
          <p:cNvPr id="49166" name="Rounded Rectangle 21"/>
          <p:cNvGrpSpPr/>
          <p:nvPr/>
        </p:nvGrpSpPr>
        <p:grpSpPr bwMode="auto">
          <a:xfrm>
            <a:off x="768350" y="4833938"/>
            <a:ext cx="3275013" cy="647700"/>
            <a:chOff x="377952" y="4346448"/>
            <a:chExt cx="8351520" cy="792480"/>
          </a:xfrm>
        </p:grpSpPr>
        <p:pic>
          <p:nvPicPr>
            <p:cNvPr id="49192"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3" name="Text Box 51"/>
            <p:cNvSpPr txBox="1">
              <a:spLocks noChangeArrowheads="1"/>
            </p:cNvSpPr>
            <p:nvPr/>
          </p:nvSpPr>
          <p:spPr bwMode="auto">
            <a:xfrm>
              <a:off x="462966" y="4395006"/>
              <a:ext cx="8185541" cy="61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54" tIns="50077" rIns="100154" bIns="50077"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grpSp>
      <p:pic>
        <p:nvPicPr>
          <p:cNvPr id="49167"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6863" y="4818063"/>
            <a:ext cx="327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Text Box 53"/>
          <p:cNvSpPr txBox="1">
            <a:spLocks noChangeArrowheads="1"/>
          </p:cNvSpPr>
          <p:nvPr/>
        </p:nvSpPr>
        <p:spPr bwMode="auto">
          <a:xfrm>
            <a:off x="657225" y="4960938"/>
            <a:ext cx="33845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基于软件可靠性</a:t>
            </a:r>
            <a:endParaRPr lang="zh-CN" altLang="en-US" sz="1600" smtClean="0">
              <a:solidFill>
                <a:srgbClr val="FFFFFF"/>
              </a:solidFill>
              <a:latin typeface="+mn-lt"/>
              <a:ea typeface="+mn-ea"/>
            </a:endParaRPr>
          </a:p>
        </p:txBody>
      </p:sp>
      <p:sp>
        <p:nvSpPr>
          <p:cNvPr id="49169" name="Text Box 55"/>
          <p:cNvSpPr txBox="1">
            <a:spLocks noChangeArrowheads="1"/>
          </p:cNvSpPr>
          <p:nvPr/>
        </p:nvSpPr>
        <p:spPr bwMode="auto">
          <a:xfrm>
            <a:off x="5545138" y="4932363"/>
            <a:ext cx="300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单个节点的可靠性</a:t>
            </a:r>
            <a:endParaRPr lang="zh-CN" altLang="en-US" sz="1600" smtClean="0">
              <a:solidFill>
                <a:srgbClr val="FFFFFF"/>
              </a:solidFill>
              <a:latin typeface="+mn-lt"/>
              <a:ea typeface="+mn-ea"/>
            </a:endParaRPr>
          </a:p>
        </p:txBody>
      </p:sp>
      <p:grpSp>
        <p:nvGrpSpPr>
          <p:cNvPr id="49170" name="Rounded Rectangle 21"/>
          <p:cNvGrpSpPr/>
          <p:nvPr/>
        </p:nvGrpSpPr>
        <p:grpSpPr bwMode="auto">
          <a:xfrm>
            <a:off x="769938" y="5518150"/>
            <a:ext cx="3275012" cy="647700"/>
            <a:chOff x="377952" y="4346448"/>
            <a:chExt cx="8351520" cy="792480"/>
          </a:xfrm>
        </p:grpSpPr>
        <p:pic>
          <p:nvPicPr>
            <p:cNvPr id="49190"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Text Box 69"/>
            <p:cNvSpPr txBox="1">
              <a:spLocks noChangeArrowheads="1"/>
            </p:cNvSpPr>
            <p:nvPr/>
          </p:nvSpPr>
          <p:spPr bwMode="auto">
            <a:xfrm>
              <a:off x="462964" y="4395007"/>
              <a:ext cx="8185543" cy="61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54" tIns="50077" rIns="100154" bIns="50077"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grpSp>
      <p:pic>
        <p:nvPicPr>
          <p:cNvPr id="49171"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8450" y="5502275"/>
            <a:ext cx="327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2" name="Text Box 71"/>
          <p:cNvSpPr txBox="1">
            <a:spLocks noChangeArrowheads="1"/>
          </p:cNvSpPr>
          <p:nvPr/>
        </p:nvSpPr>
        <p:spPr bwMode="auto">
          <a:xfrm>
            <a:off x="612775" y="5645150"/>
            <a:ext cx="33845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增加节点实现可扩展性</a:t>
            </a:r>
            <a:endParaRPr lang="zh-CN" altLang="en-US" sz="1600" smtClean="0">
              <a:solidFill>
                <a:srgbClr val="FFFFFF"/>
              </a:solidFill>
              <a:latin typeface="+mn-lt"/>
              <a:ea typeface="+mn-ea"/>
            </a:endParaRPr>
          </a:p>
        </p:txBody>
      </p:sp>
      <p:sp>
        <p:nvSpPr>
          <p:cNvPr id="49173" name="Text Box 73"/>
          <p:cNvSpPr txBox="1">
            <a:spLocks noChangeArrowheads="1"/>
          </p:cNvSpPr>
          <p:nvPr/>
        </p:nvSpPr>
        <p:spPr bwMode="auto">
          <a:xfrm>
            <a:off x="5197475" y="5616575"/>
            <a:ext cx="37084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提高单节点能力实现可扩展性</a:t>
            </a:r>
            <a:endParaRPr lang="zh-CN" altLang="en-US" sz="1600" smtClean="0">
              <a:solidFill>
                <a:srgbClr val="FFFFFF"/>
              </a:solidFill>
              <a:latin typeface="+mn-lt"/>
              <a:ea typeface="+mn-ea"/>
            </a:endParaRPr>
          </a:p>
        </p:txBody>
      </p:sp>
      <p:grpSp>
        <p:nvGrpSpPr>
          <p:cNvPr id="49174" name="Rounded Rectangle 21"/>
          <p:cNvGrpSpPr/>
          <p:nvPr/>
        </p:nvGrpSpPr>
        <p:grpSpPr bwMode="auto">
          <a:xfrm>
            <a:off x="768350" y="4127500"/>
            <a:ext cx="3275013" cy="647700"/>
            <a:chOff x="377952" y="4346448"/>
            <a:chExt cx="8351520" cy="792480"/>
          </a:xfrm>
        </p:grpSpPr>
        <p:pic>
          <p:nvPicPr>
            <p:cNvPr id="49188"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52" y="4346448"/>
              <a:ext cx="8351520" cy="79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9" name="Text Box 87"/>
            <p:cNvSpPr txBox="1">
              <a:spLocks noChangeArrowheads="1"/>
            </p:cNvSpPr>
            <p:nvPr/>
          </p:nvSpPr>
          <p:spPr bwMode="auto">
            <a:xfrm>
              <a:off x="462966" y="4395007"/>
              <a:ext cx="8185541" cy="61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54" tIns="50077" rIns="100154" bIns="50077" anchor="ctr"/>
            <a:lstStyle>
              <a:lvl1pPr defTabSz="6807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6807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6807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6807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6807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6807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grpSp>
      <p:pic>
        <p:nvPicPr>
          <p:cNvPr id="49175" name="Rounded Rectangl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6863" y="4111625"/>
            <a:ext cx="327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6" name="Text Box 89"/>
          <p:cNvSpPr txBox="1">
            <a:spLocks noChangeArrowheads="1"/>
          </p:cNvSpPr>
          <p:nvPr/>
        </p:nvSpPr>
        <p:spPr bwMode="auto">
          <a:xfrm>
            <a:off x="623888" y="4254500"/>
            <a:ext cx="33845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整体性能最优</a:t>
            </a:r>
            <a:endParaRPr lang="zh-CN" altLang="en-US" sz="1600" smtClean="0">
              <a:solidFill>
                <a:srgbClr val="FFFFFF"/>
              </a:solidFill>
              <a:latin typeface="+mn-lt"/>
              <a:ea typeface="+mn-ea"/>
            </a:endParaRPr>
          </a:p>
        </p:txBody>
      </p:sp>
      <p:sp>
        <p:nvSpPr>
          <p:cNvPr id="49177" name="Text Box 90"/>
          <p:cNvSpPr txBox="1">
            <a:spLocks noChangeArrowheads="1"/>
          </p:cNvSpPr>
          <p:nvPr/>
        </p:nvSpPr>
        <p:spPr bwMode="auto">
          <a:xfrm>
            <a:off x="3959225" y="3033713"/>
            <a:ext cx="936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2000" smtClean="0">
                <a:solidFill>
                  <a:srgbClr val="990000"/>
                </a:solidFill>
                <a:latin typeface="+mn-lt"/>
                <a:ea typeface="+mn-ea"/>
              </a:rPr>
              <a:t>Not</a:t>
            </a:r>
            <a:endParaRPr lang="en-US" altLang="zh-CN" sz="2000" smtClean="0">
              <a:solidFill>
                <a:srgbClr val="990000"/>
              </a:solidFill>
              <a:latin typeface="+mn-lt"/>
              <a:ea typeface="+mn-ea"/>
            </a:endParaRPr>
          </a:p>
        </p:txBody>
      </p:sp>
      <p:sp>
        <p:nvSpPr>
          <p:cNvPr id="49178" name="Text Box 91"/>
          <p:cNvSpPr txBox="1">
            <a:spLocks noChangeArrowheads="1"/>
          </p:cNvSpPr>
          <p:nvPr/>
        </p:nvSpPr>
        <p:spPr bwMode="auto">
          <a:xfrm>
            <a:off x="5197475" y="4237038"/>
            <a:ext cx="36957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smtClean="0">
                <a:solidFill>
                  <a:srgbClr val="FFFFFF"/>
                </a:solidFill>
                <a:latin typeface="+mn-lt"/>
                <a:ea typeface="+mn-ea"/>
              </a:rPr>
              <a:t>单个服务器性能</a:t>
            </a:r>
            <a:endParaRPr lang="zh-CN" altLang="en-US" sz="1600" smtClean="0">
              <a:solidFill>
                <a:srgbClr val="FFFFFF"/>
              </a:solidFill>
              <a:latin typeface="+mn-lt"/>
              <a:ea typeface="+mn-ea"/>
            </a:endParaRPr>
          </a:p>
        </p:txBody>
      </p:sp>
      <p:sp>
        <p:nvSpPr>
          <p:cNvPr id="92" name="椭圆 91"/>
          <p:cNvSpPr/>
          <p:nvPr/>
        </p:nvSpPr>
        <p:spPr bwMode="auto">
          <a:xfrm>
            <a:off x="4427984" y="4149080"/>
            <a:ext cx="612068" cy="576064"/>
          </a:xfrm>
          <a:prstGeom prst="ellipse">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fontAlgn="t" hangingPunct="1">
              <a:defRPr/>
            </a:pPr>
            <a:r>
              <a:rPr lang="en-US" altLang="zh-CN" sz="1600" b="1" dirty="0">
                <a:latin typeface="+mn-lt"/>
                <a:ea typeface="+mn-ea"/>
              </a:rPr>
              <a:t>NOT</a:t>
            </a:r>
            <a:endParaRPr lang="zh-CN" altLang="en-US" sz="1600" b="1" dirty="0">
              <a:latin typeface="+mn-lt"/>
              <a:ea typeface="+mn-ea"/>
            </a:endParaRPr>
          </a:p>
        </p:txBody>
      </p:sp>
      <p:sp>
        <p:nvSpPr>
          <p:cNvPr id="93" name="椭圆 92"/>
          <p:cNvSpPr/>
          <p:nvPr/>
        </p:nvSpPr>
        <p:spPr bwMode="auto">
          <a:xfrm>
            <a:off x="4427984" y="4833156"/>
            <a:ext cx="612068" cy="576064"/>
          </a:xfrm>
          <a:prstGeom prst="ellipse">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fontAlgn="t" hangingPunct="1">
              <a:defRPr/>
            </a:pPr>
            <a:r>
              <a:rPr lang="en-US" altLang="zh-CN" sz="1600" b="1" dirty="0">
                <a:latin typeface="+mn-lt"/>
                <a:ea typeface="+mn-ea"/>
              </a:rPr>
              <a:t>NOT</a:t>
            </a:r>
            <a:endParaRPr lang="zh-CN" altLang="en-US" sz="1600" b="1" dirty="0">
              <a:latin typeface="+mn-lt"/>
              <a:ea typeface="+mn-ea"/>
            </a:endParaRPr>
          </a:p>
        </p:txBody>
      </p:sp>
      <p:sp>
        <p:nvSpPr>
          <p:cNvPr id="94" name="椭圆 93"/>
          <p:cNvSpPr/>
          <p:nvPr/>
        </p:nvSpPr>
        <p:spPr bwMode="auto">
          <a:xfrm>
            <a:off x="4427984" y="5517232"/>
            <a:ext cx="612068" cy="576064"/>
          </a:xfrm>
          <a:prstGeom prst="ellipse">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fontAlgn="t" hangingPunct="1">
              <a:defRPr/>
            </a:pPr>
            <a:r>
              <a:rPr lang="en-US" altLang="zh-CN" sz="1600" b="1" dirty="0">
                <a:latin typeface="+mn-lt"/>
                <a:ea typeface="+mn-ea"/>
              </a:rPr>
              <a:t>NOT</a:t>
            </a:r>
            <a:endParaRPr lang="zh-CN" altLang="en-US" sz="1600" b="1" dirty="0">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1"/>
          <p:cNvSpPr>
            <a:spLocks noGrp="1" noChangeArrowheads="1"/>
          </p:cNvSpPr>
          <p:nvPr>
            <p:ph type="title"/>
          </p:nvPr>
        </p:nvSpPr>
        <p:spPr/>
        <p:txBody>
          <a:bodyPr/>
          <a:lstStyle/>
          <a:p>
            <a:pPr eaLnBrk="1" hangingPunct="1"/>
            <a:r>
              <a:rPr lang="zh-CN" altLang="en-US" smtClean="0"/>
              <a:t>云计算的硬件技术：存储系统</a:t>
            </a:r>
            <a:endParaRPr lang="zh-CN" altLang="en-US" smtClean="0"/>
          </a:p>
        </p:txBody>
      </p:sp>
      <p:sp>
        <p:nvSpPr>
          <p:cNvPr id="51203" name="AutoShape 3"/>
          <p:cNvSpPr>
            <a:spLocks noChangeArrowheads="1"/>
          </p:cNvSpPr>
          <p:nvPr/>
        </p:nvSpPr>
        <p:spPr bwMode="auto">
          <a:xfrm>
            <a:off x="1017588" y="3495675"/>
            <a:ext cx="3240087" cy="250825"/>
          </a:xfrm>
          <a:prstGeom prst="roundRect">
            <a:avLst>
              <a:gd name="adj" fmla="val 4986"/>
            </a:avLst>
          </a:prstGeom>
          <a:solidFill>
            <a:schemeClr val="accent2">
              <a:alpha val="41176"/>
            </a:schemeClr>
          </a:solidFill>
          <a:ln w="9525" algn="ctr">
            <a:solidFill>
              <a:schemeClr val="accent2"/>
            </a:solidFill>
            <a:round/>
          </a:ln>
        </p:spPr>
        <p:txBody>
          <a:bodyPr lIns="72241" tIns="36121" rIns="72241" bIns="36121"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grpSp>
        <p:nvGrpSpPr>
          <p:cNvPr id="51204" name="Group 4"/>
          <p:cNvGrpSpPr/>
          <p:nvPr/>
        </p:nvGrpSpPr>
        <p:grpSpPr bwMode="auto">
          <a:xfrm>
            <a:off x="1119188" y="2262188"/>
            <a:ext cx="758825" cy="1065212"/>
            <a:chOff x="2336" y="1026"/>
            <a:chExt cx="816" cy="1039"/>
          </a:xfrm>
        </p:grpSpPr>
        <p:pic>
          <p:nvPicPr>
            <p:cNvPr id="5122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6" y="1026"/>
              <a:ext cx="63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9"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31" name="AutoShape 8"/>
            <p:cNvCxnSpPr>
              <a:cxnSpLocks noChangeShapeType="1"/>
            </p:cNvCxnSpPr>
            <p:nvPr/>
          </p:nvCxnSpPr>
          <p:spPr bwMode="auto">
            <a:xfrm flipH="1">
              <a:off x="2518" y="1628"/>
              <a:ext cx="226"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51232" name="AutoShape 9"/>
            <p:cNvCxnSpPr>
              <a:cxnSpLocks noChangeShapeType="1"/>
            </p:cNvCxnSpPr>
            <p:nvPr/>
          </p:nvCxnSpPr>
          <p:spPr bwMode="auto">
            <a:xfrm>
              <a:off x="2744" y="1628"/>
              <a:ext cx="227"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grpSp>
        <p:nvGrpSpPr>
          <p:cNvPr id="51205" name="Group 10"/>
          <p:cNvGrpSpPr/>
          <p:nvPr/>
        </p:nvGrpSpPr>
        <p:grpSpPr bwMode="auto">
          <a:xfrm>
            <a:off x="3397250" y="2241550"/>
            <a:ext cx="758825" cy="1065213"/>
            <a:chOff x="2336" y="1026"/>
            <a:chExt cx="816" cy="1039"/>
          </a:xfrm>
        </p:grpSpPr>
        <p:pic>
          <p:nvPicPr>
            <p:cNvPr id="5122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6" y="1026"/>
              <a:ext cx="63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9"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26" name="AutoShape 14"/>
            <p:cNvCxnSpPr>
              <a:cxnSpLocks noChangeShapeType="1"/>
            </p:cNvCxnSpPr>
            <p:nvPr/>
          </p:nvCxnSpPr>
          <p:spPr bwMode="auto">
            <a:xfrm flipH="1">
              <a:off x="2518" y="1628"/>
              <a:ext cx="226"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51227" name="AutoShape 15"/>
            <p:cNvCxnSpPr>
              <a:cxnSpLocks noChangeShapeType="1"/>
            </p:cNvCxnSpPr>
            <p:nvPr/>
          </p:nvCxnSpPr>
          <p:spPr bwMode="auto">
            <a:xfrm>
              <a:off x="2744" y="1628"/>
              <a:ext cx="227"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grpSp>
        <p:nvGrpSpPr>
          <p:cNvPr id="51206" name="Group 16"/>
          <p:cNvGrpSpPr/>
          <p:nvPr/>
        </p:nvGrpSpPr>
        <p:grpSpPr bwMode="auto">
          <a:xfrm flipV="1">
            <a:off x="1119188" y="3948113"/>
            <a:ext cx="758825" cy="1065212"/>
            <a:chOff x="2336" y="1026"/>
            <a:chExt cx="816" cy="1039"/>
          </a:xfrm>
        </p:grpSpPr>
        <p:pic>
          <p:nvPicPr>
            <p:cNvPr id="51218"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6" y="1026"/>
              <a:ext cx="63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9"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21" name="AutoShape 20"/>
            <p:cNvCxnSpPr>
              <a:cxnSpLocks noChangeShapeType="1"/>
            </p:cNvCxnSpPr>
            <p:nvPr/>
          </p:nvCxnSpPr>
          <p:spPr bwMode="auto">
            <a:xfrm flipH="1">
              <a:off x="2518" y="1628"/>
              <a:ext cx="226"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51222" name="AutoShape 21"/>
            <p:cNvCxnSpPr>
              <a:cxnSpLocks noChangeShapeType="1"/>
            </p:cNvCxnSpPr>
            <p:nvPr/>
          </p:nvCxnSpPr>
          <p:spPr bwMode="auto">
            <a:xfrm>
              <a:off x="2744" y="1628"/>
              <a:ext cx="227"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grpSp>
        <p:nvGrpSpPr>
          <p:cNvPr id="51207" name="Group 22"/>
          <p:cNvGrpSpPr/>
          <p:nvPr/>
        </p:nvGrpSpPr>
        <p:grpSpPr bwMode="auto">
          <a:xfrm flipV="1">
            <a:off x="3397250" y="3948113"/>
            <a:ext cx="758825" cy="1063625"/>
            <a:chOff x="2336" y="1026"/>
            <a:chExt cx="816" cy="1039"/>
          </a:xfrm>
        </p:grpSpPr>
        <p:pic>
          <p:nvPicPr>
            <p:cNvPr id="51213" name="Picture 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6" y="1026"/>
              <a:ext cx="63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4"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9" y="1752"/>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16" name="AutoShape 26"/>
            <p:cNvCxnSpPr>
              <a:cxnSpLocks noChangeShapeType="1"/>
            </p:cNvCxnSpPr>
            <p:nvPr/>
          </p:nvCxnSpPr>
          <p:spPr bwMode="auto">
            <a:xfrm flipH="1">
              <a:off x="2518" y="1628"/>
              <a:ext cx="226"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51217" name="AutoShape 27"/>
            <p:cNvCxnSpPr>
              <a:cxnSpLocks noChangeShapeType="1"/>
            </p:cNvCxnSpPr>
            <p:nvPr/>
          </p:nvCxnSpPr>
          <p:spPr bwMode="auto">
            <a:xfrm>
              <a:off x="2744" y="1628"/>
              <a:ext cx="227" cy="124"/>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sp>
        <p:nvSpPr>
          <p:cNvPr id="29704" name="Text Box 28"/>
          <p:cNvSpPr txBox="1">
            <a:spLocks noChangeArrowheads="1"/>
          </p:cNvSpPr>
          <p:nvPr/>
        </p:nvSpPr>
        <p:spPr bwMode="auto">
          <a:xfrm>
            <a:off x="1836738" y="2919413"/>
            <a:ext cx="1698625" cy="1465262"/>
          </a:xfrm>
          <a:prstGeom prst="rect">
            <a:avLst/>
          </a:prstGeom>
          <a:noFill/>
          <a:ln w="9525" algn="ctr">
            <a:noFill/>
            <a:miter lim="800000"/>
          </a:ln>
        </p:spPr>
        <p:txBody>
          <a:bodyPr wrap="none" lIns="79127" tIns="39566" rIns="79127" bIns="39566">
            <a:spAutoFit/>
          </a:bodyPr>
          <a:lstStyle/>
          <a:p>
            <a:pPr defTabSz="798195" eaLnBrk="1" fontAlgn="t" hangingPunct="1">
              <a:buFontTx/>
              <a:buChar char="•"/>
              <a:defRPr/>
            </a:pPr>
            <a:r>
              <a:rPr lang="en-US" altLang="zh-CN" sz="1500" b="1" dirty="0">
                <a:solidFill>
                  <a:srgbClr val="000000"/>
                </a:solidFill>
                <a:latin typeface="+mn-lt"/>
                <a:ea typeface="+mn-ea"/>
              </a:rPr>
              <a:t> </a:t>
            </a:r>
            <a:r>
              <a:rPr lang="zh-CN" altLang="en-US" sz="1500" b="1" dirty="0">
                <a:solidFill>
                  <a:srgbClr val="000000"/>
                </a:solidFill>
                <a:latin typeface="+mn-lt"/>
                <a:ea typeface="+mn-ea"/>
              </a:rPr>
              <a:t>低成本硬盘</a:t>
            </a:r>
            <a:endParaRPr lang="en-US" altLang="zh-CN" sz="1500" b="1" dirty="0">
              <a:solidFill>
                <a:srgbClr val="000000"/>
              </a:solidFill>
              <a:latin typeface="+mn-lt"/>
              <a:ea typeface="+mn-ea"/>
            </a:endParaRPr>
          </a:p>
          <a:p>
            <a:pPr defTabSz="798195" eaLnBrk="1" fontAlgn="t" hangingPunct="1">
              <a:buFontTx/>
              <a:buChar char="•"/>
              <a:defRPr/>
            </a:pPr>
            <a:r>
              <a:rPr lang="en-US" altLang="zh-CN" sz="1500" b="1" dirty="0">
                <a:solidFill>
                  <a:srgbClr val="000000"/>
                </a:solidFill>
                <a:latin typeface="+mn-lt"/>
                <a:ea typeface="+mn-ea"/>
              </a:rPr>
              <a:t> </a:t>
            </a:r>
            <a:r>
              <a:rPr lang="zh-CN" altLang="en-US" sz="1500" b="1" dirty="0">
                <a:solidFill>
                  <a:srgbClr val="000000"/>
                </a:solidFill>
                <a:latin typeface="+mn-lt"/>
                <a:ea typeface="+mn-ea"/>
              </a:rPr>
              <a:t>内部存储</a:t>
            </a:r>
            <a:endParaRPr lang="zh-CN" altLang="en-US" sz="1500" b="1" dirty="0">
              <a:solidFill>
                <a:srgbClr val="000000"/>
              </a:solidFill>
              <a:latin typeface="+mn-lt"/>
              <a:ea typeface="+mn-ea"/>
            </a:endParaRPr>
          </a:p>
          <a:p>
            <a:pPr defTabSz="798195" eaLnBrk="1" fontAlgn="t" hangingPunct="1">
              <a:buFontTx/>
              <a:buChar char="•"/>
              <a:defRPr/>
            </a:pPr>
            <a:r>
              <a:rPr lang="en-US" altLang="zh-CN" sz="1500" b="1" dirty="0">
                <a:solidFill>
                  <a:srgbClr val="000000"/>
                </a:solidFill>
                <a:latin typeface="+mn-lt"/>
                <a:ea typeface="+mn-ea"/>
              </a:rPr>
              <a:t> </a:t>
            </a:r>
            <a:r>
              <a:rPr lang="zh-CN" altLang="en-US" sz="1500" b="1" dirty="0">
                <a:solidFill>
                  <a:srgbClr val="000000"/>
                </a:solidFill>
                <a:latin typeface="+mn-lt"/>
                <a:ea typeface="+mn-ea"/>
              </a:rPr>
              <a:t>存储资源池</a:t>
            </a:r>
            <a:endParaRPr lang="zh-CN" altLang="en-US" sz="1500" b="1" dirty="0">
              <a:solidFill>
                <a:srgbClr val="000000"/>
              </a:solidFill>
              <a:latin typeface="+mn-lt"/>
              <a:ea typeface="+mn-ea"/>
            </a:endParaRPr>
          </a:p>
          <a:p>
            <a:pPr defTabSz="798195" eaLnBrk="1" fontAlgn="t" hangingPunct="1">
              <a:buFontTx/>
              <a:buChar char="•"/>
              <a:defRPr/>
            </a:pPr>
            <a:r>
              <a:rPr lang="en-US" altLang="zh-CN" sz="1500" b="1" dirty="0">
                <a:solidFill>
                  <a:srgbClr val="000000"/>
                </a:solidFill>
                <a:latin typeface="+mn-lt"/>
                <a:ea typeface="+mn-ea"/>
              </a:rPr>
              <a:t> </a:t>
            </a:r>
            <a:r>
              <a:rPr lang="zh-CN" altLang="en-US" sz="1500" b="1" dirty="0">
                <a:solidFill>
                  <a:srgbClr val="000000"/>
                </a:solidFill>
                <a:latin typeface="+mn-lt"/>
                <a:ea typeface="+mn-ea"/>
              </a:rPr>
              <a:t>分布式全局共享</a:t>
            </a:r>
            <a:endParaRPr lang="zh-CN" altLang="en-US" sz="1500" b="1" dirty="0">
              <a:solidFill>
                <a:srgbClr val="000000"/>
              </a:solidFill>
              <a:latin typeface="+mn-lt"/>
              <a:ea typeface="+mn-ea"/>
            </a:endParaRPr>
          </a:p>
          <a:p>
            <a:pPr defTabSz="798195" eaLnBrk="1" fontAlgn="t" hangingPunct="1">
              <a:buFontTx/>
              <a:buChar char="•"/>
              <a:defRPr/>
            </a:pPr>
            <a:r>
              <a:rPr lang="en-US" altLang="zh-CN" sz="1500" b="1" dirty="0">
                <a:solidFill>
                  <a:srgbClr val="000000"/>
                </a:solidFill>
                <a:latin typeface="+mn-lt"/>
                <a:ea typeface="+mn-ea"/>
              </a:rPr>
              <a:t> </a:t>
            </a:r>
            <a:r>
              <a:rPr lang="zh-CN" altLang="en-US" sz="1500" b="1" dirty="0">
                <a:solidFill>
                  <a:srgbClr val="000000"/>
                </a:solidFill>
                <a:latin typeface="+mn-lt"/>
                <a:ea typeface="+mn-ea"/>
              </a:rPr>
              <a:t>多备份的安全</a:t>
            </a:r>
            <a:endParaRPr lang="en-US" altLang="zh-CN" sz="1500" b="1" dirty="0">
              <a:solidFill>
                <a:srgbClr val="000000"/>
              </a:solidFill>
              <a:latin typeface="+mn-lt"/>
              <a:ea typeface="+mn-ea"/>
            </a:endParaRPr>
          </a:p>
          <a:p>
            <a:pPr defTabSz="798195" eaLnBrk="1" fontAlgn="t" hangingPunct="1">
              <a:defRPr/>
            </a:pPr>
            <a:r>
              <a:rPr lang="en-US" altLang="zh-CN" sz="1500" b="1" dirty="0">
                <a:solidFill>
                  <a:srgbClr val="000000"/>
                </a:solidFill>
                <a:latin typeface="+mn-lt"/>
                <a:ea typeface="+mn-ea"/>
              </a:rPr>
              <a:t>……</a:t>
            </a:r>
            <a:endParaRPr lang="en-US" altLang="zh-CN" sz="1500" b="1" dirty="0">
              <a:solidFill>
                <a:srgbClr val="000000"/>
              </a:solidFill>
              <a:latin typeface="+mn-lt"/>
              <a:ea typeface="+mn-ea"/>
            </a:endParaRPr>
          </a:p>
        </p:txBody>
      </p:sp>
      <p:pic>
        <p:nvPicPr>
          <p:cNvPr id="51209"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004" y="2170113"/>
            <a:ext cx="4183263"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0" name="Oval 30"/>
          <p:cNvSpPr>
            <a:spLocks noChangeArrowheads="1"/>
          </p:cNvSpPr>
          <p:nvPr/>
        </p:nvSpPr>
        <p:spPr bwMode="auto">
          <a:xfrm>
            <a:off x="6994525" y="3654425"/>
            <a:ext cx="1079500" cy="341313"/>
          </a:xfrm>
          <a:prstGeom prst="ellipse">
            <a:avLst/>
          </a:prstGeom>
          <a:noFill/>
          <a:ln w="28575"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lIns="72241" tIns="36121" rIns="72241" bIns="36121"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1211" name="Text Box 31"/>
          <p:cNvSpPr txBox="1">
            <a:spLocks noChangeArrowheads="1"/>
          </p:cNvSpPr>
          <p:nvPr/>
        </p:nvSpPr>
        <p:spPr bwMode="auto">
          <a:xfrm>
            <a:off x="2241550" y="1589088"/>
            <a:ext cx="12906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b="1" smtClean="0">
                <a:solidFill>
                  <a:srgbClr val="990000"/>
                </a:solidFill>
                <a:latin typeface="+mn-lt"/>
                <a:ea typeface="+mn-ea"/>
              </a:rPr>
              <a:t>分布式存储 </a:t>
            </a:r>
            <a:endParaRPr lang="zh-CN" altLang="en-US" sz="1600" b="1" smtClean="0">
              <a:solidFill>
                <a:srgbClr val="990000"/>
              </a:solidFill>
              <a:latin typeface="+mn-lt"/>
              <a:ea typeface="+mn-ea"/>
            </a:endParaRPr>
          </a:p>
        </p:txBody>
      </p:sp>
      <p:sp>
        <p:nvSpPr>
          <p:cNvPr id="51212" name="Text Box 32"/>
          <p:cNvSpPr txBox="1">
            <a:spLocks noChangeArrowheads="1"/>
          </p:cNvSpPr>
          <p:nvPr/>
        </p:nvSpPr>
        <p:spPr bwMode="auto">
          <a:xfrm>
            <a:off x="6057900" y="1589088"/>
            <a:ext cx="9810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600" b="1" smtClean="0">
                <a:solidFill>
                  <a:srgbClr val="990000"/>
                </a:solidFill>
                <a:latin typeface="+mn-lt"/>
                <a:ea typeface="+mn-ea"/>
              </a:rPr>
              <a:t>企业存储</a:t>
            </a:r>
            <a:endParaRPr lang="zh-CN" altLang="en-US" sz="1600" b="1" smtClean="0">
              <a:solidFill>
                <a:srgbClr val="990000"/>
              </a:solidFill>
              <a:latin typeface="+mn-lt"/>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
          <p:cNvSpPr>
            <a:spLocks noGrp="1" noChangeArrowheads="1"/>
          </p:cNvSpPr>
          <p:nvPr>
            <p:ph type="title"/>
          </p:nvPr>
        </p:nvSpPr>
        <p:spPr/>
        <p:txBody>
          <a:bodyPr/>
          <a:lstStyle/>
          <a:p>
            <a:pPr eaLnBrk="1" hangingPunct="1"/>
            <a:r>
              <a:rPr lang="zh-CN" altLang="en-US" smtClean="0"/>
              <a:t>云计算的硬件技术：数据中心的联网</a:t>
            </a:r>
            <a:endParaRPr lang="zh-CN" altLang="en-US" smtClean="0"/>
          </a:p>
        </p:txBody>
      </p:sp>
      <p:grpSp>
        <p:nvGrpSpPr>
          <p:cNvPr id="53251" name="组合 150"/>
          <p:cNvGrpSpPr>
            <a:grpSpLocks noChangeAspect="1"/>
          </p:cNvGrpSpPr>
          <p:nvPr/>
        </p:nvGrpSpPr>
        <p:grpSpPr bwMode="auto">
          <a:xfrm>
            <a:off x="1150937" y="1814513"/>
            <a:ext cx="5962653" cy="2665412"/>
            <a:chOff x="4635699" y="1162489"/>
            <a:chExt cx="3975103" cy="1776990"/>
          </a:xfrm>
        </p:grpSpPr>
        <p:sp>
          <p:nvSpPr>
            <p:cNvPr id="87" name="TextBox 86"/>
            <p:cNvSpPr txBox="1"/>
            <p:nvPr/>
          </p:nvSpPr>
          <p:spPr>
            <a:xfrm>
              <a:off x="5034691" y="2631496"/>
              <a:ext cx="931334" cy="307983"/>
            </a:xfrm>
            <a:prstGeom prst="rect">
              <a:avLst/>
            </a:prstGeom>
            <a:noFill/>
          </p:spPr>
          <p:txBody>
            <a:bodyPr wrap="none">
              <a:spAutoFit/>
            </a:bodyPr>
            <a:lstStyle/>
            <a:p>
              <a:pPr algn="ctr" eaLnBrk="1" fontAlgn="t" hangingPunct="1">
                <a:defRPr/>
              </a:pPr>
              <a:r>
                <a:rPr lang="zh-CN" altLang="en-US" sz="1200" spc="150" dirty="0">
                  <a:solidFill>
                    <a:srgbClr val="000000"/>
                  </a:solidFill>
                  <a:latin typeface="+mn-lt"/>
                  <a:ea typeface="+mn-ea"/>
                </a:rPr>
                <a:t>紧耦合</a:t>
              </a:r>
              <a:r>
                <a:rPr lang="en-US" altLang="zh-CN" sz="1200" spc="150" dirty="0">
                  <a:solidFill>
                    <a:srgbClr val="000000"/>
                  </a:solidFill>
                  <a:latin typeface="+mn-lt"/>
                  <a:ea typeface="+mn-ea"/>
                </a:rPr>
                <a:t>DC</a:t>
              </a:r>
              <a:br>
                <a:rPr lang="en-US" altLang="zh-CN" sz="1200" spc="150" dirty="0">
                  <a:solidFill>
                    <a:srgbClr val="000000"/>
                  </a:solidFill>
                  <a:latin typeface="+mn-lt"/>
                  <a:ea typeface="+mn-ea"/>
                </a:rPr>
              </a:br>
              <a:r>
                <a:rPr lang="zh-CN" altLang="en-US" sz="1200" spc="150" dirty="0">
                  <a:solidFill>
                    <a:srgbClr val="000000"/>
                  </a:solidFill>
                  <a:latin typeface="+mn-lt"/>
                  <a:ea typeface="+mn-ea"/>
                </a:rPr>
                <a:t>南北向流量为主</a:t>
              </a:r>
              <a:endParaRPr lang="zh-CN" altLang="en-US" sz="1200" spc="150" dirty="0">
                <a:solidFill>
                  <a:srgbClr val="000000"/>
                </a:solidFill>
                <a:latin typeface="+mn-lt"/>
                <a:ea typeface="+mn-ea"/>
              </a:endParaRPr>
            </a:p>
          </p:txBody>
        </p:sp>
        <p:sp>
          <p:nvSpPr>
            <p:cNvPr id="88" name="TextBox 87"/>
            <p:cNvSpPr txBox="1"/>
            <p:nvPr/>
          </p:nvSpPr>
          <p:spPr>
            <a:xfrm>
              <a:off x="7208509" y="2623029"/>
              <a:ext cx="931334" cy="307983"/>
            </a:xfrm>
            <a:prstGeom prst="rect">
              <a:avLst/>
            </a:prstGeom>
            <a:noFill/>
          </p:spPr>
          <p:txBody>
            <a:bodyPr wrap="none">
              <a:spAutoFit/>
            </a:bodyPr>
            <a:lstStyle/>
            <a:p>
              <a:pPr algn="ctr" eaLnBrk="1" fontAlgn="t" hangingPunct="1">
                <a:defRPr/>
              </a:pPr>
              <a:r>
                <a:rPr lang="zh-CN" altLang="en-US" sz="1200" spc="150" dirty="0">
                  <a:solidFill>
                    <a:srgbClr val="000000"/>
                  </a:solidFill>
                  <a:latin typeface="+mn-lt"/>
                  <a:ea typeface="+mn-ea"/>
                </a:rPr>
                <a:t>云计算</a:t>
              </a:r>
              <a:r>
                <a:rPr lang="en-US" altLang="zh-CN" sz="1200" spc="150" dirty="0">
                  <a:solidFill>
                    <a:srgbClr val="000000"/>
                  </a:solidFill>
                  <a:latin typeface="+mn-lt"/>
                  <a:ea typeface="+mn-ea"/>
                </a:rPr>
                <a:t>DC</a:t>
              </a:r>
              <a:br>
                <a:rPr lang="en-US" altLang="zh-CN" sz="1200" spc="150" dirty="0">
                  <a:solidFill>
                    <a:srgbClr val="000000"/>
                  </a:solidFill>
                  <a:latin typeface="+mn-lt"/>
                  <a:ea typeface="+mn-ea"/>
                </a:rPr>
              </a:br>
              <a:r>
                <a:rPr lang="zh-CN" altLang="en-US" sz="1200" spc="150" dirty="0">
                  <a:solidFill>
                    <a:srgbClr val="000000"/>
                  </a:solidFill>
                  <a:latin typeface="+mn-lt"/>
                  <a:ea typeface="+mn-ea"/>
                </a:rPr>
                <a:t>东西向流量为主</a:t>
              </a:r>
              <a:endParaRPr lang="zh-CN" altLang="en-US" sz="1200" spc="150" dirty="0">
                <a:solidFill>
                  <a:srgbClr val="000000"/>
                </a:solidFill>
                <a:latin typeface="+mn-lt"/>
                <a:ea typeface="+mn-ea"/>
              </a:endParaRPr>
            </a:p>
          </p:txBody>
        </p:sp>
        <p:cxnSp>
          <p:nvCxnSpPr>
            <p:cNvPr id="53255" name="Straight Connector 718"/>
            <p:cNvCxnSpPr>
              <a:cxnSpLocks noChangeShapeType="1"/>
            </p:cNvCxnSpPr>
            <p:nvPr/>
          </p:nvCxnSpPr>
          <p:spPr bwMode="auto">
            <a:xfrm flipV="1">
              <a:off x="7341674" y="1566689"/>
              <a:ext cx="594636" cy="24406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56" name="Straight Connector 721"/>
            <p:cNvCxnSpPr>
              <a:cxnSpLocks noChangeShapeType="1"/>
            </p:cNvCxnSpPr>
            <p:nvPr/>
          </p:nvCxnSpPr>
          <p:spPr bwMode="auto">
            <a:xfrm>
              <a:off x="7341674" y="1566689"/>
              <a:ext cx="594636"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57" name="Straight Connector 724"/>
            <p:cNvCxnSpPr>
              <a:cxnSpLocks noChangeShapeType="1"/>
            </p:cNvCxnSpPr>
            <p:nvPr/>
          </p:nvCxnSpPr>
          <p:spPr bwMode="auto">
            <a:xfrm flipV="1">
              <a:off x="7936310" y="1566689"/>
              <a:ext cx="0"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pic>
          <p:nvPicPr>
            <p:cNvPr id="53258" name="Picture 309" descr="图片2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3674" y="1321234"/>
              <a:ext cx="216000" cy="24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309" descr="图片2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8310" y="1321234"/>
              <a:ext cx="216000" cy="24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312" descr="图片2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3674" y="1810753"/>
              <a:ext cx="216000" cy="22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575"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2" name="Picture 312" descr="图片2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8310" y="1810754"/>
              <a:ext cx="216000" cy="22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3"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6629"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4"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9102"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156"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266" name="Straight Connector 703"/>
            <p:cNvCxnSpPr>
              <a:cxnSpLocks noChangeShapeType="1"/>
            </p:cNvCxnSpPr>
            <p:nvPr/>
          </p:nvCxnSpPr>
          <p:spPr bwMode="auto">
            <a:xfrm flipH="1">
              <a:off x="6959575" y="2035001"/>
              <a:ext cx="382099" cy="38499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67" name="Straight Connector 705"/>
            <p:cNvCxnSpPr>
              <a:cxnSpLocks noChangeShapeType="1"/>
            </p:cNvCxnSpPr>
            <p:nvPr/>
          </p:nvCxnSpPr>
          <p:spPr bwMode="auto">
            <a:xfrm flipH="1">
              <a:off x="7317102" y="2035001"/>
              <a:ext cx="24572" cy="38499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68" name="Straight Connector 708"/>
            <p:cNvCxnSpPr>
              <a:cxnSpLocks noChangeShapeType="1"/>
            </p:cNvCxnSpPr>
            <p:nvPr/>
          </p:nvCxnSpPr>
          <p:spPr bwMode="auto">
            <a:xfrm>
              <a:off x="7341674" y="2035001"/>
              <a:ext cx="690482" cy="38499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69" name="Straight Connector 710"/>
            <p:cNvCxnSpPr>
              <a:cxnSpLocks noChangeShapeType="1"/>
            </p:cNvCxnSpPr>
            <p:nvPr/>
          </p:nvCxnSpPr>
          <p:spPr bwMode="auto">
            <a:xfrm>
              <a:off x="7341674" y="2035001"/>
              <a:ext cx="1049928" cy="38499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0" name="Straight Connector 711"/>
            <p:cNvCxnSpPr>
              <a:cxnSpLocks noChangeShapeType="1"/>
            </p:cNvCxnSpPr>
            <p:nvPr/>
          </p:nvCxnSpPr>
          <p:spPr bwMode="auto">
            <a:xfrm flipV="1">
              <a:off x="6959575" y="2035000"/>
              <a:ext cx="976735"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1" name="Straight Connector 715"/>
            <p:cNvCxnSpPr>
              <a:cxnSpLocks noChangeShapeType="1"/>
            </p:cNvCxnSpPr>
            <p:nvPr/>
          </p:nvCxnSpPr>
          <p:spPr bwMode="auto">
            <a:xfrm flipH="1" flipV="1">
              <a:off x="7936310" y="2035000"/>
              <a:ext cx="95846"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2" name="Straight Connector 717"/>
            <p:cNvCxnSpPr>
              <a:cxnSpLocks noChangeShapeType="1"/>
            </p:cNvCxnSpPr>
            <p:nvPr/>
          </p:nvCxnSpPr>
          <p:spPr bwMode="auto">
            <a:xfrm>
              <a:off x="7936310" y="2035000"/>
              <a:ext cx="455292"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3" name="Straight Connector 720"/>
            <p:cNvCxnSpPr>
              <a:cxnSpLocks noChangeShapeType="1"/>
            </p:cNvCxnSpPr>
            <p:nvPr/>
          </p:nvCxnSpPr>
          <p:spPr bwMode="auto">
            <a:xfrm>
              <a:off x="7449674" y="1922877"/>
              <a:ext cx="378636" cy="0"/>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4" name="Straight Connector 714"/>
            <p:cNvCxnSpPr>
              <a:cxnSpLocks noChangeShapeType="1"/>
            </p:cNvCxnSpPr>
            <p:nvPr/>
          </p:nvCxnSpPr>
          <p:spPr bwMode="auto">
            <a:xfrm flipV="1">
              <a:off x="7674629" y="2035000"/>
              <a:ext cx="261681"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5" name="Straight Connector 707"/>
            <p:cNvCxnSpPr>
              <a:cxnSpLocks noChangeShapeType="1"/>
            </p:cNvCxnSpPr>
            <p:nvPr/>
          </p:nvCxnSpPr>
          <p:spPr bwMode="auto">
            <a:xfrm>
              <a:off x="7341674" y="2035001"/>
              <a:ext cx="332955" cy="38499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6" name="Straight Connector 713"/>
            <p:cNvCxnSpPr>
              <a:cxnSpLocks noChangeShapeType="1"/>
            </p:cNvCxnSpPr>
            <p:nvPr/>
          </p:nvCxnSpPr>
          <p:spPr bwMode="auto">
            <a:xfrm flipV="1">
              <a:off x="7317102" y="2035000"/>
              <a:ext cx="619208"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7" name="Straight Connector 723"/>
            <p:cNvCxnSpPr>
              <a:cxnSpLocks noChangeShapeType="1"/>
            </p:cNvCxnSpPr>
            <p:nvPr/>
          </p:nvCxnSpPr>
          <p:spPr bwMode="auto">
            <a:xfrm flipV="1">
              <a:off x="7341674" y="1566689"/>
              <a:ext cx="0" cy="244064"/>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78" name="Straight Connector 726"/>
            <p:cNvCxnSpPr>
              <a:cxnSpLocks noChangeShapeType="1"/>
            </p:cNvCxnSpPr>
            <p:nvPr/>
          </p:nvCxnSpPr>
          <p:spPr bwMode="auto">
            <a:xfrm flipH="1">
              <a:off x="7449674" y="1443962"/>
              <a:ext cx="378636" cy="0"/>
            </a:xfrm>
            <a:prstGeom prst="line">
              <a:avLst/>
            </a:prstGeom>
            <a:noFill/>
            <a:ln w="9525">
              <a:solidFill>
                <a:srgbClr val="5F5F5F"/>
              </a:solidFill>
              <a:round/>
            </a:ln>
            <a:extLst>
              <a:ext uri="{909E8E84-426E-40DD-AFC4-6F175D3DCCD1}">
                <a14:hiddenFill xmlns:a14="http://schemas.microsoft.com/office/drawing/2010/main">
                  <a:noFill/>
                </a14:hiddenFill>
              </a:ext>
            </a:extLst>
          </p:spPr>
        </p:cxnSp>
        <p:pic>
          <p:nvPicPr>
            <p:cNvPr id="53279"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3602"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上下箭头 113"/>
            <p:cNvSpPr/>
            <p:nvPr/>
          </p:nvSpPr>
          <p:spPr bwMode="auto">
            <a:xfrm>
              <a:off x="7536592" y="1250333"/>
              <a:ext cx="221192" cy="872091"/>
            </a:xfrm>
            <a:prstGeom prst="upDownArrow">
              <a:avLst>
                <a:gd name="adj1" fmla="val 53351"/>
                <a:gd name="adj2" fmla="val 50000"/>
              </a:avLst>
            </a:prstGeom>
            <a:solidFill>
              <a:srgbClr val="FFCC99">
                <a:alpha val="70000"/>
              </a:srgbClr>
            </a:solidFill>
            <a:ln w="25400">
              <a:noFill/>
              <a:miter lim="800000"/>
            </a:ln>
            <a:effectLst/>
          </p:spPr>
          <p:txBody>
            <a:bodyPr wrap="none" anchor="ctr"/>
            <a:lstStyle/>
            <a:p>
              <a:pPr algn="ctr" eaLnBrk="1" fontAlgn="auto" hangingPunct="1">
                <a:spcBef>
                  <a:spcPts val="0"/>
                </a:spcBef>
                <a:spcAft>
                  <a:spcPts val="0"/>
                </a:spcAft>
                <a:buClr>
                  <a:srgbClr val="CC9900"/>
                </a:buClr>
                <a:buFont typeface="Wingdings" panose="05000000000000000000" pitchFamily="2" charset="2"/>
                <a:buChar char="n"/>
                <a:defRPr/>
              </a:pPr>
              <a:endParaRPr lang="zh-CN" altLang="en-US" sz="1050" b="1" kern="0" dirty="0">
                <a:solidFill>
                  <a:sysClr val="windowText" lastClr="000000"/>
                </a:solidFill>
                <a:latin typeface="+mn-lt"/>
                <a:ea typeface="+mn-ea"/>
              </a:endParaRPr>
            </a:p>
          </p:txBody>
        </p:sp>
        <p:cxnSp>
          <p:nvCxnSpPr>
            <p:cNvPr id="53281" name="Straight Connector 718"/>
            <p:cNvCxnSpPr>
              <a:cxnSpLocks noChangeShapeType="1"/>
            </p:cNvCxnSpPr>
            <p:nvPr/>
          </p:nvCxnSpPr>
          <p:spPr bwMode="auto">
            <a:xfrm flipV="1">
              <a:off x="5221979" y="1566689"/>
              <a:ext cx="594636"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82" name="Straight Connector 721"/>
            <p:cNvCxnSpPr>
              <a:cxnSpLocks noChangeShapeType="1"/>
            </p:cNvCxnSpPr>
            <p:nvPr/>
          </p:nvCxnSpPr>
          <p:spPr bwMode="auto">
            <a:xfrm>
              <a:off x="5221979" y="1566689"/>
              <a:ext cx="594636"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83" name="Straight Connector 724"/>
            <p:cNvCxnSpPr>
              <a:cxnSpLocks noChangeShapeType="1"/>
            </p:cNvCxnSpPr>
            <p:nvPr/>
          </p:nvCxnSpPr>
          <p:spPr bwMode="auto">
            <a:xfrm flipV="1">
              <a:off x="5816615" y="1566689"/>
              <a:ext cx="0"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pic>
          <p:nvPicPr>
            <p:cNvPr id="53284" name="Picture 309" descr="图片2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13979" y="1321234"/>
              <a:ext cx="216000" cy="24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5" name="Picture 309" descr="图片2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08615" y="1321234"/>
              <a:ext cx="216000" cy="24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6" name="Picture 312" descr="图片2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3979" y="1810754"/>
              <a:ext cx="216000" cy="22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7"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1881"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8" name="Picture 312" descr="图片2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8615" y="1810754"/>
              <a:ext cx="216000" cy="22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9"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6933"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0"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406"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1"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4460"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2" name="Picture 313" descr="图片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988" y="2419995"/>
              <a:ext cx="216000" cy="2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293" name="Straight Connector 703"/>
            <p:cNvCxnSpPr>
              <a:cxnSpLocks noChangeShapeType="1"/>
            </p:cNvCxnSpPr>
            <p:nvPr/>
          </p:nvCxnSpPr>
          <p:spPr bwMode="auto">
            <a:xfrm flipH="1">
              <a:off x="4839881" y="2035000"/>
              <a:ext cx="382098"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4" name="Straight Connector 705"/>
            <p:cNvCxnSpPr>
              <a:cxnSpLocks noChangeShapeType="1"/>
            </p:cNvCxnSpPr>
            <p:nvPr/>
          </p:nvCxnSpPr>
          <p:spPr bwMode="auto">
            <a:xfrm flipH="1">
              <a:off x="5197406" y="2035000"/>
              <a:ext cx="24573"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5" name="Straight Connector 708"/>
            <p:cNvCxnSpPr>
              <a:cxnSpLocks noChangeShapeType="1"/>
            </p:cNvCxnSpPr>
            <p:nvPr/>
          </p:nvCxnSpPr>
          <p:spPr bwMode="auto">
            <a:xfrm>
              <a:off x="5221979" y="2035000"/>
              <a:ext cx="690481"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6" name="Straight Connector 710"/>
            <p:cNvCxnSpPr>
              <a:cxnSpLocks noChangeShapeType="1"/>
            </p:cNvCxnSpPr>
            <p:nvPr/>
          </p:nvCxnSpPr>
          <p:spPr bwMode="auto">
            <a:xfrm>
              <a:off x="5221979" y="2035000"/>
              <a:ext cx="1048009"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7" name="Straight Connector 711"/>
            <p:cNvCxnSpPr>
              <a:cxnSpLocks noChangeShapeType="1"/>
            </p:cNvCxnSpPr>
            <p:nvPr/>
          </p:nvCxnSpPr>
          <p:spPr bwMode="auto">
            <a:xfrm flipV="1">
              <a:off x="4839881" y="2035000"/>
              <a:ext cx="976734"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8" name="Straight Connector 715"/>
            <p:cNvCxnSpPr>
              <a:cxnSpLocks noChangeShapeType="1"/>
            </p:cNvCxnSpPr>
            <p:nvPr/>
          </p:nvCxnSpPr>
          <p:spPr bwMode="auto">
            <a:xfrm flipH="1" flipV="1">
              <a:off x="5816615" y="2035000"/>
              <a:ext cx="95845"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299" name="Straight Connector 717"/>
            <p:cNvCxnSpPr>
              <a:cxnSpLocks noChangeShapeType="1"/>
            </p:cNvCxnSpPr>
            <p:nvPr/>
          </p:nvCxnSpPr>
          <p:spPr bwMode="auto">
            <a:xfrm>
              <a:off x="5816615" y="2035000"/>
              <a:ext cx="453373"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0" name="Straight Connector 720"/>
            <p:cNvCxnSpPr>
              <a:cxnSpLocks noChangeShapeType="1"/>
            </p:cNvCxnSpPr>
            <p:nvPr/>
          </p:nvCxnSpPr>
          <p:spPr bwMode="auto">
            <a:xfrm>
              <a:off x="5329979" y="1922877"/>
              <a:ext cx="378636" cy="0"/>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1" name="Straight Connector 714"/>
            <p:cNvCxnSpPr>
              <a:cxnSpLocks noChangeShapeType="1"/>
            </p:cNvCxnSpPr>
            <p:nvPr/>
          </p:nvCxnSpPr>
          <p:spPr bwMode="auto">
            <a:xfrm flipV="1">
              <a:off x="5554933" y="2035000"/>
              <a:ext cx="261682"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2" name="Straight Connector 707"/>
            <p:cNvCxnSpPr>
              <a:cxnSpLocks noChangeShapeType="1"/>
            </p:cNvCxnSpPr>
            <p:nvPr/>
          </p:nvCxnSpPr>
          <p:spPr bwMode="auto">
            <a:xfrm>
              <a:off x="5221979" y="2035000"/>
              <a:ext cx="332954"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3" name="Straight Connector 713"/>
            <p:cNvCxnSpPr>
              <a:cxnSpLocks noChangeShapeType="1"/>
            </p:cNvCxnSpPr>
            <p:nvPr/>
          </p:nvCxnSpPr>
          <p:spPr bwMode="auto">
            <a:xfrm flipV="1">
              <a:off x="5197406" y="2035000"/>
              <a:ext cx="619209" cy="38499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4" name="Straight Connector 723"/>
            <p:cNvCxnSpPr>
              <a:cxnSpLocks noChangeShapeType="1"/>
            </p:cNvCxnSpPr>
            <p:nvPr/>
          </p:nvCxnSpPr>
          <p:spPr bwMode="auto">
            <a:xfrm flipV="1">
              <a:off x="5221979" y="1566689"/>
              <a:ext cx="0" cy="244065"/>
            </a:xfrm>
            <a:prstGeom prst="line">
              <a:avLst/>
            </a:prstGeom>
            <a:noFill/>
            <a:ln w="9525">
              <a:solidFill>
                <a:srgbClr val="5F5F5F"/>
              </a:solidFill>
              <a:round/>
            </a:ln>
            <a:extLst>
              <a:ext uri="{909E8E84-426E-40DD-AFC4-6F175D3DCCD1}">
                <a14:hiddenFill xmlns:a14="http://schemas.microsoft.com/office/drawing/2010/main">
                  <a:noFill/>
                </a14:hiddenFill>
              </a:ext>
            </a:extLst>
          </p:spPr>
        </p:cxnSp>
        <p:cxnSp>
          <p:nvCxnSpPr>
            <p:cNvPr id="53305" name="Straight Connector 726"/>
            <p:cNvCxnSpPr>
              <a:cxnSpLocks noChangeShapeType="1"/>
            </p:cNvCxnSpPr>
            <p:nvPr/>
          </p:nvCxnSpPr>
          <p:spPr bwMode="auto">
            <a:xfrm flipH="1">
              <a:off x="5329979" y="1443962"/>
              <a:ext cx="378636" cy="0"/>
            </a:xfrm>
            <a:prstGeom prst="line">
              <a:avLst/>
            </a:prstGeom>
            <a:noFill/>
            <a:ln w="9525">
              <a:solidFill>
                <a:srgbClr val="5F5F5F"/>
              </a:solidFill>
              <a:round/>
            </a:ln>
            <a:extLst>
              <a:ext uri="{909E8E84-426E-40DD-AFC4-6F175D3DCCD1}">
                <a14:hiddenFill xmlns:a14="http://schemas.microsoft.com/office/drawing/2010/main">
                  <a:noFill/>
                </a14:hiddenFill>
              </a:ext>
            </a:extLst>
          </p:spPr>
        </p:cxnSp>
        <p:sp>
          <p:nvSpPr>
            <p:cNvPr id="140" name="上下箭头 139"/>
            <p:cNvSpPr/>
            <p:nvPr/>
          </p:nvSpPr>
          <p:spPr bwMode="auto">
            <a:xfrm rot="5400000">
              <a:off x="5334724" y="1368365"/>
              <a:ext cx="350318" cy="1748367"/>
            </a:xfrm>
            <a:prstGeom prst="upDownArrow">
              <a:avLst>
                <a:gd name="adj1" fmla="val 32302"/>
                <a:gd name="adj2" fmla="val 50000"/>
              </a:avLst>
            </a:prstGeom>
            <a:solidFill>
              <a:srgbClr val="CCECFF">
                <a:alpha val="70000"/>
              </a:srgbClr>
            </a:solidFill>
            <a:ln w="25400">
              <a:noFill/>
              <a:miter lim="800000"/>
            </a:ln>
            <a:effectLst/>
          </p:spPr>
          <p:txBody>
            <a:bodyPr wrap="none" anchor="ctr"/>
            <a:lstStyle/>
            <a:p>
              <a:pPr algn="ctr" eaLnBrk="1" fontAlgn="auto" hangingPunct="1">
                <a:spcBef>
                  <a:spcPts val="0"/>
                </a:spcBef>
                <a:spcAft>
                  <a:spcPts val="0"/>
                </a:spcAft>
                <a:buClr>
                  <a:srgbClr val="CC9900"/>
                </a:buClr>
                <a:buFont typeface="Wingdings" panose="05000000000000000000" pitchFamily="2" charset="2"/>
                <a:buChar char="n"/>
                <a:defRPr/>
              </a:pPr>
              <a:endParaRPr lang="zh-CN" altLang="en-US" sz="1050" b="1" kern="0">
                <a:solidFill>
                  <a:sysClr val="windowText" lastClr="000000"/>
                </a:solidFill>
                <a:latin typeface="+mn-lt"/>
                <a:ea typeface="+mn-ea"/>
              </a:endParaRPr>
            </a:p>
          </p:txBody>
        </p:sp>
        <p:sp>
          <p:nvSpPr>
            <p:cNvPr id="141" name="上下箭头 140"/>
            <p:cNvSpPr/>
            <p:nvPr/>
          </p:nvSpPr>
          <p:spPr bwMode="auto">
            <a:xfrm>
              <a:off x="5232600" y="1162489"/>
              <a:ext cx="573617" cy="1047779"/>
            </a:xfrm>
            <a:prstGeom prst="upDownArrow">
              <a:avLst>
                <a:gd name="adj1" fmla="val 53351"/>
                <a:gd name="adj2" fmla="val 30846"/>
              </a:avLst>
            </a:prstGeom>
            <a:solidFill>
              <a:srgbClr val="FFCC99">
                <a:alpha val="70000"/>
              </a:srgbClr>
            </a:solidFill>
            <a:ln w="25400">
              <a:noFill/>
              <a:miter lim="800000"/>
            </a:ln>
            <a:effectLst/>
          </p:spPr>
          <p:txBody>
            <a:bodyPr wrap="none" anchor="ctr"/>
            <a:lstStyle/>
            <a:p>
              <a:pPr algn="ctr" eaLnBrk="1" fontAlgn="auto" hangingPunct="1">
                <a:spcBef>
                  <a:spcPts val="0"/>
                </a:spcBef>
                <a:spcAft>
                  <a:spcPts val="0"/>
                </a:spcAft>
                <a:buClr>
                  <a:srgbClr val="CC9900"/>
                </a:buClr>
                <a:buFont typeface="Wingdings" panose="05000000000000000000" pitchFamily="2" charset="2"/>
                <a:buChar char="n"/>
                <a:defRPr/>
              </a:pPr>
              <a:endParaRPr lang="zh-CN" altLang="en-US" sz="1050" b="1" kern="0" dirty="0">
                <a:solidFill>
                  <a:sysClr val="windowText" lastClr="000000"/>
                </a:solidFill>
                <a:latin typeface="+mn-lt"/>
                <a:ea typeface="+mn-ea"/>
              </a:endParaRPr>
            </a:p>
          </p:txBody>
        </p:sp>
        <p:sp>
          <p:nvSpPr>
            <p:cNvPr id="142" name="AutoShape 90"/>
            <p:cNvSpPr>
              <a:spLocks noChangeArrowheads="1"/>
            </p:cNvSpPr>
            <p:nvPr/>
          </p:nvSpPr>
          <p:spPr bwMode="auto">
            <a:xfrm>
              <a:off x="6296824" y="1542440"/>
              <a:ext cx="576791" cy="287875"/>
            </a:xfrm>
            <a:custGeom>
              <a:avLst/>
              <a:gdLst>
                <a:gd name="G0" fmla="+- 14340 0 0"/>
                <a:gd name="G1" fmla="+- 5400 0 0"/>
                <a:gd name="G2" fmla="+- 21600 0 5400"/>
                <a:gd name="G3" fmla="+- 10800 0 5400"/>
                <a:gd name="G4" fmla="+- 21600 0 14340"/>
                <a:gd name="G5" fmla="*/ G4 G3 10800"/>
                <a:gd name="G6" fmla="+- 21600 0 G5"/>
                <a:gd name="T0" fmla="*/ 14340 w 21600"/>
                <a:gd name="T1" fmla="*/ 0 h 21600"/>
                <a:gd name="T2" fmla="*/ 0 w 21600"/>
                <a:gd name="T3" fmla="*/ 10800 h 21600"/>
                <a:gd name="T4" fmla="*/ 1434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340" y="0"/>
                  </a:moveTo>
                  <a:lnTo>
                    <a:pt x="14340" y="5400"/>
                  </a:lnTo>
                  <a:lnTo>
                    <a:pt x="3375" y="5400"/>
                  </a:lnTo>
                  <a:lnTo>
                    <a:pt x="3375" y="16200"/>
                  </a:lnTo>
                  <a:lnTo>
                    <a:pt x="14340" y="16200"/>
                  </a:lnTo>
                  <a:lnTo>
                    <a:pt x="1434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990000">
                    <a:gamma/>
                    <a:tint val="33333"/>
                    <a:invGamma/>
                  </a:srgbClr>
                </a:gs>
                <a:gs pos="100000">
                  <a:srgbClr val="990000"/>
                </a:gs>
              </a:gsLst>
              <a:lin ang="0" scaled="1"/>
            </a:gradFill>
            <a:ln w="9525">
              <a:noFill/>
              <a:miter lim="800000"/>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3" name="上下箭头 142"/>
            <p:cNvSpPr/>
            <p:nvPr/>
          </p:nvSpPr>
          <p:spPr bwMode="auto">
            <a:xfrm rot="5400000">
              <a:off x="7423345" y="1251418"/>
              <a:ext cx="452979" cy="1921934"/>
            </a:xfrm>
            <a:prstGeom prst="upDownArrow">
              <a:avLst>
                <a:gd name="adj1" fmla="val 66263"/>
                <a:gd name="adj2" fmla="val 50000"/>
              </a:avLst>
            </a:prstGeom>
            <a:solidFill>
              <a:srgbClr val="CCECFF">
                <a:alpha val="70000"/>
              </a:srgbClr>
            </a:solidFill>
            <a:ln w="25400">
              <a:noFill/>
              <a:miter lim="800000"/>
            </a:ln>
            <a:effectLst/>
          </p:spPr>
          <p:txBody>
            <a:bodyPr wrap="none" anchor="ctr"/>
            <a:lstStyle/>
            <a:p>
              <a:pPr algn="ctr" eaLnBrk="1" fontAlgn="auto" hangingPunct="1">
                <a:spcBef>
                  <a:spcPts val="0"/>
                </a:spcBef>
                <a:spcAft>
                  <a:spcPts val="0"/>
                </a:spcAft>
                <a:buClr>
                  <a:srgbClr val="CC9900"/>
                </a:buClr>
                <a:buFont typeface="Wingdings" panose="05000000000000000000" pitchFamily="2" charset="2"/>
                <a:buChar char="n"/>
                <a:defRPr/>
              </a:pPr>
              <a:endParaRPr lang="zh-CN" altLang="en-US" sz="1050" b="1" kern="0">
                <a:solidFill>
                  <a:sysClr val="windowText" lastClr="000000"/>
                </a:solidFill>
                <a:latin typeface="+mn-lt"/>
                <a:ea typeface="+mn-ea"/>
              </a:endParaRPr>
            </a:p>
          </p:txBody>
        </p:sp>
      </p:grpSp>
      <p:sp>
        <p:nvSpPr>
          <p:cNvPr id="53252" name="圆角矩形 143"/>
          <p:cNvSpPr>
            <a:spLocks noChangeArrowheads="1"/>
          </p:cNvSpPr>
          <p:nvPr/>
        </p:nvSpPr>
        <p:spPr bwMode="auto">
          <a:xfrm>
            <a:off x="1079500" y="5013325"/>
            <a:ext cx="7129463" cy="1079500"/>
          </a:xfrm>
          <a:prstGeom prst="roundRect">
            <a:avLst>
              <a:gd name="adj" fmla="val 5477"/>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fontAlgn="t">
              <a:lnSpc>
                <a:spcPts val="2200"/>
              </a:lnSpc>
              <a:spcBef>
                <a:spcPts val="600"/>
              </a:spcBef>
              <a:buClr>
                <a:srgbClr val="990000"/>
              </a:buClr>
              <a:buSzTx/>
              <a:buFontTx/>
              <a:buNone/>
              <a:defRPr/>
            </a:pPr>
            <a:r>
              <a:rPr lang="zh-CN" altLang="en-US" sz="1600" b="1" smtClean="0">
                <a:solidFill>
                  <a:srgbClr val="990000"/>
                </a:solidFill>
                <a:latin typeface="+mn-lt"/>
                <a:ea typeface="+mn-ea"/>
              </a:rPr>
              <a:t>东西向流量增长</a:t>
            </a:r>
            <a:endParaRPr lang="en-US" altLang="zh-CN" sz="1600" b="1" smtClean="0">
              <a:solidFill>
                <a:srgbClr val="990000"/>
              </a:solidFill>
              <a:latin typeface="+mn-lt"/>
              <a:ea typeface="+mn-ea"/>
            </a:endParaRPr>
          </a:p>
          <a:p>
            <a:pPr eaLnBrk="1" fontAlgn="t" hangingPunct="1">
              <a:lnSpc>
                <a:spcPct val="100000"/>
              </a:lnSpc>
              <a:spcBef>
                <a:spcPts val="600"/>
              </a:spcBef>
              <a:buClr>
                <a:srgbClr val="990000"/>
              </a:buClr>
              <a:buSzTx/>
              <a:buFontTx/>
              <a:buNone/>
              <a:defRPr/>
            </a:pPr>
            <a:r>
              <a:rPr lang="zh-CN" altLang="en-US" sz="1400" smtClean="0">
                <a:solidFill>
                  <a:srgbClr val="000000"/>
                </a:solidFill>
                <a:latin typeface="+mn-lt"/>
                <a:ea typeface="+mn-ea"/>
              </a:rPr>
              <a:t>并行计算业务</a:t>
            </a:r>
            <a:r>
              <a:rPr lang="en-US" altLang="zh-CN" sz="1400" smtClean="0">
                <a:solidFill>
                  <a:srgbClr val="000000"/>
                </a:solidFill>
                <a:latin typeface="+mn-lt"/>
                <a:ea typeface="+mn-ea"/>
              </a:rPr>
              <a:t>(</a:t>
            </a:r>
            <a:r>
              <a:rPr lang="zh-CN" altLang="en-US" sz="1400" smtClean="0">
                <a:solidFill>
                  <a:srgbClr val="000000"/>
                </a:solidFill>
                <a:latin typeface="+mn-lt"/>
                <a:ea typeface="+mn-ea"/>
              </a:rPr>
              <a:t>如：搜索</a:t>
            </a:r>
            <a:r>
              <a:rPr lang="en-US" altLang="zh-CN" sz="1400" smtClean="0">
                <a:solidFill>
                  <a:srgbClr val="000000"/>
                </a:solidFill>
                <a:latin typeface="+mn-lt"/>
                <a:ea typeface="+mn-ea"/>
              </a:rPr>
              <a:t>)</a:t>
            </a:r>
            <a:r>
              <a:rPr lang="zh-CN" altLang="en-US" sz="1400" smtClean="0">
                <a:solidFill>
                  <a:srgbClr val="000000"/>
                </a:solidFill>
                <a:latin typeface="+mn-lt"/>
                <a:ea typeface="+mn-ea"/>
              </a:rPr>
              <a:t>需要服务器集群协同运算，产生大量</a:t>
            </a:r>
            <a:r>
              <a:rPr lang="zh-CN" altLang="en-US" sz="1400" smtClean="0">
                <a:solidFill>
                  <a:srgbClr val="C00000"/>
                </a:solidFill>
                <a:latin typeface="+mn-lt"/>
                <a:ea typeface="+mn-ea"/>
              </a:rPr>
              <a:t>横向交互流量</a:t>
            </a:r>
            <a:endParaRPr lang="en-US" altLang="zh-CN" sz="1400" smtClean="0">
              <a:solidFill>
                <a:srgbClr val="C00000"/>
              </a:solidFill>
              <a:latin typeface="+mn-lt"/>
              <a:ea typeface="+mn-ea"/>
            </a:endParaRPr>
          </a:p>
          <a:p>
            <a:pPr eaLnBrk="1" fontAlgn="t" hangingPunct="1">
              <a:lnSpc>
                <a:spcPct val="100000"/>
              </a:lnSpc>
              <a:spcBef>
                <a:spcPts val="600"/>
              </a:spcBef>
              <a:buClr>
                <a:srgbClr val="990000"/>
              </a:buClr>
              <a:buSzTx/>
              <a:buFontTx/>
              <a:buNone/>
              <a:defRPr/>
            </a:pPr>
            <a:r>
              <a:rPr lang="zh-CN" altLang="en-US" sz="1400" smtClean="0">
                <a:solidFill>
                  <a:srgbClr val="000000"/>
                </a:solidFill>
                <a:latin typeface="+mn-lt"/>
                <a:ea typeface="+mn-ea"/>
              </a:rPr>
              <a:t>虚拟机的自由部署和动态迁移，虚机间需要</a:t>
            </a:r>
            <a:r>
              <a:rPr lang="zh-CN" altLang="en-US" sz="1400" smtClean="0">
                <a:solidFill>
                  <a:srgbClr val="C00000"/>
                </a:solidFill>
                <a:latin typeface="+mn-lt"/>
                <a:ea typeface="+mn-ea"/>
              </a:rPr>
              <a:t>实时同步</a:t>
            </a:r>
            <a:r>
              <a:rPr lang="zh-CN" altLang="en-US" sz="1400" smtClean="0">
                <a:solidFill>
                  <a:srgbClr val="000000"/>
                </a:solidFill>
                <a:latin typeface="+mn-lt"/>
                <a:ea typeface="+mn-ea"/>
              </a:rPr>
              <a:t>大量的数据</a:t>
            </a:r>
            <a:endParaRPr lang="en-US" altLang="zh-CN" sz="1200" smtClean="0">
              <a:solidFill>
                <a:srgbClr val="FF0000"/>
              </a:solidFill>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3"/>
          <p:cNvSpPr>
            <a:spLocks noGrp="1" noChangeArrowheads="1"/>
          </p:cNvSpPr>
          <p:nvPr>
            <p:ph type="title"/>
          </p:nvPr>
        </p:nvSpPr>
        <p:spPr/>
        <p:txBody>
          <a:bodyPr/>
          <a:lstStyle/>
          <a:p>
            <a:pPr eaLnBrk="1" hangingPunct="1"/>
            <a:r>
              <a:rPr lang="zh-CN" altLang="en-US" smtClean="0"/>
              <a:t>云计算的软件技术：集群管理</a:t>
            </a:r>
            <a:endParaRPr lang="zh-CN" altLang="en-US" smtClean="0"/>
          </a:p>
        </p:txBody>
      </p:sp>
      <p:sp>
        <p:nvSpPr>
          <p:cNvPr id="55299" name="Text Box 67"/>
          <p:cNvSpPr txBox="1">
            <a:spLocks noChangeArrowheads="1"/>
          </p:cNvSpPr>
          <p:nvPr/>
        </p:nvSpPr>
        <p:spPr bwMode="auto">
          <a:xfrm>
            <a:off x="1301750" y="52498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59" tIns="45678" rIns="91359" bIns="456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b="1" smtClean="0">
                <a:solidFill>
                  <a:srgbClr val="000000"/>
                </a:solidFill>
                <a:latin typeface="+mn-lt"/>
                <a:ea typeface="+mn-ea"/>
              </a:rPr>
              <a:t>Machine 1</a:t>
            </a:r>
            <a:endParaRPr lang="en-US" altLang="zh-CN" sz="1000" b="1" smtClean="0">
              <a:solidFill>
                <a:srgbClr val="000000"/>
              </a:solidFill>
              <a:latin typeface="+mn-lt"/>
              <a:ea typeface="+mn-ea"/>
            </a:endParaRPr>
          </a:p>
        </p:txBody>
      </p:sp>
      <p:sp>
        <p:nvSpPr>
          <p:cNvPr id="55300" name="Text Box 68"/>
          <p:cNvSpPr txBox="1">
            <a:spLocks noChangeArrowheads="1"/>
          </p:cNvSpPr>
          <p:nvPr/>
        </p:nvSpPr>
        <p:spPr bwMode="auto">
          <a:xfrm>
            <a:off x="3638550" y="52371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59" tIns="45678" rIns="91359" bIns="45678">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b="1" smtClean="0">
                <a:solidFill>
                  <a:srgbClr val="000000"/>
                </a:solidFill>
                <a:latin typeface="+mn-lt"/>
                <a:ea typeface="+mn-ea"/>
              </a:rPr>
              <a:t>Machine n</a:t>
            </a:r>
            <a:endParaRPr lang="en-US" altLang="zh-CN" sz="1000" b="1" smtClean="0">
              <a:solidFill>
                <a:srgbClr val="000000"/>
              </a:solidFill>
              <a:latin typeface="+mn-lt"/>
              <a:ea typeface="+mn-ea"/>
            </a:endParaRPr>
          </a:p>
        </p:txBody>
      </p:sp>
      <p:grpSp>
        <p:nvGrpSpPr>
          <p:cNvPr id="55301" name="Group 82"/>
          <p:cNvGrpSpPr/>
          <p:nvPr/>
        </p:nvGrpSpPr>
        <p:grpSpPr bwMode="auto">
          <a:xfrm>
            <a:off x="684213" y="2160588"/>
            <a:ext cx="4391025" cy="2952750"/>
            <a:chOff x="487" y="1089"/>
            <a:chExt cx="3126" cy="1953"/>
          </a:xfrm>
        </p:grpSpPr>
        <p:sp>
          <p:nvSpPr>
            <p:cNvPr id="55304" name="Rectangle 2"/>
            <p:cNvSpPr>
              <a:spLocks noChangeArrowheads="1"/>
            </p:cNvSpPr>
            <p:nvPr/>
          </p:nvSpPr>
          <p:spPr bwMode="auto">
            <a:xfrm>
              <a:off x="1256" y="1089"/>
              <a:ext cx="1641" cy="1476"/>
            </a:xfrm>
            <a:prstGeom prst="rect">
              <a:avLst/>
            </a:prstGeom>
            <a:solidFill>
              <a:schemeClr val="hlink"/>
            </a:solidFill>
            <a:ln w="28575" algn="ctr">
              <a:solidFill>
                <a:schemeClr val="tx1"/>
              </a:solidFill>
              <a:prstDash val="dash"/>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05" name="Rectangle 23"/>
            <p:cNvSpPr>
              <a:spLocks noChangeArrowheads="1"/>
            </p:cNvSpPr>
            <p:nvPr/>
          </p:nvSpPr>
          <p:spPr bwMode="auto">
            <a:xfrm>
              <a:off x="2179" y="2231"/>
              <a:ext cx="1434" cy="811"/>
            </a:xfrm>
            <a:prstGeom prst="rect">
              <a:avLst/>
            </a:prstGeom>
            <a:solidFill>
              <a:schemeClr val="tx2">
                <a:alpha val="50980"/>
              </a:schemeClr>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06" name="Rectangle 24"/>
            <p:cNvSpPr>
              <a:spLocks noChangeArrowheads="1"/>
            </p:cNvSpPr>
            <p:nvPr/>
          </p:nvSpPr>
          <p:spPr bwMode="auto">
            <a:xfrm>
              <a:off x="487" y="2231"/>
              <a:ext cx="1434" cy="811"/>
            </a:xfrm>
            <a:prstGeom prst="rect">
              <a:avLst/>
            </a:prstGeom>
            <a:solidFill>
              <a:schemeClr val="tx2">
                <a:alpha val="50980"/>
              </a:schemeClr>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07" name="Rectangle 25"/>
            <p:cNvSpPr>
              <a:spLocks noChangeArrowheads="1"/>
            </p:cNvSpPr>
            <p:nvPr/>
          </p:nvSpPr>
          <p:spPr bwMode="auto">
            <a:xfrm>
              <a:off x="1563" y="1374"/>
              <a:ext cx="1077" cy="381"/>
            </a:xfrm>
            <a:prstGeom prst="rect">
              <a:avLst/>
            </a:prstGeom>
            <a:solidFill>
              <a:schemeClr val="folHlink"/>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08" name="Text Box 26"/>
            <p:cNvSpPr txBox="1">
              <a:spLocks noChangeArrowheads="1"/>
            </p:cNvSpPr>
            <p:nvPr/>
          </p:nvSpPr>
          <p:spPr bwMode="auto">
            <a:xfrm>
              <a:off x="1767" y="1469"/>
              <a:ext cx="72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Master </a:t>
              </a:r>
              <a:endParaRPr lang="en-US" altLang="zh-CN" sz="1000" smtClean="0">
                <a:solidFill>
                  <a:srgbClr val="FFFFFF"/>
                </a:solidFill>
                <a:latin typeface="+mn-lt"/>
                <a:ea typeface="+mn-ea"/>
              </a:endParaRPr>
            </a:p>
          </p:txBody>
        </p:sp>
        <p:sp>
          <p:nvSpPr>
            <p:cNvPr id="55309" name="Rectangle 27"/>
            <p:cNvSpPr>
              <a:spLocks noChangeArrowheads="1"/>
            </p:cNvSpPr>
            <p:nvPr/>
          </p:nvSpPr>
          <p:spPr bwMode="auto">
            <a:xfrm>
              <a:off x="1333" y="2279"/>
              <a:ext cx="563" cy="239"/>
            </a:xfrm>
            <a:prstGeom prst="rect">
              <a:avLst/>
            </a:prstGeom>
            <a:solidFill>
              <a:schemeClr val="folHlink"/>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0" name="Rectangle 28"/>
            <p:cNvSpPr>
              <a:spLocks noChangeArrowheads="1"/>
            </p:cNvSpPr>
            <p:nvPr/>
          </p:nvSpPr>
          <p:spPr bwMode="auto">
            <a:xfrm>
              <a:off x="508" y="2279"/>
              <a:ext cx="562" cy="14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1" name="Line 29"/>
            <p:cNvSpPr>
              <a:spLocks noChangeShapeType="1"/>
            </p:cNvSpPr>
            <p:nvPr/>
          </p:nvSpPr>
          <p:spPr bwMode="auto">
            <a:xfrm>
              <a:off x="487" y="2708"/>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en-US">
                <a:latin typeface="+mn-lt"/>
                <a:ea typeface="+mn-ea"/>
              </a:endParaRPr>
            </a:p>
          </p:txBody>
        </p:sp>
        <p:sp>
          <p:nvSpPr>
            <p:cNvPr id="55312" name="Rectangle 30"/>
            <p:cNvSpPr>
              <a:spLocks noChangeArrowheads="1"/>
            </p:cNvSpPr>
            <p:nvPr/>
          </p:nvSpPr>
          <p:spPr bwMode="auto">
            <a:xfrm>
              <a:off x="508" y="2518"/>
              <a:ext cx="562" cy="142"/>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3" name="Rectangle 31"/>
            <p:cNvSpPr>
              <a:spLocks noChangeArrowheads="1"/>
            </p:cNvSpPr>
            <p:nvPr/>
          </p:nvSpPr>
          <p:spPr bwMode="auto">
            <a:xfrm>
              <a:off x="508" y="2755"/>
              <a:ext cx="278"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4" name="Rectangle 32"/>
            <p:cNvSpPr>
              <a:spLocks noChangeArrowheads="1"/>
            </p:cNvSpPr>
            <p:nvPr/>
          </p:nvSpPr>
          <p:spPr bwMode="auto">
            <a:xfrm>
              <a:off x="848" y="2755"/>
              <a:ext cx="286"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5" name="Rectangle 33"/>
            <p:cNvSpPr>
              <a:spLocks noChangeArrowheads="1"/>
            </p:cNvSpPr>
            <p:nvPr/>
          </p:nvSpPr>
          <p:spPr bwMode="auto">
            <a:xfrm>
              <a:off x="1168" y="2755"/>
              <a:ext cx="417"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6" name="Rectangle 34"/>
            <p:cNvSpPr>
              <a:spLocks noChangeArrowheads="1"/>
            </p:cNvSpPr>
            <p:nvPr/>
          </p:nvSpPr>
          <p:spPr bwMode="auto">
            <a:xfrm>
              <a:off x="1612" y="2755"/>
              <a:ext cx="281"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17" name="Text Box 35"/>
            <p:cNvSpPr txBox="1">
              <a:spLocks noChangeArrowheads="1"/>
            </p:cNvSpPr>
            <p:nvPr/>
          </p:nvSpPr>
          <p:spPr bwMode="auto">
            <a:xfrm>
              <a:off x="507" y="2804"/>
              <a:ext cx="27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CPU</a:t>
              </a:r>
              <a:endParaRPr lang="en-US" altLang="zh-CN" sz="1000" smtClean="0">
                <a:solidFill>
                  <a:srgbClr val="FFFFFF"/>
                </a:solidFill>
                <a:latin typeface="+mn-lt"/>
                <a:ea typeface="+mn-ea"/>
              </a:endParaRPr>
            </a:p>
          </p:txBody>
        </p:sp>
        <p:sp>
          <p:nvSpPr>
            <p:cNvPr id="55318" name="Text Box 36"/>
            <p:cNvSpPr txBox="1">
              <a:spLocks noChangeArrowheads="1"/>
            </p:cNvSpPr>
            <p:nvPr/>
          </p:nvSpPr>
          <p:spPr bwMode="auto">
            <a:xfrm>
              <a:off x="838" y="2804"/>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Mem</a:t>
              </a:r>
              <a:endParaRPr lang="en-US" altLang="zh-CN" sz="1000" smtClean="0">
                <a:solidFill>
                  <a:srgbClr val="FFFFFF"/>
                </a:solidFill>
                <a:latin typeface="+mn-lt"/>
                <a:ea typeface="+mn-ea"/>
              </a:endParaRPr>
            </a:p>
          </p:txBody>
        </p:sp>
        <p:sp>
          <p:nvSpPr>
            <p:cNvPr id="55319" name="Text Box 37"/>
            <p:cNvSpPr txBox="1">
              <a:spLocks noChangeArrowheads="1"/>
            </p:cNvSpPr>
            <p:nvPr/>
          </p:nvSpPr>
          <p:spPr bwMode="auto">
            <a:xfrm>
              <a:off x="1154" y="2802"/>
              <a:ext cx="46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Storage</a:t>
              </a:r>
              <a:endParaRPr lang="en-US" altLang="zh-CN" sz="1000" smtClean="0">
                <a:solidFill>
                  <a:srgbClr val="FFFFFF"/>
                </a:solidFill>
                <a:latin typeface="+mn-lt"/>
                <a:ea typeface="+mn-ea"/>
              </a:endParaRPr>
            </a:p>
          </p:txBody>
        </p:sp>
        <p:sp>
          <p:nvSpPr>
            <p:cNvPr id="55320" name="Text Box 38"/>
            <p:cNvSpPr txBox="1">
              <a:spLocks noChangeArrowheads="1"/>
            </p:cNvSpPr>
            <p:nvPr/>
          </p:nvSpPr>
          <p:spPr bwMode="auto">
            <a:xfrm>
              <a:off x="1607" y="2803"/>
              <a:ext cx="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I/O</a:t>
              </a:r>
              <a:endParaRPr lang="en-US" altLang="zh-CN" sz="1000" smtClean="0">
                <a:solidFill>
                  <a:srgbClr val="FFFFFF"/>
                </a:solidFill>
                <a:latin typeface="+mn-lt"/>
                <a:ea typeface="+mn-ea"/>
              </a:endParaRPr>
            </a:p>
          </p:txBody>
        </p:sp>
        <p:sp>
          <p:nvSpPr>
            <p:cNvPr id="55321" name="Text Box 39"/>
            <p:cNvSpPr txBox="1">
              <a:spLocks noChangeArrowheads="1"/>
            </p:cNvSpPr>
            <p:nvPr/>
          </p:nvSpPr>
          <p:spPr bwMode="auto">
            <a:xfrm>
              <a:off x="1432" y="2279"/>
              <a:ext cx="37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Agent</a:t>
              </a:r>
              <a:endParaRPr lang="en-US" altLang="zh-CN" sz="1000" smtClean="0">
                <a:solidFill>
                  <a:srgbClr val="FFFFFF"/>
                </a:solidFill>
                <a:latin typeface="+mn-lt"/>
                <a:ea typeface="+mn-ea"/>
              </a:endParaRPr>
            </a:p>
          </p:txBody>
        </p:sp>
        <p:sp>
          <p:nvSpPr>
            <p:cNvPr id="55322" name="Text Box 40"/>
            <p:cNvSpPr txBox="1">
              <a:spLocks noChangeArrowheads="1"/>
            </p:cNvSpPr>
            <p:nvPr/>
          </p:nvSpPr>
          <p:spPr bwMode="auto">
            <a:xfrm>
              <a:off x="555" y="2265"/>
              <a:ext cx="47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200" smtClean="0">
                  <a:solidFill>
                    <a:srgbClr val="FFFFFF"/>
                  </a:solidFill>
                  <a:latin typeface="+mn-lt"/>
                  <a:ea typeface="+mn-ea"/>
                </a:rPr>
                <a:t>Task 1</a:t>
              </a:r>
              <a:endParaRPr lang="en-US" altLang="zh-CN" sz="1200" smtClean="0">
                <a:solidFill>
                  <a:srgbClr val="FFFFFF"/>
                </a:solidFill>
                <a:latin typeface="+mn-lt"/>
                <a:ea typeface="+mn-ea"/>
              </a:endParaRPr>
            </a:p>
          </p:txBody>
        </p:sp>
        <p:sp>
          <p:nvSpPr>
            <p:cNvPr id="55323" name="Text Box 41"/>
            <p:cNvSpPr txBox="1">
              <a:spLocks noChangeArrowheads="1"/>
            </p:cNvSpPr>
            <p:nvPr/>
          </p:nvSpPr>
          <p:spPr bwMode="auto">
            <a:xfrm>
              <a:off x="558" y="2508"/>
              <a:ext cx="4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200" smtClean="0">
                  <a:solidFill>
                    <a:srgbClr val="FFFFFF"/>
                  </a:solidFill>
                  <a:latin typeface="+mn-lt"/>
                  <a:ea typeface="+mn-ea"/>
                </a:rPr>
                <a:t>Task 2</a:t>
              </a:r>
              <a:endParaRPr lang="en-US" altLang="zh-CN" sz="1200" smtClean="0">
                <a:solidFill>
                  <a:srgbClr val="FFFFFF"/>
                </a:solidFill>
                <a:latin typeface="+mn-lt"/>
                <a:ea typeface="+mn-ea"/>
              </a:endParaRPr>
            </a:p>
          </p:txBody>
        </p:sp>
        <p:grpSp>
          <p:nvGrpSpPr>
            <p:cNvPr id="55324" name="Group 79"/>
            <p:cNvGrpSpPr/>
            <p:nvPr/>
          </p:nvGrpSpPr>
          <p:grpSpPr bwMode="auto">
            <a:xfrm>
              <a:off x="736" y="2541"/>
              <a:ext cx="976" cy="226"/>
              <a:chOff x="575" y="2387"/>
              <a:chExt cx="976" cy="226"/>
            </a:xfrm>
          </p:grpSpPr>
          <p:cxnSp>
            <p:nvCxnSpPr>
              <p:cNvPr id="55350" name="AutoShape 42"/>
              <p:cNvCxnSpPr>
                <a:cxnSpLocks noChangeShapeType="1"/>
                <a:stCxn id="55314" idx="0"/>
                <a:endCxn id="55309" idx="2"/>
              </p:cNvCxnSpPr>
              <p:nvPr/>
            </p:nvCxnSpPr>
            <p:spPr bwMode="auto">
              <a:xfrm flipV="1">
                <a:off x="875" y="2387"/>
                <a:ext cx="554" cy="226"/>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cxnSp>
            <p:nvCxnSpPr>
              <p:cNvPr id="55351" name="AutoShape 43"/>
              <p:cNvCxnSpPr>
                <a:cxnSpLocks noChangeShapeType="1"/>
                <a:stCxn id="55313" idx="0"/>
                <a:endCxn id="55309" idx="2"/>
              </p:cNvCxnSpPr>
              <p:nvPr/>
            </p:nvCxnSpPr>
            <p:spPr bwMode="auto">
              <a:xfrm flipV="1">
                <a:off x="575" y="2387"/>
                <a:ext cx="854" cy="226"/>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cxnSp>
            <p:nvCxnSpPr>
              <p:cNvPr id="55352" name="AutoShape 44"/>
              <p:cNvCxnSpPr>
                <a:cxnSpLocks noChangeShapeType="1"/>
                <a:stCxn id="55315" idx="0"/>
                <a:endCxn id="55309" idx="2"/>
              </p:cNvCxnSpPr>
              <p:nvPr/>
            </p:nvCxnSpPr>
            <p:spPr bwMode="auto">
              <a:xfrm flipV="1">
                <a:off x="1219" y="2387"/>
                <a:ext cx="210" cy="226"/>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cxnSp>
            <p:nvCxnSpPr>
              <p:cNvPr id="55353" name="AutoShape 45"/>
              <p:cNvCxnSpPr>
                <a:cxnSpLocks noChangeShapeType="1"/>
                <a:stCxn id="55316" idx="0"/>
                <a:endCxn id="55309" idx="2"/>
              </p:cNvCxnSpPr>
              <p:nvPr/>
            </p:nvCxnSpPr>
            <p:spPr bwMode="auto">
              <a:xfrm flipH="1" flipV="1">
                <a:off x="1429" y="2387"/>
                <a:ext cx="122" cy="226"/>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grpSp>
        <p:sp>
          <p:nvSpPr>
            <p:cNvPr id="55325" name="Rectangle 46"/>
            <p:cNvSpPr>
              <a:spLocks noChangeArrowheads="1"/>
            </p:cNvSpPr>
            <p:nvPr/>
          </p:nvSpPr>
          <p:spPr bwMode="auto">
            <a:xfrm>
              <a:off x="2213" y="2276"/>
              <a:ext cx="563" cy="236"/>
            </a:xfrm>
            <a:prstGeom prst="rect">
              <a:avLst/>
            </a:prstGeom>
            <a:solidFill>
              <a:schemeClr val="folHlink"/>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26" name="Rectangle 47"/>
            <p:cNvSpPr>
              <a:spLocks noChangeArrowheads="1"/>
            </p:cNvSpPr>
            <p:nvPr/>
          </p:nvSpPr>
          <p:spPr bwMode="auto">
            <a:xfrm>
              <a:off x="3035" y="2279"/>
              <a:ext cx="562" cy="14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27" name="Line 48"/>
            <p:cNvSpPr>
              <a:spLocks noChangeShapeType="1"/>
            </p:cNvSpPr>
            <p:nvPr/>
          </p:nvSpPr>
          <p:spPr bwMode="auto">
            <a:xfrm>
              <a:off x="2179" y="2708"/>
              <a:ext cx="143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en-US">
                <a:latin typeface="+mn-lt"/>
                <a:ea typeface="+mn-ea"/>
              </a:endParaRPr>
            </a:p>
          </p:txBody>
        </p:sp>
        <p:sp>
          <p:nvSpPr>
            <p:cNvPr id="55328" name="Rectangle 49"/>
            <p:cNvSpPr>
              <a:spLocks noChangeArrowheads="1"/>
            </p:cNvSpPr>
            <p:nvPr/>
          </p:nvSpPr>
          <p:spPr bwMode="auto">
            <a:xfrm>
              <a:off x="3035" y="2518"/>
              <a:ext cx="562" cy="142"/>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29" name="Rectangle 50"/>
            <p:cNvSpPr>
              <a:spLocks noChangeArrowheads="1"/>
            </p:cNvSpPr>
            <p:nvPr/>
          </p:nvSpPr>
          <p:spPr bwMode="auto">
            <a:xfrm>
              <a:off x="2200" y="2755"/>
              <a:ext cx="279"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30" name="Rectangle 51"/>
            <p:cNvSpPr>
              <a:spLocks noChangeArrowheads="1"/>
            </p:cNvSpPr>
            <p:nvPr/>
          </p:nvSpPr>
          <p:spPr bwMode="auto">
            <a:xfrm>
              <a:off x="2539" y="2755"/>
              <a:ext cx="283"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31" name="Rectangle 52"/>
            <p:cNvSpPr>
              <a:spLocks noChangeArrowheads="1"/>
            </p:cNvSpPr>
            <p:nvPr/>
          </p:nvSpPr>
          <p:spPr bwMode="auto">
            <a:xfrm>
              <a:off x="2860" y="2755"/>
              <a:ext cx="418"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32" name="Rectangle 53"/>
            <p:cNvSpPr>
              <a:spLocks noChangeArrowheads="1"/>
            </p:cNvSpPr>
            <p:nvPr/>
          </p:nvSpPr>
          <p:spPr bwMode="auto">
            <a:xfrm>
              <a:off x="3303" y="2755"/>
              <a:ext cx="279" cy="234"/>
            </a:xfrm>
            <a:prstGeom prst="rect">
              <a:avLst/>
            </a:prstGeom>
            <a:solidFill>
              <a:schemeClr val="accent2"/>
            </a:solidFill>
            <a:ln w="9525" algn="ctr">
              <a:solidFill>
                <a:schemeClr val="tx1"/>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55333" name="Text Box 54"/>
            <p:cNvSpPr txBox="1">
              <a:spLocks noChangeArrowheads="1"/>
            </p:cNvSpPr>
            <p:nvPr/>
          </p:nvSpPr>
          <p:spPr bwMode="auto">
            <a:xfrm>
              <a:off x="2199" y="2804"/>
              <a:ext cx="28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CPU</a:t>
              </a:r>
              <a:endParaRPr lang="en-US" altLang="zh-CN" sz="1000" smtClean="0">
                <a:solidFill>
                  <a:srgbClr val="FFFFFF"/>
                </a:solidFill>
                <a:latin typeface="+mn-lt"/>
                <a:ea typeface="+mn-ea"/>
              </a:endParaRPr>
            </a:p>
          </p:txBody>
        </p:sp>
        <p:sp>
          <p:nvSpPr>
            <p:cNvPr id="55334" name="Text Box 55"/>
            <p:cNvSpPr txBox="1">
              <a:spLocks noChangeArrowheads="1"/>
            </p:cNvSpPr>
            <p:nvPr/>
          </p:nvSpPr>
          <p:spPr bwMode="auto">
            <a:xfrm>
              <a:off x="2531" y="2804"/>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Mem</a:t>
              </a:r>
              <a:endParaRPr lang="en-US" altLang="zh-CN" sz="1000" smtClean="0">
                <a:solidFill>
                  <a:srgbClr val="FFFFFF"/>
                </a:solidFill>
                <a:latin typeface="+mn-lt"/>
                <a:ea typeface="+mn-ea"/>
              </a:endParaRPr>
            </a:p>
          </p:txBody>
        </p:sp>
        <p:sp>
          <p:nvSpPr>
            <p:cNvPr id="55335" name="Text Box 56"/>
            <p:cNvSpPr txBox="1">
              <a:spLocks noChangeArrowheads="1"/>
            </p:cNvSpPr>
            <p:nvPr/>
          </p:nvSpPr>
          <p:spPr bwMode="auto">
            <a:xfrm>
              <a:off x="2846" y="2802"/>
              <a:ext cx="46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Storage</a:t>
              </a:r>
              <a:endParaRPr lang="en-US" altLang="zh-CN" sz="1000" smtClean="0">
                <a:solidFill>
                  <a:srgbClr val="FFFFFF"/>
                </a:solidFill>
                <a:latin typeface="+mn-lt"/>
                <a:ea typeface="+mn-ea"/>
              </a:endParaRPr>
            </a:p>
          </p:txBody>
        </p:sp>
        <p:sp>
          <p:nvSpPr>
            <p:cNvPr id="55336" name="Text Box 57"/>
            <p:cNvSpPr txBox="1">
              <a:spLocks noChangeArrowheads="1"/>
            </p:cNvSpPr>
            <p:nvPr/>
          </p:nvSpPr>
          <p:spPr bwMode="auto">
            <a:xfrm>
              <a:off x="3298" y="2803"/>
              <a:ext cx="28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I/O</a:t>
              </a:r>
              <a:endParaRPr lang="en-US" altLang="zh-CN" sz="1000" smtClean="0">
                <a:solidFill>
                  <a:srgbClr val="FFFFFF"/>
                </a:solidFill>
                <a:latin typeface="+mn-lt"/>
                <a:ea typeface="+mn-ea"/>
              </a:endParaRPr>
            </a:p>
          </p:txBody>
        </p:sp>
        <p:sp>
          <p:nvSpPr>
            <p:cNvPr id="55337" name="Text Box 58"/>
            <p:cNvSpPr txBox="1">
              <a:spLocks noChangeArrowheads="1"/>
            </p:cNvSpPr>
            <p:nvPr/>
          </p:nvSpPr>
          <p:spPr bwMode="auto">
            <a:xfrm>
              <a:off x="2303" y="2279"/>
              <a:ext cx="37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smtClean="0">
                  <a:solidFill>
                    <a:srgbClr val="FFFFFF"/>
                  </a:solidFill>
                  <a:latin typeface="+mn-lt"/>
                  <a:ea typeface="+mn-ea"/>
                </a:rPr>
                <a:t>Agent</a:t>
              </a:r>
              <a:endParaRPr lang="en-US" altLang="zh-CN" sz="1000" smtClean="0">
                <a:solidFill>
                  <a:srgbClr val="FFFFFF"/>
                </a:solidFill>
                <a:latin typeface="+mn-lt"/>
                <a:ea typeface="+mn-ea"/>
              </a:endParaRPr>
            </a:p>
          </p:txBody>
        </p:sp>
        <p:sp>
          <p:nvSpPr>
            <p:cNvPr id="55338" name="Text Box 59"/>
            <p:cNvSpPr txBox="1">
              <a:spLocks noChangeArrowheads="1"/>
            </p:cNvSpPr>
            <p:nvPr/>
          </p:nvSpPr>
          <p:spPr bwMode="auto">
            <a:xfrm>
              <a:off x="3106" y="2262"/>
              <a:ext cx="47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200" smtClean="0">
                  <a:solidFill>
                    <a:srgbClr val="FFFFFF"/>
                  </a:solidFill>
                  <a:latin typeface="+mn-lt"/>
                  <a:ea typeface="+mn-ea"/>
                </a:rPr>
                <a:t>Task 1</a:t>
              </a:r>
              <a:endParaRPr lang="en-US" altLang="zh-CN" sz="1200" smtClean="0">
                <a:solidFill>
                  <a:srgbClr val="FFFFFF"/>
                </a:solidFill>
                <a:latin typeface="+mn-lt"/>
                <a:ea typeface="+mn-ea"/>
              </a:endParaRPr>
            </a:p>
          </p:txBody>
        </p:sp>
        <p:grpSp>
          <p:nvGrpSpPr>
            <p:cNvPr id="55339" name="Group 81"/>
            <p:cNvGrpSpPr/>
            <p:nvPr/>
          </p:nvGrpSpPr>
          <p:grpSpPr bwMode="auto">
            <a:xfrm>
              <a:off x="2369" y="2540"/>
              <a:ext cx="976" cy="230"/>
              <a:chOff x="2072" y="2383"/>
              <a:chExt cx="976" cy="230"/>
            </a:xfrm>
          </p:grpSpPr>
          <p:grpSp>
            <p:nvGrpSpPr>
              <p:cNvPr id="55345" name="Group 80"/>
              <p:cNvGrpSpPr/>
              <p:nvPr/>
            </p:nvGrpSpPr>
            <p:grpSpPr bwMode="auto">
              <a:xfrm>
                <a:off x="2072" y="2383"/>
                <a:ext cx="644" cy="230"/>
                <a:chOff x="2072" y="2383"/>
                <a:chExt cx="644" cy="230"/>
              </a:xfrm>
            </p:grpSpPr>
            <p:cxnSp>
              <p:nvCxnSpPr>
                <p:cNvPr id="55347" name="AutoShape 60"/>
                <p:cNvCxnSpPr>
                  <a:cxnSpLocks noChangeShapeType="1"/>
                  <a:stCxn id="55330" idx="0"/>
                  <a:endCxn id="55325" idx="2"/>
                </p:cNvCxnSpPr>
                <p:nvPr/>
              </p:nvCxnSpPr>
              <p:spPr bwMode="auto">
                <a:xfrm flipH="1" flipV="1">
                  <a:off x="2207" y="2383"/>
                  <a:ext cx="165" cy="230"/>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cxnSp>
              <p:nvCxnSpPr>
                <p:cNvPr id="55348" name="AutoShape 61"/>
                <p:cNvCxnSpPr>
                  <a:cxnSpLocks noChangeShapeType="1"/>
                  <a:stCxn id="55329" idx="0"/>
                  <a:endCxn id="55325" idx="2"/>
                </p:cNvCxnSpPr>
                <p:nvPr/>
              </p:nvCxnSpPr>
              <p:spPr bwMode="auto">
                <a:xfrm flipV="1">
                  <a:off x="2072" y="2383"/>
                  <a:ext cx="135" cy="230"/>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cxnSp>
              <p:nvCxnSpPr>
                <p:cNvPr id="55349" name="AutoShape 62"/>
                <p:cNvCxnSpPr>
                  <a:cxnSpLocks noChangeShapeType="1"/>
                  <a:stCxn id="55331" idx="0"/>
                  <a:endCxn id="55325" idx="2"/>
                </p:cNvCxnSpPr>
                <p:nvPr/>
              </p:nvCxnSpPr>
              <p:spPr bwMode="auto">
                <a:xfrm flipH="1" flipV="1">
                  <a:off x="2207" y="2383"/>
                  <a:ext cx="509" cy="230"/>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grpSp>
          <p:cxnSp>
            <p:nvCxnSpPr>
              <p:cNvPr id="55346" name="AutoShape 63"/>
              <p:cNvCxnSpPr>
                <a:cxnSpLocks noChangeShapeType="1"/>
                <a:stCxn id="55332" idx="0"/>
                <a:endCxn id="55325" idx="2"/>
              </p:cNvCxnSpPr>
              <p:nvPr/>
            </p:nvCxnSpPr>
            <p:spPr bwMode="auto">
              <a:xfrm flipH="1" flipV="1">
                <a:off x="2207" y="2383"/>
                <a:ext cx="841" cy="230"/>
              </a:xfrm>
              <a:prstGeom prst="straightConnector1">
                <a:avLst/>
              </a:prstGeom>
              <a:noFill/>
              <a:ln w="9525">
                <a:solidFill>
                  <a:schemeClr val="tx1"/>
                </a:solidFill>
                <a:prstDash val="dash"/>
                <a:round/>
                <a:headEnd type="triangle" w="med" len="med"/>
              </a:ln>
              <a:extLst>
                <a:ext uri="{909E8E84-426E-40DD-AFC4-6F175D3DCCD1}">
                  <a14:hiddenFill xmlns:a14="http://schemas.microsoft.com/office/drawing/2010/main">
                    <a:noFill/>
                  </a14:hiddenFill>
                </a:ext>
              </a:extLst>
            </p:spPr>
          </p:cxnSp>
        </p:grpSp>
        <p:sp>
          <p:nvSpPr>
            <p:cNvPr id="55340" name="Text Box 64"/>
            <p:cNvSpPr txBox="1">
              <a:spLocks noChangeArrowheads="1"/>
            </p:cNvSpPr>
            <p:nvPr/>
          </p:nvSpPr>
          <p:spPr bwMode="auto">
            <a:xfrm>
              <a:off x="3106" y="2488"/>
              <a:ext cx="47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200" smtClean="0">
                  <a:solidFill>
                    <a:srgbClr val="FFFFFF"/>
                  </a:solidFill>
                  <a:latin typeface="+mn-lt"/>
                  <a:ea typeface="+mn-ea"/>
                </a:rPr>
                <a:t>Task 2</a:t>
              </a:r>
              <a:endParaRPr lang="en-US" altLang="zh-CN" sz="1200" smtClean="0">
                <a:solidFill>
                  <a:srgbClr val="FFFFFF"/>
                </a:solidFill>
                <a:latin typeface="+mn-lt"/>
                <a:ea typeface="+mn-ea"/>
              </a:endParaRPr>
            </a:p>
          </p:txBody>
        </p:sp>
        <p:cxnSp>
          <p:nvCxnSpPr>
            <p:cNvPr id="55341" name="AutoShape 65"/>
            <p:cNvCxnSpPr>
              <a:cxnSpLocks noChangeShapeType="1"/>
              <a:stCxn id="55307" idx="2"/>
              <a:endCxn id="55321" idx="0"/>
            </p:cNvCxnSpPr>
            <p:nvPr/>
          </p:nvCxnSpPr>
          <p:spPr bwMode="auto">
            <a:xfrm flipH="1">
              <a:off x="1618" y="1755"/>
              <a:ext cx="483" cy="524"/>
            </a:xfrm>
            <a:prstGeom prst="straightConnector1">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cxnSp>
        <p:cxnSp>
          <p:nvCxnSpPr>
            <p:cNvPr id="55342" name="AutoShape 66"/>
            <p:cNvCxnSpPr>
              <a:cxnSpLocks noChangeShapeType="1"/>
              <a:stCxn id="55307" idx="2"/>
              <a:endCxn id="55337" idx="0"/>
            </p:cNvCxnSpPr>
            <p:nvPr/>
          </p:nvCxnSpPr>
          <p:spPr bwMode="auto">
            <a:xfrm>
              <a:off x="2101" y="1755"/>
              <a:ext cx="388" cy="524"/>
            </a:xfrm>
            <a:prstGeom prst="straightConnector1">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55343" name="Text Box 69"/>
            <p:cNvSpPr txBox="1">
              <a:spLocks noChangeArrowheads="1"/>
            </p:cNvSpPr>
            <p:nvPr/>
          </p:nvSpPr>
          <p:spPr bwMode="auto">
            <a:xfrm>
              <a:off x="1922" y="2565"/>
              <a:ext cx="2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400" smtClean="0">
                  <a:solidFill>
                    <a:srgbClr val="000000"/>
                  </a:solidFill>
                  <a:latin typeface="+mn-lt"/>
                  <a:ea typeface="+mn-ea"/>
                </a:rPr>
                <a:t>…</a:t>
              </a:r>
              <a:endParaRPr lang="en-US" altLang="zh-CN" sz="1400" smtClean="0">
                <a:solidFill>
                  <a:srgbClr val="000000"/>
                </a:solidFill>
                <a:latin typeface="+mn-lt"/>
                <a:ea typeface="+mn-ea"/>
              </a:endParaRPr>
            </a:p>
          </p:txBody>
        </p:sp>
        <p:sp>
          <p:nvSpPr>
            <p:cNvPr id="55344" name="Rectangle 70"/>
            <p:cNvSpPr>
              <a:spLocks noChangeArrowheads="1"/>
            </p:cNvSpPr>
            <p:nvPr/>
          </p:nvSpPr>
          <p:spPr bwMode="auto">
            <a:xfrm>
              <a:off x="1581" y="1136"/>
              <a:ext cx="96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b="1" smtClean="0">
                  <a:solidFill>
                    <a:srgbClr val="000000"/>
                  </a:solidFill>
                  <a:latin typeface="+mn-lt"/>
                  <a:ea typeface="+mn-ea"/>
                </a:rPr>
                <a:t>Cluster Management</a:t>
              </a:r>
              <a:endParaRPr lang="zh-CN" altLang="en-US" sz="1000" b="1" smtClean="0">
                <a:solidFill>
                  <a:srgbClr val="000000"/>
                </a:solidFill>
                <a:latin typeface="+mn-lt"/>
                <a:ea typeface="+mn-ea"/>
              </a:endParaRPr>
            </a:p>
          </p:txBody>
        </p:sp>
      </p:grpSp>
      <p:sp>
        <p:nvSpPr>
          <p:cNvPr id="55302" name="Line 71"/>
          <p:cNvSpPr>
            <a:spLocks noChangeShapeType="1"/>
          </p:cNvSpPr>
          <p:nvPr/>
        </p:nvSpPr>
        <p:spPr bwMode="auto">
          <a:xfrm>
            <a:off x="4062413" y="3262313"/>
            <a:ext cx="1274762" cy="0"/>
          </a:xfrm>
          <a:prstGeom prst="line">
            <a:avLst/>
          </a:prstGeom>
          <a:noFill/>
          <a:ln w="28575">
            <a:solidFill>
              <a:schemeClr val="tx1"/>
            </a:solidFill>
            <a:round/>
            <a:tailEnd type="triangle" w="lg" len="lg"/>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32781" name="Rectangle 72"/>
          <p:cNvSpPr>
            <a:spLocks noChangeArrowheads="1"/>
          </p:cNvSpPr>
          <p:nvPr/>
        </p:nvSpPr>
        <p:spPr bwMode="auto">
          <a:xfrm>
            <a:off x="5464175" y="2097088"/>
            <a:ext cx="3113088" cy="3292475"/>
          </a:xfrm>
          <a:prstGeom prst="rect">
            <a:avLst/>
          </a:prstGeom>
          <a:noFill/>
          <a:ln w="9525" algn="ctr">
            <a:noFill/>
            <a:miter lim="800000"/>
          </a:ln>
        </p:spPr>
        <p:txBody>
          <a:bodyPr lIns="80082" tIns="40040" rIns="80082" bIns="40040"/>
          <a:lstStyle/>
          <a:p>
            <a:pPr marL="177800" indent="-177800" defTabSz="801370">
              <a:lnSpc>
                <a:spcPct val="120000"/>
              </a:lnSpc>
              <a:spcBef>
                <a:spcPts val="600"/>
              </a:spcBef>
              <a:buClr>
                <a:srgbClr val="808080"/>
              </a:buClr>
              <a:buSzPct val="60000"/>
              <a:buFont typeface="Wingdings" panose="05000000000000000000" pitchFamily="2" charset="2"/>
              <a:buChar char="l"/>
              <a:defRPr/>
            </a:pPr>
            <a:r>
              <a:rPr lang="zh-CN" altLang="en-US" sz="1800" b="1" dirty="0">
                <a:latin typeface="+mn-lt"/>
                <a:ea typeface="+mn-ea"/>
              </a:rPr>
              <a:t>资源模型建立与分类</a:t>
            </a:r>
            <a:endParaRPr lang="zh-CN" altLang="en-US" sz="1800" b="1" dirty="0">
              <a:latin typeface="+mn-lt"/>
              <a:ea typeface="+mn-ea"/>
            </a:endParaRPr>
          </a:p>
          <a:p>
            <a:pPr marL="177800" indent="-177800" defTabSz="801370">
              <a:lnSpc>
                <a:spcPct val="120000"/>
              </a:lnSpc>
              <a:spcBef>
                <a:spcPts val="600"/>
              </a:spcBef>
              <a:buClr>
                <a:srgbClr val="808080"/>
              </a:buClr>
              <a:buSzPct val="60000"/>
              <a:buFont typeface="Wingdings" panose="05000000000000000000" pitchFamily="2" charset="2"/>
              <a:buChar char="l"/>
              <a:defRPr/>
            </a:pPr>
            <a:r>
              <a:rPr lang="zh-CN" altLang="en-US" sz="1800" b="1" dirty="0">
                <a:latin typeface="+mn-lt"/>
                <a:ea typeface="+mn-ea"/>
              </a:rPr>
              <a:t>多种资源调度和平衡策略</a:t>
            </a:r>
            <a:endParaRPr lang="zh-CN" altLang="en-US" sz="1800" b="1" dirty="0">
              <a:latin typeface="+mn-lt"/>
              <a:ea typeface="+mn-ea"/>
            </a:endParaRPr>
          </a:p>
          <a:p>
            <a:pPr marL="177800" indent="-177800" defTabSz="801370">
              <a:lnSpc>
                <a:spcPct val="120000"/>
              </a:lnSpc>
              <a:spcBef>
                <a:spcPts val="600"/>
              </a:spcBef>
              <a:buClr>
                <a:srgbClr val="808080"/>
              </a:buClr>
              <a:buSzPct val="60000"/>
              <a:buFont typeface="Wingdings" panose="05000000000000000000" pitchFamily="2" charset="2"/>
              <a:buChar char="l"/>
              <a:defRPr/>
            </a:pPr>
            <a:r>
              <a:rPr lang="zh-CN" altLang="en-US" sz="1800" b="1" dirty="0">
                <a:latin typeface="+mn-lt"/>
                <a:ea typeface="+mn-ea"/>
              </a:rPr>
              <a:t>分配</a:t>
            </a:r>
            <a:r>
              <a:rPr lang="zh-CN" altLang="en-US" sz="1800" b="1" dirty="0" smtClean="0">
                <a:latin typeface="+mn-lt"/>
                <a:ea typeface="+mn-ea"/>
              </a:rPr>
              <a:t>任务</a:t>
            </a:r>
            <a:endParaRPr lang="zh-CN" altLang="en-US" sz="1800" b="1" dirty="0">
              <a:latin typeface="+mn-lt"/>
              <a:ea typeface="+mn-ea"/>
            </a:endParaRPr>
          </a:p>
          <a:p>
            <a:pPr marL="177800" indent="-177800" defTabSz="801370">
              <a:lnSpc>
                <a:spcPct val="120000"/>
              </a:lnSpc>
              <a:spcBef>
                <a:spcPts val="600"/>
              </a:spcBef>
              <a:buClr>
                <a:srgbClr val="808080"/>
              </a:buClr>
              <a:buSzPct val="60000"/>
              <a:buFont typeface="Wingdings" panose="05000000000000000000" pitchFamily="2" charset="2"/>
              <a:buChar char="l"/>
              <a:defRPr/>
            </a:pPr>
            <a:r>
              <a:rPr lang="zh-CN" altLang="en-US" sz="1800" b="1" dirty="0">
                <a:latin typeface="+mn-lt"/>
                <a:ea typeface="+mn-ea"/>
              </a:rPr>
              <a:t>报告状态</a:t>
            </a:r>
            <a:endParaRPr lang="zh-CN" altLang="en-US" sz="1800" b="1" dirty="0">
              <a:latin typeface="+mn-lt"/>
              <a:ea typeface="+mn-ea"/>
            </a:endParaRPr>
          </a:p>
          <a:p>
            <a:pPr marL="177800" indent="-177800" defTabSz="801370">
              <a:lnSpc>
                <a:spcPct val="120000"/>
              </a:lnSpc>
              <a:spcBef>
                <a:spcPts val="600"/>
              </a:spcBef>
              <a:buClr>
                <a:srgbClr val="808080"/>
              </a:buClr>
              <a:buSzPct val="60000"/>
              <a:buFont typeface="Wingdings" panose="05000000000000000000" pitchFamily="2" charset="2"/>
              <a:buChar char="l"/>
              <a:defRPr/>
            </a:pPr>
            <a:r>
              <a:rPr lang="zh-CN" altLang="en-US" sz="1800" b="1" dirty="0">
                <a:latin typeface="+mn-lt"/>
                <a:ea typeface="+mn-ea"/>
              </a:rPr>
              <a:t>收集结果</a:t>
            </a:r>
            <a:endParaRPr lang="zh-CN" altLang="en-US" sz="1800" b="1" dirty="0">
              <a:latin typeface="+mn-lt"/>
              <a:ea typeface="+mn-ea"/>
            </a:endParaRPr>
          </a:p>
          <a:p>
            <a:pPr marL="177800" indent="-177800" defTabSz="801370">
              <a:lnSpc>
                <a:spcPct val="120000"/>
              </a:lnSpc>
              <a:spcBef>
                <a:spcPts val="600"/>
              </a:spcBef>
              <a:buClr>
                <a:srgbClr val="808080"/>
              </a:buClr>
              <a:buSzPct val="60000"/>
              <a:buFont typeface="Wingdings" panose="05000000000000000000" pitchFamily="2" charset="2"/>
              <a:buChar char="l"/>
              <a:defRPr/>
            </a:pPr>
            <a:r>
              <a:rPr lang="en-US" altLang="zh-CN" sz="1800" b="1" dirty="0">
                <a:latin typeface="+mn-lt"/>
                <a:ea typeface="+mn-ea"/>
              </a:rPr>
              <a:t>……</a:t>
            </a:r>
            <a:endParaRPr lang="zh-CN" altLang="en-US" sz="1800" b="1" dirty="0">
              <a:latin typeface="+mn-lt"/>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云计算的价值</a:t>
            </a:r>
            <a:endParaRPr lang="en-US" altLang="zh-CN"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57348"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zh-CN" altLang="en-US" smtClean="0"/>
              <a:t>资源整合、提高资源利用率</a:t>
            </a:r>
            <a:endParaRPr lang="zh-CN" altLang="en-US" smtClean="0"/>
          </a:p>
        </p:txBody>
      </p:sp>
      <p:sp>
        <p:nvSpPr>
          <p:cNvPr id="2052" name="AutoShape 10"/>
          <p:cNvSpPr>
            <a:spLocks noChangeArrowheads="1"/>
          </p:cNvSpPr>
          <p:nvPr/>
        </p:nvSpPr>
        <p:spPr bwMode="gray">
          <a:xfrm>
            <a:off x="5400675" y="2287588"/>
            <a:ext cx="3203575" cy="533400"/>
          </a:xfrm>
          <a:prstGeom prst="roundRect">
            <a:avLst>
              <a:gd name="adj" fmla="val 10889"/>
            </a:avLst>
          </a:prstGeom>
          <a:gradFill rotWithShape="1">
            <a:gsLst>
              <a:gs pos="0">
                <a:srgbClr val="9E9E9E">
                  <a:alpha val="50194"/>
                </a:srgbClr>
              </a:gs>
              <a:gs pos="100000">
                <a:srgbClr val="DCECF8"/>
              </a:gs>
            </a:gsLst>
            <a:lin ang="0" scaled="1"/>
          </a:gradFill>
          <a:ln w="38100">
            <a:noFill/>
            <a:round/>
          </a:ln>
        </p:spPr>
        <p:txBody>
          <a:bodyPr wrap="none" anchor="ctr"/>
          <a:lstStyle/>
          <a:p>
            <a:pPr eaLnBrk="1" hangingPunct="1">
              <a:defRPr/>
            </a:pPr>
            <a:r>
              <a:rPr lang="zh-CN" altLang="en-US" sz="1600" dirty="0">
                <a:solidFill>
                  <a:srgbClr val="000000"/>
                </a:solidFill>
                <a:latin typeface="+mn-lt"/>
                <a:ea typeface="+mn-ea"/>
              </a:rPr>
              <a:t>共享硬件等资源</a:t>
            </a:r>
            <a:endParaRPr lang="en-US" altLang="zh-CN" sz="1600" dirty="0">
              <a:solidFill>
                <a:srgbClr val="000000"/>
              </a:solidFill>
              <a:latin typeface="+mn-lt"/>
              <a:ea typeface="+mn-ea"/>
            </a:endParaRPr>
          </a:p>
        </p:txBody>
      </p:sp>
      <p:sp>
        <p:nvSpPr>
          <p:cNvPr id="2053" name="AutoShape 10"/>
          <p:cNvSpPr>
            <a:spLocks noChangeArrowheads="1"/>
          </p:cNvSpPr>
          <p:nvPr/>
        </p:nvSpPr>
        <p:spPr bwMode="gray">
          <a:xfrm>
            <a:off x="5400675" y="3543300"/>
            <a:ext cx="3203575" cy="533400"/>
          </a:xfrm>
          <a:prstGeom prst="roundRect">
            <a:avLst>
              <a:gd name="adj" fmla="val 10889"/>
            </a:avLst>
          </a:prstGeom>
          <a:gradFill rotWithShape="1">
            <a:gsLst>
              <a:gs pos="0">
                <a:srgbClr val="9E9E9E">
                  <a:alpha val="50194"/>
                </a:srgbClr>
              </a:gs>
              <a:gs pos="100000">
                <a:srgbClr val="DCECF8"/>
              </a:gs>
            </a:gsLst>
            <a:lin ang="0" scaled="1"/>
          </a:gradFill>
          <a:ln w="38100">
            <a:noFill/>
            <a:round/>
          </a:ln>
        </p:spPr>
        <p:txBody>
          <a:bodyPr wrap="none" anchor="ctr"/>
          <a:lstStyle/>
          <a:p>
            <a:pPr eaLnBrk="1" hangingPunct="1">
              <a:defRPr/>
            </a:pPr>
            <a:r>
              <a:rPr lang="zh-CN" altLang="en-US" sz="1600" dirty="0">
                <a:solidFill>
                  <a:srgbClr val="000000"/>
                </a:solidFill>
                <a:latin typeface="+mn-lt"/>
                <a:ea typeface="+mn-ea"/>
              </a:rPr>
              <a:t>内存复用，提高资源利用率</a:t>
            </a:r>
            <a:endParaRPr lang="en-US" altLang="zh-CN" sz="1600" dirty="0">
              <a:solidFill>
                <a:srgbClr val="000000"/>
              </a:solidFill>
              <a:latin typeface="+mn-lt"/>
              <a:ea typeface="+mn-ea"/>
            </a:endParaRPr>
          </a:p>
        </p:txBody>
      </p:sp>
      <p:sp>
        <p:nvSpPr>
          <p:cNvPr id="132" name="Rectangle 995"/>
          <p:cNvSpPr>
            <a:spLocks noChangeArrowheads="1"/>
          </p:cNvSpPr>
          <p:nvPr/>
        </p:nvSpPr>
        <p:spPr bwMode="gray">
          <a:xfrm>
            <a:off x="5400675" y="1874838"/>
            <a:ext cx="1928813" cy="325437"/>
          </a:xfrm>
          <a:prstGeom prst="rect">
            <a:avLst/>
          </a:prstGeom>
          <a:solidFill>
            <a:srgbClr val="5AA5DE">
              <a:alpha val="49804"/>
            </a:srgbClr>
          </a:solidFill>
          <a:ln w="9525" algn="ctr">
            <a:noFill/>
            <a:miter lim="800000"/>
          </a:ln>
        </p:spPr>
        <p:txBody>
          <a:bodyPr wrap="none" lIns="91422" tIns="45712" rIns="91422" bIns="45712" anchor="ctr"/>
          <a:lstStyle/>
          <a:p>
            <a:pPr algn="ctr" defTabSz="731520" eaLnBrk="1" fontAlgn="auto" hangingPunct="1">
              <a:spcBef>
                <a:spcPct val="50000"/>
              </a:spcBef>
              <a:spcAft>
                <a:spcPts val="0"/>
              </a:spcAft>
              <a:defRPr/>
            </a:pPr>
            <a:r>
              <a:rPr lang="zh-CN" altLang="en-US" sz="1600" b="1" kern="0" dirty="0">
                <a:solidFill>
                  <a:srgbClr val="000000"/>
                </a:solidFill>
                <a:latin typeface="+mn-lt"/>
                <a:ea typeface="+mn-ea"/>
              </a:rPr>
              <a:t>资源整合的价值</a:t>
            </a:r>
            <a:endParaRPr lang="en-US" altLang="zh-CN" sz="1600" b="1" kern="0" dirty="0">
              <a:solidFill>
                <a:srgbClr val="000000"/>
              </a:solidFill>
              <a:latin typeface="+mn-lt"/>
              <a:ea typeface="+mn-ea"/>
            </a:endParaRPr>
          </a:p>
        </p:txBody>
      </p:sp>
      <p:sp>
        <p:nvSpPr>
          <p:cNvPr id="59398" name="AutoShape 10"/>
          <p:cNvSpPr>
            <a:spLocks noChangeArrowheads="1"/>
          </p:cNvSpPr>
          <p:nvPr/>
        </p:nvSpPr>
        <p:spPr bwMode="gray">
          <a:xfrm>
            <a:off x="5400675" y="2905125"/>
            <a:ext cx="3203575" cy="531813"/>
          </a:xfrm>
          <a:prstGeom prst="roundRect">
            <a:avLst>
              <a:gd name="adj" fmla="val 10889"/>
            </a:avLst>
          </a:prstGeom>
          <a:gradFill rotWithShape="1">
            <a:gsLst>
              <a:gs pos="0">
                <a:srgbClr val="9E9E9E">
                  <a:alpha val="50194"/>
                </a:srgbClr>
              </a:gs>
              <a:gs pos="100000">
                <a:srgbClr val="DCECF8"/>
              </a:gs>
            </a:gsLst>
            <a:lin ang="0" scaled="1"/>
          </a:grad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r>
              <a:rPr lang="zh-CN" altLang="en-US" sz="1600" smtClean="0">
                <a:solidFill>
                  <a:srgbClr val="000000"/>
                </a:solidFill>
                <a:latin typeface="+mn-lt"/>
                <a:ea typeface="+mn-ea"/>
              </a:rPr>
              <a:t>虚拟服务器的</a:t>
            </a:r>
            <a:r>
              <a:rPr lang="en-US" altLang="zh-CN" sz="1600" smtClean="0">
                <a:solidFill>
                  <a:srgbClr val="000000"/>
                </a:solidFill>
                <a:latin typeface="+mn-lt"/>
                <a:ea typeface="+mn-ea"/>
              </a:rPr>
              <a:t>CPU</a:t>
            </a:r>
            <a:r>
              <a:rPr lang="zh-CN" altLang="en-US" sz="1600" smtClean="0">
                <a:solidFill>
                  <a:srgbClr val="000000"/>
                </a:solidFill>
                <a:latin typeface="+mn-lt"/>
                <a:ea typeface="+mn-ea"/>
              </a:rPr>
              <a:t>和内存灵活调整</a:t>
            </a:r>
            <a:endParaRPr lang="en-US" altLang="zh-CN" sz="1600" smtClean="0">
              <a:solidFill>
                <a:srgbClr val="000000"/>
              </a:solidFill>
              <a:latin typeface="+mn-lt"/>
              <a:ea typeface="+mn-ea"/>
            </a:endParaRPr>
          </a:p>
        </p:txBody>
      </p:sp>
      <p:grpSp>
        <p:nvGrpSpPr>
          <p:cNvPr id="59399" name="组合 754"/>
          <p:cNvGrpSpPr/>
          <p:nvPr/>
        </p:nvGrpSpPr>
        <p:grpSpPr bwMode="auto">
          <a:xfrm>
            <a:off x="755650" y="2243138"/>
            <a:ext cx="4608513" cy="2374900"/>
            <a:chOff x="567418" y="2132855"/>
            <a:chExt cx="5084702" cy="2520280"/>
          </a:xfrm>
        </p:grpSpPr>
        <p:grpSp>
          <p:nvGrpSpPr>
            <p:cNvPr id="59402" name="组合 32"/>
            <p:cNvGrpSpPr/>
            <p:nvPr/>
          </p:nvGrpSpPr>
          <p:grpSpPr bwMode="auto">
            <a:xfrm>
              <a:off x="3347864" y="2276872"/>
              <a:ext cx="2304256" cy="2232248"/>
              <a:chOff x="3333341" y="2922358"/>
              <a:chExt cx="1364672" cy="1313008"/>
            </a:xfrm>
          </p:grpSpPr>
          <p:graphicFrame>
            <p:nvGraphicFramePr>
              <p:cNvPr id="59425" name="Object 3"/>
              <p:cNvGraphicFramePr>
                <a:graphicFrameLocks noChangeAspect="1"/>
              </p:cNvGraphicFramePr>
              <p:nvPr/>
            </p:nvGraphicFramePr>
            <p:xfrm>
              <a:off x="3563888" y="3429000"/>
              <a:ext cx="721620" cy="806366"/>
            </p:xfrm>
            <a:graphic>
              <a:graphicData uri="http://schemas.openxmlformats.org/presentationml/2006/ole">
                <mc:AlternateContent xmlns:mc="http://schemas.openxmlformats.org/markup-compatibility/2006">
                  <mc:Choice xmlns:v="urn:schemas-microsoft-com:vml" Requires="v">
                    <p:oleObj spid="_x0000_s1041" name="Visio" r:id="rId1" imgW="891540" imgH="1129030" progId="Visio.Drawing.11">
                      <p:embed/>
                    </p:oleObj>
                  </mc:Choice>
                  <mc:Fallback>
                    <p:oleObj name="Visio" r:id="rId1" imgW="891540" imgH="1129030" progId="Visio.Drawing.11">
                      <p:embed/>
                      <p:pic>
                        <p:nvPicPr>
                          <p:cNvPr id="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429000"/>
                            <a:ext cx="721620" cy="80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9426" name="Picture 2"/>
              <p:cNvPicPr>
                <a:picLocks noChangeAspect="1" noChangeArrowheads="1"/>
              </p:cNvPicPr>
              <p:nvPr/>
            </p:nvPicPr>
            <p:blipFill>
              <a:blip r:embed="rId3" cstate="print">
                <a:lum contrast="40000"/>
                <a:extLst>
                  <a:ext uri="{28A0092B-C50C-407E-A947-70E740481C1C}">
                    <a14:useLocalDpi xmlns:a14="http://schemas.microsoft.com/office/drawing/2010/main" val="0"/>
                  </a:ext>
                </a:extLst>
              </a:blip>
              <a:srcRect/>
              <a:stretch>
                <a:fillRect/>
              </a:stretch>
            </p:blipFill>
            <p:spPr bwMode="auto">
              <a:xfrm>
                <a:off x="3333341" y="2982164"/>
                <a:ext cx="1364672" cy="53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3558535" y="2922358"/>
                <a:ext cx="327747" cy="346925"/>
              </a:xfrm>
              <a:prstGeom prst="rect">
                <a:avLst/>
              </a:prstGeom>
              <a:noFill/>
              <a:ln w="9525">
                <a:noFill/>
                <a:miter lim="800000"/>
                <a:headEnd/>
                <a:tailEnd/>
              </a:ln>
            </p:spPr>
          </p:pic>
          <p:pic>
            <p:nvPicPr>
              <p:cNvPr id="161"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3755849" y="2972078"/>
                <a:ext cx="327747" cy="346925"/>
              </a:xfrm>
              <a:prstGeom prst="rect">
                <a:avLst/>
              </a:prstGeom>
              <a:noFill/>
              <a:ln w="9525">
                <a:noFill/>
                <a:miter lim="800000"/>
                <a:headEnd/>
                <a:tailEnd/>
              </a:ln>
            </p:spPr>
          </p:pic>
          <p:pic>
            <p:nvPicPr>
              <p:cNvPr id="162"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3958275" y="3028012"/>
                <a:ext cx="327747" cy="346925"/>
              </a:xfrm>
              <a:prstGeom prst="rect">
                <a:avLst/>
              </a:prstGeom>
              <a:noFill/>
              <a:ln w="9525">
                <a:noFill/>
                <a:miter lim="800000"/>
                <a:headEnd/>
                <a:tailEnd/>
              </a:ln>
            </p:spPr>
          </p:pic>
          <p:pic>
            <p:nvPicPr>
              <p:cNvPr id="59430" name="Picture 17" descr="orangeserver_blue_shad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4209273" y="3080669"/>
                <a:ext cx="278802" cy="32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右箭头 135"/>
            <p:cNvSpPr/>
            <p:nvPr/>
          </p:nvSpPr>
          <p:spPr>
            <a:xfrm>
              <a:off x="2627221" y="3357616"/>
              <a:ext cx="1008883" cy="286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defRPr/>
              </a:pPr>
              <a:endParaRPr lang="zh-CN" altLang="en-US"/>
            </a:p>
          </p:txBody>
        </p:sp>
        <p:sp>
          <p:nvSpPr>
            <p:cNvPr id="2061" name="TextBox 136"/>
            <p:cNvSpPr txBox="1">
              <a:spLocks noChangeArrowheads="1"/>
            </p:cNvSpPr>
            <p:nvPr/>
          </p:nvSpPr>
          <p:spPr bwMode="auto">
            <a:xfrm>
              <a:off x="2627221" y="3094806"/>
              <a:ext cx="1152509" cy="293134"/>
            </a:xfrm>
            <a:prstGeom prst="rect">
              <a:avLst/>
            </a:prstGeom>
            <a:noFill/>
            <a:ln w="9525">
              <a:noFill/>
              <a:miter lim="800000"/>
            </a:ln>
          </p:spPr>
          <p:txBody>
            <a:bodyPr>
              <a:spAutoFit/>
            </a:bodyPr>
            <a:lstStyle/>
            <a:p>
              <a:pPr eaLnBrk="1" fontAlgn="t" hangingPunct="1">
                <a:defRPr/>
              </a:pPr>
              <a:r>
                <a:rPr lang="zh-CN" altLang="en-US" sz="1200" b="1" dirty="0">
                  <a:latin typeface="+mn-lt"/>
                  <a:ea typeface="+mn-ea"/>
                </a:rPr>
                <a:t>服务器整合</a:t>
              </a:r>
              <a:endParaRPr lang="zh-CN" altLang="en-US" sz="1200" b="1" dirty="0">
                <a:latin typeface="+mn-lt"/>
                <a:ea typeface="+mn-ea"/>
              </a:endParaRPr>
            </a:p>
          </p:txBody>
        </p:sp>
        <p:pic>
          <p:nvPicPr>
            <p:cNvPr id="138"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611560" y="2636912"/>
              <a:ext cx="476190" cy="504055"/>
            </a:xfrm>
            <a:prstGeom prst="rect">
              <a:avLst/>
            </a:prstGeom>
            <a:noFill/>
            <a:ln w="9525">
              <a:noFill/>
              <a:miter lim="800000"/>
              <a:headEnd/>
              <a:tailEnd/>
            </a:ln>
          </p:spPr>
        </p:pic>
        <p:pic>
          <p:nvPicPr>
            <p:cNvPr id="139"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1115616" y="2636912"/>
              <a:ext cx="476190" cy="504055"/>
            </a:xfrm>
            <a:prstGeom prst="rect">
              <a:avLst/>
            </a:prstGeom>
            <a:noFill/>
            <a:ln w="9525">
              <a:noFill/>
              <a:miter lim="800000"/>
              <a:headEnd/>
              <a:tailEnd/>
            </a:ln>
          </p:spPr>
        </p:pic>
        <p:pic>
          <p:nvPicPr>
            <p:cNvPr id="59407" name="Picture 17" descr="orangeserver_blue_shad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574634" y="2636913"/>
              <a:ext cx="405078" cy="4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2007578" y="2636912"/>
              <a:ext cx="476190" cy="504055"/>
            </a:xfrm>
            <a:prstGeom prst="rect">
              <a:avLst/>
            </a:prstGeom>
            <a:noFill/>
            <a:ln w="9525">
              <a:noFill/>
              <a:miter lim="800000"/>
              <a:headEnd/>
              <a:tailEnd/>
            </a:ln>
          </p:spPr>
        </p:pic>
        <p:pic>
          <p:nvPicPr>
            <p:cNvPr id="142"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611560" y="3140968"/>
              <a:ext cx="476190" cy="504055"/>
            </a:xfrm>
            <a:prstGeom prst="rect">
              <a:avLst/>
            </a:prstGeom>
            <a:noFill/>
            <a:ln w="9525">
              <a:noFill/>
              <a:miter lim="800000"/>
              <a:headEnd/>
              <a:tailEnd/>
            </a:ln>
          </p:spPr>
        </p:pic>
        <p:pic>
          <p:nvPicPr>
            <p:cNvPr id="143"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1071474" y="3140968"/>
              <a:ext cx="476190" cy="504055"/>
            </a:xfrm>
            <a:prstGeom prst="rect">
              <a:avLst/>
            </a:prstGeom>
            <a:noFill/>
            <a:ln w="9525">
              <a:noFill/>
              <a:miter lim="800000"/>
              <a:headEnd/>
              <a:tailEnd/>
            </a:ln>
          </p:spPr>
        </p:pic>
        <p:pic>
          <p:nvPicPr>
            <p:cNvPr id="144"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611560" y="3645024"/>
              <a:ext cx="476190" cy="504055"/>
            </a:xfrm>
            <a:prstGeom prst="rect">
              <a:avLst/>
            </a:prstGeom>
            <a:noFill/>
            <a:ln w="9525">
              <a:noFill/>
              <a:miter lim="800000"/>
              <a:headEnd/>
              <a:tailEnd/>
            </a:ln>
          </p:spPr>
        </p:pic>
        <p:pic>
          <p:nvPicPr>
            <p:cNvPr id="59412" name="Picture 17" descr="orangeserver_blue_shad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574634" y="3212976"/>
              <a:ext cx="405078" cy="4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1979712" y="3140968"/>
              <a:ext cx="476190" cy="504055"/>
            </a:xfrm>
            <a:prstGeom prst="rect">
              <a:avLst/>
            </a:prstGeom>
            <a:noFill/>
            <a:ln w="9525">
              <a:noFill/>
              <a:miter lim="800000"/>
              <a:headEnd/>
              <a:tailEnd/>
            </a:ln>
          </p:spPr>
        </p:pic>
        <p:pic>
          <p:nvPicPr>
            <p:cNvPr id="147"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1043608" y="3645024"/>
              <a:ext cx="476190" cy="504055"/>
            </a:xfrm>
            <a:prstGeom prst="rect">
              <a:avLst/>
            </a:prstGeom>
            <a:noFill/>
            <a:ln w="9525">
              <a:noFill/>
              <a:miter lim="800000"/>
              <a:headEnd/>
              <a:tailEnd/>
            </a:ln>
          </p:spPr>
        </p:pic>
        <p:pic>
          <p:nvPicPr>
            <p:cNvPr id="59415" name="Picture 17" descr="orangeserver_blue_shad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547664" y="3717032"/>
              <a:ext cx="405078" cy="4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1979712" y="3645024"/>
              <a:ext cx="476190" cy="504055"/>
            </a:xfrm>
            <a:prstGeom prst="rect">
              <a:avLst/>
            </a:prstGeom>
            <a:noFill/>
            <a:ln w="9525">
              <a:noFill/>
              <a:miter lim="800000"/>
              <a:headEnd/>
              <a:tailEnd/>
            </a:ln>
          </p:spPr>
        </p:pic>
        <p:pic>
          <p:nvPicPr>
            <p:cNvPr id="150"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567418" y="4149080"/>
              <a:ext cx="476190" cy="504055"/>
            </a:xfrm>
            <a:prstGeom prst="rect">
              <a:avLst/>
            </a:prstGeom>
            <a:noFill/>
            <a:ln w="9525">
              <a:noFill/>
              <a:miter lim="800000"/>
              <a:headEnd/>
              <a:tailEnd/>
            </a:ln>
          </p:spPr>
        </p:pic>
        <p:pic>
          <p:nvPicPr>
            <p:cNvPr id="151"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1043608" y="4149080"/>
              <a:ext cx="476190" cy="504055"/>
            </a:xfrm>
            <a:prstGeom prst="rect">
              <a:avLst/>
            </a:prstGeom>
            <a:noFill/>
            <a:ln w="9525">
              <a:noFill/>
              <a:miter lim="800000"/>
              <a:headEnd/>
              <a:tailEnd/>
            </a:ln>
          </p:spPr>
        </p:pic>
        <p:pic>
          <p:nvPicPr>
            <p:cNvPr id="152"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1547664" y="4149080"/>
              <a:ext cx="476190" cy="504055"/>
            </a:xfrm>
            <a:prstGeom prst="rect">
              <a:avLst/>
            </a:prstGeom>
            <a:noFill/>
            <a:ln w="9525">
              <a:noFill/>
              <a:miter lim="800000"/>
              <a:headEnd/>
              <a:tailEnd/>
            </a:ln>
          </p:spPr>
        </p:pic>
        <p:pic>
          <p:nvPicPr>
            <p:cNvPr id="153"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1979712" y="4149080"/>
              <a:ext cx="476190" cy="504055"/>
            </a:xfrm>
            <a:prstGeom prst="rect">
              <a:avLst/>
            </a:prstGeom>
            <a:noFill/>
            <a:ln w="9525">
              <a:noFill/>
              <a:miter lim="800000"/>
              <a:headEnd/>
              <a:tailEnd/>
            </a:ln>
          </p:spPr>
        </p:pic>
        <p:pic>
          <p:nvPicPr>
            <p:cNvPr id="154" name="Picture 14" descr="server_blue_shadow"/>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gray">
            <a:xfrm>
              <a:off x="639426" y="2132855"/>
              <a:ext cx="476190" cy="504055"/>
            </a:xfrm>
            <a:prstGeom prst="rect">
              <a:avLst/>
            </a:prstGeom>
            <a:noFill/>
            <a:ln w="9525">
              <a:noFill/>
              <a:miter lim="800000"/>
              <a:headEnd/>
              <a:tailEnd/>
            </a:ln>
          </p:spPr>
        </p:pic>
        <p:pic>
          <p:nvPicPr>
            <p:cNvPr id="155" name="Picture 16" descr="server_blue_shadow"/>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gray">
            <a:xfrm>
              <a:off x="1143482" y="2132855"/>
              <a:ext cx="476190" cy="504055"/>
            </a:xfrm>
            <a:prstGeom prst="rect">
              <a:avLst/>
            </a:prstGeom>
            <a:noFill/>
            <a:ln w="9525">
              <a:noFill/>
              <a:miter lim="800000"/>
              <a:headEnd/>
              <a:tailEnd/>
            </a:ln>
          </p:spPr>
        </p:pic>
        <p:pic>
          <p:nvPicPr>
            <p:cNvPr id="59423" name="Picture 17" descr="orangeserver_blue_shad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574634" y="2132856"/>
              <a:ext cx="405078" cy="4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5" descr="server_blue_shadow"/>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gray">
            <a:xfrm>
              <a:off x="2007578" y="2132855"/>
              <a:ext cx="476190" cy="504055"/>
            </a:xfrm>
            <a:prstGeom prst="rect">
              <a:avLst/>
            </a:prstGeom>
            <a:noFill/>
            <a:ln w="9525">
              <a:noFill/>
              <a:miter lim="800000"/>
              <a:headEnd/>
              <a:tailEnd/>
            </a:ln>
          </p:spPr>
        </p:pic>
      </p:grpSp>
      <p:sp>
        <p:nvSpPr>
          <p:cNvPr id="2057" name="AutoShape 10"/>
          <p:cNvSpPr>
            <a:spLocks noChangeArrowheads="1"/>
          </p:cNvSpPr>
          <p:nvPr/>
        </p:nvSpPr>
        <p:spPr bwMode="gray">
          <a:xfrm>
            <a:off x="5400675" y="4184650"/>
            <a:ext cx="3203575" cy="531813"/>
          </a:xfrm>
          <a:prstGeom prst="roundRect">
            <a:avLst>
              <a:gd name="adj" fmla="val 10889"/>
            </a:avLst>
          </a:prstGeom>
          <a:gradFill rotWithShape="1">
            <a:gsLst>
              <a:gs pos="0">
                <a:srgbClr val="9E9E9E">
                  <a:alpha val="50194"/>
                </a:srgbClr>
              </a:gs>
              <a:gs pos="100000">
                <a:srgbClr val="DCECF8"/>
              </a:gs>
            </a:gsLst>
            <a:lin ang="0" scaled="1"/>
          </a:gradFill>
          <a:ln w="38100">
            <a:noFill/>
            <a:round/>
          </a:ln>
        </p:spPr>
        <p:txBody>
          <a:bodyPr wrap="none" anchor="ctr"/>
          <a:lstStyle/>
          <a:p>
            <a:pPr eaLnBrk="1" hangingPunct="1">
              <a:defRPr/>
            </a:pPr>
            <a:r>
              <a:rPr lang="zh-CN" altLang="en-US" sz="1600" dirty="0">
                <a:solidFill>
                  <a:srgbClr val="000000"/>
                </a:solidFill>
                <a:latin typeface="+mn-lt"/>
                <a:ea typeface="+mn-ea"/>
              </a:rPr>
              <a:t>服务器整合，提高服务器利用率</a:t>
            </a:r>
            <a:endParaRPr lang="en-US" altLang="zh-CN" sz="1600" dirty="0">
              <a:solidFill>
                <a:srgbClr val="000000"/>
              </a:solidFill>
              <a:latin typeface="+mn-lt"/>
              <a:ea typeface="+mn-ea"/>
            </a:endParaRPr>
          </a:p>
        </p:txBody>
      </p:sp>
      <p:sp>
        <p:nvSpPr>
          <p:cNvPr id="2058" name="AutoShape 10"/>
          <p:cNvSpPr>
            <a:spLocks noChangeArrowheads="1"/>
          </p:cNvSpPr>
          <p:nvPr/>
        </p:nvSpPr>
        <p:spPr bwMode="gray">
          <a:xfrm>
            <a:off x="5400675" y="4841875"/>
            <a:ext cx="3203575" cy="531813"/>
          </a:xfrm>
          <a:prstGeom prst="roundRect">
            <a:avLst>
              <a:gd name="adj" fmla="val 10889"/>
            </a:avLst>
          </a:prstGeom>
          <a:gradFill rotWithShape="1">
            <a:gsLst>
              <a:gs pos="0">
                <a:srgbClr val="9E9E9E">
                  <a:alpha val="50194"/>
                </a:srgbClr>
              </a:gs>
              <a:gs pos="100000">
                <a:srgbClr val="DCECF8"/>
              </a:gs>
            </a:gsLst>
            <a:lin ang="0" scaled="1"/>
          </a:gradFill>
          <a:ln w="38100">
            <a:noFill/>
            <a:round/>
          </a:ln>
        </p:spPr>
        <p:txBody>
          <a:bodyPr wrap="none" anchor="ctr"/>
          <a:lstStyle/>
          <a:p>
            <a:pPr eaLnBrk="1" hangingPunct="1">
              <a:defRPr/>
            </a:pPr>
            <a:r>
              <a:rPr lang="zh-CN" altLang="en-US" sz="1600">
                <a:solidFill>
                  <a:srgbClr val="000000"/>
                </a:solidFill>
                <a:latin typeface="+mn-lt"/>
                <a:ea typeface="+mn-ea"/>
              </a:rPr>
              <a:t>服务器整合，节省机房空间</a:t>
            </a:r>
            <a:endParaRPr lang="en-US" altLang="zh-CN" sz="1600">
              <a:solidFill>
                <a:srgbClr val="000000"/>
              </a:solidFill>
              <a:latin typeface="+mn-lt"/>
              <a:ea typeface="+mn-ea"/>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快速部署，弹性扩容</a:t>
            </a:r>
            <a:endParaRPr lang="zh-CN" altLang="en-US" smtClean="0"/>
          </a:p>
        </p:txBody>
      </p:sp>
      <p:pic>
        <p:nvPicPr>
          <p:cNvPr id="61443" name="Picture 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50" y="1408112"/>
            <a:ext cx="4708803" cy="403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AutoShape 10"/>
          <p:cNvSpPr>
            <a:spLocks noChangeArrowheads="1"/>
          </p:cNvSpPr>
          <p:nvPr/>
        </p:nvSpPr>
        <p:spPr bwMode="auto">
          <a:xfrm>
            <a:off x="876300" y="4402138"/>
            <a:ext cx="2359025" cy="276225"/>
          </a:xfrm>
          <a:prstGeom prst="roundRect">
            <a:avLst>
              <a:gd name="adj" fmla="val 5287"/>
            </a:avLst>
          </a:prstGeom>
          <a:noFill/>
          <a:ln w="9525"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endParaRPr lang="zh-CN" altLang="en-US" sz="1000">
              <a:ea typeface="宋体" panose="02010600030101010101" pitchFamily="2" charset="-122"/>
            </a:endParaRPr>
          </a:p>
        </p:txBody>
      </p:sp>
      <p:sp>
        <p:nvSpPr>
          <p:cNvPr id="61445" name="AutoShape 11"/>
          <p:cNvSpPr>
            <a:spLocks noChangeArrowheads="1"/>
          </p:cNvSpPr>
          <p:nvPr/>
        </p:nvSpPr>
        <p:spPr bwMode="auto">
          <a:xfrm>
            <a:off x="1370013" y="4727575"/>
            <a:ext cx="1465262" cy="206375"/>
          </a:xfrm>
          <a:prstGeom prst="roundRect">
            <a:avLst>
              <a:gd name="adj" fmla="val 5287"/>
            </a:avLst>
          </a:prstGeom>
          <a:noFill/>
          <a:ln w="9525" algn="ctr">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lIns="80142" tIns="40070" rIns="80142" bIns="4007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endParaRPr lang="zh-CN" altLang="en-US" sz="1000">
              <a:ea typeface="宋体" panose="02010600030101010101" pitchFamily="2" charset="-122"/>
            </a:endParaRPr>
          </a:p>
        </p:txBody>
      </p:sp>
      <p:pic>
        <p:nvPicPr>
          <p:cNvPr id="61446" name="Picture 16" descr="Orange Curved Arrow Sm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20363">
            <a:off x="1960563" y="4402138"/>
            <a:ext cx="2952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9"/>
          <p:cNvSpPr txBox="1">
            <a:spLocks noChangeArrowheads="1"/>
          </p:cNvSpPr>
          <p:nvPr/>
        </p:nvSpPr>
        <p:spPr bwMode="auto">
          <a:xfrm>
            <a:off x="5508625" y="2312988"/>
            <a:ext cx="3095625" cy="1520825"/>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p>
            <a:pPr marL="301625" indent="-301625" defTabSz="801370" eaLnBrk="1" hangingPunct="1">
              <a:lnSpc>
                <a:spcPct val="130000"/>
              </a:lnSpc>
              <a:spcBef>
                <a:spcPct val="30000"/>
              </a:spcBef>
              <a:buClr>
                <a:srgbClr val="808080"/>
              </a:buClr>
              <a:buSzPct val="60000"/>
              <a:buFont typeface="Wingdings" panose="05000000000000000000" pitchFamily="2" charset="2"/>
              <a:buChar char="l"/>
              <a:defRPr/>
            </a:pPr>
            <a:r>
              <a:rPr lang="zh-CN" altLang="en-US" sz="1600" dirty="0">
                <a:latin typeface="+mn-lt"/>
                <a:ea typeface="+mn-ea"/>
              </a:rPr>
              <a:t>采用虚拟机批量部署</a:t>
            </a:r>
            <a:endParaRPr lang="en-US" altLang="zh-CN" sz="1600" dirty="0">
              <a:latin typeface="+mn-lt"/>
              <a:ea typeface="+mn-ea"/>
            </a:endParaRPr>
          </a:p>
          <a:p>
            <a:pPr marL="301625" indent="-301625" defTabSz="801370" eaLnBrk="1" hangingPunct="1">
              <a:lnSpc>
                <a:spcPct val="130000"/>
              </a:lnSpc>
              <a:spcBef>
                <a:spcPct val="30000"/>
              </a:spcBef>
              <a:buClr>
                <a:srgbClr val="808080"/>
              </a:buClr>
              <a:buSzPct val="60000"/>
              <a:buFont typeface="Wingdings" panose="05000000000000000000" pitchFamily="2" charset="2"/>
              <a:buChar char="l"/>
              <a:defRPr/>
            </a:pPr>
            <a:r>
              <a:rPr lang="zh-CN" altLang="en-US" sz="1600" dirty="0">
                <a:latin typeface="+mn-lt"/>
                <a:ea typeface="+mn-ea"/>
              </a:rPr>
              <a:t>可以弹性扩展</a:t>
            </a:r>
            <a:r>
              <a:rPr lang="en-US" altLang="zh-CN" sz="1600" dirty="0">
                <a:latin typeface="+mn-lt"/>
                <a:ea typeface="+mn-ea"/>
              </a:rPr>
              <a:t>/</a:t>
            </a:r>
            <a:r>
              <a:rPr lang="zh-CN" altLang="en-US" sz="1600" dirty="0">
                <a:latin typeface="+mn-lt"/>
                <a:ea typeface="+mn-ea"/>
              </a:rPr>
              <a:t>收缩资源，满足业务需要</a:t>
            </a:r>
            <a:endParaRPr lang="en-US" altLang="zh-CN" sz="1600" dirty="0">
              <a:latin typeface="+mn-lt"/>
              <a:ea typeface="+mn-ea"/>
            </a:endParaRPr>
          </a:p>
          <a:p>
            <a:pPr marL="301625" indent="-301625" defTabSz="801370" eaLnBrk="1" hangingPunct="1">
              <a:lnSpc>
                <a:spcPct val="130000"/>
              </a:lnSpc>
              <a:spcBef>
                <a:spcPct val="30000"/>
              </a:spcBef>
              <a:buClr>
                <a:srgbClr val="808080"/>
              </a:buClr>
              <a:buSzPct val="60000"/>
              <a:buFont typeface="Wingdings" panose="05000000000000000000" pitchFamily="2" charset="2"/>
              <a:buChar char="l"/>
              <a:defRPr/>
            </a:pPr>
            <a:r>
              <a:rPr lang="zh-CN" altLang="en-US" sz="1600" dirty="0">
                <a:latin typeface="+mn-lt"/>
                <a:ea typeface="+mn-ea"/>
              </a:rPr>
              <a:t>缩短业务部署周期</a:t>
            </a:r>
            <a:endParaRPr lang="zh-CN" altLang="en-US" sz="1600" dirty="0">
              <a:latin typeface="+mn-lt"/>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数据集中，信息安全</a:t>
            </a:r>
            <a:endParaRPr lang="zh-CN" altLang="en-US" smtClean="0"/>
          </a:p>
        </p:txBody>
      </p:sp>
      <p:grpSp>
        <p:nvGrpSpPr>
          <p:cNvPr id="63491" name="组合 114"/>
          <p:cNvGrpSpPr/>
          <p:nvPr/>
        </p:nvGrpSpPr>
        <p:grpSpPr bwMode="auto">
          <a:xfrm>
            <a:off x="863600" y="1844675"/>
            <a:ext cx="5005388" cy="3133725"/>
            <a:chOff x="1295636" y="1916832"/>
            <a:chExt cx="3702050" cy="2184400"/>
          </a:xfrm>
        </p:grpSpPr>
        <p:sp>
          <p:nvSpPr>
            <p:cNvPr id="94" name="圆角矩形 93"/>
            <p:cNvSpPr/>
            <p:nvPr/>
          </p:nvSpPr>
          <p:spPr bwMode="auto">
            <a:xfrm>
              <a:off x="1295636" y="1916832"/>
              <a:ext cx="3702050" cy="2184400"/>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79200" tIns="39600" rIns="79200" bIns="39600"/>
            <a:lstStyle/>
            <a:p>
              <a:pPr defTabSz="801370" eaLnBrk="1" fontAlgn="t" hangingPunct="1">
                <a:defRPr/>
              </a:pPr>
              <a:endParaRPr lang="zh-CN" altLang="en-US" sz="2400">
                <a:latin typeface="+mn-lt"/>
                <a:ea typeface="+mn-ea"/>
              </a:endParaRPr>
            </a:p>
          </p:txBody>
        </p:sp>
        <p:sp>
          <p:nvSpPr>
            <p:cNvPr id="63494" name="矩形 291"/>
            <p:cNvSpPr>
              <a:spLocks noChangeArrowheads="1"/>
            </p:cNvSpPr>
            <p:nvPr/>
          </p:nvSpPr>
          <p:spPr bwMode="auto">
            <a:xfrm>
              <a:off x="1322641" y="3586670"/>
              <a:ext cx="3637472" cy="283286"/>
            </a:xfrm>
            <a:prstGeom prst="rect">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2400" smtClean="0">
                <a:latin typeface="+mn-lt"/>
                <a:ea typeface="+mn-ea"/>
              </a:endParaRPr>
            </a:p>
          </p:txBody>
        </p:sp>
        <p:sp>
          <p:nvSpPr>
            <p:cNvPr id="96" name="云形 95"/>
            <p:cNvSpPr/>
            <p:nvPr/>
          </p:nvSpPr>
          <p:spPr bwMode="auto">
            <a:xfrm>
              <a:off x="3372693" y="2573218"/>
              <a:ext cx="1264608" cy="476757"/>
            </a:xfrm>
            <a:prstGeom prst="cloud">
              <a:avLst/>
            </a:prstGeom>
            <a:solidFill>
              <a:schemeClr val="bg1"/>
            </a:solidFill>
            <a:ln w="9525" cap="flat" cmpd="sng" algn="ctr">
              <a:noFill/>
              <a:prstDash val="solid"/>
              <a:round/>
              <a:headEnd type="none" w="med" len="med"/>
              <a:tailEnd type="none" w="med" len="med"/>
            </a:ln>
            <a:effectLst>
              <a:innerShdw blurRad="63500" dist="50800">
                <a:prstClr val="black">
                  <a:alpha val="50000"/>
                </a:prstClr>
              </a:innerShdw>
            </a:effectLst>
          </p:spPr>
          <p:txBody>
            <a:bodyPr lIns="79200" tIns="39600" rIns="79200" bIns="39600">
              <a:spAutoFit/>
            </a:bodyPr>
            <a:lstStyle/>
            <a:p>
              <a:pPr defTabSz="801370" eaLnBrk="1" fontAlgn="t" hangingPunct="1">
                <a:defRPr/>
              </a:pPr>
              <a:endParaRPr lang="zh-CN" altLang="en-US" sz="2400">
                <a:latin typeface="+mn-lt"/>
                <a:ea typeface="+mn-ea"/>
              </a:endParaRPr>
            </a:p>
          </p:txBody>
        </p:sp>
        <p:pic>
          <p:nvPicPr>
            <p:cNvPr id="63498" name="Picture 135" descr="http://icons.iconarchive.com/icons/aha-soft/security/256/safe-ico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26098" y="2386732"/>
              <a:ext cx="558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9" name="Picture 139" descr="http://t3.gstatic.com/images?q=tbn:ANd9GcTIEBS5RapQG9t6teUp7hZBuakV5RLKUJUrnRWbr6igoEt4OCTT7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8436" y="2008907"/>
              <a:ext cx="4524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39" descr="http://t3.gstatic.com/images?q=tbn:ANd9GcTIEBS5RapQG9t6teUp7hZBuakV5RLKUJUrnRWbr6igoEt4OCTT7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79898" y="2856632"/>
              <a:ext cx="4508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139" descr="http://t3.gstatic.com/images?q=tbn:ANd9GcTIEBS5RapQG9t6teUp7hZBuakV5RLKUJUrnRWbr6igoEt4OCTT7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5998" y="2761382"/>
              <a:ext cx="4524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矩形 279"/>
            <p:cNvSpPr>
              <a:spLocks noChangeArrowheads="1"/>
            </p:cNvSpPr>
            <p:nvPr/>
          </p:nvSpPr>
          <p:spPr bwMode="auto">
            <a:xfrm>
              <a:off x="1778206" y="3336582"/>
              <a:ext cx="658690" cy="182586"/>
            </a:xfrm>
            <a:prstGeom prst="rect">
              <a:avLst/>
            </a:prstGeom>
            <a:noFill/>
            <a:ln w="9525">
              <a:noFill/>
              <a:miter lim="800000"/>
            </a:ln>
          </p:spPr>
          <p:txBody>
            <a:bodyPr wrap="none">
              <a:spAutoFit/>
            </a:bodyPr>
            <a:lstStyle/>
            <a:p>
              <a:pPr eaLnBrk="1" fontAlgn="ctr" hangingPunct="1">
                <a:buClr>
                  <a:srgbClr val="FF0000"/>
                </a:buClr>
                <a:buSzPct val="70000"/>
                <a:defRPr/>
              </a:pPr>
              <a:r>
                <a:rPr lang="zh-CN" altLang="en-US" sz="1100" dirty="0">
                  <a:solidFill>
                    <a:srgbClr val="000000"/>
                  </a:solidFill>
                  <a:latin typeface="+mn-lt"/>
                  <a:ea typeface="+mn-ea"/>
                </a:rPr>
                <a:t>传统</a:t>
              </a:r>
              <a:r>
                <a:rPr lang="en-US" altLang="zh-CN" sz="1100" dirty="0">
                  <a:solidFill>
                    <a:srgbClr val="000000"/>
                  </a:solidFill>
                  <a:latin typeface="+mn-lt"/>
                  <a:ea typeface="+mn-ea"/>
                </a:rPr>
                <a:t>IT</a:t>
              </a:r>
              <a:r>
                <a:rPr lang="zh-CN" altLang="en-US" sz="1100" dirty="0">
                  <a:solidFill>
                    <a:srgbClr val="000000"/>
                  </a:solidFill>
                  <a:latin typeface="+mn-lt"/>
                  <a:ea typeface="+mn-ea"/>
                </a:rPr>
                <a:t>平台</a:t>
              </a:r>
              <a:endParaRPr lang="en-US" altLang="zh-CN" sz="1100" dirty="0">
                <a:solidFill>
                  <a:srgbClr val="000000"/>
                </a:solidFill>
                <a:latin typeface="+mn-lt"/>
                <a:ea typeface="+mn-ea"/>
              </a:endParaRPr>
            </a:p>
          </p:txBody>
        </p:sp>
        <p:sp>
          <p:nvSpPr>
            <p:cNvPr id="102" name="矩形 279"/>
            <p:cNvSpPr>
              <a:spLocks noChangeArrowheads="1"/>
            </p:cNvSpPr>
            <p:nvPr/>
          </p:nvSpPr>
          <p:spPr bwMode="auto">
            <a:xfrm>
              <a:off x="1587996" y="2469019"/>
              <a:ext cx="1202315" cy="177054"/>
            </a:xfrm>
            <a:prstGeom prst="rect">
              <a:avLst/>
            </a:prstGeom>
            <a:noFill/>
            <a:ln w="9525">
              <a:noFill/>
              <a:miter lim="800000"/>
            </a:ln>
          </p:spPr>
          <p:txBody>
            <a:bodyPr>
              <a:spAutoFit/>
            </a:bodyPr>
            <a:lstStyle/>
            <a:p>
              <a:pPr algn="ctr" eaLnBrk="1" fontAlgn="ctr" hangingPunct="1">
                <a:buClr>
                  <a:srgbClr val="FF0000"/>
                </a:buClr>
                <a:buSzPct val="70000"/>
                <a:defRPr/>
              </a:pPr>
              <a:r>
                <a:rPr lang="zh-CN" altLang="en-US" sz="1050" dirty="0">
                  <a:solidFill>
                    <a:srgbClr val="000000"/>
                  </a:solidFill>
                  <a:latin typeface="+mn-lt"/>
                  <a:ea typeface="+mn-ea"/>
                </a:rPr>
                <a:t>数据可被用户自由存取</a:t>
              </a:r>
              <a:endParaRPr lang="en-US" altLang="zh-CN" sz="1050" dirty="0">
                <a:solidFill>
                  <a:srgbClr val="000000"/>
                </a:solidFill>
                <a:latin typeface="+mn-lt"/>
                <a:ea typeface="+mn-ea"/>
              </a:endParaRPr>
            </a:p>
          </p:txBody>
        </p:sp>
        <p:sp>
          <p:nvSpPr>
            <p:cNvPr id="46096" name="矩形 279"/>
            <p:cNvSpPr>
              <a:spLocks noChangeArrowheads="1"/>
            </p:cNvSpPr>
            <p:nvPr/>
          </p:nvSpPr>
          <p:spPr bwMode="auto">
            <a:xfrm>
              <a:off x="3695569" y="3331048"/>
              <a:ext cx="449694" cy="182587"/>
            </a:xfrm>
            <a:prstGeom prst="rect">
              <a:avLst/>
            </a:prstGeom>
            <a:noFill/>
            <a:ln w="9525">
              <a:noFill/>
              <a:miter lim="800000"/>
            </a:ln>
          </p:spPr>
          <p:txBody>
            <a:bodyPr wrap="none">
              <a:spAutoFit/>
            </a:bodyPr>
            <a:lstStyle/>
            <a:p>
              <a:pPr eaLnBrk="1" fontAlgn="ctr" hangingPunct="1">
                <a:buClr>
                  <a:srgbClr val="FF0000"/>
                </a:buClr>
                <a:buSzPct val="70000"/>
                <a:defRPr/>
              </a:pPr>
              <a:r>
                <a:rPr lang="zh-CN" altLang="en-US" sz="1100" dirty="0">
                  <a:solidFill>
                    <a:srgbClr val="000000"/>
                  </a:solidFill>
                  <a:latin typeface="+mn-lt"/>
                  <a:ea typeface="+mn-ea"/>
                </a:rPr>
                <a:t>云平台</a:t>
              </a:r>
              <a:endParaRPr lang="en-US" altLang="zh-CN" sz="1100" dirty="0">
                <a:solidFill>
                  <a:srgbClr val="000000"/>
                </a:solidFill>
                <a:latin typeface="+mn-lt"/>
                <a:ea typeface="+mn-ea"/>
              </a:endParaRPr>
            </a:p>
          </p:txBody>
        </p:sp>
        <p:sp>
          <p:nvSpPr>
            <p:cNvPr id="104" name="矩形 279"/>
            <p:cNvSpPr>
              <a:spLocks noChangeArrowheads="1"/>
            </p:cNvSpPr>
            <p:nvPr/>
          </p:nvSpPr>
          <p:spPr bwMode="auto">
            <a:xfrm>
              <a:off x="3416125" y="2103845"/>
              <a:ext cx="1175310" cy="177054"/>
            </a:xfrm>
            <a:prstGeom prst="rect">
              <a:avLst/>
            </a:prstGeom>
            <a:noFill/>
            <a:ln w="9525">
              <a:noFill/>
              <a:miter lim="800000"/>
            </a:ln>
          </p:spPr>
          <p:txBody>
            <a:bodyPr>
              <a:spAutoFit/>
            </a:bodyPr>
            <a:lstStyle/>
            <a:p>
              <a:pPr algn="ctr" eaLnBrk="1" fontAlgn="ctr" hangingPunct="1">
                <a:buClr>
                  <a:srgbClr val="FF0000"/>
                </a:buClr>
                <a:buSzPct val="70000"/>
                <a:defRPr/>
              </a:pPr>
              <a:r>
                <a:rPr lang="zh-CN" altLang="en-US" sz="1050" dirty="0">
                  <a:solidFill>
                    <a:srgbClr val="000000"/>
                  </a:solidFill>
                  <a:latin typeface="+mn-lt"/>
                  <a:ea typeface="+mn-ea"/>
                </a:rPr>
                <a:t>数据集中管控</a:t>
              </a:r>
              <a:endParaRPr lang="en-US" altLang="zh-CN" sz="1050" dirty="0">
                <a:solidFill>
                  <a:srgbClr val="000000"/>
                </a:solidFill>
                <a:latin typeface="+mn-lt"/>
                <a:ea typeface="+mn-ea"/>
              </a:endParaRPr>
            </a:p>
          </p:txBody>
        </p:sp>
        <p:sp>
          <p:nvSpPr>
            <p:cNvPr id="105" name="矩形 254"/>
            <p:cNvSpPr>
              <a:spLocks noChangeArrowheads="1"/>
            </p:cNvSpPr>
            <p:nvPr/>
          </p:nvSpPr>
          <p:spPr bwMode="auto">
            <a:xfrm>
              <a:off x="2766828" y="3586670"/>
              <a:ext cx="668083" cy="214678"/>
            </a:xfrm>
            <a:prstGeom prst="rect">
              <a:avLst/>
            </a:prstGeom>
            <a:noFill/>
            <a:ln w="9525">
              <a:noFill/>
              <a:miter lim="800000"/>
            </a:ln>
          </p:spPr>
          <p:txBody>
            <a:bodyPr wrap="none">
              <a:spAutoFit/>
            </a:bodyPr>
            <a:lstStyle/>
            <a:p>
              <a:pPr eaLnBrk="1" fontAlgn="ctr" hangingPunct="1">
                <a:buClr>
                  <a:srgbClr val="FF0000"/>
                </a:buClr>
                <a:buSzPct val="70000"/>
                <a:defRPr/>
              </a:pPr>
              <a:r>
                <a:rPr lang="zh-CN" altLang="en-US" sz="1400" dirty="0">
                  <a:solidFill>
                    <a:schemeClr val="bg1"/>
                  </a:solidFill>
                  <a:effectLst>
                    <a:outerShdw blurRad="38100" dist="38100" dir="2700000" algn="tl">
                      <a:srgbClr val="000000">
                        <a:alpha val="43137"/>
                      </a:srgbClr>
                    </a:outerShdw>
                  </a:effectLst>
                  <a:latin typeface="+mn-lt"/>
                  <a:ea typeface="+mn-ea"/>
                </a:rPr>
                <a:t>数据安全</a:t>
              </a:r>
              <a:endParaRPr lang="en-US" altLang="zh-CN" sz="1400" dirty="0">
                <a:solidFill>
                  <a:schemeClr val="bg1"/>
                </a:solidFill>
                <a:effectLst>
                  <a:outerShdw blurRad="38100" dist="38100" dir="2700000" algn="tl">
                    <a:srgbClr val="000000">
                      <a:alpha val="43137"/>
                    </a:srgbClr>
                  </a:outerShdw>
                </a:effectLst>
                <a:latin typeface="+mn-lt"/>
                <a:ea typeface="+mn-ea"/>
              </a:endParaRPr>
            </a:p>
          </p:txBody>
        </p:sp>
        <p:sp>
          <p:nvSpPr>
            <p:cNvPr id="63507" name="Freeform 227"/>
            <p:cNvSpPr/>
            <p:nvPr/>
          </p:nvSpPr>
          <p:spPr bwMode="gray">
            <a:xfrm rot="6115663">
              <a:off x="1746893" y="2803603"/>
              <a:ext cx="339722" cy="274748"/>
            </a:xfrm>
            <a:custGeom>
              <a:avLst/>
              <a:gdLst>
                <a:gd name="T0" fmla="*/ 198984547 w 580"/>
                <a:gd name="T1" fmla="*/ 0 h 798"/>
                <a:gd name="T2" fmla="*/ 198298660 w 580"/>
                <a:gd name="T3" fmla="*/ 10668692 h 798"/>
                <a:gd name="T4" fmla="*/ 194867468 w 580"/>
                <a:gd name="T5" fmla="*/ 20625725 h 798"/>
                <a:gd name="T6" fmla="*/ 189378615 w 580"/>
                <a:gd name="T7" fmla="*/ 29872131 h 798"/>
                <a:gd name="T8" fmla="*/ 180458569 w 580"/>
                <a:gd name="T9" fmla="*/ 38406878 h 798"/>
                <a:gd name="T10" fmla="*/ 169479691 w 580"/>
                <a:gd name="T11" fmla="*/ 46230310 h 798"/>
                <a:gd name="T12" fmla="*/ 155070793 w 580"/>
                <a:gd name="T13" fmla="*/ 53342772 h 798"/>
                <a:gd name="T14" fmla="*/ 137916589 w 580"/>
                <a:gd name="T15" fmla="*/ 60218013 h 798"/>
                <a:gd name="T16" fmla="*/ 117332364 w 580"/>
                <a:gd name="T17" fmla="*/ 66382284 h 798"/>
                <a:gd name="T18" fmla="*/ 92630475 w 580"/>
                <a:gd name="T19" fmla="*/ 72308991 h 798"/>
                <a:gd name="T20" fmla="*/ 64498565 w 580"/>
                <a:gd name="T21" fmla="*/ 77761947 h 798"/>
                <a:gd name="T22" fmla="*/ 64498565 w 580"/>
                <a:gd name="T23" fmla="*/ 94594566 h 798"/>
                <a:gd name="T24" fmla="*/ 0 w 580"/>
                <a:gd name="T25" fmla="*/ 60929328 h 798"/>
                <a:gd name="T26" fmla="*/ 64498565 w 580"/>
                <a:gd name="T27" fmla="*/ 27264091 h 798"/>
                <a:gd name="T28" fmla="*/ 64498565 w 580"/>
                <a:gd name="T29" fmla="*/ 44096710 h 798"/>
                <a:gd name="T30" fmla="*/ 76849216 w 580"/>
                <a:gd name="T31" fmla="*/ 43622614 h 798"/>
                <a:gd name="T32" fmla="*/ 90572228 w 580"/>
                <a:gd name="T33" fmla="*/ 42199984 h 798"/>
                <a:gd name="T34" fmla="*/ 104981712 w 580"/>
                <a:gd name="T35" fmla="*/ 39829164 h 798"/>
                <a:gd name="T36" fmla="*/ 119390611 w 580"/>
                <a:gd name="T37" fmla="*/ 36747373 h 798"/>
                <a:gd name="T38" fmla="*/ 134485982 w 580"/>
                <a:gd name="T39" fmla="*/ 33191142 h 798"/>
                <a:gd name="T40" fmla="*/ 148208994 w 580"/>
                <a:gd name="T41" fmla="*/ 29160816 h 798"/>
                <a:gd name="T42" fmla="*/ 161932006 w 580"/>
                <a:gd name="T43" fmla="*/ 24656395 h 798"/>
                <a:gd name="T44" fmla="*/ 173596771 w 580"/>
                <a:gd name="T45" fmla="*/ 19677534 h 798"/>
                <a:gd name="T46" fmla="*/ 183889176 w 580"/>
                <a:gd name="T47" fmla="*/ 14699018 h 798"/>
                <a:gd name="T48" fmla="*/ 191436861 w 580"/>
                <a:gd name="T49" fmla="*/ 9720157 h 798"/>
                <a:gd name="T50" fmla="*/ 196926300 w 580"/>
                <a:gd name="T51" fmla="*/ 4741641 h 798"/>
                <a:gd name="T52" fmla="*/ 198298660 w 580"/>
                <a:gd name="T53" fmla="*/ 0 h 798"/>
                <a:gd name="T54" fmla="*/ 1989845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63508" name="Freeform 227"/>
            <p:cNvSpPr/>
            <p:nvPr/>
          </p:nvSpPr>
          <p:spPr bwMode="gray">
            <a:xfrm rot="6115663" flipH="1" flipV="1">
              <a:off x="1563796" y="2729462"/>
              <a:ext cx="341935" cy="274748"/>
            </a:xfrm>
            <a:custGeom>
              <a:avLst/>
              <a:gdLst>
                <a:gd name="T0" fmla="*/ 201585421 w 580"/>
                <a:gd name="T1" fmla="*/ 0 h 798"/>
                <a:gd name="T2" fmla="*/ 200890350 w 580"/>
                <a:gd name="T3" fmla="*/ 10668692 h 798"/>
                <a:gd name="T4" fmla="*/ 197414404 w 580"/>
                <a:gd name="T5" fmla="*/ 20625725 h 798"/>
                <a:gd name="T6" fmla="*/ 191853833 w 580"/>
                <a:gd name="T7" fmla="*/ 29872131 h 798"/>
                <a:gd name="T8" fmla="*/ 182817316 w 580"/>
                <a:gd name="T9" fmla="*/ 38406878 h 798"/>
                <a:gd name="T10" fmla="*/ 171694996 w 580"/>
                <a:gd name="T11" fmla="*/ 46230310 h 798"/>
                <a:gd name="T12" fmla="*/ 157097319 w 580"/>
                <a:gd name="T13" fmla="*/ 53342772 h 798"/>
                <a:gd name="T14" fmla="*/ 139719357 w 580"/>
                <a:gd name="T15" fmla="*/ 60218013 h 798"/>
                <a:gd name="T16" fmla="*/ 118866039 w 580"/>
                <a:gd name="T17" fmla="*/ 66382284 h 798"/>
                <a:gd name="T18" fmla="*/ 93841703 w 580"/>
                <a:gd name="T19" fmla="*/ 72308991 h 798"/>
                <a:gd name="T20" fmla="*/ 65341420 w 580"/>
                <a:gd name="T21" fmla="*/ 77761947 h 798"/>
                <a:gd name="T22" fmla="*/ 65341420 w 580"/>
                <a:gd name="T23" fmla="*/ 94594566 h 798"/>
                <a:gd name="T24" fmla="*/ 0 w 580"/>
                <a:gd name="T25" fmla="*/ 60929328 h 798"/>
                <a:gd name="T26" fmla="*/ 65341420 w 580"/>
                <a:gd name="T27" fmla="*/ 27264091 h 798"/>
                <a:gd name="T28" fmla="*/ 65341420 w 580"/>
                <a:gd name="T29" fmla="*/ 44096710 h 798"/>
                <a:gd name="T30" fmla="*/ 77853883 w 580"/>
                <a:gd name="T31" fmla="*/ 43622614 h 798"/>
                <a:gd name="T32" fmla="*/ 91755899 w 580"/>
                <a:gd name="T33" fmla="*/ 42199984 h 798"/>
                <a:gd name="T34" fmla="*/ 106353576 w 580"/>
                <a:gd name="T35" fmla="*/ 39829164 h 798"/>
                <a:gd name="T36" fmla="*/ 120951253 w 580"/>
                <a:gd name="T37" fmla="*/ 36747373 h 798"/>
                <a:gd name="T38" fmla="*/ 136244001 w 580"/>
                <a:gd name="T39" fmla="*/ 33191142 h 798"/>
                <a:gd name="T40" fmla="*/ 150146606 w 580"/>
                <a:gd name="T41" fmla="*/ 29160816 h 798"/>
                <a:gd name="T42" fmla="*/ 164048622 w 580"/>
                <a:gd name="T43" fmla="*/ 24656395 h 798"/>
                <a:gd name="T44" fmla="*/ 175866014 w 580"/>
                <a:gd name="T45" fmla="*/ 19677534 h 798"/>
                <a:gd name="T46" fmla="*/ 186292673 w 580"/>
                <a:gd name="T47" fmla="*/ 14699018 h 798"/>
                <a:gd name="T48" fmla="*/ 193939047 w 580"/>
                <a:gd name="T49" fmla="*/ 9720157 h 798"/>
                <a:gd name="T50" fmla="*/ 199500207 w 580"/>
                <a:gd name="T51" fmla="*/ 4741641 h 798"/>
                <a:gd name="T52" fmla="*/ 200890350 w 580"/>
                <a:gd name="T53" fmla="*/ 0 h 798"/>
                <a:gd name="T54" fmla="*/ 201585421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63509" name="Freeform 227"/>
            <p:cNvSpPr/>
            <p:nvPr/>
          </p:nvSpPr>
          <p:spPr bwMode="gray">
            <a:xfrm rot="6115663">
              <a:off x="2467812" y="2896556"/>
              <a:ext cx="339722" cy="274748"/>
            </a:xfrm>
            <a:custGeom>
              <a:avLst/>
              <a:gdLst>
                <a:gd name="T0" fmla="*/ 198984547 w 580"/>
                <a:gd name="T1" fmla="*/ 0 h 798"/>
                <a:gd name="T2" fmla="*/ 198298660 w 580"/>
                <a:gd name="T3" fmla="*/ 10668692 h 798"/>
                <a:gd name="T4" fmla="*/ 194867468 w 580"/>
                <a:gd name="T5" fmla="*/ 20625725 h 798"/>
                <a:gd name="T6" fmla="*/ 189378615 w 580"/>
                <a:gd name="T7" fmla="*/ 29872131 h 798"/>
                <a:gd name="T8" fmla="*/ 180458569 w 580"/>
                <a:gd name="T9" fmla="*/ 38406878 h 798"/>
                <a:gd name="T10" fmla="*/ 169479691 w 580"/>
                <a:gd name="T11" fmla="*/ 46230310 h 798"/>
                <a:gd name="T12" fmla="*/ 155070793 w 580"/>
                <a:gd name="T13" fmla="*/ 53342772 h 798"/>
                <a:gd name="T14" fmla="*/ 137916589 w 580"/>
                <a:gd name="T15" fmla="*/ 60218013 h 798"/>
                <a:gd name="T16" fmla="*/ 117332364 w 580"/>
                <a:gd name="T17" fmla="*/ 66382284 h 798"/>
                <a:gd name="T18" fmla="*/ 92630475 w 580"/>
                <a:gd name="T19" fmla="*/ 72308991 h 798"/>
                <a:gd name="T20" fmla="*/ 64498565 w 580"/>
                <a:gd name="T21" fmla="*/ 77761947 h 798"/>
                <a:gd name="T22" fmla="*/ 64498565 w 580"/>
                <a:gd name="T23" fmla="*/ 94594566 h 798"/>
                <a:gd name="T24" fmla="*/ 0 w 580"/>
                <a:gd name="T25" fmla="*/ 60929328 h 798"/>
                <a:gd name="T26" fmla="*/ 64498565 w 580"/>
                <a:gd name="T27" fmla="*/ 27264091 h 798"/>
                <a:gd name="T28" fmla="*/ 64498565 w 580"/>
                <a:gd name="T29" fmla="*/ 44096710 h 798"/>
                <a:gd name="T30" fmla="*/ 76849216 w 580"/>
                <a:gd name="T31" fmla="*/ 43622614 h 798"/>
                <a:gd name="T32" fmla="*/ 90572228 w 580"/>
                <a:gd name="T33" fmla="*/ 42199984 h 798"/>
                <a:gd name="T34" fmla="*/ 104981712 w 580"/>
                <a:gd name="T35" fmla="*/ 39829164 h 798"/>
                <a:gd name="T36" fmla="*/ 119390611 w 580"/>
                <a:gd name="T37" fmla="*/ 36747373 h 798"/>
                <a:gd name="T38" fmla="*/ 134485982 w 580"/>
                <a:gd name="T39" fmla="*/ 33191142 h 798"/>
                <a:gd name="T40" fmla="*/ 148208994 w 580"/>
                <a:gd name="T41" fmla="*/ 29160816 h 798"/>
                <a:gd name="T42" fmla="*/ 161932006 w 580"/>
                <a:gd name="T43" fmla="*/ 24656395 h 798"/>
                <a:gd name="T44" fmla="*/ 173596771 w 580"/>
                <a:gd name="T45" fmla="*/ 19677534 h 798"/>
                <a:gd name="T46" fmla="*/ 183889176 w 580"/>
                <a:gd name="T47" fmla="*/ 14699018 h 798"/>
                <a:gd name="T48" fmla="*/ 191436861 w 580"/>
                <a:gd name="T49" fmla="*/ 9720157 h 798"/>
                <a:gd name="T50" fmla="*/ 196926300 w 580"/>
                <a:gd name="T51" fmla="*/ 4741641 h 798"/>
                <a:gd name="T52" fmla="*/ 198298660 w 580"/>
                <a:gd name="T53" fmla="*/ 0 h 798"/>
                <a:gd name="T54" fmla="*/ 1989845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63510" name="Freeform 227"/>
            <p:cNvSpPr/>
            <p:nvPr/>
          </p:nvSpPr>
          <p:spPr bwMode="gray">
            <a:xfrm rot="6115663" flipH="1" flipV="1">
              <a:off x="2285821" y="2823522"/>
              <a:ext cx="339722" cy="274748"/>
            </a:xfrm>
            <a:custGeom>
              <a:avLst/>
              <a:gdLst>
                <a:gd name="T0" fmla="*/ 198984547 w 580"/>
                <a:gd name="T1" fmla="*/ 0 h 798"/>
                <a:gd name="T2" fmla="*/ 198298660 w 580"/>
                <a:gd name="T3" fmla="*/ 10668692 h 798"/>
                <a:gd name="T4" fmla="*/ 194867468 w 580"/>
                <a:gd name="T5" fmla="*/ 20625725 h 798"/>
                <a:gd name="T6" fmla="*/ 189378615 w 580"/>
                <a:gd name="T7" fmla="*/ 29872131 h 798"/>
                <a:gd name="T8" fmla="*/ 180458569 w 580"/>
                <a:gd name="T9" fmla="*/ 38406878 h 798"/>
                <a:gd name="T10" fmla="*/ 169479691 w 580"/>
                <a:gd name="T11" fmla="*/ 46230310 h 798"/>
                <a:gd name="T12" fmla="*/ 155070793 w 580"/>
                <a:gd name="T13" fmla="*/ 53342772 h 798"/>
                <a:gd name="T14" fmla="*/ 137916589 w 580"/>
                <a:gd name="T15" fmla="*/ 60218013 h 798"/>
                <a:gd name="T16" fmla="*/ 117332364 w 580"/>
                <a:gd name="T17" fmla="*/ 66382284 h 798"/>
                <a:gd name="T18" fmla="*/ 92630475 w 580"/>
                <a:gd name="T19" fmla="*/ 72308991 h 798"/>
                <a:gd name="T20" fmla="*/ 64498565 w 580"/>
                <a:gd name="T21" fmla="*/ 77761947 h 798"/>
                <a:gd name="T22" fmla="*/ 64498565 w 580"/>
                <a:gd name="T23" fmla="*/ 94594566 h 798"/>
                <a:gd name="T24" fmla="*/ 0 w 580"/>
                <a:gd name="T25" fmla="*/ 60929328 h 798"/>
                <a:gd name="T26" fmla="*/ 64498565 w 580"/>
                <a:gd name="T27" fmla="*/ 27264091 h 798"/>
                <a:gd name="T28" fmla="*/ 64498565 w 580"/>
                <a:gd name="T29" fmla="*/ 44096710 h 798"/>
                <a:gd name="T30" fmla="*/ 76849216 w 580"/>
                <a:gd name="T31" fmla="*/ 43622614 h 798"/>
                <a:gd name="T32" fmla="*/ 90572228 w 580"/>
                <a:gd name="T33" fmla="*/ 42199984 h 798"/>
                <a:gd name="T34" fmla="*/ 104981712 w 580"/>
                <a:gd name="T35" fmla="*/ 39829164 h 798"/>
                <a:gd name="T36" fmla="*/ 119390611 w 580"/>
                <a:gd name="T37" fmla="*/ 36747373 h 798"/>
                <a:gd name="T38" fmla="*/ 134485982 w 580"/>
                <a:gd name="T39" fmla="*/ 33191142 h 798"/>
                <a:gd name="T40" fmla="*/ 148208994 w 580"/>
                <a:gd name="T41" fmla="*/ 29160816 h 798"/>
                <a:gd name="T42" fmla="*/ 161932006 w 580"/>
                <a:gd name="T43" fmla="*/ 24656395 h 798"/>
                <a:gd name="T44" fmla="*/ 173596771 w 580"/>
                <a:gd name="T45" fmla="*/ 19677534 h 798"/>
                <a:gd name="T46" fmla="*/ 183889176 w 580"/>
                <a:gd name="T47" fmla="*/ 14699018 h 798"/>
                <a:gd name="T48" fmla="*/ 191436861 w 580"/>
                <a:gd name="T49" fmla="*/ 9720157 h 798"/>
                <a:gd name="T50" fmla="*/ 196926300 w 580"/>
                <a:gd name="T51" fmla="*/ 4741641 h 798"/>
                <a:gd name="T52" fmla="*/ 198298660 w 580"/>
                <a:gd name="T53" fmla="*/ 0 h 798"/>
                <a:gd name="T54" fmla="*/ 1989845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63511" name="Freeform 227"/>
            <p:cNvSpPr/>
            <p:nvPr/>
          </p:nvSpPr>
          <p:spPr bwMode="gray">
            <a:xfrm rot="6115663">
              <a:off x="2197761" y="2052231"/>
              <a:ext cx="339721" cy="274748"/>
            </a:xfrm>
            <a:custGeom>
              <a:avLst/>
              <a:gdLst>
                <a:gd name="T0" fmla="*/ 198983376 w 580"/>
                <a:gd name="T1" fmla="*/ 0 h 798"/>
                <a:gd name="T2" fmla="*/ 198297491 w 580"/>
                <a:gd name="T3" fmla="*/ 10668692 h 798"/>
                <a:gd name="T4" fmla="*/ 194866309 w 580"/>
                <a:gd name="T5" fmla="*/ 20625725 h 798"/>
                <a:gd name="T6" fmla="*/ 189377471 w 580"/>
                <a:gd name="T7" fmla="*/ 29872131 h 798"/>
                <a:gd name="T8" fmla="*/ 180457452 w 580"/>
                <a:gd name="T9" fmla="*/ 38406878 h 798"/>
                <a:gd name="T10" fmla="*/ 169479192 w 580"/>
                <a:gd name="T11" fmla="*/ 46230310 h 798"/>
                <a:gd name="T12" fmla="*/ 155069751 w 580"/>
                <a:gd name="T13" fmla="*/ 53342772 h 798"/>
                <a:gd name="T14" fmla="*/ 137916183 w 580"/>
                <a:gd name="T15" fmla="*/ 60218013 h 798"/>
                <a:gd name="T16" fmla="*/ 117331433 w 580"/>
                <a:gd name="T17" fmla="*/ 66382284 h 798"/>
                <a:gd name="T18" fmla="*/ 92630202 w 580"/>
                <a:gd name="T19" fmla="*/ 72308991 h 798"/>
                <a:gd name="T20" fmla="*/ 64497789 w 580"/>
                <a:gd name="T21" fmla="*/ 77761947 h 798"/>
                <a:gd name="T22" fmla="*/ 64497789 w 580"/>
                <a:gd name="T23" fmla="*/ 94594566 h 798"/>
                <a:gd name="T24" fmla="*/ 0 w 580"/>
                <a:gd name="T25" fmla="*/ 60929328 h 798"/>
                <a:gd name="T26" fmla="*/ 64497789 w 580"/>
                <a:gd name="T27" fmla="*/ 27264091 h 798"/>
                <a:gd name="T28" fmla="*/ 64497789 w 580"/>
                <a:gd name="T29" fmla="*/ 44096710 h 798"/>
                <a:gd name="T30" fmla="*/ 76848990 w 580"/>
                <a:gd name="T31" fmla="*/ 43622614 h 798"/>
                <a:gd name="T32" fmla="*/ 90571962 w 580"/>
                <a:gd name="T33" fmla="*/ 42199984 h 798"/>
                <a:gd name="T34" fmla="*/ 104980818 w 580"/>
                <a:gd name="T35" fmla="*/ 39829164 h 798"/>
                <a:gd name="T36" fmla="*/ 119390260 w 580"/>
                <a:gd name="T37" fmla="*/ 36747373 h 798"/>
                <a:gd name="T38" fmla="*/ 134485587 w 580"/>
                <a:gd name="T39" fmla="*/ 33191142 h 798"/>
                <a:gd name="T40" fmla="*/ 148208558 w 580"/>
                <a:gd name="T41" fmla="*/ 29160816 h 798"/>
                <a:gd name="T42" fmla="*/ 161931529 w 580"/>
                <a:gd name="T43" fmla="*/ 24656395 h 798"/>
                <a:gd name="T44" fmla="*/ 173595674 w 580"/>
                <a:gd name="T45" fmla="*/ 19677534 h 798"/>
                <a:gd name="T46" fmla="*/ 183888049 w 580"/>
                <a:gd name="T47" fmla="*/ 14699018 h 798"/>
                <a:gd name="T48" fmla="*/ 191435712 w 580"/>
                <a:gd name="T49" fmla="*/ 9720157 h 798"/>
                <a:gd name="T50" fmla="*/ 196925135 w 580"/>
                <a:gd name="T51" fmla="*/ 4741641 h 798"/>
                <a:gd name="T52" fmla="*/ 198297491 w 580"/>
                <a:gd name="T53" fmla="*/ 0 h 798"/>
                <a:gd name="T54" fmla="*/ 19898337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63512" name="Freeform 227"/>
            <p:cNvSpPr/>
            <p:nvPr/>
          </p:nvSpPr>
          <p:spPr bwMode="gray">
            <a:xfrm rot="6115663" flipH="1" flipV="1">
              <a:off x="2013456" y="1979230"/>
              <a:ext cx="340828" cy="273574"/>
            </a:xfrm>
            <a:custGeom>
              <a:avLst/>
              <a:gdLst>
                <a:gd name="T0" fmla="*/ 200282285 w 580"/>
                <a:gd name="T1" fmla="*/ 0 h 798"/>
                <a:gd name="T2" fmla="*/ 199591815 w 580"/>
                <a:gd name="T3" fmla="*/ 10577509 h 798"/>
                <a:gd name="T4" fmla="*/ 196138287 w 580"/>
                <a:gd name="T5" fmla="*/ 20449828 h 798"/>
                <a:gd name="T6" fmla="*/ 190613348 w 580"/>
                <a:gd name="T7" fmla="*/ 29617300 h 798"/>
                <a:gd name="T8" fmla="*/ 181635468 w 580"/>
                <a:gd name="T9" fmla="*/ 38079238 h 798"/>
                <a:gd name="T10" fmla="*/ 170585002 w 580"/>
                <a:gd name="T11" fmla="*/ 45836330 h 798"/>
                <a:gd name="T12" fmla="*/ 156082183 w 580"/>
                <a:gd name="T13" fmla="*/ 52887888 h 798"/>
                <a:gd name="T14" fmla="*/ 138816306 w 580"/>
                <a:gd name="T15" fmla="*/ 59704611 h 798"/>
                <a:gd name="T16" fmla="*/ 118097490 w 580"/>
                <a:gd name="T17" fmla="*/ 65816145 h 798"/>
                <a:gd name="T18" fmla="*/ 93234675 w 580"/>
                <a:gd name="T19" fmla="*/ 71692501 h 798"/>
                <a:gd name="T20" fmla="*/ 64918919 w 580"/>
                <a:gd name="T21" fmla="*/ 77098844 h 798"/>
                <a:gd name="T22" fmla="*/ 64918919 w 580"/>
                <a:gd name="T23" fmla="*/ 93787887 h 798"/>
                <a:gd name="T24" fmla="*/ 0 w 580"/>
                <a:gd name="T25" fmla="*/ 60409802 h 798"/>
                <a:gd name="T26" fmla="*/ 64918919 w 580"/>
                <a:gd name="T27" fmla="*/ 27031717 h 798"/>
                <a:gd name="T28" fmla="*/ 64918919 w 580"/>
                <a:gd name="T29" fmla="*/ 43720759 h 798"/>
                <a:gd name="T30" fmla="*/ 77350327 w 580"/>
                <a:gd name="T31" fmla="*/ 43250404 h 798"/>
                <a:gd name="T32" fmla="*/ 91163263 w 580"/>
                <a:gd name="T33" fmla="*/ 41840366 h 798"/>
                <a:gd name="T34" fmla="*/ 105666082 w 580"/>
                <a:gd name="T35" fmla="*/ 39489618 h 798"/>
                <a:gd name="T36" fmla="*/ 120169489 w 580"/>
                <a:gd name="T37" fmla="*/ 36434023 h 798"/>
                <a:gd name="T38" fmla="*/ 135363366 w 580"/>
                <a:gd name="T39" fmla="*/ 32908072 h 798"/>
                <a:gd name="T40" fmla="*/ 149175715 w 580"/>
                <a:gd name="T41" fmla="*/ 28912109 h 798"/>
                <a:gd name="T42" fmla="*/ 162988063 w 580"/>
                <a:gd name="T43" fmla="*/ 24446134 h 798"/>
                <a:gd name="T44" fmla="*/ 174729000 w 580"/>
                <a:gd name="T45" fmla="*/ 19509803 h 798"/>
                <a:gd name="T46" fmla="*/ 185088408 w 580"/>
                <a:gd name="T47" fmla="*/ 14573472 h 798"/>
                <a:gd name="T48" fmla="*/ 192685347 w 580"/>
                <a:gd name="T49" fmla="*/ 9637484 h 798"/>
                <a:gd name="T50" fmla="*/ 198210286 w 580"/>
                <a:gd name="T51" fmla="*/ 4701153 h 798"/>
                <a:gd name="T52" fmla="*/ 199591815 w 580"/>
                <a:gd name="T53" fmla="*/ 0 h 798"/>
                <a:gd name="T54" fmla="*/ 200282285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112" name="右箭头 111"/>
            <p:cNvSpPr/>
            <p:nvPr/>
          </p:nvSpPr>
          <p:spPr bwMode="auto">
            <a:xfrm>
              <a:off x="2914769" y="2304137"/>
              <a:ext cx="284141" cy="989288"/>
            </a:xfrm>
            <a:prstGeom prst="rightArrow">
              <a:avLst/>
            </a:prstGeom>
            <a:solidFill>
              <a:srgbClr val="C0000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87817" tIns="43908" rIns="87817" bIns="43908"/>
            <a:lstStyle/>
            <a:p>
              <a:pPr defTabSz="877570" eaLnBrk="1" fontAlgn="t" hangingPunct="1">
                <a:lnSpc>
                  <a:spcPct val="110000"/>
                </a:lnSpc>
                <a:buClr>
                  <a:schemeClr val="bg1"/>
                </a:buClr>
                <a:buFont typeface="Wingdings" panose="05000000000000000000" pitchFamily="2" charset="2"/>
                <a:buChar char="•"/>
                <a:defRPr/>
              </a:pPr>
              <a:endParaRPr lang="zh-CN" altLang="en-US">
                <a:solidFill>
                  <a:schemeClr val="bg1"/>
                </a:solidFill>
                <a:latin typeface="+mn-lt"/>
                <a:ea typeface="+mn-ea"/>
              </a:endParaRPr>
            </a:p>
          </p:txBody>
        </p:sp>
      </p:grpSp>
      <p:sp>
        <p:nvSpPr>
          <p:cNvPr id="35844" name="Rectangle 17"/>
          <p:cNvSpPr>
            <a:spLocks noChangeArrowheads="1"/>
          </p:cNvSpPr>
          <p:nvPr/>
        </p:nvSpPr>
        <p:spPr bwMode="auto">
          <a:xfrm>
            <a:off x="5976938" y="2024063"/>
            <a:ext cx="2555875" cy="2297112"/>
          </a:xfrm>
          <a:prstGeom prst="rect">
            <a:avLst/>
          </a:prstGeom>
          <a:noFill/>
          <a:ln w="9525">
            <a:noFill/>
            <a:miter lim="800000"/>
          </a:ln>
        </p:spPr>
        <p:txBody>
          <a:bodyPr lIns="91449" tIns="0" rIns="91449" bIns="0">
            <a:spAutoFit/>
          </a:bodyPr>
          <a:lstStyle/>
          <a:p>
            <a:pPr marL="301625" indent="-301625" defTabSz="801370" eaLnBrk="1" hangingPunct="1">
              <a:lnSpc>
                <a:spcPct val="130000"/>
              </a:lnSpc>
              <a:spcBef>
                <a:spcPct val="30000"/>
              </a:spcBef>
              <a:buClr>
                <a:srgbClr val="808080"/>
              </a:buClr>
              <a:buSzPct val="60000"/>
              <a:buFont typeface="Wingdings" panose="05000000000000000000" pitchFamily="2" charset="2"/>
              <a:buChar char="l"/>
              <a:defRPr/>
            </a:pPr>
            <a:r>
              <a:rPr lang="zh-CN" altLang="en-US" sz="1800" dirty="0">
                <a:latin typeface="+mn-lt"/>
                <a:ea typeface="+mn-ea"/>
              </a:rPr>
              <a:t>多种安全措施，保证数据安全</a:t>
            </a:r>
            <a:endParaRPr lang="en-US" altLang="zh-CN" sz="1800" dirty="0">
              <a:latin typeface="+mn-lt"/>
              <a:ea typeface="+mn-ea"/>
            </a:endParaRPr>
          </a:p>
          <a:p>
            <a:pPr marL="654050" lvl="1" indent="-252730" defTabSz="801370" eaLnBrk="1" hangingPunct="1">
              <a:lnSpc>
                <a:spcPct val="130000"/>
              </a:lnSpc>
              <a:spcBef>
                <a:spcPct val="30000"/>
              </a:spcBef>
              <a:buClr>
                <a:schemeClr val="tx1"/>
              </a:buClr>
              <a:buSzPct val="50000"/>
              <a:buFont typeface="Wingdings" panose="05000000000000000000" pitchFamily="2" charset="2"/>
              <a:buChar char="p"/>
              <a:defRPr/>
            </a:pPr>
            <a:r>
              <a:rPr lang="zh-CN" altLang="en-US" sz="1600" dirty="0">
                <a:latin typeface="+mn-lt"/>
                <a:ea typeface="+mn-ea"/>
              </a:rPr>
              <a:t>网络传输加密</a:t>
            </a:r>
            <a:endParaRPr lang="en-US" altLang="zh-CN" sz="1600" dirty="0">
              <a:latin typeface="+mn-lt"/>
              <a:ea typeface="+mn-ea"/>
            </a:endParaRPr>
          </a:p>
          <a:p>
            <a:pPr marL="654050" lvl="1" indent="-252730" defTabSz="801370" eaLnBrk="1" hangingPunct="1">
              <a:lnSpc>
                <a:spcPct val="130000"/>
              </a:lnSpc>
              <a:spcBef>
                <a:spcPct val="30000"/>
              </a:spcBef>
              <a:buClr>
                <a:schemeClr val="tx1"/>
              </a:buClr>
              <a:buSzPct val="50000"/>
              <a:buFont typeface="Wingdings" panose="05000000000000000000" pitchFamily="2" charset="2"/>
              <a:buChar char="p"/>
              <a:defRPr/>
            </a:pPr>
            <a:r>
              <a:rPr lang="zh-CN" altLang="en-US" sz="1600" dirty="0">
                <a:latin typeface="+mn-lt"/>
                <a:ea typeface="+mn-ea"/>
              </a:rPr>
              <a:t>数据加密</a:t>
            </a:r>
            <a:endParaRPr lang="en-US" altLang="zh-CN" sz="1600" dirty="0">
              <a:latin typeface="+mn-lt"/>
              <a:ea typeface="+mn-ea"/>
            </a:endParaRPr>
          </a:p>
          <a:p>
            <a:pPr marL="654050" lvl="1" indent="-252730" defTabSz="801370" eaLnBrk="1" hangingPunct="1">
              <a:lnSpc>
                <a:spcPct val="130000"/>
              </a:lnSpc>
              <a:spcBef>
                <a:spcPct val="30000"/>
              </a:spcBef>
              <a:buClr>
                <a:schemeClr val="tx1"/>
              </a:buClr>
              <a:buSzPct val="50000"/>
              <a:buFont typeface="Wingdings" panose="05000000000000000000" pitchFamily="2" charset="2"/>
              <a:buChar char="p"/>
              <a:defRPr/>
            </a:pPr>
            <a:r>
              <a:rPr lang="zh-CN" altLang="en-US" sz="1600" dirty="0">
                <a:latin typeface="+mn-lt"/>
                <a:ea typeface="+mn-ea"/>
              </a:rPr>
              <a:t>接入认证安全</a:t>
            </a:r>
            <a:endParaRPr lang="en-US" altLang="zh-CN" sz="1600" dirty="0">
              <a:latin typeface="+mn-lt"/>
              <a:ea typeface="+mn-ea"/>
            </a:endParaRPr>
          </a:p>
          <a:p>
            <a:pPr marL="654050" lvl="1" indent="-252730" defTabSz="801370" eaLnBrk="1" hangingPunct="1">
              <a:lnSpc>
                <a:spcPct val="130000"/>
              </a:lnSpc>
              <a:spcBef>
                <a:spcPct val="30000"/>
              </a:spcBef>
              <a:buClr>
                <a:schemeClr val="tx1"/>
              </a:buClr>
              <a:buSzPct val="50000"/>
              <a:buFont typeface="Wingdings" panose="05000000000000000000" pitchFamily="2" charset="2"/>
              <a:buChar char="p"/>
              <a:defRPr/>
            </a:pPr>
            <a:r>
              <a:rPr lang="zh-CN" altLang="en-US" sz="1600" dirty="0">
                <a:latin typeface="+mn-lt"/>
                <a:ea typeface="+mn-ea"/>
              </a:rPr>
              <a:t>防病毒</a:t>
            </a:r>
            <a:endParaRPr lang="en-US" altLang="zh-CN" sz="1600" dirty="0">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自动调度，节能减排</a:t>
            </a:r>
            <a:endParaRPr lang="zh-CN" altLang="en-US" dirty="0" smtClean="0"/>
          </a:p>
        </p:txBody>
      </p:sp>
      <p:grpSp>
        <p:nvGrpSpPr>
          <p:cNvPr id="65539" name="组合 147"/>
          <p:cNvGrpSpPr/>
          <p:nvPr/>
        </p:nvGrpSpPr>
        <p:grpSpPr bwMode="auto">
          <a:xfrm>
            <a:off x="771525" y="1395413"/>
            <a:ext cx="4521200" cy="4783137"/>
            <a:chOff x="769702" y="892024"/>
            <a:chExt cx="4886121" cy="5279573"/>
          </a:xfrm>
        </p:grpSpPr>
        <p:sp>
          <p:nvSpPr>
            <p:cNvPr id="65542" name="Rectangle 164"/>
            <p:cNvSpPr>
              <a:spLocks noChangeArrowheads="1"/>
            </p:cNvSpPr>
            <p:nvPr/>
          </p:nvSpPr>
          <p:spPr bwMode="auto">
            <a:xfrm>
              <a:off x="1406202" y="3502898"/>
              <a:ext cx="4249621" cy="2668699"/>
            </a:xfrm>
            <a:prstGeom prst="rect">
              <a:avLst/>
            </a:prstGeom>
            <a:solidFill>
              <a:srgbClr val="EAEAEA"/>
            </a:solidFill>
            <a:ln w="9525">
              <a:solidFill>
                <a:schemeClr val="bg2"/>
              </a:solidFill>
              <a:miter lim="800000"/>
            </a:ln>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43" name="Rectangle 165"/>
            <p:cNvSpPr>
              <a:spLocks noChangeArrowheads="1"/>
            </p:cNvSpPr>
            <p:nvPr/>
          </p:nvSpPr>
          <p:spPr bwMode="auto">
            <a:xfrm>
              <a:off x="1406202" y="892024"/>
              <a:ext cx="4249621" cy="2484711"/>
            </a:xfrm>
            <a:prstGeom prst="rect">
              <a:avLst/>
            </a:prstGeom>
            <a:solidFill>
              <a:srgbClr val="EAEAEA">
                <a:alpha val="70195"/>
              </a:srgbClr>
            </a:solidFill>
            <a:ln w="9525">
              <a:solidFill>
                <a:schemeClr val="bg2"/>
              </a:solidFill>
              <a:miter lim="800000"/>
            </a:ln>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44" name="Rectangle 166"/>
            <p:cNvSpPr>
              <a:spLocks noChangeArrowheads="1"/>
            </p:cNvSpPr>
            <p:nvPr/>
          </p:nvSpPr>
          <p:spPr bwMode="auto">
            <a:xfrm>
              <a:off x="1773347" y="1168882"/>
              <a:ext cx="485523" cy="24706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APP1</a:t>
              </a:r>
              <a:endParaRPr lang="en-US" altLang="zh-CN" sz="900" b="1" smtClean="0">
                <a:solidFill>
                  <a:srgbClr val="000000"/>
                </a:solidFill>
                <a:latin typeface="+mn-lt"/>
                <a:ea typeface="+mn-ea"/>
              </a:endParaRPr>
            </a:p>
          </p:txBody>
        </p:sp>
        <p:sp>
          <p:nvSpPr>
            <p:cNvPr id="65545" name="Rectangle 167"/>
            <p:cNvSpPr>
              <a:spLocks noChangeArrowheads="1"/>
            </p:cNvSpPr>
            <p:nvPr/>
          </p:nvSpPr>
          <p:spPr bwMode="auto">
            <a:xfrm>
              <a:off x="1773347" y="1445740"/>
              <a:ext cx="485523" cy="24706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APP2</a:t>
              </a:r>
              <a:endParaRPr lang="en-US" altLang="zh-CN" sz="900" b="1" smtClean="0">
                <a:solidFill>
                  <a:srgbClr val="000000"/>
                </a:solidFill>
                <a:latin typeface="+mn-lt"/>
                <a:ea typeface="+mn-ea"/>
              </a:endParaRPr>
            </a:p>
          </p:txBody>
        </p:sp>
        <p:sp>
          <p:nvSpPr>
            <p:cNvPr id="65546" name="Rectangle 168"/>
            <p:cNvSpPr>
              <a:spLocks noChangeArrowheads="1"/>
            </p:cNvSpPr>
            <p:nvPr/>
          </p:nvSpPr>
          <p:spPr bwMode="auto">
            <a:xfrm>
              <a:off x="1773347" y="1731358"/>
              <a:ext cx="485523" cy="2470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APP3</a:t>
              </a:r>
              <a:endParaRPr lang="en-US" altLang="zh-CN" sz="900" b="1" smtClean="0">
                <a:solidFill>
                  <a:srgbClr val="000000"/>
                </a:solidFill>
                <a:latin typeface="+mn-lt"/>
                <a:ea typeface="+mn-ea"/>
              </a:endParaRPr>
            </a:p>
          </p:txBody>
        </p:sp>
        <p:sp>
          <p:nvSpPr>
            <p:cNvPr id="65547" name="Rectangle 169"/>
            <p:cNvSpPr>
              <a:spLocks noChangeArrowheads="1"/>
            </p:cNvSpPr>
            <p:nvPr/>
          </p:nvSpPr>
          <p:spPr bwMode="auto">
            <a:xfrm>
              <a:off x="1708153" y="1470271"/>
              <a:ext cx="595324" cy="353957"/>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pic>
          <p:nvPicPr>
            <p:cNvPr id="65548" name="Picture 17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8567" y="2198310"/>
              <a:ext cx="403185" cy="72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Picture 1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0163" y="2402419"/>
              <a:ext cx="285180"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0" name="Rectangle 172"/>
            <p:cNvSpPr>
              <a:spLocks noChangeArrowheads="1"/>
            </p:cNvSpPr>
            <p:nvPr/>
          </p:nvSpPr>
          <p:spPr bwMode="auto">
            <a:xfrm>
              <a:off x="2732385" y="1731358"/>
              <a:ext cx="483808" cy="2470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dirty="0" smtClean="0">
                  <a:solidFill>
                    <a:srgbClr val="000000"/>
                  </a:solidFill>
                  <a:latin typeface="+mn-lt"/>
                  <a:ea typeface="+mn-ea"/>
                </a:rPr>
                <a:t>APP4</a:t>
              </a:r>
              <a:endParaRPr lang="en-US" altLang="zh-CN" sz="900" b="1" dirty="0" smtClean="0">
                <a:solidFill>
                  <a:srgbClr val="000000"/>
                </a:solidFill>
                <a:latin typeface="+mn-lt"/>
                <a:ea typeface="+mn-ea"/>
              </a:endParaRPr>
            </a:p>
          </p:txBody>
        </p:sp>
        <p:sp>
          <p:nvSpPr>
            <p:cNvPr id="65551" name="Rectangle 173"/>
            <p:cNvSpPr>
              <a:spLocks noChangeArrowheads="1"/>
            </p:cNvSpPr>
            <p:nvPr/>
          </p:nvSpPr>
          <p:spPr bwMode="auto">
            <a:xfrm>
              <a:off x="2667191" y="1470271"/>
              <a:ext cx="593609" cy="353957"/>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pic>
          <p:nvPicPr>
            <p:cNvPr id="65552" name="Picture 1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587" y="2198311"/>
              <a:ext cx="346991" cy="71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3" name="Rectangle 175"/>
            <p:cNvSpPr>
              <a:spLocks noChangeArrowheads="1"/>
            </p:cNvSpPr>
            <p:nvPr/>
          </p:nvSpPr>
          <p:spPr bwMode="auto">
            <a:xfrm>
              <a:off x="1572618" y="1014683"/>
              <a:ext cx="1895774" cy="1960784"/>
            </a:xfrm>
            <a:prstGeom prst="rect">
              <a:avLst/>
            </a:prstGeom>
            <a:noFill/>
            <a:ln w="9525" cap="rnd">
              <a:solidFill>
                <a:schemeClr val="bg2"/>
              </a:solidFill>
              <a:prstDash val="sysDot"/>
              <a:miter lim="800000"/>
            </a:ln>
            <a:extLst>
              <a:ext uri="{909E8E84-426E-40DD-AFC4-6F175D3DCCD1}">
                <a14:hiddenFill xmlns:a14="http://schemas.microsoft.com/office/drawing/2010/main">
                  <a:solidFill>
                    <a:srgbClr val="FFFFFF"/>
                  </a:solidFill>
                </a14:hiddenFill>
              </a:ext>
            </a:extLst>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pic>
          <p:nvPicPr>
            <p:cNvPr id="65554" name="Picture 176" descr="Orange Curved Arrow Sm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151" y="1489228"/>
              <a:ext cx="953875" cy="31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55" name="Group 177"/>
            <p:cNvGrpSpPr/>
            <p:nvPr/>
          </p:nvGrpSpPr>
          <p:grpSpPr bwMode="auto">
            <a:xfrm>
              <a:off x="3816909" y="1446894"/>
              <a:ext cx="486069" cy="532190"/>
              <a:chOff x="2187" y="1168"/>
              <a:chExt cx="346" cy="393"/>
            </a:xfrm>
          </p:grpSpPr>
          <p:sp>
            <p:nvSpPr>
              <p:cNvPr id="65594" name="Rectangle 178"/>
              <p:cNvSpPr>
                <a:spLocks noChangeArrowheads="1"/>
              </p:cNvSpPr>
              <p:nvPr/>
            </p:nvSpPr>
            <p:spPr bwMode="auto">
              <a:xfrm>
                <a:off x="2187" y="1168"/>
                <a:ext cx="346" cy="18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90" tIns="39595" rIns="79190" bIns="39595"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APP2</a:t>
                </a:r>
                <a:endParaRPr lang="en-US" altLang="zh-CN" sz="900" b="1" smtClean="0">
                  <a:solidFill>
                    <a:srgbClr val="000000"/>
                  </a:solidFill>
                  <a:latin typeface="+mn-lt"/>
                  <a:ea typeface="+mn-ea"/>
                </a:endParaRPr>
              </a:p>
            </p:txBody>
          </p:sp>
          <p:sp>
            <p:nvSpPr>
              <p:cNvPr id="65595" name="Rectangle 179"/>
              <p:cNvSpPr>
                <a:spLocks noChangeArrowheads="1"/>
              </p:cNvSpPr>
              <p:nvPr/>
            </p:nvSpPr>
            <p:spPr bwMode="auto">
              <a:xfrm>
                <a:off x="2187" y="1378"/>
                <a:ext cx="346" cy="18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90" tIns="39595" rIns="79190" bIns="39595"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a:t>
                </a:r>
                <a:r>
                  <a:rPr lang="en-US" altLang="zh-CN" sz="1000" b="1" smtClean="0">
                    <a:solidFill>
                      <a:srgbClr val="000000"/>
                    </a:solidFill>
                    <a:latin typeface="+mn-lt"/>
                    <a:ea typeface="+mn-ea"/>
                  </a:rPr>
                  <a:t>3</a:t>
                </a:r>
                <a:endParaRPr lang="en-US" altLang="zh-CN" sz="1000" b="1" smtClean="0">
                  <a:solidFill>
                    <a:srgbClr val="000000"/>
                  </a:solidFill>
                  <a:latin typeface="+mn-lt"/>
                  <a:ea typeface="+mn-ea"/>
                </a:endParaRPr>
              </a:p>
            </p:txBody>
          </p:sp>
        </p:grpSp>
        <p:sp>
          <p:nvSpPr>
            <p:cNvPr id="65556" name="Rectangle 180"/>
            <p:cNvSpPr>
              <a:spLocks noChangeArrowheads="1"/>
            </p:cNvSpPr>
            <p:nvPr/>
          </p:nvSpPr>
          <p:spPr bwMode="auto">
            <a:xfrm>
              <a:off x="3751471" y="1473776"/>
              <a:ext cx="595325" cy="352205"/>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57" name="Rectangle 181"/>
            <p:cNvSpPr>
              <a:spLocks noChangeArrowheads="1"/>
            </p:cNvSpPr>
            <p:nvPr/>
          </p:nvSpPr>
          <p:spPr bwMode="auto">
            <a:xfrm>
              <a:off x="4708794" y="1473776"/>
              <a:ext cx="593609" cy="352205"/>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58" name="Rectangle 182"/>
            <p:cNvSpPr>
              <a:spLocks noChangeArrowheads="1"/>
            </p:cNvSpPr>
            <p:nvPr/>
          </p:nvSpPr>
          <p:spPr bwMode="auto">
            <a:xfrm>
              <a:off x="3614220" y="1018187"/>
              <a:ext cx="1897489" cy="1960784"/>
            </a:xfrm>
            <a:prstGeom prst="rect">
              <a:avLst/>
            </a:prstGeom>
            <a:noFill/>
            <a:ln w="9525" cap="rnd">
              <a:solidFill>
                <a:schemeClr val="bg2"/>
              </a:solidFill>
              <a:prstDash val="sysDot"/>
              <a:miter lim="800000"/>
            </a:ln>
            <a:extLst>
              <a:ext uri="{909E8E84-426E-40DD-AFC4-6F175D3DCCD1}">
                <a14:hiddenFill xmlns:a14="http://schemas.microsoft.com/office/drawing/2010/main">
                  <a:solidFill>
                    <a:srgbClr val="FFFFFF"/>
                  </a:solidFill>
                </a14:hiddenFill>
              </a:ext>
            </a:extLst>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grpSp>
          <p:nvGrpSpPr>
            <p:cNvPr id="65559" name="Group 183"/>
            <p:cNvGrpSpPr/>
            <p:nvPr/>
          </p:nvGrpSpPr>
          <p:grpSpPr bwMode="auto">
            <a:xfrm>
              <a:off x="4774999" y="1448406"/>
              <a:ext cx="486069" cy="530679"/>
              <a:chOff x="2869" y="1169"/>
              <a:chExt cx="346" cy="392"/>
            </a:xfrm>
          </p:grpSpPr>
          <p:sp>
            <p:nvSpPr>
              <p:cNvPr id="65592" name="Rectangle 184"/>
              <p:cNvSpPr>
                <a:spLocks noChangeArrowheads="1"/>
              </p:cNvSpPr>
              <p:nvPr/>
            </p:nvSpPr>
            <p:spPr bwMode="auto">
              <a:xfrm>
                <a:off x="2872" y="1378"/>
                <a:ext cx="346" cy="18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90" tIns="39595" rIns="79190" bIns="39595"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APP4</a:t>
                </a:r>
                <a:endParaRPr lang="en-US" altLang="zh-CN" sz="900" b="1" smtClean="0">
                  <a:solidFill>
                    <a:srgbClr val="000000"/>
                  </a:solidFill>
                  <a:latin typeface="+mn-lt"/>
                  <a:ea typeface="+mn-ea"/>
                </a:endParaRPr>
              </a:p>
            </p:txBody>
          </p:sp>
          <p:sp>
            <p:nvSpPr>
              <p:cNvPr id="65593" name="Rectangle 185"/>
              <p:cNvSpPr>
                <a:spLocks noChangeArrowheads="1"/>
              </p:cNvSpPr>
              <p:nvPr/>
            </p:nvSpPr>
            <p:spPr bwMode="auto">
              <a:xfrm>
                <a:off x="2872" y="1172"/>
                <a:ext cx="346" cy="18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90" tIns="39595" rIns="79190" bIns="39595"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APP1</a:t>
                </a:r>
                <a:endParaRPr lang="en-US" altLang="zh-CN" sz="900" b="1" smtClean="0">
                  <a:solidFill>
                    <a:srgbClr val="000000"/>
                  </a:solidFill>
                  <a:latin typeface="+mn-lt"/>
                  <a:ea typeface="+mn-ea"/>
                </a:endParaRPr>
              </a:p>
            </p:txBody>
          </p:sp>
        </p:grpSp>
        <p:pic>
          <p:nvPicPr>
            <p:cNvPr id="65560" name="Picture 18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1182" y="2198311"/>
              <a:ext cx="335753" cy="71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1" name="Picture 18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2413" y="2198309"/>
              <a:ext cx="379302"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2" name="Rectangle 188"/>
            <p:cNvSpPr>
              <a:spLocks noChangeArrowheads="1"/>
            </p:cNvSpPr>
            <p:nvPr/>
          </p:nvSpPr>
          <p:spPr bwMode="auto">
            <a:xfrm>
              <a:off x="1773347" y="3995284"/>
              <a:ext cx="485523" cy="23129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dirty="0" smtClean="0">
                  <a:solidFill>
                    <a:srgbClr val="000000"/>
                  </a:solidFill>
                  <a:latin typeface="+mn-lt"/>
                  <a:ea typeface="+mn-ea"/>
                </a:rPr>
                <a:t>APP1</a:t>
              </a:r>
              <a:endParaRPr lang="en-US" altLang="zh-CN" sz="900" b="1" dirty="0" smtClean="0">
                <a:solidFill>
                  <a:srgbClr val="000000"/>
                </a:solidFill>
                <a:latin typeface="+mn-lt"/>
                <a:ea typeface="+mn-ea"/>
              </a:endParaRPr>
            </a:p>
          </p:txBody>
        </p:sp>
        <p:sp>
          <p:nvSpPr>
            <p:cNvPr id="65563" name="Rectangle 189"/>
            <p:cNvSpPr>
              <a:spLocks noChangeArrowheads="1"/>
            </p:cNvSpPr>
            <p:nvPr/>
          </p:nvSpPr>
          <p:spPr bwMode="auto">
            <a:xfrm>
              <a:off x="1773347" y="4259877"/>
              <a:ext cx="485523" cy="23655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APP2</a:t>
              </a:r>
              <a:endParaRPr lang="en-US" altLang="zh-CN" sz="900" b="1" smtClean="0">
                <a:solidFill>
                  <a:srgbClr val="000000"/>
                </a:solidFill>
                <a:latin typeface="+mn-lt"/>
                <a:ea typeface="+mn-ea"/>
              </a:endParaRPr>
            </a:p>
          </p:txBody>
        </p:sp>
        <p:sp>
          <p:nvSpPr>
            <p:cNvPr id="65564" name="Rectangle 190"/>
            <p:cNvSpPr>
              <a:spLocks noChangeArrowheads="1"/>
            </p:cNvSpPr>
            <p:nvPr/>
          </p:nvSpPr>
          <p:spPr bwMode="auto">
            <a:xfrm>
              <a:off x="1773347" y="4531477"/>
              <a:ext cx="485523" cy="23480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APP3</a:t>
              </a:r>
              <a:endParaRPr lang="en-US" altLang="zh-CN" sz="900" b="1" smtClean="0">
                <a:solidFill>
                  <a:srgbClr val="000000"/>
                </a:solidFill>
                <a:latin typeface="+mn-lt"/>
                <a:ea typeface="+mn-ea"/>
              </a:endParaRPr>
            </a:p>
          </p:txBody>
        </p:sp>
        <p:sp>
          <p:nvSpPr>
            <p:cNvPr id="65565" name="Rectangle 191"/>
            <p:cNvSpPr>
              <a:spLocks noChangeArrowheads="1"/>
            </p:cNvSpPr>
            <p:nvPr/>
          </p:nvSpPr>
          <p:spPr bwMode="auto">
            <a:xfrm>
              <a:off x="1452524" y="3953230"/>
              <a:ext cx="595325" cy="353957"/>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66" name="Rectangle 192"/>
            <p:cNvSpPr>
              <a:spLocks noChangeArrowheads="1"/>
            </p:cNvSpPr>
            <p:nvPr/>
          </p:nvSpPr>
          <p:spPr bwMode="auto">
            <a:xfrm>
              <a:off x="2744395" y="4498185"/>
              <a:ext cx="483808" cy="23305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APP4</a:t>
              </a:r>
              <a:endParaRPr lang="en-US" altLang="zh-CN" sz="900" b="1" smtClean="0">
                <a:solidFill>
                  <a:srgbClr val="000000"/>
                </a:solidFill>
                <a:latin typeface="+mn-lt"/>
                <a:ea typeface="+mn-ea"/>
              </a:endParaRPr>
            </a:p>
          </p:txBody>
        </p:sp>
        <p:sp>
          <p:nvSpPr>
            <p:cNvPr id="65567" name="Rectangle 193"/>
            <p:cNvSpPr>
              <a:spLocks noChangeArrowheads="1"/>
            </p:cNvSpPr>
            <p:nvPr/>
          </p:nvSpPr>
          <p:spPr bwMode="auto">
            <a:xfrm>
              <a:off x="2677485" y="4093411"/>
              <a:ext cx="595325" cy="352206"/>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pic>
          <p:nvPicPr>
            <p:cNvPr id="65568" name="Picture 1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4994" y="4830536"/>
              <a:ext cx="299228" cy="66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9" name="Rectangle 195"/>
            <p:cNvSpPr>
              <a:spLocks noChangeArrowheads="1"/>
            </p:cNvSpPr>
            <p:nvPr/>
          </p:nvSpPr>
          <p:spPr bwMode="auto">
            <a:xfrm>
              <a:off x="1582912" y="3664107"/>
              <a:ext cx="1897489" cy="1871419"/>
            </a:xfrm>
            <a:prstGeom prst="rect">
              <a:avLst/>
            </a:prstGeom>
            <a:noFill/>
            <a:ln w="9525" cap="rnd">
              <a:solidFill>
                <a:schemeClr val="bg2"/>
              </a:solidFill>
              <a:prstDash val="sysDot"/>
              <a:miter lim="800000"/>
            </a:ln>
            <a:extLst>
              <a:ext uri="{909E8E84-426E-40DD-AFC4-6F175D3DCCD1}">
                <a14:hiddenFill xmlns:a14="http://schemas.microsoft.com/office/drawing/2010/main">
                  <a:solidFill>
                    <a:srgbClr val="FFFFFF"/>
                  </a:solidFill>
                </a14:hiddenFill>
              </a:ext>
            </a:extLst>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pic>
          <p:nvPicPr>
            <p:cNvPr id="65570" name="Picture 196" descr="Orange Curved Arrow Sm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3199" y="4118430"/>
              <a:ext cx="952471" cy="30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1" name="Rectangle 197"/>
            <p:cNvSpPr>
              <a:spLocks noChangeArrowheads="1"/>
            </p:cNvSpPr>
            <p:nvPr/>
          </p:nvSpPr>
          <p:spPr bwMode="auto">
            <a:xfrm>
              <a:off x="3761765" y="4095164"/>
              <a:ext cx="595325" cy="352205"/>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72" name="Rectangle 198"/>
            <p:cNvSpPr>
              <a:spLocks noChangeArrowheads="1"/>
            </p:cNvSpPr>
            <p:nvPr/>
          </p:nvSpPr>
          <p:spPr bwMode="auto">
            <a:xfrm>
              <a:off x="4720804" y="4095164"/>
              <a:ext cx="595324" cy="352205"/>
            </a:xfrm>
            <a:prstGeom prst="rect">
              <a:avLst/>
            </a:prstGeom>
            <a:noFill/>
            <a:ln w="9525" algn="ctr">
              <a:solidFill>
                <a:srgbClr val="B2B2B2"/>
              </a:solidFill>
              <a:prstDash val="dash"/>
              <a:miter lim="800000"/>
            </a:ln>
            <a:extLst>
              <a:ext uri="{909E8E84-426E-40DD-AFC4-6F175D3DCCD1}">
                <a14:hiddenFill xmlns:a14="http://schemas.microsoft.com/office/drawing/2010/main">
                  <a:solidFill>
                    <a:srgbClr val="FFFFFF"/>
                  </a:solidFill>
                </a14:hiddenFill>
              </a:ext>
            </a:extLst>
          </p:spPr>
          <p:txBody>
            <a:bodyPr lIns="72273" tIns="36137" rIns="72273" bIns="36137"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73" name="Rectangle 199"/>
            <p:cNvSpPr>
              <a:spLocks noChangeArrowheads="1"/>
            </p:cNvSpPr>
            <p:nvPr/>
          </p:nvSpPr>
          <p:spPr bwMode="auto">
            <a:xfrm>
              <a:off x="3626230" y="3667611"/>
              <a:ext cx="1895773" cy="1869666"/>
            </a:xfrm>
            <a:prstGeom prst="rect">
              <a:avLst/>
            </a:prstGeom>
            <a:noFill/>
            <a:ln w="9525" cap="rnd">
              <a:solidFill>
                <a:schemeClr val="bg2"/>
              </a:solidFill>
              <a:prstDash val="sysDot"/>
              <a:miter lim="800000"/>
            </a:ln>
            <a:extLst>
              <a:ext uri="{909E8E84-426E-40DD-AFC4-6F175D3DCCD1}">
                <a14:hiddenFill xmlns:a14="http://schemas.microsoft.com/office/drawing/2010/main">
                  <a:solidFill>
                    <a:srgbClr val="FFFFFF"/>
                  </a:solidFill>
                </a14:hiddenFill>
              </a:ext>
            </a:extLst>
          </p:spPr>
          <p:txBody>
            <a:bodyPr wrap="none" lIns="83443" tIns="41721" rIns="83443" bIns="41721"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65574" name="Rectangle 200"/>
            <p:cNvSpPr>
              <a:spLocks noChangeArrowheads="1"/>
            </p:cNvSpPr>
            <p:nvPr/>
          </p:nvSpPr>
          <p:spPr bwMode="auto">
            <a:xfrm>
              <a:off x="3802940" y="4030330"/>
              <a:ext cx="485525" cy="2365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APP1</a:t>
              </a:r>
              <a:endParaRPr lang="en-US" altLang="zh-CN" sz="900" b="1" smtClean="0">
                <a:solidFill>
                  <a:srgbClr val="000000"/>
                </a:solidFill>
                <a:latin typeface="+mn-lt"/>
                <a:ea typeface="+mn-ea"/>
              </a:endParaRPr>
            </a:p>
          </p:txBody>
        </p:sp>
        <p:sp>
          <p:nvSpPr>
            <p:cNvPr id="65575" name="Rectangle 201"/>
            <p:cNvSpPr>
              <a:spLocks noChangeArrowheads="1"/>
            </p:cNvSpPr>
            <p:nvPr/>
          </p:nvSpPr>
          <p:spPr bwMode="auto">
            <a:xfrm>
              <a:off x="3802940" y="4280904"/>
              <a:ext cx="485525" cy="23830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a:t>
              </a:r>
              <a:r>
                <a:rPr lang="en-US" altLang="zh-CN" sz="1000" b="1" smtClean="0">
                  <a:solidFill>
                    <a:srgbClr val="000000"/>
                  </a:solidFill>
                  <a:latin typeface="+mn-lt"/>
                  <a:ea typeface="+mn-ea"/>
                </a:rPr>
                <a:t>2</a:t>
              </a:r>
              <a:endParaRPr lang="en-US" altLang="zh-CN" sz="1000" b="1" smtClean="0">
                <a:solidFill>
                  <a:srgbClr val="000000"/>
                </a:solidFill>
                <a:latin typeface="+mn-lt"/>
                <a:ea typeface="+mn-ea"/>
              </a:endParaRPr>
            </a:p>
          </p:txBody>
        </p:sp>
        <p:sp>
          <p:nvSpPr>
            <p:cNvPr id="65576" name="Rectangle 202"/>
            <p:cNvSpPr>
              <a:spLocks noChangeArrowheads="1"/>
            </p:cNvSpPr>
            <p:nvPr/>
          </p:nvSpPr>
          <p:spPr bwMode="auto">
            <a:xfrm>
              <a:off x="3802940" y="4534982"/>
              <a:ext cx="485525" cy="23480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APP3</a:t>
              </a:r>
              <a:endParaRPr lang="en-US" altLang="zh-CN" sz="900" b="1" smtClean="0">
                <a:solidFill>
                  <a:srgbClr val="000000"/>
                </a:solidFill>
                <a:latin typeface="+mn-lt"/>
                <a:ea typeface="+mn-ea"/>
              </a:endParaRPr>
            </a:p>
          </p:txBody>
        </p:sp>
        <p:sp>
          <p:nvSpPr>
            <p:cNvPr id="65577" name="Rectangle 203"/>
            <p:cNvSpPr>
              <a:spLocks noChangeArrowheads="1"/>
            </p:cNvSpPr>
            <p:nvPr/>
          </p:nvSpPr>
          <p:spPr bwMode="auto">
            <a:xfrm>
              <a:off x="3821813" y="3779756"/>
              <a:ext cx="487240" cy="23655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en-US" altLang="zh-CN" sz="900" b="1" smtClean="0">
                  <a:solidFill>
                    <a:srgbClr val="000000"/>
                  </a:solidFill>
                  <a:latin typeface="+mn-lt"/>
                  <a:ea typeface="+mn-ea"/>
                </a:rPr>
                <a:t>APP4</a:t>
              </a:r>
              <a:endParaRPr lang="en-US" altLang="zh-CN" sz="900" b="1" smtClean="0">
                <a:solidFill>
                  <a:srgbClr val="000000"/>
                </a:solidFill>
                <a:latin typeface="+mn-lt"/>
                <a:ea typeface="+mn-ea"/>
              </a:endParaRPr>
            </a:p>
          </p:txBody>
        </p:sp>
        <p:pic>
          <p:nvPicPr>
            <p:cNvPr id="65578" name="Picture 2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8974" y="4830536"/>
              <a:ext cx="320300" cy="66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79" name="Picture 2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1588" y="4830536"/>
              <a:ext cx="352610" cy="66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0" name="Text Box 206"/>
            <p:cNvSpPr txBox="1">
              <a:spLocks noChangeArrowheads="1"/>
            </p:cNvSpPr>
            <p:nvPr/>
          </p:nvSpPr>
          <p:spPr bwMode="auto">
            <a:xfrm>
              <a:off x="1443946" y="5605616"/>
              <a:ext cx="4177564" cy="36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spAutoFit/>
            </a:bodyPr>
            <a:lstStyle>
              <a:lvl1pPr marL="165100" indent="-165100"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20000"/>
                </a:lnSpc>
                <a:spcBef>
                  <a:spcPct val="50000"/>
                </a:spcBef>
                <a:buClrTx/>
                <a:buSzTx/>
                <a:buFontTx/>
                <a:buChar char="•"/>
                <a:defRPr/>
              </a:pPr>
              <a:r>
                <a:rPr lang="zh-CN" altLang="en-US" sz="1400" smtClean="0">
                  <a:solidFill>
                    <a:srgbClr val="000000"/>
                  </a:solidFill>
                  <a:latin typeface="+mn-lt"/>
                  <a:ea typeface="+mn-ea"/>
                </a:rPr>
                <a:t>夜晚：自动节能减排</a:t>
              </a:r>
              <a:endParaRPr lang="en-US" altLang="zh-CN" sz="1400" smtClean="0">
                <a:solidFill>
                  <a:srgbClr val="000000"/>
                </a:solidFill>
                <a:latin typeface="+mn-lt"/>
                <a:ea typeface="+mn-ea"/>
              </a:endParaRPr>
            </a:p>
          </p:txBody>
        </p:sp>
        <p:pic>
          <p:nvPicPr>
            <p:cNvPr id="65581" name="Picture 2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9098" y="2402419"/>
              <a:ext cx="285179"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2" name="Picture 2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1879" y="2402419"/>
              <a:ext cx="285180"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3" name="Picture 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1705" y="2402419"/>
              <a:ext cx="285179"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4" name="Picture 2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0572" y="4927299"/>
              <a:ext cx="285179"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5" name="Picture 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506" y="4927299"/>
              <a:ext cx="285180"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6" name="Picture 2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2285" y="4927299"/>
              <a:ext cx="285179"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87" name="Picture 2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293" y="4927299"/>
              <a:ext cx="285179" cy="5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8" name="Text Box 214"/>
            <p:cNvSpPr txBox="1">
              <a:spLocks noChangeArrowheads="1"/>
            </p:cNvSpPr>
            <p:nvPr/>
          </p:nvSpPr>
          <p:spPr bwMode="auto">
            <a:xfrm>
              <a:off x="1488553" y="3029787"/>
              <a:ext cx="4167270" cy="36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264" tIns="36132" rIns="72264" bIns="36132">
              <a:spAutoFit/>
            </a:bodyPr>
            <a:lstStyle>
              <a:lvl1pPr marL="165100" indent="-165100"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20000"/>
                </a:lnSpc>
                <a:spcBef>
                  <a:spcPct val="50000"/>
                </a:spcBef>
                <a:buClrTx/>
                <a:buSzTx/>
                <a:buFontTx/>
                <a:buChar char="•"/>
                <a:defRPr/>
              </a:pPr>
              <a:r>
                <a:rPr lang="zh-CN" altLang="en-US" sz="1400" smtClean="0">
                  <a:solidFill>
                    <a:srgbClr val="000000"/>
                  </a:solidFill>
                  <a:latin typeface="+mn-lt"/>
                  <a:ea typeface="+mn-ea"/>
                </a:rPr>
                <a:t>白天：监控资源负载情况，自动负载均衡</a:t>
              </a:r>
              <a:endParaRPr lang="zh-CN" altLang="en-US" sz="1400" smtClean="0">
                <a:solidFill>
                  <a:srgbClr val="000000"/>
                </a:solidFill>
                <a:latin typeface="+mn-lt"/>
                <a:ea typeface="+mn-ea"/>
              </a:endParaRPr>
            </a:p>
          </p:txBody>
        </p:sp>
        <p:pic>
          <p:nvPicPr>
            <p:cNvPr id="65589" name="Picture 215" descr="Stop-Normal-Red-128x1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04498" y="4393595"/>
              <a:ext cx="414424" cy="40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 Box 217"/>
            <p:cNvSpPr txBox="1">
              <a:spLocks noChangeArrowheads="1"/>
            </p:cNvSpPr>
            <p:nvPr/>
          </p:nvSpPr>
          <p:spPr bwMode="auto">
            <a:xfrm>
              <a:off x="769702" y="892024"/>
              <a:ext cx="449496" cy="2468940"/>
            </a:xfrm>
            <a:prstGeom prst="rect">
              <a:avLst/>
            </a:prstGeom>
            <a:solidFill>
              <a:schemeClr val="tx2">
                <a:lumMod val="40000"/>
                <a:lumOff val="60000"/>
              </a:schemeClr>
            </a:solidFill>
            <a:ln w="9525">
              <a:noFill/>
              <a:miter lim="800000"/>
            </a:ln>
            <a:effectLst>
              <a:prstShdw prst="shdw17" dist="17961" dir="2700000">
                <a:srgbClr val="007A99"/>
              </a:prstShdw>
            </a:effectLst>
          </p:spPr>
          <p:txBody>
            <a:bodyPr vert="eaVert" lIns="83443" tIns="41721" rIns="83443" bIns="41721">
              <a:spAutoFit/>
            </a:bodyPr>
            <a:lstStyle/>
            <a:p>
              <a:pPr algn="ctr" eaLnBrk="1" hangingPunct="1">
                <a:defRPr/>
              </a:pPr>
              <a:r>
                <a:rPr lang="zh-CN" altLang="en-US" sz="1600" dirty="0">
                  <a:solidFill>
                    <a:srgbClr val="FFFFFF"/>
                  </a:solidFill>
                  <a:latin typeface="+mn-lt"/>
                  <a:ea typeface="+mn-ea"/>
                </a:rPr>
                <a:t>基于负载策略</a:t>
              </a:r>
              <a:endParaRPr lang="zh-CN" altLang="en-US" sz="1600" dirty="0">
                <a:solidFill>
                  <a:srgbClr val="FFFFFF"/>
                </a:solidFill>
                <a:latin typeface="+mn-lt"/>
                <a:ea typeface="+mn-ea"/>
              </a:endParaRPr>
            </a:p>
          </p:txBody>
        </p:sp>
        <p:sp>
          <p:nvSpPr>
            <p:cNvPr id="65591" name="Text Box 218"/>
            <p:cNvSpPr txBox="1">
              <a:spLocks noChangeArrowheads="1"/>
            </p:cNvSpPr>
            <p:nvPr/>
          </p:nvSpPr>
          <p:spPr bwMode="auto">
            <a:xfrm>
              <a:off x="769702" y="3509907"/>
              <a:ext cx="447781" cy="2661690"/>
            </a:xfrm>
            <a:prstGeom prst="rect">
              <a:avLst/>
            </a:prstGeom>
            <a:solidFill>
              <a:srgbClr val="CF6B63"/>
            </a:solidFill>
            <a:ln>
              <a:noFill/>
            </a:ln>
            <a:effectLst>
              <a:prstShdw prst="shdw17" dist="17961" dir="2700000">
                <a:srgbClr val="007A99"/>
              </a:prstShdw>
            </a:effectLst>
            <a:extLst>
              <a:ext uri="{91240B29-F687-4F45-9708-019B960494DF}">
                <a14:hiddenLine xmlns:a14="http://schemas.microsoft.com/office/drawing/2010/main" w="9525">
                  <a:solidFill>
                    <a:srgbClr val="000000"/>
                  </a:solidFill>
                  <a:miter lim="800000"/>
                  <a:headEnd/>
                  <a:tailEnd/>
                </a14:hiddenLine>
              </a:ext>
            </a:extLst>
          </p:spPr>
          <p:txBody>
            <a:bodyPr vert="eaVert" lIns="83443" tIns="41721" rIns="83443" bIns="41721">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hangingPunct="1">
                <a:lnSpc>
                  <a:spcPct val="100000"/>
                </a:lnSpc>
                <a:spcBef>
                  <a:spcPct val="0"/>
                </a:spcBef>
                <a:buClrTx/>
                <a:buSzTx/>
                <a:buFontTx/>
                <a:buNone/>
                <a:defRPr/>
              </a:pPr>
              <a:r>
                <a:rPr lang="zh-CN" altLang="en-US" sz="1600" smtClean="0">
                  <a:solidFill>
                    <a:srgbClr val="FFFFFF"/>
                  </a:solidFill>
                  <a:latin typeface="+mn-lt"/>
                  <a:ea typeface="+mn-ea"/>
                </a:rPr>
                <a:t>基于时间策略</a:t>
              </a:r>
              <a:endParaRPr lang="zh-CN" altLang="en-US" sz="1600" smtClean="0">
                <a:solidFill>
                  <a:srgbClr val="FFFFFF"/>
                </a:solidFill>
                <a:latin typeface="+mn-lt"/>
                <a:ea typeface="+mn-ea"/>
              </a:endParaRPr>
            </a:p>
          </p:txBody>
        </p:sp>
      </p:grpSp>
      <p:sp>
        <p:nvSpPr>
          <p:cNvPr id="65540" name="AutoShape 2"/>
          <p:cNvSpPr>
            <a:spLocks noChangeArrowheads="1"/>
          </p:cNvSpPr>
          <p:nvPr/>
        </p:nvSpPr>
        <p:spPr bwMode="auto">
          <a:xfrm>
            <a:off x="5616575" y="2097088"/>
            <a:ext cx="2987675" cy="2879725"/>
          </a:xfrm>
          <a:prstGeom prst="roundRect">
            <a:avLst>
              <a:gd name="adj" fmla="val 3769"/>
            </a:avLst>
          </a:prstGeom>
          <a:solidFill>
            <a:srgbClr val="C0C0C0">
              <a:alpha val="30196"/>
            </a:srgbClr>
          </a:solidFill>
          <a:ln w="9525" algn="ctr">
            <a:solidFill>
              <a:srgbClr val="333333"/>
            </a:solidFill>
            <a:prstDash val="sysDot"/>
            <a:round/>
          </a:ln>
        </p:spPr>
        <p:txBody>
          <a:bodyPr wrap="none" lIns="80137" tIns="40068" rIns="80137" bIns="40068"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Tx/>
              <a:buSzTx/>
              <a:buFontTx/>
              <a:buNone/>
              <a:defRPr/>
            </a:pPr>
            <a:endParaRPr lang="zh-CN" altLang="en-US" sz="1600" smtClean="0">
              <a:solidFill>
                <a:srgbClr val="FFFFFF"/>
              </a:solidFill>
              <a:latin typeface="+mn-lt"/>
              <a:ea typeface="+mn-ea"/>
            </a:endParaRPr>
          </a:p>
        </p:txBody>
      </p:sp>
      <p:sp>
        <p:nvSpPr>
          <p:cNvPr id="47109" name="Text Box 157"/>
          <p:cNvSpPr txBox="1">
            <a:spLocks noChangeArrowheads="1"/>
          </p:cNvSpPr>
          <p:nvPr/>
        </p:nvSpPr>
        <p:spPr bwMode="auto">
          <a:xfrm>
            <a:off x="5673725" y="2168525"/>
            <a:ext cx="2930525" cy="2716213"/>
          </a:xfrm>
          <a:prstGeom prst="rect">
            <a:avLst/>
          </a:prstGeom>
          <a:noFill/>
          <a:ln w="9525">
            <a:noFill/>
            <a:prstDash val="sysDot"/>
            <a:miter lim="800000"/>
          </a:ln>
          <a:effectLst>
            <a:prstShdw prst="shdw17" dist="17961" dir="2700000">
              <a:srgbClr val="737373"/>
            </a:prstShdw>
          </a:effectLst>
        </p:spPr>
        <p:txBody>
          <a:bodyPr lIns="83443" tIns="41721" rIns="83443" bIns="41721">
            <a:spAutoFit/>
          </a:bodyPr>
          <a:lstStyle/>
          <a:p>
            <a:pPr eaLnBrk="1" hangingPunct="1">
              <a:lnSpc>
                <a:spcPct val="150000"/>
              </a:lnSpc>
              <a:defRPr/>
            </a:pPr>
            <a:r>
              <a:rPr lang="zh-CN" altLang="en-US" sz="1800" dirty="0">
                <a:latin typeface="+mn-lt"/>
                <a:ea typeface="+mn-ea"/>
              </a:rPr>
              <a:t>智能化、自动化资源调度</a:t>
            </a:r>
            <a:r>
              <a:rPr lang="en-US" altLang="zh-CN" sz="1800" dirty="0">
                <a:latin typeface="+mn-lt"/>
                <a:ea typeface="+mn-ea"/>
              </a:rPr>
              <a:t>:</a:t>
            </a:r>
            <a:endParaRPr lang="zh-CN" altLang="en-US" sz="1800" dirty="0">
              <a:solidFill>
                <a:srgbClr val="000000"/>
              </a:solidFill>
              <a:latin typeface="+mn-lt"/>
              <a:ea typeface="+mn-ea"/>
            </a:endParaRPr>
          </a:p>
          <a:p>
            <a:pPr marL="177800" indent="-177800" eaLnBrk="1" hangingPunct="1">
              <a:lnSpc>
                <a:spcPct val="150000"/>
              </a:lnSpc>
              <a:buClr>
                <a:schemeClr val="bg1">
                  <a:lumMod val="50000"/>
                </a:schemeClr>
              </a:buClr>
              <a:buSzPct val="70000"/>
              <a:buFont typeface="Wingdings" panose="05000000000000000000" pitchFamily="2" charset="2"/>
              <a:buChar char="l"/>
              <a:defRPr/>
            </a:pPr>
            <a:r>
              <a:rPr lang="zh-CN" altLang="en-US" sz="1600" dirty="0">
                <a:solidFill>
                  <a:srgbClr val="000000"/>
                </a:solidFill>
                <a:latin typeface="+mn-lt"/>
                <a:ea typeface="+mn-ea"/>
              </a:rPr>
              <a:t>白天，基于负载策略进行资源监控，自动负载均衡，实现高效热管理</a:t>
            </a:r>
            <a:endParaRPr lang="zh-CN" altLang="en-US" sz="1600" dirty="0">
              <a:solidFill>
                <a:srgbClr val="000000"/>
              </a:solidFill>
              <a:latin typeface="+mn-lt"/>
              <a:ea typeface="+mn-ea"/>
            </a:endParaRPr>
          </a:p>
          <a:p>
            <a:pPr marL="177800" indent="-177800" eaLnBrk="1" hangingPunct="1">
              <a:lnSpc>
                <a:spcPct val="150000"/>
              </a:lnSpc>
              <a:buClr>
                <a:schemeClr val="bg1">
                  <a:lumMod val="50000"/>
                </a:schemeClr>
              </a:buClr>
              <a:buSzPct val="70000"/>
              <a:buFont typeface="Wingdings" panose="05000000000000000000" pitchFamily="2" charset="2"/>
              <a:buChar char="l"/>
              <a:defRPr/>
            </a:pPr>
            <a:r>
              <a:rPr lang="zh-CN" altLang="en-US" sz="1600" dirty="0">
                <a:latin typeface="+mn-lt"/>
                <a:ea typeface="+mn-ea"/>
              </a:rPr>
              <a:t>夜晚，基于时间策略进行负载整合，将不需要的服务器关机，最大限度降低耗电量</a:t>
            </a:r>
            <a:endParaRPr lang="zh-CN" altLang="en-US" sz="1600" dirty="0">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tx1"/>
              </a:buClr>
              <a:buSzTx/>
              <a:buFont typeface="Wingdings" panose="05000000000000000000" pitchFamily="2" charset="2"/>
              <a:buAutoNum type="arabicPeriod"/>
              <a:defRPr/>
            </a:pPr>
            <a:r>
              <a:rPr lang="zh-CN" altLang="en-US" b="1" smtClean="0">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12292"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4572000" y="1557338"/>
            <a:ext cx="3919538" cy="441483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80142" tIns="40070" rIns="80142" bIns="40070"/>
          <a:lstStyle/>
          <a:p>
            <a:pPr defTabSz="800735" eaLnBrk="1" fontAlgn="t" hangingPunct="1">
              <a:lnSpc>
                <a:spcPct val="110000"/>
              </a:lnSpc>
              <a:buClr>
                <a:schemeClr val="bg1"/>
              </a:buClr>
              <a:buFont typeface="Wingdings" panose="05000000000000000000" pitchFamily="2" charset="2"/>
              <a:buChar char="•"/>
              <a:defRPr/>
            </a:pPr>
            <a:endParaRPr lang="zh-CN" altLang="en-US" dirty="0">
              <a:solidFill>
                <a:schemeClr val="bg1"/>
              </a:solidFill>
            </a:endParaRPr>
          </a:p>
        </p:txBody>
      </p:sp>
      <p:sp>
        <p:nvSpPr>
          <p:cNvPr id="24" name="矩形 23"/>
          <p:cNvSpPr/>
          <p:nvPr/>
        </p:nvSpPr>
        <p:spPr bwMode="auto">
          <a:xfrm>
            <a:off x="777875" y="1546225"/>
            <a:ext cx="3540125" cy="44037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80142" tIns="40070" rIns="80142" bIns="40070"/>
          <a:lstStyle/>
          <a:p>
            <a:pPr defTabSz="800735" eaLnBrk="1" fontAlgn="t" hangingPunct="1">
              <a:lnSpc>
                <a:spcPct val="110000"/>
              </a:lnSpc>
              <a:buClr>
                <a:schemeClr val="bg1"/>
              </a:buClr>
              <a:buFont typeface="Wingdings" panose="05000000000000000000" pitchFamily="2" charset="2"/>
              <a:buChar char="•"/>
              <a:defRPr/>
            </a:pPr>
            <a:endParaRPr lang="zh-CN" altLang="en-US" dirty="0">
              <a:solidFill>
                <a:schemeClr val="bg1"/>
              </a:solidFill>
            </a:endParaRPr>
          </a:p>
        </p:txBody>
      </p:sp>
      <p:sp>
        <p:nvSpPr>
          <p:cNvPr id="67588" name="标题 1"/>
          <p:cNvSpPr>
            <a:spLocks noGrp="1"/>
          </p:cNvSpPr>
          <p:nvPr>
            <p:ph type="title"/>
          </p:nvPr>
        </p:nvSpPr>
        <p:spPr/>
        <p:txBody>
          <a:bodyPr/>
          <a:lstStyle/>
          <a:p>
            <a:pPr eaLnBrk="1" hangingPunct="1"/>
            <a:r>
              <a:rPr lang="zh-CN" altLang="en-US" smtClean="0"/>
              <a:t>降温去噪，绿色办公</a:t>
            </a:r>
            <a:endParaRPr lang="zh-CN" altLang="en-US" smtClean="0"/>
          </a:p>
        </p:txBody>
      </p:sp>
      <p:sp>
        <p:nvSpPr>
          <p:cNvPr id="67589" name="矩形 4"/>
          <p:cNvSpPr>
            <a:spLocks noChangeArrowheads="1"/>
          </p:cNvSpPr>
          <p:nvPr/>
        </p:nvSpPr>
        <p:spPr bwMode="auto">
          <a:xfrm>
            <a:off x="968375" y="3867150"/>
            <a:ext cx="3097213"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48" tIns="41724" rIns="83448" bIns="41724">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None/>
              <a:defRPr/>
            </a:pPr>
            <a:r>
              <a:rPr lang="zh-CN" altLang="en-US" sz="1600" smtClean="0">
                <a:latin typeface="+mn-lt"/>
                <a:ea typeface="+mn-ea"/>
              </a:rPr>
              <a:t>说明：</a:t>
            </a:r>
            <a:endParaRPr lang="en-US" altLang="zh-CN" sz="1600" smtClean="0">
              <a:latin typeface="+mn-lt"/>
              <a:ea typeface="+mn-ea"/>
            </a:endParaRPr>
          </a:p>
          <a:p>
            <a:pPr eaLnBrk="1" fontAlgn="t" hangingPunct="1">
              <a:lnSpc>
                <a:spcPct val="110000"/>
              </a:lnSpc>
              <a:spcBef>
                <a:spcPct val="0"/>
              </a:spcBef>
              <a:buClr>
                <a:schemeClr val="bg1"/>
              </a:buClr>
              <a:buSzTx/>
              <a:buFont typeface="Wingdings" panose="05000000000000000000" pitchFamily="2" charset="2"/>
              <a:buNone/>
              <a:defRPr/>
            </a:pPr>
            <a:r>
              <a:rPr lang="en-US" altLang="zh-CN" sz="1600" smtClean="0">
                <a:latin typeface="+mn-lt"/>
                <a:ea typeface="+mn-ea"/>
              </a:rPr>
              <a:t>1</a:t>
            </a:r>
            <a:r>
              <a:rPr lang="zh-CN" altLang="en-US" sz="1600" smtClean="0">
                <a:latin typeface="+mn-lt"/>
                <a:ea typeface="+mn-ea"/>
              </a:rPr>
              <a:t>分贝是人类耳朵刚能听到的声音；</a:t>
            </a:r>
            <a:r>
              <a:rPr lang="en-US" altLang="zh-CN" sz="1600" smtClean="0">
                <a:latin typeface="+mn-lt"/>
                <a:ea typeface="+mn-ea"/>
              </a:rPr>
              <a:t>20</a:t>
            </a:r>
            <a:r>
              <a:rPr lang="zh-CN" altLang="en-US" sz="1600" smtClean="0">
                <a:latin typeface="+mn-lt"/>
                <a:ea typeface="+mn-ea"/>
              </a:rPr>
              <a:t>分贝以下的声音，我们可以认为他是安静；</a:t>
            </a:r>
            <a:r>
              <a:rPr lang="en-US" altLang="zh-CN" sz="1600" smtClean="0">
                <a:latin typeface="+mn-lt"/>
                <a:ea typeface="+mn-ea"/>
              </a:rPr>
              <a:t>20—40</a:t>
            </a:r>
            <a:r>
              <a:rPr lang="zh-CN" altLang="en-US" sz="1600" smtClean="0">
                <a:latin typeface="+mn-lt"/>
                <a:ea typeface="+mn-ea"/>
              </a:rPr>
              <a:t>分贝大约是在耳边喃喃细语；</a:t>
            </a:r>
            <a:r>
              <a:rPr lang="en-US" altLang="zh-CN" sz="1600" smtClean="0">
                <a:latin typeface="+mn-lt"/>
                <a:ea typeface="+mn-ea"/>
              </a:rPr>
              <a:t>40—60</a:t>
            </a:r>
            <a:r>
              <a:rPr lang="zh-CN" altLang="en-US" sz="1600" smtClean="0">
                <a:latin typeface="+mn-lt"/>
                <a:ea typeface="+mn-ea"/>
              </a:rPr>
              <a:t>分贝属于我们正常的交谈；</a:t>
            </a:r>
            <a:r>
              <a:rPr lang="en-US" altLang="zh-CN" sz="1600" smtClean="0">
                <a:latin typeface="+mn-lt"/>
                <a:ea typeface="+mn-ea"/>
              </a:rPr>
              <a:t>60</a:t>
            </a:r>
            <a:r>
              <a:rPr lang="zh-CN" altLang="en-US" sz="1600" smtClean="0">
                <a:latin typeface="+mn-lt"/>
                <a:ea typeface="+mn-ea"/>
              </a:rPr>
              <a:t>分贝以上就属于吵闹范围了</a:t>
            </a:r>
            <a:endParaRPr lang="zh-CN" altLang="en-US" sz="1600" smtClean="0">
              <a:latin typeface="+mn-lt"/>
              <a:ea typeface="+mn-ea"/>
            </a:endParaRPr>
          </a:p>
        </p:txBody>
      </p:sp>
      <p:pic>
        <p:nvPicPr>
          <p:cNvPr id="67590" name="Picture 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79763" y="2384425"/>
            <a:ext cx="9461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65" descr="u=381298064,1264853880&amp;fm=0&amp;gp=0">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963" y="2543175"/>
            <a:ext cx="9064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66" descr="3D_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8375" y="2338388"/>
            <a:ext cx="81756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WordArt 67"/>
          <p:cNvSpPr>
            <a:spLocks noChangeArrowheads="1" noChangeShapeType="1" noTextEdit="1"/>
          </p:cNvSpPr>
          <p:nvPr/>
        </p:nvSpPr>
        <p:spPr bwMode="auto">
          <a:xfrm>
            <a:off x="1098525" y="1907400"/>
            <a:ext cx="1074698" cy="272145"/>
          </a:xfrm>
          <a:prstGeom prst="rect">
            <a:avLst/>
          </a:prstGeom>
        </p:spPr>
        <p:txBody>
          <a:bodyPr wrap="none" lIns="83448" tIns="41724" rIns="83448" bIns="41724" fromWordArt="1">
            <a:prstTxWarp prst="textPlain">
              <a:avLst>
                <a:gd name="adj" fmla="val 50000"/>
              </a:avLst>
            </a:prstTxWarp>
          </a:bodyPr>
          <a:lstStyle/>
          <a:p>
            <a:pPr algn="ctr" eaLnBrk="1" fontAlgn="t" hangingPunct="1">
              <a:lnSpc>
                <a:spcPct val="110000"/>
              </a:lnSpc>
              <a:buClr>
                <a:schemeClr val="bg1"/>
              </a:buClr>
              <a:buFont typeface="Wingdings" panose="05000000000000000000" pitchFamily="2" charset="2"/>
              <a:buNone/>
              <a:defRPr/>
            </a:pPr>
            <a:r>
              <a:rPr lang="en-US" altLang="zh-CN" sz="2200" kern="10" dirty="0">
                <a:ln w="9525">
                  <a:noFill/>
                  <a:round/>
                </a:ln>
                <a:solidFill>
                  <a:srgbClr val="FF0000"/>
                </a:solidFill>
                <a:effectLst>
                  <a:outerShdw blurRad="38100" dist="38100" dir="2700000" algn="tl" rotWithShape="0">
                    <a:srgbClr val="000000">
                      <a:alpha val="43137"/>
                    </a:srgbClr>
                  </a:outerShdw>
                </a:effectLst>
                <a:latin typeface="+mn-lt"/>
                <a:ea typeface="+mn-ea"/>
              </a:rPr>
              <a:t>&lt;55</a:t>
            </a:r>
            <a:r>
              <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rPr>
              <a:t>分贝</a:t>
            </a:r>
            <a:endPar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endParaRPr>
          </a:p>
        </p:txBody>
      </p:sp>
      <p:sp>
        <p:nvSpPr>
          <p:cNvPr id="11" name="WordArt 70"/>
          <p:cNvSpPr>
            <a:spLocks noChangeArrowheads="1" noChangeShapeType="1" noTextEdit="1"/>
          </p:cNvSpPr>
          <p:nvPr/>
        </p:nvSpPr>
        <p:spPr bwMode="auto">
          <a:xfrm>
            <a:off x="3307650" y="1886587"/>
            <a:ext cx="751581" cy="230971"/>
          </a:xfrm>
          <a:prstGeom prst="rect">
            <a:avLst/>
          </a:prstGeom>
        </p:spPr>
        <p:txBody>
          <a:bodyPr wrap="none" lIns="83448" tIns="41724" rIns="83448" bIns="41724" fromWordArt="1">
            <a:prstTxWarp prst="textPlain">
              <a:avLst>
                <a:gd name="adj" fmla="val 50000"/>
              </a:avLst>
            </a:prstTxWarp>
          </a:bodyPr>
          <a:lstStyle/>
          <a:p>
            <a:pPr algn="ctr" eaLnBrk="1" fontAlgn="t" hangingPunct="1">
              <a:lnSpc>
                <a:spcPct val="110000"/>
              </a:lnSpc>
              <a:buClr>
                <a:schemeClr val="bg1"/>
              </a:buClr>
              <a:buFont typeface="Wingdings" panose="05000000000000000000" pitchFamily="2" charset="2"/>
              <a:buNone/>
              <a:defRPr/>
            </a:pPr>
            <a:r>
              <a:rPr lang="en-US" altLang="zh-CN" sz="2200" kern="10" dirty="0">
                <a:ln w="9525">
                  <a:noFill/>
                  <a:round/>
                </a:ln>
                <a:solidFill>
                  <a:srgbClr val="FF0000"/>
                </a:solidFill>
                <a:effectLst>
                  <a:outerShdw blurRad="38100" dist="38100" dir="2700000" algn="tl" rotWithShape="0">
                    <a:srgbClr val="000000">
                      <a:alpha val="43137"/>
                    </a:srgbClr>
                  </a:outerShdw>
                </a:effectLst>
                <a:latin typeface="+mn-lt"/>
                <a:ea typeface="+mn-ea"/>
              </a:rPr>
              <a:t>1</a:t>
            </a:r>
            <a:r>
              <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rPr>
              <a:t>分贝</a:t>
            </a:r>
            <a:endPar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endParaRPr>
          </a:p>
        </p:txBody>
      </p:sp>
      <p:sp>
        <p:nvSpPr>
          <p:cNvPr id="67595" name="下箭头 11"/>
          <p:cNvSpPr>
            <a:spLocks noChangeArrowheads="1"/>
          </p:cNvSpPr>
          <p:nvPr/>
        </p:nvSpPr>
        <p:spPr bwMode="auto">
          <a:xfrm rot="-5400000">
            <a:off x="2692400" y="2570163"/>
            <a:ext cx="407988" cy="442912"/>
          </a:xfrm>
          <a:prstGeom prst="downArrow">
            <a:avLst>
              <a:gd name="adj1" fmla="val 50000"/>
              <a:gd name="adj2" fmla="val 50073"/>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lIns="80142" tIns="40070" rIns="80142" bIns="40070"/>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000" smtClean="0">
              <a:latin typeface="+mn-lt"/>
              <a:ea typeface="+mn-ea"/>
            </a:endParaRPr>
          </a:p>
        </p:txBody>
      </p:sp>
      <p:sp>
        <p:nvSpPr>
          <p:cNvPr id="14" name="Text Box 5"/>
          <p:cNvSpPr txBox="1">
            <a:spLocks noChangeArrowheads="1"/>
          </p:cNvSpPr>
          <p:nvPr/>
        </p:nvSpPr>
        <p:spPr bwMode="auto">
          <a:xfrm>
            <a:off x="4699000" y="3343275"/>
            <a:ext cx="1331913" cy="382588"/>
          </a:xfrm>
          <a:prstGeom prst="rect">
            <a:avLst/>
          </a:prstGeom>
          <a:noFill/>
          <a:ln w="9525" algn="ctr">
            <a:noFill/>
            <a:miter lim="800000"/>
          </a:ln>
          <a:effectLst/>
        </p:spPr>
        <p:txBody>
          <a:bodyPr lIns="80142" tIns="40070" rIns="80142" bIns="40070">
            <a:spAutoFit/>
          </a:bodyPr>
          <a:lstStyle/>
          <a:p>
            <a:pPr algn="ctr" defTabSz="800735" eaLnBrk="1" fontAlgn="t" hangingPunct="1">
              <a:lnSpc>
                <a:spcPct val="110000"/>
              </a:lnSpc>
              <a:buClr>
                <a:schemeClr val="bg1"/>
              </a:buClr>
              <a:defRPr/>
            </a:pPr>
            <a:r>
              <a:rPr lang="en-US" altLang="zh-CN" sz="1800" dirty="0">
                <a:effectLst>
                  <a:outerShdw blurRad="38100" dist="38100" dir="2700000" algn="tl">
                    <a:srgbClr val="000000">
                      <a:alpha val="43137"/>
                    </a:srgbClr>
                  </a:outerShdw>
                </a:effectLst>
                <a:latin typeface="+mn-lt"/>
                <a:ea typeface="+mn-ea"/>
              </a:rPr>
              <a:t>300W</a:t>
            </a:r>
            <a:endParaRPr lang="en-US" altLang="zh-CN" sz="1800" dirty="0">
              <a:effectLst>
                <a:outerShdw blurRad="38100" dist="38100" dir="2700000" algn="tl">
                  <a:srgbClr val="000000">
                    <a:alpha val="43137"/>
                  </a:srgbClr>
                </a:outerShdw>
              </a:effectLst>
              <a:latin typeface="+mn-lt"/>
              <a:ea typeface="+mn-ea"/>
            </a:endParaRPr>
          </a:p>
        </p:txBody>
      </p:sp>
      <p:sp>
        <p:nvSpPr>
          <p:cNvPr id="15" name="Text Box 6"/>
          <p:cNvSpPr txBox="1">
            <a:spLocks noChangeArrowheads="1"/>
          </p:cNvSpPr>
          <p:nvPr/>
        </p:nvSpPr>
        <p:spPr bwMode="auto">
          <a:xfrm>
            <a:off x="6721475" y="3343275"/>
            <a:ext cx="1390650" cy="382588"/>
          </a:xfrm>
          <a:prstGeom prst="rect">
            <a:avLst/>
          </a:prstGeom>
          <a:noFill/>
          <a:ln w="9525" algn="ctr">
            <a:noFill/>
            <a:miter lim="800000"/>
          </a:ln>
          <a:effectLst/>
        </p:spPr>
        <p:txBody>
          <a:bodyPr lIns="80142" tIns="40070" rIns="80142" bIns="40070">
            <a:spAutoFit/>
          </a:bodyPr>
          <a:lstStyle/>
          <a:p>
            <a:pPr algn="ctr" defTabSz="800735" eaLnBrk="1" fontAlgn="t" hangingPunct="1">
              <a:lnSpc>
                <a:spcPct val="110000"/>
              </a:lnSpc>
              <a:buClr>
                <a:schemeClr val="bg1"/>
              </a:buClr>
              <a:defRPr/>
            </a:pPr>
            <a:r>
              <a:rPr lang="en-US" altLang="zh-CN" sz="1800" dirty="0">
                <a:effectLst>
                  <a:outerShdw blurRad="38100" dist="38100" dir="2700000" algn="tl">
                    <a:srgbClr val="000000">
                      <a:alpha val="43137"/>
                    </a:srgbClr>
                  </a:outerShdw>
                </a:effectLst>
                <a:latin typeface="+mn-lt"/>
                <a:ea typeface="+mn-ea"/>
              </a:rPr>
              <a:t>70W</a:t>
            </a:r>
            <a:endParaRPr lang="en-US" altLang="zh-CN" sz="1800" dirty="0">
              <a:effectLst>
                <a:outerShdw blurRad="38100" dist="38100" dir="2700000" algn="tl">
                  <a:srgbClr val="000000">
                    <a:alpha val="43137"/>
                  </a:srgbClr>
                </a:outerShdw>
              </a:effectLst>
              <a:latin typeface="+mn-lt"/>
              <a:ea typeface="+mn-ea"/>
            </a:endParaRPr>
          </a:p>
        </p:txBody>
      </p:sp>
      <p:pic>
        <p:nvPicPr>
          <p:cNvPr id="67598" name="Picture 7" descr="XP icon my comp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000" y="2390775"/>
            <a:ext cx="11239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12" descr="Wyse Vista Deskto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3613" y="2525713"/>
            <a:ext cx="11779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0" name="Picture 7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8788" y="2390775"/>
            <a:ext cx="10763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1" name="下箭头 20"/>
          <p:cNvSpPr>
            <a:spLocks noChangeArrowheads="1"/>
          </p:cNvSpPr>
          <p:nvPr/>
        </p:nvSpPr>
        <p:spPr bwMode="auto">
          <a:xfrm rot="-5400000">
            <a:off x="6106319" y="2577306"/>
            <a:ext cx="407988" cy="441325"/>
          </a:xfrm>
          <a:prstGeom prst="downArrow">
            <a:avLst>
              <a:gd name="adj1" fmla="val 50000"/>
              <a:gd name="adj2" fmla="val 49894"/>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lIns="80142" tIns="40070" rIns="80142" bIns="40070"/>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000" smtClean="0">
              <a:latin typeface="+mn-lt"/>
              <a:ea typeface="+mn-ea"/>
            </a:endParaRPr>
          </a:p>
        </p:txBody>
      </p:sp>
      <p:sp>
        <p:nvSpPr>
          <p:cNvPr id="22" name="WordArt 67"/>
          <p:cNvSpPr>
            <a:spLocks noChangeArrowheads="1" noChangeShapeType="1" noTextEdit="1"/>
          </p:cNvSpPr>
          <p:nvPr/>
        </p:nvSpPr>
        <p:spPr bwMode="auto">
          <a:xfrm>
            <a:off x="4887240" y="1913180"/>
            <a:ext cx="1074698" cy="272145"/>
          </a:xfrm>
          <a:prstGeom prst="rect">
            <a:avLst/>
          </a:prstGeom>
        </p:spPr>
        <p:txBody>
          <a:bodyPr wrap="none" lIns="83448" tIns="41724" rIns="83448" bIns="41724" fromWordArt="1">
            <a:prstTxWarp prst="textPlain">
              <a:avLst>
                <a:gd name="adj" fmla="val 50000"/>
              </a:avLst>
            </a:prstTxWarp>
          </a:bodyPr>
          <a:lstStyle/>
          <a:p>
            <a:pPr algn="ctr" eaLnBrk="1" fontAlgn="t" hangingPunct="1">
              <a:lnSpc>
                <a:spcPct val="110000"/>
              </a:lnSpc>
              <a:buClr>
                <a:schemeClr val="bg1"/>
              </a:buClr>
              <a:buFont typeface="Wingdings" panose="05000000000000000000" pitchFamily="2" charset="2"/>
              <a:buNone/>
              <a:defRPr/>
            </a:pPr>
            <a:r>
              <a:rPr lang="en-US" altLang="zh-CN" sz="2200" kern="10" dirty="0">
                <a:ln w="9525">
                  <a:noFill/>
                  <a:round/>
                </a:ln>
                <a:solidFill>
                  <a:srgbClr val="FF0000"/>
                </a:solidFill>
                <a:effectLst>
                  <a:outerShdw blurRad="38100" dist="38100" dir="2700000" algn="tl" rotWithShape="0">
                    <a:srgbClr val="000000">
                      <a:alpha val="43137"/>
                    </a:srgbClr>
                  </a:outerShdw>
                </a:effectLst>
                <a:latin typeface="+mn-lt"/>
                <a:ea typeface="+mn-ea"/>
              </a:rPr>
              <a:t>35-45</a:t>
            </a:r>
            <a:r>
              <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rPr>
              <a:t>度</a:t>
            </a:r>
            <a:endParaRPr lang="zh-CN" altLang="en-US" sz="2200" kern="10" dirty="0">
              <a:ln w="9525">
                <a:noFill/>
                <a:round/>
              </a:ln>
              <a:solidFill>
                <a:srgbClr val="FF0000"/>
              </a:solidFill>
              <a:effectLst>
                <a:outerShdw blurRad="38100" dist="38100" dir="2700000" algn="tl" rotWithShape="0">
                  <a:srgbClr val="000000">
                    <a:alpha val="43137"/>
                  </a:srgbClr>
                </a:outerShdw>
              </a:effectLst>
              <a:latin typeface="+mn-lt"/>
              <a:ea typeface="+mn-ea"/>
            </a:endParaRPr>
          </a:p>
        </p:txBody>
      </p:sp>
      <p:sp>
        <p:nvSpPr>
          <p:cNvPr id="67603" name="WordArt 67"/>
          <p:cNvSpPr>
            <a:spLocks noChangeArrowheads="1" noChangeShapeType="1" noTextEdit="1"/>
          </p:cNvSpPr>
          <p:nvPr/>
        </p:nvSpPr>
        <p:spPr bwMode="auto">
          <a:xfrm>
            <a:off x="7037388" y="1914525"/>
            <a:ext cx="822325" cy="27146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200" kern="10">
                <a:solidFill>
                  <a:srgbClr val="FF0000"/>
                </a:solidFill>
                <a:effectLst>
                  <a:outerShdw dist="38100" dir="2700000" algn="tl" rotWithShape="0">
                    <a:srgbClr val="000000">
                      <a:alpha val="43137"/>
                    </a:srgbClr>
                  </a:outerShdw>
                </a:effectLst>
                <a:latin typeface="+mn-ea"/>
                <a:ea typeface="+mn-ea"/>
                <a:cs typeface="+mn-ea"/>
              </a:rPr>
              <a:t>≈室温</a:t>
            </a:r>
            <a:endParaRPr lang="en-US" sz="2200" kern="10">
              <a:solidFill>
                <a:srgbClr val="FF0000"/>
              </a:solidFill>
              <a:effectLst>
                <a:outerShdw dist="38100" dir="2700000" algn="tl" rotWithShape="0">
                  <a:srgbClr val="000000">
                    <a:alpha val="43137"/>
                  </a:srgbClr>
                </a:outerShdw>
              </a:effectLst>
              <a:latin typeface="+mn-ea"/>
              <a:ea typeface="+mn-ea"/>
              <a:cs typeface="+mn-ea"/>
            </a:endParaRPr>
          </a:p>
        </p:txBody>
      </p:sp>
      <p:sp>
        <p:nvSpPr>
          <p:cNvPr id="67604" name="矩形 25"/>
          <p:cNvSpPr>
            <a:spLocks noChangeArrowheads="1"/>
          </p:cNvSpPr>
          <p:nvPr/>
        </p:nvSpPr>
        <p:spPr bwMode="auto">
          <a:xfrm>
            <a:off x="4760913" y="3873500"/>
            <a:ext cx="3478212"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48" tIns="41724" rIns="83448" bIns="41724">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None/>
              <a:defRPr/>
            </a:pPr>
            <a:r>
              <a:rPr lang="zh-CN" altLang="en-US" sz="1600" dirty="0" smtClean="0">
                <a:latin typeface="+mn-lt"/>
                <a:ea typeface="+mn-ea"/>
              </a:rPr>
              <a:t>说明：</a:t>
            </a:r>
            <a:endParaRPr lang="en-US" altLang="zh-CN" sz="1600" dirty="0" smtClean="0">
              <a:latin typeface="+mn-lt"/>
              <a:ea typeface="+mn-ea"/>
            </a:endParaRPr>
          </a:p>
          <a:p>
            <a:pPr eaLnBrk="1" fontAlgn="t" hangingPunct="1">
              <a:lnSpc>
                <a:spcPct val="110000"/>
              </a:lnSpc>
              <a:spcBef>
                <a:spcPct val="0"/>
              </a:spcBef>
              <a:buClr>
                <a:schemeClr val="bg1"/>
              </a:buClr>
              <a:buSzTx/>
              <a:buFont typeface="Wingdings" panose="05000000000000000000" pitchFamily="2" charset="2"/>
              <a:buNone/>
              <a:defRPr/>
            </a:pPr>
            <a:r>
              <a:rPr lang="en-US" altLang="zh-CN" sz="1600" dirty="0" smtClean="0">
                <a:latin typeface="+mn-lt"/>
                <a:ea typeface="+mn-ea"/>
              </a:rPr>
              <a:t>PC</a:t>
            </a:r>
            <a:r>
              <a:rPr lang="zh-CN" altLang="en-US" sz="1600" dirty="0" smtClean="0">
                <a:latin typeface="+mn-lt"/>
                <a:ea typeface="+mn-ea"/>
              </a:rPr>
              <a:t>的一般工作温度在</a:t>
            </a:r>
            <a:r>
              <a:rPr lang="en-US" altLang="zh-CN" sz="1600" dirty="0" smtClean="0">
                <a:latin typeface="+mn-lt"/>
                <a:ea typeface="+mn-ea"/>
              </a:rPr>
              <a:t>35℃-45℃</a:t>
            </a:r>
            <a:r>
              <a:rPr lang="zh-CN" altLang="en-US" sz="1600" dirty="0" smtClean="0">
                <a:latin typeface="+mn-lt"/>
                <a:ea typeface="+mn-ea"/>
              </a:rPr>
              <a:t>之间，在密集的办公环境中，环境温度会接近到</a:t>
            </a:r>
            <a:r>
              <a:rPr lang="en-US" altLang="zh-CN" sz="1600" dirty="0" smtClean="0">
                <a:latin typeface="+mn-lt"/>
                <a:ea typeface="+mn-ea"/>
              </a:rPr>
              <a:t>PC</a:t>
            </a:r>
            <a:r>
              <a:rPr lang="zh-CN" altLang="en-US" sz="1600" dirty="0" smtClean="0">
                <a:latin typeface="+mn-lt"/>
                <a:ea typeface="+mn-ea"/>
              </a:rPr>
              <a:t>的温度</a:t>
            </a:r>
            <a:endParaRPr lang="zh-CN" altLang="en-US" sz="1600" dirty="0" smtClean="0">
              <a:latin typeface="+mn-lt"/>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高效维护，降低成本</a:t>
            </a:r>
            <a:endParaRPr lang="zh-CN" altLang="en-US" smtClean="0"/>
          </a:p>
        </p:txBody>
      </p:sp>
      <p:sp>
        <p:nvSpPr>
          <p:cNvPr id="69635" name="Text Box 5"/>
          <p:cNvSpPr txBox="1">
            <a:spLocks noChangeArrowheads="1"/>
          </p:cNvSpPr>
          <p:nvPr/>
        </p:nvSpPr>
        <p:spPr bwMode="auto">
          <a:xfrm>
            <a:off x="1403350" y="2947988"/>
            <a:ext cx="15398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400" smtClean="0">
                <a:latin typeface="+mn-lt"/>
                <a:ea typeface="+mn-ea"/>
              </a:rPr>
              <a:t>300W</a:t>
            </a:r>
            <a:endParaRPr lang="en-US" altLang="zh-CN" sz="1400" smtClean="0">
              <a:latin typeface="+mn-lt"/>
              <a:ea typeface="+mn-ea"/>
            </a:endParaRPr>
          </a:p>
        </p:txBody>
      </p:sp>
      <p:sp>
        <p:nvSpPr>
          <p:cNvPr id="69636" name="Text Box 6"/>
          <p:cNvSpPr txBox="1">
            <a:spLocks noChangeArrowheads="1"/>
          </p:cNvSpPr>
          <p:nvPr/>
        </p:nvSpPr>
        <p:spPr bwMode="auto">
          <a:xfrm>
            <a:off x="3959225" y="2995613"/>
            <a:ext cx="12652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chemeClr val="bg1"/>
              </a:buClr>
              <a:buSzTx/>
              <a:buFontTx/>
              <a:buNone/>
              <a:defRPr/>
            </a:pPr>
            <a:r>
              <a:rPr lang="en-US" altLang="zh-CN" sz="1400" smtClean="0">
                <a:latin typeface="+mn-lt"/>
                <a:ea typeface="+mn-ea"/>
              </a:rPr>
              <a:t>70W</a:t>
            </a:r>
            <a:endParaRPr lang="en-US" altLang="zh-CN" sz="1400" smtClean="0">
              <a:latin typeface="+mn-lt"/>
              <a:ea typeface="+mn-ea"/>
            </a:endParaRPr>
          </a:p>
        </p:txBody>
      </p:sp>
      <p:pic>
        <p:nvPicPr>
          <p:cNvPr id="69637" name="Picture 7" descr="XP icon my 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5263" y="2060575"/>
            <a:ext cx="10763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12" descr="Wyse Vista Desk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9225" y="2171700"/>
            <a:ext cx="1290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 Box 73"/>
          <p:cNvSpPr txBox="1">
            <a:spLocks noChangeArrowheads="1"/>
          </p:cNvSpPr>
          <p:nvPr/>
        </p:nvSpPr>
        <p:spPr bwMode="auto">
          <a:xfrm>
            <a:off x="5502275" y="2147888"/>
            <a:ext cx="365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48" tIns="41724" rIns="83448" bIns="41724">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r>
              <a:rPr lang="en-US" altLang="zh-CN" sz="2600" smtClean="0">
                <a:solidFill>
                  <a:srgbClr val="0033CC"/>
                </a:solidFill>
                <a:latin typeface="+mn-lt"/>
                <a:ea typeface="+mn-ea"/>
              </a:rPr>
              <a:t>+</a:t>
            </a:r>
            <a:endParaRPr lang="en-US" altLang="zh-CN" sz="2600" smtClean="0">
              <a:solidFill>
                <a:srgbClr val="0033CC"/>
              </a:solidFill>
              <a:latin typeface="+mn-lt"/>
              <a:ea typeface="+mn-ea"/>
            </a:endParaRPr>
          </a:p>
        </p:txBody>
      </p:sp>
      <p:grpSp>
        <p:nvGrpSpPr>
          <p:cNvPr id="69640" name="组合 27"/>
          <p:cNvGrpSpPr/>
          <p:nvPr/>
        </p:nvGrpSpPr>
        <p:grpSpPr bwMode="auto">
          <a:xfrm>
            <a:off x="5949950" y="1468438"/>
            <a:ext cx="2617788" cy="1562100"/>
            <a:chOff x="5591175" y="1398588"/>
            <a:chExt cx="2867025" cy="1597025"/>
          </a:xfrm>
        </p:grpSpPr>
        <p:grpSp>
          <p:nvGrpSpPr>
            <p:cNvPr id="69649" name="组合 16"/>
            <p:cNvGrpSpPr/>
            <p:nvPr/>
          </p:nvGrpSpPr>
          <p:grpSpPr bwMode="auto">
            <a:xfrm>
              <a:off x="5680075" y="2000250"/>
              <a:ext cx="2778125" cy="995363"/>
              <a:chOff x="6241286" y="1459138"/>
              <a:chExt cx="3140075" cy="1044575"/>
            </a:xfrm>
          </p:grpSpPr>
          <p:pic>
            <p:nvPicPr>
              <p:cNvPr id="69651" name="Picture 3" descr="virt-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286" y="1703613"/>
                <a:ext cx="31400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52" name="Group 6"/>
              <p:cNvGrpSpPr/>
              <p:nvPr/>
            </p:nvGrpSpPr>
            <p:grpSpPr bwMode="auto">
              <a:xfrm>
                <a:off x="6798499" y="1871884"/>
                <a:ext cx="1557337" cy="450849"/>
                <a:chOff x="2551" y="2305"/>
                <a:chExt cx="1581" cy="563"/>
              </a:xfrm>
            </p:grpSpPr>
            <p:sp>
              <p:nvSpPr>
                <p:cNvPr id="69661" name="Line 7"/>
                <p:cNvSpPr>
                  <a:spLocks noChangeShapeType="1"/>
                </p:cNvSpPr>
                <p:nvPr/>
              </p:nvSpPr>
              <p:spPr bwMode="gray">
                <a:xfrm>
                  <a:off x="2558" y="2305"/>
                  <a:ext cx="1572" cy="4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spAutoFit/>
                </a:bodyPr>
                <a:lstStyle/>
                <a:p>
                  <a:pPr>
                    <a:defRPr/>
                  </a:pPr>
                  <a:endParaRPr lang="en-US">
                    <a:latin typeface="+mn-lt"/>
                    <a:ea typeface="+mn-ea"/>
                  </a:endParaRPr>
                </a:p>
              </p:txBody>
            </p:sp>
            <p:sp>
              <p:nvSpPr>
                <p:cNvPr id="69662" name="Line 8"/>
                <p:cNvSpPr>
                  <a:spLocks noChangeShapeType="1"/>
                </p:cNvSpPr>
                <p:nvPr/>
              </p:nvSpPr>
              <p:spPr bwMode="gray">
                <a:xfrm>
                  <a:off x="4132" y="2775"/>
                  <a:ext cx="0" cy="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spAutoFit/>
                </a:bodyPr>
                <a:lstStyle/>
                <a:p>
                  <a:pPr>
                    <a:defRPr/>
                  </a:pPr>
                  <a:endParaRPr lang="en-US">
                    <a:latin typeface="+mn-lt"/>
                    <a:ea typeface="+mn-ea"/>
                  </a:endParaRPr>
                </a:p>
              </p:txBody>
            </p:sp>
          </p:grpSp>
          <p:pic>
            <p:nvPicPr>
              <p:cNvPr id="69653" name="Picture 12" descr="appNetworkFi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4899" y="1687738"/>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4" name="Picture 13" descr="appHTML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9061" y="1459138"/>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5" name="Picture 14" descr="app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2711" y="1649638"/>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6"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84361" y="1573438"/>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7" name="Picture 16" descr="appDat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46286" y="1795688"/>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8" name="Picture 27" descr="Down:  app16Bi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8574" y="1881413"/>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9" name="Picture 28" descr="Down:  app32Bi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6936" y="1795688"/>
                <a:ext cx="4206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60" name="Picture 29" descr="Down:  appHTML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2436" y="1690913"/>
                <a:ext cx="4191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650" name="Picture 7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91175" y="1398588"/>
              <a:ext cx="11318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641" name="矩形 23"/>
          <p:cNvSpPr>
            <a:spLocks noChangeArrowheads="1"/>
          </p:cNvSpPr>
          <p:nvPr/>
        </p:nvSpPr>
        <p:spPr bwMode="auto">
          <a:xfrm>
            <a:off x="763588" y="1397000"/>
            <a:ext cx="2871787" cy="4706938"/>
          </a:xfrm>
          <a:prstGeom prst="rect">
            <a:avLst/>
          </a:prstGeom>
          <a:noFill/>
          <a:ln w="25400" algn="ctr">
            <a:solidFill>
              <a:srgbClr val="BCBCBC"/>
            </a:solidFill>
            <a:miter lim="800000"/>
          </a:ln>
          <a:extLst>
            <a:ext uri="{909E8E84-426E-40DD-AFC4-6F175D3DCCD1}">
              <a14:hiddenFill xmlns:a14="http://schemas.microsoft.com/office/drawing/2010/main">
                <a:solidFill>
                  <a:srgbClr val="FFFFFF"/>
                </a:solidFill>
              </a14:hiddenFill>
            </a:ext>
          </a:extLst>
        </p:spPr>
        <p:txBody>
          <a:bodyPr lIns="80142" tIns="40070" rIns="80142" bIns="40070"/>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endParaRPr lang="zh-CN" altLang="en-US" sz="1000" smtClean="0">
              <a:solidFill>
                <a:srgbClr val="080808"/>
              </a:solidFill>
              <a:latin typeface="+mn-lt"/>
              <a:ea typeface="+mn-ea"/>
            </a:endParaRPr>
          </a:p>
        </p:txBody>
      </p:sp>
      <p:sp>
        <p:nvSpPr>
          <p:cNvPr id="27" name="Rectangle 8"/>
          <p:cNvSpPr>
            <a:spLocks noChangeArrowheads="1"/>
          </p:cNvSpPr>
          <p:nvPr/>
        </p:nvSpPr>
        <p:spPr bwMode="auto">
          <a:xfrm>
            <a:off x="955675" y="3249613"/>
            <a:ext cx="2608263" cy="2886075"/>
          </a:xfrm>
          <a:prstGeom prst="rect">
            <a:avLst/>
          </a:prstGeom>
          <a:noFill/>
          <a:ln w="9525">
            <a:noFill/>
            <a:miter lim="800000"/>
          </a:ln>
          <a:effectLst>
            <a:prstShdw prst="shdw17" dist="17961" dir="2700000">
              <a:schemeClr val="accent1">
                <a:gamma/>
                <a:shade val="60000"/>
                <a:invGamma/>
              </a:schemeClr>
            </a:prstShdw>
          </a:effectLst>
        </p:spPr>
        <p:txBody>
          <a:bodyPr lIns="83448" tIns="41724" rIns="83448" bIns="41724">
            <a:spAutoFit/>
          </a:bodyPr>
          <a:lstStyle/>
          <a:p>
            <a:pPr eaLnBrk="1" fontAlgn="t" hangingPunct="1">
              <a:spcBef>
                <a:spcPct val="20000"/>
              </a:spcBef>
              <a:spcAft>
                <a:spcPct val="20000"/>
              </a:spcAft>
              <a:defRPr/>
            </a:pPr>
            <a:r>
              <a:rPr lang="zh-CN" altLang="en-US" sz="1400" b="1" dirty="0">
                <a:solidFill>
                  <a:srgbClr val="C00000"/>
                </a:solidFill>
                <a:latin typeface="+mn-lt"/>
                <a:ea typeface="+mn-ea"/>
              </a:rPr>
              <a:t>维护 </a:t>
            </a:r>
            <a:endParaRPr lang="en-US" altLang="zh-CN" sz="1400" b="1" dirty="0">
              <a:solidFill>
                <a:srgbClr val="C00000"/>
              </a:solidFill>
              <a:latin typeface="+mn-lt"/>
              <a:ea typeface="+mn-ea"/>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rPr>
              <a:t>维护流程：故障申报</a:t>
            </a:r>
            <a:r>
              <a:rPr lang="en-US" altLang="zh-CN" sz="1400" dirty="0">
                <a:solidFill>
                  <a:srgbClr val="080808"/>
                </a:solidFill>
                <a:latin typeface="+mn-lt"/>
                <a:ea typeface="+mn-ea"/>
                <a:sym typeface="Wingdings" panose="05000000000000000000" pitchFamily="2" charset="2"/>
              </a:rPr>
              <a:t></a:t>
            </a:r>
            <a:r>
              <a:rPr lang="zh-CN" altLang="en-US" sz="1400" dirty="0">
                <a:solidFill>
                  <a:srgbClr val="080808"/>
                </a:solidFill>
                <a:latin typeface="+mn-lt"/>
                <a:ea typeface="+mn-ea"/>
                <a:sym typeface="Wingdings" panose="05000000000000000000" pitchFamily="2" charset="2"/>
              </a:rPr>
              <a:t>安排人员</a:t>
            </a:r>
            <a:r>
              <a:rPr lang="en-US" altLang="zh-CN" sz="1400" dirty="0">
                <a:solidFill>
                  <a:srgbClr val="080808"/>
                </a:solidFill>
                <a:latin typeface="+mn-lt"/>
                <a:ea typeface="+mn-ea"/>
                <a:sym typeface="Wingdings" panose="05000000000000000000" pitchFamily="2" charset="2"/>
              </a:rPr>
              <a:t></a:t>
            </a:r>
            <a:r>
              <a:rPr lang="zh-CN" altLang="en-US" sz="1400" dirty="0">
                <a:solidFill>
                  <a:srgbClr val="080808"/>
                </a:solidFill>
                <a:latin typeface="+mn-lt"/>
                <a:ea typeface="+mn-ea"/>
                <a:sym typeface="Wingdings" panose="05000000000000000000" pitchFamily="2" charset="2"/>
              </a:rPr>
              <a:t>故障定位</a:t>
            </a:r>
            <a:r>
              <a:rPr lang="en-US" altLang="zh-CN" sz="1400" dirty="0">
                <a:solidFill>
                  <a:srgbClr val="080808"/>
                </a:solidFill>
                <a:latin typeface="+mn-lt"/>
                <a:ea typeface="+mn-ea"/>
                <a:sym typeface="Wingdings" panose="05000000000000000000" pitchFamily="2" charset="2"/>
              </a:rPr>
              <a:t></a:t>
            </a:r>
            <a:r>
              <a:rPr lang="zh-CN" altLang="en-US" sz="1400" dirty="0">
                <a:solidFill>
                  <a:srgbClr val="080808"/>
                </a:solidFill>
                <a:latin typeface="+mn-lt"/>
                <a:ea typeface="+mn-ea"/>
                <a:sym typeface="Wingdings" panose="05000000000000000000" pitchFamily="2" charset="2"/>
              </a:rPr>
              <a:t>进行维护</a:t>
            </a:r>
            <a:endParaRPr lang="zh-CN" altLang="en-US"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sym typeface="Wingdings" panose="05000000000000000000" pitchFamily="2" charset="2"/>
              </a:rPr>
              <a:t> 整个维护流程需要</a:t>
            </a:r>
            <a:r>
              <a:rPr lang="en-US" altLang="zh-CN" sz="1400" dirty="0">
                <a:solidFill>
                  <a:srgbClr val="0070C0"/>
                </a:solidFill>
                <a:latin typeface="+mn-lt"/>
                <a:ea typeface="+mn-ea"/>
                <a:sym typeface="Wingdings" panose="05000000000000000000" pitchFamily="2" charset="2"/>
              </a:rPr>
              <a:t>2~4</a:t>
            </a:r>
            <a:r>
              <a:rPr lang="zh-CN" altLang="en-US" sz="1400" dirty="0">
                <a:solidFill>
                  <a:srgbClr val="0070C0"/>
                </a:solidFill>
                <a:latin typeface="+mn-lt"/>
                <a:ea typeface="+mn-ea"/>
                <a:sym typeface="Wingdings" panose="05000000000000000000" pitchFamily="2" charset="2"/>
              </a:rPr>
              <a:t>小时</a:t>
            </a:r>
            <a:r>
              <a:rPr lang="zh-CN" altLang="en-US" sz="1400" dirty="0">
                <a:solidFill>
                  <a:srgbClr val="080808"/>
                </a:solidFill>
                <a:latin typeface="+mn-lt"/>
                <a:ea typeface="+mn-ea"/>
                <a:sym typeface="Wingdings" panose="05000000000000000000" pitchFamily="2" charset="2"/>
              </a:rPr>
              <a:t>，业务中断长，造成员工人力成本损失。</a:t>
            </a:r>
            <a:endParaRPr lang="zh-CN" altLang="en-US"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en-US" altLang="zh-CN" sz="1400" dirty="0">
                <a:solidFill>
                  <a:srgbClr val="080808"/>
                </a:solidFill>
                <a:latin typeface="+mn-lt"/>
                <a:ea typeface="+mn-ea"/>
                <a:sym typeface="Wingdings" panose="05000000000000000000" pitchFamily="2" charset="2"/>
              </a:rPr>
              <a:t> </a:t>
            </a:r>
            <a:r>
              <a:rPr lang="zh-CN" altLang="en-US" sz="1400" dirty="0">
                <a:solidFill>
                  <a:srgbClr val="080808"/>
                </a:solidFill>
                <a:latin typeface="+mn-lt"/>
                <a:ea typeface="+mn-ea"/>
                <a:sym typeface="Wingdings" panose="05000000000000000000" pitchFamily="2" charset="2"/>
              </a:rPr>
              <a:t>维护人员：需要员工总人数约</a:t>
            </a:r>
            <a:r>
              <a:rPr lang="en-US" altLang="zh-CN" sz="1400" dirty="0">
                <a:solidFill>
                  <a:srgbClr val="080808"/>
                </a:solidFill>
                <a:latin typeface="+mn-lt"/>
                <a:ea typeface="+mn-ea"/>
                <a:sym typeface="Wingdings" panose="05000000000000000000" pitchFamily="2" charset="2"/>
              </a:rPr>
              <a:t>3%</a:t>
            </a:r>
            <a:r>
              <a:rPr lang="zh-CN" altLang="en-US" sz="1400" dirty="0">
                <a:solidFill>
                  <a:srgbClr val="080808"/>
                </a:solidFill>
                <a:latin typeface="+mn-lt"/>
                <a:ea typeface="+mn-ea"/>
                <a:sym typeface="Wingdings" panose="05000000000000000000" pitchFamily="2" charset="2"/>
              </a:rPr>
              <a:t>～</a:t>
            </a:r>
            <a:r>
              <a:rPr lang="en-US" altLang="zh-CN" sz="1400" dirty="0">
                <a:solidFill>
                  <a:srgbClr val="080808"/>
                </a:solidFill>
                <a:latin typeface="+mn-lt"/>
                <a:ea typeface="+mn-ea"/>
                <a:sym typeface="Wingdings" panose="05000000000000000000" pitchFamily="2" charset="2"/>
              </a:rPr>
              <a:t>5%</a:t>
            </a:r>
            <a:r>
              <a:rPr lang="zh-CN" altLang="en-US" sz="1400" dirty="0">
                <a:solidFill>
                  <a:srgbClr val="080808"/>
                </a:solidFill>
                <a:latin typeface="+mn-lt"/>
                <a:ea typeface="+mn-ea"/>
                <a:sym typeface="Wingdings" panose="05000000000000000000" pitchFamily="2" charset="2"/>
              </a:rPr>
              <a:t>的</a:t>
            </a:r>
            <a:r>
              <a:rPr lang="en-US" altLang="zh-CN" sz="1400" dirty="0">
                <a:solidFill>
                  <a:srgbClr val="080808"/>
                </a:solidFill>
                <a:latin typeface="+mn-lt"/>
                <a:ea typeface="+mn-ea"/>
                <a:sym typeface="Wingdings" panose="05000000000000000000" pitchFamily="2" charset="2"/>
              </a:rPr>
              <a:t>IT</a:t>
            </a:r>
            <a:r>
              <a:rPr lang="zh-CN" altLang="en-US" sz="1400" dirty="0">
                <a:solidFill>
                  <a:srgbClr val="080808"/>
                </a:solidFill>
                <a:latin typeface="+mn-lt"/>
                <a:ea typeface="+mn-ea"/>
                <a:sym typeface="Wingdings" panose="05000000000000000000" pitchFamily="2" charset="2"/>
              </a:rPr>
              <a:t>支撑维护人员。</a:t>
            </a:r>
            <a:endParaRPr lang="en-US" altLang="zh-CN"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defRPr/>
            </a:pPr>
            <a:r>
              <a:rPr lang="zh-CN" altLang="en-US" sz="1400" b="1" dirty="0">
                <a:solidFill>
                  <a:srgbClr val="C00000"/>
                </a:solidFill>
                <a:latin typeface="+mn-lt"/>
                <a:ea typeface="+mn-ea"/>
                <a:sym typeface="Wingdings" panose="05000000000000000000" pitchFamily="2" charset="2"/>
              </a:rPr>
              <a:t>能耗</a:t>
            </a:r>
            <a:endParaRPr lang="en-US" altLang="zh-CN" sz="1400" b="1" dirty="0">
              <a:solidFill>
                <a:srgbClr val="C00000"/>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sym typeface="Wingdings" panose="05000000000000000000" pitchFamily="2" charset="2"/>
              </a:rPr>
              <a:t>传统</a:t>
            </a:r>
            <a:r>
              <a:rPr lang="en-US" altLang="zh-CN" sz="1400" dirty="0">
                <a:solidFill>
                  <a:srgbClr val="080808"/>
                </a:solidFill>
                <a:latin typeface="+mn-lt"/>
                <a:ea typeface="+mn-ea"/>
                <a:sym typeface="Wingdings" panose="05000000000000000000" pitchFamily="2" charset="2"/>
              </a:rPr>
              <a:t>PC</a:t>
            </a:r>
            <a:r>
              <a:rPr lang="zh-CN" altLang="en-US" sz="1400" dirty="0">
                <a:solidFill>
                  <a:srgbClr val="080808"/>
                </a:solidFill>
                <a:latin typeface="+mn-lt"/>
                <a:ea typeface="+mn-ea"/>
                <a:sym typeface="Wingdings" panose="05000000000000000000" pitchFamily="2" charset="2"/>
              </a:rPr>
              <a:t>功率大约</a:t>
            </a:r>
            <a:r>
              <a:rPr lang="en-US" altLang="zh-CN" sz="1400" dirty="0">
                <a:solidFill>
                  <a:srgbClr val="080808"/>
                </a:solidFill>
                <a:latin typeface="+mn-lt"/>
                <a:ea typeface="+mn-ea"/>
                <a:sym typeface="Wingdings" panose="05000000000000000000" pitchFamily="2" charset="2"/>
              </a:rPr>
              <a:t>300W</a:t>
            </a:r>
            <a:r>
              <a:rPr lang="zh-CN" altLang="en-US" sz="1400" dirty="0">
                <a:solidFill>
                  <a:srgbClr val="080808"/>
                </a:solidFill>
                <a:latin typeface="+mn-lt"/>
                <a:ea typeface="+mn-ea"/>
                <a:sym typeface="Wingdings" panose="05000000000000000000" pitchFamily="2" charset="2"/>
              </a:rPr>
              <a:t>，比较耗电，费用较高</a:t>
            </a:r>
            <a:endParaRPr lang="en-US" altLang="zh-CN" sz="1400" dirty="0">
              <a:solidFill>
                <a:srgbClr val="080808"/>
              </a:solidFill>
              <a:latin typeface="+mn-lt"/>
              <a:ea typeface="+mn-ea"/>
              <a:sym typeface="Wingdings" panose="05000000000000000000" pitchFamily="2" charset="2"/>
            </a:endParaRPr>
          </a:p>
        </p:txBody>
      </p:sp>
      <p:sp>
        <p:nvSpPr>
          <p:cNvPr id="29" name="Text Box 13"/>
          <p:cNvSpPr txBox="1">
            <a:spLocks noChangeArrowheads="1"/>
          </p:cNvSpPr>
          <p:nvPr/>
        </p:nvSpPr>
        <p:spPr bwMode="auto">
          <a:xfrm>
            <a:off x="7307263" y="1735138"/>
            <a:ext cx="744537" cy="314325"/>
          </a:xfrm>
          <a:prstGeom prst="rect">
            <a:avLst/>
          </a:prstGeom>
          <a:noFill/>
          <a:ln w="9525">
            <a:noFill/>
            <a:miter lim="800000"/>
          </a:ln>
          <a:effectLst>
            <a:prstShdw prst="shdw17" dist="17961" dir="2700000">
              <a:schemeClr val="accent1">
                <a:gamma/>
                <a:shade val="60000"/>
                <a:invGamma/>
              </a:schemeClr>
            </a:prstShdw>
          </a:effectLst>
        </p:spPr>
        <p:txBody>
          <a:bodyPr wrap="none" lIns="83448" tIns="41724" rIns="83448" bIns="41724">
            <a:spAutoFit/>
          </a:bodyPr>
          <a:lstStyle/>
          <a:p>
            <a:pPr eaLnBrk="1" fontAlgn="t" hangingPunct="1">
              <a:defRPr/>
            </a:pPr>
            <a:r>
              <a:rPr lang="zh-CN" altLang="en-US" sz="1500" dirty="0">
                <a:latin typeface="+mn-lt"/>
                <a:ea typeface="+mn-ea"/>
              </a:rPr>
              <a:t>桌面云</a:t>
            </a:r>
            <a:endParaRPr lang="en-US" altLang="zh-CN" sz="1500" dirty="0">
              <a:latin typeface="+mn-lt"/>
              <a:ea typeface="+mn-ea"/>
            </a:endParaRPr>
          </a:p>
        </p:txBody>
      </p:sp>
      <p:sp>
        <p:nvSpPr>
          <p:cNvPr id="30" name="Rectangle 14"/>
          <p:cNvSpPr>
            <a:spLocks noChangeArrowheads="1"/>
          </p:cNvSpPr>
          <p:nvPr/>
        </p:nvSpPr>
        <p:spPr bwMode="auto">
          <a:xfrm>
            <a:off x="4138613" y="3279775"/>
            <a:ext cx="4321175" cy="2540000"/>
          </a:xfrm>
          <a:prstGeom prst="rect">
            <a:avLst/>
          </a:prstGeom>
          <a:noFill/>
          <a:ln w="9525">
            <a:noFill/>
            <a:miter lim="800000"/>
          </a:ln>
          <a:effectLst>
            <a:prstShdw prst="shdw17" dist="17961" dir="2700000">
              <a:schemeClr val="accent1">
                <a:gamma/>
                <a:shade val="60000"/>
                <a:invGamma/>
              </a:schemeClr>
            </a:prstShdw>
          </a:effectLst>
        </p:spPr>
        <p:txBody>
          <a:bodyPr lIns="83448" tIns="41724" rIns="83448" bIns="41724">
            <a:spAutoFit/>
          </a:bodyPr>
          <a:lstStyle/>
          <a:p>
            <a:pPr eaLnBrk="1" fontAlgn="t" hangingPunct="1">
              <a:spcBef>
                <a:spcPct val="20000"/>
              </a:spcBef>
              <a:spcAft>
                <a:spcPct val="20000"/>
              </a:spcAft>
              <a:defRPr/>
            </a:pPr>
            <a:r>
              <a:rPr lang="zh-CN" altLang="en-US" sz="1400" b="1" dirty="0">
                <a:solidFill>
                  <a:srgbClr val="C00000"/>
                </a:solidFill>
                <a:latin typeface="+mn-lt"/>
                <a:ea typeface="+mn-ea"/>
              </a:rPr>
              <a:t>维护 </a:t>
            </a:r>
            <a:endParaRPr lang="en-US" altLang="zh-CN" sz="1400" b="1" dirty="0">
              <a:solidFill>
                <a:srgbClr val="C00000"/>
              </a:solidFill>
              <a:latin typeface="+mn-lt"/>
              <a:ea typeface="+mn-ea"/>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rPr>
              <a:t>前端免</a:t>
            </a:r>
            <a:r>
              <a:rPr lang="zh-CN" altLang="en-US" sz="1400" dirty="0" smtClean="0">
                <a:solidFill>
                  <a:srgbClr val="080808"/>
                </a:solidFill>
                <a:latin typeface="+mn-lt"/>
                <a:ea typeface="+mn-ea"/>
              </a:rPr>
              <a:t>维护 </a:t>
            </a:r>
            <a:endParaRPr lang="zh-CN" altLang="en-US" sz="1400" dirty="0">
              <a:solidFill>
                <a:srgbClr val="080808"/>
              </a:solidFill>
              <a:latin typeface="+mn-lt"/>
              <a:ea typeface="+mn-ea"/>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rPr>
              <a:t>维护流程：故障（死机）</a:t>
            </a:r>
            <a:r>
              <a:rPr lang="en-US" altLang="zh-CN" sz="1400" dirty="0">
                <a:solidFill>
                  <a:srgbClr val="080808"/>
                </a:solidFill>
                <a:latin typeface="+mn-lt"/>
                <a:ea typeface="+mn-ea"/>
                <a:sym typeface="Wingdings" panose="05000000000000000000" pitchFamily="2" charset="2"/>
              </a:rPr>
              <a:t></a:t>
            </a:r>
            <a:r>
              <a:rPr lang="zh-CN" altLang="en-US" sz="1400" dirty="0">
                <a:solidFill>
                  <a:srgbClr val="080808"/>
                </a:solidFill>
                <a:latin typeface="+mn-lt"/>
                <a:ea typeface="+mn-ea"/>
                <a:sym typeface="Wingdings" panose="05000000000000000000" pitchFamily="2" charset="2"/>
              </a:rPr>
              <a:t>员工自助重启</a:t>
            </a:r>
            <a:r>
              <a:rPr lang="en-US" altLang="zh-CN" sz="1400" dirty="0">
                <a:solidFill>
                  <a:srgbClr val="080808"/>
                </a:solidFill>
                <a:latin typeface="+mn-lt"/>
                <a:ea typeface="+mn-ea"/>
                <a:sym typeface="Wingdings" panose="05000000000000000000" pitchFamily="2" charset="2"/>
              </a:rPr>
              <a:t></a:t>
            </a:r>
            <a:r>
              <a:rPr lang="zh-CN" altLang="en-US" sz="1400" dirty="0">
                <a:solidFill>
                  <a:srgbClr val="080808"/>
                </a:solidFill>
                <a:latin typeface="+mn-lt"/>
                <a:ea typeface="+mn-ea"/>
                <a:sym typeface="Wingdings" panose="05000000000000000000" pitchFamily="2" charset="2"/>
              </a:rPr>
              <a:t>完成</a:t>
            </a:r>
            <a:endParaRPr lang="zh-CN" altLang="en-US"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sym typeface="Wingdings" panose="05000000000000000000" pitchFamily="2" charset="2"/>
              </a:rPr>
              <a:t>整个自助流程需要</a:t>
            </a:r>
            <a:r>
              <a:rPr lang="en-US" altLang="zh-CN" sz="1400" dirty="0">
                <a:solidFill>
                  <a:srgbClr val="080808"/>
                </a:solidFill>
                <a:latin typeface="+mn-lt"/>
                <a:ea typeface="+mn-ea"/>
                <a:sym typeface="Wingdings" panose="05000000000000000000" pitchFamily="2" charset="2"/>
              </a:rPr>
              <a:t>3</a:t>
            </a:r>
            <a:r>
              <a:rPr lang="zh-CN" altLang="en-US" sz="1400" dirty="0">
                <a:solidFill>
                  <a:srgbClr val="080808"/>
                </a:solidFill>
                <a:latin typeface="+mn-lt"/>
                <a:ea typeface="+mn-ea"/>
                <a:sym typeface="Wingdings" panose="05000000000000000000" pitchFamily="2" charset="2"/>
              </a:rPr>
              <a:t>分钟，业务中断时间短。</a:t>
            </a:r>
            <a:endParaRPr lang="en-US" altLang="zh-CN"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zh-CN" altLang="en-US" sz="1400" dirty="0">
                <a:solidFill>
                  <a:srgbClr val="080808"/>
                </a:solidFill>
                <a:latin typeface="+mn-lt"/>
                <a:ea typeface="+mn-ea"/>
                <a:sym typeface="Wingdings" panose="05000000000000000000" pitchFamily="2" charset="2"/>
              </a:rPr>
              <a:t>维护人员大大减少，人均维护</a:t>
            </a:r>
            <a:r>
              <a:rPr lang="en-US" altLang="zh-CN" sz="1400" dirty="0">
                <a:solidFill>
                  <a:srgbClr val="080808"/>
                </a:solidFill>
                <a:latin typeface="+mn-lt"/>
                <a:ea typeface="+mn-ea"/>
                <a:sym typeface="Wingdings" panose="05000000000000000000" pitchFamily="2" charset="2"/>
              </a:rPr>
              <a:t>1000</a:t>
            </a:r>
            <a:r>
              <a:rPr lang="zh-CN" altLang="en-US" sz="1400" dirty="0">
                <a:solidFill>
                  <a:srgbClr val="080808"/>
                </a:solidFill>
                <a:latin typeface="+mn-lt"/>
                <a:ea typeface="+mn-ea"/>
                <a:sym typeface="Wingdings" panose="05000000000000000000" pitchFamily="2" charset="2"/>
              </a:rPr>
              <a:t>台桌面，大大降低维护成本</a:t>
            </a:r>
            <a:endParaRPr lang="en-US" altLang="zh-CN" sz="1400" dirty="0">
              <a:solidFill>
                <a:srgbClr val="080808"/>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defRPr/>
            </a:pPr>
            <a:r>
              <a:rPr lang="zh-CN" altLang="en-US" sz="1400" b="1" dirty="0">
                <a:solidFill>
                  <a:srgbClr val="C00000"/>
                </a:solidFill>
                <a:latin typeface="+mn-lt"/>
                <a:ea typeface="+mn-ea"/>
                <a:sym typeface="Wingdings" panose="05000000000000000000" pitchFamily="2" charset="2"/>
              </a:rPr>
              <a:t>能耗</a:t>
            </a:r>
            <a:endParaRPr lang="en-US" altLang="zh-CN" sz="1400" b="1" dirty="0">
              <a:solidFill>
                <a:srgbClr val="C00000"/>
              </a:solidFill>
              <a:latin typeface="+mn-lt"/>
              <a:ea typeface="+mn-ea"/>
              <a:sym typeface="Wingdings" panose="05000000000000000000" pitchFamily="2" charset="2"/>
            </a:endParaRPr>
          </a:p>
          <a:p>
            <a:pPr eaLnBrk="1" fontAlgn="t" hangingPunct="1">
              <a:spcBef>
                <a:spcPct val="20000"/>
              </a:spcBef>
              <a:spcAft>
                <a:spcPct val="20000"/>
              </a:spcAft>
              <a:buClr>
                <a:schemeClr val="bg1">
                  <a:lumMod val="50000"/>
                </a:schemeClr>
              </a:buClr>
              <a:buFontTx/>
              <a:buChar char="•"/>
              <a:defRPr/>
            </a:pPr>
            <a:r>
              <a:rPr lang="en-US" altLang="zh-CN" sz="1400" dirty="0">
                <a:solidFill>
                  <a:srgbClr val="080808"/>
                </a:solidFill>
                <a:latin typeface="+mn-lt"/>
                <a:ea typeface="+mn-ea"/>
                <a:sym typeface="Wingdings" panose="05000000000000000000" pitchFamily="2" charset="2"/>
              </a:rPr>
              <a:t>TC</a:t>
            </a:r>
            <a:r>
              <a:rPr lang="zh-CN" altLang="en-US" sz="1400" dirty="0">
                <a:solidFill>
                  <a:srgbClr val="080808"/>
                </a:solidFill>
                <a:latin typeface="+mn-lt"/>
                <a:ea typeface="+mn-ea"/>
                <a:sym typeface="Wingdings" panose="05000000000000000000" pitchFamily="2" charset="2"/>
              </a:rPr>
              <a:t>耗电在几瓦到二十几瓦，实现节能减排，降低成本</a:t>
            </a:r>
            <a:endParaRPr lang="en-US" altLang="zh-CN" sz="1400" dirty="0">
              <a:solidFill>
                <a:srgbClr val="080808"/>
              </a:solidFill>
              <a:latin typeface="+mn-lt"/>
              <a:ea typeface="+mn-ea"/>
              <a:sym typeface="Wingdings" panose="05000000000000000000" pitchFamily="2" charset="2"/>
            </a:endParaRPr>
          </a:p>
        </p:txBody>
      </p:sp>
      <p:sp>
        <p:nvSpPr>
          <p:cNvPr id="69645" name="矩形 23"/>
          <p:cNvSpPr>
            <a:spLocks noChangeArrowheads="1"/>
          </p:cNvSpPr>
          <p:nvPr/>
        </p:nvSpPr>
        <p:spPr bwMode="auto">
          <a:xfrm>
            <a:off x="3851275" y="1397000"/>
            <a:ext cx="4824413" cy="4695825"/>
          </a:xfrm>
          <a:prstGeom prst="rect">
            <a:avLst/>
          </a:prstGeom>
          <a:noFill/>
          <a:ln w="25400" algn="ctr">
            <a:solidFill>
              <a:srgbClr val="BCBCBC"/>
            </a:solidFill>
            <a:miter lim="800000"/>
          </a:ln>
          <a:extLst>
            <a:ext uri="{909E8E84-426E-40DD-AFC4-6F175D3DCCD1}">
              <a14:hiddenFill xmlns:a14="http://schemas.microsoft.com/office/drawing/2010/main">
                <a:solidFill>
                  <a:srgbClr val="FFFFFF"/>
                </a:solidFill>
              </a14:hiddenFill>
            </a:ext>
          </a:extLst>
        </p:spPr>
        <p:txBody>
          <a:bodyPr lIns="80142" tIns="40070" rIns="80142" bIns="40070"/>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Tx/>
              <a:buNone/>
              <a:defRPr/>
            </a:pPr>
            <a:endParaRPr lang="zh-CN" altLang="en-US" sz="1000" smtClean="0">
              <a:solidFill>
                <a:srgbClr val="080808"/>
              </a:solidFill>
              <a:latin typeface="+mn-lt"/>
              <a:ea typeface="+mn-ea"/>
            </a:endParaRPr>
          </a:p>
        </p:txBody>
      </p:sp>
      <p:sp>
        <p:nvSpPr>
          <p:cNvPr id="32" name="Text Box 12"/>
          <p:cNvSpPr txBox="1">
            <a:spLocks noChangeArrowheads="1"/>
          </p:cNvSpPr>
          <p:nvPr/>
        </p:nvSpPr>
        <p:spPr bwMode="auto">
          <a:xfrm>
            <a:off x="2554288" y="2498725"/>
            <a:ext cx="746125" cy="314325"/>
          </a:xfrm>
          <a:prstGeom prst="rect">
            <a:avLst/>
          </a:prstGeom>
          <a:noFill/>
          <a:ln w="9525">
            <a:noFill/>
            <a:miter lim="800000"/>
          </a:ln>
          <a:effectLst>
            <a:prstShdw prst="shdw17" dist="17961" dir="2700000">
              <a:schemeClr val="accent1">
                <a:gamma/>
                <a:shade val="60000"/>
                <a:invGamma/>
              </a:schemeClr>
            </a:prstShdw>
          </a:effectLst>
        </p:spPr>
        <p:txBody>
          <a:bodyPr wrap="none" lIns="83448" tIns="41724" rIns="83448" bIns="41724">
            <a:spAutoFit/>
          </a:bodyPr>
          <a:lstStyle/>
          <a:p>
            <a:pPr eaLnBrk="1" fontAlgn="t" hangingPunct="1">
              <a:defRPr/>
            </a:pPr>
            <a:r>
              <a:rPr lang="zh-CN" altLang="en-US" sz="1500" dirty="0">
                <a:latin typeface="+mn-lt"/>
                <a:ea typeface="+mn-ea"/>
              </a:rPr>
              <a:t>传统</a:t>
            </a:r>
            <a:r>
              <a:rPr lang="en-US" altLang="zh-CN" sz="1500" dirty="0">
                <a:latin typeface="+mn-lt"/>
                <a:ea typeface="+mn-ea"/>
              </a:rPr>
              <a:t>PC</a:t>
            </a:r>
            <a:endParaRPr lang="en-US" altLang="zh-CN" sz="1500" dirty="0">
              <a:latin typeface="+mn-lt"/>
              <a:ea typeface="+mn-ea"/>
            </a:endParaRPr>
          </a:p>
        </p:txBody>
      </p:sp>
      <p:sp>
        <p:nvSpPr>
          <p:cNvPr id="33" name="Text Box 12"/>
          <p:cNvSpPr txBox="1">
            <a:spLocks noChangeArrowheads="1"/>
          </p:cNvSpPr>
          <p:nvPr/>
        </p:nvSpPr>
        <p:spPr bwMode="auto">
          <a:xfrm>
            <a:off x="5146675" y="2346325"/>
            <a:ext cx="360363" cy="314325"/>
          </a:xfrm>
          <a:prstGeom prst="rect">
            <a:avLst/>
          </a:prstGeom>
          <a:noFill/>
          <a:ln w="9525">
            <a:noFill/>
            <a:miter lim="800000"/>
          </a:ln>
          <a:effectLst>
            <a:prstShdw prst="shdw17" dist="17961" dir="2700000">
              <a:schemeClr val="accent1">
                <a:gamma/>
                <a:shade val="60000"/>
                <a:invGamma/>
              </a:schemeClr>
            </a:prstShdw>
          </a:effectLst>
        </p:spPr>
        <p:txBody>
          <a:bodyPr wrap="none" lIns="83448" tIns="41724" rIns="83448" bIns="41724">
            <a:spAutoFit/>
          </a:bodyPr>
          <a:lstStyle/>
          <a:p>
            <a:pPr eaLnBrk="1" fontAlgn="t" hangingPunct="1">
              <a:defRPr/>
            </a:pPr>
            <a:r>
              <a:rPr lang="en-US" altLang="zh-CN" sz="1500" dirty="0">
                <a:latin typeface="+mn-lt"/>
                <a:ea typeface="+mn-ea"/>
              </a:rPr>
              <a:t>TC</a:t>
            </a:r>
            <a:endParaRPr lang="en-US" altLang="zh-CN" sz="1500" dirty="0">
              <a:latin typeface="+mn-lt"/>
              <a:ea typeface="+mn-ea"/>
            </a:endParaRPr>
          </a:p>
        </p:txBody>
      </p:sp>
      <p:sp>
        <p:nvSpPr>
          <p:cNvPr id="69648" name="Freeform 8"/>
          <p:cNvSpPr/>
          <p:nvPr/>
        </p:nvSpPr>
        <p:spPr bwMode="auto">
          <a:xfrm rot="1213818" flipV="1">
            <a:off x="2613025" y="1530350"/>
            <a:ext cx="3148013" cy="1057275"/>
          </a:xfrm>
          <a:custGeom>
            <a:avLst/>
            <a:gdLst>
              <a:gd name="T0" fmla="*/ 2147483646 w 627"/>
              <a:gd name="T1" fmla="*/ 2147483646 h 892"/>
              <a:gd name="T2" fmla="*/ 2147483646 w 627"/>
              <a:gd name="T3" fmla="*/ 2147483646 h 892"/>
              <a:gd name="T4" fmla="*/ 2147483646 w 627"/>
              <a:gd name="T5" fmla="*/ 2147483646 h 892"/>
              <a:gd name="T6" fmla="*/ 2147483646 w 627"/>
              <a:gd name="T7" fmla="*/ 2147483646 h 892"/>
              <a:gd name="T8" fmla="*/ 2147483646 w 627"/>
              <a:gd name="T9" fmla="*/ 2147483646 h 892"/>
              <a:gd name="T10" fmla="*/ 2147483646 w 627"/>
              <a:gd name="T11" fmla="*/ 2147483646 h 892"/>
              <a:gd name="T12" fmla="*/ 2147483646 w 627"/>
              <a:gd name="T13" fmla="*/ 2147483646 h 892"/>
              <a:gd name="T14" fmla="*/ 2147483646 w 627"/>
              <a:gd name="T15" fmla="*/ 2147483646 h 892"/>
              <a:gd name="T16" fmla="*/ 2147483646 w 627"/>
              <a:gd name="T17" fmla="*/ 2147483646 h 892"/>
              <a:gd name="T18" fmla="*/ 2147483646 w 627"/>
              <a:gd name="T19" fmla="*/ 2147483646 h 892"/>
              <a:gd name="T20" fmla="*/ 2147483646 w 627"/>
              <a:gd name="T21" fmla="*/ 2147483646 h 892"/>
              <a:gd name="T22" fmla="*/ 2147483646 w 627"/>
              <a:gd name="T23" fmla="*/ 2147483646 h 892"/>
              <a:gd name="T24" fmla="*/ 2147483646 w 627"/>
              <a:gd name="T25" fmla="*/ 2147483646 h 892"/>
              <a:gd name="T26" fmla="*/ 2147483646 w 627"/>
              <a:gd name="T27" fmla="*/ 2147483646 h 892"/>
              <a:gd name="T28" fmla="*/ 2147483646 w 627"/>
              <a:gd name="T29" fmla="*/ 2147483646 h 892"/>
              <a:gd name="T30" fmla="*/ 2147483646 w 627"/>
              <a:gd name="T31" fmla="*/ 2147483646 h 892"/>
              <a:gd name="T32" fmla="*/ 2147483646 w 627"/>
              <a:gd name="T33" fmla="*/ 2147483646 h 892"/>
              <a:gd name="T34" fmla="*/ 2147483646 w 627"/>
              <a:gd name="T35" fmla="*/ 2147483646 h 892"/>
              <a:gd name="T36" fmla="*/ 2147483646 w 627"/>
              <a:gd name="T37" fmla="*/ 2147483646 h 892"/>
              <a:gd name="T38" fmla="*/ 2147483646 w 627"/>
              <a:gd name="T39" fmla="*/ 2147483646 h 892"/>
              <a:gd name="T40" fmla="*/ 2147483646 w 627"/>
              <a:gd name="T41" fmla="*/ 2147483646 h 892"/>
              <a:gd name="T42" fmla="*/ 2147483646 w 627"/>
              <a:gd name="T43" fmla="*/ 2147483646 h 892"/>
              <a:gd name="T44" fmla="*/ 2147483646 w 627"/>
              <a:gd name="T45" fmla="*/ 2147483646 h 892"/>
              <a:gd name="T46" fmla="*/ 2147483646 w 627"/>
              <a:gd name="T47" fmla="*/ 2147483646 h 892"/>
              <a:gd name="T48" fmla="*/ 2147483646 w 627"/>
              <a:gd name="T49" fmla="*/ 2147483646 h 892"/>
              <a:gd name="T50" fmla="*/ 2147483646 w 627"/>
              <a:gd name="T51" fmla="*/ 2147483646 h 892"/>
              <a:gd name="T52" fmla="*/ 2147483646 w 627"/>
              <a:gd name="T53" fmla="*/ 0 h 892"/>
              <a:gd name="T54" fmla="*/ 2147483646 w 627"/>
              <a:gd name="T55" fmla="*/ 0 h 892"/>
              <a:gd name="T56" fmla="*/ 2147483646 w 627"/>
              <a:gd name="T57" fmla="*/ 0 h 892"/>
              <a:gd name="T58" fmla="*/ 2147483646 w 627"/>
              <a:gd name="T59" fmla="*/ 0 h 892"/>
              <a:gd name="T60" fmla="*/ 2147483646 w 627"/>
              <a:gd name="T61" fmla="*/ 0 h 892"/>
              <a:gd name="T62" fmla="*/ 2147483646 w 627"/>
              <a:gd name="T63" fmla="*/ 0 h 892"/>
              <a:gd name="T64" fmla="*/ 2147483646 w 627"/>
              <a:gd name="T65" fmla="*/ 0 h 892"/>
              <a:gd name="T66" fmla="*/ 0 w 627"/>
              <a:gd name="T67" fmla="*/ 0 h 892"/>
              <a:gd name="T68" fmla="*/ 0 w 627"/>
              <a:gd name="T69" fmla="*/ 2147483646 h 892"/>
              <a:gd name="T70" fmla="*/ 2147483646 w 627"/>
              <a:gd name="T71" fmla="*/ 2147483646 h 892"/>
              <a:gd name="T72" fmla="*/ 2147483646 w 627"/>
              <a:gd name="T73" fmla="*/ 2147483646 h 892"/>
              <a:gd name="T74" fmla="*/ 2147483646 w 627"/>
              <a:gd name="T75" fmla="*/ 2147483646 h 892"/>
              <a:gd name="T76" fmla="*/ 2147483646 w 627"/>
              <a:gd name="T77" fmla="*/ 2147483646 h 892"/>
              <a:gd name="T78" fmla="*/ 2147483646 w 627"/>
              <a:gd name="T79" fmla="*/ 2147483646 h 892"/>
              <a:gd name="T80" fmla="*/ 2147483646 w 627"/>
              <a:gd name="T81" fmla="*/ 2147483646 h 892"/>
              <a:gd name="T82" fmla="*/ 2147483646 w 627"/>
              <a:gd name="T83" fmla="*/ 2147483646 h 892"/>
              <a:gd name="T84" fmla="*/ 2147483646 w 627"/>
              <a:gd name="T85" fmla="*/ 2147483646 h 892"/>
              <a:gd name="T86" fmla="*/ 2147483646 w 627"/>
              <a:gd name="T87" fmla="*/ 2147483646 h 892"/>
              <a:gd name="T88" fmla="*/ 2147483646 w 627"/>
              <a:gd name="T89" fmla="*/ 2147483646 h 892"/>
              <a:gd name="T90" fmla="*/ 2147483646 w 627"/>
              <a:gd name="T91" fmla="*/ 2147483646 h 892"/>
              <a:gd name="T92" fmla="*/ 2147483646 w 627"/>
              <a:gd name="T93" fmla="*/ 2147483646 h 892"/>
              <a:gd name="T94" fmla="*/ 2147483646 w 627"/>
              <a:gd name="T95" fmla="*/ 2147483646 h 892"/>
              <a:gd name="T96" fmla="*/ 2147483646 w 627"/>
              <a:gd name="T97" fmla="*/ 2147483646 h 892"/>
              <a:gd name="T98" fmla="*/ 2147483646 w 627"/>
              <a:gd name="T99" fmla="*/ 2147483646 h 892"/>
              <a:gd name="T100" fmla="*/ 2147483646 w 627"/>
              <a:gd name="T101" fmla="*/ 2147483646 h 892"/>
              <a:gd name="T102" fmla="*/ 2147483646 w 627"/>
              <a:gd name="T103" fmla="*/ 2147483646 h 892"/>
              <a:gd name="T104" fmla="*/ 2147483646 w 627"/>
              <a:gd name="T105" fmla="*/ 2147483646 h 892"/>
              <a:gd name="T106" fmla="*/ 2147483646 w 627"/>
              <a:gd name="T107" fmla="*/ 2147483646 h 892"/>
              <a:gd name="T108" fmla="*/ 2147483646 w 627"/>
              <a:gd name="T109" fmla="*/ 2147483646 h 892"/>
              <a:gd name="T110" fmla="*/ 2147483646 w 627"/>
              <a:gd name="T111" fmla="*/ 2147483646 h 892"/>
              <a:gd name="T112" fmla="*/ 2147483646 w 627"/>
              <a:gd name="T113" fmla="*/ 2147483646 h 892"/>
              <a:gd name="T114" fmla="*/ 2147483646 w 627"/>
              <a:gd name="T115" fmla="*/ 2147483646 h 892"/>
              <a:gd name="T116" fmla="*/ 2147483646 w 627"/>
              <a:gd name="T117" fmla="*/ 2147483646 h 892"/>
              <a:gd name="T118" fmla="*/ 2147483646 w 627"/>
              <a:gd name="T119" fmla="*/ 2147483646 h 892"/>
              <a:gd name="T120" fmla="*/ 2147483646 w 627"/>
              <a:gd name="T121" fmla="*/ 2147483646 h 892"/>
              <a:gd name="T122" fmla="*/ 2147483646 w 627"/>
              <a:gd name="T123" fmla="*/ 2147483646 h 8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27"/>
              <a:gd name="T187" fmla="*/ 0 h 892"/>
              <a:gd name="T188" fmla="*/ 627 w 627"/>
              <a:gd name="T189" fmla="*/ 892 h 8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27" h="892">
                <a:moveTo>
                  <a:pt x="627" y="756"/>
                </a:moveTo>
                <a:lnTo>
                  <a:pt x="479" y="621"/>
                </a:lnTo>
                <a:lnTo>
                  <a:pt x="479" y="691"/>
                </a:lnTo>
                <a:lnTo>
                  <a:pt x="433" y="688"/>
                </a:lnTo>
                <a:lnTo>
                  <a:pt x="391" y="679"/>
                </a:lnTo>
                <a:lnTo>
                  <a:pt x="352" y="665"/>
                </a:lnTo>
                <a:lnTo>
                  <a:pt x="314" y="647"/>
                </a:lnTo>
                <a:lnTo>
                  <a:pt x="281" y="623"/>
                </a:lnTo>
                <a:lnTo>
                  <a:pt x="248" y="596"/>
                </a:lnTo>
                <a:lnTo>
                  <a:pt x="220" y="566"/>
                </a:lnTo>
                <a:lnTo>
                  <a:pt x="193" y="532"/>
                </a:lnTo>
                <a:lnTo>
                  <a:pt x="168" y="496"/>
                </a:lnTo>
                <a:lnTo>
                  <a:pt x="145" y="459"/>
                </a:lnTo>
                <a:lnTo>
                  <a:pt x="125" y="419"/>
                </a:lnTo>
                <a:lnTo>
                  <a:pt x="107" y="379"/>
                </a:lnTo>
                <a:lnTo>
                  <a:pt x="91" y="338"/>
                </a:lnTo>
                <a:lnTo>
                  <a:pt x="77" y="299"/>
                </a:lnTo>
                <a:lnTo>
                  <a:pt x="65" y="259"/>
                </a:lnTo>
                <a:lnTo>
                  <a:pt x="53" y="219"/>
                </a:lnTo>
                <a:lnTo>
                  <a:pt x="45" y="182"/>
                </a:lnTo>
                <a:lnTo>
                  <a:pt x="36" y="146"/>
                </a:lnTo>
                <a:lnTo>
                  <a:pt x="30" y="113"/>
                </a:lnTo>
                <a:lnTo>
                  <a:pt x="25" y="82"/>
                </a:lnTo>
                <a:lnTo>
                  <a:pt x="21" y="56"/>
                </a:lnTo>
                <a:lnTo>
                  <a:pt x="19" y="33"/>
                </a:lnTo>
                <a:lnTo>
                  <a:pt x="17" y="14"/>
                </a:lnTo>
                <a:lnTo>
                  <a:pt x="17" y="0"/>
                </a:lnTo>
                <a:lnTo>
                  <a:pt x="16" y="0"/>
                </a:lnTo>
                <a:lnTo>
                  <a:pt x="14" y="0"/>
                </a:lnTo>
                <a:lnTo>
                  <a:pt x="11" y="0"/>
                </a:lnTo>
                <a:lnTo>
                  <a:pt x="6" y="0"/>
                </a:lnTo>
                <a:lnTo>
                  <a:pt x="0" y="0"/>
                </a:lnTo>
                <a:lnTo>
                  <a:pt x="0" y="8"/>
                </a:lnTo>
                <a:lnTo>
                  <a:pt x="1" y="21"/>
                </a:lnTo>
                <a:lnTo>
                  <a:pt x="2" y="39"/>
                </a:lnTo>
                <a:lnTo>
                  <a:pt x="4" y="61"/>
                </a:lnTo>
                <a:lnTo>
                  <a:pt x="6" y="89"/>
                </a:lnTo>
                <a:lnTo>
                  <a:pt x="10" y="120"/>
                </a:lnTo>
                <a:lnTo>
                  <a:pt x="15" y="153"/>
                </a:lnTo>
                <a:lnTo>
                  <a:pt x="20" y="189"/>
                </a:lnTo>
                <a:lnTo>
                  <a:pt x="27" y="228"/>
                </a:lnTo>
                <a:lnTo>
                  <a:pt x="35" y="269"/>
                </a:lnTo>
                <a:lnTo>
                  <a:pt x="45" y="311"/>
                </a:lnTo>
                <a:lnTo>
                  <a:pt x="57" y="355"/>
                </a:lnTo>
                <a:lnTo>
                  <a:pt x="70" y="398"/>
                </a:lnTo>
                <a:lnTo>
                  <a:pt x="86" y="443"/>
                </a:lnTo>
                <a:lnTo>
                  <a:pt x="103" y="486"/>
                </a:lnTo>
                <a:lnTo>
                  <a:pt x="123" y="530"/>
                </a:lnTo>
                <a:lnTo>
                  <a:pt x="145" y="572"/>
                </a:lnTo>
                <a:lnTo>
                  <a:pt x="170" y="612"/>
                </a:lnTo>
                <a:lnTo>
                  <a:pt x="197" y="650"/>
                </a:lnTo>
                <a:lnTo>
                  <a:pt x="229" y="685"/>
                </a:lnTo>
                <a:lnTo>
                  <a:pt x="262" y="719"/>
                </a:lnTo>
                <a:lnTo>
                  <a:pt x="298" y="747"/>
                </a:lnTo>
                <a:lnTo>
                  <a:pt x="338" y="773"/>
                </a:lnTo>
                <a:lnTo>
                  <a:pt x="381" y="795"/>
                </a:lnTo>
                <a:lnTo>
                  <a:pt x="429" y="811"/>
                </a:lnTo>
                <a:lnTo>
                  <a:pt x="479" y="822"/>
                </a:lnTo>
                <a:lnTo>
                  <a:pt x="479" y="892"/>
                </a:lnTo>
                <a:lnTo>
                  <a:pt x="627" y="756"/>
                </a:ln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lIns="83448" tIns="41724" rIns="83448" bIns="41724"/>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6"/>
          <p:cNvSpPr>
            <a:spLocks noChangeShapeType="1"/>
          </p:cNvSpPr>
          <p:nvPr/>
        </p:nvSpPr>
        <p:spPr bwMode="auto">
          <a:xfrm flipV="1">
            <a:off x="2470150" y="3552825"/>
            <a:ext cx="2801938" cy="16446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80152" tIns="40076" rIns="80152" bIns="40076"/>
          <a:lstStyle/>
          <a:p>
            <a:pPr>
              <a:defRPr/>
            </a:pPr>
            <a:endParaRPr lang="en-US">
              <a:latin typeface="+mn-lt"/>
              <a:ea typeface="+mn-ea"/>
            </a:endParaRPr>
          </a:p>
        </p:txBody>
      </p:sp>
      <p:grpSp>
        <p:nvGrpSpPr>
          <p:cNvPr id="71683" name="Group 260"/>
          <p:cNvGrpSpPr/>
          <p:nvPr/>
        </p:nvGrpSpPr>
        <p:grpSpPr bwMode="auto">
          <a:xfrm>
            <a:off x="4352925" y="1412875"/>
            <a:ext cx="3765550" cy="2597150"/>
            <a:chOff x="3596" y="805"/>
            <a:chExt cx="2417" cy="1379"/>
          </a:xfrm>
        </p:grpSpPr>
        <p:pic>
          <p:nvPicPr>
            <p:cNvPr id="71699" name="Picture 5" descr="云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19852">
              <a:off x="3596" y="1016"/>
              <a:ext cx="2090" cy="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00" name="Group 132"/>
            <p:cNvGrpSpPr/>
            <p:nvPr/>
          </p:nvGrpSpPr>
          <p:grpSpPr bwMode="auto">
            <a:xfrm>
              <a:off x="3931" y="1609"/>
              <a:ext cx="1528" cy="360"/>
              <a:chOff x="404" y="2812"/>
              <a:chExt cx="1626" cy="360"/>
            </a:xfrm>
          </p:grpSpPr>
          <p:sp>
            <p:nvSpPr>
              <p:cNvPr id="71723" name="AutoShape 130"/>
              <p:cNvSpPr>
                <a:spLocks noChangeArrowheads="1"/>
              </p:cNvSpPr>
              <p:nvPr/>
            </p:nvSpPr>
            <p:spPr bwMode="auto">
              <a:xfrm>
                <a:off x="404" y="2812"/>
                <a:ext cx="1622" cy="360"/>
              </a:xfrm>
              <a:prstGeom prst="roundRect">
                <a:avLst>
                  <a:gd name="adj" fmla="val 16667"/>
                </a:avLst>
              </a:prstGeom>
              <a:solidFill>
                <a:schemeClr val="accent1"/>
              </a:solidFill>
              <a:ln w="9525" algn="ctr">
                <a:solidFill>
                  <a:schemeClr val="bg2"/>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000" smtClean="0">
                  <a:latin typeface="+mn-lt"/>
                  <a:ea typeface="+mn-ea"/>
                </a:endParaRPr>
              </a:p>
            </p:txBody>
          </p:sp>
          <p:grpSp>
            <p:nvGrpSpPr>
              <p:cNvPr id="71724" name="Group 129"/>
              <p:cNvGrpSpPr/>
              <p:nvPr/>
            </p:nvGrpSpPr>
            <p:grpSpPr bwMode="auto">
              <a:xfrm>
                <a:off x="469" y="2863"/>
                <a:ext cx="1469" cy="296"/>
                <a:chOff x="469" y="2863"/>
                <a:chExt cx="1469" cy="296"/>
              </a:xfrm>
            </p:grpSpPr>
            <p:grpSp>
              <p:nvGrpSpPr>
                <p:cNvPr id="71725" name="Group 125"/>
                <p:cNvGrpSpPr/>
                <p:nvPr/>
              </p:nvGrpSpPr>
              <p:grpSpPr bwMode="auto">
                <a:xfrm>
                  <a:off x="469" y="2870"/>
                  <a:ext cx="337" cy="289"/>
                  <a:chOff x="469" y="2842"/>
                  <a:chExt cx="337" cy="289"/>
                </a:xfrm>
              </p:grpSpPr>
              <p:grpSp>
                <p:nvGrpSpPr>
                  <p:cNvPr id="71747" name="Group 156"/>
                  <p:cNvGrpSpPr/>
                  <p:nvPr/>
                </p:nvGrpSpPr>
                <p:grpSpPr bwMode="auto">
                  <a:xfrm>
                    <a:off x="469" y="2842"/>
                    <a:ext cx="270" cy="213"/>
                    <a:chOff x="1776" y="1786"/>
                    <a:chExt cx="336" cy="265"/>
                  </a:xfrm>
                </p:grpSpPr>
                <p:pic>
                  <p:nvPicPr>
                    <p:cNvPr id="71751" name="Picture 157" descr="resource pool"/>
                    <p:cNvPicPr>
                      <a:picLocks noChangeAspect="1" noChangeArrowheads="1"/>
                    </p:cNvPicPr>
                    <p:nvPr/>
                  </p:nvPicPr>
                  <p:blipFill>
                    <a:blip r:embed="rId2" cstate="print">
                      <a:clrChange>
                        <a:clrFrom>
                          <a:srgbClr val="FFFFFF"/>
                        </a:clrFrom>
                        <a:clrTo>
                          <a:srgbClr val="FFFFFF">
                            <a:alpha val="0"/>
                          </a:srgbClr>
                        </a:clrTo>
                      </a:clrChange>
                      <a:lum bright="-32000" contrast="-50000"/>
                      <a:extLst>
                        <a:ext uri="{28A0092B-C50C-407E-A947-70E740481C1C}">
                          <a14:useLocalDpi xmlns:a14="http://schemas.microsoft.com/office/drawing/2010/main" val="0"/>
                        </a:ext>
                      </a:extLst>
                    </a:blip>
                    <a:srcRect/>
                    <a:stretch>
                      <a:fillRect/>
                    </a:stretch>
                  </p:blipFill>
                  <p:spPr bwMode="auto">
                    <a:xfrm>
                      <a:off x="1920" y="178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2" name="Picture 158" descr="CPU_icon"/>
                    <p:cNvPicPr>
                      <a:picLocks noChangeAspect="1" noChangeArrowheads="1"/>
                    </p:cNvPicPr>
                    <p:nvPr/>
                  </p:nvPicPr>
                  <p:blipFill>
                    <a:blip r:embed="rId3" cstate="print">
                      <a:lum bright="-32000" contrast="-50000"/>
                      <a:extLst>
                        <a:ext uri="{28A0092B-C50C-407E-A947-70E740481C1C}">
                          <a14:useLocalDpi xmlns:a14="http://schemas.microsoft.com/office/drawing/2010/main" val="0"/>
                        </a:ext>
                      </a:extLst>
                    </a:blip>
                    <a:srcRect/>
                    <a:stretch>
                      <a:fillRect/>
                    </a:stretch>
                  </p:blipFill>
                  <p:spPr bwMode="auto">
                    <a:xfrm>
                      <a:off x="1776" y="1786"/>
                      <a:ext cx="2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48" name="Group 170"/>
                  <p:cNvGrpSpPr/>
                  <p:nvPr/>
                </p:nvGrpSpPr>
                <p:grpSpPr bwMode="auto">
                  <a:xfrm>
                    <a:off x="536" y="2918"/>
                    <a:ext cx="270" cy="213"/>
                    <a:chOff x="1776" y="1786"/>
                    <a:chExt cx="336" cy="265"/>
                  </a:xfrm>
                </p:grpSpPr>
                <p:pic>
                  <p:nvPicPr>
                    <p:cNvPr id="71749" name="Picture 171" descr="resource pool"/>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178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0" name="Picture 172"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1786"/>
                      <a:ext cx="2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726" name="Group 127"/>
                <p:cNvGrpSpPr/>
                <p:nvPr/>
              </p:nvGrpSpPr>
              <p:grpSpPr bwMode="auto">
                <a:xfrm>
                  <a:off x="1620" y="2863"/>
                  <a:ext cx="318" cy="288"/>
                  <a:chOff x="1620" y="2863"/>
                  <a:chExt cx="318" cy="288"/>
                </a:xfrm>
              </p:grpSpPr>
              <p:grpSp>
                <p:nvGrpSpPr>
                  <p:cNvPr id="71741" name="Group 162"/>
                  <p:cNvGrpSpPr/>
                  <p:nvPr/>
                </p:nvGrpSpPr>
                <p:grpSpPr bwMode="auto">
                  <a:xfrm>
                    <a:off x="1620" y="2863"/>
                    <a:ext cx="270" cy="225"/>
                    <a:chOff x="1824" y="3034"/>
                    <a:chExt cx="336" cy="281"/>
                  </a:xfrm>
                </p:grpSpPr>
                <p:pic>
                  <p:nvPicPr>
                    <p:cNvPr id="71745" name="Picture 163" descr="resource pool"/>
                    <p:cNvPicPr>
                      <a:picLocks noChangeAspect="1" noChangeArrowheads="1"/>
                    </p:cNvPicPr>
                    <p:nvPr/>
                  </p:nvPicPr>
                  <p:blipFill>
                    <a:blip r:embed="rId2" cstate="print">
                      <a:clrChange>
                        <a:clrFrom>
                          <a:srgbClr val="FFFFFF"/>
                        </a:clrFrom>
                        <a:clrTo>
                          <a:srgbClr val="FFFFFF">
                            <a:alpha val="0"/>
                          </a:srgbClr>
                        </a:clrTo>
                      </a:clrChange>
                      <a:lum bright="-32000" contrast="-50000"/>
                      <a:extLst>
                        <a:ext uri="{28A0092B-C50C-407E-A947-70E740481C1C}">
                          <a14:useLocalDpi xmlns:a14="http://schemas.microsoft.com/office/drawing/2010/main" val="0"/>
                        </a:ext>
                      </a:extLst>
                    </a:blip>
                    <a:srcRect/>
                    <a:stretch>
                      <a:fillRect/>
                    </a:stretch>
                  </p:blipFill>
                  <p:spPr bwMode="auto">
                    <a:xfrm>
                      <a:off x="1968" y="30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6" name="Picture 164" descr="NIC_icon"/>
                    <p:cNvPicPr>
                      <a:picLocks noChangeAspect="1" noChangeArrowheads="1"/>
                    </p:cNvPicPr>
                    <p:nvPr/>
                  </p:nvPicPr>
                  <p:blipFill>
                    <a:blip r:embed="rId4" cstate="print">
                      <a:lum bright="-32000" contrast="-50000"/>
                      <a:extLst>
                        <a:ext uri="{28A0092B-C50C-407E-A947-70E740481C1C}">
                          <a14:useLocalDpi xmlns:a14="http://schemas.microsoft.com/office/drawing/2010/main" val="0"/>
                        </a:ext>
                      </a:extLst>
                    </a:blip>
                    <a:srcRect/>
                    <a:stretch>
                      <a:fillRect/>
                    </a:stretch>
                  </p:blipFill>
                  <p:spPr bwMode="auto">
                    <a:xfrm>
                      <a:off x="1824" y="3034"/>
                      <a:ext cx="25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42" name="Group 173"/>
                  <p:cNvGrpSpPr/>
                  <p:nvPr/>
                </p:nvGrpSpPr>
                <p:grpSpPr bwMode="auto">
                  <a:xfrm>
                    <a:off x="1668" y="2926"/>
                    <a:ext cx="270" cy="225"/>
                    <a:chOff x="1824" y="3034"/>
                    <a:chExt cx="336" cy="281"/>
                  </a:xfrm>
                </p:grpSpPr>
                <p:pic>
                  <p:nvPicPr>
                    <p:cNvPr id="71743" name="Picture 174" descr="resource pool"/>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30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4" name="Picture 175" descr="NIC_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 y="3034"/>
                      <a:ext cx="25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727" name="Group 126"/>
                <p:cNvGrpSpPr/>
                <p:nvPr/>
              </p:nvGrpSpPr>
              <p:grpSpPr bwMode="auto">
                <a:xfrm>
                  <a:off x="866" y="2887"/>
                  <a:ext cx="318" cy="269"/>
                  <a:chOff x="866" y="2867"/>
                  <a:chExt cx="318" cy="269"/>
                </a:xfrm>
              </p:grpSpPr>
              <p:grpSp>
                <p:nvGrpSpPr>
                  <p:cNvPr id="71735" name="Group 159"/>
                  <p:cNvGrpSpPr/>
                  <p:nvPr/>
                </p:nvGrpSpPr>
                <p:grpSpPr bwMode="auto">
                  <a:xfrm>
                    <a:off x="866" y="2867"/>
                    <a:ext cx="270" cy="221"/>
                    <a:chOff x="1728" y="1104"/>
                    <a:chExt cx="336" cy="275"/>
                  </a:xfrm>
                </p:grpSpPr>
                <p:pic>
                  <p:nvPicPr>
                    <p:cNvPr id="71739" name="Picture 160" descr="resource pool"/>
                    <p:cNvPicPr>
                      <a:picLocks noChangeAspect="1" noChangeArrowheads="1"/>
                    </p:cNvPicPr>
                    <p:nvPr/>
                  </p:nvPicPr>
                  <p:blipFill>
                    <a:blip r:embed="rId2" cstate="print">
                      <a:clrChange>
                        <a:clrFrom>
                          <a:srgbClr val="FFFFFF"/>
                        </a:clrFrom>
                        <a:clrTo>
                          <a:srgbClr val="FFFFFF">
                            <a:alpha val="0"/>
                          </a:srgbClr>
                        </a:clrTo>
                      </a:clrChange>
                      <a:lum bright="-32000" contrast="-50000"/>
                      <a:extLst>
                        <a:ext uri="{28A0092B-C50C-407E-A947-70E740481C1C}">
                          <a14:useLocalDpi xmlns:a14="http://schemas.microsoft.com/office/drawing/2010/main" val="0"/>
                        </a:ext>
                      </a:extLst>
                    </a:blip>
                    <a:srcRect/>
                    <a:stretch>
                      <a:fillRect/>
                    </a:stretch>
                  </p:blipFill>
                  <p:spPr bwMode="auto">
                    <a:xfrm>
                      <a:off x="1872"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0" name="Picture 161" descr="Memory_icon_03"/>
                    <p:cNvPicPr>
                      <a:picLocks noChangeAspect="1" noChangeArrowheads="1"/>
                    </p:cNvPicPr>
                    <p:nvPr/>
                  </p:nvPicPr>
                  <p:blipFill>
                    <a:blip r:embed="rId5" cstate="print">
                      <a:lum bright="-32000" contrast="-50000"/>
                      <a:extLst>
                        <a:ext uri="{28A0092B-C50C-407E-A947-70E740481C1C}">
                          <a14:useLocalDpi xmlns:a14="http://schemas.microsoft.com/office/drawing/2010/main" val="0"/>
                        </a:ext>
                      </a:extLst>
                    </a:blip>
                    <a:srcRect/>
                    <a:stretch>
                      <a:fillRect/>
                    </a:stretch>
                  </p:blipFill>
                  <p:spPr bwMode="auto">
                    <a:xfrm>
                      <a:off x="1728" y="1114"/>
                      <a:ext cx="26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6" name="Group 176"/>
                  <p:cNvGrpSpPr/>
                  <p:nvPr/>
                </p:nvGrpSpPr>
                <p:grpSpPr bwMode="auto">
                  <a:xfrm>
                    <a:off x="914" y="2915"/>
                    <a:ext cx="270" cy="221"/>
                    <a:chOff x="1728" y="1104"/>
                    <a:chExt cx="336" cy="275"/>
                  </a:xfrm>
                </p:grpSpPr>
                <p:pic>
                  <p:nvPicPr>
                    <p:cNvPr id="71737" name="Picture 177" descr="resource pool"/>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2"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8" name="Picture 178" descr="Memory_icon_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8" y="1114"/>
                      <a:ext cx="26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728" name="Group 128"/>
                <p:cNvGrpSpPr/>
                <p:nvPr/>
              </p:nvGrpSpPr>
              <p:grpSpPr bwMode="auto">
                <a:xfrm>
                  <a:off x="1253" y="2881"/>
                  <a:ext cx="278" cy="270"/>
                  <a:chOff x="1250" y="2861"/>
                  <a:chExt cx="278" cy="270"/>
                </a:xfrm>
              </p:grpSpPr>
              <p:grpSp>
                <p:nvGrpSpPr>
                  <p:cNvPr id="71729" name="Group 165"/>
                  <p:cNvGrpSpPr/>
                  <p:nvPr/>
                </p:nvGrpSpPr>
                <p:grpSpPr bwMode="auto">
                  <a:xfrm>
                    <a:off x="1250" y="2861"/>
                    <a:ext cx="230" cy="222"/>
                    <a:chOff x="1824" y="2458"/>
                    <a:chExt cx="288" cy="278"/>
                  </a:xfrm>
                </p:grpSpPr>
                <p:pic>
                  <p:nvPicPr>
                    <p:cNvPr id="71733" name="Picture 166" descr="resource pool"/>
                    <p:cNvPicPr>
                      <a:picLocks noChangeAspect="1" noChangeArrowheads="1"/>
                    </p:cNvPicPr>
                    <p:nvPr/>
                  </p:nvPicPr>
                  <p:blipFill>
                    <a:blip r:embed="rId2" cstate="print">
                      <a:clrChange>
                        <a:clrFrom>
                          <a:srgbClr val="FFFFFF"/>
                        </a:clrFrom>
                        <a:clrTo>
                          <a:srgbClr val="FFFFFF">
                            <a:alpha val="0"/>
                          </a:srgbClr>
                        </a:clrTo>
                      </a:clrChange>
                      <a:lum bright="-32000" contrast="-50000"/>
                      <a:extLst>
                        <a:ext uri="{28A0092B-C50C-407E-A947-70E740481C1C}">
                          <a14:useLocalDpi xmlns:a14="http://schemas.microsoft.com/office/drawing/2010/main" val="0"/>
                        </a:ext>
                      </a:extLst>
                    </a:blip>
                    <a:srcRect/>
                    <a:stretch>
                      <a:fillRect/>
                    </a:stretch>
                  </p:blipFill>
                  <p:spPr bwMode="auto">
                    <a:xfrm>
                      <a:off x="1920" y="245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4" name="Picture 167" descr="ICON_1Storage_NoShadow_Q207"/>
                    <p:cNvPicPr>
                      <a:picLocks noChangeAspect="1" noChangeArrowheads="1"/>
                    </p:cNvPicPr>
                    <p:nvPr/>
                  </p:nvPicPr>
                  <p:blipFill>
                    <a:blip r:embed="rId6" cstate="print">
                      <a:lum bright="-32000" contrast="-50000"/>
                      <a:extLst>
                        <a:ext uri="{28A0092B-C50C-407E-A947-70E740481C1C}">
                          <a14:useLocalDpi xmlns:a14="http://schemas.microsoft.com/office/drawing/2010/main" val="0"/>
                        </a:ext>
                      </a:extLst>
                    </a:blip>
                    <a:srcRect/>
                    <a:stretch>
                      <a:fillRect/>
                    </a:stretch>
                  </p:blipFill>
                  <p:spPr bwMode="auto">
                    <a:xfrm>
                      <a:off x="1824" y="2506"/>
                      <a:ext cx="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0" name="Group 179"/>
                  <p:cNvGrpSpPr/>
                  <p:nvPr/>
                </p:nvGrpSpPr>
                <p:grpSpPr bwMode="auto">
                  <a:xfrm>
                    <a:off x="1298" y="2909"/>
                    <a:ext cx="230" cy="222"/>
                    <a:chOff x="1824" y="2458"/>
                    <a:chExt cx="288" cy="278"/>
                  </a:xfrm>
                </p:grpSpPr>
                <p:pic>
                  <p:nvPicPr>
                    <p:cNvPr id="71731" name="Picture 180" descr="resource pool"/>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245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2" name="Picture 181" descr="ICON_1Storage_NoShadow_Q20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4" y="2506"/>
                      <a:ext cx="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
          <p:nvSpPr>
            <p:cNvPr id="71701" name="AutoShape 25"/>
            <p:cNvSpPr>
              <a:spLocks noChangeArrowheads="1"/>
            </p:cNvSpPr>
            <p:nvPr/>
          </p:nvSpPr>
          <p:spPr bwMode="auto">
            <a:xfrm>
              <a:off x="4083" y="1094"/>
              <a:ext cx="452" cy="437"/>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7" tIns="45627" rIns="91247" bIns="45627"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ja-JP" altLang="en-US" sz="800" smtClean="0">
                <a:latin typeface="+mn-lt"/>
                <a:ea typeface="+mn-ea"/>
                <a:cs typeface="Arial" panose="020B0604020202020204" pitchFamily="34" charset="0"/>
              </a:endParaRPr>
            </a:p>
          </p:txBody>
        </p:sp>
        <p:sp>
          <p:nvSpPr>
            <p:cNvPr id="71702" name="AutoShape 25"/>
            <p:cNvSpPr>
              <a:spLocks noChangeArrowheads="1"/>
            </p:cNvSpPr>
            <p:nvPr/>
          </p:nvSpPr>
          <p:spPr bwMode="auto">
            <a:xfrm>
              <a:off x="4597" y="1094"/>
              <a:ext cx="455" cy="437"/>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7" tIns="45627" rIns="91247" bIns="45627"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ja-JP" altLang="en-US" sz="800" smtClean="0">
                <a:latin typeface="+mn-lt"/>
                <a:ea typeface="+mn-ea"/>
                <a:cs typeface="Arial" panose="020B0604020202020204" pitchFamily="34" charset="0"/>
              </a:endParaRPr>
            </a:p>
          </p:txBody>
        </p:sp>
        <p:sp>
          <p:nvSpPr>
            <p:cNvPr id="71703" name="AutoShape 29"/>
            <p:cNvSpPr>
              <a:spLocks noChangeArrowheads="1"/>
            </p:cNvSpPr>
            <p:nvPr/>
          </p:nvSpPr>
          <p:spPr bwMode="gray">
            <a:xfrm>
              <a:off x="4103" y="1119"/>
              <a:ext cx="198" cy="110"/>
            </a:xfrm>
            <a:prstGeom prst="roundRect">
              <a:avLst>
                <a:gd name="adj" fmla="val 8495"/>
              </a:avLst>
            </a:prstGeom>
            <a:solidFill>
              <a:srgbClr val="79A400">
                <a:alpha val="70195"/>
              </a:srgbClr>
            </a:solidFill>
            <a:ln w="12700" algn="ctr">
              <a:solidFill>
                <a:schemeClr val="tx1"/>
              </a:solidFill>
              <a:prstDash val="sysDot"/>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1000" smtClean="0">
                  <a:latin typeface="+mn-lt"/>
                  <a:ea typeface="+mn-ea"/>
                  <a:cs typeface="Arial" panose="020B0604020202020204" pitchFamily="34" charset="0"/>
                </a:rPr>
                <a:t>APP</a:t>
              </a:r>
              <a:endParaRPr lang="en-US" altLang="ja-JP" sz="1000" smtClean="0">
                <a:latin typeface="+mn-lt"/>
                <a:ea typeface="+mn-ea"/>
                <a:cs typeface="Arial" panose="020B0604020202020204" pitchFamily="34" charset="0"/>
              </a:endParaRPr>
            </a:p>
          </p:txBody>
        </p:sp>
        <p:sp>
          <p:nvSpPr>
            <p:cNvPr id="71704" name="AutoShape 26"/>
            <p:cNvSpPr>
              <a:spLocks noChangeArrowheads="1"/>
            </p:cNvSpPr>
            <p:nvPr/>
          </p:nvSpPr>
          <p:spPr bwMode="gray">
            <a:xfrm>
              <a:off x="4103" y="1243"/>
              <a:ext cx="200" cy="135"/>
            </a:xfrm>
            <a:prstGeom prst="roundRect">
              <a:avLst>
                <a:gd name="adj" fmla="val 8495"/>
              </a:avLst>
            </a:prstGeom>
            <a:gradFill rotWithShape="1">
              <a:gsLst>
                <a:gs pos="0">
                  <a:srgbClr val="6AB7EC"/>
                </a:gs>
                <a:gs pos="100000">
                  <a:srgbClr val="31556D"/>
                </a:gs>
              </a:gsLst>
              <a:lin ang="2700000" scaled="1"/>
            </a:gradFill>
            <a:ln w="9525" algn="ctr">
              <a:solidFill>
                <a:schemeClr val="tx1"/>
              </a:solidFill>
              <a:prstDash val="dash"/>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700" dirty="0" smtClean="0">
                  <a:latin typeface="+mn-lt"/>
                  <a:ea typeface="+mn-ea"/>
                  <a:cs typeface="Arial" panose="020B0604020202020204" pitchFamily="34" charset="0"/>
                </a:rPr>
                <a:t>Win</a:t>
              </a:r>
              <a:endParaRPr lang="en-US" altLang="ja-JP" sz="700" dirty="0" smtClean="0">
                <a:latin typeface="+mn-lt"/>
                <a:ea typeface="+mn-ea"/>
                <a:cs typeface="Arial" panose="020B0604020202020204" pitchFamily="34" charset="0"/>
              </a:endParaRPr>
            </a:p>
          </p:txBody>
        </p:sp>
        <p:sp>
          <p:nvSpPr>
            <p:cNvPr id="71705" name="AutoShape 26"/>
            <p:cNvSpPr>
              <a:spLocks noChangeArrowheads="1"/>
            </p:cNvSpPr>
            <p:nvPr/>
          </p:nvSpPr>
          <p:spPr bwMode="gray">
            <a:xfrm>
              <a:off x="4320" y="1243"/>
              <a:ext cx="200" cy="135"/>
            </a:xfrm>
            <a:prstGeom prst="roundRect">
              <a:avLst>
                <a:gd name="adj" fmla="val 8495"/>
              </a:avLst>
            </a:prstGeom>
            <a:gradFill rotWithShape="1">
              <a:gsLst>
                <a:gs pos="0">
                  <a:srgbClr val="6AB7EC"/>
                </a:gs>
                <a:gs pos="100000">
                  <a:srgbClr val="31556D"/>
                </a:gs>
              </a:gsLst>
              <a:lin ang="2700000" scaled="1"/>
            </a:gradFill>
            <a:ln w="9525" algn="ctr">
              <a:solidFill>
                <a:schemeClr val="tx1"/>
              </a:solidFill>
              <a:prstDash val="dash"/>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900" dirty="0" smtClean="0">
                  <a:latin typeface="+mn-lt"/>
                  <a:ea typeface="+mn-ea"/>
                  <a:cs typeface="Arial" panose="020B0604020202020204" pitchFamily="34" charset="0"/>
                </a:rPr>
                <a:t>Linux</a:t>
              </a:r>
              <a:endParaRPr lang="en-US" altLang="ja-JP" sz="900" dirty="0" smtClean="0">
                <a:latin typeface="+mn-lt"/>
                <a:ea typeface="+mn-ea"/>
                <a:cs typeface="Arial" panose="020B0604020202020204" pitchFamily="34" charset="0"/>
              </a:endParaRPr>
            </a:p>
          </p:txBody>
        </p:sp>
        <p:sp>
          <p:nvSpPr>
            <p:cNvPr id="71706" name="AutoShape 29"/>
            <p:cNvSpPr>
              <a:spLocks noChangeArrowheads="1"/>
            </p:cNvSpPr>
            <p:nvPr/>
          </p:nvSpPr>
          <p:spPr bwMode="gray">
            <a:xfrm>
              <a:off x="4320" y="1119"/>
              <a:ext cx="198" cy="110"/>
            </a:xfrm>
            <a:prstGeom prst="roundRect">
              <a:avLst>
                <a:gd name="adj" fmla="val 8495"/>
              </a:avLst>
            </a:prstGeom>
            <a:solidFill>
              <a:srgbClr val="79A400">
                <a:alpha val="70195"/>
              </a:srgbClr>
            </a:solidFill>
            <a:ln w="12700" algn="ctr">
              <a:solidFill>
                <a:schemeClr val="tx1"/>
              </a:solidFill>
              <a:prstDash val="sysDot"/>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1000" smtClean="0">
                  <a:latin typeface="+mn-lt"/>
                  <a:ea typeface="+mn-ea"/>
                  <a:cs typeface="Arial" panose="020B0604020202020204" pitchFamily="34" charset="0"/>
                </a:rPr>
                <a:t>APP</a:t>
              </a:r>
              <a:endParaRPr lang="en-US" altLang="ja-JP" sz="1000" smtClean="0">
                <a:latin typeface="+mn-lt"/>
                <a:ea typeface="+mn-ea"/>
                <a:cs typeface="Arial" panose="020B0604020202020204" pitchFamily="34" charset="0"/>
              </a:endParaRPr>
            </a:p>
          </p:txBody>
        </p:sp>
        <p:sp>
          <p:nvSpPr>
            <p:cNvPr id="71707" name="AutoShape 28"/>
            <p:cNvSpPr>
              <a:spLocks noChangeArrowheads="1"/>
            </p:cNvSpPr>
            <p:nvPr/>
          </p:nvSpPr>
          <p:spPr bwMode="auto">
            <a:xfrm>
              <a:off x="4112" y="1403"/>
              <a:ext cx="392" cy="121"/>
            </a:xfrm>
            <a:prstGeom prst="roundRect">
              <a:avLst>
                <a:gd name="adj" fmla="val 8495"/>
              </a:avLst>
            </a:prstGeom>
            <a:solidFill>
              <a:srgbClr val="BABABA"/>
            </a:solidFill>
            <a:ln w="9525">
              <a:solidFill>
                <a:srgbClr val="000000"/>
              </a:solidFill>
              <a:round/>
            </a:ln>
          </p:spPr>
          <p:txBody>
            <a:bodyPr wrap="none" lIns="91428" tIns="45714" rIns="91428" bIns="4571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r" eaLnBrk="1" fontAlgn="t" hangingPunct="1">
                <a:lnSpc>
                  <a:spcPct val="100000"/>
                </a:lnSpc>
                <a:spcBef>
                  <a:spcPct val="0"/>
                </a:spcBef>
                <a:buClrTx/>
                <a:buSzTx/>
                <a:buFontTx/>
                <a:buNone/>
                <a:defRPr/>
              </a:pPr>
              <a:endParaRPr lang="ja-JP" altLang="en-US" sz="1300" smtClean="0">
                <a:latin typeface="+mn-lt"/>
                <a:ea typeface="+mn-ea"/>
                <a:cs typeface="Arial" panose="020B0604020202020204" pitchFamily="34" charset="0"/>
              </a:endParaRPr>
            </a:p>
          </p:txBody>
        </p:sp>
        <p:pic>
          <p:nvPicPr>
            <p:cNvPr id="71708" name="Picture 78" descr="Storage_icon_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97" y="1418"/>
              <a:ext cx="10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9" name="Picture 82" descr="Memory_icon_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05" y="1418"/>
              <a:ext cx="8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0" name="Picture 86" descr="CPU_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20" y="1418"/>
              <a:ext cx="8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1" name="Picture 7" descr="NIC_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91" y="1429"/>
              <a:ext cx="119"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2" name="AutoShape 29"/>
            <p:cNvSpPr>
              <a:spLocks noChangeArrowheads="1"/>
            </p:cNvSpPr>
            <p:nvPr/>
          </p:nvSpPr>
          <p:spPr bwMode="gray">
            <a:xfrm>
              <a:off x="4617" y="1119"/>
              <a:ext cx="198" cy="110"/>
            </a:xfrm>
            <a:prstGeom prst="roundRect">
              <a:avLst>
                <a:gd name="adj" fmla="val 8495"/>
              </a:avLst>
            </a:prstGeom>
            <a:solidFill>
              <a:srgbClr val="79A400">
                <a:alpha val="70195"/>
              </a:srgbClr>
            </a:solidFill>
            <a:ln w="12700" algn="ctr">
              <a:solidFill>
                <a:schemeClr val="tx1"/>
              </a:solidFill>
              <a:prstDash val="sysDot"/>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1000" smtClean="0">
                  <a:latin typeface="+mn-lt"/>
                  <a:ea typeface="+mn-ea"/>
                  <a:cs typeface="Arial" panose="020B0604020202020204" pitchFamily="34" charset="0"/>
                </a:rPr>
                <a:t>APP</a:t>
              </a:r>
              <a:endParaRPr lang="en-US" altLang="ja-JP" sz="1000" smtClean="0">
                <a:latin typeface="+mn-lt"/>
                <a:ea typeface="+mn-ea"/>
                <a:cs typeface="Arial" panose="020B0604020202020204" pitchFamily="34" charset="0"/>
              </a:endParaRPr>
            </a:p>
          </p:txBody>
        </p:sp>
        <p:sp>
          <p:nvSpPr>
            <p:cNvPr id="71713" name="AutoShape 26"/>
            <p:cNvSpPr>
              <a:spLocks noChangeArrowheads="1"/>
            </p:cNvSpPr>
            <p:nvPr/>
          </p:nvSpPr>
          <p:spPr bwMode="gray">
            <a:xfrm>
              <a:off x="4617" y="1243"/>
              <a:ext cx="201" cy="135"/>
            </a:xfrm>
            <a:prstGeom prst="roundRect">
              <a:avLst>
                <a:gd name="adj" fmla="val 8495"/>
              </a:avLst>
            </a:prstGeom>
            <a:gradFill rotWithShape="1">
              <a:gsLst>
                <a:gs pos="0">
                  <a:srgbClr val="6AB7EC"/>
                </a:gs>
                <a:gs pos="100000">
                  <a:srgbClr val="31556D"/>
                </a:gs>
              </a:gsLst>
              <a:lin ang="2700000" scaled="1"/>
            </a:gradFill>
            <a:ln w="9525" algn="ctr">
              <a:solidFill>
                <a:schemeClr val="tx1"/>
              </a:solidFill>
              <a:prstDash val="dash"/>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700" smtClean="0">
                  <a:latin typeface="+mn-lt"/>
                  <a:ea typeface="+mn-ea"/>
                  <a:cs typeface="Arial" panose="020B0604020202020204" pitchFamily="34" charset="0"/>
                </a:rPr>
                <a:t>Win</a:t>
              </a:r>
              <a:endParaRPr lang="en-US" altLang="ja-JP" sz="700" smtClean="0">
                <a:latin typeface="+mn-lt"/>
                <a:ea typeface="+mn-ea"/>
                <a:cs typeface="Arial" panose="020B0604020202020204" pitchFamily="34" charset="0"/>
              </a:endParaRPr>
            </a:p>
          </p:txBody>
        </p:sp>
        <p:sp>
          <p:nvSpPr>
            <p:cNvPr id="71714" name="AutoShape 26"/>
            <p:cNvSpPr>
              <a:spLocks noChangeArrowheads="1"/>
            </p:cNvSpPr>
            <p:nvPr/>
          </p:nvSpPr>
          <p:spPr bwMode="gray">
            <a:xfrm>
              <a:off x="4833" y="1243"/>
              <a:ext cx="201" cy="135"/>
            </a:xfrm>
            <a:prstGeom prst="roundRect">
              <a:avLst>
                <a:gd name="adj" fmla="val 8495"/>
              </a:avLst>
            </a:prstGeom>
            <a:gradFill rotWithShape="1">
              <a:gsLst>
                <a:gs pos="0">
                  <a:srgbClr val="6AB7EC"/>
                </a:gs>
                <a:gs pos="100000">
                  <a:srgbClr val="31556D"/>
                </a:gs>
              </a:gsLst>
              <a:lin ang="2700000" scaled="1"/>
            </a:gradFill>
            <a:ln w="9525" algn="ctr">
              <a:solidFill>
                <a:schemeClr val="tx1"/>
              </a:solidFill>
              <a:prstDash val="dash"/>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900" smtClean="0">
                  <a:latin typeface="+mn-lt"/>
                  <a:ea typeface="+mn-ea"/>
                  <a:cs typeface="Arial" panose="020B0604020202020204" pitchFamily="34" charset="0"/>
                </a:rPr>
                <a:t>Linux</a:t>
              </a:r>
              <a:endParaRPr lang="en-US" altLang="ja-JP" sz="900" smtClean="0">
                <a:latin typeface="+mn-lt"/>
                <a:ea typeface="+mn-ea"/>
                <a:cs typeface="Arial" panose="020B0604020202020204" pitchFamily="34" charset="0"/>
              </a:endParaRPr>
            </a:p>
          </p:txBody>
        </p:sp>
        <p:sp>
          <p:nvSpPr>
            <p:cNvPr id="71715" name="AutoShape 29"/>
            <p:cNvSpPr>
              <a:spLocks noChangeArrowheads="1"/>
            </p:cNvSpPr>
            <p:nvPr/>
          </p:nvSpPr>
          <p:spPr bwMode="gray">
            <a:xfrm>
              <a:off x="4833" y="1119"/>
              <a:ext cx="199" cy="110"/>
            </a:xfrm>
            <a:prstGeom prst="roundRect">
              <a:avLst>
                <a:gd name="adj" fmla="val 8495"/>
              </a:avLst>
            </a:prstGeom>
            <a:solidFill>
              <a:srgbClr val="79A400">
                <a:alpha val="70195"/>
              </a:srgbClr>
            </a:solidFill>
            <a:ln w="12700" algn="ctr">
              <a:solidFill>
                <a:schemeClr val="tx1"/>
              </a:solidFill>
              <a:prstDash val="sysDot"/>
              <a:round/>
            </a:ln>
          </p:spPr>
          <p:txBody>
            <a:bodyPr wrap="none" lIns="91428" tIns="45714" rIns="91428" bIns="45714" anchor="ctr"/>
            <a:lstStyle>
              <a:lvl1pPr defTabSz="73025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02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025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025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025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025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50000"/>
                </a:spcBef>
                <a:buClrTx/>
                <a:buSzTx/>
                <a:buFontTx/>
                <a:buNone/>
                <a:defRPr/>
              </a:pPr>
              <a:r>
                <a:rPr lang="en-US" altLang="zh-CN" sz="1000" smtClean="0">
                  <a:latin typeface="+mn-lt"/>
                  <a:ea typeface="+mn-ea"/>
                  <a:cs typeface="Arial" panose="020B0604020202020204" pitchFamily="34" charset="0"/>
                </a:rPr>
                <a:t>APP</a:t>
              </a:r>
              <a:endParaRPr lang="en-US" altLang="ja-JP" sz="1000" smtClean="0">
                <a:latin typeface="+mn-lt"/>
                <a:ea typeface="+mn-ea"/>
                <a:cs typeface="Arial" panose="020B0604020202020204" pitchFamily="34" charset="0"/>
              </a:endParaRPr>
            </a:p>
          </p:txBody>
        </p:sp>
        <p:sp>
          <p:nvSpPr>
            <p:cNvPr id="71716" name="AutoShape 28"/>
            <p:cNvSpPr>
              <a:spLocks noChangeArrowheads="1"/>
            </p:cNvSpPr>
            <p:nvPr/>
          </p:nvSpPr>
          <p:spPr bwMode="auto">
            <a:xfrm>
              <a:off x="4626" y="1403"/>
              <a:ext cx="392" cy="121"/>
            </a:xfrm>
            <a:prstGeom prst="roundRect">
              <a:avLst>
                <a:gd name="adj" fmla="val 8495"/>
              </a:avLst>
            </a:prstGeom>
            <a:solidFill>
              <a:srgbClr val="BABABA"/>
            </a:solidFill>
            <a:ln w="9525">
              <a:solidFill>
                <a:srgbClr val="000000"/>
              </a:solidFill>
              <a:round/>
            </a:ln>
          </p:spPr>
          <p:txBody>
            <a:bodyPr wrap="none" lIns="91428" tIns="45714" rIns="91428" bIns="4571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r" eaLnBrk="1" fontAlgn="t" hangingPunct="1">
                <a:lnSpc>
                  <a:spcPct val="100000"/>
                </a:lnSpc>
                <a:spcBef>
                  <a:spcPct val="0"/>
                </a:spcBef>
                <a:buClrTx/>
                <a:buSzTx/>
                <a:buFontTx/>
                <a:buNone/>
                <a:defRPr/>
              </a:pPr>
              <a:endParaRPr lang="ja-JP" altLang="en-US" sz="1300" smtClean="0">
                <a:latin typeface="+mn-lt"/>
                <a:ea typeface="+mn-ea"/>
                <a:cs typeface="Arial" panose="020B0604020202020204" pitchFamily="34" charset="0"/>
              </a:endParaRPr>
            </a:p>
          </p:txBody>
        </p:sp>
        <p:pic>
          <p:nvPicPr>
            <p:cNvPr id="71717" name="Picture 78" descr="Storage_icon_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11" y="1418"/>
              <a:ext cx="10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8" name="Picture 82" descr="Memory_icon_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19" y="1418"/>
              <a:ext cx="82"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9" name="Picture 86" descr="CPU_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34" y="1418"/>
              <a:ext cx="8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0" name="Picture 7" descr="NIC_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04" y="1429"/>
              <a:ext cx="119"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1" name="Picture 241" descr="u=1427389012,3420100916&amp;fm=0&amp;gp=6">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69" y="805"/>
              <a:ext cx="67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9" name="Text Box 242"/>
            <p:cNvSpPr txBox="1">
              <a:spLocks noChangeArrowheads="1"/>
            </p:cNvSpPr>
            <p:nvPr/>
          </p:nvSpPr>
          <p:spPr bwMode="auto">
            <a:xfrm>
              <a:off x="5467" y="1334"/>
              <a:ext cx="546" cy="166"/>
            </a:xfrm>
            <a:prstGeom prst="rect">
              <a:avLst/>
            </a:prstGeom>
            <a:noFill/>
            <a:ln w="9525" algn="ctr">
              <a:noFill/>
              <a:miter lim="800000"/>
            </a:ln>
          </p:spPr>
          <p:txBody>
            <a:bodyPr wrap="none">
              <a:spAutoFit/>
            </a:bodyPr>
            <a:lstStyle/>
            <a:p>
              <a:pPr defTabSz="800100" eaLnBrk="1" fontAlgn="t" hangingPunct="1">
                <a:lnSpc>
                  <a:spcPct val="110000"/>
                </a:lnSpc>
                <a:buClr>
                  <a:schemeClr val="bg1"/>
                </a:buClr>
                <a:defRPr/>
              </a:pPr>
              <a:r>
                <a:rPr lang="zh-CN" altLang="en-US" sz="1300" dirty="0">
                  <a:latin typeface="+mn-lt"/>
                  <a:ea typeface="+mn-ea"/>
                </a:rPr>
                <a:t>用户桌面</a:t>
              </a:r>
              <a:endParaRPr lang="zh-CN" altLang="en-US" sz="1300" dirty="0">
                <a:latin typeface="+mn-lt"/>
                <a:ea typeface="+mn-ea"/>
              </a:endParaRPr>
            </a:p>
          </p:txBody>
        </p:sp>
      </p:grpSp>
      <p:grpSp>
        <p:nvGrpSpPr>
          <p:cNvPr id="71684" name="Group 262"/>
          <p:cNvGrpSpPr/>
          <p:nvPr/>
        </p:nvGrpSpPr>
        <p:grpSpPr bwMode="auto">
          <a:xfrm>
            <a:off x="777875" y="1412875"/>
            <a:ext cx="2392363" cy="3446463"/>
            <a:chOff x="488" y="697"/>
            <a:chExt cx="1384" cy="2053"/>
          </a:xfrm>
        </p:grpSpPr>
        <p:sp>
          <p:nvSpPr>
            <p:cNvPr id="71695" name="Rectangle 254"/>
            <p:cNvSpPr>
              <a:spLocks noChangeArrowheads="1"/>
            </p:cNvSpPr>
            <p:nvPr/>
          </p:nvSpPr>
          <p:spPr bwMode="auto">
            <a:xfrm>
              <a:off x="488" y="697"/>
              <a:ext cx="1384" cy="2053"/>
            </a:xfrm>
            <a:prstGeom prst="rect">
              <a:avLst/>
            </a:prstGeom>
            <a:solidFill>
              <a:srgbClr val="CCFF66">
                <a:alpha val="38823"/>
              </a:srgbClr>
            </a:solidFill>
            <a:ln w="9525" algn="ctr">
              <a:solidFill>
                <a:schemeClr val="bg2"/>
              </a:solidFill>
              <a:prstDash val="dash"/>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000" smtClean="0">
                <a:latin typeface="+mn-lt"/>
                <a:ea typeface="+mn-ea"/>
              </a:endParaRPr>
            </a:p>
          </p:txBody>
        </p:sp>
        <p:pic>
          <p:nvPicPr>
            <p:cNvPr id="71696" name="Picture 2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5" y="1504"/>
              <a:ext cx="953"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97" name="AutoShape 253"/>
            <p:cNvCxnSpPr>
              <a:cxnSpLocks noChangeShapeType="1"/>
            </p:cNvCxnSpPr>
            <p:nvPr/>
          </p:nvCxnSpPr>
          <p:spPr bwMode="auto">
            <a:xfrm rot="10800000" flipH="1" flipV="1">
              <a:off x="805" y="1073"/>
              <a:ext cx="1" cy="745"/>
            </a:xfrm>
            <a:prstGeom prst="curvedConnector3">
              <a:avLst>
                <a:gd name="adj1" fmla="val -22400009"/>
              </a:avLst>
            </a:prstGeom>
            <a:noFill/>
            <a:ln w="38100">
              <a:solidFill>
                <a:srgbClr val="0033CC"/>
              </a:solidFill>
              <a:round/>
              <a:tailEnd type="triangle" w="med" len="med"/>
            </a:ln>
            <a:extLst>
              <a:ext uri="{909E8E84-426E-40DD-AFC4-6F175D3DCCD1}">
                <a14:hiddenFill xmlns:a14="http://schemas.microsoft.com/office/drawing/2010/main">
                  <a:noFill/>
                </a14:hiddenFill>
              </a:ext>
            </a:extLst>
          </p:spPr>
        </p:cxnSp>
        <p:pic>
          <p:nvPicPr>
            <p:cNvPr id="71698" name="Picture 474" descr="IMG_357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5" y="771"/>
              <a:ext cx="953"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4" name="Rectangle 258"/>
          <p:cNvSpPr>
            <a:spLocks noChangeArrowheads="1"/>
          </p:cNvSpPr>
          <p:nvPr/>
        </p:nvSpPr>
        <p:spPr bwMode="auto">
          <a:xfrm>
            <a:off x="900113" y="3935413"/>
            <a:ext cx="2124075" cy="923925"/>
          </a:xfrm>
          <a:prstGeom prst="rect">
            <a:avLst/>
          </a:prstGeom>
          <a:noFill/>
          <a:ln w="9525">
            <a:noFill/>
            <a:miter lim="800000"/>
          </a:ln>
        </p:spPr>
        <p:txBody>
          <a:bodyPr lIns="80152" tIns="40076" rIns="80152" bIns="40076"/>
          <a:lstStyle/>
          <a:p>
            <a:pPr algn="ctr" defTabSz="800100" eaLnBrk="1" fontAlgn="t" hangingPunct="1">
              <a:lnSpc>
                <a:spcPct val="90000"/>
              </a:lnSpc>
              <a:buClr>
                <a:schemeClr val="bg2"/>
              </a:buClr>
              <a:buSzPct val="60000"/>
              <a:defRPr/>
            </a:pPr>
            <a:r>
              <a:rPr lang="zh-CN" altLang="en-US" sz="1600" dirty="0">
                <a:latin typeface="+mn-lt"/>
                <a:ea typeface="+mn-ea"/>
              </a:rPr>
              <a:t>人机分离，用户可以在不同桌位、办公室登录桌面</a:t>
            </a:r>
            <a:endParaRPr lang="zh-CN" altLang="en-US" sz="1600" dirty="0">
              <a:latin typeface="+mn-lt"/>
              <a:ea typeface="+mn-ea"/>
            </a:endParaRPr>
          </a:p>
        </p:txBody>
      </p:sp>
      <p:grpSp>
        <p:nvGrpSpPr>
          <p:cNvPr id="71686" name="组合 73"/>
          <p:cNvGrpSpPr/>
          <p:nvPr/>
        </p:nvGrpSpPr>
        <p:grpSpPr bwMode="auto">
          <a:xfrm>
            <a:off x="3311525" y="3979863"/>
            <a:ext cx="5260975" cy="1550987"/>
            <a:chOff x="3306956" y="3605894"/>
            <a:chExt cx="5438074" cy="1864178"/>
          </a:xfrm>
        </p:grpSpPr>
        <p:sp>
          <p:nvSpPr>
            <p:cNvPr id="71689" name="Rectangle 261"/>
            <p:cNvSpPr>
              <a:spLocks noChangeArrowheads="1"/>
            </p:cNvSpPr>
            <p:nvPr/>
          </p:nvSpPr>
          <p:spPr bwMode="auto">
            <a:xfrm>
              <a:off x="3306956" y="3605894"/>
              <a:ext cx="5436434" cy="1810752"/>
            </a:xfrm>
            <a:prstGeom prst="rect">
              <a:avLst/>
            </a:prstGeom>
            <a:solidFill>
              <a:srgbClr val="CCFF66">
                <a:alpha val="39999"/>
              </a:srgbClr>
            </a:solidFill>
            <a:ln w="9525" algn="ctr">
              <a:solidFill>
                <a:schemeClr val="bg2"/>
              </a:solidFill>
              <a:prstDash val="dash"/>
              <a:miter lim="800000"/>
            </a:ln>
          </p:spPr>
          <p:txBody>
            <a:bodyPr wrap="none" lIns="83448" tIns="41724" rIns="83448" bIns="417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000" smtClean="0">
                <a:latin typeface="+mn-lt"/>
                <a:ea typeface="+mn-ea"/>
              </a:endParaRPr>
            </a:p>
          </p:txBody>
        </p:sp>
        <p:pic>
          <p:nvPicPr>
            <p:cNvPr id="71690" name="Picture 3" descr="U1696P328T23D3418F535DT20100128051538">
              <a:hlinkClick r:id="rId15"/>
            </p:cNvPr>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4873" y="3769179"/>
              <a:ext cx="1151956" cy="102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Picture 4" descr="u=2147111916,1610785637&amp;fm=0&amp;gp=4">
              <a:hlinkClick r:id="rId17"/>
            </p:cNvPr>
            <p:cNvPicPr>
              <a:picLocks noChangeAspect="1" noChangeArrowheads="1"/>
            </p:cNvPicPr>
            <p:nvPr/>
          </p:nvPicPr>
          <p:blipFill>
            <a:blip r:embed="rId18"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22084" y="3701143"/>
              <a:ext cx="1080309" cy="10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Picture 13" descr="Compaq Presario 1400-Wireless Internet SMALLE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86258" y="3701143"/>
              <a:ext cx="1146336" cy="10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3" name="Picture 255" descr="XP icon my compute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70339" y="4177394"/>
              <a:ext cx="686959"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2" name="Rectangle 259"/>
            <p:cNvSpPr>
              <a:spLocks noChangeArrowheads="1"/>
            </p:cNvSpPr>
            <p:nvPr/>
          </p:nvSpPr>
          <p:spPr bwMode="auto">
            <a:xfrm>
              <a:off x="3306956" y="4857584"/>
              <a:ext cx="5438074" cy="612488"/>
            </a:xfrm>
            <a:prstGeom prst="rect">
              <a:avLst/>
            </a:prstGeom>
            <a:noFill/>
            <a:ln w="9525">
              <a:noFill/>
              <a:miter lim="800000"/>
            </a:ln>
          </p:spPr>
          <p:txBody>
            <a:bodyPr lIns="80152" tIns="40076" rIns="80152" bIns="40076"/>
            <a:lstStyle/>
            <a:p>
              <a:pPr defTabSz="800100" eaLnBrk="1" fontAlgn="t" hangingPunct="1">
                <a:lnSpc>
                  <a:spcPct val="90000"/>
                </a:lnSpc>
                <a:buClr>
                  <a:schemeClr val="bg2"/>
                </a:buClr>
                <a:buSzPct val="60000"/>
                <a:defRPr/>
              </a:pPr>
              <a:r>
                <a:rPr lang="zh-CN" altLang="en-US" sz="1600" dirty="0">
                  <a:latin typeface="+mn-lt"/>
                  <a:ea typeface="+mn-ea"/>
                </a:rPr>
                <a:t>用户可以不必中断桌面应用运行，在旅途中热插拔更换终端，继续工作</a:t>
              </a:r>
              <a:endParaRPr lang="zh-CN" altLang="en-US" sz="1600" dirty="0">
                <a:latin typeface="+mn-lt"/>
                <a:ea typeface="+mn-ea"/>
              </a:endParaRPr>
            </a:p>
          </p:txBody>
        </p:sp>
      </p:grpSp>
      <p:sp>
        <p:nvSpPr>
          <p:cNvPr id="71687" name="Freeform 263"/>
          <p:cNvSpPr/>
          <p:nvPr/>
        </p:nvSpPr>
        <p:spPr bwMode="auto">
          <a:xfrm rot="5858394" flipV="1">
            <a:off x="7224713" y="2335213"/>
            <a:ext cx="1887537" cy="1017587"/>
          </a:xfrm>
          <a:custGeom>
            <a:avLst/>
            <a:gdLst>
              <a:gd name="T0" fmla="*/ 2147483646 w 627"/>
              <a:gd name="T1" fmla="*/ 2147483646 h 892"/>
              <a:gd name="T2" fmla="*/ 2147483646 w 627"/>
              <a:gd name="T3" fmla="*/ 2147483646 h 892"/>
              <a:gd name="T4" fmla="*/ 2147483646 w 627"/>
              <a:gd name="T5" fmla="*/ 2147483646 h 892"/>
              <a:gd name="T6" fmla="*/ 2147483646 w 627"/>
              <a:gd name="T7" fmla="*/ 2147483646 h 892"/>
              <a:gd name="T8" fmla="*/ 2147483646 w 627"/>
              <a:gd name="T9" fmla="*/ 2147483646 h 892"/>
              <a:gd name="T10" fmla="*/ 2147483646 w 627"/>
              <a:gd name="T11" fmla="*/ 2147483646 h 892"/>
              <a:gd name="T12" fmla="*/ 2147483646 w 627"/>
              <a:gd name="T13" fmla="*/ 2147483646 h 892"/>
              <a:gd name="T14" fmla="*/ 2147483646 w 627"/>
              <a:gd name="T15" fmla="*/ 2147483646 h 892"/>
              <a:gd name="T16" fmla="*/ 2147483646 w 627"/>
              <a:gd name="T17" fmla="*/ 2147483646 h 892"/>
              <a:gd name="T18" fmla="*/ 2147483646 w 627"/>
              <a:gd name="T19" fmla="*/ 2147483646 h 892"/>
              <a:gd name="T20" fmla="*/ 2147483646 w 627"/>
              <a:gd name="T21" fmla="*/ 2147483646 h 892"/>
              <a:gd name="T22" fmla="*/ 2147483646 w 627"/>
              <a:gd name="T23" fmla="*/ 2147483646 h 892"/>
              <a:gd name="T24" fmla="*/ 2147483646 w 627"/>
              <a:gd name="T25" fmla="*/ 2147483646 h 892"/>
              <a:gd name="T26" fmla="*/ 2147483646 w 627"/>
              <a:gd name="T27" fmla="*/ 2147483646 h 892"/>
              <a:gd name="T28" fmla="*/ 2147483646 w 627"/>
              <a:gd name="T29" fmla="*/ 2147483646 h 892"/>
              <a:gd name="T30" fmla="*/ 2147483646 w 627"/>
              <a:gd name="T31" fmla="*/ 2147483646 h 892"/>
              <a:gd name="T32" fmla="*/ 2147483646 w 627"/>
              <a:gd name="T33" fmla="*/ 2147483646 h 892"/>
              <a:gd name="T34" fmla="*/ 2147483646 w 627"/>
              <a:gd name="T35" fmla="*/ 2147483646 h 892"/>
              <a:gd name="T36" fmla="*/ 2147483646 w 627"/>
              <a:gd name="T37" fmla="*/ 2147483646 h 892"/>
              <a:gd name="T38" fmla="*/ 2147483646 w 627"/>
              <a:gd name="T39" fmla="*/ 2147483646 h 892"/>
              <a:gd name="T40" fmla="*/ 2147483646 w 627"/>
              <a:gd name="T41" fmla="*/ 2147483646 h 892"/>
              <a:gd name="T42" fmla="*/ 2147483646 w 627"/>
              <a:gd name="T43" fmla="*/ 2147483646 h 892"/>
              <a:gd name="T44" fmla="*/ 2147483646 w 627"/>
              <a:gd name="T45" fmla="*/ 2147483646 h 892"/>
              <a:gd name="T46" fmla="*/ 2147483646 w 627"/>
              <a:gd name="T47" fmla="*/ 2147483646 h 892"/>
              <a:gd name="T48" fmla="*/ 2147483646 w 627"/>
              <a:gd name="T49" fmla="*/ 2147483646 h 892"/>
              <a:gd name="T50" fmla="*/ 2147483646 w 627"/>
              <a:gd name="T51" fmla="*/ 2147483646 h 892"/>
              <a:gd name="T52" fmla="*/ 2147483646 w 627"/>
              <a:gd name="T53" fmla="*/ 0 h 892"/>
              <a:gd name="T54" fmla="*/ 2147483646 w 627"/>
              <a:gd name="T55" fmla="*/ 0 h 892"/>
              <a:gd name="T56" fmla="*/ 2147483646 w 627"/>
              <a:gd name="T57" fmla="*/ 0 h 892"/>
              <a:gd name="T58" fmla="*/ 2147483646 w 627"/>
              <a:gd name="T59" fmla="*/ 0 h 892"/>
              <a:gd name="T60" fmla="*/ 2147483646 w 627"/>
              <a:gd name="T61" fmla="*/ 0 h 892"/>
              <a:gd name="T62" fmla="*/ 2147483646 w 627"/>
              <a:gd name="T63" fmla="*/ 0 h 892"/>
              <a:gd name="T64" fmla="*/ 2147483646 w 627"/>
              <a:gd name="T65" fmla="*/ 0 h 892"/>
              <a:gd name="T66" fmla="*/ 0 w 627"/>
              <a:gd name="T67" fmla="*/ 0 h 892"/>
              <a:gd name="T68" fmla="*/ 0 w 627"/>
              <a:gd name="T69" fmla="*/ 2147483646 h 892"/>
              <a:gd name="T70" fmla="*/ 2147483646 w 627"/>
              <a:gd name="T71" fmla="*/ 2147483646 h 892"/>
              <a:gd name="T72" fmla="*/ 2147483646 w 627"/>
              <a:gd name="T73" fmla="*/ 2147483646 h 892"/>
              <a:gd name="T74" fmla="*/ 2147483646 w 627"/>
              <a:gd name="T75" fmla="*/ 2147483646 h 892"/>
              <a:gd name="T76" fmla="*/ 2147483646 w 627"/>
              <a:gd name="T77" fmla="*/ 2147483646 h 892"/>
              <a:gd name="T78" fmla="*/ 2147483646 w 627"/>
              <a:gd name="T79" fmla="*/ 2147483646 h 892"/>
              <a:gd name="T80" fmla="*/ 2147483646 w 627"/>
              <a:gd name="T81" fmla="*/ 2147483646 h 892"/>
              <a:gd name="T82" fmla="*/ 2147483646 w 627"/>
              <a:gd name="T83" fmla="*/ 2147483646 h 892"/>
              <a:gd name="T84" fmla="*/ 2147483646 w 627"/>
              <a:gd name="T85" fmla="*/ 2147483646 h 892"/>
              <a:gd name="T86" fmla="*/ 2147483646 w 627"/>
              <a:gd name="T87" fmla="*/ 2147483646 h 892"/>
              <a:gd name="T88" fmla="*/ 2147483646 w 627"/>
              <a:gd name="T89" fmla="*/ 2147483646 h 892"/>
              <a:gd name="T90" fmla="*/ 2147483646 w 627"/>
              <a:gd name="T91" fmla="*/ 2147483646 h 892"/>
              <a:gd name="T92" fmla="*/ 2147483646 w 627"/>
              <a:gd name="T93" fmla="*/ 2147483646 h 892"/>
              <a:gd name="T94" fmla="*/ 2147483646 w 627"/>
              <a:gd name="T95" fmla="*/ 2147483646 h 892"/>
              <a:gd name="T96" fmla="*/ 2147483646 w 627"/>
              <a:gd name="T97" fmla="*/ 2147483646 h 892"/>
              <a:gd name="T98" fmla="*/ 2147483646 w 627"/>
              <a:gd name="T99" fmla="*/ 2147483646 h 892"/>
              <a:gd name="T100" fmla="*/ 2147483646 w 627"/>
              <a:gd name="T101" fmla="*/ 2147483646 h 892"/>
              <a:gd name="T102" fmla="*/ 2147483646 w 627"/>
              <a:gd name="T103" fmla="*/ 2147483646 h 892"/>
              <a:gd name="T104" fmla="*/ 2147483646 w 627"/>
              <a:gd name="T105" fmla="*/ 2147483646 h 892"/>
              <a:gd name="T106" fmla="*/ 2147483646 w 627"/>
              <a:gd name="T107" fmla="*/ 2147483646 h 892"/>
              <a:gd name="T108" fmla="*/ 2147483646 w 627"/>
              <a:gd name="T109" fmla="*/ 2147483646 h 892"/>
              <a:gd name="T110" fmla="*/ 2147483646 w 627"/>
              <a:gd name="T111" fmla="*/ 2147483646 h 892"/>
              <a:gd name="T112" fmla="*/ 2147483646 w 627"/>
              <a:gd name="T113" fmla="*/ 2147483646 h 892"/>
              <a:gd name="T114" fmla="*/ 2147483646 w 627"/>
              <a:gd name="T115" fmla="*/ 2147483646 h 892"/>
              <a:gd name="T116" fmla="*/ 2147483646 w 627"/>
              <a:gd name="T117" fmla="*/ 2147483646 h 892"/>
              <a:gd name="T118" fmla="*/ 2147483646 w 627"/>
              <a:gd name="T119" fmla="*/ 2147483646 h 892"/>
              <a:gd name="T120" fmla="*/ 2147483646 w 627"/>
              <a:gd name="T121" fmla="*/ 2147483646 h 892"/>
              <a:gd name="T122" fmla="*/ 2147483646 w 627"/>
              <a:gd name="T123" fmla="*/ 2147483646 h 8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27"/>
              <a:gd name="T187" fmla="*/ 0 h 892"/>
              <a:gd name="T188" fmla="*/ 627 w 627"/>
              <a:gd name="T189" fmla="*/ 892 h 8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27" h="892">
                <a:moveTo>
                  <a:pt x="627" y="756"/>
                </a:moveTo>
                <a:lnTo>
                  <a:pt x="479" y="621"/>
                </a:lnTo>
                <a:lnTo>
                  <a:pt x="479" y="691"/>
                </a:lnTo>
                <a:lnTo>
                  <a:pt x="433" y="688"/>
                </a:lnTo>
                <a:lnTo>
                  <a:pt x="391" y="679"/>
                </a:lnTo>
                <a:lnTo>
                  <a:pt x="352" y="665"/>
                </a:lnTo>
                <a:lnTo>
                  <a:pt x="314" y="647"/>
                </a:lnTo>
                <a:lnTo>
                  <a:pt x="281" y="623"/>
                </a:lnTo>
                <a:lnTo>
                  <a:pt x="248" y="596"/>
                </a:lnTo>
                <a:lnTo>
                  <a:pt x="220" y="566"/>
                </a:lnTo>
                <a:lnTo>
                  <a:pt x="193" y="532"/>
                </a:lnTo>
                <a:lnTo>
                  <a:pt x="168" y="496"/>
                </a:lnTo>
                <a:lnTo>
                  <a:pt x="145" y="459"/>
                </a:lnTo>
                <a:lnTo>
                  <a:pt x="125" y="419"/>
                </a:lnTo>
                <a:lnTo>
                  <a:pt x="107" y="379"/>
                </a:lnTo>
                <a:lnTo>
                  <a:pt x="91" y="338"/>
                </a:lnTo>
                <a:lnTo>
                  <a:pt x="77" y="299"/>
                </a:lnTo>
                <a:lnTo>
                  <a:pt x="65" y="259"/>
                </a:lnTo>
                <a:lnTo>
                  <a:pt x="53" y="219"/>
                </a:lnTo>
                <a:lnTo>
                  <a:pt x="45" y="182"/>
                </a:lnTo>
                <a:lnTo>
                  <a:pt x="36" y="146"/>
                </a:lnTo>
                <a:lnTo>
                  <a:pt x="30" y="113"/>
                </a:lnTo>
                <a:lnTo>
                  <a:pt x="25" y="82"/>
                </a:lnTo>
                <a:lnTo>
                  <a:pt x="21" y="56"/>
                </a:lnTo>
                <a:lnTo>
                  <a:pt x="19" y="33"/>
                </a:lnTo>
                <a:lnTo>
                  <a:pt x="17" y="14"/>
                </a:lnTo>
                <a:lnTo>
                  <a:pt x="17" y="0"/>
                </a:lnTo>
                <a:lnTo>
                  <a:pt x="16" y="0"/>
                </a:lnTo>
                <a:lnTo>
                  <a:pt x="14" y="0"/>
                </a:lnTo>
                <a:lnTo>
                  <a:pt x="11" y="0"/>
                </a:lnTo>
                <a:lnTo>
                  <a:pt x="6" y="0"/>
                </a:lnTo>
                <a:lnTo>
                  <a:pt x="0" y="0"/>
                </a:lnTo>
                <a:lnTo>
                  <a:pt x="0" y="8"/>
                </a:lnTo>
                <a:lnTo>
                  <a:pt x="1" y="21"/>
                </a:lnTo>
                <a:lnTo>
                  <a:pt x="2" y="39"/>
                </a:lnTo>
                <a:lnTo>
                  <a:pt x="4" y="61"/>
                </a:lnTo>
                <a:lnTo>
                  <a:pt x="6" y="89"/>
                </a:lnTo>
                <a:lnTo>
                  <a:pt x="10" y="120"/>
                </a:lnTo>
                <a:lnTo>
                  <a:pt x="15" y="153"/>
                </a:lnTo>
                <a:lnTo>
                  <a:pt x="20" y="189"/>
                </a:lnTo>
                <a:lnTo>
                  <a:pt x="27" y="228"/>
                </a:lnTo>
                <a:lnTo>
                  <a:pt x="35" y="269"/>
                </a:lnTo>
                <a:lnTo>
                  <a:pt x="45" y="311"/>
                </a:lnTo>
                <a:lnTo>
                  <a:pt x="57" y="355"/>
                </a:lnTo>
                <a:lnTo>
                  <a:pt x="70" y="398"/>
                </a:lnTo>
                <a:lnTo>
                  <a:pt x="86" y="443"/>
                </a:lnTo>
                <a:lnTo>
                  <a:pt x="103" y="486"/>
                </a:lnTo>
                <a:lnTo>
                  <a:pt x="123" y="530"/>
                </a:lnTo>
                <a:lnTo>
                  <a:pt x="145" y="572"/>
                </a:lnTo>
                <a:lnTo>
                  <a:pt x="170" y="612"/>
                </a:lnTo>
                <a:lnTo>
                  <a:pt x="197" y="650"/>
                </a:lnTo>
                <a:lnTo>
                  <a:pt x="229" y="685"/>
                </a:lnTo>
                <a:lnTo>
                  <a:pt x="262" y="719"/>
                </a:lnTo>
                <a:lnTo>
                  <a:pt x="298" y="747"/>
                </a:lnTo>
                <a:lnTo>
                  <a:pt x="338" y="773"/>
                </a:lnTo>
                <a:lnTo>
                  <a:pt x="381" y="795"/>
                </a:lnTo>
                <a:lnTo>
                  <a:pt x="429" y="811"/>
                </a:lnTo>
                <a:lnTo>
                  <a:pt x="479" y="822"/>
                </a:lnTo>
                <a:lnTo>
                  <a:pt x="479" y="892"/>
                </a:lnTo>
                <a:lnTo>
                  <a:pt x="627" y="756"/>
                </a:ln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14:hiddenLine>
            </a:ext>
          </a:extLst>
        </p:spPr>
        <p:txBody>
          <a:bodyPr lIns="83448" tIns="41724" rIns="83448" bIns="41724"/>
          <a:lstStyle/>
          <a:p>
            <a:pPr>
              <a:defRPr/>
            </a:pPr>
            <a:endParaRPr lang="en-US">
              <a:latin typeface="+mn-lt"/>
              <a:ea typeface="+mn-ea"/>
            </a:endParaRPr>
          </a:p>
        </p:txBody>
      </p:sp>
      <p:sp>
        <p:nvSpPr>
          <p:cNvPr id="75" name="标题 1"/>
          <p:cNvSpPr txBox="1"/>
          <p:nvPr/>
        </p:nvSpPr>
        <p:spPr bwMode="auto">
          <a:xfrm>
            <a:off x="652463" y="387350"/>
            <a:ext cx="7745412" cy="868363"/>
          </a:xfrm>
          <a:prstGeom prst="rect">
            <a:avLst/>
          </a:prstGeom>
          <a:noFill/>
          <a:ln w="9525">
            <a:noFill/>
            <a:miter lim="800000"/>
          </a:ln>
        </p:spPr>
        <p:txBody>
          <a:bodyPr lIns="80128" tIns="40064" rIns="80128" bIns="40064" anchor="ctr"/>
          <a:lstStyle/>
          <a:p>
            <a:pPr defTabSz="801370" eaLnBrk="1" hangingPunct="1">
              <a:defRPr/>
            </a:pPr>
            <a:r>
              <a:rPr lang="zh-CN" altLang="en-US" sz="3500" kern="0" dirty="0">
                <a:solidFill>
                  <a:srgbClr val="990000"/>
                </a:solidFill>
                <a:latin typeface="+mj-lt"/>
                <a:ea typeface="+mj-ea"/>
                <a:cs typeface="+mj-cs"/>
              </a:rPr>
              <a:t>无缝切换，移动办公</a:t>
            </a:r>
            <a:endParaRPr lang="zh-CN" altLang="en-US" sz="3500" kern="0" dirty="0">
              <a:solidFill>
                <a:srgbClr val="990000"/>
              </a:solidFill>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升级扩容不中断业务</a:t>
            </a:r>
            <a:endParaRPr lang="zh-CN" altLang="en-US" smtClean="0"/>
          </a:p>
        </p:txBody>
      </p:sp>
      <p:sp>
        <p:nvSpPr>
          <p:cNvPr id="73731" name="内容占位符 34"/>
          <p:cNvSpPr>
            <a:spLocks noGrp="1"/>
          </p:cNvSpPr>
          <p:nvPr>
            <p:ph idx="1"/>
          </p:nvPr>
        </p:nvSpPr>
        <p:spPr>
          <a:xfrm>
            <a:off x="4751388" y="1374775"/>
            <a:ext cx="3830637" cy="4141788"/>
          </a:xfrm>
        </p:spPr>
        <p:txBody>
          <a:bodyPr/>
          <a:lstStyle/>
          <a:p>
            <a:r>
              <a:rPr lang="zh-CN" altLang="en-US" sz="1800" smtClean="0"/>
              <a:t>技术特点</a:t>
            </a:r>
            <a:endParaRPr lang="zh-CN" altLang="en-US" sz="1800" smtClean="0"/>
          </a:p>
          <a:p>
            <a:pPr lvl="1"/>
            <a:r>
              <a:rPr lang="zh-CN" altLang="en-US" sz="1600" smtClean="0"/>
              <a:t>通过热迁移，自动获取备用节点空间</a:t>
            </a:r>
            <a:endParaRPr lang="zh-CN" altLang="en-US" sz="1600" smtClean="0"/>
          </a:p>
          <a:p>
            <a:pPr lvl="1"/>
            <a:r>
              <a:rPr lang="zh-CN" altLang="en-US" sz="1600" smtClean="0"/>
              <a:t>自动化流水线操作模式，使用简单</a:t>
            </a:r>
            <a:endParaRPr lang="zh-CN" altLang="en-US" sz="1600" smtClean="0"/>
          </a:p>
          <a:p>
            <a:r>
              <a:rPr lang="zh-CN" altLang="en-US" sz="1800" smtClean="0"/>
              <a:t>应用价值</a:t>
            </a:r>
            <a:endParaRPr lang="zh-CN" altLang="en-US" sz="1800" smtClean="0"/>
          </a:p>
          <a:p>
            <a:pPr lvl="1"/>
            <a:r>
              <a:rPr lang="zh-CN" altLang="en-US" sz="1600" smtClean="0"/>
              <a:t>按需高效调整系统容量，降低维护成本</a:t>
            </a:r>
            <a:endParaRPr lang="zh-CN" altLang="en-US" sz="1600" smtClean="0"/>
          </a:p>
          <a:p>
            <a:pPr lvl="1"/>
            <a:r>
              <a:rPr lang="zh-CN" altLang="en-US" sz="1600" smtClean="0"/>
              <a:t>降低升级成本与风险，保证业务连续性</a:t>
            </a:r>
            <a:endParaRPr lang="zh-CN" altLang="en-US" sz="1600" dirty="0" smtClean="0"/>
          </a:p>
        </p:txBody>
      </p:sp>
      <p:sp>
        <p:nvSpPr>
          <p:cNvPr id="73732" name="Text Box 15"/>
          <p:cNvSpPr txBox="1">
            <a:spLocks noChangeArrowheads="1"/>
          </p:cNvSpPr>
          <p:nvPr/>
        </p:nvSpPr>
        <p:spPr bwMode="auto">
          <a:xfrm>
            <a:off x="1144588" y="4311650"/>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3" tIns="45696" rIns="91393" bIns="45696">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FFFF"/>
                </a:solidFill>
                <a:latin typeface="+mn-lt"/>
                <a:ea typeface="+mn-ea"/>
              </a:rPr>
              <a:t>机房空间</a:t>
            </a:r>
            <a:endParaRPr lang="zh-CN" altLang="en-US" sz="1600" b="1" smtClean="0">
              <a:solidFill>
                <a:srgbClr val="FFFFFF"/>
              </a:solidFill>
              <a:latin typeface="+mn-lt"/>
              <a:ea typeface="+mn-ea"/>
            </a:endParaRPr>
          </a:p>
        </p:txBody>
      </p:sp>
      <p:sp>
        <p:nvSpPr>
          <p:cNvPr id="73733" name="Text Box 17"/>
          <p:cNvSpPr txBox="1">
            <a:spLocks noChangeArrowheads="1"/>
          </p:cNvSpPr>
          <p:nvPr/>
        </p:nvSpPr>
        <p:spPr bwMode="auto">
          <a:xfrm>
            <a:off x="1044575" y="2801938"/>
            <a:ext cx="1209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3" tIns="45696" rIns="91393" bIns="45696">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FFFF"/>
                </a:solidFill>
                <a:latin typeface="+mn-lt"/>
                <a:ea typeface="+mn-ea"/>
              </a:rPr>
              <a:t>计算和存储</a:t>
            </a:r>
            <a:endParaRPr lang="zh-CN" altLang="en-US" sz="1600" b="1" smtClean="0">
              <a:solidFill>
                <a:srgbClr val="FFFFFF"/>
              </a:solidFill>
              <a:latin typeface="+mn-lt"/>
              <a:ea typeface="+mn-ea"/>
            </a:endParaRPr>
          </a:p>
        </p:txBody>
      </p:sp>
      <p:sp>
        <p:nvSpPr>
          <p:cNvPr id="6" name="Line 8"/>
          <p:cNvSpPr>
            <a:spLocks noChangeShapeType="1"/>
          </p:cNvSpPr>
          <p:nvPr/>
        </p:nvSpPr>
        <p:spPr bwMode="auto">
          <a:xfrm>
            <a:off x="1471613" y="3935413"/>
            <a:ext cx="0" cy="517525"/>
          </a:xfrm>
          <a:prstGeom prst="line">
            <a:avLst/>
          </a:prstGeom>
          <a:noFill/>
          <a:ln w="57150">
            <a:solidFill>
              <a:srgbClr val="AAAA8C"/>
            </a:solidFill>
            <a:round/>
          </a:ln>
        </p:spPr>
        <p:txBody>
          <a:bodyPr lIns="45711" tIns="45711" rIns="45711" bIns="45711" anchor="ctr" anchorCtr="1"/>
          <a:lstStyle/>
          <a:p>
            <a:pPr eaLnBrk="1" fontAlgn="auto" hangingPunct="1">
              <a:spcBef>
                <a:spcPts val="0"/>
              </a:spcBef>
              <a:spcAft>
                <a:spcPts val="0"/>
              </a:spcAft>
              <a:defRPr/>
            </a:pPr>
            <a:endParaRPr lang="zh-CN" altLang="en-US" sz="1800" kern="0" dirty="0">
              <a:solidFill>
                <a:sysClr val="windowText" lastClr="000000"/>
              </a:solidFill>
              <a:latin typeface="+mn-lt"/>
              <a:ea typeface="+mn-ea"/>
            </a:endParaRPr>
          </a:p>
        </p:txBody>
      </p:sp>
      <p:sp>
        <p:nvSpPr>
          <p:cNvPr id="7" name="AutoShape 5"/>
          <p:cNvSpPr>
            <a:spLocks noChangeArrowheads="1"/>
          </p:cNvSpPr>
          <p:nvPr/>
        </p:nvSpPr>
        <p:spPr bwMode="auto">
          <a:xfrm>
            <a:off x="1096963" y="1852613"/>
            <a:ext cx="782637" cy="2259012"/>
          </a:xfrm>
          <a:prstGeom prst="roundRect">
            <a:avLst>
              <a:gd name="adj" fmla="val 16667"/>
            </a:avLst>
          </a:prstGeom>
          <a:gradFill rotWithShape="1">
            <a:gsLst>
              <a:gs pos="0">
                <a:srgbClr val="FFFFFF"/>
              </a:gs>
              <a:gs pos="100000">
                <a:srgbClr val="FFFFFF">
                  <a:gamma/>
                  <a:shade val="86275"/>
                  <a:invGamma/>
                </a:srgbClr>
              </a:gs>
            </a:gsLst>
            <a:lin ang="5400000" scaled="1"/>
          </a:gradFill>
          <a:ln w="57150" algn="ctr">
            <a:solidFill>
              <a:srgbClr val="AAAA8C"/>
            </a:solidFill>
            <a:round/>
          </a:ln>
          <a:effectLst/>
        </p:spPr>
        <p:txBody>
          <a:bodyPr wrap="none" lIns="45711" tIns="45711" rIns="45711" bIns="45711" anchor="ctr"/>
          <a:lstStyle/>
          <a:p>
            <a:pPr eaLnBrk="1" fontAlgn="auto" hangingPunct="1">
              <a:spcBef>
                <a:spcPts val="0"/>
              </a:spcBef>
              <a:spcAft>
                <a:spcPts val="0"/>
              </a:spcAft>
              <a:defRPr/>
            </a:pPr>
            <a:endParaRPr lang="zh-CN" altLang="en-US" sz="1800" kern="0" dirty="0">
              <a:solidFill>
                <a:sysClr val="windowText" lastClr="000000"/>
              </a:solidFill>
              <a:latin typeface="+mn-lt"/>
              <a:ea typeface="+mn-ea"/>
            </a:endParaRPr>
          </a:p>
        </p:txBody>
      </p:sp>
      <p:sp>
        <p:nvSpPr>
          <p:cNvPr id="73736" name="AutoShape 23"/>
          <p:cNvSpPr>
            <a:spLocks noChangeArrowheads="1"/>
          </p:cNvSpPr>
          <p:nvPr/>
        </p:nvSpPr>
        <p:spPr bwMode="auto">
          <a:xfrm>
            <a:off x="1214438" y="1993900"/>
            <a:ext cx="554037" cy="482600"/>
          </a:xfrm>
          <a:prstGeom prst="roundRect">
            <a:avLst>
              <a:gd name="adj" fmla="val 16667"/>
            </a:avLst>
          </a:prstGeom>
          <a:solidFill>
            <a:srgbClr val="FF990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73737" name="AutoShape 23"/>
          <p:cNvSpPr>
            <a:spLocks noChangeArrowheads="1"/>
          </p:cNvSpPr>
          <p:nvPr/>
        </p:nvSpPr>
        <p:spPr bwMode="auto">
          <a:xfrm>
            <a:off x="1233488" y="2738438"/>
            <a:ext cx="554037" cy="482600"/>
          </a:xfrm>
          <a:prstGeom prst="roundRect">
            <a:avLst>
              <a:gd name="adj" fmla="val 16667"/>
            </a:avLst>
          </a:prstGeom>
          <a:solidFill>
            <a:srgbClr val="FF990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73738" name="AutoShape 23"/>
          <p:cNvSpPr>
            <a:spLocks noChangeArrowheads="1"/>
          </p:cNvSpPr>
          <p:nvPr/>
        </p:nvSpPr>
        <p:spPr bwMode="auto">
          <a:xfrm>
            <a:off x="1236663" y="3452813"/>
            <a:ext cx="554037" cy="481012"/>
          </a:xfrm>
          <a:prstGeom prst="roundRect">
            <a:avLst>
              <a:gd name="adj" fmla="val 16667"/>
            </a:avLst>
          </a:prstGeom>
          <a:solidFill>
            <a:srgbClr val="FF990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11" name="Line 8"/>
          <p:cNvSpPr>
            <a:spLocks noChangeShapeType="1"/>
          </p:cNvSpPr>
          <p:nvPr/>
        </p:nvSpPr>
        <p:spPr bwMode="auto">
          <a:xfrm>
            <a:off x="4083050" y="3922713"/>
            <a:ext cx="0" cy="517525"/>
          </a:xfrm>
          <a:prstGeom prst="line">
            <a:avLst/>
          </a:prstGeom>
          <a:noFill/>
          <a:ln w="57150">
            <a:solidFill>
              <a:srgbClr val="AAAA8C"/>
            </a:solidFill>
            <a:round/>
          </a:ln>
        </p:spPr>
        <p:txBody>
          <a:bodyPr lIns="45711" tIns="45711" rIns="45711" bIns="45711" anchor="ctr" anchorCtr="1"/>
          <a:lstStyle/>
          <a:p>
            <a:pPr eaLnBrk="1" fontAlgn="auto" hangingPunct="1">
              <a:spcBef>
                <a:spcPts val="0"/>
              </a:spcBef>
              <a:spcAft>
                <a:spcPts val="0"/>
              </a:spcAft>
              <a:defRPr/>
            </a:pPr>
            <a:endParaRPr lang="zh-CN" altLang="en-US" sz="1800" kern="0" dirty="0">
              <a:solidFill>
                <a:sysClr val="windowText" lastClr="000000"/>
              </a:solidFill>
              <a:latin typeface="+mn-lt"/>
              <a:ea typeface="+mn-ea"/>
            </a:endParaRPr>
          </a:p>
        </p:txBody>
      </p:sp>
      <p:sp>
        <p:nvSpPr>
          <p:cNvPr id="12" name="AutoShape 5"/>
          <p:cNvSpPr>
            <a:spLocks noChangeArrowheads="1"/>
          </p:cNvSpPr>
          <p:nvPr/>
        </p:nvSpPr>
        <p:spPr bwMode="auto">
          <a:xfrm>
            <a:off x="3706813" y="1839913"/>
            <a:ext cx="784225" cy="2259012"/>
          </a:xfrm>
          <a:prstGeom prst="roundRect">
            <a:avLst>
              <a:gd name="adj" fmla="val 16667"/>
            </a:avLst>
          </a:prstGeom>
          <a:gradFill rotWithShape="1">
            <a:gsLst>
              <a:gs pos="0">
                <a:srgbClr val="FFFFFF"/>
              </a:gs>
              <a:gs pos="100000">
                <a:srgbClr val="FFFFFF">
                  <a:gamma/>
                  <a:shade val="86275"/>
                  <a:invGamma/>
                </a:srgbClr>
              </a:gs>
            </a:gsLst>
            <a:lin ang="5400000" scaled="1"/>
          </a:gradFill>
          <a:ln w="57150" algn="ctr">
            <a:solidFill>
              <a:srgbClr val="AAAA8C"/>
            </a:solidFill>
            <a:round/>
          </a:ln>
          <a:effectLst/>
        </p:spPr>
        <p:txBody>
          <a:bodyPr wrap="none" lIns="45711" tIns="45711" rIns="45711" bIns="45711" anchor="ctr"/>
          <a:lstStyle/>
          <a:p>
            <a:pPr eaLnBrk="1" fontAlgn="auto" hangingPunct="1">
              <a:spcBef>
                <a:spcPts val="0"/>
              </a:spcBef>
              <a:spcAft>
                <a:spcPts val="0"/>
              </a:spcAft>
              <a:defRPr/>
            </a:pPr>
            <a:endParaRPr lang="zh-CN" altLang="en-US" sz="1800" kern="0" dirty="0">
              <a:solidFill>
                <a:sysClr val="windowText" lastClr="000000"/>
              </a:solidFill>
              <a:latin typeface="+mn-lt"/>
              <a:ea typeface="+mn-ea"/>
            </a:endParaRPr>
          </a:p>
        </p:txBody>
      </p:sp>
      <p:sp>
        <p:nvSpPr>
          <p:cNvPr id="73741" name="AutoShape 23"/>
          <p:cNvSpPr>
            <a:spLocks noChangeArrowheads="1"/>
          </p:cNvSpPr>
          <p:nvPr/>
        </p:nvSpPr>
        <p:spPr bwMode="auto">
          <a:xfrm>
            <a:off x="3825875" y="1982788"/>
            <a:ext cx="552450" cy="481012"/>
          </a:xfrm>
          <a:prstGeom prst="roundRect">
            <a:avLst>
              <a:gd name="adj" fmla="val 16667"/>
            </a:avLst>
          </a:prstGeom>
          <a:solidFill>
            <a:srgbClr val="00B05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73742" name="AutoShape 23"/>
          <p:cNvSpPr>
            <a:spLocks noChangeArrowheads="1"/>
          </p:cNvSpPr>
          <p:nvPr/>
        </p:nvSpPr>
        <p:spPr bwMode="auto">
          <a:xfrm>
            <a:off x="3844925" y="2725738"/>
            <a:ext cx="552450" cy="482600"/>
          </a:xfrm>
          <a:prstGeom prst="roundRect">
            <a:avLst>
              <a:gd name="adj" fmla="val 16667"/>
            </a:avLst>
          </a:prstGeom>
          <a:solidFill>
            <a:srgbClr val="00B05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73743" name="AutoShape 23"/>
          <p:cNvSpPr>
            <a:spLocks noChangeArrowheads="1"/>
          </p:cNvSpPr>
          <p:nvPr/>
        </p:nvSpPr>
        <p:spPr bwMode="auto">
          <a:xfrm>
            <a:off x="3846513" y="3440113"/>
            <a:ext cx="554037" cy="482600"/>
          </a:xfrm>
          <a:prstGeom prst="roundRect">
            <a:avLst>
              <a:gd name="adj" fmla="val 16667"/>
            </a:avLst>
          </a:prstGeom>
          <a:solidFill>
            <a:srgbClr val="00B050"/>
          </a:solidFill>
          <a:ln>
            <a:noFill/>
          </a:ln>
          <a:effectLst>
            <a:prstShdw prst="shdw17" dist="17961" dir="2700000">
              <a:srgbClr val="995C00"/>
            </a:prstShdw>
          </a:effectLst>
          <a:extLst>
            <a:ext uri="{91240B29-F687-4F45-9708-019B960494DF}">
              <a14:hiddenLine xmlns:a14="http://schemas.microsoft.com/office/drawing/2010/main" w="9525">
                <a:solidFill>
                  <a:srgbClr val="000000"/>
                </a:solidFill>
                <a:round/>
              </a14:hiddenLine>
            </a:ext>
          </a:extLst>
        </p:spPr>
        <p:txBody>
          <a:bodyPr lIns="79184" tIns="39593" rIns="79184" bIns="39593"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pPr>
            <a:r>
              <a:rPr lang="en-US" altLang="zh-CN" sz="1200" b="1">
                <a:solidFill>
                  <a:srgbClr val="000000"/>
                </a:solidFill>
                <a:ea typeface="Arial Unicode MS" panose="020B0604020202020204" pitchFamily="34" charset="-122"/>
                <a:cs typeface="Arial Unicode MS" panose="020B0604020202020204" pitchFamily="34" charset="-122"/>
              </a:rPr>
              <a:t>VM</a:t>
            </a:r>
            <a:endParaRPr lang="zh-CN" altLang="en-US" sz="1200" b="1">
              <a:solidFill>
                <a:srgbClr val="000000"/>
              </a:solidFill>
              <a:ea typeface="Arial Unicode MS" panose="020B0604020202020204" pitchFamily="34" charset="-122"/>
              <a:cs typeface="Arial Unicode MS" panose="020B0604020202020204" pitchFamily="34" charset="-122"/>
            </a:endParaRPr>
          </a:p>
        </p:txBody>
      </p:sp>
      <p:sp>
        <p:nvSpPr>
          <p:cNvPr id="16" name="右箭头 15"/>
          <p:cNvSpPr/>
          <p:nvPr/>
        </p:nvSpPr>
        <p:spPr bwMode="auto">
          <a:xfrm>
            <a:off x="2517775" y="1930400"/>
            <a:ext cx="936625" cy="300038"/>
          </a:xfrm>
          <a:prstGeom prst="rightArrow">
            <a:avLst/>
          </a:prstGeom>
          <a:solidFill>
            <a:srgbClr val="E7B95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79184" tIns="39593" rIns="79184" bIns="39593"/>
          <a:lstStyle/>
          <a:p>
            <a:pPr defTabSz="800100" eaLnBrk="1" fontAlgn="t" hangingPunct="1">
              <a:defRPr/>
            </a:pPr>
            <a:endParaRPr lang="zh-CN" altLang="en-US" sz="1800" b="1">
              <a:solidFill>
                <a:srgbClr val="000000"/>
              </a:solidFill>
              <a:latin typeface="+mn-lt"/>
              <a:ea typeface="+mn-ea"/>
            </a:endParaRPr>
          </a:p>
        </p:txBody>
      </p:sp>
      <p:sp>
        <p:nvSpPr>
          <p:cNvPr id="17" name="TextBox 16"/>
          <p:cNvSpPr txBox="1"/>
          <p:nvPr/>
        </p:nvSpPr>
        <p:spPr bwMode="auto">
          <a:xfrm>
            <a:off x="2420938" y="1655763"/>
            <a:ext cx="800100" cy="27622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200" b="1" kern="0" dirty="0">
                <a:solidFill>
                  <a:srgbClr val="000000"/>
                </a:solidFill>
                <a:latin typeface="+mn-lt"/>
                <a:ea typeface="+mn-ea"/>
              </a:rPr>
              <a:t>应用迁移</a:t>
            </a:r>
            <a:endParaRPr lang="zh-CN" altLang="en-US" sz="1200" b="1" kern="0" dirty="0">
              <a:solidFill>
                <a:srgbClr val="000000"/>
              </a:solidFill>
              <a:latin typeface="+mn-lt"/>
              <a:ea typeface="+mn-ea"/>
            </a:endParaRPr>
          </a:p>
        </p:txBody>
      </p:sp>
      <p:pic>
        <p:nvPicPr>
          <p:cNvPr id="73746" name="Picture 5" descr="未标题2_0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0888" y="1811338"/>
            <a:ext cx="4794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右箭头 18"/>
          <p:cNvSpPr/>
          <p:nvPr/>
        </p:nvSpPr>
        <p:spPr bwMode="auto">
          <a:xfrm>
            <a:off x="2520950" y="2598738"/>
            <a:ext cx="936625" cy="301625"/>
          </a:xfrm>
          <a:prstGeom prst="rightArrow">
            <a:avLst/>
          </a:prstGeom>
          <a:solidFill>
            <a:srgbClr val="E7B95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79184" tIns="39593" rIns="79184" bIns="39593"/>
          <a:lstStyle/>
          <a:p>
            <a:pPr defTabSz="800100" eaLnBrk="1" fontAlgn="t" hangingPunct="1">
              <a:defRPr/>
            </a:pPr>
            <a:endParaRPr lang="zh-CN" altLang="en-US" sz="1800" b="1">
              <a:solidFill>
                <a:srgbClr val="000000"/>
              </a:solidFill>
              <a:latin typeface="+mn-lt"/>
              <a:ea typeface="+mn-ea"/>
            </a:endParaRPr>
          </a:p>
        </p:txBody>
      </p:sp>
      <p:sp>
        <p:nvSpPr>
          <p:cNvPr id="20" name="TextBox 19"/>
          <p:cNvSpPr txBox="1"/>
          <p:nvPr/>
        </p:nvSpPr>
        <p:spPr bwMode="auto">
          <a:xfrm>
            <a:off x="2424113" y="2324100"/>
            <a:ext cx="800100" cy="27622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200" b="1" kern="0" dirty="0">
                <a:solidFill>
                  <a:srgbClr val="000000"/>
                </a:solidFill>
                <a:latin typeface="+mn-lt"/>
                <a:ea typeface="+mn-ea"/>
              </a:rPr>
              <a:t>数据备份</a:t>
            </a:r>
            <a:endParaRPr lang="zh-CN" altLang="en-US" sz="1200" b="1" kern="0" dirty="0">
              <a:solidFill>
                <a:srgbClr val="000000"/>
              </a:solidFill>
              <a:latin typeface="+mn-lt"/>
              <a:ea typeface="+mn-ea"/>
            </a:endParaRPr>
          </a:p>
        </p:txBody>
      </p:sp>
      <p:pic>
        <p:nvPicPr>
          <p:cNvPr id="73749" name="Picture 9" descr="未标题2_07-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938" y="2462213"/>
            <a:ext cx="4810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0" name="Picture 13" descr="未标题2_07-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4063" y="3067050"/>
            <a:ext cx="4794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51" name="矩形 22"/>
          <p:cNvSpPr>
            <a:spLocks noChangeArrowheads="1"/>
          </p:cNvSpPr>
          <p:nvPr/>
        </p:nvSpPr>
        <p:spPr bwMode="auto">
          <a:xfrm>
            <a:off x="2522538" y="3276600"/>
            <a:ext cx="933450" cy="90488"/>
          </a:xfrm>
          <a:prstGeom prst="rect">
            <a:avLst/>
          </a:prstGeom>
          <a:solidFill>
            <a:srgbClr val="6699FF"/>
          </a:solidFill>
          <a:ln w="9525" algn="ctr">
            <a:solidFill>
              <a:schemeClr val="tx1"/>
            </a:solidFill>
            <a:prstDash val="dash"/>
            <a:round/>
          </a:ln>
        </p:spPr>
        <p:txBody>
          <a:bodyPr lIns="79184" tIns="39593" rIns="79184" bIns="39593"/>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24" name="TextBox 23"/>
          <p:cNvSpPr txBox="1"/>
          <p:nvPr/>
        </p:nvSpPr>
        <p:spPr bwMode="auto">
          <a:xfrm>
            <a:off x="2443163" y="2947988"/>
            <a:ext cx="800100" cy="27622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200" b="1" kern="0" dirty="0">
                <a:solidFill>
                  <a:srgbClr val="000000"/>
                </a:solidFill>
                <a:latin typeface="+mn-lt"/>
                <a:ea typeface="+mn-ea"/>
              </a:rPr>
              <a:t>节点升级</a:t>
            </a:r>
            <a:endParaRPr lang="zh-CN" altLang="en-US" sz="1200" b="1" kern="0" dirty="0">
              <a:solidFill>
                <a:srgbClr val="000000"/>
              </a:solidFill>
              <a:latin typeface="+mn-lt"/>
              <a:ea typeface="+mn-ea"/>
            </a:endParaRPr>
          </a:p>
        </p:txBody>
      </p:sp>
      <p:pic>
        <p:nvPicPr>
          <p:cNvPr id="73753" name="Picture 17" descr="未标题2_07-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663" y="3643313"/>
            <a:ext cx="4810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4" name="Picture 21" descr="未标题2_07-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0725" y="4310063"/>
            <a:ext cx="4810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右箭头 26"/>
          <p:cNvSpPr/>
          <p:nvPr/>
        </p:nvSpPr>
        <p:spPr bwMode="auto">
          <a:xfrm>
            <a:off x="2540183" y="3871557"/>
            <a:ext cx="936446" cy="301367"/>
          </a:xfrm>
          <a:prstGeom prst="rightArrow">
            <a:avLst/>
          </a:prstGeom>
          <a:solidFill>
            <a:srgbClr val="E7B95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a:scene3d>
            <a:camera prst="orthographicFront">
              <a:rot lat="0" lon="0" rev="10800000"/>
            </a:camera>
            <a:lightRig rig="threePt" dir="t"/>
          </a:scene3d>
        </p:spPr>
        <p:txBody>
          <a:bodyPr lIns="79184" tIns="39593" rIns="79184" bIns="39593"/>
          <a:lstStyle/>
          <a:p>
            <a:pPr defTabSz="801370" eaLnBrk="1" fontAlgn="t" hangingPunct="1">
              <a:defRPr/>
            </a:pPr>
            <a:endParaRPr lang="zh-CN" altLang="en-US" sz="1800" b="1" dirty="0">
              <a:solidFill>
                <a:srgbClr val="000000"/>
              </a:solidFill>
              <a:latin typeface="+mn-lt"/>
              <a:ea typeface="+mn-ea"/>
            </a:endParaRPr>
          </a:p>
        </p:txBody>
      </p:sp>
      <p:sp>
        <p:nvSpPr>
          <p:cNvPr id="28" name="TextBox 27"/>
          <p:cNvSpPr txBox="1"/>
          <p:nvPr/>
        </p:nvSpPr>
        <p:spPr bwMode="auto">
          <a:xfrm>
            <a:off x="2503488" y="3535363"/>
            <a:ext cx="800100" cy="27622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200" b="1" kern="0" dirty="0">
                <a:solidFill>
                  <a:srgbClr val="000000"/>
                </a:solidFill>
                <a:latin typeface="+mn-lt"/>
                <a:ea typeface="+mn-ea"/>
              </a:rPr>
              <a:t>数据迁回</a:t>
            </a:r>
            <a:endParaRPr lang="zh-CN" altLang="en-US" sz="1200" b="1" kern="0" dirty="0">
              <a:solidFill>
                <a:srgbClr val="000000"/>
              </a:solidFill>
              <a:latin typeface="+mn-lt"/>
              <a:ea typeface="+mn-ea"/>
            </a:endParaRPr>
          </a:p>
        </p:txBody>
      </p:sp>
      <p:sp>
        <p:nvSpPr>
          <p:cNvPr id="29" name="右箭头 28"/>
          <p:cNvSpPr/>
          <p:nvPr/>
        </p:nvSpPr>
        <p:spPr bwMode="auto">
          <a:xfrm>
            <a:off x="2542866" y="4555467"/>
            <a:ext cx="936446" cy="301367"/>
          </a:xfrm>
          <a:prstGeom prst="rightArrow">
            <a:avLst/>
          </a:prstGeom>
          <a:solidFill>
            <a:srgbClr val="E7B95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a:scene3d>
            <a:camera prst="orthographicFront">
              <a:rot lat="0" lon="0" rev="10800000"/>
            </a:camera>
            <a:lightRig rig="threePt" dir="t"/>
          </a:scene3d>
        </p:spPr>
        <p:txBody>
          <a:bodyPr lIns="79184" tIns="39593" rIns="79184" bIns="39593"/>
          <a:lstStyle/>
          <a:p>
            <a:pPr defTabSz="801370" eaLnBrk="1" fontAlgn="t" hangingPunct="1">
              <a:defRPr/>
            </a:pPr>
            <a:endParaRPr lang="zh-CN" altLang="en-US" sz="1800" b="1" dirty="0">
              <a:solidFill>
                <a:srgbClr val="000000"/>
              </a:solidFill>
              <a:latin typeface="+mn-lt"/>
              <a:ea typeface="+mn-ea"/>
            </a:endParaRPr>
          </a:p>
        </p:txBody>
      </p:sp>
      <p:sp>
        <p:nvSpPr>
          <p:cNvPr id="30" name="TextBox 29"/>
          <p:cNvSpPr txBox="1"/>
          <p:nvPr/>
        </p:nvSpPr>
        <p:spPr bwMode="auto">
          <a:xfrm>
            <a:off x="2506663" y="4219575"/>
            <a:ext cx="800100" cy="27622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200" b="1" kern="0" dirty="0">
                <a:solidFill>
                  <a:srgbClr val="000000"/>
                </a:solidFill>
                <a:latin typeface="+mn-lt"/>
                <a:ea typeface="+mn-ea"/>
              </a:rPr>
              <a:t>应用迁回</a:t>
            </a:r>
            <a:endParaRPr lang="zh-CN" altLang="en-US" sz="1200" b="1" kern="0" dirty="0">
              <a:solidFill>
                <a:srgbClr val="000000"/>
              </a:solidFill>
              <a:latin typeface="+mn-lt"/>
              <a:ea typeface="+mn-ea"/>
            </a:endParaRPr>
          </a:p>
        </p:txBody>
      </p:sp>
      <p:sp>
        <p:nvSpPr>
          <p:cNvPr id="31" name="TextBox 30"/>
          <p:cNvSpPr txBox="1"/>
          <p:nvPr/>
        </p:nvSpPr>
        <p:spPr bwMode="auto">
          <a:xfrm>
            <a:off x="877888" y="1481138"/>
            <a:ext cx="1082675" cy="30797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400" b="1" kern="0" dirty="0">
                <a:solidFill>
                  <a:srgbClr val="000000"/>
                </a:solidFill>
                <a:latin typeface="+mn-lt"/>
                <a:ea typeface="+mn-ea"/>
              </a:rPr>
              <a:t>待升级节点</a:t>
            </a:r>
            <a:endParaRPr lang="zh-CN" altLang="en-US" sz="1400" b="1" kern="0" dirty="0">
              <a:solidFill>
                <a:srgbClr val="000000"/>
              </a:solidFill>
              <a:latin typeface="+mn-lt"/>
              <a:ea typeface="+mn-ea"/>
            </a:endParaRPr>
          </a:p>
        </p:txBody>
      </p:sp>
      <p:sp>
        <p:nvSpPr>
          <p:cNvPr id="32" name="TextBox 31"/>
          <p:cNvSpPr txBox="1"/>
          <p:nvPr/>
        </p:nvSpPr>
        <p:spPr bwMode="auto">
          <a:xfrm>
            <a:off x="3552825" y="1484313"/>
            <a:ext cx="903288" cy="307975"/>
          </a:xfrm>
          <a:prstGeom prst="rect">
            <a:avLst/>
          </a:prstGeom>
          <a:noFill/>
        </p:spPr>
        <p:txBody>
          <a:bodyPr wrap="none" lIns="91422" tIns="45711" rIns="91422" bIns="45711">
            <a:spAutoFit/>
          </a:bodyPr>
          <a:lstStyle/>
          <a:p>
            <a:pPr eaLnBrk="1" fontAlgn="auto" hangingPunct="1">
              <a:spcBef>
                <a:spcPts val="0"/>
              </a:spcBef>
              <a:spcAft>
                <a:spcPts val="0"/>
              </a:spcAft>
              <a:defRPr/>
            </a:pPr>
            <a:r>
              <a:rPr lang="zh-CN" altLang="en-US" sz="1400" b="1" kern="0" dirty="0">
                <a:solidFill>
                  <a:srgbClr val="000000"/>
                </a:solidFill>
                <a:latin typeface="+mn-lt"/>
                <a:ea typeface="+mn-ea"/>
              </a:rPr>
              <a:t>备用节点</a:t>
            </a:r>
            <a:endParaRPr lang="zh-CN" altLang="en-US" sz="1400" b="1" kern="0" dirty="0">
              <a:solidFill>
                <a:srgbClr val="000000"/>
              </a:solidFill>
              <a:latin typeface="+mn-lt"/>
              <a:ea typeface="+mn-ea"/>
            </a:endParaRPr>
          </a:p>
        </p:txBody>
      </p:sp>
      <p:pic>
        <p:nvPicPr>
          <p:cNvPr id="73761" name="Picture 8" descr="ICON_Server_flat_Q408.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325" y="4438650"/>
            <a:ext cx="11874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62" name="Picture 8" descr="ICON_Server_flat_Q408.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0125" y="4459288"/>
            <a:ext cx="1187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软硬件系统统一管理</a:t>
            </a:r>
            <a:endParaRPr lang="zh-CN" altLang="en-US" smtClean="0"/>
          </a:p>
        </p:txBody>
      </p:sp>
      <p:grpSp>
        <p:nvGrpSpPr>
          <p:cNvPr id="75779" name="组合 80"/>
          <p:cNvGrpSpPr/>
          <p:nvPr/>
        </p:nvGrpSpPr>
        <p:grpSpPr bwMode="auto">
          <a:xfrm>
            <a:off x="971550" y="1484313"/>
            <a:ext cx="6877050" cy="4645025"/>
            <a:chOff x="2224088" y="1739900"/>
            <a:chExt cx="4722812" cy="3876675"/>
          </a:xfrm>
        </p:grpSpPr>
        <p:grpSp>
          <p:nvGrpSpPr>
            <p:cNvPr id="75780" name="Group 19"/>
            <p:cNvGrpSpPr/>
            <p:nvPr/>
          </p:nvGrpSpPr>
          <p:grpSpPr bwMode="auto">
            <a:xfrm>
              <a:off x="2439988" y="2027237"/>
              <a:ext cx="431800" cy="865188"/>
              <a:chOff x="2266" y="1993"/>
              <a:chExt cx="1183" cy="2226"/>
            </a:xfrm>
          </p:grpSpPr>
          <p:pic>
            <p:nvPicPr>
              <p:cNvPr id="75816" name="Picture 20" descr="aa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6" y="1993"/>
                <a:ext cx="1183" cy="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7" name="Picture 21" descr="800-chassis-deadfront_flat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6" y="3588"/>
                <a:ext cx="101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8" name="Picture 22" descr="Eugene_Bezel_Cisco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1" y="2082"/>
                <a:ext cx="92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9" name="Picture 23" descr="Eugene_Bezel_Cisco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3" y="2266"/>
                <a:ext cx="9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20" name="Picture 24" descr="800-chassis-deadfront_flat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5" y="2450"/>
                <a:ext cx="101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21" name="Picture 25" descr="800-chassis-deadfront_flat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6" y="3013"/>
                <a:ext cx="1010"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5781" name="组合 30"/>
            <p:cNvGrpSpPr/>
            <p:nvPr/>
          </p:nvGrpSpPr>
          <p:grpSpPr bwMode="auto">
            <a:xfrm>
              <a:off x="5248275" y="1955800"/>
              <a:ext cx="706438" cy="600075"/>
              <a:chOff x="5796136" y="2276872"/>
              <a:chExt cx="706525" cy="600556"/>
            </a:xfrm>
          </p:grpSpPr>
          <p:grpSp>
            <p:nvGrpSpPr>
              <p:cNvPr id="5" name="Group 1802"/>
              <p:cNvGrpSpPr/>
              <p:nvPr/>
            </p:nvGrpSpPr>
            <p:grpSpPr bwMode="auto">
              <a:xfrm>
                <a:off x="5796136" y="2276872"/>
                <a:ext cx="328331" cy="600556"/>
                <a:chOff x="6427470" y="2962275"/>
                <a:chExt cx="510540" cy="962659"/>
              </a:xfrm>
              <a:solidFill>
                <a:schemeClr val="bg1"/>
              </a:solidFill>
            </p:grpSpPr>
            <p:sp>
              <p:nvSpPr>
                <p:cNvPr id="28" name="Freeform 7"/>
                <p:cNvSpPr/>
                <p:nvPr/>
              </p:nvSpPr>
              <p:spPr bwMode="auto">
                <a:xfrm>
                  <a:off x="6459538" y="2962275"/>
                  <a:ext cx="452438" cy="914400"/>
                </a:xfrm>
                <a:custGeom>
                  <a:avLst/>
                  <a:gdLst/>
                  <a:ahLst/>
                  <a:cxnLst>
                    <a:cxn ang="0">
                      <a:pos x="285" y="544"/>
                    </a:cxn>
                    <a:cxn ang="0">
                      <a:pos x="285" y="544"/>
                    </a:cxn>
                    <a:cxn ang="0">
                      <a:pos x="281" y="556"/>
                    </a:cxn>
                    <a:cxn ang="0">
                      <a:pos x="273" y="568"/>
                    </a:cxn>
                    <a:cxn ang="0">
                      <a:pos x="265" y="572"/>
                    </a:cxn>
                    <a:cxn ang="0">
                      <a:pos x="253" y="576"/>
                    </a:cxn>
                    <a:cxn ang="0">
                      <a:pos x="32" y="576"/>
                    </a:cxn>
                    <a:cxn ang="0">
                      <a:pos x="32" y="576"/>
                    </a:cxn>
                    <a:cxn ang="0">
                      <a:pos x="16" y="572"/>
                    </a:cxn>
                    <a:cxn ang="0">
                      <a:pos x="8" y="568"/>
                    </a:cxn>
                    <a:cxn ang="0">
                      <a:pos x="0" y="556"/>
                    </a:cxn>
                    <a:cxn ang="0">
                      <a:pos x="0" y="544"/>
                    </a:cxn>
                    <a:cxn ang="0">
                      <a:pos x="0" y="32"/>
                    </a:cxn>
                    <a:cxn ang="0">
                      <a:pos x="0" y="32"/>
                    </a:cxn>
                    <a:cxn ang="0">
                      <a:pos x="0" y="20"/>
                    </a:cxn>
                    <a:cxn ang="0">
                      <a:pos x="8" y="8"/>
                    </a:cxn>
                    <a:cxn ang="0">
                      <a:pos x="16" y="0"/>
                    </a:cxn>
                    <a:cxn ang="0">
                      <a:pos x="32" y="0"/>
                    </a:cxn>
                    <a:cxn ang="0">
                      <a:pos x="253" y="0"/>
                    </a:cxn>
                    <a:cxn ang="0">
                      <a:pos x="253" y="0"/>
                    </a:cxn>
                    <a:cxn ang="0">
                      <a:pos x="265" y="0"/>
                    </a:cxn>
                    <a:cxn ang="0">
                      <a:pos x="273" y="8"/>
                    </a:cxn>
                    <a:cxn ang="0">
                      <a:pos x="281" y="20"/>
                    </a:cxn>
                    <a:cxn ang="0">
                      <a:pos x="285" y="32"/>
                    </a:cxn>
                    <a:cxn ang="0">
                      <a:pos x="285" y="544"/>
                    </a:cxn>
                    <a:cxn ang="0">
                      <a:pos x="285" y="544"/>
                    </a:cxn>
                  </a:cxnLst>
                  <a:rect l="0" t="0" r="r" b="b"/>
                  <a:pathLst>
                    <a:path w="285" h="576">
                      <a:moveTo>
                        <a:pt x="285" y="544"/>
                      </a:moveTo>
                      <a:lnTo>
                        <a:pt x="285" y="544"/>
                      </a:lnTo>
                      <a:lnTo>
                        <a:pt x="281" y="556"/>
                      </a:lnTo>
                      <a:lnTo>
                        <a:pt x="273" y="568"/>
                      </a:lnTo>
                      <a:lnTo>
                        <a:pt x="265" y="572"/>
                      </a:lnTo>
                      <a:lnTo>
                        <a:pt x="253" y="576"/>
                      </a:lnTo>
                      <a:lnTo>
                        <a:pt x="32" y="576"/>
                      </a:lnTo>
                      <a:lnTo>
                        <a:pt x="32" y="576"/>
                      </a:lnTo>
                      <a:lnTo>
                        <a:pt x="16" y="572"/>
                      </a:lnTo>
                      <a:lnTo>
                        <a:pt x="8" y="568"/>
                      </a:lnTo>
                      <a:lnTo>
                        <a:pt x="0" y="556"/>
                      </a:lnTo>
                      <a:lnTo>
                        <a:pt x="0" y="544"/>
                      </a:lnTo>
                      <a:lnTo>
                        <a:pt x="0" y="32"/>
                      </a:lnTo>
                      <a:lnTo>
                        <a:pt x="0" y="32"/>
                      </a:lnTo>
                      <a:lnTo>
                        <a:pt x="0" y="20"/>
                      </a:lnTo>
                      <a:lnTo>
                        <a:pt x="8" y="8"/>
                      </a:lnTo>
                      <a:lnTo>
                        <a:pt x="16" y="0"/>
                      </a:lnTo>
                      <a:lnTo>
                        <a:pt x="32" y="0"/>
                      </a:lnTo>
                      <a:lnTo>
                        <a:pt x="253" y="0"/>
                      </a:lnTo>
                      <a:lnTo>
                        <a:pt x="253" y="0"/>
                      </a:lnTo>
                      <a:lnTo>
                        <a:pt x="265" y="0"/>
                      </a:lnTo>
                      <a:lnTo>
                        <a:pt x="273" y="8"/>
                      </a:lnTo>
                      <a:lnTo>
                        <a:pt x="281" y="20"/>
                      </a:lnTo>
                      <a:lnTo>
                        <a:pt x="285" y="32"/>
                      </a:lnTo>
                      <a:lnTo>
                        <a:pt x="285" y="544"/>
                      </a:lnTo>
                      <a:lnTo>
                        <a:pt x="285" y="544"/>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9" name="Freeform 9"/>
                <p:cNvSpPr/>
                <p:nvPr/>
              </p:nvSpPr>
              <p:spPr bwMode="auto">
                <a:xfrm>
                  <a:off x="6510338" y="3013075"/>
                  <a:ext cx="350838" cy="863600"/>
                </a:xfrm>
                <a:custGeom>
                  <a:avLst/>
                  <a:gdLst/>
                  <a:ahLst/>
                  <a:cxnLst>
                    <a:cxn ang="0">
                      <a:pos x="221" y="528"/>
                    </a:cxn>
                    <a:cxn ang="0">
                      <a:pos x="221" y="528"/>
                    </a:cxn>
                    <a:cxn ang="0">
                      <a:pos x="217" y="536"/>
                    </a:cxn>
                    <a:cxn ang="0">
                      <a:pos x="212" y="540"/>
                    </a:cxn>
                    <a:cxn ang="0">
                      <a:pos x="208" y="544"/>
                    </a:cxn>
                    <a:cxn ang="0">
                      <a:pos x="204" y="544"/>
                    </a:cxn>
                    <a:cxn ang="0">
                      <a:pos x="17" y="544"/>
                    </a:cxn>
                    <a:cxn ang="0">
                      <a:pos x="17" y="544"/>
                    </a:cxn>
                    <a:cxn ang="0">
                      <a:pos x="9" y="544"/>
                    </a:cxn>
                    <a:cxn ang="0">
                      <a:pos x="4" y="540"/>
                    </a:cxn>
                    <a:cxn ang="0">
                      <a:pos x="0" y="536"/>
                    </a:cxn>
                    <a:cxn ang="0">
                      <a:pos x="0" y="528"/>
                    </a:cxn>
                    <a:cxn ang="0">
                      <a:pos x="0" y="16"/>
                    </a:cxn>
                    <a:cxn ang="0">
                      <a:pos x="0" y="16"/>
                    </a:cxn>
                    <a:cxn ang="0">
                      <a:pos x="0" y="8"/>
                    </a:cxn>
                    <a:cxn ang="0">
                      <a:pos x="4" y="4"/>
                    </a:cxn>
                    <a:cxn ang="0">
                      <a:pos x="9" y="0"/>
                    </a:cxn>
                    <a:cxn ang="0">
                      <a:pos x="17" y="0"/>
                    </a:cxn>
                    <a:cxn ang="0">
                      <a:pos x="204" y="0"/>
                    </a:cxn>
                    <a:cxn ang="0">
                      <a:pos x="204" y="0"/>
                    </a:cxn>
                    <a:cxn ang="0">
                      <a:pos x="208" y="0"/>
                    </a:cxn>
                    <a:cxn ang="0">
                      <a:pos x="212" y="4"/>
                    </a:cxn>
                    <a:cxn ang="0">
                      <a:pos x="217" y="8"/>
                    </a:cxn>
                    <a:cxn ang="0">
                      <a:pos x="221" y="16"/>
                    </a:cxn>
                    <a:cxn ang="0">
                      <a:pos x="221" y="528"/>
                    </a:cxn>
                    <a:cxn ang="0">
                      <a:pos x="221" y="528"/>
                    </a:cxn>
                  </a:cxnLst>
                  <a:rect l="0" t="0" r="r" b="b"/>
                  <a:pathLst>
                    <a:path w="221" h="544">
                      <a:moveTo>
                        <a:pt x="221" y="528"/>
                      </a:moveTo>
                      <a:lnTo>
                        <a:pt x="221" y="528"/>
                      </a:lnTo>
                      <a:lnTo>
                        <a:pt x="217" y="536"/>
                      </a:lnTo>
                      <a:lnTo>
                        <a:pt x="212" y="540"/>
                      </a:lnTo>
                      <a:lnTo>
                        <a:pt x="208" y="544"/>
                      </a:lnTo>
                      <a:lnTo>
                        <a:pt x="204" y="544"/>
                      </a:lnTo>
                      <a:lnTo>
                        <a:pt x="17" y="544"/>
                      </a:lnTo>
                      <a:lnTo>
                        <a:pt x="17" y="544"/>
                      </a:lnTo>
                      <a:lnTo>
                        <a:pt x="9" y="544"/>
                      </a:lnTo>
                      <a:lnTo>
                        <a:pt x="4" y="540"/>
                      </a:lnTo>
                      <a:lnTo>
                        <a:pt x="0" y="536"/>
                      </a:lnTo>
                      <a:lnTo>
                        <a:pt x="0" y="528"/>
                      </a:lnTo>
                      <a:lnTo>
                        <a:pt x="0" y="16"/>
                      </a:lnTo>
                      <a:lnTo>
                        <a:pt x="0" y="16"/>
                      </a:lnTo>
                      <a:lnTo>
                        <a:pt x="0" y="8"/>
                      </a:lnTo>
                      <a:lnTo>
                        <a:pt x="4" y="4"/>
                      </a:lnTo>
                      <a:lnTo>
                        <a:pt x="9" y="0"/>
                      </a:lnTo>
                      <a:lnTo>
                        <a:pt x="17" y="0"/>
                      </a:lnTo>
                      <a:lnTo>
                        <a:pt x="204" y="0"/>
                      </a:lnTo>
                      <a:lnTo>
                        <a:pt x="204" y="0"/>
                      </a:lnTo>
                      <a:lnTo>
                        <a:pt x="208" y="0"/>
                      </a:lnTo>
                      <a:lnTo>
                        <a:pt x="212" y="4"/>
                      </a:lnTo>
                      <a:lnTo>
                        <a:pt x="217" y="8"/>
                      </a:lnTo>
                      <a:lnTo>
                        <a:pt x="221" y="16"/>
                      </a:lnTo>
                      <a:lnTo>
                        <a:pt x="221" y="528"/>
                      </a:lnTo>
                      <a:lnTo>
                        <a:pt x="221" y="528"/>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0" name="Line 10"/>
                <p:cNvSpPr>
                  <a:spLocks noChangeShapeType="1"/>
                </p:cNvSpPr>
                <p:nvPr/>
              </p:nvSpPr>
              <p:spPr bwMode="auto">
                <a:xfrm>
                  <a:off x="6497638" y="3716338"/>
                  <a:ext cx="376238" cy="15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1" name="Line 11"/>
                <p:cNvSpPr>
                  <a:spLocks noChangeShapeType="1"/>
                </p:cNvSpPr>
                <p:nvPr/>
              </p:nvSpPr>
              <p:spPr bwMode="auto">
                <a:xfrm>
                  <a:off x="6796088"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2" name="Line 12"/>
                <p:cNvSpPr>
                  <a:spLocks noChangeShapeType="1"/>
                </p:cNvSpPr>
                <p:nvPr/>
              </p:nvSpPr>
              <p:spPr bwMode="auto">
                <a:xfrm>
                  <a:off x="6718301"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3" name="Line 13"/>
                <p:cNvSpPr>
                  <a:spLocks noChangeShapeType="1"/>
                </p:cNvSpPr>
                <p:nvPr/>
              </p:nvSpPr>
              <p:spPr bwMode="auto">
                <a:xfrm>
                  <a:off x="6646863"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4" name="Line 14"/>
                <p:cNvSpPr>
                  <a:spLocks noChangeShapeType="1"/>
                </p:cNvSpPr>
                <p:nvPr/>
              </p:nvSpPr>
              <p:spPr bwMode="auto">
                <a:xfrm>
                  <a:off x="6575426"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5" name="Freeform 15"/>
                <p:cNvSpPr/>
                <p:nvPr/>
              </p:nvSpPr>
              <p:spPr bwMode="auto">
                <a:xfrm>
                  <a:off x="6427470" y="3879215"/>
                  <a:ext cx="510540" cy="45719"/>
                </a:xfrm>
                <a:custGeom>
                  <a:avLst/>
                  <a:gdLst/>
                  <a:ahLst/>
                  <a:cxnLst>
                    <a:cxn ang="0">
                      <a:pos x="400" y="16"/>
                    </a:cxn>
                    <a:cxn ang="0">
                      <a:pos x="400" y="16"/>
                    </a:cxn>
                    <a:cxn ang="0">
                      <a:pos x="396" y="24"/>
                    </a:cxn>
                    <a:cxn ang="0">
                      <a:pos x="392" y="28"/>
                    </a:cxn>
                    <a:cxn ang="0">
                      <a:pos x="388" y="32"/>
                    </a:cxn>
                    <a:cxn ang="0">
                      <a:pos x="384" y="32"/>
                    </a:cxn>
                    <a:cxn ang="0">
                      <a:pos x="16" y="32"/>
                    </a:cxn>
                    <a:cxn ang="0">
                      <a:pos x="16" y="32"/>
                    </a:cxn>
                    <a:cxn ang="0">
                      <a:pos x="8" y="32"/>
                    </a:cxn>
                    <a:cxn ang="0">
                      <a:pos x="4" y="28"/>
                    </a:cxn>
                    <a:cxn ang="0">
                      <a:pos x="0" y="24"/>
                    </a:cxn>
                    <a:cxn ang="0">
                      <a:pos x="0" y="16"/>
                    </a:cxn>
                    <a:cxn ang="0">
                      <a:pos x="0" y="16"/>
                    </a:cxn>
                    <a:cxn ang="0">
                      <a:pos x="0" y="16"/>
                    </a:cxn>
                    <a:cxn ang="0">
                      <a:pos x="0" y="12"/>
                    </a:cxn>
                    <a:cxn ang="0">
                      <a:pos x="4" y="4"/>
                    </a:cxn>
                    <a:cxn ang="0">
                      <a:pos x="8" y="0"/>
                    </a:cxn>
                    <a:cxn ang="0">
                      <a:pos x="16" y="0"/>
                    </a:cxn>
                    <a:cxn ang="0">
                      <a:pos x="384" y="0"/>
                    </a:cxn>
                    <a:cxn ang="0">
                      <a:pos x="384" y="0"/>
                    </a:cxn>
                    <a:cxn ang="0">
                      <a:pos x="388" y="0"/>
                    </a:cxn>
                    <a:cxn ang="0">
                      <a:pos x="392" y="4"/>
                    </a:cxn>
                    <a:cxn ang="0">
                      <a:pos x="396" y="12"/>
                    </a:cxn>
                    <a:cxn ang="0">
                      <a:pos x="400" y="16"/>
                    </a:cxn>
                    <a:cxn ang="0">
                      <a:pos x="400" y="16"/>
                    </a:cxn>
                    <a:cxn ang="0">
                      <a:pos x="400" y="16"/>
                    </a:cxn>
                  </a:cxnLst>
                  <a:rect l="0" t="0" r="r" b="b"/>
                  <a:pathLst>
                    <a:path w="400" h="32">
                      <a:moveTo>
                        <a:pt x="400" y="16"/>
                      </a:moveTo>
                      <a:lnTo>
                        <a:pt x="400" y="16"/>
                      </a:lnTo>
                      <a:lnTo>
                        <a:pt x="396" y="24"/>
                      </a:lnTo>
                      <a:lnTo>
                        <a:pt x="392" y="28"/>
                      </a:lnTo>
                      <a:lnTo>
                        <a:pt x="388" y="32"/>
                      </a:lnTo>
                      <a:lnTo>
                        <a:pt x="384" y="32"/>
                      </a:lnTo>
                      <a:lnTo>
                        <a:pt x="16" y="32"/>
                      </a:lnTo>
                      <a:lnTo>
                        <a:pt x="16" y="32"/>
                      </a:lnTo>
                      <a:lnTo>
                        <a:pt x="8" y="32"/>
                      </a:lnTo>
                      <a:lnTo>
                        <a:pt x="4" y="28"/>
                      </a:lnTo>
                      <a:lnTo>
                        <a:pt x="0" y="24"/>
                      </a:lnTo>
                      <a:lnTo>
                        <a:pt x="0" y="16"/>
                      </a:lnTo>
                      <a:lnTo>
                        <a:pt x="0" y="16"/>
                      </a:lnTo>
                      <a:lnTo>
                        <a:pt x="0" y="16"/>
                      </a:lnTo>
                      <a:lnTo>
                        <a:pt x="0" y="12"/>
                      </a:lnTo>
                      <a:lnTo>
                        <a:pt x="4" y="4"/>
                      </a:lnTo>
                      <a:lnTo>
                        <a:pt x="8" y="0"/>
                      </a:lnTo>
                      <a:lnTo>
                        <a:pt x="16" y="0"/>
                      </a:lnTo>
                      <a:lnTo>
                        <a:pt x="384" y="0"/>
                      </a:lnTo>
                      <a:lnTo>
                        <a:pt x="384" y="0"/>
                      </a:lnTo>
                      <a:lnTo>
                        <a:pt x="388" y="0"/>
                      </a:lnTo>
                      <a:lnTo>
                        <a:pt x="392" y="4"/>
                      </a:lnTo>
                      <a:lnTo>
                        <a:pt x="396" y="12"/>
                      </a:lnTo>
                      <a:lnTo>
                        <a:pt x="400" y="16"/>
                      </a:lnTo>
                      <a:lnTo>
                        <a:pt x="400" y="16"/>
                      </a:lnTo>
                      <a:lnTo>
                        <a:pt x="400" y="1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6" name="Freeform 17"/>
                <p:cNvSpPr>
                  <a:spLocks noEditPoints="1"/>
                </p:cNvSpPr>
                <p:nvPr/>
              </p:nvSpPr>
              <p:spPr bwMode="auto">
                <a:xfrm>
                  <a:off x="6556376" y="3211513"/>
                  <a:ext cx="252413" cy="179388"/>
                </a:xfrm>
                <a:custGeom>
                  <a:avLst/>
                  <a:gdLst/>
                  <a:ahLst/>
                  <a:cxnLst>
                    <a:cxn ang="0">
                      <a:pos x="0" y="113"/>
                    </a:cxn>
                    <a:cxn ang="0">
                      <a:pos x="159" y="113"/>
                    </a:cxn>
                    <a:cxn ang="0">
                      <a:pos x="159" y="77"/>
                    </a:cxn>
                    <a:cxn ang="0">
                      <a:pos x="0" y="77"/>
                    </a:cxn>
                    <a:cxn ang="0">
                      <a:pos x="0" y="113"/>
                    </a:cxn>
                    <a:cxn ang="0">
                      <a:pos x="0" y="113"/>
                    </a:cxn>
                    <a:cxn ang="0">
                      <a:pos x="0" y="36"/>
                    </a:cxn>
                    <a:cxn ang="0">
                      <a:pos x="159" y="36"/>
                    </a:cxn>
                    <a:cxn ang="0">
                      <a:pos x="159" y="0"/>
                    </a:cxn>
                    <a:cxn ang="0">
                      <a:pos x="0" y="0"/>
                    </a:cxn>
                    <a:cxn ang="0">
                      <a:pos x="0" y="36"/>
                    </a:cxn>
                    <a:cxn ang="0">
                      <a:pos x="0" y="36"/>
                    </a:cxn>
                  </a:cxnLst>
                  <a:rect l="0" t="0" r="r" b="b"/>
                  <a:pathLst>
                    <a:path w="159" h="113">
                      <a:moveTo>
                        <a:pt x="0" y="113"/>
                      </a:moveTo>
                      <a:lnTo>
                        <a:pt x="159" y="113"/>
                      </a:lnTo>
                      <a:lnTo>
                        <a:pt x="159" y="77"/>
                      </a:lnTo>
                      <a:lnTo>
                        <a:pt x="0" y="77"/>
                      </a:lnTo>
                      <a:lnTo>
                        <a:pt x="0" y="113"/>
                      </a:lnTo>
                      <a:lnTo>
                        <a:pt x="0" y="113"/>
                      </a:lnTo>
                      <a:close/>
                      <a:moveTo>
                        <a:pt x="0" y="36"/>
                      </a:moveTo>
                      <a:lnTo>
                        <a:pt x="159" y="36"/>
                      </a:lnTo>
                      <a:lnTo>
                        <a:pt x="159"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7" name="Freeform 18"/>
                <p:cNvSpPr/>
                <p:nvPr/>
              </p:nvSpPr>
              <p:spPr bwMode="auto">
                <a:xfrm>
                  <a:off x="6705601" y="3551238"/>
                  <a:ext cx="103188" cy="57150"/>
                </a:xfrm>
                <a:custGeom>
                  <a:avLst/>
                  <a:gdLst/>
                  <a:ahLst/>
                  <a:cxnLst>
                    <a:cxn ang="0">
                      <a:pos x="0" y="36"/>
                    </a:cxn>
                    <a:cxn ang="0">
                      <a:pos x="65" y="36"/>
                    </a:cxn>
                    <a:cxn ang="0">
                      <a:pos x="65" y="0"/>
                    </a:cxn>
                    <a:cxn ang="0">
                      <a:pos x="0" y="0"/>
                    </a:cxn>
                    <a:cxn ang="0">
                      <a:pos x="0" y="36"/>
                    </a:cxn>
                    <a:cxn ang="0">
                      <a:pos x="0" y="36"/>
                    </a:cxn>
                  </a:cxnLst>
                  <a:rect l="0" t="0" r="r" b="b"/>
                  <a:pathLst>
                    <a:path w="65" h="36">
                      <a:moveTo>
                        <a:pt x="0" y="36"/>
                      </a:moveTo>
                      <a:lnTo>
                        <a:pt x="65" y="36"/>
                      </a:lnTo>
                      <a:lnTo>
                        <a:pt x="65"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8" name="Freeform 19"/>
                <p:cNvSpPr/>
                <p:nvPr/>
              </p:nvSpPr>
              <p:spPr bwMode="auto">
                <a:xfrm>
                  <a:off x="6569076" y="3551238"/>
                  <a:ext cx="71438" cy="57150"/>
                </a:xfrm>
                <a:custGeom>
                  <a:avLst/>
                  <a:gdLst/>
                  <a:ahLst/>
                  <a:cxnLst>
                    <a:cxn ang="0">
                      <a:pos x="0" y="20"/>
                    </a:cxn>
                    <a:cxn ang="0">
                      <a:pos x="0" y="20"/>
                    </a:cxn>
                    <a:cxn ang="0">
                      <a:pos x="4" y="24"/>
                    </a:cxn>
                    <a:cxn ang="0">
                      <a:pos x="8" y="32"/>
                    </a:cxn>
                    <a:cxn ang="0">
                      <a:pos x="16" y="36"/>
                    </a:cxn>
                    <a:cxn ang="0">
                      <a:pos x="20" y="36"/>
                    </a:cxn>
                    <a:cxn ang="0">
                      <a:pos x="20" y="36"/>
                    </a:cxn>
                    <a:cxn ang="0">
                      <a:pos x="29" y="36"/>
                    </a:cxn>
                    <a:cxn ang="0">
                      <a:pos x="37" y="32"/>
                    </a:cxn>
                    <a:cxn ang="0">
                      <a:pos x="41" y="24"/>
                    </a:cxn>
                    <a:cxn ang="0">
                      <a:pos x="45" y="20"/>
                    </a:cxn>
                    <a:cxn ang="0">
                      <a:pos x="45" y="20"/>
                    </a:cxn>
                    <a:cxn ang="0">
                      <a:pos x="41" y="12"/>
                    </a:cxn>
                    <a:cxn ang="0">
                      <a:pos x="37" y="4"/>
                    </a:cxn>
                    <a:cxn ang="0">
                      <a:pos x="29" y="0"/>
                    </a:cxn>
                    <a:cxn ang="0">
                      <a:pos x="20" y="0"/>
                    </a:cxn>
                    <a:cxn ang="0">
                      <a:pos x="20" y="0"/>
                    </a:cxn>
                    <a:cxn ang="0">
                      <a:pos x="16" y="0"/>
                    </a:cxn>
                    <a:cxn ang="0">
                      <a:pos x="8" y="4"/>
                    </a:cxn>
                    <a:cxn ang="0">
                      <a:pos x="4" y="12"/>
                    </a:cxn>
                    <a:cxn ang="0">
                      <a:pos x="0" y="20"/>
                    </a:cxn>
                    <a:cxn ang="0">
                      <a:pos x="0" y="20"/>
                    </a:cxn>
                  </a:cxnLst>
                  <a:rect l="0" t="0" r="r" b="b"/>
                  <a:pathLst>
                    <a:path w="45" h="36">
                      <a:moveTo>
                        <a:pt x="0" y="20"/>
                      </a:moveTo>
                      <a:lnTo>
                        <a:pt x="0" y="20"/>
                      </a:lnTo>
                      <a:lnTo>
                        <a:pt x="4" y="24"/>
                      </a:lnTo>
                      <a:lnTo>
                        <a:pt x="8" y="32"/>
                      </a:lnTo>
                      <a:lnTo>
                        <a:pt x="16" y="36"/>
                      </a:lnTo>
                      <a:lnTo>
                        <a:pt x="20" y="36"/>
                      </a:lnTo>
                      <a:lnTo>
                        <a:pt x="20" y="36"/>
                      </a:lnTo>
                      <a:lnTo>
                        <a:pt x="29" y="36"/>
                      </a:lnTo>
                      <a:lnTo>
                        <a:pt x="37" y="32"/>
                      </a:lnTo>
                      <a:lnTo>
                        <a:pt x="41" y="24"/>
                      </a:lnTo>
                      <a:lnTo>
                        <a:pt x="45" y="20"/>
                      </a:lnTo>
                      <a:lnTo>
                        <a:pt x="45" y="20"/>
                      </a:lnTo>
                      <a:lnTo>
                        <a:pt x="41" y="12"/>
                      </a:lnTo>
                      <a:lnTo>
                        <a:pt x="37" y="4"/>
                      </a:lnTo>
                      <a:lnTo>
                        <a:pt x="29" y="0"/>
                      </a:lnTo>
                      <a:lnTo>
                        <a:pt x="20" y="0"/>
                      </a:lnTo>
                      <a:lnTo>
                        <a:pt x="20" y="0"/>
                      </a:lnTo>
                      <a:lnTo>
                        <a:pt x="16" y="0"/>
                      </a:lnTo>
                      <a:lnTo>
                        <a:pt x="8" y="4"/>
                      </a:lnTo>
                      <a:lnTo>
                        <a:pt x="4" y="12"/>
                      </a:lnTo>
                      <a:lnTo>
                        <a:pt x="0" y="20"/>
                      </a:lnTo>
                      <a:lnTo>
                        <a:pt x="0" y="20"/>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39" name="Freeform 20"/>
                <p:cNvSpPr/>
                <p:nvPr/>
              </p:nvSpPr>
              <p:spPr bwMode="auto">
                <a:xfrm>
                  <a:off x="6556376" y="3084513"/>
                  <a:ext cx="252413" cy="57150"/>
                </a:xfrm>
                <a:custGeom>
                  <a:avLst/>
                  <a:gdLst/>
                  <a:ahLst/>
                  <a:cxnLst>
                    <a:cxn ang="0">
                      <a:pos x="0" y="36"/>
                    </a:cxn>
                    <a:cxn ang="0">
                      <a:pos x="159" y="36"/>
                    </a:cxn>
                    <a:cxn ang="0">
                      <a:pos x="159" y="0"/>
                    </a:cxn>
                    <a:cxn ang="0">
                      <a:pos x="0" y="0"/>
                    </a:cxn>
                    <a:cxn ang="0">
                      <a:pos x="0" y="36"/>
                    </a:cxn>
                    <a:cxn ang="0">
                      <a:pos x="0" y="36"/>
                    </a:cxn>
                  </a:cxnLst>
                  <a:rect l="0" t="0" r="r" b="b"/>
                  <a:pathLst>
                    <a:path w="159" h="36">
                      <a:moveTo>
                        <a:pt x="0" y="36"/>
                      </a:moveTo>
                      <a:lnTo>
                        <a:pt x="159" y="36"/>
                      </a:lnTo>
                      <a:lnTo>
                        <a:pt x="159"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grpSp>
          <p:grpSp>
            <p:nvGrpSpPr>
              <p:cNvPr id="6" name="Group 1815"/>
              <p:cNvGrpSpPr/>
              <p:nvPr/>
            </p:nvGrpSpPr>
            <p:grpSpPr bwMode="auto">
              <a:xfrm>
                <a:off x="6174330" y="2276872"/>
                <a:ext cx="328331" cy="600556"/>
                <a:chOff x="6427470" y="2962275"/>
                <a:chExt cx="510540" cy="962659"/>
              </a:xfrm>
              <a:solidFill>
                <a:schemeClr val="bg1"/>
              </a:solidFill>
            </p:grpSpPr>
            <p:sp>
              <p:nvSpPr>
                <p:cNvPr id="16" name="Freeform 7"/>
                <p:cNvSpPr/>
                <p:nvPr/>
              </p:nvSpPr>
              <p:spPr bwMode="auto">
                <a:xfrm>
                  <a:off x="6459538" y="2962275"/>
                  <a:ext cx="452438" cy="914400"/>
                </a:xfrm>
                <a:custGeom>
                  <a:avLst/>
                  <a:gdLst/>
                  <a:ahLst/>
                  <a:cxnLst>
                    <a:cxn ang="0">
                      <a:pos x="285" y="544"/>
                    </a:cxn>
                    <a:cxn ang="0">
                      <a:pos x="285" y="544"/>
                    </a:cxn>
                    <a:cxn ang="0">
                      <a:pos x="281" y="556"/>
                    </a:cxn>
                    <a:cxn ang="0">
                      <a:pos x="273" y="568"/>
                    </a:cxn>
                    <a:cxn ang="0">
                      <a:pos x="265" y="572"/>
                    </a:cxn>
                    <a:cxn ang="0">
                      <a:pos x="253" y="576"/>
                    </a:cxn>
                    <a:cxn ang="0">
                      <a:pos x="32" y="576"/>
                    </a:cxn>
                    <a:cxn ang="0">
                      <a:pos x="32" y="576"/>
                    </a:cxn>
                    <a:cxn ang="0">
                      <a:pos x="16" y="572"/>
                    </a:cxn>
                    <a:cxn ang="0">
                      <a:pos x="8" y="568"/>
                    </a:cxn>
                    <a:cxn ang="0">
                      <a:pos x="0" y="556"/>
                    </a:cxn>
                    <a:cxn ang="0">
                      <a:pos x="0" y="544"/>
                    </a:cxn>
                    <a:cxn ang="0">
                      <a:pos x="0" y="32"/>
                    </a:cxn>
                    <a:cxn ang="0">
                      <a:pos x="0" y="32"/>
                    </a:cxn>
                    <a:cxn ang="0">
                      <a:pos x="0" y="20"/>
                    </a:cxn>
                    <a:cxn ang="0">
                      <a:pos x="8" y="8"/>
                    </a:cxn>
                    <a:cxn ang="0">
                      <a:pos x="16" y="0"/>
                    </a:cxn>
                    <a:cxn ang="0">
                      <a:pos x="32" y="0"/>
                    </a:cxn>
                    <a:cxn ang="0">
                      <a:pos x="253" y="0"/>
                    </a:cxn>
                    <a:cxn ang="0">
                      <a:pos x="253" y="0"/>
                    </a:cxn>
                    <a:cxn ang="0">
                      <a:pos x="265" y="0"/>
                    </a:cxn>
                    <a:cxn ang="0">
                      <a:pos x="273" y="8"/>
                    </a:cxn>
                    <a:cxn ang="0">
                      <a:pos x="281" y="20"/>
                    </a:cxn>
                    <a:cxn ang="0">
                      <a:pos x="285" y="32"/>
                    </a:cxn>
                    <a:cxn ang="0">
                      <a:pos x="285" y="544"/>
                    </a:cxn>
                    <a:cxn ang="0">
                      <a:pos x="285" y="544"/>
                    </a:cxn>
                  </a:cxnLst>
                  <a:rect l="0" t="0" r="r" b="b"/>
                  <a:pathLst>
                    <a:path w="285" h="576">
                      <a:moveTo>
                        <a:pt x="285" y="544"/>
                      </a:moveTo>
                      <a:lnTo>
                        <a:pt x="285" y="544"/>
                      </a:lnTo>
                      <a:lnTo>
                        <a:pt x="281" y="556"/>
                      </a:lnTo>
                      <a:lnTo>
                        <a:pt x="273" y="568"/>
                      </a:lnTo>
                      <a:lnTo>
                        <a:pt x="265" y="572"/>
                      </a:lnTo>
                      <a:lnTo>
                        <a:pt x="253" y="576"/>
                      </a:lnTo>
                      <a:lnTo>
                        <a:pt x="32" y="576"/>
                      </a:lnTo>
                      <a:lnTo>
                        <a:pt x="32" y="576"/>
                      </a:lnTo>
                      <a:lnTo>
                        <a:pt x="16" y="572"/>
                      </a:lnTo>
                      <a:lnTo>
                        <a:pt x="8" y="568"/>
                      </a:lnTo>
                      <a:lnTo>
                        <a:pt x="0" y="556"/>
                      </a:lnTo>
                      <a:lnTo>
                        <a:pt x="0" y="544"/>
                      </a:lnTo>
                      <a:lnTo>
                        <a:pt x="0" y="32"/>
                      </a:lnTo>
                      <a:lnTo>
                        <a:pt x="0" y="32"/>
                      </a:lnTo>
                      <a:lnTo>
                        <a:pt x="0" y="20"/>
                      </a:lnTo>
                      <a:lnTo>
                        <a:pt x="8" y="8"/>
                      </a:lnTo>
                      <a:lnTo>
                        <a:pt x="16" y="0"/>
                      </a:lnTo>
                      <a:lnTo>
                        <a:pt x="32" y="0"/>
                      </a:lnTo>
                      <a:lnTo>
                        <a:pt x="253" y="0"/>
                      </a:lnTo>
                      <a:lnTo>
                        <a:pt x="253" y="0"/>
                      </a:lnTo>
                      <a:lnTo>
                        <a:pt x="265" y="0"/>
                      </a:lnTo>
                      <a:lnTo>
                        <a:pt x="273" y="8"/>
                      </a:lnTo>
                      <a:lnTo>
                        <a:pt x="281" y="20"/>
                      </a:lnTo>
                      <a:lnTo>
                        <a:pt x="285" y="32"/>
                      </a:lnTo>
                      <a:lnTo>
                        <a:pt x="285" y="544"/>
                      </a:lnTo>
                      <a:lnTo>
                        <a:pt x="285" y="544"/>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17" name="Freeform 9"/>
                <p:cNvSpPr/>
                <p:nvPr/>
              </p:nvSpPr>
              <p:spPr bwMode="auto">
                <a:xfrm>
                  <a:off x="6510338" y="3013075"/>
                  <a:ext cx="350838" cy="863600"/>
                </a:xfrm>
                <a:custGeom>
                  <a:avLst/>
                  <a:gdLst/>
                  <a:ahLst/>
                  <a:cxnLst>
                    <a:cxn ang="0">
                      <a:pos x="221" y="528"/>
                    </a:cxn>
                    <a:cxn ang="0">
                      <a:pos x="221" y="528"/>
                    </a:cxn>
                    <a:cxn ang="0">
                      <a:pos x="217" y="536"/>
                    </a:cxn>
                    <a:cxn ang="0">
                      <a:pos x="212" y="540"/>
                    </a:cxn>
                    <a:cxn ang="0">
                      <a:pos x="208" y="544"/>
                    </a:cxn>
                    <a:cxn ang="0">
                      <a:pos x="204" y="544"/>
                    </a:cxn>
                    <a:cxn ang="0">
                      <a:pos x="17" y="544"/>
                    </a:cxn>
                    <a:cxn ang="0">
                      <a:pos x="17" y="544"/>
                    </a:cxn>
                    <a:cxn ang="0">
                      <a:pos x="9" y="544"/>
                    </a:cxn>
                    <a:cxn ang="0">
                      <a:pos x="4" y="540"/>
                    </a:cxn>
                    <a:cxn ang="0">
                      <a:pos x="0" y="536"/>
                    </a:cxn>
                    <a:cxn ang="0">
                      <a:pos x="0" y="528"/>
                    </a:cxn>
                    <a:cxn ang="0">
                      <a:pos x="0" y="16"/>
                    </a:cxn>
                    <a:cxn ang="0">
                      <a:pos x="0" y="16"/>
                    </a:cxn>
                    <a:cxn ang="0">
                      <a:pos x="0" y="8"/>
                    </a:cxn>
                    <a:cxn ang="0">
                      <a:pos x="4" y="4"/>
                    </a:cxn>
                    <a:cxn ang="0">
                      <a:pos x="9" y="0"/>
                    </a:cxn>
                    <a:cxn ang="0">
                      <a:pos x="17" y="0"/>
                    </a:cxn>
                    <a:cxn ang="0">
                      <a:pos x="204" y="0"/>
                    </a:cxn>
                    <a:cxn ang="0">
                      <a:pos x="204" y="0"/>
                    </a:cxn>
                    <a:cxn ang="0">
                      <a:pos x="208" y="0"/>
                    </a:cxn>
                    <a:cxn ang="0">
                      <a:pos x="212" y="4"/>
                    </a:cxn>
                    <a:cxn ang="0">
                      <a:pos x="217" y="8"/>
                    </a:cxn>
                    <a:cxn ang="0">
                      <a:pos x="221" y="16"/>
                    </a:cxn>
                    <a:cxn ang="0">
                      <a:pos x="221" y="528"/>
                    </a:cxn>
                    <a:cxn ang="0">
                      <a:pos x="221" y="528"/>
                    </a:cxn>
                  </a:cxnLst>
                  <a:rect l="0" t="0" r="r" b="b"/>
                  <a:pathLst>
                    <a:path w="221" h="544">
                      <a:moveTo>
                        <a:pt x="221" y="528"/>
                      </a:moveTo>
                      <a:lnTo>
                        <a:pt x="221" y="528"/>
                      </a:lnTo>
                      <a:lnTo>
                        <a:pt x="217" y="536"/>
                      </a:lnTo>
                      <a:lnTo>
                        <a:pt x="212" y="540"/>
                      </a:lnTo>
                      <a:lnTo>
                        <a:pt x="208" y="544"/>
                      </a:lnTo>
                      <a:lnTo>
                        <a:pt x="204" y="544"/>
                      </a:lnTo>
                      <a:lnTo>
                        <a:pt x="17" y="544"/>
                      </a:lnTo>
                      <a:lnTo>
                        <a:pt x="17" y="544"/>
                      </a:lnTo>
                      <a:lnTo>
                        <a:pt x="9" y="544"/>
                      </a:lnTo>
                      <a:lnTo>
                        <a:pt x="4" y="540"/>
                      </a:lnTo>
                      <a:lnTo>
                        <a:pt x="0" y="536"/>
                      </a:lnTo>
                      <a:lnTo>
                        <a:pt x="0" y="528"/>
                      </a:lnTo>
                      <a:lnTo>
                        <a:pt x="0" y="16"/>
                      </a:lnTo>
                      <a:lnTo>
                        <a:pt x="0" y="16"/>
                      </a:lnTo>
                      <a:lnTo>
                        <a:pt x="0" y="8"/>
                      </a:lnTo>
                      <a:lnTo>
                        <a:pt x="4" y="4"/>
                      </a:lnTo>
                      <a:lnTo>
                        <a:pt x="9" y="0"/>
                      </a:lnTo>
                      <a:lnTo>
                        <a:pt x="17" y="0"/>
                      </a:lnTo>
                      <a:lnTo>
                        <a:pt x="204" y="0"/>
                      </a:lnTo>
                      <a:lnTo>
                        <a:pt x="204" y="0"/>
                      </a:lnTo>
                      <a:lnTo>
                        <a:pt x="208" y="0"/>
                      </a:lnTo>
                      <a:lnTo>
                        <a:pt x="212" y="4"/>
                      </a:lnTo>
                      <a:lnTo>
                        <a:pt x="217" y="8"/>
                      </a:lnTo>
                      <a:lnTo>
                        <a:pt x="221" y="16"/>
                      </a:lnTo>
                      <a:lnTo>
                        <a:pt x="221" y="528"/>
                      </a:lnTo>
                      <a:lnTo>
                        <a:pt x="221" y="528"/>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18" name="Line 10"/>
                <p:cNvSpPr>
                  <a:spLocks noChangeShapeType="1"/>
                </p:cNvSpPr>
                <p:nvPr/>
              </p:nvSpPr>
              <p:spPr bwMode="auto">
                <a:xfrm>
                  <a:off x="6497638" y="3716338"/>
                  <a:ext cx="376238" cy="15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19" name="Line 11"/>
                <p:cNvSpPr>
                  <a:spLocks noChangeShapeType="1"/>
                </p:cNvSpPr>
                <p:nvPr/>
              </p:nvSpPr>
              <p:spPr bwMode="auto">
                <a:xfrm>
                  <a:off x="6796088"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0" name="Line 12"/>
                <p:cNvSpPr>
                  <a:spLocks noChangeShapeType="1"/>
                </p:cNvSpPr>
                <p:nvPr/>
              </p:nvSpPr>
              <p:spPr bwMode="auto">
                <a:xfrm>
                  <a:off x="6718301"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1" name="Line 13"/>
                <p:cNvSpPr>
                  <a:spLocks noChangeShapeType="1"/>
                </p:cNvSpPr>
                <p:nvPr/>
              </p:nvSpPr>
              <p:spPr bwMode="auto">
                <a:xfrm>
                  <a:off x="6646863"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2" name="Line 14"/>
                <p:cNvSpPr>
                  <a:spLocks noChangeShapeType="1"/>
                </p:cNvSpPr>
                <p:nvPr/>
              </p:nvSpPr>
              <p:spPr bwMode="auto">
                <a:xfrm>
                  <a:off x="6575426" y="3729038"/>
                  <a:ext cx="1588" cy="103188"/>
                </a:xfrm>
                <a:prstGeom prst="line">
                  <a:avLst/>
                </a:pr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3" name="Freeform 15"/>
                <p:cNvSpPr/>
                <p:nvPr/>
              </p:nvSpPr>
              <p:spPr bwMode="auto">
                <a:xfrm>
                  <a:off x="6427470" y="3879215"/>
                  <a:ext cx="510540" cy="45719"/>
                </a:xfrm>
                <a:custGeom>
                  <a:avLst/>
                  <a:gdLst/>
                  <a:ahLst/>
                  <a:cxnLst>
                    <a:cxn ang="0">
                      <a:pos x="400" y="16"/>
                    </a:cxn>
                    <a:cxn ang="0">
                      <a:pos x="400" y="16"/>
                    </a:cxn>
                    <a:cxn ang="0">
                      <a:pos x="396" y="24"/>
                    </a:cxn>
                    <a:cxn ang="0">
                      <a:pos x="392" y="28"/>
                    </a:cxn>
                    <a:cxn ang="0">
                      <a:pos x="388" y="32"/>
                    </a:cxn>
                    <a:cxn ang="0">
                      <a:pos x="384" y="32"/>
                    </a:cxn>
                    <a:cxn ang="0">
                      <a:pos x="16" y="32"/>
                    </a:cxn>
                    <a:cxn ang="0">
                      <a:pos x="16" y="32"/>
                    </a:cxn>
                    <a:cxn ang="0">
                      <a:pos x="8" y="32"/>
                    </a:cxn>
                    <a:cxn ang="0">
                      <a:pos x="4" y="28"/>
                    </a:cxn>
                    <a:cxn ang="0">
                      <a:pos x="0" y="24"/>
                    </a:cxn>
                    <a:cxn ang="0">
                      <a:pos x="0" y="16"/>
                    </a:cxn>
                    <a:cxn ang="0">
                      <a:pos x="0" y="16"/>
                    </a:cxn>
                    <a:cxn ang="0">
                      <a:pos x="0" y="16"/>
                    </a:cxn>
                    <a:cxn ang="0">
                      <a:pos x="0" y="12"/>
                    </a:cxn>
                    <a:cxn ang="0">
                      <a:pos x="4" y="4"/>
                    </a:cxn>
                    <a:cxn ang="0">
                      <a:pos x="8" y="0"/>
                    </a:cxn>
                    <a:cxn ang="0">
                      <a:pos x="16" y="0"/>
                    </a:cxn>
                    <a:cxn ang="0">
                      <a:pos x="384" y="0"/>
                    </a:cxn>
                    <a:cxn ang="0">
                      <a:pos x="384" y="0"/>
                    </a:cxn>
                    <a:cxn ang="0">
                      <a:pos x="388" y="0"/>
                    </a:cxn>
                    <a:cxn ang="0">
                      <a:pos x="392" y="4"/>
                    </a:cxn>
                    <a:cxn ang="0">
                      <a:pos x="396" y="12"/>
                    </a:cxn>
                    <a:cxn ang="0">
                      <a:pos x="400" y="16"/>
                    </a:cxn>
                    <a:cxn ang="0">
                      <a:pos x="400" y="16"/>
                    </a:cxn>
                    <a:cxn ang="0">
                      <a:pos x="400" y="16"/>
                    </a:cxn>
                  </a:cxnLst>
                  <a:rect l="0" t="0" r="r" b="b"/>
                  <a:pathLst>
                    <a:path w="400" h="32">
                      <a:moveTo>
                        <a:pt x="400" y="16"/>
                      </a:moveTo>
                      <a:lnTo>
                        <a:pt x="400" y="16"/>
                      </a:lnTo>
                      <a:lnTo>
                        <a:pt x="396" y="24"/>
                      </a:lnTo>
                      <a:lnTo>
                        <a:pt x="392" y="28"/>
                      </a:lnTo>
                      <a:lnTo>
                        <a:pt x="388" y="32"/>
                      </a:lnTo>
                      <a:lnTo>
                        <a:pt x="384" y="32"/>
                      </a:lnTo>
                      <a:lnTo>
                        <a:pt x="16" y="32"/>
                      </a:lnTo>
                      <a:lnTo>
                        <a:pt x="16" y="32"/>
                      </a:lnTo>
                      <a:lnTo>
                        <a:pt x="8" y="32"/>
                      </a:lnTo>
                      <a:lnTo>
                        <a:pt x="4" y="28"/>
                      </a:lnTo>
                      <a:lnTo>
                        <a:pt x="0" y="24"/>
                      </a:lnTo>
                      <a:lnTo>
                        <a:pt x="0" y="16"/>
                      </a:lnTo>
                      <a:lnTo>
                        <a:pt x="0" y="16"/>
                      </a:lnTo>
                      <a:lnTo>
                        <a:pt x="0" y="16"/>
                      </a:lnTo>
                      <a:lnTo>
                        <a:pt x="0" y="12"/>
                      </a:lnTo>
                      <a:lnTo>
                        <a:pt x="4" y="4"/>
                      </a:lnTo>
                      <a:lnTo>
                        <a:pt x="8" y="0"/>
                      </a:lnTo>
                      <a:lnTo>
                        <a:pt x="16" y="0"/>
                      </a:lnTo>
                      <a:lnTo>
                        <a:pt x="384" y="0"/>
                      </a:lnTo>
                      <a:lnTo>
                        <a:pt x="384" y="0"/>
                      </a:lnTo>
                      <a:lnTo>
                        <a:pt x="388" y="0"/>
                      </a:lnTo>
                      <a:lnTo>
                        <a:pt x="392" y="4"/>
                      </a:lnTo>
                      <a:lnTo>
                        <a:pt x="396" y="12"/>
                      </a:lnTo>
                      <a:lnTo>
                        <a:pt x="400" y="16"/>
                      </a:lnTo>
                      <a:lnTo>
                        <a:pt x="400" y="16"/>
                      </a:lnTo>
                      <a:lnTo>
                        <a:pt x="400" y="1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4" name="Freeform 17"/>
                <p:cNvSpPr>
                  <a:spLocks noEditPoints="1"/>
                </p:cNvSpPr>
                <p:nvPr/>
              </p:nvSpPr>
              <p:spPr bwMode="auto">
                <a:xfrm>
                  <a:off x="6556376" y="3211513"/>
                  <a:ext cx="252413" cy="179388"/>
                </a:xfrm>
                <a:custGeom>
                  <a:avLst/>
                  <a:gdLst/>
                  <a:ahLst/>
                  <a:cxnLst>
                    <a:cxn ang="0">
                      <a:pos x="0" y="113"/>
                    </a:cxn>
                    <a:cxn ang="0">
                      <a:pos x="159" y="113"/>
                    </a:cxn>
                    <a:cxn ang="0">
                      <a:pos x="159" y="77"/>
                    </a:cxn>
                    <a:cxn ang="0">
                      <a:pos x="0" y="77"/>
                    </a:cxn>
                    <a:cxn ang="0">
                      <a:pos x="0" y="113"/>
                    </a:cxn>
                    <a:cxn ang="0">
                      <a:pos x="0" y="113"/>
                    </a:cxn>
                    <a:cxn ang="0">
                      <a:pos x="0" y="36"/>
                    </a:cxn>
                    <a:cxn ang="0">
                      <a:pos x="159" y="36"/>
                    </a:cxn>
                    <a:cxn ang="0">
                      <a:pos x="159" y="0"/>
                    </a:cxn>
                    <a:cxn ang="0">
                      <a:pos x="0" y="0"/>
                    </a:cxn>
                    <a:cxn ang="0">
                      <a:pos x="0" y="36"/>
                    </a:cxn>
                    <a:cxn ang="0">
                      <a:pos x="0" y="36"/>
                    </a:cxn>
                  </a:cxnLst>
                  <a:rect l="0" t="0" r="r" b="b"/>
                  <a:pathLst>
                    <a:path w="159" h="113">
                      <a:moveTo>
                        <a:pt x="0" y="113"/>
                      </a:moveTo>
                      <a:lnTo>
                        <a:pt x="159" y="113"/>
                      </a:lnTo>
                      <a:lnTo>
                        <a:pt x="159" y="77"/>
                      </a:lnTo>
                      <a:lnTo>
                        <a:pt x="0" y="77"/>
                      </a:lnTo>
                      <a:lnTo>
                        <a:pt x="0" y="113"/>
                      </a:lnTo>
                      <a:lnTo>
                        <a:pt x="0" y="113"/>
                      </a:lnTo>
                      <a:close/>
                      <a:moveTo>
                        <a:pt x="0" y="36"/>
                      </a:moveTo>
                      <a:lnTo>
                        <a:pt x="159" y="36"/>
                      </a:lnTo>
                      <a:lnTo>
                        <a:pt x="159"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5" name="Freeform 18"/>
                <p:cNvSpPr/>
                <p:nvPr/>
              </p:nvSpPr>
              <p:spPr bwMode="auto">
                <a:xfrm>
                  <a:off x="6705601" y="3551238"/>
                  <a:ext cx="103188" cy="57150"/>
                </a:xfrm>
                <a:custGeom>
                  <a:avLst/>
                  <a:gdLst/>
                  <a:ahLst/>
                  <a:cxnLst>
                    <a:cxn ang="0">
                      <a:pos x="0" y="36"/>
                    </a:cxn>
                    <a:cxn ang="0">
                      <a:pos x="65" y="36"/>
                    </a:cxn>
                    <a:cxn ang="0">
                      <a:pos x="65" y="0"/>
                    </a:cxn>
                    <a:cxn ang="0">
                      <a:pos x="0" y="0"/>
                    </a:cxn>
                    <a:cxn ang="0">
                      <a:pos x="0" y="36"/>
                    </a:cxn>
                    <a:cxn ang="0">
                      <a:pos x="0" y="36"/>
                    </a:cxn>
                  </a:cxnLst>
                  <a:rect l="0" t="0" r="r" b="b"/>
                  <a:pathLst>
                    <a:path w="65" h="36">
                      <a:moveTo>
                        <a:pt x="0" y="36"/>
                      </a:moveTo>
                      <a:lnTo>
                        <a:pt x="65" y="36"/>
                      </a:lnTo>
                      <a:lnTo>
                        <a:pt x="65"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6" name="Freeform 19"/>
                <p:cNvSpPr/>
                <p:nvPr/>
              </p:nvSpPr>
              <p:spPr bwMode="auto">
                <a:xfrm>
                  <a:off x="6569076" y="3551238"/>
                  <a:ext cx="71438" cy="57150"/>
                </a:xfrm>
                <a:custGeom>
                  <a:avLst/>
                  <a:gdLst/>
                  <a:ahLst/>
                  <a:cxnLst>
                    <a:cxn ang="0">
                      <a:pos x="0" y="20"/>
                    </a:cxn>
                    <a:cxn ang="0">
                      <a:pos x="0" y="20"/>
                    </a:cxn>
                    <a:cxn ang="0">
                      <a:pos x="4" y="24"/>
                    </a:cxn>
                    <a:cxn ang="0">
                      <a:pos x="8" y="32"/>
                    </a:cxn>
                    <a:cxn ang="0">
                      <a:pos x="16" y="36"/>
                    </a:cxn>
                    <a:cxn ang="0">
                      <a:pos x="20" y="36"/>
                    </a:cxn>
                    <a:cxn ang="0">
                      <a:pos x="20" y="36"/>
                    </a:cxn>
                    <a:cxn ang="0">
                      <a:pos x="29" y="36"/>
                    </a:cxn>
                    <a:cxn ang="0">
                      <a:pos x="37" y="32"/>
                    </a:cxn>
                    <a:cxn ang="0">
                      <a:pos x="41" y="24"/>
                    </a:cxn>
                    <a:cxn ang="0">
                      <a:pos x="45" y="20"/>
                    </a:cxn>
                    <a:cxn ang="0">
                      <a:pos x="45" y="20"/>
                    </a:cxn>
                    <a:cxn ang="0">
                      <a:pos x="41" y="12"/>
                    </a:cxn>
                    <a:cxn ang="0">
                      <a:pos x="37" y="4"/>
                    </a:cxn>
                    <a:cxn ang="0">
                      <a:pos x="29" y="0"/>
                    </a:cxn>
                    <a:cxn ang="0">
                      <a:pos x="20" y="0"/>
                    </a:cxn>
                    <a:cxn ang="0">
                      <a:pos x="20" y="0"/>
                    </a:cxn>
                    <a:cxn ang="0">
                      <a:pos x="16" y="0"/>
                    </a:cxn>
                    <a:cxn ang="0">
                      <a:pos x="8" y="4"/>
                    </a:cxn>
                    <a:cxn ang="0">
                      <a:pos x="4" y="12"/>
                    </a:cxn>
                    <a:cxn ang="0">
                      <a:pos x="0" y="20"/>
                    </a:cxn>
                    <a:cxn ang="0">
                      <a:pos x="0" y="20"/>
                    </a:cxn>
                  </a:cxnLst>
                  <a:rect l="0" t="0" r="r" b="b"/>
                  <a:pathLst>
                    <a:path w="45" h="36">
                      <a:moveTo>
                        <a:pt x="0" y="20"/>
                      </a:moveTo>
                      <a:lnTo>
                        <a:pt x="0" y="20"/>
                      </a:lnTo>
                      <a:lnTo>
                        <a:pt x="4" y="24"/>
                      </a:lnTo>
                      <a:lnTo>
                        <a:pt x="8" y="32"/>
                      </a:lnTo>
                      <a:lnTo>
                        <a:pt x="16" y="36"/>
                      </a:lnTo>
                      <a:lnTo>
                        <a:pt x="20" y="36"/>
                      </a:lnTo>
                      <a:lnTo>
                        <a:pt x="20" y="36"/>
                      </a:lnTo>
                      <a:lnTo>
                        <a:pt x="29" y="36"/>
                      </a:lnTo>
                      <a:lnTo>
                        <a:pt x="37" y="32"/>
                      </a:lnTo>
                      <a:lnTo>
                        <a:pt x="41" y="24"/>
                      </a:lnTo>
                      <a:lnTo>
                        <a:pt x="45" y="20"/>
                      </a:lnTo>
                      <a:lnTo>
                        <a:pt x="45" y="20"/>
                      </a:lnTo>
                      <a:lnTo>
                        <a:pt x="41" y="12"/>
                      </a:lnTo>
                      <a:lnTo>
                        <a:pt x="37" y="4"/>
                      </a:lnTo>
                      <a:lnTo>
                        <a:pt x="29" y="0"/>
                      </a:lnTo>
                      <a:lnTo>
                        <a:pt x="20" y="0"/>
                      </a:lnTo>
                      <a:lnTo>
                        <a:pt x="20" y="0"/>
                      </a:lnTo>
                      <a:lnTo>
                        <a:pt x="16" y="0"/>
                      </a:lnTo>
                      <a:lnTo>
                        <a:pt x="8" y="4"/>
                      </a:lnTo>
                      <a:lnTo>
                        <a:pt x="4" y="12"/>
                      </a:lnTo>
                      <a:lnTo>
                        <a:pt x="0" y="20"/>
                      </a:lnTo>
                      <a:lnTo>
                        <a:pt x="0" y="20"/>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sp>
              <p:nvSpPr>
                <p:cNvPr id="27" name="Freeform 20"/>
                <p:cNvSpPr/>
                <p:nvPr/>
              </p:nvSpPr>
              <p:spPr bwMode="auto">
                <a:xfrm>
                  <a:off x="6556376" y="3084513"/>
                  <a:ext cx="252413" cy="57150"/>
                </a:xfrm>
                <a:custGeom>
                  <a:avLst/>
                  <a:gdLst/>
                  <a:ahLst/>
                  <a:cxnLst>
                    <a:cxn ang="0">
                      <a:pos x="0" y="36"/>
                    </a:cxn>
                    <a:cxn ang="0">
                      <a:pos x="159" y="36"/>
                    </a:cxn>
                    <a:cxn ang="0">
                      <a:pos x="159" y="0"/>
                    </a:cxn>
                    <a:cxn ang="0">
                      <a:pos x="0" y="0"/>
                    </a:cxn>
                    <a:cxn ang="0">
                      <a:pos x="0" y="36"/>
                    </a:cxn>
                    <a:cxn ang="0">
                      <a:pos x="0" y="36"/>
                    </a:cxn>
                  </a:cxnLst>
                  <a:rect l="0" t="0" r="r" b="b"/>
                  <a:pathLst>
                    <a:path w="159" h="36">
                      <a:moveTo>
                        <a:pt x="0" y="36"/>
                      </a:moveTo>
                      <a:lnTo>
                        <a:pt x="159" y="36"/>
                      </a:lnTo>
                      <a:lnTo>
                        <a:pt x="159" y="0"/>
                      </a:lnTo>
                      <a:lnTo>
                        <a:pt x="0" y="0"/>
                      </a:lnTo>
                      <a:lnTo>
                        <a:pt x="0" y="36"/>
                      </a:lnTo>
                      <a:lnTo>
                        <a:pt x="0" y="36"/>
                      </a:lnTo>
                      <a:close/>
                    </a:path>
                  </a:pathLst>
                </a:custGeom>
                <a:grpFill/>
                <a:ln w="3175">
                  <a:solidFill>
                    <a:srgbClr val="0064AF"/>
                  </a:solidFill>
                  <a:prstDash val="sysDash"/>
                  <a:round/>
                </a:ln>
              </p:spPr>
              <p:txBody>
                <a:bodyPr/>
                <a:lstStyle/>
                <a:p>
                  <a:pPr eaLnBrk="1" fontAlgn="t" hangingPunct="1">
                    <a:defRPr/>
                  </a:pPr>
                  <a:endParaRPr lang="en-US" sz="1400" dirty="0">
                    <a:solidFill>
                      <a:srgbClr val="000000"/>
                    </a:solidFill>
                    <a:latin typeface="+mn-lt"/>
                    <a:ea typeface="+mn-ea"/>
                    <a:cs typeface="Arial" panose="020B0604020202020204" pitchFamily="34" charset="0"/>
                  </a:endParaRPr>
                </a:p>
              </p:txBody>
            </p:sp>
          </p:grpSp>
        </p:grpSp>
        <p:pic>
          <p:nvPicPr>
            <p:cNvPr id="75782" name="Picture 464" descr="图片15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2525" y="4403725"/>
              <a:ext cx="593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783" name="组合 152"/>
            <p:cNvGrpSpPr/>
            <p:nvPr/>
          </p:nvGrpSpPr>
          <p:grpSpPr bwMode="auto">
            <a:xfrm>
              <a:off x="3592513" y="4813300"/>
              <a:ext cx="1068387" cy="803275"/>
              <a:chOff x="5733448" y="3007212"/>
              <a:chExt cx="669351" cy="659009"/>
            </a:xfrm>
          </p:grpSpPr>
          <p:pic>
            <p:nvPicPr>
              <p:cNvPr id="75812" name="Picture 34" descr="图片240"/>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4799" y="3007212"/>
                <a:ext cx="46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3" name="Picture 34" descr="图片240"/>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3448" y="3198221"/>
                <a:ext cx="46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 name="Picture 44"/>
            <p:cNvPicPr>
              <a:picLocks noChangeAspect="1" noChangeArrowheads="1"/>
            </p:cNvPicPr>
            <p:nvPr/>
          </p:nvPicPr>
          <p:blipFill>
            <a:blip r:embed="rId7" cstate="print"/>
            <a:srcRect/>
            <a:stretch>
              <a:fillRect/>
            </a:stretch>
          </p:blipFill>
          <p:spPr bwMode="auto">
            <a:xfrm>
              <a:off x="4960232" y="4764898"/>
              <a:ext cx="1297924" cy="691951"/>
            </a:xfrm>
            <a:prstGeom prst="rect">
              <a:avLst/>
            </a:prstGeom>
            <a:ln>
              <a:noFill/>
            </a:ln>
            <a:effectLst>
              <a:softEdge rad="112500"/>
            </a:effectLst>
          </p:spPr>
        </p:pic>
        <p:grpSp>
          <p:nvGrpSpPr>
            <p:cNvPr id="75785" name="Group 17"/>
            <p:cNvGrpSpPr/>
            <p:nvPr/>
          </p:nvGrpSpPr>
          <p:grpSpPr bwMode="auto">
            <a:xfrm>
              <a:off x="3714750" y="1739900"/>
              <a:ext cx="785813" cy="679450"/>
              <a:chOff x="3527" y="2299"/>
              <a:chExt cx="840" cy="531"/>
            </a:xfrm>
          </p:grpSpPr>
          <p:grpSp>
            <p:nvGrpSpPr>
              <p:cNvPr id="75800" name="Group 18"/>
              <p:cNvGrpSpPr/>
              <p:nvPr/>
            </p:nvGrpSpPr>
            <p:grpSpPr bwMode="auto">
              <a:xfrm>
                <a:off x="3808" y="2311"/>
                <a:ext cx="559" cy="390"/>
                <a:chOff x="1573" y="2540"/>
                <a:chExt cx="774" cy="617"/>
              </a:xfrm>
            </p:grpSpPr>
            <p:pic>
              <p:nvPicPr>
                <p:cNvPr id="75809" name="Picture 19"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73" y="2540"/>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0" name="Picture 20"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4" y="2552"/>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1" name="Picture 21"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84" y="2568"/>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5801" name="Group 22"/>
              <p:cNvGrpSpPr/>
              <p:nvPr/>
            </p:nvGrpSpPr>
            <p:grpSpPr bwMode="auto">
              <a:xfrm>
                <a:off x="3663" y="2382"/>
                <a:ext cx="559" cy="390"/>
                <a:chOff x="1573" y="2540"/>
                <a:chExt cx="774" cy="617"/>
              </a:xfrm>
            </p:grpSpPr>
            <p:pic>
              <p:nvPicPr>
                <p:cNvPr id="75806" name="Picture 23"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73" y="2540"/>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7" name="Picture 24"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4" y="2552"/>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8" name="Picture 25"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84" y="2568"/>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5802" name="Group 26"/>
              <p:cNvGrpSpPr/>
              <p:nvPr/>
            </p:nvGrpSpPr>
            <p:grpSpPr bwMode="auto">
              <a:xfrm>
                <a:off x="3527" y="2440"/>
                <a:ext cx="559" cy="390"/>
                <a:chOff x="1395" y="2722"/>
                <a:chExt cx="774" cy="617"/>
              </a:xfrm>
            </p:grpSpPr>
            <p:pic>
              <p:nvPicPr>
                <p:cNvPr id="75803" name="Picture 27"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95" y="2722"/>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4" name="Picture 28"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76" y="2734"/>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5" name="Picture 29" descr="图片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6" y="2750"/>
                  <a:ext cx="36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75786" name="Picture 6" descr="J2EE logo">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80075" y="2819400"/>
              <a:ext cx="12668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8" descr="http://t0.gstatic.com/images?q=tbn:ANd9GcSX9XVIJ3AlBJ3WWUWK5t8aNmiNNysZW31nWfpZ0gxiFrXtfFn7NlG1RuG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80075" y="3663950"/>
              <a:ext cx="9398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8" name="Picture 13" descr="circl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73400" y="2547937"/>
              <a:ext cx="2401888"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9" name="TextBox 60"/>
            <p:cNvSpPr txBox="1">
              <a:spLocks noChangeArrowheads="1"/>
            </p:cNvSpPr>
            <p:nvPr/>
          </p:nvSpPr>
          <p:spPr bwMode="auto">
            <a:xfrm>
              <a:off x="3846328" y="3402657"/>
              <a:ext cx="830744" cy="48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990000"/>
                  </a:solidFill>
                  <a:latin typeface="+mn-lt"/>
                  <a:ea typeface="+mn-ea"/>
                  <a:cs typeface="Arial" panose="020B0604020202020204" pitchFamily="34" charset="0"/>
                </a:rPr>
                <a:t>华为云管理</a:t>
              </a:r>
              <a:endParaRPr lang="en-US" altLang="zh-CN" sz="1600" b="1" smtClean="0">
                <a:solidFill>
                  <a:srgbClr val="990000"/>
                </a:solidFill>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600" b="1" smtClean="0">
                  <a:solidFill>
                    <a:srgbClr val="990000"/>
                  </a:solidFill>
                  <a:latin typeface="+mn-lt"/>
                  <a:ea typeface="+mn-ea"/>
                  <a:cs typeface="Arial" panose="020B0604020202020204" pitchFamily="34" charset="0"/>
                </a:rPr>
                <a:t>专家系统</a:t>
              </a:r>
              <a:endParaRPr lang="zh-CN" altLang="en-US" sz="1600" b="1" smtClean="0">
                <a:solidFill>
                  <a:srgbClr val="990000"/>
                </a:solidFill>
                <a:latin typeface="+mn-lt"/>
                <a:ea typeface="+mn-ea"/>
                <a:cs typeface="Arial" panose="020B0604020202020204" pitchFamily="34" charset="0"/>
              </a:endParaRPr>
            </a:p>
          </p:txBody>
        </p:sp>
        <p:sp>
          <p:nvSpPr>
            <p:cNvPr id="52240" name="TextBox 61"/>
            <p:cNvSpPr txBox="1">
              <a:spLocks noChangeArrowheads="1"/>
            </p:cNvSpPr>
            <p:nvPr/>
          </p:nvSpPr>
          <p:spPr bwMode="auto">
            <a:xfrm>
              <a:off x="2652543" y="2819698"/>
              <a:ext cx="877623" cy="257032"/>
            </a:xfrm>
            <a:prstGeom prst="rect">
              <a:avLst/>
            </a:prstGeom>
            <a:noFill/>
            <a:ln w="9525">
              <a:noFill/>
              <a:miter lim="800000"/>
            </a:ln>
          </p:spPr>
          <p:txBody>
            <a:bodyPr lIns="91422" tIns="45711" rIns="91422" bIns="45711">
              <a:spAutoFit/>
            </a:bodyPr>
            <a:lstStyle/>
            <a:p>
              <a:pPr eaLnBrk="1" fontAlgn="t" hangingPunct="1">
                <a:defRPr/>
              </a:pPr>
              <a:r>
                <a:rPr lang="zh-CN" altLang="en-US" sz="1400">
                  <a:solidFill>
                    <a:srgbClr val="000000"/>
                  </a:solidFill>
                  <a:latin typeface="+mn-lt"/>
                  <a:ea typeface="+mn-ea"/>
                  <a:cs typeface="Arial" panose="020B0604020202020204" pitchFamily="34" charset="0"/>
                </a:rPr>
                <a:t>一体机</a:t>
              </a:r>
              <a:endParaRPr lang="zh-CN" altLang="en-US" sz="1400">
                <a:solidFill>
                  <a:srgbClr val="000000"/>
                </a:solidFill>
                <a:latin typeface="+mn-lt"/>
                <a:ea typeface="+mn-ea"/>
                <a:cs typeface="Arial" panose="020B0604020202020204" pitchFamily="34" charset="0"/>
              </a:endParaRPr>
            </a:p>
          </p:txBody>
        </p:sp>
        <p:pic>
          <p:nvPicPr>
            <p:cNvPr id="75791" name="Picture 10" descr="http://news.newhua.com/Files/Remoteupfile/2009-4/18/Microsoft-Windows-8-Major-Improvements-Beginning-Soon-2.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24088" y="3395662"/>
              <a:ext cx="77311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2" name="TextBox 63"/>
            <p:cNvSpPr txBox="1">
              <a:spLocks noChangeArrowheads="1"/>
            </p:cNvSpPr>
            <p:nvPr/>
          </p:nvSpPr>
          <p:spPr bwMode="auto">
            <a:xfrm>
              <a:off x="2944721" y="4332741"/>
              <a:ext cx="372854" cy="437219"/>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存储</a:t>
              </a:r>
              <a:endParaRPr lang="en-US" altLang="zh-CN" sz="1400" dirty="0">
                <a:solidFill>
                  <a:srgbClr val="000000"/>
                </a:solidFill>
                <a:latin typeface="+mn-lt"/>
                <a:ea typeface="+mn-ea"/>
                <a:cs typeface="Arial" panose="020B0604020202020204" pitchFamily="34" charset="0"/>
              </a:endParaRPr>
            </a:p>
            <a:p>
              <a:pPr eaLnBrk="1" fontAlgn="t" hangingPunct="1">
                <a:defRPr/>
              </a:pPr>
              <a:endParaRPr lang="zh-CN" altLang="en-US" sz="1400" dirty="0">
                <a:solidFill>
                  <a:srgbClr val="000000"/>
                </a:solidFill>
                <a:latin typeface="+mn-lt"/>
                <a:ea typeface="+mn-ea"/>
                <a:cs typeface="Arial" panose="020B0604020202020204" pitchFamily="34" charset="0"/>
              </a:endParaRPr>
            </a:p>
          </p:txBody>
        </p:sp>
        <p:sp>
          <p:nvSpPr>
            <p:cNvPr id="52243" name="TextBox 64"/>
            <p:cNvSpPr txBox="1">
              <a:spLocks noChangeArrowheads="1"/>
            </p:cNvSpPr>
            <p:nvPr/>
          </p:nvSpPr>
          <p:spPr bwMode="auto">
            <a:xfrm>
              <a:off x="3737307" y="4526177"/>
              <a:ext cx="372854" cy="437219"/>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网络</a:t>
              </a:r>
              <a:endParaRPr lang="en-US" altLang="zh-CN" sz="1400" dirty="0">
                <a:solidFill>
                  <a:srgbClr val="000000"/>
                </a:solidFill>
                <a:latin typeface="+mn-lt"/>
                <a:ea typeface="+mn-ea"/>
                <a:cs typeface="Arial" panose="020B0604020202020204" pitchFamily="34" charset="0"/>
              </a:endParaRPr>
            </a:p>
            <a:p>
              <a:pPr eaLnBrk="1" fontAlgn="t" hangingPunct="1">
                <a:defRPr/>
              </a:pPr>
              <a:endParaRPr lang="zh-CN" altLang="en-US" sz="1400" dirty="0">
                <a:solidFill>
                  <a:srgbClr val="000000"/>
                </a:solidFill>
                <a:latin typeface="+mn-lt"/>
                <a:ea typeface="+mn-ea"/>
                <a:cs typeface="Arial" panose="020B0604020202020204" pitchFamily="34" charset="0"/>
              </a:endParaRPr>
            </a:p>
          </p:txBody>
        </p:sp>
        <p:sp>
          <p:nvSpPr>
            <p:cNvPr id="52244" name="TextBox 65"/>
            <p:cNvSpPr txBox="1">
              <a:spLocks noChangeArrowheads="1"/>
            </p:cNvSpPr>
            <p:nvPr/>
          </p:nvSpPr>
          <p:spPr bwMode="auto">
            <a:xfrm>
              <a:off x="4746846" y="4478480"/>
              <a:ext cx="372854" cy="437219"/>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安全</a:t>
              </a:r>
              <a:endParaRPr lang="en-US" altLang="zh-CN" sz="1400" dirty="0">
                <a:solidFill>
                  <a:srgbClr val="000000"/>
                </a:solidFill>
                <a:latin typeface="+mn-lt"/>
                <a:ea typeface="+mn-ea"/>
                <a:cs typeface="Arial" panose="020B0604020202020204" pitchFamily="34" charset="0"/>
              </a:endParaRPr>
            </a:p>
            <a:p>
              <a:pPr eaLnBrk="1" fontAlgn="t" hangingPunct="1">
                <a:defRPr/>
              </a:pPr>
              <a:endParaRPr lang="zh-CN" altLang="en-US" sz="1400" dirty="0">
                <a:solidFill>
                  <a:srgbClr val="000000"/>
                </a:solidFill>
                <a:latin typeface="+mn-lt"/>
                <a:ea typeface="+mn-ea"/>
                <a:cs typeface="Arial" panose="020B0604020202020204" pitchFamily="34" charset="0"/>
              </a:endParaRPr>
            </a:p>
          </p:txBody>
        </p:sp>
        <p:sp>
          <p:nvSpPr>
            <p:cNvPr id="52245" name="TextBox 66"/>
            <p:cNvSpPr txBox="1">
              <a:spLocks noChangeArrowheads="1"/>
            </p:cNvSpPr>
            <p:nvPr/>
          </p:nvSpPr>
          <p:spPr bwMode="auto">
            <a:xfrm>
              <a:off x="5176391" y="3611992"/>
              <a:ext cx="497138" cy="257032"/>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数据库</a:t>
              </a:r>
              <a:endParaRPr lang="zh-CN" altLang="en-US" sz="1400" dirty="0">
                <a:solidFill>
                  <a:srgbClr val="000000"/>
                </a:solidFill>
                <a:latin typeface="+mn-lt"/>
                <a:ea typeface="+mn-ea"/>
                <a:cs typeface="Arial" panose="020B0604020202020204" pitchFamily="34" charset="0"/>
              </a:endParaRPr>
            </a:p>
          </p:txBody>
        </p:sp>
        <p:sp>
          <p:nvSpPr>
            <p:cNvPr id="52246" name="TextBox 67"/>
            <p:cNvSpPr txBox="1">
              <a:spLocks noChangeArrowheads="1"/>
            </p:cNvSpPr>
            <p:nvPr/>
          </p:nvSpPr>
          <p:spPr bwMode="auto">
            <a:xfrm>
              <a:off x="5105527" y="3035658"/>
              <a:ext cx="372854" cy="257032"/>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应用</a:t>
              </a:r>
              <a:endParaRPr lang="zh-CN" altLang="en-US" sz="1400" dirty="0">
                <a:solidFill>
                  <a:srgbClr val="000000"/>
                </a:solidFill>
                <a:latin typeface="+mn-lt"/>
                <a:ea typeface="+mn-ea"/>
                <a:cs typeface="Arial" panose="020B0604020202020204" pitchFamily="34" charset="0"/>
              </a:endParaRPr>
            </a:p>
          </p:txBody>
        </p:sp>
        <p:sp>
          <p:nvSpPr>
            <p:cNvPr id="52247" name="TextBox 68"/>
            <p:cNvSpPr txBox="1">
              <a:spLocks noChangeArrowheads="1"/>
            </p:cNvSpPr>
            <p:nvPr/>
          </p:nvSpPr>
          <p:spPr bwMode="auto">
            <a:xfrm>
              <a:off x="4816620" y="2603739"/>
              <a:ext cx="620333" cy="257032"/>
            </a:xfrm>
            <a:prstGeom prst="rect">
              <a:avLst/>
            </a:prstGeom>
            <a:noFill/>
            <a:ln w="9525">
              <a:noFill/>
              <a:miter lim="800000"/>
            </a:ln>
          </p:spPr>
          <p:txBody>
            <a:bodyPr wrap="none" lIns="91422" tIns="45711" rIns="91422" bIns="45711">
              <a:spAutoFit/>
            </a:bodyPr>
            <a:lstStyle/>
            <a:p>
              <a:pPr eaLnBrk="1" fontAlgn="t" hangingPunct="1">
                <a:defRPr/>
              </a:pPr>
              <a:r>
                <a:rPr lang="en-US" altLang="zh-CN" sz="1400" dirty="0">
                  <a:solidFill>
                    <a:srgbClr val="000000"/>
                  </a:solidFill>
                  <a:latin typeface="+mn-lt"/>
                  <a:ea typeface="+mn-ea"/>
                  <a:cs typeface="Arial" panose="020B0604020202020204" pitchFamily="34" charset="0"/>
                </a:rPr>
                <a:t> </a:t>
              </a:r>
              <a:r>
                <a:rPr lang="zh-CN" altLang="en-US" sz="1400" dirty="0">
                  <a:solidFill>
                    <a:srgbClr val="000000"/>
                  </a:solidFill>
                  <a:latin typeface="+mn-lt"/>
                  <a:ea typeface="+mn-ea"/>
                  <a:cs typeface="Arial" panose="020B0604020202020204" pitchFamily="34" charset="0"/>
                </a:rPr>
                <a:t>虚拟机</a:t>
              </a:r>
              <a:r>
                <a:rPr lang="en-US" altLang="zh-CN" sz="1400" dirty="0">
                  <a:solidFill>
                    <a:srgbClr val="000000"/>
                  </a:solidFill>
                  <a:latin typeface="+mn-lt"/>
                  <a:ea typeface="+mn-ea"/>
                  <a:cs typeface="Arial" panose="020B0604020202020204" pitchFamily="34" charset="0"/>
                </a:rPr>
                <a:t> </a:t>
              </a:r>
              <a:endParaRPr lang="zh-CN" altLang="en-US" sz="1400" dirty="0">
                <a:solidFill>
                  <a:srgbClr val="000000"/>
                </a:solidFill>
                <a:latin typeface="+mn-lt"/>
                <a:ea typeface="+mn-ea"/>
                <a:cs typeface="Arial" panose="020B0604020202020204" pitchFamily="34" charset="0"/>
              </a:endParaRPr>
            </a:p>
          </p:txBody>
        </p:sp>
        <p:sp>
          <p:nvSpPr>
            <p:cNvPr id="52248" name="TextBox 69"/>
            <p:cNvSpPr txBox="1">
              <a:spLocks noChangeArrowheads="1"/>
            </p:cNvSpPr>
            <p:nvPr/>
          </p:nvSpPr>
          <p:spPr bwMode="auto">
            <a:xfrm>
              <a:off x="3511632" y="2398378"/>
              <a:ext cx="743527" cy="257032"/>
            </a:xfrm>
            <a:prstGeom prst="rect">
              <a:avLst/>
            </a:prstGeom>
            <a:noFill/>
            <a:ln w="9525">
              <a:noFill/>
              <a:miter lim="800000"/>
            </a:ln>
          </p:spPr>
          <p:txBody>
            <a:bodyPr wrap="none" lIns="91422" tIns="45711" rIns="91422" bIns="45711">
              <a:spAutoFit/>
            </a:bodyPr>
            <a:lstStyle/>
            <a:p>
              <a:pPr eaLnBrk="1" fontAlgn="t" hangingPunct="1">
                <a:defRPr/>
              </a:pPr>
              <a:r>
                <a:rPr lang="zh-CN" altLang="en-US" sz="1400" dirty="0">
                  <a:solidFill>
                    <a:srgbClr val="000000"/>
                  </a:solidFill>
                  <a:latin typeface="+mn-lt"/>
                  <a:ea typeface="+mn-ea"/>
                  <a:cs typeface="Arial" panose="020B0604020202020204" pitchFamily="34" charset="0"/>
                </a:rPr>
                <a:t>物理服务器</a:t>
              </a:r>
              <a:endParaRPr lang="zh-CN" altLang="en-US" sz="1400" dirty="0">
                <a:solidFill>
                  <a:srgbClr val="000000"/>
                </a:solidFill>
                <a:latin typeface="+mn-lt"/>
                <a:ea typeface="+mn-ea"/>
                <a:cs typeface="Arial" panose="020B0604020202020204" pitchFamily="34" charset="0"/>
              </a:endParaRPr>
            </a:p>
          </p:txBody>
        </p:sp>
        <p:sp>
          <p:nvSpPr>
            <p:cNvPr id="52249" name="TextBox 70"/>
            <p:cNvSpPr txBox="1">
              <a:spLocks noChangeArrowheads="1"/>
            </p:cNvSpPr>
            <p:nvPr/>
          </p:nvSpPr>
          <p:spPr bwMode="auto">
            <a:xfrm>
              <a:off x="2944721" y="3540447"/>
              <a:ext cx="311802" cy="257032"/>
            </a:xfrm>
            <a:prstGeom prst="rect">
              <a:avLst/>
            </a:prstGeom>
            <a:noFill/>
            <a:ln w="9525">
              <a:noFill/>
              <a:miter lim="800000"/>
            </a:ln>
          </p:spPr>
          <p:txBody>
            <a:bodyPr wrap="none" lIns="91422" tIns="45711" rIns="91422" bIns="45711">
              <a:spAutoFit/>
            </a:bodyPr>
            <a:lstStyle/>
            <a:p>
              <a:pPr eaLnBrk="1" fontAlgn="t" hangingPunct="1">
                <a:defRPr/>
              </a:pPr>
              <a:r>
                <a:rPr lang="en-US" altLang="zh-CN" sz="1400" dirty="0">
                  <a:solidFill>
                    <a:srgbClr val="000000"/>
                  </a:solidFill>
                  <a:latin typeface="+mn-lt"/>
                  <a:ea typeface="+mn-ea"/>
                  <a:cs typeface="Arial" panose="020B0604020202020204" pitchFamily="34" charset="0"/>
                </a:rPr>
                <a:t>OS</a:t>
              </a:r>
              <a:r>
                <a:rPr lang="zh-CN" altLang="en-US" sz="1400" dirty="0">
                  <a:solidFill>
                    <a:srgbClr val="000000"/>
                  </a:solidFill>
                  <a:latin typeface="+mn-lt"/>
                  <a:ea typeface="+mn-ea"/>
                  <a:cs typeface="Arial" panose="020B0604020202020204" pitchFamily="34" charset="0"/>
                </a:rPr>
                <a:t> </a:t>
              </a:r>
              <a:endParaRPr lang="zh-CN" altLang="en-US" sz="1400" dirty="0">
                <a:solidFill>
                  <a:srgbClr val="000000"/>
                </a:solidFill>
                <a:latin typeface="+mn-lt"/>
                <a:ea typeface="+mn-ea"/>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云计算的应用</a:t>
            </a:r>
            <a:endParaRPr lang="en-US" altLang="zh-CN"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77828"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4"/>
          <p:cNvSpPr>
            <a:spLocks noGrp="1"/>
          </p:cNvSpPr>
          <p:nvPr>
            <p:ph type="title"/>
          </p:nvPr>
        </p:nvSpPr>
        <p:spPr/>
        <p:txBody>
          <a:bodyPr/>
          <a:lstStyle/>
          <a:p>
            <a:r>
              <a:rPr lang="zh-CN" altLang="en-US" smtClean="0"/>
              <a:t>云计算正处于快速增长前的</a:t>
            </a:r>
            <a:r>
              <a:rPr lang="en-US" altLang="zh-CN" smtClean="0"/>
              <a:t>“</a:t>
            </a:r>
            <a:r>
              <a:rPr lang="zh-CN" altLang="en-US" smtClean="0"/>
              <a:t>临界点</a:t>
            </a:r>
            <a:r>
              <a:rPr lang="en-US" altLang="zh-CN" smtClean="0"/>
              <a:t>”</a:t>
            </a:r>
            <a:endParaRPr lang="zh-CN" altLang="en-US" smtClean="0"/>
          </a:p>
        </p:txBody>
      </p:sp>
      <p:sp>
        <p:nvSpPr>
          <p:cNvPr id="3" name="矩形 2"/>
          <p:cNvSpPr/>
          <p:nvPr>
            <p:custDataLst>
              <p:tags r:id="rId1"/>
            </p:custDataLst>
          </p:nvPr>
        </p:nvSpPr>
        <p:spPr>
          <a:xfrm>
            <a:off x="3359150" y="1901825"/>
            <a:ext cx="2446338" cy="3787775"/>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a:solidFill>
              <a:schemeClr val="bg2">
                <a:lumMod val="40000"/>
                <a:lumOff val="60000"/>
              </a:schemeClr>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4" name="矩形 3"/>
          <p:cNvSpPr/>
          <p:nvPr>
            <p:custDataLst>
              <p:tags r:id="rId2"/>
            </p:custDataLst>
          </p:nvPr>
        </p:nvSpPr>
        <p:spPr>
          <a:xfrm>
            <a:off x="5819775" y="1916113"/>
            <a:ext cx="2162175" cy="3744912"/>
          </a:xfrm>
          <a:prstGeom prst="rect">
            <a:avLst/>
          </a:prstGeom>
          <a:gradFill flip="none" rotWithShape="1">
            <a:gsLst>
              <a:gs pos="0">
                <a:srgbClr val="C9F49E">
                  <a:tint val="66000"/>
                  <a:satMod val="160000"/>
                </a:srgbClr>
              </a:gs>
              <a:gs pos="50000">
                <a:srgbClr val="C9F49E">
                  <a:tint val="44500"/>
                  <a:satMod val="160000"/>
                </a:srgbClr>
              </a:gs>
              <a:gs pos="100000">
                <a:srgbClr val="C9F49E">
                  <a:tint val="23500"/>
                  <a:satMod val="160000"/>
                </a:srgbClr>
              </a:gs>
            </a:gsLst>
            <a:lin ang="2700000" scaled="1"/>
            <a:tileRect/>
          </a:gradFill>
          <a:ln>
            <a:solidFill>
              <a:schemeClr val="bg2">
                <a:lumMod val="40000"/>
                <a:lumOff val="60000"/>
              </a:schemeClr>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5" name="矩形 4"/>
          <p:cNvSpPr/>
          <p:nvPr>
            <p:custDataLst>
              <p:tags r:id="rId3"/>
            </p:custDataLst>
          </p:nvPr>
        </p:nvSpPr>
        <p:spPr>
          <a:xfrm>
            <a:off x="1190625" y="1916113"/>
            <a:ext cx="2154238" cy="3759200"/>
          </a:xfrm>
          <a:prstGeom prst="rect">
            <a:avLst/>
          </a:prstGeom>
          <a:solidFill>
            <a:schemeClr val="accent1">
              <a:lumMod val="40000"/>
              <a:lumOff val="60000"/>
            </a:schemeClr>
          </a:solidFill>
          <a:ln>
            <a:solidFill>
              <a:schemeClr val="bg2">
                <a:lumMod val="40000"/>
                <a:lumOff val="60000"/>
              </a:schemeClr>
            </a:solidFill>
          </a:ln>
          <a:effectLst>
            <a:outerShdw blurRad="50800" dist="38100" dir="2700000" algn="tl" rotWithShape="0">
              <a:prstClr val="black">
                <a:alpha val="40000"/>
              </a:prstClr>
            </a:outerShdw>
          </a:effectLst>
        </p:spPr>
        <p:txBody>
          <a:bodyPr anchor="ctr"/>
          <a:lstStyle/>
          <a:p>
            <a:pPr algn="ctr" eaLnBrk="1" fontAlgn="t" hangingPunct="1">
              <a:defRPr/>
            </a:pPr>
            <a:endParaRPr lang="zh-CN" altLang="en-US" sz="1800" dirty="0">
              <a:latin typeface="+mn-lt"/>
              <a:ea typeface="+mn-ea"/>
              <a:cs typeface="Arial Unicode MS" panose="020B0604020202020204" pitchFamily="34" charset="-122"/>
            </a:endParaRPr>
          </a:p>
        </p:txBody>
      </p:sp>
      <p:cxnSp>
        <p:nvCxnSpPr>
          <p:cNvPr id="7" name="曲线连接符 6"/>
          <p:cNvCxnSpPr/>
          <p:nvPr>
            <p:custDataLst>
              <p:tags r:id="rId4"/>
            </p:custDataLst>
          </p:nvPr>
        </p:nvCxnSpPr>
        <p:spPr bwMode="auto">
          <a:xfrm flipV="1">
            <a:off x="1495425" y="1973263"/>
            <a:ext cx="6226175" cy="2322512"/>
          </a:xfrm>
          <a:prstGeom prst="curvedConnector3">
            <a:avLst>
              <a:gd name="adj1" fmla="val 46037"/>
            </a:avLst>
          </a:prstGeom>
          <a:noFill/>
          <a:ln w="38100" cap="flat" cmpd="sng" algn="ctr">
            <a:solidFill>
              <a:schemeClr val="tx2">
                <a:lumMod val="60000"/>
                <a:lumOff val="40000"/>
              </a:schemeClr>
            </a:solidFill>
            <a:prstDash val="solid"/>
            <a:round/>
            <a:headEnd type="none" w="med" len="med"/>
            <a:tailEnd type="none" w="med" len="med"/>
          </a:ln>
          <a:effectLst/>
        </p:spPr>
      </p:cxnSp>
      <p:cxnSp>
        <p:nvCxnSpPr>
          <p:cNvPr id="79879" name="直接箭头连接符 7"/>
          <p:cNvCxnSpPr>
            <a:cxnSpLocks noChangeShapeType="1"/>
          </p:cNvCxnSpPr>
          <p:nvPr>
            <p:custDataLst>
              <p:tags r:id="rId5"/>
            </p:custDataLst>
          </p:nvPr>
        </p:nvCxnSpPr>
        <p:spPr bwMode="auto">
          <a:xfrm flipV="1">
            <a:off x="1196975" y="1887538"/>
            <a:ext cx="0" cy="3816350"/>
          </a:xfrm>
          <a:prstGeom prst="straightConnector1">
            <a:avLst/>
          </a:prstGeom>
          <a:noFill/>
          <a:ln w="2857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9880" name="直接箭头连接符 8"/>
          <p:cNvCxnSpPr>
            <a:cxnSpLocks noChangeShapeType="1"/>
          </p:cNvCxnSpPr>
          <p:nvPr>
            <p:custDataLst>
              <p:tags r:id="rId6"/>
            </p:custDataLst>
          </p:nvPr>
        </p:nvCxnSpPr>
        <p:spPr bwMode="auto">
          <a:xfrm>
            <a:off x="1211263" y="5702300"/>
            <a:ext cx="6892925" cy="0"/>
          </a:xfrm>
          <a:prstGeom prst="straightConnector1">
            <a:avLst/>
          </a:prstGeom>
          <a:noFill/>
          <a:ln w="28575" algn="ctr">
            <a:solidFill>
              <a:schemeClr val="tx1"/>
            </a:solidFill>
            <a:round/>
            <a:tailEnd type="arrow" w="med" len="med"/>
          </a:ln>
          <a:extLst>
            <a:ext uri="{909E8E84-426E-40DD-AFC4-6F175D3DCCD1}">
              <a14:hiddenFill xmlns:a14="http://schemas.microsoft.com/office/drawing/2010/main">
                <a:noFill/>
              </a14:hiddenFill>
            </a:ext>
          </a:extLst>
        </p:spPr>
      </p:cxnSp>
      <p:sp>
        <p:nvSpPr>
          <p:cNvPr id="10" name="云形标注 9"/>
          <p:cNvSpPr/>
          <p:nvPr>
            <p:custDataLst>
              <p:tags r:id="rId7"/>
            </p:custDataLst>
          </p:nvPr>
        </p:nvSpPr>
        <p:spPr>
          <a:xfrm>
            <a:off x="1527175" y="2635250"/>
            <a:ext cx="900113" cy="563563"/>
          </a:xfrm>
          <a:prstGeom prst="cloudCallou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effectLst>
            <a:outerShdw blurRad="50800" dist="38100" dir="2700000" algn="tl" rotWithShape="0">
              <a:prstClr val="black">
                <a:alpha val="40000"/>
              </a:prstClr>
            </a:outerShdw>
          </a:effectLst>
        </p:spPr>
        <p:txBody>
          <a:bodyPr anchor="ctr">
            <a:spAutoFit/>
          </a:bodyP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11" name="云形标注 10"/>
          <p:cNvSpPr/>
          <p:nvPr>
            <p:custDataLst>
              <p:tags r:id="rId8"/>
            </p:custDataLst>
          </p:nvPr>
        </p:nvSpPr>
        <p:spPr>
          <a:xfrm>
            <a:off x="2127250" y="3216275"/>
            <a:ext cx="898525" cy="561975"/>
          </a:xfrm>
          <a:prstGeom prst="cloudCallou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effectLst>
            <a:outerShdw blurRad="50800" dist="38100" dir="2700000" algn="tl" rotWithShape="0">
              <a:prstClr val="black">
                <a:alpha val="40000"/>
              </a:prstClr>
            </a:outerShdw>
          </a:effectLst>
        </p:spPr>
        <p:txBody>
          <a:bodyPr anchor="ctr">
            <a:spAutoFit/>
          </a:bodyP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12" name="云形标注 11"/>
          <p:cNvSpPr/>
          <p:nvPr>
            <p:custDataLst>
              <p:tags r:id="rId9"/>
            </p:custDataLst>
          </p:nvPr>
        </p:nvSpPr>
        <p:spPr>
          <a:xfrm>
            <a:off x="3363913" y="2379663"/>
            <a:ext cx="900112" cy="561975"/>
          </a:xfrm>
          <a:prstGeom prst="cloudCallou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effectLst>
            <a:outerShdw blurRad="50800" dist="38100" dir="2700000" algn="tl" rotWithShape="0">
              <a:prstClr val="black">
                <a:alpha val="40000"/>
              </a:prstClr>
            </a:outerShdw>
          </a:effectLst>
        </p:spPr>
        <p:txBody>
          <a:bodyPr anchor="ctr">
            <a:spAutoFit/>
          </a:bodyP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13" name="云形标注 12"/>
          <p:cNvSpPr/>
          <p:nvPr>
            <p:custDataLst>
              <p:tags r:id="rId10"/>
            </p:custDataLst>
          </p:nvPr>
        </p:nvSpPr>
        <p:spPr>
          <a:xfrm>
            <a:off x="4449763" y="1958975"/>
            <a:ext cx="898525" cy="561975"/>
          </a:xfrm>
          <a:prstGeom prst="cloudCallou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effectLst>
            <a:outerShdw blurRad="50800" dist="38100" dir="2700000" algn="tl" rotWithShape="0">
              <a:prstClr val="black">
                <a:alpha val="40000"/>
              </a:prstClr>
            </a:outerShdw>
          </a:effectLst>
        </p:spPr>
        <p:txBody>
          <a:bodyPr anchor="ctr">
            <a:spAutoFit/>
          </a:bodyP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14" name="云形标注 13"/>
          <p:cNvSpPr/>
          <p:nvPr>
            <p:custDataLst>
              <p:tags r:id="rId11"/>
            </p:custDataLst>
          </p:nvPr>
        </p:nvSpPr>
        <p:spPr>
          <a:xfrm>
            <a:off x="4241800" y="2998788"/>
            <a:ext cx="898525" cy="561975"/>
          </a:xfrm>
          <a:prstGeom prst="cloudCallout">
            <a:avLst/>
          </a:prstGeom>
          <a:solidFill>
            <a:srgbClr val="DDDDDD"/>
          </a:solidFill>
          <a:effectLst>
            <a:outerShdw blurRad="50800" dist="38100" dir="2700000" algn="tl" rotWithShape="0">
              <a:prstClr val="black">
                <a:alpha val="40000"/>
              </a:prstClr>
            </a:outerShdw>
          </a:effectLst>
        </p:spPr>
        <p:txBody>
          <a:bodyPr anchor="ctr">
            <a:spAutoFit/>
          </a:bodyPr>
          <a:lstStyle/>
          <a:p>
            <a:pPr algn="ctr" eaLnBrk="1" fontAlgn="t" hangingPunct="1">
              <a:defRPr/>
            </a:pPr>
            <a:endParaRPr lang="zh-CN" altLang="en-US" sz="1800" dirty="0">
              <a:latin typeface="+mn-lt"/>
              <a:ea typeface="+mn-ea"/>
              <a:cs typeface="Arial Unicode MS" panose="020B0604020202020204" pitchFamily="34" charset="-122"/>
            </a:endParaRPr>
          </a:p>
        </p:txBody>
      </p:sp>
      <p:sp>
        <p:nvSpPr>
          <p:cNvPr id="44046" name="TextBox 14"/>
          <p:cNvSpPr txBox="1">
            <a:spLocks noChangeArrowheads="1"/>
          </p:cNvSpPr>
          <p:nvPr>
            <p:custDataLst>
              <p:tags r:id="rId12"/>
            </p:custDataLst>
          </p:nvPr>
        </p:nvSpPr>
        <p:spPr bwMode="auto">
          <a:xfrm>
            <a:off x="1603375" y="2747963"/>
            <a:ext cx="823913" cy="319087"/>
          </a:xfrm>
          <a:prstGeom prst="rect">
            <a:avLst/>
          </a:prstGeom>
          <a:noFill/>
          <a:ln w="9525">
            <a:noFill/>
            <a:miter lim="800000"/>
          </a:ln>
        </p:spPr>
        <p:txBody>
          <a:bodyPr lIns="36000" tIns="36000" rIns="36000" bIns="36000">
            <a:spAutoFit/>
          </a:bodyPr>
          <a:lstStyle/>
          <a:p>
            <a:pPr marL="186055" indent="-186055" eaLnBrk="1" fontAlgn="t" hangingPunct="1">
              <a:buClr>
                <a:schemeClr val="tx2"/>
              </a:buClr>
              <a:buSzPct val="60000"/>
              <a:defRPr/>
            </a:pPr>
            <a:r>
              <a:rPr lang="zh-CN" altLang="en-US" sz="1600" dirty="0">
                <a:latin typeface="+mn-lt"/>
                <a:ea typeface="+mn-ea"/>
                <a:cs typeface="Arial Unicode MS" panose="020B0604020202020204" pitchFamily="34" charset="-122"/>
              </a:rPr>
              <a:t>公有云</a:t>
            </a:r>
            <a:endParaRPr lang="zh-CN" altLang="en-US" sz="1600" dirty="0">
              <a:latin typeface="+mn-lt"/>
              <a:ea typeface="+mn-ea"/>
              <a:cs typeface="Arial Unicode MS" panose="020B0604020202020204" pitchFamily="34" charset="-122"/>
            </a:endParaRPr>
          </a:p>
        </p:txBody>
      </p:sp>
      <p:sp>
        <p:nvSpPr>
          <p:cNvPr id="44047" name="TextBox 15"/>
          <p:cNvSpPr txBox="1">
            <a:spLocks noChangeArrowheads="1"/>
          </p:cNvSpPr>
          <p:nvPr>
            <p:custDataLst>
              <p:tags r:id="rId13"/>
            </p:custDataLst>
          </p:nvPr>
        </p:nvSpPr>
        <p:spPr bwMode="auto">
          <a:xfrm>
            <a:off x="4554538" y="2085975"/>
            <a:ext cx="823912" cy="319088"/>
          </a:xfrm>
          <a:prstGeom prst="rect">
            <a:avLst/>
          </a:prstGeom>
          <a:noFill/>
          <a:ln w="9525">
            <a:noFill/>
            <a:miter lim="800000"/>
          </a:ln>
        </p:spPr>
        <p:txBody>
          <a:bodyPr lIns="36000" tIns="36000" rIns="36000" bIns="36000">
            <a:spAutoFit/>
          </a:bodyPr>
          <a:lstStyle/>
          <a:p>
            <a:pPr marL="186055" indent="-186055" eaLnBrk="1" fontAlgn="t" hangingPunct="1">
              <a:buClr>
                <a:schemeClr val="tx2"/>
              </a:buClr>
              <a:buSzPct val="60000"/>
              <a:defRPr/>
            </a:pPr>
            <a:r>
              <a:rPr lang="zh-CN" altLang="en-US" sz="1600" dirty="0">
                <a:latin typeface="+mn-lt"/>
                <a:ea typeface="+mn-ea"/>
                <a:cs typeface="Arial Unicode MS" panose="020B0604020202020204" pitchFamily="34" charset="-122"/>
              </a:rPr>
              <a:t>公有云</a:t>
            </a:r>
            <a:endParaRPr lang="zh-CN" altLang="en-US" sz="1600" dirty="0">
              <a:latin typeface="+mn-lt"/>
              <a:ea typeface="+mn-ea"/>
              <a:cs typeface="Arial Unicode MS" panose="020B0604020202020204" pitchFamily="34" charset="-122"/>
            </a:endParaRPr>
          </a:p>
        </p:txBody>
      </p:sp>
      <p:sp>
        <p:nvSpPr>
          <p:cNvPr id="44048" name="TextBox 16"/>
          <p:cNvSpPr txBox="1">
            <a:spLocks noChangeArrowheads="1"/>
          </p:cNvSpPr>
          <p:nvPr>
            <p:custDataLst>
              <p:tags r:id="rId14"/>
            </p:custDataLst>
          </p:nvPr>
        </p:nvSpPr>
        <p:spPr bwMode="auto">
          <a:xfrm>
            <a:off x="3482975" y="2503488"/>
            <a:ext cx="823913" cy="319087"/>
          </a:xfrm>
          <a:prstGeom prst="rect">
            <a:avLst/>
          </a:prstGeom>
          <a:noFill/>
          <a:ln w="9525">
            <a:noFill/>
            <a:miter lim="800000"/>
          </a:ln>
        </p:spPr>
        <p:txBody>
          <a:bodyPr lIns="36000" tIns="36000" rIns="36000" bIns="36000">
            <a:spAutoFit/>
          </a:bodyPr>
          <a:lstStyle/>
          <a:p>
            <a:pPr marL="186055" indent="-186055" eaLnBrk="1" fontAlgn="t" hangingPunct="1">
              <a:buClr>
                <a:schemeClr val="tx2"/>
              </a:buClr>
              <a:buSzPct val="60000"/>
              <a:defRPr/>
            </a:pPr>
            <a:r>
              <a:rPr lang="zh-CN" altLang="en-US" sz="1600" dirty="0">
                <a:latin typeface="+mn-lt"/>
                <a:ea typeface="+mn-ea"/>
                <a:cs typeface="Arial Unicode MS" panose="020B0604020202020204" pitchFamily="34" charset="-122"/>
              </a:rPr>
              <a:t>私有云</a:t>
            </a:r>
            <a:endParaRPr lang="zh-CN" altLang="en-US" sz="1600" dirty="0">
              <a:latin typeface="+mn-lt"/>
              <a:ea typeface="+mn-ea"/>
              <a:cs typeface="Arial Unicode MS" panose="020B0604020202020204" pitchFamily="34" charset="-122"/>
            </a:endParaRPr>
          </a:p>
        </p:txBody>
      </p:sp>
      <p:sp>
        <p:nvSpPr>
          <p:cNvPr id="44049" name="TextBox 17"/>
          <p:cNvSpPr txBox="1">
            <a:spLocks noChangeArrowheads="1"/>
          </p:cNvSpPr>
          <p:nvPr>
            <p:custDataLst>
              <p:tags r:id="rId15"/>
            </p:custDataLst>
          </p:nvPr>
        </p:nvSpPr>
        <p:spPr bwMode="auto">
          <a:xfrm>
            <a:off x="2259013" y="3311525"/>
            <a:ext cx="825500" cy="319088"/>
          </a:xfrm>
          <a:prstGeom prst="rect">
            <a:avLst/>
          </a:prstGeom>
          <a:noFill/>
          <a:ln w="9525">
            <a:noFill/>
            <a:miter lim="800000"/>
          </a:ln>
        </p:spPr>
        <p:txBody>
          <a:bodyPr lIns="36000" tIns="36000" rIns="36000" bIns="36000">
            <a:spAutoFit/>
          </a:bodyPr>
          <a:lstStyle/>
          <a:p>
            <a:pPr marL="186055" indent="-186055" eaLnBrk="1" fontAlgn="t" hangingPunct="1">
              <a:buClr>
                <a:schemeClr val="tx2"/>
              </a:buClr>
              <a:buSzPct val="60000"/>
              <a:defRPr/>
            </a:pPr>
            <a:r>
              <a:rPr lang="zh-CN" altLang="en-US" sz="1600" dirty="0">
                <a:latin typeface="+mn-lt"/>
                <a:ea typeface="+mn-ea"/>
                <a:cs typeface="Arial Unicode MS" panose="020B0604020202020204" pitchFamily="34" charset="-122"/>
              </a:rPr>
              <a:t>私有云</a:t>
            </a:r>
            <a:endParaRPr lang="zh-CN" altLang="en-US" sz="1600" dirty="0">
              <a:latin typeface="+mn-lt"/>
              <a:ea typeface="+mn-ea"/>
              <a:cs typeface="Arial Unicode MS" panose="020B0604020202020204" pitchFamily="34" charset="-122"/>
            </a:endParaRPr>
          </a:p>
        </p:txBody>
      </p:sp>
      <p:sp>
        <p:nvSpPr>
          <p:cNvPr id="44050" name="TextBox 18"/>
          <p:cNvSpPr txBox="1">
            <a:spLocks noChangeArrowheads="1"/>
          </p:cNvSpPr>
          <p:nvPr>
            <p:custDataLst>
              <p:tags r:id="rId16"/>
            </p:custDataLst>
          </p:nvPr>
        </p:nvSpPr>
        <p:spPr bwMode="auto">
          <a:xfrm>
            <a:off x="4319588" y="3100388"/>
            <a:ext cx="823912" cy="319087"/>
          </a:xfrm>
          <a:prstGeom prst="rect">
            <a:avLst/>
          </a:prstGeom>
          <a:noFill/>
          <a:ln w="9525">
            <a:noFill/>
            <a:miter lim="800000"/>
          </a:ln>
        </p:spPr>
        <p:txBody>
          <a:bodyPr lIns="36000" tIns="36000" rIns="36000" bIns="36000">
            <a:spAutoFit/>
          </a:bodyPr>
          <a:lstStyle/>
          <a:p>
            <a:pPr marL="186055" indent="-186055" eaLnBrk="1" fontAlgn="t" hangingPunct="1">
              <a:buClr>
                <a:schemeClr val="tx2"/>
              </a:buClr>
              <a:buSzPct val="60000"/>
              <a:defRPr/>
            </a:pPr>
            <a:r>
              <a:rPr lang="zh-CN" altLang="en-US" sz="1600" dirty="0">
                <a:latin typeface="+mn-lt"/>
                <a:ea typeface="+mn-ea"/>
                <a:cs typeface="Arial Unicode MS" panose="020B0604020202020204" pitchFamily="34" charset="-122"/>
              </a:rPr>
              <a:t>混合云</a:t>
            </a:r>
            <a:endParaRPr lang="zh-CN" altLang="en-US" sz="1600" dirty="0">
              <a:latin typeface="+mn-lt"/>
              <a:ea typeface="+mn-ea"/>
              <a:cs typeface="Arial Unicode MS" panose="020B0604020202020204" pitchFamily="34" charset="-122"/>
            </a:endParaRPr>
          </a:p>
        </p:txBody>
      </p:sp>
      <p:sp>
        <p:nvSpPr>
          <p:cNvPr id="79891" name="TextBox 19"/>
          <p:cNvSpPr txBox="1">
            <a:spLocks noChangeArrowheads="1"/>
          </p:cNvSpPr>
          <p:nvPr/>
        </p:nvSpPr>
        <p:spPr bwMode="auto">
          <a:xfrm>
            <a:off x="755650" y="5799138"/>
            <a:ext cx="11239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186055" indent="-1860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chemeClr val="tx2"/>
              </a:buClr>
              <a:buFontTx/>
              <a:buNone/>
            </a:pPr>
            <a:r>
              <a:rPr lang="en-US" altLang="zh-CN" sz="1000">
                <a:solidFill>
                  <a:srgbClr val="000000"/>
                </a:solidFill>
                <a:ea typeface="Arial Unicode MS" panose="020B0604020202020204" pitchFamily="34" charset="-122"/>
                <a:cs typeface="Arial Unicode MS" panose="020B0604020202020204" pitchFamily="34" charset="-122"/>
              </a:rPr>
              <a:t>2007</a:t>
            </a:r>
            <a:endParaRPr lang="zh-CN" altLang="en-US" sz="1000">
              <a:solidFill>
                <a:srgbClr val="000000"/>
              </a:solidFill>
              <a:ea typeface="Arial Unicode MS" panose="020B0604020202020204" pitchFamily="34" charset="-122"/>
              <a:cs typeface="Arial Unicode MS" panose="020B0604020202020204" pitchFamily="34" charset="-122"/>
            </a:endParaRPr>
          </a:p>
        </p:txBody>
      </p:sp>
      <p:sp>
        <p:nvSpPr>
          <p:cNvPr id="79892" name="TextBox 20"/>
          <p:cNvSpPr txBox="1">
            <a:spLocks noChangeArrowheads="1"/>
          </p:cNvSpPr>
          <p:nvPr/>
        </p:nvSpPr>
        <p:spPr bwMode="auto">
          <a:xfrm>
            <a:off x="2703513" y="5799138"/>
            <a:ext cx="11239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186055" indent="-1860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chemeClr val="tx2"/>
              </a:buClr>
              <a:buFontTx/>
              <a:buNone/>
            </a:pPr>
            <a:r>
              <a:rPr lang="en-US" altLang="zh-CN" sz="1000">
                <a:solidFill>
                  <a:srgbClr val="000000"/>
                </a:solidFill>
                <a:ea typeface="Arial Unicode MS" panose="020B0604020202020204" pitchFamily="34" charset="-122"/>
                <a:cs typeface="Arial Unicode MS" panose="020B0604020202020204" pitchFamily="34" charset="-122"/>
              </a:rPr>
              <a:t>2010</a:t>
            </a:r>
            <a:endParaRPr lang="zh-CN" altLang="en-US" sz="1000">
              <a:solidFill>
                <a:srgbClr val="000000"/>
              </a:solidFill>
              <a:ea typeface="Arial Unicode MS" panose="020B0604020202020204" pitchFamily="34" charset="-122"/>
              <a:cs typeface="Arial Unicode MS" panose="020B0604020202020204" pitchFamily="34" charset="-122"/>
            </a:endParaRPr>
          </a:p>
        </p:txBody>
      </p:sp>
      <p:sp>
        <p:nvSpPr>
          <p:cNvPr id="79893" name="TextBox 21"/>
          <p:cNvSpPr txBox="1">
            <a:spLocks noChangeArrowheads="1"/>
          </p:cNvSpPr>
          <p:nvPr/>
        </p:nvSpPr>
        <p:spPr bwMode="auto">
          <a:xfrm>
            <a:off x="5176838" y="5799138"/>
            <a:ext cx="11239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186055" indent="-1860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chemeClr val="tx2"/>
              </a:buClr>
              <a:buFontTx/>
              <a:buNone/>
            </a:pPr>
            <a:r>
              <a:rPr lang="en-US" altLang="zh-CN" sz="1000">
                <a:solidFill>
                  <a:srgbClr val="000000"/>
                </a:solidFill>
                <a:ea typeface="Arial Unicode MS" panose="020B0604020202020204" pitchFamily="34" charset="-122"/>
                <a:cs typeface="Arial Unicode MS" panose="020B0604020202020204" pitchFamily="34" charset="-122"/>
              </a:rPr>
              <a:t>2015</a:t>
            </a:r>
            <a:endParaRPr lang="zh-CN" altLang="en-US" sz="1000">
              <a:solidFill>
                <a:srgbClr val="000000"/>
              </a:solidFill>
              <a:ea typeface="Arial Unicode MS" panose="020B0604020202020204" pitchFamily="34" charset="-122"/>
              <a:cs typeface="Arial Unicode MS" panose="020B0604020202020204" pitchFamily="34" charset="-122"/>
            </a:endParaRPr>
          </a:p>
        </p:txBody>
      </p:sp>
      <p:sp>
        <p:nvSpPr>
          <p:cNvPr id="79894" name="TextBox 22"/>
          <p:cNvSpPr txBox="1">
            <a:spLocks noChangeArrowheads="1"/>
          </p:cNvSpPr>
          <p:nvPr/>
        </p:nvSpPr>
        <p:spPr bwMode="auto">
          <a:xfrm>
            <a:off x="6973888" y="5799138"/>
            <a:ext cx="11239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186055" indent="-1860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chemeClr val="tx2"/>
              </a:buClr>
              <a:buFontTx/>
              <a:buNone/>
            </a:pPr>
            <a:r>
              <a:rPr lang="en-US" altLang="zh-CN" sz="1000">
                <a:solidFill>
                  <a:srgbClr val="000000"/>
                </a:solidFill>
                <a:ea typeface="Arial Unicode MS" panose="020B0604020202020204" pitchFamily="34" charset="-122"/>
                <a:cs typeface="Arial Unicode MS" panose="020B0604020202020204" pitchFamily="34" charset="-122"/>
              </a:rPr>
              <a:t>2020</a:t>
            </a:r>
            <a:endParaRPr lang="zh-CN" altLang="en-US" sz="1000">
              <a:solidFill>
                <a:srgbClr val="000000"/>
              </a:solidFill>
              <a:ea typeface="Arial Unicode MS" panose="020B0604020202020204" pitchFamily="34" charset="-122"/>
              <a:cs typeface="Arial Unicode MS" panose="020B0604020202020204" pitchFamily="34" charset="-122"/>
            </a:endParaRPr>
          </a:p>
        </p:txBody>
      </p:sp>
      <p:sp>
        <p:nvSpPr>
          <p:cNvPr id="44055" name="矩形 23"/>
          <p:cNvSpPr>
            <a:spLocks noChangeArrowheads="1"/>
          </p:cNvSpPr>
          <p:nvPr/>
        </p:nvSpPr>
        <p:spPr bwMode="auto">
          <a:xfrm>
            <a:off x="5807075" y="4738688"/>
            <a:ext cx="2303463" cy="682625"/>
          </a:xfrm>
          <a:prstGeom prst="rect">
            <a:avLst/>
          </a:prstGeom>
          <a:noFill/>
          <a:ln w="9525">
            <a:noFill/>
            <a:miter lim="800000"/>
          </a:ln>
        </p:spPr>
        <p:txBody>
          <a:bodyPr>
            <a:spAutoFit/>
          </a:bodyPr>
          <a:lstStyle/>
          <a:p>
            <a:pPr eaLnBrk="1" fontAlgn="t" hangingPunct="1">
              <a:lnSpc>
                <a:spcPct val="120000"/>
              </a:lnSpc>
              <a:defRPr/>
            </a:pPr>
            <a:r>
              <a:rPr lang="zh-CN" altLang="en-US" sz="1600" dirty="0">
                <a:latin typeface="+mn-lt"/>
                <a:ea typeface="+mn-ea"/>
              </a:rPr>
              <a:t>生态和商业模式成熟</a:t>
            </a:r>
            <a:endParaRPr lang="en-US" altLang="zh-CN" sz="1600" dirty="0">
              <a:latin typeface="+mn-lt"/>
              <a:ea typeface="+mn-ea"/>
            </a:endParaRPr>
          </a:p>
          <a:p>
            <a:pPr eaLnBrk="1" fontAlgn="t" hangingPunct="1">
              <a:lnSpc>
                <a:spcPct val="120000"/>
              </a:lnSpc>
              <a:defRPr/>
            </a:pPr>
            <a:r>
              <a:rPr lang="zh-CN" altLang="en-US" sz="1600" dirty="0">
                <a:latin typeface="+mn-lt"/>
                <a:ea typeface="+mn-ea"/>
              </a:rPr>
              <a:t>云计算成为必备</a:t>
            </a:r>
            <a:r>
              <a:rPr lang="en-US" altLang="zh-CN" sz="1600" dirty="0">
                <a:latin typeface="+mn-lt"/>
                <a:ea typeface="+mn-ea"/>
              </a:rPr>
              <a:t>IT</a:t>
            </a:r>
            <a:r>
              <a:rPr lang="zh-CN" altLang="en-US" sz="1600" dirty="0">
                <a:latin typeface="+mn-lt"/>
                <a:ea typeface="+mn-ea"/>
              </a:rPr>
              <a:t>资源</a:t>
            </a:r>
            <a:endParaRPr lang="en-US" altLang="zh-CN" sz="1600" dirty="0">
              <a:latin typeface="+mn-lt"/>
              <a:ea typeface="+mn-ea"/>
            </a:endParaRPr>
          </a:p>
        </p:txBody>
      </p:sp>
      <p:sp>
        <p:nvSpPr>
          <p:cNvPr id="44056" name="矩形 24"/>
          <p:cNvSpPr>
            <a:spLocks noChangeArrowheads="1"/>
          </p:cNvSpPr>
          <p:nvPr/>
        </p:nvSpPr>
        <p:spPr bwMode="auto">
          <a:xfrm>
            <a:off x="1296988" y="4738688"/>
            <a:ext cx="1852612" cy="682625"/>
          </a:xfrm>
          <a:prstGeom prst="rect">
            <a:avLst/>
          </a:prstGeom>
          <a:noFill/>
          <a:ln w="9525">
            <a:noFill/>
            <a:miter lim="800000"/>
          </a:ln>
        </p:spPr>
        <p:txBody>
          <a:bodyPr>
            <a:spAutoFit/>
          </a:bodyPr>
          <a:lstStyle/>
          <a:p>
            <a:pPr eaLnBrk="1" fontAlgn="t" hangingPunct="1">
              <a:lnSpc>
                <a:spcPct val="120000"/>
              </a:lnSpc>
              <a:defRPr/>
            </a:pPr>
            <a:r>
              <a:rPr lang="zh-CN" altLang="en-US" sz="1600" dirty="0">
                <a:latin typeface="+mn-lt"/>
                <a:ea typeface="+mn-ea"/>
              </a:rPr>
              <a:t>商业模式尚在探讨</a:t>
            </a:r>
            <a:endParaRPr lang="en-US" altLang="zh-CN" sz="1600" dirty="0">
              <a:latin typeface="+mn-lt"/>
              <a:ea typeface="+mn-ea"/>
            </a:endParaRPr>
          </a:p>
          <a:p>
            <a:pPr eaLnBrk="1" fontAlgn="t" hangingPunct="1">
              <a:lnSpc>
                <a:spcPct val="120000"/>
              </a:lnSpc>
              <a:defRPr/>
            </a:pPr>
            <a:r>
              <a:rPr lang="zh-CN" altLang="en-US" sz="1600" dirty="0">
                <a:latin typeface="+mn-lt"/>
                <a:ea typeface="+mn-ea"/>
              </a:rPr>
              <a:t>用户认知仍需教育</a:t>
            </a:r>
            <a:endParaRPr lang="en-US" altLang="zh-CN" sz="1600" dirty="0">
              <a:latin typeface="+mn-lt"/>
              <a:ea typeface="+mn-ea"/>
            </a:endParaRPr>
          </a:p>
        </p:txBody>
      </p:sp>
      <p:sp>
        <p:nvSpPr>
          <p:cNvPr id="26" name="云形标注 25"/>
          <p:cNvSpPr/>
          <p:nvPr>
            <p:custDataLst>
              <p:tags r:id="rId17"/>
            </p:custDataLst>
          </p:nvPr>
        </p:nvSpPr>
        <p:spPr>
          <a:xfrm>
            <a:off x="6081486" y="2400120"/>
            <a:ext cx="1756228" cy="1264980"/>
          </a:xfrm>
          <a:prstGeom prst="cloudCallou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effectLst>
            <a:outerShdw blurRad="50800" dist="38100" dir="2700000" algn="tl" rotWithShape="0">
              <a:prstClr val="black">
                <a:alpha val="40000"/>
              </a:prstClr>
            </a:outerShdw>
          </a:effectLst>
        </p:spPr>
        <p:txBody>
          <a:bodyPr anchor="ctr">
            <a:spAutoFit/>
          </a:bodyPr>
          <a:lstStyle/>
          <a:p>
            <a:pPr algn="ctr" eaLnBrk="1" fontAlgn="t" hangingPunct="1">
              <a:defRPr/>
            </a:pPr>
            <a:r>
              <a:rPr lang="zh-CN" altLang="en-US" sz="1600" dirty="0">
                <a:latin typeface="+mn-lt"/>
                <a:ea typeface="+mn-ea"/>
                <a:cs typeface="Arial Unicode MS" panose="020B0604020202020204" pitchFamily="34" charset="-122"/>
              </a:rPr>
              <a:t>云计算</a:t>
            </a:r>
            <a:endParaRPr lang="en-US" altLang="zh-CN" sz="1600" dirty="0">
              <a:latin typeface="+mn-lt"/>
              <a:ea typeface="+mn-ea"/>
              <a:cs typeface="Arial Unicode MS" panose="020B0604020202020204" pitchFamily="34" charset="-122"/>
            </a:endParaRPr>
          </a:p>
          <a:p>
            <a:pPr algn="ctr" eaLnBrk="1" fontAlgn="t" hangingPunct="1">
              <a:defRPr/>
            </a:pPr>
            <a:r>
              <a:rPr lang="zh-CN" altLang="en-US" sz="1600" dirty="0">
                <a:latin typeface="+mn-lt"/>
                <a:ea typeface="+mn-ea"/>
                <a:cs typeface="Arial Unicode MS" panose="020B0604020202020204" pitchFamily="34" charset="-122"/>
              </a:rPr>
              <a:t>成为基础设施</a:t>
            </a:r>
            <a:endParaRPr lang="zh-CN" altLang="en-US" sz="1600" dirty="0">
              <a:latin typeface="+mn-lt"/>
              <a:ea typeface="+mn-ea"/>
              <a:cs typeface="Arial Unicode MS" panose="020B0604020202020204" pitchFamily="34" charset="-122"/>
            </a:endParaRPr>
          </a:p>
        </p:txBody>
      </p:sp>
      <p:sp>
        <p:nvSpPr>
          <p:cNvPr id="27" name="TextBox 26"/>
          <p:cNvSpPr txBox="1"/>
          <p:nvPr/>
        </p:nvSpPr>
        <p:spPr>
          <a:xfrm>
            <a:off x="1770063" y="1335088"/>
            <a:ext cx="842962" cy="461962"/>
          </a:xfrm>
          <a:prstGeom prst="rect">
            <a:avLst/>
          </a:prstGeom>
          <a:noFill/>
        </p:spPr>
        <p:txBody>
          <a:bodyPr>
            <a:spAutoFit/>
          </a:bodyPr>
          <a:lstStyle/>
          <a:p>
            <a:pPr eaLnBrk="1" fontAlgn="t" hangingPunct="1">
              <a:defRPr/>
            </a:pPr>
            <a:r>
              <a:rPr lang="zh-CN" altLang="en-US" sz="2400" dirty="0">
                <a:solidFill>
                  <a:srgbClr val="C00000"/>
                </a:solidFill>
                <a:latin typeface="+mn-lt"/>
                <a:ea typeface="+mn-ea"/>
              </a:rPr>
              <a:t>准备</a:t>
            </a:r>
            <a:endParaRPr lang="zh-CN" altLang="en-US" sz="2400" dirty="0">
              <a:solidFill>
                <a:srgbClr val="C00000"/>
              </a:solidFill>
              <a:latin typeface="+mn-lt"/>
              <a:ea typeface="+mn-ea"/>
            </a:endParaRPr>
          </a:p>
        </p:txBody>
      </p:sp>
      <p:sp>
        <p:nvSpPr>
          <p:cNvPr id="79901" name="右箭头 27"/>
          <p:cNvSpPr>
            <a:spLocks noChangeArrowheads="1"/>
          </p:cNvSpPr>
          <p:nvPr/>
        </p:nvSpPr>
        <p:spPr bwMode="auto">
          <a:xfrm>
            <a:off x="3033713" y="1481138"/>
            <a:ext cx="652462" cy="203200"/>
          </a:xfrm>
          <a:prstGeom prst="rightArrow">
            <a:avLst>
              <a:gd name="adj1" fmla="val 50000"/>
              <a:gd name="adj2" fmla="val 49948"/>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solidFill>
                <a:srgbClr val="C00000"/>
              </a:solidFill>
              <a:latin typeface="+mn-lt"/>
              <a:ea typeface="+mn-ea"/>
            </a:endParaRPr>
          </a:p>
        </p:txBody>
      </p:sp>
      <p:sp>
        <p:nvSpPr>
          <p:cNvPr id="29" name="TextBox 28"/>
          <p:cNvSpPr txBox="1"/>
          <p:nvPr/>
        </p:nvSpPr>
        <p:spPr>
          <a:xfrm>
            <a:off x="4259263" y="1328738"/>
            <a:ext cx="842962" cy="461962"/>
          </a:xfrm>
          <a:prstGeom prst="rect">
            <a:avLst/>
          </a:prstGeom>
          <a:noFill/>
        </p:spPr>
        <p:txBody>
          <a:bodyPr>
            <a:spAutoFit/>
          </a:bodyPr>
          <a:lstStyle/>
          <a:p>
            <a:pPr eaLnBrk="1" fontAlgn="t" hangingPunct="1">
              <a:defRPr/>
            </a:pPr>
            <a:r>
              <a:rPr lang="zh-CN" altLang="en-US" sz="2400" dirty="0">
                <a:solidFill>
                  <a:srgbClr val="C00000"/>
                </a:solidFill>
                <a:latin typeface="+mn-lt"/>
                <a:ea typeface="+mn-ea"/>
              </a:rPr>
              <a:t>起飞</a:t>
            </a:r>
            <a:endParaRPr lang="zh-CN" altLang="en-US" sz="2400" dirty="0">
              <a:solidFill>
                <a:srgbClr val="C00000"/>
              </a:solidFill>
              <a:latin typeface="+mn-lt"/>
              <a:ea typeface="+mn-ea"/>
            </a:endParaRPr>
          </a:p>
        </p:txBody>
      </p:sp>
      <p:sp>
        <p:nvSpPr>
          <p:cNvPr id="79903" name="右箭头 29"/>
          <p:cNvSpPr>
            <a:spLocks noChangeArrowheads="1"/>
          </p:cNvSpPr>
          <p:nvPr/>
        </p:nvSpPr>
        <p:spPr bwMode="auto">
          <a:xfrm>
            <a:off x="5494338" y="1444625"/>
            <a:ext cx="652462" cy="203200"/>
          </a:xfrm>
          <a:prstGeom prst="rightArrow">
            <a:avLst>
              <a:gd name="adj1" fmla="val 50000"/>
              <a:gd name="adj2" fmla="val 49948"/>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solidFill>
                <a:srgbClr val="C00000"/>
              </a:solidFill>
              <a:latin typeface="+mn-lt"/>
              <a:ea typeface="+mn-ea"/>
            </a:endParaRPr>
          </a:p>
        </p:txBody>
      </p:sp>
      <p:sp>
        <p:nvSpPr>
          <p:cNvPr id="31" name="TextBox 30"/>
          <p:cNvSpPr txBox="1"/>
          <p:nvPr/>
        </p:nvSpPr>
        <p:spPr>
          <a:xfrm>
            <a:off x="6488113" y="1306513"/>
            <a:ext cx="841375" cy="461962"/>
          </a:xfrm>
          <a:prstGeom prst="rect">
            <a:avLst/>
          </a:prstGeom>
          <a:noFill/>
        </p:spPr>
        <p:txBody>
          <a:bodyPr>
            <a:spAutoFit/>
          </a:bodyPr>
          <a:lstStyle/>
          <a:p>
            <a:pPr eaLnBrk="1" fontAlgn="t" hangingPunct="1">
              <a:defRPr/>
            </a:pPr>
            <a:r>
              <a:rPr lang="zh-CN" altLang="en-US" sz="2400" dirty="0">
                <a:solidFill>
                  <a:srgbClr val="C00000"/>
                </a:solidFill>
                <a:latin typeface="+mn-lt"/>
                <a:ea typeface="+mn-ea"/>
              </a:rPr>
              <a:t>成熟</a:t>
            </a:r>
            <a:endParaRPr lang="zh-CN" altLang="en-US" sz="2400" dirty="0">
              <a:solidFill>
                <a:srgbClr val="C00000"/>
              </a:solidFill>
              <a:latin typeface="+mn-lt"/>
              <a:ea typeface="+mn-ea"/>
            </a:endParaRPr>
          </a:p>
        </p:txBody>
      </p:sp>
      <p:sp>
        <p:nvSpPr>
          <p:cNvPr id="79905" name="TextBox 31"/>
          <p:cNvSpPr txBox="1">
            <a:spLocks noChangeArrowheads="1"/>
          </p:cNvSpPr>
          <p:nvPr/>
        </p:nvSpPr>
        <p:spPr bwMode="auto">
          <a:xfrm>
            <a:off x="3741738" y="5791200"/>
            <a:ext cx="112395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186055" indent="-18605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
                <a:schemeClr val="tx2"/>
              </a:buClr>
              <a:buFontTx/>
              <a:buNone/>
            </a:pPr>
            <a:r>
              <a:rPr lang="en-US" altLang="zh-CN" sz="1000">
                <a:solidFill>
                  <a:srgbClr val="000000"/>
                </a:solidFill>
                <a:ea typeface="Arial Unicode MS" panose="020B0604020202020204" pitchFamily="34" charset="-122"/>
                <a:cs typeface="Arial Unicode MS" panose="020B0604020202020204" pitchFamily="34" charset="-122"/>
              </a:rPr>
              <a:t>2012</a:t>
            </a:r>
            <a:endParaRPr lang="zh-CN" altLang="en-US" sz="1000">
              <a:solidFill>
                <a:srgbClr val="000000"/>
              </a:solidFill>
              <a:ea typeface="Arial Unicode MS" panose="020B0604020202020204" pitchFamily="34" charset="-122"/>
              <a:cs typeface="Arial Unicode MS" panose="020B0604020202020204" pitchFamily="34" charset="-122"/>
            </a:endParaRPr>
          </a:p>
        </p:txBody>
      </p:sp>
      <p:sp>
        <p:nvSpPr>
          <p:cNvPr id="44066" name="矩形 32"/>
          <p:cNvSpPr>
            <a:spLocks noChangeArrowheads="1"/>
          </p:cNvSpPr>
          <p:nvPr/>
        </p:nvSpPr>
        <p:spPr bwMode="auto">
          <a:xfrm>
            <a:off x="3389313" y="4738688"/>
            <a:ext cx="2546350" cy="682625"/>
          </a:xfrm>
          <a:prstGeom prst="rect">
            <a:avLst/>
          </a:prstGeom>
          <a:noFill/>
          <a:ln w="9525">
            <a:noFill/>
            <a:miter lim="800000"/>
          </a:ln>
        </p:spPr>
        <p:txBody>
          <a:bodyPr>
            <a:spAutoFit/>
          </a:bodyPr>
          <a:lstStyle/>
          <a:p>
            <a:pPr eaLnBrk="1" fontAlgn="t" hangingPunct="1">
              <a:lnSpc>
                <a:spcPct val="120000"/>
              </a:lnSpc>
              <a:defRPr/>
            </a:pPr>
            <a:r>
              <a:rPr lang="zh-CN" altLang="en-US" sz="1600" dirty="0">
                <a:latin typeface="+mn-lt"/>
                <a:ea typeface="+mn-ea"/>
              </a:rPr>
              <a:t>生态建设和商业模式实践</a:t>
            </a:r>
            <a:endParaRPr lang="en-US" altLang="zh-CN" sz="1600" dirty="0">
              <a:latin typeface="+mn-lt"/>
              <a:ea typeface="+mn-ea"/>
            </a:endParaRPr>
          </a:p>
          <a:p>
            <a:pPr eaLnBrk="1" fontAlgn="t" hangingPunct="1">
              <a:lnSpc>
                <a:spcPct val="120000"/>
              </a:lnSpc>
              <a:defRPr/>
            </a:pPr>
            <a:r>
              <a:rPr lang="zh-CN" altLang="en-US" sz="1600" dirty="0">
                <a:latin typeface="+mn-lt"/>
                <a:ea typeface="+mn-ea"/>
              </a:rPr>
              <a:t>用户成功案例日益丰富</a:t>
            </a:r>
            <a:endParaRPr lang="en-US" altLang="zh-CN" sz="1600" dirty="0">
              <a:latin typeface="+mn-lt"/>
              <a:ea typeface="+mn-ea"/>
            </a:endParaRPr>
          </a:p>
        </p:txBody>
      </p:sp>
      <p:sp>
        <p:nvSpPr>
          <p:cNvPr id="79907" name="等腰三角形 33"/>
          <p:cNvSpPr>
            <a:spLocks noChangeArrowheads="1"/>
          </p:cNvSpPr>
          <p:nvPr/>
        </p:nvSpPr>
        <p:spPr bwMode="auto">
          <a:xfrm>
            <a:off x="4005263" y="3497263"/>
            <a:ext cx="479425" cy="450850"/>
          </a:xfrm>
          <a:prstGeom prst="triangle">
            <a:avLst>
              <a:gd name="adj" fmla="val 50000"/>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hangingPunct="1">
              <a:lnSpc>
                <a:spcPct val="100000"/>
              </a:lnSpc>
              <a:spcBef>
                <a:spcPct val="0"/>
              </a:spcBef>
              <a:buClr>
                <a:srgbClr val="CC9900"/>
              </a:buClr>
              <a:buSzTx/>
              <a:buFont typeface="Wingdings" panose="05000000000000000000" pitchFamily="2" charset="2"/>
              <a:buChar char="n"/>
              <a:defRPr/>
            </a:pPr>
            <a:endParaRPr lang="zh-CN" altLang="en-US" sz="1800" smtClean="0">
              <a:latin typeface="+mn-lt"/>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32"/>
          <p:cNvSpPr>
            <a:spLocks noGrp="1"/>
          </p:cNvSpPr>
          <p:nvPr>
            <p:ph type="title"/>
          </p:nvPr>
        </p:nvSpPr>
        <p:spPr/>
        <p:txBody>
          <a:bodyPr/>
          <a:lstStyle/>
          <a:p>
            <a:r>
              <a:rPr lang="zh-CN" altLang="en-US" smtClean="0"/>
              <a:t>云计算市场空间潜力巨大</a:t>
            </a:r>
            <a:endParaRPr lang="zh-CN" altLang="en-US" smtClean="0"/>
          </a:p>
        </p:txBody>
      </p:sp>
      <p:sp>
        <p:nvSpPr>
          <p:cNvPr id="2053" name="TextBox 41"/>
          <p:cNvSpPr txBox="1">
            <a:spLocks noChangeArrowheads="1"/>
          </p:cNvSpPr>
          <p:nvPr>
            <p:custDataLst>
              <p:tags r:id="rId2"/>
            </p:custDataLst>
          </p:nvPr>
        </p:nvSpPr>
        <p:spPr bwMode="auto">
          <a:xfrm>
            <a:off x="1557338" y="1787525"/>
            <a:ext cx="2330450" cy="565150"/>
          </a:xfrm>
          <a:prstGeom prst="rect">
            <a:avLst/>
          </a:prstGeom>
          <a:noFill/>
          <a:ln w="9525">
            <a:noFill/>
            <a:miter lim="800000"/>
          </a:ln>
        </p:spPr>
        <p:txBody>
          <a:bodyPr wrap="none" lIns="36000" tIns="36000" rIns="36000" bIns="36000">
            <a:spAutoFit/>
          </a:bodyPr>
          <a:lstStyle/>
          <a:p>
            <a:pPr marL="186055" indent="-186055" algn="ctr" eaLnBrk="1" fontAlgn="t" hangingPunct="1">
              <a:buClr>
                <a:schemeClr val="tx2"/>
              </a:buClr>
              <a:buSzPct val="60000"/>
              <a:defRPr/>
            </a:pPr>
            <a:r>
              <a:rPr lang="zh-CN" altLang="en-US" sz="1600" dirty="0">
                <a:solidFill>
                  <a:srgbClr val="000000"/>
                </a:solidFill>
                <a:latin typeface="+mn-lt"/>
                <a:ea typeface="+mn-ea"/>
                <a:cs typeface="Arial Unicode MS" panose="020B0604020202020204" pitchFamily="34" charset="-122"/>
              </a:rPr>
              <a:t>全球云计算市场空间预测</a:t>
            </a:r>
            <a:endParaRPr lang="en-US" altLang="zh-CN" sz="1600" dirty="0">
              <a:solidFill>
                <a:srgbClr val="000000"/>
              </a:solidFill>
              <a:latin typeface="+mn-lt"/>
              <a:ea typeface="+mn-ea"/>
              <a:cs typeface="Arial Unicode MS" panose="020B0604020202020204" pitchFamily="34" charset="-122"/>
            </a:endParaRPr>
          </a:p>
          <a:p>
            <a:pPr marL="186055" indent="-186055" algn="ctr" eaLnBrk="1" fontAlgn="t" hangingPunct="1">
              <a:buClr>
                <a:schemeClr val="tx2"/>
              </a:buClr>
              <a:buSzPct val="60000"/>
              <a:defRPr/>
            </a:pPr>
            <a:r>
              <a:rPr lang="en-US" altLang="zh-CN" sz="1600" dirty="0">
                <a:solidFill>
                  <a:srgbClr val="000000"/>
                </a:solidFill>
                <a:latin typeface="+mn-lt"/>
                <a:ea typeface="+mn-ea"/>
                <a:cs typeface="Arial Unicode MS" panose="020B0604020202020204" pitchFamily="34" charset="-122"/>
              </a:rPr>
              <a:t>10</a:t>
            </a:r>
            <a:r>
              <a:rPr lang="zh-CN" altLang="en-US" sz="1600" dirty="0">
                <a:solidFill>
                  <a:srgbClr val="000000"/>
                </a:solidFill>
                <a:latin typeface="+mn-lt"/>
                <a:ea typeface="+mn-ea"/>
                <a:cs typeface="Arial Unicode MS" panose="020B0604020202020204" pitchFamily="34" charset="-122"/>
              </a:rPr>
              <a:t>亿美元</a:t>
            </a:r>
            <a:endParaRPr lang="zh-CN" altLang="en-US" sz="1600" dirty="0">
              <a:solidFill>
                <a:srgbClr val="000000"/>
              </a:solidFill>
              <a:latin typeface="+mn-lt"/>
              <a:ea typeface="+mn-ea"/>
              <a:cs typeface="Arial Unicode MS" panose="020B0604020202020204" pitchFamily="34" charset="-122"/>
            </a:endParaRPr>
          </a:p>
        </p:txBody>
      </p:sp>
      <p:sp>
        <p:nvSpPr>
          <p:cNvPr id="2054" name="TextBox 42"/>
          <p:cNvSpPr txBox="1">
            <a:spLocks noChangeArrowheads="1"/>
          </p:cNvSpPr>
          <p:nvPr>
            <p:custDataLst>
              <p:tags r:id="rId3"/>
            </p:custDataLst>
          </p:nvPr>
        </p:nvSpPr>
        <p:spPr bwMode="auto">
          <a:xfrm>
            <a:off x="5832475" y="1762125"/>
            <a:ext cx="1919288" cy="565150"/>
          </a:xfrm>
          <a:prstGeom prst="rect">
            <a:avLst/>
          </a:prstGeom>
          <a:noFill/>
          <a:ln w="9525">
            <a:noFill/>
            <a:miter lim="800000"/>
          </a:ln>
        </p:spPr>
        <p:txBody>
          <a:bodyPr wrap="none" lIns="36000" tIns="36000" rIns="36000" bIns="36000">
            <a:spAutoFit/>
          </a:bodyPr>
          <a:lstStyle/>
          <a:p>
            <a:pPr marL="186055" indent="-186055" algn="ctr" eaLnBrk="1" fontAlgn="t" hangingPunct="1">
              <a:buClr>
                <a:schemeClr val="tx2"/>
              </a:buClr>
              <a:buSzPct val="60000"/>
              <a:defRPr/>
            </a:pPr>
            <a:r>
              <a:rPr lang="zh-CN" altLang="en-US" sz="1600" dirty="0">
                <a:solidFill>
                  <a:srgbClr val="000000"/>
                </a:solidFill>
                <a:latin typeface="+mn-lt"/>
                <a:ea typeface="+mn-ea"/>
                <a:cs typeface="Arial Unicode MS" panose="020B0604020202020204" pitchFamily="34" charset="-122"/>
              </a:rPr>
              <a:t>中国云计算市场空间</a:t>
            </a:r>
            <a:endParaRPr lang="en-US" altLang="zh-CN" sz="1600" dirty="0">
              <a:solidFill>
                <a:srgbClr val="000000"/>
              </a:solidFill>
              <a:latin typeface="+mn-lt"/>
              <a:ea typeface="+mn-ea"/>
              <a:cs typeface="Arial Unicode MS" panose="020B0604020202020204" pitchFamily="34" charset="-122"/>
            </a:endParaRPr>
          </a:p>
          <a:p>
            <a:pPr marL="186055" indent="-186055" algn="ctr" eaLnBrk="1" fontAlgn="t" hangingPunct="1">
              <a:buClr>
                <a:schemeClr val="tx2"/>
              </a:buClr>
              <a:buSzPct val="60000"/>
              <a:defRPr/>
            </a:pPr>
            <a:r>
              <a:rPr lang="zh-CN" altLang="en-US" sz="1600" dirty="0">
                <a:solidFill>
                  <a:srgbClr val="000000"/>
                </a:solidFill>
                <a:latin typeface="+mn-lt"/>
                <a:ea typeface="+mn-ea"/>
                <a:cs typeface="Arial Unicode MS" panose="020B0604020202020204" pitchFamily="34" charset="-122"/>
              </a:rPr>
              <a:t>亿元人民币</a:t>
            </a:r>
            <a:endParaRPr lang="zh-CN" altLang="en-US" sz="1600" dirty="0">
              <a:solidFill>
                <a:srgbClr val="000000"/>
              </a:solidFill>
              <a:latin typeface="+mn-lt"/>
              <a:ea typeface="+mn-ea"/>
              <a:cs typeface="Arial Unicode MS" panose="020B0604020202020204" pitchFamily="34" charset="-122"/>
            </a:endParaRPr>
          </a:p>
        </p:txBody>
      </p:sp>
      <p:grpSp>
        <p:nvGrpSpPr>
          <p:cNvPr id="81925" name="组合 46"/>
          <p:cNvGrpSpPr/>
          <p:nvPr/>
        </p:nvGrpSpPr>
        <p:grpSpPr bwMode="auto">
          <a:xfrm>
            <a:off x="755650" y="2276475"/>
            <a:ext cx="3908425" cy="3570288"/>
            <a:chOff x="800804" y="1891648"/>
            <a:chExt cx="3909050" cy="3571255"/>
          </a:xfrm>
        </p:grpSpPr>
        <p:graphicFrame>
          <p:nvGraphicFramePr>
            <p:cNvPr id="81928" name="Object 4"/>
            <p:cNvGraphicFramePr>
              <a:graphicFrameLocks noChangeAspect="1"/>
            </p:cNvGraphicFramePr>
            <p:nvPr>
              <p:custDataLst>
                <p:tags r:id="rId4"/>
              </p:custDataLst>
            </p:nvPr>
          </p:nvGraphicFramePr>
          <p:xfrm>
            <a:off x="2056755" y="1891648"/>
            <a:ext cx="2653099" cy="3571255"/>
          </p:xfrm>
          <a:graphic>
            <a:graphicData uri="http://schemas.openxmlformats.org/presentationml/2006/ole">
              <mc:AlternateContent xmlns:mc="http://schemas.openxmlformats.org/markup-compatibility/2006">
                <mc:Choice xmlns:v="urn:schemas-microsoft-com:vml" Requires="v">
                  <p:oleObj spid="_x0000_s2065" name="" r:id="rId5" imgW="2651760" imgH="3572510" progId="Excel.Sheet.8">
                    <p:embed/>
                  </p:oleObj>
                </mc:Choice>
                <mc:Fallback>
                  <p:oleObj name="" r:id="rId5" imgW="2651760" imgH="3572510" progId="Excel.Sheet.8">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6755" y="1891648"/>
                          <a:ext cx="2653099" cy="3571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custDataLst>
                <p:tags r:id="rId7"/>
              </p:custDataLst>
            </p:nvPr>
          </p:nvSpPr>
          <p:spPr>
            <a:xfrm>
              <a:off x="3288815" y="2288630"/>
              <a:ext cx="1076497" cy="319174"/>
            </a:xfrm>
            <a:prstGeom prst="rect">
              <a:avLst/>
            </a:prstGeom>
            <a:noFill/>
          </p:spPr>
          <p:txBody>
            <a:bodyPr lIns="36000" tIns="36000" rIns="36000" bIns="36000">
              <a:spAutoFit/>
            </a:bodyPr>
            <a:lstStyle/>
            <a:p>
              <a:pPr marL="186055" indent="-186055" algn="r" eaLnBrk="1" fontAlgn="auto" hangingPunct="1">
                <a:spcBef>
                  <a:spcPts val="0"/>
                </a:spcBef>
                <a:spcAft>
                  <a:spcPts val="0"/>
                </a:spcAft>
                <a:buClr>
                  <a:srgbClr val="990000"/>
                </a:buClr>
                <a:buSzPct val="60000"/>
                <a:defRPr/>
              </a:pPr>
              <a:r>
                <a:rPr lang="zh-CN" altLang="en-US" sz="1600" kern="0" dirty="0">
                  <a:solidFill>
                    <a:srgbClr val="000000"/>
                  </a:solidFill>
                  <a:latin typeface="+mn-lt"/>
                  <a:ea typeface="+mn-ea"/>
                  <a:cs typeface="Arial Unicode MS" panose="020B0604020202020204" pitchFamily="34" charset="-122"/>
                </a:rPr>
                <a:t>公共</a:t>
              </a:r>
              <a:r>
                <a:rPr lang="en-US" altLang="zh-CN" sz="1600" kern="0" dirty="0">
                  <a:solidFill>
                    <a:srgbClr val="000000"/>
                  </a:solidFill>
                  <a:latin typeface="+mn-lt"/>
                  <a:ea typeface="+mn-ea"/>
                  <a:cs typeface="Arial Unicode MS" panose="020B0604020202020204" pitchFamily="34" charset="-122"/>
                </a:rPr>
                <a:t>IT</a:t>
              </a:r>
              <a:r>
                <a:rPr lang="zh-CN" altLang="en-US" sz="1600" kern="0" dirty="0">
                  <a:solidFill>
                    <a:srgbClr val="000000"/>
                  </a:solidFill>
                  <a:latin typeface="+mn-lt"/>
                  <a:ea typeface="+mn-ea"/>
                  <a:cs typeface="Arial Unicode MS" panose="020B0604020202020204" pitchFamily="34" charset="-122"/>
                </a:rPr>
                <a:t>云</a:t>
              </a:r>
              <a:endParaRPr lang="zh-CN" altLang="en-US" sz="1600" kern="0" dirty="0">
                <a:solidFill>
                  <a:srgbClr val="000000"/>
                </a:solidFill>
                <a:latin typeface="+mn-lt"/>
                <a:ea typeface="+mn-ea"/>
                <a:cs typeface="Arial Unicode MS" panose="020B0604020202020204" pitchFamily="34" charset="-122"/>
              </a:endParaRPr>
            </a:p>
          </p:txBody>
        </p:sp>
        <p:sp>
          <p:nvSpPr>
            <p:cNvPr id="50" name="TextBox 49"/>
            <p:cNvSpPr txBox="1"/>
            <p:nvPr>
              <p:custDataLst>
                <p:tags r:id="rId8"/>
              </p:custDataLst>
            </p:nvPr>
          </p:nvSpPr>
          <p:spPr>
            <a:xfrm>
              <a:off x="1809028" y="3049249"/>
              <a:ext cx="792289"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2010</a:t>
              </a:r>
              <a:endParaRPr lang="zh-CN" altLang="en-US" sz="1400" kern="0" dirty="0">
                <a:solidFill>
                  <a:srgbClr val="000000"/>
                </a:solidFill>
                <a:latin typeface="+mn-lt"/>
                <a:ea typeface="+mn-ea"/>
                <a:cs typeface="Arial Unicode MS" panose="020B0604020202020204" pitchFamily="34" charset="-122"/>
              </a:endParaRPr>
            </a:p>
          </p:txBody>
        </p:sp>
        <p:sp>
          <p:nvSpPr>
            <p:cNvPr id="51" name="TextBox 50"/>
            <p:cNvSpPr txBox="1"/>
            <p:nvPr>
              <p:custDataLst>
                <p:tags r:id="rId9"/>
              </p:custDataLst>
            </p:nvPr>
          </p:nvSpPr>
          <p:spPr>
            <a:xfrm>
              <a:off x="1809028" y="3868621"/>
              <a:ext cx="738305"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2010</a:t>
              </a:r>
              <a:endParaRPr lang="zh-CN" altLang="en-US" sz="1400" kern="0" dirty="0">
                <a:solidFill>
                  <a:srgbClr val="000000"/>
                </a:solidFill>
                <a:latin typeface="+mn-lt"/>
                <a:ea typeface="+mn-ea"/>
                <a:cs typeface="Arial Unicode MS" panose="020B0604020202020204" pitchFamily="34" charset="-122"/>
              </a:endParaRPr>
            </a:p>
          </p:txBody>
        </p:sp>
        <p:sp>
          <p:nvSpPr>
            <p:cNvPr id="52" name="TextBox 51"/>
            <p:cNvSpPr txBox="1"/>
            <p:nvPr>
              <p:custDataLst>
                <p:tags r:id="rId10"/>
              </p:custDataLst>
            </p:nvPr>
          </p:nvSpPr>
          <p:spPr>
            <a:xfrm>
              <a:off x="1809028" y="4559370"/>
              <a:ext cx="738305"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2009</a:t>
              </a:r>
              <a:endParaRPr lang="zh-CN" altLang="en-US" sz="1400" kern="0" dirty="0">
                <a:solidFill>
                  <a:srgbClr val="000000"/>
                </a:solidFill>
                <a:latin typeface="+mn-lt"/>
                <a:ea typeface="+mn-ea"/>
                <a:cs typeface="Arial Unicode MS" panose="020B0604020202020204" pitchFamily="34" charset="-122"/>
              </a:endParaRPr>
            </a:p>
          </p:txBody>
        </p:sp>
        <p:pic>
          <p:nvPicPr>
            <p:cNvPr id="81933" name="图片 52" descr="images2.jpg"/>
            <p:cNvPicPr>
              <a:picLocks noChangeAspect="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15304" y="4607747"/>
              <a:ext cx="819581" cy="2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4" name="图片 53" descr="images3.jpg"/>
            <p:cNvPicPr>
              <a:picLocks noChangeAspect="1"/>
            </p:cNvPicPr>
            <p:nvPr>
              <p:custDataLst>
                <p:tags r:id="rId13"/>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872487" y="3122612"/>
              <a:ext cx="9067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5" name="图片 54" descr="images5.jpg"/>
            <p:cNvPicPr>
              <a:picLocks noChangeAspect="1"/>
            </p:cNvPicPr>
            <p:nvPr>
              <p:custDataLst>
                <p:tags r:id="rId1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016902" y="3822246"/>
              <a:ext cx="753836" cy="24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图片 55" descr="images.jpg"/>
            <p:cNvPicPr>
              <a:picLocks noChangeAspect="1"/>
            </p:cNvPicPr>
            <p:nvPr>
              <p:custDataLst>
                <p:tags r:id="rId17"/>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063639" y="2368550"/>
              <a:ext cx="721609" cy="30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custDataLst>
                <p:tags r:id="rId19"/>
              </p:custDataLst>
            </p:nvPr>
          </p:nvSpPr>
          <p:spPr>
            <a:xfrm>
              <a:off x="1809028" y="4775329"/>
              <a:ext cx="644628"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2015</a:t>
              </a:r>
              <a:endParaRPr lang="zh-CN" altLang="en-US" sz="1400" kern="0" dirty="0">
                <a:solidFill>
                  <a:srgbClr val="000000"/>
                </a:solidFill>
                <a:latin typeface="+mn-lt"/>
                <a:ea typeface="+mn-ea"/>
                <a:cs typeface="Arial Unicode MS" panose="020B0604020202020204" pitchFamily="34" charset="-122"/>
              </a:endParaRPr>
            </a:p>
          </p:txBody>
        </p:sp>
        <p:sp>
          <p:nvSpPr>
            <p:cNvPr id="58" name="TextBox 57"/>
            <p:cNvSpPr txBox="1"/>
            <p:nvPr>
              <p:custDataLst>
                <p:tags r:id="rId20"/>
              </p:custDataLst>
            </p:nvPr>
          </p:nvSpPr>
          <p:spPr>
            <a:xfrm>
              <a:off x="1809028" y="2561754"/>
              <a:ext cx="777999"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2014</a:t>
              </a:r>
              <a:endParaRPr lang="zh-CN" altLang="en-US" sz="1400" kern="0" dirty="0">
                <a:solidFill>
                  <a:srgbClr val="000000"/>
                </a:solidFill>
                <a:latin typeface="+mn-lt"/>
                <a:ea typeface="+mn-ea"/>
                <a:cs typeface="Arial Unicode MS" panose="020B0604020202020204" pitchFamily="34" charset="-122"/>
              </a:endParaRPr>
            </a:p>
          </p:txBody>
        </p:sp>
        <p:sp>
          <p:nvSpPr>
            <p:cNvPr id="59" name="TextBox 58"/>
            <p:cNvSpPr txBox="1"/>
            <p:nvPr>
              <p:custDataLst>
                <p:tags r:id="rId21"/>
              </p:custDataLst>
            </p:nvPr>
          </p:nvSpPr>
          <p:spPr>
            <a:xfrm>
              <a:off x="3015721" y="3012727"/>
              <a:ext cx="1479787" cy="319174"/>
            </a:xfrm>
            <a:prstGeom prst="rect">
              <a:avLst/>
            </a:prstGeom>
            <a:noFill/>
          </p:spPr>
          <p:txBody>
            <a:bodyPr lIns="36000" tIns="36000" rIns="36000" bIns="36000">
              <a:spAutoFit/>
            </a:bodyPr>
            <a:lstStyle/>
            <a:p>
              <a:pPr marL="186055" indent="-186055" algn="r" eaLnBrk="1" fontAlgn="auto" hangingPunct="1">
                <a:spcBef>
                  <a:spcPts val="0"/>
                </a:spcBef>
                <a:spcAft>
                  <a:spcPts val="0"/>
                </a:spcAft>
                <a:buClr>
                  <a:srgbClr val="990000"/>
                </a:buClr>
                <a:buSzPct val="60000"/>
                <a:defRPr/>
              </a:pPr>
              <a:r>
                <a:rPr lang="zh-CN" altLang="en-US" sz="1600" kern="0" dirty="0">
                  <a:solidFill>
                    <a:srgbClr val="000000"/>
                  </a:solidFill>
                  <a:latin typeface="+mn-lt"/>
                  <a:ea typeface="+mn-ea"/>
                  <a:cs typeface="Arial Unicode MS" panose="020B0604020202020204" pitchFamily="34" charset="-122"/>
                </a:rPr>
                <a:t>企业云服务</a:t>
              </a:r>
              <a:endParaRPr lang="zh-CN" altLang="en-US" sz="1600" kern="0" dirty="0">
                <a:solidFill>
                  <a:srgbClr val="000000"/>
                </a:solidFill>
                <a:latin typeface="+mn-lt"/>
                <a:ea typeface="+mn-ea"/>
                <a:cs typeface="Arial Unicode MS" panose="020B0604020202020204" pitchFamily="34" charset="-122"/>
              </a:endParaRPr>
            </a:p>
          </p:txBody>
        </p:sp>
        <p:sp>
          <p:nvSpPr>
            <p:cNvPr id="60" name="TextBox 59"/>
            <p:cNvSpPr txBox="1"/>
            <p:nvPr>
              <p:custDataLst>
                <p:tags r:id="rId22"/>
              </p:custDataLst>
            </p:nvPr>
          </p:nvSpPr>
          <p:spPr>
            <a:xfrm>
              <a:off x="1809028" y="4084580"/>
              <a:ext cx="630338"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2015</a:t>
              </a:r>
              <a:endParaRPr lang="zh-CN" altLang="en-US" sz="1400" kern="0" dirty="0">
                <a:solidFill>
                  <a:srgbClr val="000000"/>
                </a:solidFill>
                <a:latin typeface="+mn-lt"/>
                <a:ea typeface="+mn-ea"/>
                <a:cs typeface="Arial Unicode MS" panose="020B0604020202020204" pitchFamily="34" charset="-122"/>
              </a:endParaRPr>
            </a:p>
          </p:txBody>
        </p:sp>
        <p:sp>
          <p:nvSpPr>
            <p:cNvPr id="61" name="TextBox 60"/>
            <p:cNvSpPr txBox="1"/>
            <p:nvPr>
              <p:custDataLst>
                <p:tags r:id="rId23"/>
              </p:custDataLst>
            </p:nvPr>
          </p:nvSpPr>
          <p:spPr>
            <a:xfrm>
              <a:off x="3307868" y="4618124"/>
              <a:ext cx="970117" cy="319173"/>
            </a:xfrm>
            <a:prstGeom prst="rect">
              <a:avLst/>
            </a:prstGeom>
            <a:noFill/>
          </p:spPr>
          <p:txBody>
            <a:bodyPr lIns="36000" tIns="36000" rIns="36000" bIns="36000">
              <a:spAutoFit/>
            </a:bodyPr>
            <a:lstStyle/>
            <a:p>
              <a:pPr marL="186055" indent="-186055" algn="r" eaLnBrk="1" fontAlgn="auto" hangingPunct="1">
                <a:spcBef>
                  <a:spcPts val="0"/>
                </a:spcBef>
                <a:spcAft>
                  <a:spcPts val="0"/>
                </a:spcAft>
                <a:buClr>
                  <a:srgbClr val="990000"/>
                </a:buClr>
                <a:buSzPct val="60000"/>
                <a:defRPr/>
              </a:pPr>
              <a:r>
                <a:rPr lang="zh-CN" altLang="en-US" sz="1600" kern="0" dirty="0">
                  <a:solidFill>
                    <a:srgbClr val="000000"/>
                  </a:solidFill>
                  <a:latin typeface="+mn-lt"/>
                  <a:ea typeface="+mn-ea"/>
                  <a:cs typeface="Arial Unicode MS" panose="020B0604020202020204" pitchFamily="34" charset="-122"/>
                </a:rPr>
                <a:t>云服务</a:t>
              </a:r>
              <a:endParaRPr lang="zh-CN" altLang="en-US" sz="1600" kern="0" dirty="0">
                <a:solidFill>
                  <a:srgbClr val="000000"/>
                </a:solidFill>
                <a:latin typeface="+mn-lt"/>
                <a:ea typeface="+mn-ea"/>
                <a:cs typeface="Arial Unicode MS" panose="020B0604020202020204" pitchFamily="34" charset="-122"/>
              </a:endParaRPr>
            </a:p>
          </p:txBody>
        </p:sp>
        <p:sp>
          <p:nvSpPr>
            <p:cNvPr id="62" name="TextBox 61"/>
            <p:cNvSpPr txBox="1"/>
            <p:nvPr>
              <p:custDataLst>
                <p:tags r:id="rId24"/>
              </p:custDataLst>
            </p:nvPr>
          </p:nvSpPr>
          <p:spPr>
            <a:xfrm>
              <a:off x="3014133" y="3724119"/>
              <a:ext cx="1294020" cy="319174"/>
            </a:xfrm>
            <a:prstGeom prst="rect">
              <a:avLst/>
            </a:prstGeom>
            <a:noFill/>
          </p:spPr>
          <p:txBody>
            <a:bodyPr lIns="36000" tIns="36000" rIns="36000" bIns="36000">
              <a:spAutoFit/>
            </a:bodyPr>
            <a:lstStyle/>
            <a:p>
              <a:pPr indent="-186055" algn="r" eaLnBrk="1" fontAlgn="auto" hangingPunct="1">
                <a:spcBef>
                  <a:spcPts val="0"/>
                </a:spcBef>
                <a:spcAft>
                  <a:spcPts val="0"/>
                </a:spcAft>
                <a:buClr>
                  <a:srgbClr val="990000"/>
                </a:buClr>
                <a:buSzPct val="60000"/>
                <a:defRPr/>
              </a:pPr>
              <a:r>
                <a:rPr lang="zh-CN" altLang="en-US" sz="1600" kern="0" dirty="0">
                  <a:solidFill>
                    <a:srgbClr val="000000"/>
                  </a:solidFill>
                  <a:latin typeface="+mn-lt"/>
                  <a:ea typeface="+mn-ea"/>
                  <a:cs typeface="Arial Unicode MS" panose="020B0604020202020204" pitchFamily="34" charset="-122"/>
                </a:rPr>
                <a:t>云服务</a:t>
              </a:r>
              <a:endParaRPr lang="zh-CN" altLang="en-US" sz="1600" kern="0" dirty="0">
                <a:solidFill>
                  <a:srgbClr val="000000"/>
                </a:solidFill>
                <a:latin typeface="+mn-lt"/>
                <a:ea typeface="+mn-ea"/>
                <a:cs typeface="Arial Unicode MS" panose="020B0604020202020204" pitchFamily="34" charset="-122"/>
              </a:endParaRPr>
            </a:p>
          </p:txBody>
        </p:sp>
        <p:sp>
          <p:nvSpPr>
            <p:cNvPr id="63" name="TextBox 62"/>
            <p:cNvSpPr txBox="1"/>
            <p:nvPr>
              <p:custDataLst>
                <p:tags r:id="rId25"/>
              </p:custDataLst>
            </p:nvPr>
          </p:nvSpPr>
          <p:spPr>
            <a:xfrm>
              <a:off x="1809028" y="3265208"/>
              <a:ext cx="684321"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2015</a:t>
              </a:r>
              <a:endParaRPr lang="zh-CN" altLang="en-US" sz="1400" kern="0" dirty="0">
                <a:solidFill>
                  <a:srgbClr val="000000"/>
                </a:solidFill>
                <a:latin typeface="+mn-lt"/>
                <a:ea typeface="+mn-ea"/>
                <a:cs typeface="Arial Unicode MS" panose="020B0604020202020204" pitchFamily="34" charset="-122"/>
              </a:endParaRPr>
            </a:p>
          </p:txBody>
        </p:sp>
        <p:sp>
          <p:nvSpPr>
            <p:cNvPr id="64" name="TextBox 63"/>
            <p:cNvSpPr txBox="1"/>
            <p:nvPr>
              <p:custDataLst>
                <p:tags r:id="rId26"/>
              </p:custDataLst>
            </p:nvPr>
          </p:nvSpPr>
          <p:spPr>
            <a:xfrm>
              <a:off x="1809028" y="2345796"/>
              <a:ext cx="711314" cy="28900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en-US" altLang="zh-CN" sz="1400" kern="0" dirty="0">
                  <a:solidFill>
                    <a:srgbClr val="000000"/>
                  </a:solidFill>
                  <a:latin typeface="+mn-lt"/>
                  <a:ea typeface="+mn-ea"/>
                  <a:cs typeface="Arial Unicode MS" panose="020B0604020202020204" pitchFamily="34" charset="-122"/>
                </a:rPr>
                <a:t>2009</a:t>
              </a:r>
              <a:endParaRPr lang="zh-CN" altLang="en-US" sz="1400" kern="0" dirty="0">
                <a:solidFill>
                  <a:srgbClr val="000000"/>
                </a:solidFill>
                <a:latin typeface="+mn-lt"/>
                <a:ea typeface="+mn-ea"/>
                <a:cs typeface="Arial Unicode MS" panose="020B0604020202020204" pitchFamily="34" charset="-122"/>
              </a:endParaRPr>
            </a:p>
          </p:txBody>
        </p:sp>
        <p:sp>
          <p:nvSpPr>
            <p:cNvPr id="65" name="TextBox 64"/>
            <p:cNvSpPr txBox="1"/>
            <p:nvPr>
              <p:custDataLst>
                <p:tags r:id="rId27"/>
              </p:custDataLst>
            </p:nvPr>
          </p:nvSpPr>
          <p:spPr>
            <a:xfrm>
              <a:off x="800804" y="2684026"/>
              <a:ext cx="1125718" cy="211194"/>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zh-CN" altLang="en-US" sz="900" i="1" kern="0" dirty="0">
                  <a:solidFill>
                    <a:srgbClr val="000000"/>
                  </a:solidFill>
                  <a:latin typeface="+mn-lt"/>
                  <a:ea typeface="+mn-ea"/>
                  <a:cs typeface="Arial Unicode MS" panose="020B0604020202020204" pitchFamily="34" charset="-122"/>
                </a:rPr>
                <a:t>预测时间： </a:t>
              </a:r>
              <a:r>
                <a:rPr lang="en-US" altLang="zh-CN" sz="900" i="1" kern="0" dirty="0">
                  <a:solidFill>
                    <a:srgbClr val="000000"/>
                  </a:solidFill>
                  <a:latin typeface="+mn-lt"/>
                  <a:ea typeface="+mn-ea"/>
                  <a:cs typeface="Arial Unicode MS" panose="020B0604020202020204" pitchFamily="34" charset="-122"/>
                </a:rPr>
                <a:t>2010.6</a:t>
              </a:r>
              <a:endParaRPr lang="zh-CN" altLang="en-US" sz="900" i="1" kern="0" dirty="0">
                <a:solidFill>
                  <a:srgbClr val="000000"/>
                </a:solidFill>
                <a:latin typeface="+mn-lt"/>
                <a:ea typeface="+mn-ea"/>
                <a:cs typeface="Arial Unicode MS" panose="020B0604020202020204" pitchFamily="34" charset="-122"/>
              </a:endParaRPr>
            </a:p>
          </p:txBody>
        </p:sp>
        <p:sp>
          <p:nvSpPr>
            <p:cNvPr id="66" name="TextBox 65"/>
            <p:cNvSpPr txBox="1"/>
            <p:nvPr>
              <p:custDataLst>
                <p:tags r:id="rId28"/>
              </p:custDataLst>
            </p:nvPr>
          </p:nvSpPr>
          <p:spPr>
            <a:xfrm>
              <a:off x="800804" y="3376363"/>
              <a:ext cx="1125718" cy="211194"/>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zh-CN" altLang="en-US" sz="900" i="1" kern="0" dirty="0">
                  <a:solidFill>
                    <a:srgbClr val="000000"/>
                  </a:solidFill>
                  <a:latin typeface="+mn-lt"/>
                  <a:ea typeface="+mn-ea"/>
                  <a:cs typeface="Arial Unicode MS" panose="020B0604020202020204" pitchFamily="34" charset="-122"/>
                </a:rPr>
                <a:t>预测时间： </a:t>
              </a:r>
              <a:r>
                <a:rPr lang="en-US" altLang="zh-CN" sz="900" i="1" kern="0" dirty="0">
                  <a:solidFill>
                    <a:srgbClr val="000000"/>
                  </a:solidFill>
                  <a:latin typeface="+mn-lt"/>
                  <a:ea typeface="+mn-ea"/>
                  <a:cs typeface="Arial Unicode MS" panose="020B0604020202020204" pitchFamily="34" charset="-122"/>
                </a:rPr>
                <a:t>2010.6</a:t>
              </a:r>
              <a:endParaRPr lang="zh-CN" altLang="en-US" sz="900" i="1" kern="0" dirty="0">
                <a:solidFill>
                  <a:srgbClr val="000000"/>
                </a:solidFill>
                <a:latin typeface="+mn-lt"/>
                <a:ea typeface="+mn-ea"/>
                <a:cs typeface="Arial Unicode MS" panose="020B0604020202020204" pitchFamily="34" charset="-122"/>
              </a:endParaRPr>
            </a:p>
          </p:txBody>
        </p:sp>
        <p:sp>
          <p:nvSpPr>
            <p:cNvPr id="67" name="TextBox 66"/>
            <p:cNvSpPr txBox="1"/>
            <p:nvPr>
              <p:custDataLst>
                <p:tags r:id="rId29"/>
              </p:custDataLst>
            </p:nvPr>
          </p:nvSpPr>
          <p:spPr>
            <a:xfrm>
              <a:off x="800804" y="4103635"/>
              <a:ext cx="1125718" cy="211194"/>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zh-CN" altLang="en-US" sz="900" i="1" kern="0" dirty="0">
                  <a:solidFill>
                    <a:srgbClr val="000000"/>
                  </a:solidFill>
                  <a:latin typeface="+mn-lt"/>
                  <a:ea typeface="+mn-ea"/>
                  <a:cs typeface="Arial Unicode MS" panose="020B0604020202020204" pitchFamily="34" charset="-122"/>
                </a:rPr>
                <a:t>预测时间： </a:t>
              </a:r>
              <a:r>
                <a:rPr lang="en-US" altLang="zh-CN" sz="900" i="1" kern="0" dirty="0">
                  <a:solidFill>
                    <a:srgbClr val="000000"/>
                  </a:solidFill>
                  <a:latin typeface="+mn-lt"/>
                  <a:ea typeface="+mn-ea"/>
                  <a:cs typeface="Arial Unicode MS" panose="020B0604020202020204" pitchFamily="34" charset="-122"/>
                </a:rPr>
                <a:t>2011.1</a:t>
              </a:r>
              <a:endParaRPr lang="zh-CN" altLang="en-US" sz="900" i="1" kern="0" dirty="0">
                <a:solidFill>
                  <a:srgbClr val="000000"/>
                </a:solidFill>
                <a:latin typeface="+mn-lt"/>
                <a:ea typeface="+mn-ea"/>
                <a:cs typeface="Arial Unicode MS" panose="020B0604020202020204" pitchFamily="34" charset="-122"/>
              </a:endParaRPr>
            </a:p>
          </p:txBody>
        </p:sp>
        <p:sp>
          <p:nvSpPr>
            <p:cNvPr id="68" name="TextBox 67"/>
            <p:cNvSpPr txBox="1"/>
            <p:nvPr>
              <p:custDataLst>
                <p:tags r:id="rId30"/>
              </p:custDataLst>
            </p:nvPr>
          </p:nvSpPr>
          <p:spPr>
            <a:xfrm>
              <a:off x="800804" y="4824555"/>
              <a:ext cx="1125718" cy="212783"/>
            </a:xfrm>
            <a:prstGeom prst="rect">
              <a:avLst/>
            </a:prstGeom>
            <a:noFill/>
          </p:spPr>
          <p:txBody>
            <a:bodyPr lIns="36000" tIns="36000" rIns="36000" bIns="36000">
              <a:spAutoFit/>
            </a:bodyPr>
            <a:lstStyle/>
            <a:p>
              <a:pPr marL="186055" indent="-186055" eaLnBrk="1" fontAlgn="auto" hangingPunct="1">
                <a:spcBef>
                  <a:spcPts val="0"/>
                </a:spcBef>
                <a:spcAft>
                  <a:spcPts val="0"/>
                </a:spcAft>
                <a:buClr>
                  <a:srgbClr val="990000"/>
                </a:buClr>
                <a:buSzPct val="60000"/>
                <a:defRPr/>
              </a:pPr>
              <a:r>
                <a:rPr lang="zh-CN" altLang="en-US" sz="900" i="1" kern="0" dirty="0">
                  <a:solidFill>
                    <a:srgbClr val="000000"/>
                  </a:solidFill>
                  <a:latin typeface="+mn-lt"/>
                  <a:ea typeface="+mn-ea"/>
                  <a:cs typeface="Arial Unicode MS" panose="020B0604020202020204" pitchFamily="34" charset="-122"/>
                </a:rPr>
                <a:t>预测时间： </a:t>
              </a:r>
              <a:r>
                <a:rPr lang="en-US" altLang="zh-CN" sz="900" i="1" kern="0" dirty="0">
                  <a:solidFill>
                    <a:srgbClr val="000000"/>
                  </a:solidFill>
                  <a:latin typeface="+mn-lt"/>
                  <a:ea typeface="+mn-ea"/>
                  <a:cs typeface="Arial Unicode MS" panose="020B0604020202020204" pitchFamily="34" charset="-122"/>
                </a:rPr>
                <a:t>2011.2</a:t>
              </a:r>
              <a:endParaRPr lang="zh-CN" altLang="en-US" sz="900" i="1" kern="0" dirty="0">
                <a:solidFill>
                  <a:srgbClr val="000000"/>
                </a:solidFill>
                <a:latin typeface="+mn-lt"/>
                <a:ea typeface="+mn-ea"/>
                <a:cs typeface="Arial Unicode MS" panose="020B0604020202020204" pitchFamily="34" charset="-122"/>
              </a:endParaRPr>
            </a:p>
          </p:txBody>
        </p:sp>
        <p:sp>
          <p:nvSpPr>
            <p:cNvPr id="69" name="矩形 68"/>
            <p:cNvSpPr/>
            <p:nvPr/>
          </p:nvSpPr>
          <p:spPr bwMode="auto">
            <a:xfrm>
              <a:off x="2047191" y="1974220"/>
              <a:ext cx="2510238" cy="377927"/>
            </a:xfrm>
            <a:prstGeom prst="rect">
              <a:avLst/>
            </a:prstGeom>
            <a:solidFill>
              <a:srgbClr val="FFFFFF"/>
            </a:solidFill>
            <a:ln>
              <a:noFill/>
            </a:ln>
            <a:effectLst/>
          </p:spPr>
          <p:txBody>
            <a:bodyPr/>
            <a:lstStyle/>
            <a:p>
              <a:pPr eaLnBrk="1" hangingPunct="1">
                <a:buClr>
                  <a:srgbClr val="CC9900"/>
                </a:buClr>
                <a:buFont typeface="Wingdings" panose="05000000000000000000" pitchFamily="2" charset="2"/>
                <a:buChar char="n"/>
                <a:defRPr/>
              </a:pPr>
              <a:endParaRPr lang="zh-CN" altLang="en-US" sz="1800" kern="0">
                <a:solidFill>
                  <a:srgbClr val="000000"/>
                </a:solidFill>
                <a:latin typeface="+mn-lt"/>
                <a:ea typeface="+mn-ea"/>
              </a:endParaRPr>
            </a:p>
          </p:txBody>
        </p:sp>
      </p:grpSp>
      <p:graphicFrame>
        <p:nvGraphicFramePr>
          <p:cNvPr id="70" name="图表 69"/>
          <p:cNvGraphicFramePr/>
          <p:nvPr/>
        </p:nvGraphicFramePr>
        <p:xfrm>
          <a:off x="4572000" y="2721421"/>
          <a:ext cx="4572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81927" name="TextBox 85"/>
          <p:cNvSpPr txBox="1">
            <a:spLocks noChangeArrowheads="1"/>
          </p:cNvSpPr>
          <p:nvPr/>
        </p:nvSpPr>
        <p:spPr bwMode="auto">
          <a:xfrm>
            <a:off x="5292725" y="5341938"/>
            <a:ext cx="2374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000" smtClean="0">
                <a:latin typeface="+mn-lt"/>
                <a:ea typeface="+mn-ea"/>
              </a:rPr>
              <a:t>数据来源：赛迪顾问</a:t>
            </a:r>
            <a:endParaRPr lang="zh-CN" altLang="en-US" sz="1000" smtClean="0">
              <a:latin typeface="+mn-lt"/>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
          <p:cNvSpPr>
            <a:spLocks noGrp="1"/>
          </p:cNvSpPr>
          <p:nvPr>
            <p:ph type="title"/>
          </p:nvPr>
        </p:nvSpPr>
        <p:spPr/>
        <p:txBody>
          <a:bodyPr/>
          <a:lstStyle/>
          <a:p>
            <a:pPr>
              <a:defRPr/>
            </a:pPr>
            <a:r>
              <a:rPr lang="zh-CN" altLang="en-US" smtClean="0">
                <a:solidFill>
                  <a:schemeClr val="tx2"/>
                </a:solidFill>
                <a:latin typeface="+mj-ea"/>
              </a:rPr>
              <a:t>云计算应用</a:t>
            </a:r>
            <a:endParaRPr lang="zh-CN" altLang="en-US" dirty="0" smtClean="0">
              <a:latin typeface="+mj-ea"/>
            </a:endParaRPr>
          </a:p>
        </p:txBody>
      </p:sp>
      <p:sp>
        <p:nvSpPr>
          <p:cNvPr id="45059" name="内容占位符 3"/>
          <p:cNvSpPr>
            <a:spLocks noGrp="1"/>
          </p:cNvSpPr>
          <p:nvPr>
            <p:ph idx="1"/>
          </p:nvPr>
        </p:nvSpPr>
        <p:spPr/>
        <p:txBody>
          <a:bodyPr/>
          <a:lstStyle/>
          <a:p>
            <a:pPr>
              <a:defRPr/>
            </a:pPr>
            <a:r>
              <a:rPr lang="en-US" altLang="zh-CN" smtClean="0"/>
              <a:t>Amazon</a:t>
            </a:r>
            <a:endParaRPr lang="en-US" altLang="zh-CN" smtClean="0"/>
          </a:p>
          <a:p>
            <a:pPr lvl="1">
              <a:defRPr/>
            </a:pPr>
            <a:r>
              <a:rPr lang="en-US" altLang="zh-CN" smtClean="0"/>
              <a:t>Elastic Compute Cloud(EC2): </a:t>
            </a:r>
            <a:r>
              <a:rPr lang="zh-CN" altLang="en-US" smtClean="0"/>
              <a:t>弹性云设施服务</a:t>
            </a:r>
            <a:endParaRPr lang="zh-CN" altLang="en-US" smtClean="0"/>
          </a:p>
          <a:p>
            <a:pPr>
              <a:defRPr/>
            </a:pPr>
            <a:r>
              <a:rPr lang="zh-CN" altLang="en-US" smtClean="0"/>
              <a:t>微软</a:t>
            </a:r>
            <a:endParaRPr lang="en-US" altLang="zh-CN" smtClean="0"/>
          </a:p>
          <a:p>
            <a:pPr lvl="1">
              <a:defRPr/>
            </a:pPr>
            <a:r>
              <a:rPr lang="en-US" altLang="zh-CN" smtClean="0"/>
              <a:t>Windows Azure Platform </a:t>
            </a:r>
            <a:r>
              <a:rPr lang="zh-CN" altLang="en-US" smtClean="0"/>
              <a:t>：基于标准网络协议的</a:t>
            </a:r>
            <a:r>
              <a:rPr lang="en-US" altLang="zh-CN" smtClean="0"/>
              <a:t>.net web</a:t>
            </a:r>
            <a:r>
              <a:rPr lang="zh-CN" altLang="en-US" smtClean="0"/>
              <a:t>应用开发平台</a:t>
            </a:r>
            <a:endParaRPr lang="en-US" altLang="zh-CN" smtClean="0"/>
          </a:p>
          <a:p>
            <a:pPr marL="301625" lvl="1" indent="-301625">
              <a:buClr>
                <a:srgbClr val="808080"/>
              </a:buClr>
              <a:buSzPct val="60000"/>
              <a:buFont typeface="Wingdings" panose="05000000000000000000" pitchFamily="2" charset="2"/>
              <a:buChar char="l"/>
              <a:defRPr/>
            </a:pPr>
            <a:r>
              <a:rPr lang="zh-CN" altLang="en-US" sz="2200" smtClean="0">
                <a:cs typeface="+mn-cs"/>
              </a:rPr>
              <a:t>阿里</a:t>
            </a:r>
            <a:endParaRPr lang="en-US" altLang="zh-CN" sz="2200" smtClean="0">
              <a:cs typeface="+mn-cs"/>
            </a:endParaRPr>
          </a:p>
          <a:p>
            <a:pPr lvl="1">
              <a:defRPr/>
            </a:pPr>
            <a:r>
              <a:rPr lang="zh-CN" altLang="en-US" smtClean="0"/>
              <a:t>云服务器</a:t>
            </a:r>
            <a:r>
              <a:rPr lang="en-US" altLang="zh-CN" smtClean="0"/>
              <a:t>ECS</a:t>
            </a:r>
            <a:endParaRPr lang="zh-CN" altLang="en-US" smtClean="0"/>
          </a:p>
          <a:p>
            <a:pPr>
              <a:defRPr/>
            </a:pP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云计算的演进</a:t>
            </a:r>
            <a:endParaRPr lang="zh-CN" altLang="en-US"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华为云计算战略</a:t>
            </a:r>
            <a:endParaRPr lang="en-US" altLang="zh-CN" b="1" dirty="0" smtClean="0">
              <a:latin typeface="+mn-ea"/>
            </a:endParaRPr>
          </a:p>
        </p:txBody>
      </p:sp>
      <p:pic>
        <p:nvPicPr>
          <p:cNvPr id="86020"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smtClean="0"/>
              <a:t>云计算的概念</a:t>
            </a:r>
            <a:endParaRPr lang="zh-CN" altLang="en-US" smtClean="0"/>
          </a:p>
        </p:txBody>
      </p:sp>
      <p:sp>
        <p:nvSpPr>
          <p:cNvPr id="5" name="Content Placeholder 2"/>
          <p:cNvSpPr>
            <a:spLocks noGrp="1"/>
          </p:cNvSpPr>
          <p:nvPr>
            <p:ph idx="4294967295"/>
          </p:nvPr>
        </p:nvSpPr>
        <p:spPr>
          <a:xfrm>
            <a:off x="755650" y="1381125"/>
            <a:ext cx="7848600" cy="4819650"/>
          </a:xfrm>
        </p:spPr>
        <p:txBody>
          <a:bodyPr/>
          <a:lstStyle/>
          <a:p>
            <a:pPr marL="0" indent="355600">
              <a:buFont typeface="Wingdings" panose="05000000000000000000" pitchFamily="2" charset="2"/>
              <a:buNone/>
              <a:defRPr/>
            </a:pPr>
            <a:r>
              <a:rPr lang="zh-CN" altLang="en-US" sz="2000" smtClean="0">
                <a:latin typeface="+mn-ea"/>
              </a:rPr>
              <a:t>云计算是一种按使用量付费的模式，这种模式提供可用的、便捷的、按需的网络访问， 进入可配置的计算资源共享池（资源包括网络，服务器，存储，应用软件，服务），这些资源能够被快速提供，只需投入很少的管理工作，或与服务供应商进行很少的交互。</a:t>
            </a:r>
            <a:endParaRPr lang="en-US" altLang="zh-CN" sz="2000" smtClean="0">
              <a:latin typeface="+mn-ea"/>
            </a:endParaRPr>
          </a:p>
          <a:p>
            <a:pPr algn="r">
              <a:buFont typeface="Wingdings" panose="05000000000000000000" pitchFamily="2" charset="2"/>
              <a:buNone/>
              <a:defRPr/>
            </a:pPr>
            <a:r>
              <a:rPr lang="zh-CN" altLang="en-US" sz="2000" smtClean="0">
                <a:latin typeface="+mn-ea"/>
              </a:rPr>
              <a:t>美国国家标准与技术研究院</a:t>
            </a:r>
            <a:endParaRPr lang="en-US" altLang="zh-CN" sz="2000" smtClean="0">
              <a:latin typeface="+mn-ea"/>
            </a:endParaRPr>
          </a:p>
          <a:p>
            <a:pPr>
              <a:buFont typeface="Wingdings" panose="05000000000000000000" pitchFamily="2" charset="2"/>
              <a:buNone/>
              <a:defRPr/>
            </a:pPr>
            <a:endParaRPr lang="en-US" altLang="zh-CN" sz="2000" smtClean="0">
              <a:latin typeface="+mn-ea"/>
            </a:endParaRPr>
          </a:p>
          <a:p>
            <a:pPr marL="0" indent="355600">
              <a:buClr>
                <a:srgbClr val="000000"/>
              </a:buClr>
              <a:buFont typeface="Wingdings" panose="05000000000000000000" pitchFamily="2" charset="2"/>
              <a:buNone/>
              <a:defRPr/>
            </a:pPr>
            <a:r>
              <a:rPr lang="zh-CN" altLang="en-US" sz="2000" smtClean="0">
                <a:latin typeface="+mn-ea"/>
              </a:rPr>
              <a:t>云计算是一种基于互联网的计算方式，通过这种方式，共享的软硬件资源和信息可以按需求提供给计算机和其他设备。云计算依赖资源的共享以达成规模经济，类似基础设施（如电力网）。</a:t>
            </a:r>
            <a:endParaRPr lang="en-US" altLang="zh-CN" sz="2000" smtClean="0">
              <a:latin typeface="+mn-ea"/>
            </a:endParaRPr>
          </a:p>
          <a:p>
            <a:pPr algn="r">
              <a:buClr>
                <a:srgbClr val="000000"/>
              </a:buClr>
              <a:buFont typeface="Wingdings" panose="05000000000000000000" pitchFamily="2" charset="2"/>
              <a:buNone/>
              <a:defRPr/>
            </a:pPr>
            <a:r>
              <a:rPr lang="zh-CN" altLang="en-US" sz="2000" smtClean="0">
                <a:latin typeface="+mn-ea"/>
              </a:rPr>
              <a:t>维基百科</a:t>
            </a:r>
            <a:endParaRPr lang="en-US" altLang="zh-CN" sz="2000" smtClean="0">
              <a:latin typeface="+mn-ea"/>
            </a:endParaRPr>
          </a:p>
          <a:p>
            <a:pPr>
              <a:buFont typeface="Wingdings" panose="05000000000000000000" pitchFamily="2" charset="2"/>
              <a:buNone/>
              <a:defRPr/>
            </a:pPr>
            <a:endParaRPr lang="zh-CN" altLang="en-US" sz="2000" smtClean="0"/>
          </a:p>
          <a:p>
            <a:pPr marL="79375" indent="31750">
              <a:lnSpc>
                <a:spcPct val="120000"/>
              </a:lnSpc>
              <a:buFont typeface="Wingdings" panose="05000000000000000000" pitchFamily="2" charset="2"/>
              <a:buNone/>
              <a:defRPr/>
            </a:pPr>
            <a:endParaRPr lang="en-US" altLang="zh-CN" sz="2000" smtClean="0">
              <a:latin typeface="微软雅黑" panose="020B0503020204020204" pitchFamily="34" charset="-122"/>
              <a:ea typeface="微软雅黑" panose="020B0503020204020204" pitchFamily="34" charset="-122"/>
            </a:endParaRPr>
          </a:p>
          <a:p>
            <a:pPr marL="79375" indent="31750">
              <a:lnSpc>
                <a:spcPct val="120000"/>
              </a:lnSpc>
              <a:buFont typeface="Wingdings" panose="05000000000000000000" pitchFamily="2" charset="2"/>
              <a:buNone/>
              <a:defRPr/>
            </a:pP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6"/>
          <p:cNvSpPr>
            <a:spLocks noGrp="1" noChangeArrowheads="1"/>
          </p:cNvSpPr>
          <p:nvPr>
            <p:ph type="title"/>
          </p:nvPr>
        </p:nvSpPr>
        <p:spPr/>
        <p:txBody>
          <a:bodyPr/>
          <a:lstStyle/>
          <a:p>
            <a:pPr eaLnBrk="1" hangingPunct="1"/>
            <a:r>
              <a:rPr lang="zh-CN" altLang="en-US" smtClean="0"/>
              <a:t>行业形势：云计算处于战国时代</a:t>
            </a:r>
            <a:endParaRPr lang="zh-CN" altLang="en-US" smtClean="0"/>
          </a:p>
        </p:txBody>
      </p:sp>
      <p:grpSp>
        <p:nvGrpSpPr>
          <p:cNvPr id="88067" name="Group 2"/>
          <p:cNvGrpSpPr>
            <a:grpSpLocks noChangeAspect="1"/>
          </p:cNvGrpSpPr>
          <p:nvPr/>
        </p:nvGrpSpPr>
        <p:grpSpPr bwMode="auto">
          <a:xfrm>
            <a:off x="684213" y="1819275"/>
            <a:ext cx="7920037" cy="3455988"/>
            <a:chOff x="320" y="845"/>
            <a:chExt cx="5055" cy="2238"/>
          </a:xfrm>
        </p:grpSpPr>
        <p:sp>
          <p:nvSpPr>
            <p:cNvPr id="88068" name="Line 3"/>
            <p:cNvSpPr>
              <a:spLocks noChangeAspect="1" noChangeShapeType="1"/>
            </p:cNvSpPr>
            <p:nvPr/>
          </p:nvSpPr>
          <p:spPr bwMode="auto">
            <a:xfrm flipV="1">
              <a:off x="4785" y="1117"/>
              <a:ext cx="0" cy="31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a:defRPr/>
              </a:pPr>
              <a:endParaRPr lang="en-US">
                <a:latin typeface="+mn-lt"/>
                <a:ea typeface="+mn-ea"/>
              </a:endParaRPr>
            </a:p>
          </p:txBody>
        </p:sp>
        <p:sp>
          <p:nvSpPr>
            <p:cNvPr id="88069" name="AutoShape 4"/>
            <p:cNvSpPr>
              <a:spLocks noChangeAspect="1" noChangeArrowheads="1"/>
            </p:cNvSpPr>
            <p:nvPr/>
          </p:nvSpPr>
          <p:spPr bwMode="auto">
            <a:xfrm>
              <a:off x="884" y="1344"/>
              <a:ext cx="3308" cy="953"/>
            </a:xfrm>
            <a:prstGeom prst="roundRect">
              <a:avLst>
                <a:gd name="adj" fmla="val 11856"/>
              </a:avLst>
            </a:prstGeom>
            <a:solidFill>
              <a:srgbClr val="99CC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0" name="AutoShape 5"/>
            <p:cNvSpPr>
              <a:spLocks noChangeAspect="1" noChangeArrowheads="1"/>
            </p:cNvSpPr>
            <p:nvPr/>
          </p:nvSpPr>
          <p:spPr bwMode="auto">
            <a:xfrm>
              <a:off x="1701" y="1578"/>
              <a:ext cx="711" cy="635"/>
            </a:xfrm>
            <a:prstGeom prst="roundRect">
              <a:avLst>
                <a:gd name="adj" fmla="val 16667"/>
              </a:avLst>
            </a:prstGeom>
            <a:solidFill>
              <a:srgbClr val="FFFF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1" name="AutoShape 6"/>
            <p:cNvSpPr>
              <a:spLocks noChangeAspect="1" noChangeArrowheads="1"/>
            </p:cNvSpPr>
            <p:nvPr/>
          </p:nvSpPr>
          <p:spPr bwMode="auto">
            <a:xfrm>
              <a:off x="2472" y="1578"/>
              <a:ext cx="862" cy="635"/>
            </a:xfrm>
            <a:prstGeom prst="roundRect">
              <a:avLst>
                <a:gd name="adj" fmla="val 16667"/>
              </a:avLst>
            </a:prstGeom>
            <a:solidFill>
              <a:srgbClr val="FFFF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2" name="AutoShape 7"/>
            <p:cNvSpPr>
              <a:spLocks noChangeAspect="1" noChangeArrowheads="1"/>
            </p:cNvSpPr>
            <p:nvPr/>
          </p:nvSpPr>
          <p:spPr bwMode="auto">
            <a:xfrm>
              <a:off x="3379" y="1578"/>
              <a:ext cx="771" cy="635"/>
            </a:xfrm>
            <a:prstGeom prst="roundRect">
              <a:avLst>
                <a:gd name="adj" fmla="val 16667"/>
              </a:avLst>
            </a:prstGeom>
            <a:solidFill>
              <a:srgbClr val="FFFF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3" name="AutoShape 8"/>
            <p:cNvSpPr>
              <a:spLocks noChangeAspect="1" noChangeArrowheads="1"/>
            </p:cNvSpPr>
            <p:nvPr/>
          </p:nvSpPr>
          <p:spPr bwMode="auto">
            <a:xfrm>
              <a:off x="975" y="1578"/>
              <a:ext cx="726" cy="635"/>
            </a:xfrm>
            <a:prstGeom prst="roundRect">
              <a:avLst>
                <a:gd name="adj" fmla="val 16667"/>
              </a:avLst>
            </a:prstGeom>
            <a:solidFill>
              <a:srgbClr val="FFFF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4" name="AutoShape 9"/>
            <p:cNvSpPr>
              <a:spLocks noChangeAspect="1" noChangeArrowheads="1"/>
            </p:cNvSpPr>
            <p:nvPr/>
          </p:nvSpPr>
          <p:spPr bwMode="auto">
            <a:xfrm>
              <a:off x="4241" y="1344"/>
              <a:ext cx="1134" cy="943"/>
            </a:xfrm>
            <a:prstGeom prst="roundRect">
              <a:avLst>
                <a:gd name="adj" fmla="val 4898"/>
              </a:avLst>
            </a:prstGeom>
            <a:solidFill>
              <a:srgbClr val="99CCFF"/>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5" name="AutoShape 10"/>
            <p:cNvSpPr>
              <a:spLocks noChangeAspect="1" noChangeArrowheads="1"/>
            </p:cNvSpPr>
            <p:nvPr/>
          </p:nvSpPr>
          <p:spPr bwMode="auto">
            <a:xfrm>
              <a:off x="901" y="2504"/>
              <a:ext cx="1086" cy="560"/>
            </a:xfrm>
            <a:prstGeom prst="roundRect">
              <a:avLst>
                <a:gd name="adj" fmla="val 16667"/>
              </a:avLst>
            </a:prstGeom>
            <a:solidFill>
              <a:srgbClr val="99CCC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6" name="AutoShape 11"/>
            <p:cNvSpPr>
              <a:spLocks noChangeAspect="1" noChangeArrowheads="1"/>
            </p:cNvSpPr>
            <p:nvPr/>
          </p:nvSpPr>
          <p:spPr bwMode="auto">
            <a:xfrm>
              <a:off x="3362" y="2501"/>
              <a:ext cx="725" cy="563"/>
            </a:xfrm>
            <a:prstGeom prst="roundRect">
              <a:avLst>
                <a:gd name="adj" fmla="val 16667"/>
              </a:avLst>
            </a:prstGeom>
            <a:solidFill>
              <a:srgbClr val="99CCC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7" name="AutoShape 12"/>
            <p:cNvSpPr>
              <a:spLocks noChangeAspect="1" noChangeArrowheads="1"/>
            </p:cNvSpPr>
            <p:nvPr/>
          </p:nvSpPr>
          <p:spPr bwMode="auto">
            <a:xfrm>
              <a:off x="2186" y="2504"/>
              <a:ext cx="960" cy="560"/>
            </a:xfrm>
            <a:prstGeom prst="roundRect">
              <a:avLst>
                <a:gd name="adj" fmla="val 16667"/>
              </a:avLst>
            </a:prstGeom>
            <a:solidFill>
              <a:srgbClr val="99CCC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078" name="AutoShape 13"/>
            <p:cNvSpPr>
              <a:spLocks noChangeAspect="1" noChangeArrowheads="1"/>
            </p:cNvSpPr>
            <p:nvPr/>
          </p:nvSpPr>
          <p:spPr bwMode="auto">
            <a:xfrm>
              <a:off x="4080" y="2491"/>
              <a:ext cx="1295" cy="564"/>
            </a:xfrm>
            <a:prstGeom prst="roundRect">
              <a:avLst>
                <a:gd name="adj" fmla="val 16667"/>
              </a:avLst>
            </a:prstGeom>
            <a:solidFill>
              <a:srgbClr val="99CCC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88079" name="Picture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24" y="1760"/>
              <a:ext cx="33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0" name="Picture 15" descr="Google">
              <a:hlinkClick r:id="rId2"/>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2001"/>
              <a:ext cx="4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1"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2" y="1944"/>
              <a:ext cx="18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2"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 y="1756"/>
              <a:ext cx="4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3"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2" y="1760"/>
              <a:ext cx="3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4" name="Oval 19"/>
            <p:cNvSpPr>
              <a:spLocks noChangeAspect="1" noChangeArrowheads="1"/>
            </p:cNvSpPr>
            <p:nvPr/>
          </p:nvSpPr>
          <p:spPr bwMode="auto">
            <a:xfrm>
              <a:off x="4525" y="1533"/>
              <a:ext cx="668" cy="670"/>
            </a:xfrm>
            <a:prstGeom prst="ellipse">
              <a:avLst/>
            </a:prstGeom>
            <a:solidFill>
              <a:srgbClr val="FFFFFF"/>
            </a:solidFill>
            <a:ln w="19050" algn="ctr">
              <a:solidFill>
                <a:srgbClr val="009999"/>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88085" name="Picture 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4" y="1960"/>
              <a:ext cx="68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6" name="Picture 2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3" y="1770"/>
              <a:ext cx="3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7"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67" y="2006"/>
              <a:ext cx="25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8"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7" y="1617"/>
              <a:ext cx="25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9"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08" y="1909"/>
              <a:ext cx="50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0" name="Picture 2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1" y="2611"/>
              <a:ext cx="37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1" name="Picture 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27" y="2612"/>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2" name="Picture 2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76" y="2622"/>
              <a:ext cx="25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3" name="Picture 28" descr="Google">
              <a:hlinkClick r:id="rId2"/>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0" y="2645"/>
              <a:ext cx="5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4"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0" y="2605"/>
              <a:ext cx="37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5" name="Picture 3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06" y="2611"/>
              <a:ext cx="33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6" name="Picture 3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 y="1806"/>
              <a:ext cx="41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7" name="Picture 3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47" y="2599"/>
              <a:ext cx="41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8" name="Picture 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68" y="2580"/>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99" name="Text Box 34"/>
            <p:cNvSpPr txBox="1">
              <a:spLocks noChangeAspect="1" noChangeArrowheads="1"/>
            </p:cNvSpPr>
            <p:nvPr/>
          </p:nvSpPr>
          <p:spPr bwMode="auto">
            <a:xfrm>
              <a:off x="1041" y="2880"/>
              <a:ext cx="768" cy="191"/>
            </a:xfrm>
            <a:prstGeom prst="rect">
              <a:avLst/>
            </a:prstGeom>
            <a:solidFill>
              <a:srgbClr val="990000"/>
            </a:solidFill>
            <a:ln w="9525" algn="ctr">
              <a:solidFill>
                <a:srgbClr val="990000"/>
              </a:solidFill>
              <a:miter lim="800000"/>
            </a:ln>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FFFFFF"/>
                  </a:solidFill>
                  <a:latin typeface="+mn-lt"/>
                  <a:ea typeface="+mn-ea"/>
                </a:rPr>
                <a:t>互联网服务商</a:t>
              </a:r>
              <a:endParaRPr lang="zh-CN" altLang="en-US" sz="1300" b="1" smtClean="0">
                <a:solidFill>
                  <a:srgbClr val="FFFFFF"/>
                </a:solidFill>
                <a:latin typeface="+mn-lt"/>
                <a:ea typeface="+mn-ea"/>
              </a:endParaRPr>
            </a:p>
          </p:txBody>
        </p:sp>
        <p:sp>
          <p:nvSpPr>
            <p:cNvPr id="88100" name="Text Box 35"/>
            <p:cNvSpPr txBox="1">
              <a:spLocks noChangeAspect="1" noChangeArrowheads="1"/>
            </p:cNvSpPr>
            <p:nvPr/>
          </p:nvSpPr>
          <p:spPr bwMode="auto">
            <a:xfrm>
              <a:off x="2349" y="2888"/>
              <a:ext cx="662" cy="195"/>
            </a:xfrm>
            <a:prstGeom prst="rect">
              <a:avLst/>
            </a:prstGeom>
            <a:solidFill>
              <a:srgbClr val="990000"/>
            </a:solidFill>
            <a:ln w="9525" algn="ctr">
              <a:solidFill>
                <a:srgbClr val="990000"/>
              </a:solidFill>
              <a:miter lim="800000"/>
            </a:ln>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FFFFFF"/>
                  </a:solidFill>
                  <a:latin typeface="+mn-lt"/>
                  <a:ea typeface="+mn-ea"/>
                </a:rPr>
                <a:t>网络供应商</a:t>
              </a:r>
              <a:endParaRPr lang="zh-CN" altLang="en-US" sz="1300" b="1" smtClean="0">
                <a:solidFill>
                  <a:srgbClr val="FFFFFF"/>
                </a:solidFill>
                <a:latin typeface="+mn-lt"/>
                <a:ea typeface="+mn-ea"/>
              </a:endParaRPr>
            </a:p>
          </p:txBody>
        </p:sp>
        <p:sp>
          <p:nvSpPr>
            <p:cNvPr id="88101" name="Text Box 36"/>
            <p:cNvSpPr txBox="1">
              <a:spLocks noChangeAspect="1" noChangeArrowheads="1"/>
            </p:cNvSpPr>
            <p:nvPr/>
          </p:nvSpPr>
          <p:spPr bwMode="auto">
            <a:xfrm>
              <a:off x="3945" y="2864"/>
              <a:ext cx="661" cy="195"/>
            </a:xfrm>
            <a:prstGeom prst="rect">
              <a:avLst/>
            </a:prstGeom>
            <a:solidFill>
              <a:srgbClr val="990000"/>
            </a:solidFill>
            <a:ln w="9525" algn="ctr">
              <a:solidFill>
                <a:srgbClr val="990000"/>
              </a:solidFill>
              <a:miter lim="800000"/>
            </a:ln>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FFFFFF"/>
                  </a:solidFill>
                  <a:latin typeface="+mn-lt"/>
                  <a:ea typeface="+mn-ea"/>
                </a:rPr>
                <a:t>传统</a:t>
              </a:r>
              <a:r>
                <a:rPr lang="en-US" altLang="zh-CN" sz="1300" b="1" smtClean="0">
                  <a:solidFill>
                    <a:srgbClr val="FFFFFF"/>
                  </a:solidFill>
                  <a:latin typeface="+mn-lt"/>
                  <a:ea typeface="+mn-ea"/>
                </a:rPr>
                <a:t>IT</a:t>
              </a:r>
              <a:r>
                <a:rPr lang="zh-CN" altLang="en-US" sz="1300" b="1" smtClean="0">
                  <a:solidFill>
                    <a:srgbClr val="FFFFFF"/>
                  </a:solidFill>
                  <a:latin typeface="+mn-lt"/>
                  <a:ea typeface="+mn-ea"/>
                </a:rPr>
                <a:t>厂商</a:t>
              </a:r>
              <a:endParaRPr lang="zh-CN" altLang="en-US" sz="1300" b="1" smtClean="0">
                <a:solidFill>
                  <a:srgbClr val="FFFFFF"/>
                </a:solidFill>
                <a:latin typeface="+mn-lt"/>
                <a:ea typeface="+mn-ea"/>
              </a:endParaRPr>
            </a:p>
          </p:txBody>
        </p:sp>
        <p:cxnSp>
          <p:nvCxnSpPr>
            <p:cNvPr id="88102" name="AutoShape 37"/>
            <p:cNvCxnSpPr>
              <a:cxnSpLocks noChangeAspect="1" noChangeShapeType="1"/>
              <a:stCxn id="88075" idx="0"/>
              <a:endCxn id="88073" idx="2"/>
            </p:cNvCxnSpPr>
            <p:nvPr/>
          </p:nvCxnSpPr>
          <p:spPr bwMode="auto">
            <a:xfrm flipH="1" flipV="1">
              <a:off x="1338" y="2213"/>
              <a:ext cx="106" cy="291"/>
            </a:xfrm>
            <a:prstGeom prst="straightConnector1">
              <a:avLst/>
            </a:prstGeom>
            <a:noFill/>
            <a:ln w="22225">
              <a:solidFill>
                <a:srgbClr val="0000FF"/>
              </a:solidFill>
              <a:round/>
              <a:headEnd type="triangle" w="med" len="med"/>
            </a:ln>
            <a:extLst>
              <a:ext uri="{909E8E84-426E-40DD-AFC4-6F175D3DCCD1}">
                <a14:hiddenFill xmlns:a14="http://schemas.microsoft.com/office/drawing/2010/main">
                  <a:noFill/>
                </a14:hiddenFill>
              </a:ext>
            </a:extLst>
          </p:spPr>
        </p:cxnSp>
        <p:cxnSp>
          <p:nvCxnSpPr>
            <p:cNvPr id="88103" name="AutoShape 38"/>
            <p:cNvCxnSpPr>
              <a:cxnSpLocks noChangeAspect="1" noChangeShapeType="1"/>
              <a:stCxn id="88077" idx="0"/>
              <a:endCxn id="88071" idx="2"/>
            </p:cNvCxnSpPr>
            <p:nvPr/>
          </p:nvCxnSpPr>
          <p:spPr bwMode="auto">
            <a:xfrm flipV="1">
              <a:off x="2666" y="2213"/>
              <a:ext cx="237" cy="291"/>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04" name="AutoShape 39"/>
            <p:cNvCxnSpPr>
              <a:cxnSpLocks noChangeAspect="1" noChangeShapeType="1"/>
              <a:stCxn id="88077" idx="0"/>
              <a:endCxn id="88084" idx="4"/>
            </p:cNvCxnSpPr>
            <p:nvPr/>
          </p:nvCxnSpPr>
          <p:spPr bwMode="auto">
            <a:xfrm flipV="1">
              <a:off x="2666" y="2209"/>
              <a:ext cx="2193" cy="295"/>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05" name="AutoShape 40"/>
            <p:cNvCxnSpPr>
              <a:cxnSpLocks noChangeAspect="1" noChangeShapeType="1"/>
              <a:stCxn id="88077" idx="0"/>
              <a:endCxn id="88070" idx="2"/>
            </p:cNvCxnSpPr>
            <p:nvPr/>
          </p:nvCxnSpPr>
          <p:spPr bwMode="auto">
            <a:xfrm flipH="1" flipV="1">
              <a:off x="2057" y="2213"/>
              <a:ext cx="609" cy="291"/>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06" name="AutoShape 41"/>
            <p:cNvCxnSpPr>
              <a:cxnSpLocks noChangeAspect="1" noChangeShapeType="1"/>
              <a:stCxn id="88078" idx="0"/>
              <a:endCxn id="88071" idx="2"/>
            </p:cNvCxnSpPr>
            <p:nvPr/>
          </p:nvCxnSpPr>
          <p:spPr bwMode="auto">
            <a:xfrm flipH="1" flipV="1">
              <a:off x="2903" y="2213"/>
              <a:ext cx="1825" cy="278"/>
            </a:xfrm>
            <a:prstGeom prst="straightConnector1">
              <a:avLst/>
            </a:prstGeom>
            <a:noFill/>
            <a:ln w="22225">
              <a:solidFill>
                <a:srgbClr val="FF6600"/>
              </a:solidFill>
              <a:prstDash val="dash"/>
              <a:round/>
              <a:tailEnd type="triangle" w="med" len="med"/>
            </a:ln>
            <a:extLst>
              <a:ext uri="{909E8E84-426E-40DD-AFC4-6F175D3DCCD1}">
                <a14:hiddenFill xmlns:a14="http://schemas.microsoft.com/office/drawing/2010/main">
                  <a:noFill/>
                </a14:hiddenFill>
              </a:ext>
            </a:extLst>
          </p:spPr>
        </p:cxnSp>
        <p:cxnSp>
          <p:nvCxnSpPr>
            <p:cNvPr id="88107" name="AutoShape 42"/>
            <p:cNvCxnSpPr>
              <a:cxnSpLocks noChangeAspect="1" noChangeShapeType="1"/>
              <a:stCxn id="88078" idx="0"/>
              <a:endCxn id="88072" idx="2"/>
            </p:cNvCxnSpPr>
            <p:nvPr/>
          </p:nvCxnSpPr>
          <p:spPr bwMode="auto">
            <a:xfrm flipH="1" flipV="1">
              <a:off x="3765" y="2213"/>
              <a:ext cx="963" cy="278"/>
            </a:xfrm>
            <a:prstGeom prst="straightConnector1">
              <a:avLst/>
            </a:prstGeom>
            <a:noFill/>
            <a:ln w="22225">
              <a:solidFill>
                <a:srgbClr val="0000FF"/>
              </a:solidFill>
              <a:round/>
              <a:tailEnd type="triangle" w="med" len="med"/>
            </a:ln>
            <a:extLst>
              <a:ext uri="{909E8E84-426E-40DD-AFC4-6F175D3DCCD1}">
                <a14:hiddenFill xmlns:a14="http://schemas.microsoft.com/office/drawing/2010/main">
                  <a:noFill/>
                </a14:hiddenFill>
              </a:ext>
            </a:extLst>
          </p:spPr>
        </p:cxnSp>
        <p:cxnSp>
          <p:nvCxnSpPr>
            <p:cNvPr id="88108" name="AutoShape 43"/>
            <p:cNvCxnSpPr>
              <a:cxnSpLocks noChangeAspect="1" noChangeShapeType="1"/>
              <a:stCxn id="88078" idx="0"/>
              <a:endCxn id="88084" idx="4"/>
            </p:cNvCxnSpPr>
            <p:nvPr/>
          </p:nvCxnSpPr>
          <p:spPr bwMode="auto">
            <a:xfrm flipV="1">
              <a:off x="4728" y="2209"/>
              <a:ext cx="131" cy="282"/>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09" name="AutoShape 44"/>
            <p:cNvCxnSpPr>
              <a:cxnSpLocks noChangeAspect="1" noChangeShapeType="1"/>
              <a:stCxn id="88076" idx="0"/>
              <a:endCxn id="88070" idx="2"/>
            </p:cNvCxnSpPr>
            <p:nvPr/>
          </p:nvCxnSpPr>
          <p:spPr bwMode="auto">
            <a:xfrm flipH="1" flipV="1">
              <a:off x="2057" y="2213"/>
              <a:ext cx="1668" cy="288"/>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10" name="AutoShape 45"/>
            <p:cNvCxnSpPr>
              <a:cxnSpLocks noChangeAspect="1" noChangeShapeType="1"/>
              <a:stCxn id="88076" idx="0"/>
              <a:endCxn id="88071" idx="2"/>
            </p:cNvCxnSpPr>
            <p:nvPr/>
          </p:nvCxnSpPr>
          <p:spPr bwMode="auto">
            <a:xfrm flipH="1" flipV="1">
              <a:off x="2903" y="2213"/>
              <a:ext cx="822" cy="288"/>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cxnSp>
          <p:nvCxnSpPr>
            <p:cNvPr id="88111" name="AutoShape 46"/>
            <p:cNvCxnSpPr>
              <a:cxnSpLocks noChangeAspect="1" noChangeShapeType="1"/>
              <a:stCxn id="88076" idx="0"/>
              <a:endCxn id="88084" idx="4"/>
            </p:cNvCxnSpPr>
            <p:nvPr/>
          </p:nvCxnSpPr>
          <p:spPr bwMode="auto">
            <a:xfrm flipV="1">
              <a:off x="3725" y="2209"/>
              <a:ext cx="1134" cy="292"/>
            </a:xfrm>
            <a:prstGeom prst="straightConnector1">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cxnSp>
        <p:sp>
          <p:nvSpPr>
            <p:cNvPr id="88112" name="Text Box 47"/>
            <p:cNvSpPr txBox="1">
              <a:spLocks noChangeAspect="1" noChangeArrowheads="1"/>
            </p:cNvSpPr>
            <p:nvPr/>
          </p:nvSpPr>
          <p:spPr bwMode="auto">
            <a:xfrm>
              <a:off x="4477" y="1371"/>
              <a:ext cx="70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大企业</a:t>
              </a:r>
              <a:r>
                <a:rPr lang="en-US" altLang="zh-CN" sz="1300" b="1" smtClean="0">
                  <a:solidFill>
                    <a:srgbClr val="000000"/>
                  </a:solidFill>
                  <a:latin typeface="+mn-lt"/>
                  <a:ea typeface="+mn-ea"/>
                </a:rPr>
                <a:t>/</a:t>
              </a:r>
              <a:r>
                <a:rPr lang="zh-CN" altLang="en-US" sz="1300" b="1" smtClean="0">
                  <a:solidFill>
                    <a:srgbClr val="000000"/>
                  </a:solidFill>
                  <a:latin typeface="+mn-lt"/>
                  <a:ea typeface="+mn-ea"/>
                </a:rPr>
                <a:t>行业</a:t>
              </a:r>
              <a:endParaRPr lang="zh-CN" altLang="en-US" sz="1300" b="1" smtClean="0">
                <a:solidFill>
                  <a:srgbClr val="000000"/>
                </a:solidFill>
                <a:latin typeface="+mn-lt"/>
                <a:ea typeface="+mn-ea"/>
              </a:endParaRPr>
            </a:p>
          </p:txBody>
        </p:sp>
        <p:sp>
          <p:nvSpPr>
            <p:cNvPr id="88113" name="Text Box 48"/>
            <p:cNvSpPr txBox="1">
              <a:spLocks noChangeAspect="1" noChangeArrowheads="1"/>
            </p:cNvSpPr>
            <p:nvPr/>
          </p:nvSpPr>
          <p:spPr bwMode="auto">
            <a:xfrm>
              <a:off x="320" y="1650"/>
              <a:ext cx="44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云计算</a:t>
              </a:r>
              <a:endParaRPr lang="zh-CN" altLang="en-US" sz="1300" b="1" smtClean="0">
                <a:solidFill>
                  <a:srgbClr val="000000"/>
                </a:solidFill>
                <a:latin typeface="+mn-lt"/>
                <a:ea typeface="+mn-ea"/>
              </a:endParaRPr>
            </a:p>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服务商</a:t>
              </a:r>
              <a:endParaRPr lang="zh-CN" altLang="en-US" sz="1300" b="1" smtClean="0">
                <a:solidFill>
                  <a:srgbClr val="000000"/>
                </a:solidFill>
                <a:latin typeface="+mn-lt"/>
                <a:ea typeface="+mn-ea"/>
              </a:endParaRPr>
            </a:p>
          </p:txBody>
        </p:sp>
        <p:sp>
          <p:nvSpPr>
            <p:cNvPr id="88114" name="Text Box 49"/>
            <p:cNvSpPr txBox="1">
              <a:spLocks noChangeAspect="1" noChangeArrowheads="1"/>
            </p:cNvSpPr>
            <p:nvPr/>
          </p:nvSpPr>
          <p:spPr bwMode="auto">
            <a:xfrm>
              <a:off x="331" y="2614"/>
              <a:ext cx="44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云计算</a:t>
              </a:r>
              <a:endParaRPr lang="zh-CN" altLang="en-US" sz="1300" b="1" smtClean="0">
                <a:solidFill>
                  <a:srgbClr val="000000"/>
                </a:solidFill>
                <a:latin typeface="+mn-lt"/>
                <a:ea typeface="+mn-ea"/>
              </a:endParaRPr>
            </a:p>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设备商</a:t>
              </a:r>
              <a:endParaRPr lang="zh-CN" altLang="en-US" sz="1300" b="1" smtClean="0">
                <a:solidFill>
                  <a:srgbClr val="000000"/>
                </a:solidFill>
                <a:latin typeface="+mn-lt"/>
                <a:ea typeface="+mn-ea"/>
              </a:endParaRPr>
            </a:p>
          </p:txBody>
        </p:sp>
        <p:sp>
          <p:nvSpPr>
            <p:cNvPr id="88115" name="Text Box 50"/>
            <p:cNvSpPr txBox="1">
              <a:spLocks noChangeAspect="1" noChangeArrowheads="1"/>
            </p:cNvSpPr>
            <p:nvPr/>
          </p:nvSpPr>
          <p:spPr bwMode="auto">
            <a:xfrm>
              <a:off x="320" y="925"/>
              <a:ext cx="44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云计算</a:t>
              </a:r>
              <a:endParaRPr lang="zh-CN" altLang="en-US" sz="1300" b="1" smtClean="0">
                <a:solidFill>
                  <a:srgbClr val="000000"/>
                </a:solidFill>
                <a:latin typeface="+mn-lt"/>
                <a:ea typeface="+mn-ea"/>
              </a:endParaRPr>
            </a:p>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使用者</a:t>
              </a:r>
              <a:endParaRPr lang="zh-CN" altLang="en-US" sz="1300" b="1" smtClean="0">
                <a:solidFill>
                  <a:srgbClr val="000000"/>
                </a:solidFill>
                <a:latin typeface="+mn-lt"/>
                <a:ea typeface="+mn-ea"/>
              </a:endParaRPr>
            </a:p>
          </p:txBody>
        </p:sp>
        <p:pic>
          <p:nvPicPr>
            <p:cNvPr id="88116" name="Picture 5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81" y="2008"/>
              <a:ext cx="45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117" name="AutoShape 52"/>
            <p:cNvCxnSpPr>
              <a:cxnSpLocks noChangeAspect="1" noChangeShapeType="1"/>
              <a:stCxn id="88069" idx="0"/>
              <a:endCxn id="88139" idx="4"/>
            </p:cNvCxnSpPr>
            <p:nvPr/>
          </p:nvCxnSpPr>
          <p:spPr bwMode="auto">
            <a:xfrm flipH="1" flipV="1">
              <a:off x="1384" y="1117"/>
              <a:ext cx="1156" cy="22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88118" name="AutoShape 53"/>
            <p:cNvCxnSpPr>
              <a:cxnSpLocks noChangeAspect="1" noChangeShapeType="1"/>
              <a:stCxn id="88069" idx="0"/>
              <a:endCxn id="88137" idx="4"/>
            </p:cNvCxnSpPr>
            <p:nvPr/>
          </p:nvCxnSpPr>
          <p:spPr bwMode="auto">
            <a:xfrm flipH="1" flipV="1">
              <a:off x="2200" y="1117"/>
              <a:ext cx="340" cy="22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88119" name="Text Box 54"/>
            <p:cNvSpPr txBox="1">
              <a:spLocks noChangeAspect="1" noChangeArrowheads="1"/>
            </p:cNvSpPr>
            <p:nvPr/>
          </p:nvSpPr>
          <p:spPr bwMode="auto">
            <a:xfrm>
              <a:off x="2528" y="1598"/>
              <a:ext cx="757" cy="134"/>
            </a:xfrm>
            <a:prstGeom prst="rect">
              <a:avLst/>
            </a:prstGeom>
            <a:solidFill>
              <a:srgbClr val="990000"/>
            </a:solidFill>
            <a:ln w="9525" algn="ctr">
              <a:solidFill>
                <a:srgbClr val="990000"/>
              </a:solidFill>
              <a:miter lim="800000"/>
            </a:ln>
          </p:spPr>
          <p:txBody>
            <a:bodyPr lIns="0" tIns="0" rIns="0" bIns="0">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FFFFFF"/>
                  </a:solidFill>
                  <a:latin typeface="+mn-lt"/>
                  <a:ea typeface="+mn-ea"/>
                </a:rPr>
                <a:t>电信运营商</a:t>
              </a:r>
              <a:endParaRPr lang="zh-CN" altLang="en-US" sz="1300" b="1" smtClean="0">
                <a:solidFill>
                  <a:srgbClr val="FFFFFF"/>
                </a:solidFill>
                <a:latin typeface="+mn-lt"/>
                <a:ea typeface="+mn-ea"/>
              </a:endParaRPr>
            </a:p>
          </p:txBody>
        </p:sp>
        <p:sp>
          <p:nvSpPr>
            <p:cNvPr id="88120" name="Text Box 55"/>
            <p:cNvSpPr txBox="1">
              <a:spLocks noChangeAspect="1" noChangeArrowheads="1"/>
            </p:cNvSpPr>
            <p:nvPr/>
          </p:nvSpPr>
          <p:spPr bwMode="auto">
            <a:xfrm>
              <a:off x="1066" y="1592"/>
              <a:ext cx="1274" cy="130"/>
            </a:xfrm>
            <a:prstGeom prst="rect">
              <a:avLst/>
            </a:prstGeom>
            <a:solidFill>
              <a:srgbClr val="990000"/>
            </a:solidFill>
            <a:ln w="9525" algn="ctr">
              <a:solidFill>
                <a:srgbClr val="990000"/>
              </a:solidFill>
              <a:miter lim="800000"/>
            </a:ln>
          </p:spPr>
          <p:txBody>
            <a:bodyPr lIns="100159" tIns="0" rIns="100159" bIns="0">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FFFFFF"/>
                  </a:solidFill>
                  <a:latin typeface="+mn-lt"/>
                  <a:ea typeface="+mn-ea"/>
                </a:rPr>
                <a:t>互联网服务商</a:t>
              </a:r>
              <a:endParaRPr lang="zh-CN" altLang="en-US" sz="1300" b="1" smtClean="0">
                <a:solidFill>
                  <a:srgbClr val="FFFFFF"/>
                </a:solidFill>
                <a:latin typeface="+mn-lt"/>
                <a:ea typeface="+mn-ea"/>
              </a:endParaRPr>
            </a:p>
          </p:txBody>
        </p:sp>
        <p:sp>
          <p:nvSpPr>
            <p:cNvPr id="88121" name="Text Box 56"/>
            <p:cNvSpPr txBox="1">
              <a:spLocks noChangeAspect="1" noChangeArrowheads="1"/>
            </p:cNvSpPr>
            <p:nvPr/>
          </p:nvSpPr>
          <p:spPr bwMode="auto">
            <a:xfrm>
              <a:off x="3498" y="1628"/>
              <a:ext cx="532" cy="130"/>
            </a:xfrm>
            <a:prstGeom prst="rect">
              <a:avLst/>
            </a:prstGeom>
            <a:solidFill>
              <a:srgbClr val="990000"/>
            </a:solidFill>
            <a:ln w="9525" algn="ctr">
              <a:solidFill>
                <a:srgbClr val="990000"/>
              </a:solidFill>
              <a:miter lim="800000"/>
            </a:ln>
          </p:spPr>
          <p:txBody>
            <a:bodyPr wrap="none" lIns="0" tIns="0" rIns="0" bIns="0">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300" b="1" smtClean="0">
                  <a:solidFill>
                    <a:srgbClr val="FFFFFF"/>
                  </a:solidFill>
                  <a:latin typeface="+mn-lt"/>
                  <a:ea typeface="+mn-ea"/>
                </a:rPr>
                <a:t>IT</a:t>
              </a:r>
              <a:r>
                <a:rPr lang="zh-CN" altLang="en-US" sz="1300" b="1" smtClean="0">
                  <a:solidFill>
                    <a:srgbClr val="FFFFFF"/>
                  </a:solidFill>
                  <a:latin typeface="+mn-lt"/>
                  <a:ea typeface="+mn-ea"/>
                </a:rPr>
                <a:t>厂商转型</a:t>
              </a:r>
              <a:endParaRPr lang="zh-CN" altLang="en-US" sz="1300" b="1" smtClean="0">
                <a:solidFill>
                  <a:srgbClr val="FFFFFF"/>
                </a:solidFill>
                <a:latin typeface="+mn-lt"/>
                <a:ea typeface="+mn-ea"/>
              </a:endParaRPr>
            </a:p>
          </p:txBody>
        </p:sp>
        <p:cxnSp>
          <p:nvCxnSpPr>
            <p:cNvPr id="88122" name="AutoShape 57"/>
            <p:cNvCxnSpPr>
              <a:cxnSpLocks noChangeAspect="1" noChangeShapeType="1"/>
              <a:stCxn id="88069" idx="0"/>
              <a:endCxn id="88135" idx="4"/>
            </p:cNvCxnSpPr>
            <p:nvPr/>
          </p:nvCxnSpPr>
          <p:spPr bwMode="auto">
            <a:xfrm flipV="1">
              <a:off x="2540" y="1117"/>
              <a:ext cx="431" cy="22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88123" name="AutoShape 58"/>
            <p:cNvCxnSpPr>
              <a:cxnSpLocks noChangeAspect="1" noChangeShapeType="1"/>
              <a:stCxn id="88069" idx="0"/>
              <a:endCxn id="88133" idx="4"/>
            </p:cNvCxnSpPr>
            <p:nvPr/>
          </p:nvCxnSpPr>
          <p:spPr bwMode="auto">
            <a:xfrm flipV="1">
              <a:off x="2540" y="1117"/>
              <a:ext cx="1202" cy="227"/>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88124" name="Text Box 59"/>
            <p:cNvSpPr txBox="1">
              <a:spLocks noChangeAspect="1" noChangeArrowheads="1"/>
            </p:cNvSpPr>
            <p:nvPr/>
          </p:nvSpPr>
          <p:spPr bwMode="auto">
            <a:xfrm>
              <a:off x="1591" y="1388"/>
              <a:ext cx="220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云计算服务商，电信</a:t>
              </a:r>
              <a:r>
                <a:rPr lang="en-US" altLang="zh-CN" sz="1300" b="1" smtClean="0">
                  <a:solidFill>
                    <a:srgbClr val="000000"/>
                  </a:solidFill>
                  <a:latin typeface="+mn-lt"/>
                  <a:ea typeface="+mn-ea"/>
                </a:rPr>
                <a:t>/IT/Internet</a:t>
              </a:r>
              <a:r>
                <a:rPr lang="zh-CN" altLang="en-US" sz="1300" b="1" smtClean="0">
                  <a:solidFill>
                    <a:srgbClr val="000000"/>
                  </a:solidFill>
                  <a:latin typeface="+mn-lt"/>
                  <a:ea typeface="+mn-ea"/>
                </a:rPr>
                <a:t>相互竞争 </a:t>
              </a:r>
              <a:endParaRPr lang="en-US" altLang="zh-CN" sz="1300" b="1" smtClean="0">
                <a:solidFill>
                  <a:srgbClr val="000000"/>
                </a:solidFill>
                <a:latin typeface="+mn-lt"/>
                <a:ea typeface="+mn-ea"/>
              </a:endParaRPr>
            </a:p>
          </p:txBody>
        </p:sp>
        <p:grpSp>
          <p:nvGrpSpPr>
            <p:cNvPr id="88125" name="Group 60"/>
            <p:cNvGrpSpPr>
              <a:grpSpLocks noChangeAspect="1"/>
            </p:cNvGrpSpPr>
            <p:nvPr/>
          </p:nvGrpSpPr>
          <p:grpSpPr bwMode="auto">
            <a:xfrm>
              <a:off x="1066" y="845"/>
              <a:ext cx="635" cy="272"/>
              <a:chOff x="1202" y="935"/>
              <a:chExt cx="635" cy="272"/>
            </a:xfrm>
          </p:grpSpPr>
          <p:sp>
            <p:nvSpPr>
              <p:cNvPr id="88139" name="Oval 61"/>
              <p:cNvSpPr>
                <a:spLocks noChangeAspect="1" noChangeArrowheads="1"/>
              </p:cNvSpPr>
              <p:nvPr/>
            </p:nvSpPr>
            <p:spPr bwMode="auto">
              <a:xfrm>
                <a:off x="1202" y="935"/>
                <a:ext cx="635" cy="272"/>
              </a:xfrm>
              <a:prstGeom prst="ellipse">
                <a:avLst/>
              </a:prstGeom>
              <a:solidFill>
                <a:srgbClr val="DDDDDD"/>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140" name="Text Box 62"/>
              <p:cNvSpPr txBox="1">
                <a:spLocks noChangeAspect="1" noChangeArrowheads="1"/>
              </p:cNvSpPr>
              <p:nvPr/>
            </p:nvSpPr>
            <p:spPr bwMode="auto">
              <a:xfrm>
                <a:off x="1281" y="985"/>
                <a:ext cx="50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消费者 </a:t>
                </a:r>
                <a:endParaRPr lang="zh-CN" altLang="en-US" sz="1300" b="1" smtClean="0">
                  <a:solidFill>
                    <a:srgbClr val="000000"/>
                  </a:solidFill>
                  <a:latin typeface="+mn-lt"/>
                  <a:ea typeface="+mn-ea"/>
                </a:endParaRPr>
              </a:p>
            </p:txBody>
          </p:sp>
        </p:grpSp>
        <p:grpSp>
          <p:nvGrpSpPr>
            <p:cNvPr id="88126" name="Group 63"/>
            <p:cNvGrpSpPr>
              <a:grpSpLocks noChangeAspect="1"/>
            </p:cNvGrpSpPr>
            <p:nvPr/>
          </p:nvGrpSpPr>
          <p:grpSpPr bwMode="auto">
            <a:xfrm>
              <a:off x="1882" y="845"/>
              <a:ext cx="635" cy="272"/>
              <a:chOff x="2018" y="890"/>
              <a:chExt cx="635" cy="272"/>
            </a:xfrm>
          </p:grpSpPr>
          <p:sp>
            <p:nvSpPr>
              <p:cNvPr id="88137" name="Oval 64"/>
              <p:cNvSpPr>
                <a:spLocks noChangeAspect="1" noChangeArrowheads="1"/>
              </p:cNvSpPr>
              <p:nvPr/>
            </p:nvSpPr>
            <p:spPr bwMode="auto">
              <a:xfrm>
                <a:off x="2018" y="890"/>
                <a:ext cx="631" cy="272"/>
              </a:xfrm>
              <a:prstGeom prst="ellipse">
                <a:avLst/>
              </a:prstGeom>
              <a:solidFill>
                <a:srgbClr val="DDDDDD"/>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138" name="Text Box 65"/>
              <p:cNvSpPr txBox="1">
                <a:spLocks noChangeAspect="1" noChangeArrowheads="1"/>
              </p:cNvSpPr>
              <p:nvPr/>
            </p:nvSpPr>
            <p:spPr bwMode="auto">
              <a:xfrm>
                <a:off x="2069" y="941"/>
                <a:ext cx="51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中小</a:t>
                </a:r>
                <a:r>
                  <a:rPr lang="en-US" altLang="zh-CN" sz="1300" b="1" smtClean="0">
                    <a:solidFill>
                      <a:srgbClr val="000000"/>
                    </a:solidFill>
                    <a:latin typeface="+mn-lt"/>
                    <a:ea typeface="+mn-ea"/>
                  </a:rPr>
                  <a:t>ICP</a:t>
                </a:r>
                <a:endParaRPr lang="en-US" altLang="zh-CN" sz="1300" b="1" smtClean="0">
                  <a:solidFill>
                    <a:srgbClr val="000000"/>
                  </a:solidFill>
                  <a:latin typeface="+mn-lt"/>
                  <a:ea typeface="+mn-ea"/>
                </a:endParaRPr>
              </a:p>
            </p:txBody>
          </p:sp>
        </p:grpSp>
        <p:grpSp>
          <p:nvGrpSpPr>
            <p:cNvPr id="88127" name="Group 66"/>
            <p:cNvGrpSpPr>
              <a:grpSpLocks noChangeAspect="1"/>
            </p:cNvGrpSpPr>
            <p:nvPr/>
          </p:nvGrpSpPr>
          <p:grpSpPr bwMode="auto">
            <a:xfrm>
              <a:off x="2653" y="845"/>
              <a:ext cx="635" cy="272"/>
              <a:chOff x="2789" y="890"/>
              <a:chExt cx="635" cy="272"/>
            </a:xfrm>
          </p:grpSpPr>
          <p:sp>
            <p:nvSpPr>
              <p:cNvPr id="88135" name="Oval 67"/>
              <p:cNvSpPr>
                <a:spLocks noChangeAspect="1" noChangeArrowheads="1"/>
              </p:cNvSpPr>
              <p:nvPr/>
            </p:nvSpPr>
            <p:spPr bwMode="auto">
              <a:xfrm>
                <a:off x="2789" y="890"/>
                <a:ext cx="631" cy="272"/>
              </a:xfrm>
              <a:prstGeom prst="ellipse">
                <a:avLst/>
              </a:prstGeom>
              <a:solidFill>
                <a:srgbClr val="DDDDDD"/>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300" smtClean="0">
                  <a:latin typeface="+mn-lt"/>
                  <a:ea typeface="+mn-ea"/>
                </a:endParaRPr>
              </a:p>
            </p:txBody>
          </p:sp>
          <p:sp>
            <p:nvSpPr>
              <p:cNvPr id="88136" name="Text Box 68"/>
              <p:cNvSpPr txBox="1">
                <a:spLocks noChangeAspect="1" noChangeArrowheads="1"/>
              </p:cNvSpPr>
              <p:nvPr/>
            </p:nvSpPr>
            <p:spPr bwMode="auto">
              <a:xfrm>
                <a:off x="2840" y="938"/>
                <a:ext cx="55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中小企业</a:t>
                </a:r>
                <a:endParaRPr lang="zh-CN" altLang="en-US" sz="1300" b="1" smtClean="0">
                  <a:solidFill>
                    <a:srgbClr val="000000"/>
                  </a:solidFill>
                  <a:latin typeface="+mn-lt"/>
                  <a:ea typeface="+mn-ea"/>
                </a:endParaRPr>
              </a:p>
            </p:txBody>
          </p:sp>
        </p:grpSp>
        <p:grpSp>
          <p:nvGrpSpPr>
            <p:cNvPr id="88128" name="Group 69"/>
            <p:cNvGrpSpPr>
              <a:grpSpLocks noChangeAspect="1"/>
            </p:cNvGrpSpPr>
            <p:nvPr/>
          </p:nvGrpSpPr>
          <p:grpSpPr bwMode="auto">
            <a:xfrm>
              <a:off x="3424" y="845"/>
              <a:ext cx="635" cy="272"/>
              <a:chOff x="3560" y="935"/>
              <a:chExt cx="635" cy="272"/>
            </a:xfrm>
          </p:grpSpPr>
          <p:sp>
            <p:nvSpPr>
              <p:cNvPr id="88133" name="Oval 70"/>
              <p:cNvSpPr>
                <a:spLocks noChangeAspect="1" noChangeArrowheads="1"/>
              </p:cNvSpPr>
              <p:nvPr/>
            </p:nvSpPr>
            <p:spPr bwMode="auto">
              <a:xfrm>
                <a:off x="3560" y="935"/>
                <a:ext cx="635" cy="272"/>
              </a:xfrm>
              <a:prstGeom prst="ellipse">
                <a:avLst/>
              </a:prstGeom>
              <a:solidFill>
                <a:srgbClr val="DDDDDD"/>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134" name="Text Box 71"/>
              <p:cNvSpPr txBox="1">
                <a:spLocks noChangeAspect="1" noChangeArrowheads="1"/>
              </p:cNvSpPr>
              <p:nvPr/>
            </p:nvSpPr>
            <p:spPr bwMode="auto">
              <a:xfrm>
                <a:off x="3713" y="985"/>
                <a:ext cx="3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行业</a:t>
                </a:r>
                <a:endParaRPr lang="zh-CN" altLang="en-US" sz="1300" b="1" smtClean="0">
                  <a:solidFill>
                    <a:srgbClr val="000000"/>
                  </a:solidFill>
                  <a:latin typeface="+mn-lt"/>
                  <a:ea typeface="+mn-ea"/>
                </a:endParaRPr>
              </a:p>
            </p:txBody>
          </p:sp>
        </p:grpSp>
        <p:grpSp>
          <p:nvGrpSpPr>
            <p:cNvPr id="88129" name="Group 72"/>
            <p:cNvGrpSpPr>
              <a:grpSpLocks noChangeAspect="1"/>
            </p:cNvGrpSpPr>
            <p:nvPr/>
          </p:nvGrpSpPr>
          <p:grpSpPr bwMode="auto">
            <a:xfrm>
              <a:off x="4464" y="845"/>
              <a:ext cx="635" cy="272"/>
              <a:chOff x="4600" y="890"/>
              <a:chExt cx="635" cy="272"/>
            </a:xfrm>
          </p:grpSpPr>
          <p:sp>
            <p:nvSpPr>
              <p:cNvPr id="88131" name="Oval 73"/>
              <p:cNvSpPr>
                <a:spLocks noChangeAspect="1" noChangeArrowheads="1"/>
              </p:cNvSpPr>
              <p:nvPr/>
            </p:nvSpPr>
            <p:spPr bwMode="auto">
              <a:xfrm>
                <a:off x="4600" y="890"/>
                <a:ext cx="635" cy="272"/>
              </a:xfrm>
              <a:prstGeom prst="ellipse">
                <a:avLst/>
              </a:prstGeom>
              <a:solidFill>
                <a:srgbClr val="DDDDDD"/>
              </a:solidFill>
              <a:ln w="9525" algn="ctr">
                <a:solidFill>
                  <a:srgbClr val="00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8132" name="Text Box 74"/>
              <p:cNvSpPr txBox="1">
                <a:spLocks noChangeAspect="1" noChangeArrowheads="1"/>
              </p:cNvSpPr>
              <p:nvPr/>
            </p:nvSpPr>
            <p:spPr bwMode="auto">
              <a:xfrm>
                <a:off x="4757" y="941"/>
                <a:ext cx="3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159" tIns="50079" rIns="100159" bIns="50079">
                <a:spAutoFit/>
              </a:bodyPr>
              <a:lstStyle>
                <a:lvl1pPr defTabSz="8001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010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01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01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01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01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300" b="1" smtClean="0">
                    <a:solidFill>
                      <a:srgbClr val="000000"/>
                    </a:solidFill>
                    <a:latin typeface="+mn-lt"/>
                    <a:ea typeface="+mn-ea"/>
                  </a:rPr>
                  <a:t>员工</a:t>
                </a:r>
                <a:endParaRPr lang="zh-CN" altLang="en-US" sz="1300" b="1" smtClean="0">
                  <a:solidFill>
                    <a:srgbClr val="000000"/>
                  </a:solidFill>
                  <a:latin typeface="+mn-lt"/>
                  <a:ea typeface="+mn-ea"/>
                </a:endParaRPr>
              </a:p>
            </p:txBody>
          </p:sp>
        </p:grpSp>
        <p:pic>
          <p:nvPicPr>
            <p:cNvPr id="88130" name="Picture 75" descr="HW_POS_RGB_Vertica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336" y="2569"/>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华为云计算解决方案产品</a:t>
            </a:r>
            <a:endParaRPr lang="en-US" altLang="zh-CN" dirty="0" smtClean="0"/>
          </a:p>
        </p:txBody>
      </p:sp>
      <p:sp>
        <p:nvSpPr>
          <p:cNvPr id="216" name="圆角矩形 215"/>
          <p:cNvSpPr/>
          <p:nvPr/>
        </p:nvSpPr>
        <p:spPr bwMode="auto">
          <a:xfrm>
            <a:off x="5905500" y="1379538"/>
            <a:ext cx="2867025" cy="4660900"/>
          </a:xfrm>
          <a:prstGeom prst="roundRect">
            <a:avLst>
              <a:gd name="adj" fmla="val 3528"/>
            </a:avLst>
          </a:prstGeom>
          <a:solidFill>
            <a:schemeClr val="bg1">
              <a:lumMod val="95000"/>
            </a:schemeClr>
          </a:solidFill>
          <a:ln>
            <a:noFill/>
          </a:ln>
          <a:effectLst>
            <a:outerShdw blurRad="63500" sx="102000" sy="102000" algn="ctr" rotWithShape="0">
              <a:prstClr val="black">
                <a:alpha val="40000"/>
              </a:prstClr>
            </a:outerShdw>
          </a:effectLst>
        </p:spPr>
        <p:txBody>
          <a:bodyPr lIns="36000" tIns="36000" rIns="36000" bIns="36000"/>
          <a:lstStyle/>
          <a:p>
            <a:pPr eaLnBrk="1" hangingPunct="1">
              <a:buClr>
                <a:srgbClr val="CC9900"/>
              </a:buClr>
              <a:defRPr/>
            </a:pPr>
            <a:endParaRPr lang="zh-CN" altLang="en-US" dirty="0">
              <a:latin typeface="+mn-lt"/>
              <a:ea typeface="+mn-ea"/>
            </a:endParaRPr>
          </a:p>
        </p:txBody>
      </p:sp>
      <p:sp>
        <p:nvSpPr>
          <p:cNvPr id="217" name="TextBox 216"/>
          <p:cNvSpPr txBox="1"/>
          <p:nvPr/>
        </p:nvSpPr>
        <p:spPr>
          <a:xfrm>
            <a:off x="5901927" y="2329308"/>
            <a:ext cx="2866506" cy="288147"/>
          </a:xfrm>
          <a:prstGeom prst="rect">
            <a:avLst/>
          </a:prstGeom>
          <a:solidFill>
            <a:schemeClr val="bg1">
              <a:lumMod val="85000"/>
            </a:schemeClr>
          </a:solidFill>
          <a:ln>
            <a:solidFill>
              <a:schemeClr val="bg1"/>
            </a:solidFill>
          </a:ln>
        </p:spPr>
        <p:txBody>
          <a:bodyPr lIns="36000" tIns="36000" rIns="36000" bIns="36000">
            <a:spAutoFit/>
          </a:bodyPr>
          <a:lstStyle/>
          <a:p>
            <a:pPr eaLnBrk="1" fontAlgn="t" hangingPunct="1">
              <a:defRPr/>
            </a:pPr>
            <a:r>
              <a:rPr lang="zh-CN" altLang="en-US" sz="1400" b="1" dirty="0">
                <a:ln w="1905"/>
                <a:solidFill>
                  <a:schemeClr val="tx2"/>
                </a:solidFill>
                <a:effectLst>
                  <a:innerShdw blurRad="69850" dist="43180" dir="5400000">
                    <a:srgbClr val="000000">
                      <a:alpha val="65000"/>
                    </a:srgbClr>
                  </a:innerShdw>
                </a:effectLst>
                <a:latin typeface="+mn-lt"/>
                <a:ea typeface="+mn-ea"/>
              </a:rPr>
              <a:t>水平：</a:t>
            </a:r>
            <a:r>
              <a:rPr lang="en-US" altLang="zh-CN" sz="1400" b="1" dirty="0">
                <a:ln w="1905"/>
                <a:solidFill>
                  <a:schemeClr val="tx2"/>
                </a:solidFill>
                <a:effectLst>
                  <a:innerShdw blurRad="69850" dist="43180" dir="5400000">
                    <a:srgbClr val="000000">
                      <a:alpha val="65000"/>
                    </a:srgbClr>
                  </a:innerShdw>
                </a:effectLst>
                <a:latin typeface="+mn-lt"/>
                <a:ea typeface="+mn-ea"/>
              </a:rPr>
              <a:t>FusionSphere/</a:t>
            </a:r>
            <a:r>
              <a:rPr lang="zh-CN" altLang="en-US" sz="1400" b="1" dirty="0">
                <a:ln w="1905"/>
                <a:solidFill>
                  <a:schemeClr val="tx2"/>
                </a:solidFill>
                <a:effectLst>
                  <a:innerShdw blurRad="69850" dist="43180" dir="5400000">
                    <a:srgbClr val="000000">
                      <a:alpha val="65000"/>
                    </a:srgbClr>
                  </a:innerShdw>
                </a:effectLst>
                <a:latin typeface="+mn-lt"/>
                <a:ea typeface="+mn-ea"/>
              </a:rPr>
              <a:t>云操作系统</a:t>
            </a:r>
            <a:endParaRPr lang="zh-CN" altLang="en-US" sz="1400" b="1" dirty="0">
              <a:ln w="1905"/>
              <a:solidFill>
                <a:schemeClr val="tx2"/>
              </a:solidFill>
              <a:effectLst>
                <a:innerShdw blurRad="69850" dist="43180" dir="5400000">
                  <a:srgbClr val="000000">
                    <a:alpha val="65000"/>
                  </a:srgbClr>
                </a:innerShdw>
              </a:effectLst>
              <a:latin typeface="+mn-lt"/>
              <a:ea typeface="+mn-ea"/>
            </a:endParaRPr>
          </a:p>
        </p:txBody>
      </p:sp>
      <p:sp>
        <p:nvSpPr>
          <p:cNvPr id="218" name="TextBox 217"/>
          <p:cNvSpPr txBox="1"/>
          <p:nvPr/>
        </p:nvSpPr>
        <p:spPr>
          <a:xfrm>
            <a:off x="5901928" y="3183939"/>
            <a:ext cx="2866506" cy="288147"/>
          </a:xfrm>
          <a:prstGeom prst="rect">
            <a:avLst/>
          </a:prstGeom>
          <a:solidFill>
            <a:schemeClr val="bg1">
              <a:lumMod val="85000"/>
            </a:schemeClr>
          </a:solidFill>
          <a:ln>
            <a:solidFill>
              <a:schemeClr val="bg1"/>
            </a:solidFill>
          </a:ln>
        </p:spPr>
        <p:txBody>
          <a:bodyPr lIns="36000" tIns="36000" rIns="36000" bIns="36000">
            <a:spAutoFit/>
          </a:bodyPr>
          <a:lstStyle/>
          <a:p>
            <a:pPr eaLnBrk="1" fontAlgn="t" hangingPunct="1">
              <a:defRPr/>
            </a:pPr>
            <a:r>
              <a:rPr lang="zh-CN" altLang="en-US" sz="1400" b="1" dirty="0">
                <a:ln w="1905"/>
                <a:solidFill>
                  <a:schemeClr val="tx2"/>
                </a:solidFill>
                <a:effectLst>
                  <a:innerShdw blurRad="69850" dist="43180" dir="5400000">
                    <a:srgbClr val="000000">
                      <a:alpha val="65000"/>
                    </a:srgbClr>
                  </a:innerShdw>
                </a:effectLst>
                <a:latin typeface="+mn-lt"/>
                <a:ea typeface="+mn-ea"/>
              </a:rPr>
              <a:t>垂直：</a:t>
            </a:r>
            <a:r>
              <a:rPr lang="en-US" altLang="zh-CN" sz="1400" b="1" dirty="0">
                <a:ln w="1905"/>
                <a:solidFill>
                  <a:schemeClr val="tx2"/>
                </a:solidFill>
                <a:effectLst>
                  <a:innerShdw blurRad="69850" dist="43180" dir="5400000">
                    <a:srgbClr val="000000">
                      <a:alpha val="65000"/>
                    </a:srgbClr>
                  </a:innerShdw>
                </a:effectLst>
                <a:latin typeface="+mn-lt"/>
                <a:ea typeface="+mn-ea"/>
              </a:rPr>
              <a:t>FusionCube/</a:t>
            </a:r>
            <a:r>
              <a:rPr lang="zh-CN" altLang="en-US" sz="1400" b="1" dirty="0">
                <a:ln w="1905"/>
                <a:solidFill>
                  <a:schemeClr val="tx2"/>
                </a:solidFill>
                <a:effectLst>
                  <a:innerShdw blurRad="69850" dist="43180" dir="5400000">
                    <a:srgbClr val="000000">
                      <a:alpha val="65000"/>
                    </a:srgbClr>
                  </a:innerShdw>
                </a:effectLst>
                <a:latin typeface="+mn-lt"/>
                <a:ea typeface="+mn-ea"/>
              </a:rPr>
              <a:t>融合一体机</a:t>
            </a:r>
            <a:endParaRPr lang="zh-CN" altLang="en-US" sz="1400" b="1" dirty="0">
              <a:ln w="1905"/>
              <a:solidFill>
                <a:schemeClr val="tx2"/>
              </a:solidFill>
              <a:effectLst>
                <a:innerShdw blurRad="69850" dist="43180" dir="5400000">
                  <a:srgbClr val="000000">
                    <a:alpha val="65000"/>
                  </a:srgbClr>
                </a:innerShdw>
              </a:effectLst>
              <a:latin typeface="+mn-lt"/>
              <a:ea typeface="+mn-ea"/>
            </a:endParaRPr>
          </a:p>
        </p:txBody>
      </p:sp>
      <p:sp>
        <p:nvSpPr>
          <p:cNvPr id="219" name="TextBox 218"/>
          <p:cNvSpPr txBox="1"/>
          <p:nvPr/>
        </p:nvSpPr>
        <p:spPr>
          <a:xfrm>
            <a:off x="5901928" y="4132599"/>
            <a:ext cx="2866506" cy="288147"/>
          </a:xfrm>
          <a:prstGeom prst="rect">
            <a:avLst/>
          </a:prstGeom>
          <a:solidFill>
            <a:schemeClr val="bg1">
              <a:lumMod val="85000"/>
            </a:schemeClr>
          </a:solidFill>
          <a:ln>
            <a:solidFill>
              <a:schemeClr val="bg1"/>
            </a:solidFill>
          </a:ln>
        </p:spPr>
        <p:txBody>
          <a:bodyPr lIns="36000" tIns="36000" rIns="36000" bIns="36000">
            <a:spAutoFit/>
          </a:bodyPr>
          <a:lstStyle/>
          <a:p>
            <a:pPr eaLnBrk="1" fontAlgn="t" hangingPunct="1">
              <a:defRPr/>
            </a:pPr>
            <a:r>
              <a:rPr lang="zh-CN" altLang="en-US" sz="1400" b="1" dirty="0">
                <a:ln w="1905"/>
                <a:solidFill>
                  <a:schemeClr val="tx2"/>
                </a:solidFill>
                <a:effectLst>
                  <a:innerShdw blurRad="69850" dist="43180" dir="5400000">
                    <a:srgbClr val="000000">
                      <a:alpha val="65000"/>
                    </a:srgbClr>
                  </a:innerShdw>
                </a:effectLst>
                <a:latin typeface="+mn-lt"/>
                <a:ea typeface="+mn-ea"/>
              </a:rPr>
              <a:t>接入：</a:t>
            </a:r>
            <a:r>
              <a:rPr lang="en-US" altLang="zh-CN" sz="1400" b="1" dirty="0">
                <a:ln w="1905"/>
                <a:solidFill>
                  <a:schemeClr val="tx2"/>
                </a:solidFill>
                <a:effectLst>
                  <a:innerShdw blurRad="69850" dist="43180" dir="5400000">
                    <a:srgbClr val="000000">
                      <a:alpha val="65000"/>
                    </a:srgbClr>
                  </a:innerShdw>
                </a:effectLst>
                <a:latin typeface="+mn-lt"/>
                <a:ea typeface="+mn-ea"/>
              </a:rPr>
              <a:t>FusionAccess/</a:t>
            </a:r>
            <a:r>
              <a:rPr lang="zh-CN" altLang="en-US" sz="1400" b="1" dirty="0">
                <a:ln w="1905"/>
                <a:solidFill>
                  <a:schemeClr val="tx2"/>
                </a:solidFill>
                <a:effectLst>
                  <a:innerShdw blurRad="69850" dist="43180" dir="5400000">
                    <a:srgbClr val="000000">
                      <a:alpha val="65000"/>
                    </a:srgbClr>
                  </a:innerShdw>
                </a:effectLst>
                <a:latin typeface="+mn-lt"/>
                <a:ea typeface="+mn-ea"/>
              </a:rPr>
              <a:t>桌面云</a:t>
            </a:r>
            <a:endParaRPr lang="zh-CN" altLang="en-US" sz="1400" b="1" dirty="0">
              <a:ln w="1905"/>
              <a:solidFill>
                <a:schemeClr val="tx2"/>
              </a:solidFill>
              <a:effectLst>
                <a:innerShdw blurRad="69850" dist="43180" dir="5400000">
                  <a:srgbClr val="000000">
                    <a:alpha val="65000"/>
                  </a:srgbClr>
                </a:innerShdw>
              </a:effectLst>
              <a:latin typeface="+mn-lt"/>
              <a:ea typeface="+mn-ea"/>
            </a:endParaRPr>
          </a:p>
        </p:txBody>
      </p:sp>
      <p:sp>
        <p:nvSpPr>
          <p:cNvPr id="51207" name="TextBox 219"/>
          <p:cNvSpPr txBox="1">
            <a:spLocks noChangeArrowheads="1"/>
          </p:cNvSpPr>
          <p:nvPr/>
        </p:nvSpPr>
        <p:spPr bwMode="auto">
          <a:xfrm>
            <a:off x="6169025" y="3560763"/>
            <a:ext cx="1863725" cy="307975"/>
          </a:xfrm>
          <a:prstGeom prst="rect">
            <a:avLst/>
          </a:prstGeom>
          <a:noFill/>
          <a:ln w="9525">
            <a:noFill/>
            <a:miter lim="800000"/>
          </a:ln>
        </p:spPr>
        <p:txBody>
          <a:bodyPr wrap="none">
            <a:spAutoFit/>
          </a:bodyPr>
          <a:lstStyle/>
          <a:p>
            <a:pPr eaLnBrk="1" fontAlgn="t" hangingPunct="1">
              <a:buFont typeface="Arial" panose="020B0604020202020204" pitchFamily="34" charset="0"/>
              <a:buChar char="•"/>
              <a:defRPr/>
            </a:pPr>
            <a:r>
              <a:rPr lang="zh-CN" altLang="en-US" sz="1400" dirty="0">
                <a:latin typeface="+mn-lt"/>
                <a:ea typeface="+mn-ea"/>
              </a:rPr>
              <a:t>融合致简、深度优化</a:t>
            </a:r>
            <a:endParaRPr lang="zh-CN" altLang="en-US" sz="1400" dirty="0">
              <a:latin typeface="+mn-lt"/>
              <a:ea typeface="+mn-ea"/>
            </a:endParaRPr>
          </a:p>
        </p:txBody>
      </p:sp>
      <p:sp>
        <p:nvSpPr>
          <p:cNvPr id="51208" name="TextBox 221"/>
          <p:cNvSpPr txBox="1">
            <a:spLocks noChangeArrowheads="1"/>
          </p:cNvSpPr>
          <p:nvPr/>
        </p:nvSpPr>
        <p:spPr bwMode="auto">
          <a:xfrm>
            <a:off x="6169025" y="4621213"/>
            <a:ext cx="2043113" cy="307975"/>
          </a:xfrm>
          <a:prstGeom prst="rect">
            <a:avLst/>
          </a:prstGeom>
          <a:noFill/>
          <a:ln w="9525">
            <a:noFill/>
            <a:miter lim="800000"/>
          </a:ln>
        </p:spPr>
        <p:txBody>
          <a:bodyPr wrap="none">
            <a:spAutoFit/>
          </a:bodyPr>
          <a:lstStyle/>
          <a:p>
            <a:pPr eaLnBrk="1" fontAlgn="t" hangingPunct="1">
              <a:buFont typeface="Arial" panose="020B0604020202020204" pitchFamily="34" charset="0"/>
              <a:buChar char="•"/>
              <a:defRPr/>
            </a:pPr>
            <a:r>
              <a:rPr lang="zh-CN" altLang="en-US" sz="1400">
                <a:latin typeface="+mn-lt"/>
                <a:ea typeface="+mn-ea"/>
              </a:rPr>
              <a:t>安全、高效、卓越体验</a:t>
            </a:r>
            <a:endParaRPr lang="zh-CN" altLang="en-US" sz="1400">
              <a:latin typeface="+mn-lt"/>
              <a:ea typeface="+mn-ea"/>
            </a:endParaRPr>
          </a:p>
        </p:txBody>
      </p:sp>
      <p:sp>
        <p:nvSpPr>
          <p:cNvPr id="223" name="圆角矩形 222"/>
          <p:cNvSpPr/>
          <p:nvPr/>
        </p:nvSpPr>
        <p:spPr bwMode="auto">
          <a:xfrm>
            <a:off x="5889625" y="1377950"/>
            <a:ext cx="2867025" cy="890588"/>
          </a:xfrm>
          <a:prstGeom prst="roundRect">
            <a:avLst/>
          </a:prstGeom>
          <a:solidFill>
            <a:schemeClr val="tx2"/>
          </a:solidFill>
          <a:ln>
            <a:noFill/>
          </a:ln>
          <a:effectLst>
            <a:outerShdw blurRad="63500" sx="102000" sy="102000" algn="ctr" rotWithShape="0">
              <a:prstClr val="black">
                <a:alpha val="40000"/>
              </a:prstClr>
            </a:outerShdw>
          </a:effectLst>
        </p:spPr>
        <p:txBody>
          <a:bodyPr anchor="ctr"/>
          <a:lstStyle/>
          <a:p>
            <a:pPr algn="ctr" eaLnBrk="1" fontAlgn="t" hangingPunct="1">
              <a:buClr>
                <a:srgbClr val="CC9900"/>
              </a:buClr>
              <a:defRPr/>
            </a:pPr>
            <a:r>
              <a:rPr lang="en-US" altLang="zh-CN" sz="2400" dirty="0">
                <a:solidFill>
                  <a:schemeClr val="bg1"/>
                </a:solidFill>
                <a:effectLst>
                  <a:outerShdw blurRad="38100" dist="38100" dir="2700000" algn="tl">
                    <a:srgbClr val="000000">
                      <a:alpha val="43137"/>
                    </a:srgbClr>
                  </a:outerShdw>
                </a:effectLst>
                <a:latin typeface="+mn-lt"/>
                <a:ea typeface="+mn-ea"/>
              </a:rPr>
              <a:t>FusionCloud</a:t>
            </a:r>
            <a:endParaRPr lang="zh-CN" altLang="en-US" sz="2400" dirty="0">
              <a:solidFill>
                <a:schemeClr val="bg1"/>
              </a:solidFill>
              <a:effectLst>
                <a:outerShdw blurRad="38100" dist="38100" dir="2700000" algn="tl">
                  <a:srgbClr val="000000">
                    <a:alpha val="43137"/>
                  </a:srgbClr>
                </a:outerShdw>
              </a:effectLst>
              <a:latin typeface="+mn-lt"/>
              <a:ea typeface="+mn-ea"/>
            </a:endParaRPr>
          </a:p>
        </p:txBody>
      </p:sp>
      <p:sp>
        <p:nvSpPr>
          <p:cNvPr id="51210" name="TextBox 220"/>
          <p:cNvSpPr txBox="1">
            <a:spLocks noChangeArrowheads="1"/>
          </p:cNvSpPr>
          <p:nvPr/>
        </p:nvSpPr>
        <p:spPr bwMode="auto">
          <a:xfrm>
            <a:off x="6169025" y="2682875"/>
            <a:ext cx="1144588" cy="307975"/>
          </a:xfrm>
          <a:prstGeom prst="rect">
            <a:avLst/>
          </a:prstGeom>
          <a:noFill/>
          <a:ln w="9525">
            <a:noFill/>
            <a:miter lim="800000"/>
          </a:ln>
        </p:spPr>
        <p:txBody>
          <a:bodyPr wrap="none">
            <a:spAutoFit/>
          </a:bodyPr>
          <a:lstStyle/>
          <a:p>
            <a:pPr eaLnBrk="1" fontAlgn="t" hangingPunct="1">
              <a:buFont typeface="Arial" panose="020B0604020202020204" pitchFamily="34" charset="0"/>
              <a:buChar char="•"/>
              <a:defRPr/>
            </a:pPr>
            <a:r>
              <a:rPr lang="zh-CN" altLang="en-US" sz="1400" dirty="0">
                <a:latin typeface="+mn-lt"/>
                <a:ea typeface="+mn-ea"/>
              </a:rPr>
              <a:t>最优性价比</a:t>
            </a:r>
            <a:endParaRPr lang="zh-CN" altLang="en-US" sz="1400" dirty="0">
              <a:latin typeface="+mn-lt"/>
              <a:ea typeface="+mn-ea"/>
            </a:endParaRPr>
          </a:p>
        </p:txBody>
      </p:sp>
      <p:sp>
        <p:nvSpPr>
          <p:cNvPr id="452" name="TextBox 451"/>
          <p:cNvSpPr txBox="1"/>
          <p:nvPr/>
        </p:nvSpPr>
        <p:spPr>
          <a:xfrm>
            <a:off x="5892963" y="5088835"/>
            <a:ext cx="2866506" cy="288147"/>
          </a:xfrm>
          <a:prstGeom prst="rect">
            <a:avLst/>
          </a:prstGeom>
          <a:solidFill>
            <a:schemeClr val="bg1">
              <a:lumMod val="85000"/>
            </a:schemeClr>
          </a:solidFill>
          <a:ln>
            <a:solidFill>
              <a:schemeClr val="bg1"/>
            </a:solidFill>
          </a:ln>
        </p:spPr>
        <p:txBody>
          <a:bodyPr lIns="36000" tIns="36000" rIns="36000" bIns="36000">
            <a:spAutoFit/>
          </a:bodyPr>
          <a:lstStyle/>
          <a:p>
            <a:pPr eaLnBrk="1" fontAlgn="t" hangingPunct="1">
              <a:defRPr/>
            </a:pPr>
            <a:r>
              <a:rPr lang="zh-CN" altLang="en-US" sz="1400" b="1" dirty="0">
                <a:ln w="1905"/>
                <a:solidFill>
                  <a:schemeClr val="tx2"/>
                </a:solidFill>
                <a:effectLst>
                  <a:innerShdw blurRad="69850" dist="43180" dir="5400000">
                    <a:srgbClr val="000000">
                      <a:alpha val="65000"/>
                    </a:srgbClr>
                  </a:innerShdw>
                </a:effectLst>
                <a:latin typeface="+mn-lt"/>
                <a:ea typeface="+mn-ea"/>
              </a:rPr>
              <a:t>数据：</a:t>
            </a:r>
            <a:r>
              <a:rPr lang="en-US" altLang="zh-CN" sz="1400" b="1" dirty="0">
                <a:ln w="1905"/>
                <a:solidFill>
                  <a:schemeClr val="tx2"/>
                </a:solidFill>
                <a:effectLst>
                  <a:innerShdw blurRad="69850" dist="43180" dir="5400000">
                    <a:srgbClr val="000000">
                      <a:alpha val="65000"/>
                    </a:srgbClr>
                  </a:innerShdw>
                </a:effectLst>
                <a:latin typeface="+mn-lt"/>
                <a:ea typeface="+mn-ea"/>
              </a:rPr>
              <a:t>FusionInsight/</a:t>
            </a:r>
            <a:r>
              <a:rPr lang="zh-CN" altLang="en-US" sz="1400" b="1" dirty="0">
                <a:ln w="1905"/>
                <a:solidFill>
                  <a:schemeClr val="tx2"/>
                </a:solidFill>
                <a:effectLst>
                  <a:innerShdw blurRad="69850" dist="43180" dir="5400000">
                    <a:srgbClr val="000000">
                      <a:alpha val="65000"/>
                    </a:srgbClr>
                  </a:innerShdw>
                </a:effectLst>
                <a:latin typeface="+mn-lt"/>
                <a:ea typeface="+mn-ea"/>
              </a:rPr>
              <a:t>大数据分析</a:t>
            </a:r>
            <a:endParaRPr lang="zh-CN" altLang="en-US" sz="1400" b="1" dirty="0">
              <a:ln w="1905"/>
              <a:solidFill>
                <a:schemeClr val="tx2"/>
              </a:solidFill>
              <a:effectLst>
                <a:innerShdw blurRad="69850" dist="43180" dir="5400000">
                  <a:srgbClr val="000000">
                    <a:alpha val="65000"/>
                  </a:srgbClr>
                </a:innerShdw>
              </a:effectLst>
              <a:latin typeface="+mn-lt"/>
              <a:ea typeface="+mn-ea"/>
            </a:endParaRPr>
          </a:p>
        </p:txBody>
      </p:sp>
      <p:sp>
        <p:nvSpPr>
          <p:cNvPr id="51212" name="TextBox 452"/>
          <p:cNvSpPr txBox="1">
            <a:spLocks noChangeArrowheads="1"/>
          </p:cNvSpPr>
          <p:nvPr/>
        </p:nvSpPr>
        <p:spPr bwMode="auto">
          <a:xfrm>
            <a:off x="6159500" y="5578475"/>
            <a:ext cx="1682750" cy="307975"/>
          </a:xfrm>
          <a:prstGeom prst="rect">
            <a:avLst/>
          </a:prstGeom>
          <a:noFill/>
          <a:ln w="9525">
            <a:noFill/>
            <a:miter lim="800000"/>
          </a:ln>
        </p:spPr>
        <p:txBody>
          <a:bodyPr wrap="none">
            <a:spAutoFit/>
          </a:bodyPr>
          <a:lstStyle/>
          <a:p>
            <a:pPr eaLnBrk="1" fontAlgn="t" hangingPunct="1">
              <a:buFont typeface="Arial" panose="020B0604020202020204" pitchFamily="34" charset="0"/>
              <a:buChar char="•"/>
              <a:defRPr/>
            </a:pPr>
            <a:r>
              <a:rPr lang="zh-CN" altLang="en-US" sz="1400">
                <a:latin typeface="+mn-lt"/>
                <a:ea typeface="+mn-ea"/>
              </a:rPr>
              <a:t>易用、安全、可靠</a:t>
            </a:r>
            <a:endParaRPr lang="zh-CN" altLang="en-US" sz="1400">
              <a:latin typeface="+mn-lt"/>
              <a:ea typeface="+mn-ea"/>
            </a:endParaRPr>
          </a:p>
        </p:txBody>
      </p:sp>
      <p:grpSp>
        <p:nvGrpSpPr>
          <p:cNvPr id="90125" name="组合 223"/>
          <p:cNvGrpSpPr/>
          <p:nvPr/>
        </p:nvGrpSpPr>
        <p:grpSpPr bwMode="auto">
          <a:xfrm>
            <a:off x="341313" y="1574800"/>
            <a:ext cx="5368925" cy="4446588"/>
            <a:chOff x="341645" y="1180739"/>
            <a:chExt cx="5369168" cy="3335623"/>
          </a:xfrm>
        </p:grpSpPr>
        <p:sp>
          <p:nvSpPr>
            <p:cNvPr id="225" name="圆角矩形 258"/>
            <p:cNvSpPr/>
            <p:nvPr/>
          </p:nvSpPr>
          <p:spPr bwMode="auto">
            <a:xfrm>
              <a:off x="4105777" y="2406143"/>
              <a:ext cx="1198617" cy="1064636"/>
            </a:xfrm>
            <a:prstGeom prst="roundRect">
              <a:avLst>
                <a:gd name="adj" fmla="val 6354"/>
              </a:avLst>
            </a:prstGeom>
            <a:solidFill>
              <a:schemeClr val="bg1"/>
            </a:solidFill>
            <a:ln w="12700">
              <a:solidFill>
                <a:schemeClr val="tx2"/>
              </a:solidFill>
              <a:prstDash val="solid"/>
            </a:ln>
            <a:effectLst>
              <a:outerShdw blurRad="63500" sx="102000" sy="102000" algn="ctr" rotWithShape="0">
                <a:prstClr val="black">
                  <a:alpha val="40000"/>
                </a:prstClr>
              </a:outerShdw>
            </a:effectLst>
          </p:spPr>
          <p:txBody>
            <a:bodyPr lIns="68502" tIns="34251" rIns="68502" bIns="34251"/>
            <a:lstStyle/>
            <a:p>
              <a:pPr defTabSz="684530" eaLnBrk="1" fontAlgn="auto" hangingPunct="1">
                <a:spcBef>
                  <a:spcPts val="0"/>
                </a:spcBef>
                <a:spcAft>
                  <a:spcPts val="0"/>
                </a:spcAft>
                <a:defRPr/>
              </a:pPr>
              <a:endParaRPr lang="zh-CN" altLang="en-US" sz="1400" kern="0" dirty="0">
                <a:solidFill>
                  <a:sysClr val="windowText" lastClr="000000"/>
                </a:solidFill>
                <a:latin typeface="+mn-lt"/>
                <a:ea typeface="+mn-ea"/>
                <a:cs typeface="Arial Unicode MS" panose="020B0604020202020204" pitchFamily="34" charset="-122"/>
              </a:endParaRPr>
            </a:p>
          </p:txBody>
        </p:sp>
        <p:sp>
          <p:nvSpPr>
            <p:cNvPr id="230" name="圆角矩形 307"/>
            <p:cNvSpPr/>
            <p:nvPr/>
          </p:nvSpPr>
          <p:spPr bwMode="auto">
            <a:xfrm>
              <a:off x="643284" y="2968233"/>
              <a:ext cx="4888133" cy="508500"/>
            </a:xfrm>
            <a:prstGeom prst="roundRect">
              <a:avLst/>
            </a:prstGeom>
            <a:noFill/>
            <a:ln w="12700">
              <a:solidFill>
                <a:schemeClr val="bg2"/>
              </a:solidFill>
              <a:prstDash val="solid"/>
            </a:ln>
            <a:effectLst>
              <a:outerShdw blurRad="63500" sx="102000" sy="102000" algn="ctr" rotWithShape="0">
                <a:prstClr val="black">
                  <a:alpha val="40000"/>
                </a:prstClr>
              </a:outerShdw>
            </a:effectLst>
          </p:spPr>
          <p:txBody>
            <a:bodyPr lIns="68502" tIns="34251" rIns="68502" bIns="34251"/>
            <a:lstStyle/>
            <a:p>
              <a:pPr algn="ctr" defTabSz="684530" eaLnBrk="1" fontAlgn="auto" hangingPunct="1">
                <a:spcBef>
                  <a:spcPts val="0"/>
                </a:spcBef>
                <a:spcAft>
                  <a:spcPts val="0"/>
                </a:spcAft>
                <a:defRPr/>
              </a:pPr>
              <a:endParaRPr lang="zh-CN" altLang="en-US" sz="1400" kern="0" dirty="0">
                <a:solidFill>
                  <a:sysClr val="windowText" lastClr="000000"/>
                </a:solidFill>
                <a:latin typeface="+mn-lt"/>
                <a:ea typeface="+mn-ea"/>
                <a:cs typeface="Arial Unicode MS" panose="020B0604020202020204" pitchFamily="34" charset="-122"/>
              </a:endParaRPr>
            </a:p>
          </p:txBody>
        </p:sp>
        <p:sp>
          <p:nvSpPr>
            <p:cNvPr id="231" name="等腰三角形 230"/>
            <p:cNvSpPr/>
            <p:nvPr/>
          </p:nvSpPr>
          <p:spPr bwMode="auto">
            <a:xfrm flipV="1">
              <a:off x="467063" y="3536277"/>
              <a:ext cx="5243750" cy="360834"/>
            </a:xfrm>
            <a:prstGeom prst="triangle">
              <a:avLst/>
            </a:prstGeom>
            <a:solidFill>
              <a:schemeClr val="bg1">
                <a:lumMod val="95000"/>
              </a:schemeClr>
            </a:solidFill>
            <a:ln>
              <a:noFill/>
            </a:ln>
            <a:effectLst>
              <a:outerShdw blurRad="63500" sx="102000" sy="102000" algn="ctr" rotWithShape="0">
                <a:prstClr val="black">
                  <a:alpha val="40000"/>
                </a:prstClr>
              </a:outerShdw>
            </a:effectLst>
          </p:spPr>
          <p:txBody>
            <a:bodyPr lIns="91427" tIns="45714" rIns="91427" bIns="45714"/>
            <a:lstStyle/>
            <a:p>
              <a:pPr defTabSz="913765" eaLnBrk="1" fontAlgn="t" hangingPunct="1">
                <a:defRPr/>
              </a:pPr>
              <a:endParaRPr lang="zh-CN" altLang="en-US" sz="1050" dirty="0">
                <a:latin typeface="+mn-lt"/>
                <a:ea typeface="+mn-ea"/>
                <a:cs typeface="Arial Unicode MS" panose="020B0604020202020204" pitchFamily="34" charset="-122"/>
              </a:endParaRPr>
            </a:p>
          </p:txBody>
        </p:sp>
        <p:sp>
          <p:nvSpPr>
            <p:cNvPr id="232" name="等腰三角形 231"/>
            <p:cNvSpPr/>
            <p:nvPr/>
          </p:nvSpPr>
          <p:spPr bwMode="auto">
            <a:xfrm>
              <a:off x="489289" y="3857811"/>
              <a:ext cx="5040541" cy="520410"/>
            </a:xfrm>
            <a:prstGeom prst="triangle">
              <a:avLst/>
            </a:prstGeom>
            <a:solidFill>
              <a:schemeClr val="bg1">
                <a:lumMod val="95000"/>
              </a:schemeClr>
            </a:solidFill>
            <a:ln>
              <a:noFill/>
            </a:ln>
            <a:effectLst>
              <a:outerShdw blurRad="63500" sx="102000" sy="102000" algn="ctr" rotWithShape="0">
                <a:prstClr val="black">
                  <a:alpha val="40000"/>
                </a:prstClr>
              </a:outerShdw>
            </a:effectLst>
          </p:spPr>
          <p:txBody>
            <a:bodyPr lIns="91427" tIns="45714" rIns="91427" bIns="45714"/>
            <a:lstStyle/>
            <a:p>
              <a:pPr defTabSz="913765" eaLnBrk="1" fontAlgn="t" hangingPunct="1">
                <a:defRPr/>
              </a:pPr>
              <a:endParaRPr lang="zh-CN" altLang="en-US" sz="1050" dirty="0">
                <a:latin typeface="+mn-lt"/>
                <a:ea typeface="+mn-ea"/>
                <a:cs typeface="Arial Unicode MS" panose="020B0604020202020204" pitchFamily="34" charset="-122"/>
              </a:endParaRPr>
            </a:p>
          </p:txBody>
        </p:sp>
        <p:sp>
          <p:nvSpPr>
            <p:cNvPr id="242" name="圆角矩形 226"/>
            <p:cNvSpPr/>
            <p:nvPr/>
          </p:nvSpPr>
          <p:spPr bwMode="auto">
            <a:xfrm>
              <a:off x="421101" y="1180739"/>
              <a:ext cx="5244306" cy="2353838"/>
            </a:xfrm>
            <a:prstGeom prst="roundRect">
              <a:avLst>
                <a:gd name="adj" fmla="val 2596"/>
              </a:avLst>
            </a:prstGeom>
            <a:noFill/>
            <a:ln w="19050" cap="flat" cmpd="sng" algn="ctr">
              <a:solidFill>
                <a:srgbClr val="B2B2B2">
                  <a:lumMod val="75000"/>
                </a:srgbClr>
              </a:solidFill>
              <a:prstDash val="solid"/>
              <a:round/>
              <a:headEnd type="triangl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502" tIns="34251" rIns="68502" bIns="34251" anchor="ctr"/>
            <a:lstStyle/>
            <a:p>
              <a:pPr algn="ctr" defTabSz="684530" eaLnBrk="1" fontAlgn="auto" hangingPunct="1">
                <a:spcBef>
                  <a:spcPts val="0"/>
                </a:spcBef>
                <a:spcAft>
                  <a:spcPts val="0"/>
                </a:spcAft>
                <a:defRPr/>
              </a:pPr>
              <a:endParaRPr lang="zh-CN" altLang="en-US" sz="800" kern="0" dirty="0">
                <a:solidFill>
                  <a:sysClr val="windowText" lastClr="000000"/>
                </a:solidFill>
                <a:latin typeface="+mn-lt"/>
                <a:ea typeface="+mn-ea"/>
                <a:cs typeface="Arial Unicode MS" panose="020B0604020202020204" pitchFamily="34" charset="-122"/>
              </a:endParaRPr>
            </a:p>
          </p:txBody>
        </p:sp>
        <p:sp>
          <p:nvSpPr>
            <p:cNvPr id="243" name="AutoShape 7"/>
            <p:cNvSpPr>
              <a:spLocks noChangeArrowheads="1"/>
            </p:cNvSpPr>
            <p:nvPr/>
          </p:nvSpPr>
          <p:spPr bwMode="gray">
            <a:xfrm>
              <a:off x="341645" y="4254371"/>
              <a:ext cx="5335828" cy="261991"/>
            </a:xfrm>
            <a:prstGeom prst="cube">
              <a:avLst>
                <a:gd name="adj" fmla="val 100000"/>
              </a:avLst>
            </a:prstGeom>
            <a:solidFill>
              <a:srgbClr val="B2B2B2">
                <a:lumMod val="60000"/>
                <a:lumOff val="40000"/>
              </a:srgbClr>
            </a:solidFill>
            <a:ln w="9525">
              <a:noFill/>
              <a:miter lim="800000"/>
            </a:ln>
            <a:effectLst/>
          </p:spPr>
          <p:txBody>
            <a:bodyPr wrap="none" lIns="91427" tIns="45714" rIns="91427" bIns="45714" anchor="ct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245" name="矩形 228"/>
            <p:cNvSpPr/>
            <p:nvPr/>
          </p:nvSpPr>
          <p:spPr bwMode="auto">
            <a:xfrm>
              <a:off x="3032579" y="4268661"/>
              <a:ext cx="419119" cy="144095"/>
            </a:xfrm>
            <a:prstGeom prst="rect">
              <a:avLst/>
            </a:prstGeom>
          </p:spPr>
          <p:txBody>
            <a:bodyPr lIns="68522" tIns="34261" rIns="68522" bIns="34261">
              <a:spAutoFit/>
            </a:bodyPr>
            <a:lstStyle/>
            <a:p>
              <a:pPr defTabSz="685165" eaLnBrk="1" fontAlgn="auto" hangingPunct="1">
                <a:spcBef>
                  <a:spcPts val="0"/>
                </a:spcBef>
                <a:spcAft>
                  <a:spcPts val="0"/>
                </a:spcAft>
                <a:defRPr/>
              </a:pPr>
              <a:r>
                <a:rPr lang="en-US" altLang="zh-CN" sz="800" kern="0" dirty="0">
                  <a:solidFill>
                    <a:srgbClr val="000000">
                      <a:lumMod val="50000"/>
                      <a:lumOff val="50000"/>
                    </a:srgbClr>
                  </a:solidFill>
                  <a:latin typeface="+mn-lt"/>
                  <a:ea typeface="+mn-ea"/>
                  <a:cs typeface="Arial Unicode MS" panose="020B0604020202020204" pitchFamily="34" charset="-122"/>
                </a:rPr>
                <a:t>Pad</a:t>
              </a:r>
              <a:endParaRPr lang="zh-CN" altLang="en-US" sz="800" kern="0" dirty="0">
                <a:solidFill>
                  <a:srgbClr val="000000">
                    <a:lumMod val="50000"/>
                    <a:lumOff val="50000"/>
                  </a:srgbClr>
                </a:solidFill>
                <a:latin typeface="+mn-lt"/>
                <a:ea typeface="+mn-ea"/>
                <a:cs typeface="Arial Unicode MS" panose="020B0604020202020204" pitchFamily="34" charset="-122"/>
              </a:endParaRPr>
            </a:p>
          </p:txBody>
        </p:sp>
        <p:sp>
          <p:nvSpPr>
            <p:cNvPr id="249" name="矩形 229"/>
            <p:cNvSpPr/>
            <p:nvPr/>
          </p:nvSpPr>
          <p:spPr bwMode="auto">
            <a:xfrm>
              <a:off x="3640619" y="4247226"/>
              <a:ext cx="790611" cy="144095"/>
            </a:xfrm>
            <a:prstGeom prst="rect">
              <a:avLst/>
            </a:prstGeom>
          </p:spPr>
          <p:txBody>
            <a:bodyPr lIns="68522" tIns="34261" rIns="68522" bIns="34261">
              <a:spAutoFit/>
            </a:bodyPr>
            <a:lstStyle/>
            <a:p>
              <a:pPr defTabSz="685165" eaLnBrk="1" fontAlgn="auto" hangingPunct="1">
                <a:spcBef>
                  <a:spcPts val="0"/>
                </a:spcBef>
                <a:spcAft>
                  <a:spcPts val="0"/>
                </a:spcAft>
                <a:defRPr/>
              </a:pPr>
              <a:r>
                <a:rPr lang="en-US" altLang="zh-CN" sz="800" kern="0" dirty="0">
                  <a:solidFill>
                    <a:srgbClr val="000000">
                      <a:lumMod val="50000"/>
                      <a:lumOff val="50000"/>
                    </a:srgbClr>
                  </a:solidFill>
                  <a:latin typeface="+mn-lt"/>
                  <a:ea typeface="+mn-ea"/>
                  <a:cs typeface="Arial Unicode MS" panose="020B0604020202020204" pitchFamily="34" charset="-122"/>
                </a:rPr>
                <a:t>Phone</a:t>
              </a:r>
              <a:endParaRPr lang="zh-CN" altLang="en-US" sz="800" kern="0" dirty="0">
                <a:solidFill>
                  <a:srgbClr val="000000">
                    <a:lumMod val="50000"/>
                    <a:lumOff val="50000"/>
                  </a:srgbClr>
                </a:solidFill>
                <a:latin typeface="+mn-lt"/>
                <a:ea typeface="+mn-ea"/>
                <a:cs typeface="Arial Unicode MS" panose="020B0604020202020204" pitchFamily="34" charset="-122"/>
              </a:endParaRPr>
            </a:p>
          </p:txBody>
        </p:sp>
        <p:sp>
          <p:nvSpPr>
            <p:cNvPr id="255" name="Freeform 41"/>
            <p:cNvSpPr/>
            <p:nvPr/>
          </p:nvSpPr>
          <p:spPr bwMode="auto">
            <a:xfrm>
              <a:off x="2502330" y="3685136"/>
              <a:ext cx="847763" cy="261991"/>
            </a:xfrm>
            <a:custGeom>
              <a:avLst/>
              <a:gdLst>
                <a:gd name="T0" fmla="*/ 172 w 3311"/>
                <a:gd name="T1" fmla="*/ 1 h 1015"/>
                <a:gd name="T2" fmla="*/ 206 w 3311"/>
                <a:gd name="T3" fmla="*/ 1 h 1015"/>
                <a:gd name="T4" fmla="*/ 252 w 3311"/>
                <a:gd name="T5" fmla="*/ 1 h 1015"/>
                <a:gd name="T6" fmla="*/ 318 w 3311"/>
                <a:gd name="T7" fmla="*/ 1 h 1015"/>
                <a:gd name="T8" fmla="*/ 391 w 3311"/>
                <a:gd name="T9" fmla="*/ 1 h 1015"/>
                <a:gd name="T10" fmla="*/ 432 w 3311"/>
                <a:gd name="T11" fmla="*/ 1 h 1015"/>
                <a:gd name="T12" fmla="*/ 481 w 3311"/>
                <a:gd name="T13" fmla="*/ 1 h 1015"/>
                <a:gd name="T14" fmla="*/ 560 w 3311"/>
                <a:gd name="T15" fmla="*/ 1 h 1015"/>
                <a:gd name="T16" fmla="*/ 642 w 3311"/>
                <a:gd name="T17" fmla="*/ 1 h 1015"/>
                <a:gd name="T18" fmla="*/ 716 w 3311"/>
                <a:gd name="T19" fmla="*/ 1 h 1015"/>
                <a:gd name="T20" fmla="*/ 754 w 3311"/>
                <a:gd name="T21" fmla="*/ 1 h 1015"/>
                <a:gd name="T22" fmla="*/ 788 w 3311"/>
                <a:gd name="T23" fmla="*/ 1 h 1015"/>
                <a:gd name="T24" fmla="*/ 852 w 3311"/>
                <a:gd name="T25" fmla="*/ 1 h 1015"/>
                <a:gd name="T26" fmla="*/ 897 w 3311"/>
                <a:gd name="T27" fmla="*/ 1 h 1015"/>
                <a:gd name="T28" fmla="*/ 903 w 3311"/>
                <a:gd name="T29" fmla="*/ 1 h 1015"/>
                <a:gd name="T30" fmla="*/ 942 w 3311"/>
                <a:gd name="T31" fmla="*/ 1 h 1015"/>
                <a:gd name="T32" fmla="*/ 980 w 3311"/>
                <a:gd name="T33" fmla="*/ 1 h 1015"/>
                <a:gd name="T34" fmla="*/ 1003 w 3311"/>
                <a:gd name="T35" fmla="*/ 1 h 1015"/>
                <a:gd name="T36" fmla="*/ 1018 w 3311"/>
                <a:gd name="T37" fmla="*/ 1 h 1015"/>
                <a:gd name="T38" fmla="*/ 1017 w 3311"/>
                <a:gd name="T39" fmla="*/ 1 h 1015"/>
                <a:gd name="T40" fmla="*/ 1018 w 3311"/>
                <a:gd name="T41" fmla="*/ 1 h 1015"/>
                <a:gd name="T42" fmla="*/ 1024 w 3311"/>
                <a:gd name="T43" fmla="*/ 1 h 1015"/>
                <a:gd name="T44" fmla="*/ 1015 w 3311"/>
                <a:gd name="T45" fmla="*/ 1 h 1015"/>
                <a:gd name="T46" fmla="*/ 1020 w 3311"/>
                <a:gd name="T47" fmla="*/ 1 h 1015"/>
                <a:gd name="T48" fmla="*/ 1026 w 3311"/>
                <a:gd name="T49" fmla="*/ 1 h 1015"/>
                <a:gd name="T50" fmla="*/ 1013 w 3311"/>
                <a:gd name="T51" fmla="*/ 1 h 1015"/>
                <a:gd name="T52" fmla="*/ 984 w 3311"/>
                <a:gd name="T53" fmla="*/ 1 h 1015"/>
                <a:gd name="T54" fmla="*/ 920 w 3311"/>
                <a:gd name="T55" fmla="*/ 1 h 1015"/>
                <a:gd name="T56" fmla="*/ 871 w 3311"/>
                <a:gd name="T57" fmla="*/ 1 h 1015"/>
                <a:gd name="T58" fmla="*/ 844 w 3311"/>
                <a:gd name="T59" fmla="*/ 1 h 1015"/>
                <a:gd name="T60" fmla="*/ 808 w 3311"/>
                <a:gd name="T61" fmla="*/ 1 h 1015"/>
                <a:gd name="T62" fmla="*/ 758 w 3311"/>
                <a:gd name="T63" fmla="*/ 1 h 1015"/>
                <a:gd name="T64" fmla="*/ 698 w 3311"/>
                <a:gd name="T65" fmla="*/ 1 h 1015"/>
                <a:gd name="T66" fmla="*/ 658 w 3311"/>
                <a:gd name="T67" fmla="*/ 1 h 1015"/>
                <a:gd name="T68" fmla="*/ 626 w 3311"/>
                <a:gd name="T69" fmla="*/ 1 h 1015"/>
                <a:gd name="T70" fmla="*/ 581 w 3311"/>
                <a:gd name="T71" fmla="*/ 1 h 1015"/>
                <a:gd name="T72" fmla="*/ 536 w 3311"/>
                <a:gd name="T73" fmla="*/ 1 h 1015"/>
                <a:gd name="T74" fmla="*/ 495 w 3311"/>
                <a:gd name="T75" fmla="*/ 1 h 1015"/>
                <a:gd name="T76" fmla="*/ 465 w 3311"/>
                <a:gd name="T77" fmla="*/ 1 h 1015"/>
                <a:gd name="T78" fmla="*/ 422 w 3311"/>
                <a:gd name="T79" fmla="*/ 1 h 1015"/>
                <a:gd name="T80" fmla="*/ 366 w 3311"/>
                <a:gd name="T81" fmla="*/ 1 h 1015"/>
                <a:gd name="T82" fmla="*/ 323 w 3311"/>
                <a:gd name="T83" fmla="*/ 1 h 1015"/>
                <a:gd name="T84" fmla="*/ 290 w 3311"/>
                <a:gd name="T85" fmla="*/ 1 h 1015"/>
                <a:gd name="T86" fmla="*/ 236 w 3311"/>
                <a:gd name="T87" fmla="*/ 1 h 1015"/>
                <a:gd name="T88" fmla="*/ 192 w 3311"/>
                <a:gd name="T89" fmla="*/ 1 h 1015"/>
                <a:gd name="T90" fmla="*/ 163 w 3311"/>
                <a:gd name="T91" fmla="*/ 1 h 1015"/>
                <a:gd name="T92" fmla="*/ 145 w 3311"/>
                <a:gd name="T93" fmla="*/ 1 h 1015"/>
                <a:gd name="T94" fmla="*/ 97 w 3311"/>
                <a:gd name="T95" fmla="*/ 1 h 1015"/>
                <a:gd name="T96" fmla="*/ 54 w 3311"/>
                <a:gd name="T97" fmla="*/ 1 h 1015"/>
                <a:gd name="T98" fmla="*/ 26 w 3311"/>
                <a:gd name="T99" fmla="*/ 1 h 1015"/>
                <a:gd name="T100" fmla="*/ 26 w 3311"/>
                <a:gd name="T101" fmla="*/ 1 h 1015"/>
                <a:gd name="T102" fmla="*/ 20 w 3311"/>
                <a:gd name="T103" fmla="*/ 1 h 1015"/>
                <a:gd name="T104" fmla="*/ 0 w 3311"/>
                <a:gd name="T105" fmla="*/ 1 h 1015"/>
                <a:gd name="T106" fmla="*/ 9 w 3311"/>
                <a:gd name="T107" fmla="*/ 1 h 1015"/>
                <a:gd name="T108" fmla="*/ 37 w 3311"/>
                <a:gd name="T109" fmla="*/ 1 h 1015"/>
                <a:gd name="T110" fmla="*/ 85 w 3311"/>
                <a:gd name="T111" fmla="*/ 1 h 1015"/>
                <a:gd name="T112" fmla="*/ 147 w 3311"/>
                <a:gd name="T113" fmla="*/ 1 h 1015"/>
                <a:gd name="T114" fmla="*/ 165 w 3311"/>
                <a:gd name="T115" fmla="*/ 1 h 10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311"/>
                <a:gd name="T175" fmla="*/ 0 h 1015"/>
                <a:gd name="T176" fmla="*/ 3311 w 3311"/>
                <a:gd name="T177" fmla="*/ 1015 h 101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311" h="1015">
                  <a:moveTo>
                    <a:pt x="527" y="240"/>
                  </a:moveTo>
                  <a:lnTo>
                    <a:pt x="555" y="212"/>
                  </a:lnTo>
                  <a:lnTo>
                    <a:pt x="596" y="183"/>
                  </a:lnTo>
                  <a:lnTo>
                    <a:pt x="662" y="163"/>
                  </a:lnTo>
                  <a:lnTo>
                    <a:pt x="742" y="142"/>
                  </a:lnTo>
                  <a:lnTo>
                    <a:pt x="810" y="131"/>
                  </a:lnTo>
                  <a:lnTo>
                    <a:pt x="897" y="121"/>
                  </a:lnTo>
                  <a:lnTo>
                    <a:pt x="1025" y="117"/>
                  </a:lnTo>
                  <a:lnTo>
                    <a:pt x="1148" y="121"/>
                  </a:lnTo>
                  <a:lnTo>
                    <a:pt x="1265" y="131"/>
                  </a:lnTo>
                  <a:lnTo>
                    <a:pt x="1347" y="146"/>
                  </a:lnTo>
                  <a:lnTo>
                    <a:pt x="1395" y="102"/>
                  </a:lnTo>
                  <a:lnTo>
                    <a:pt x="1465" y="65"/>
                  </a:lnTo>
                  <a:lnTo>
                    <a:pt x="1552" y="39"/>
                  </a:lnTo>
                  <a:lnTo>
                    <a:pt x="1666" y="18"/>
                  </a:lnTo>
                  <a:lnTo>
                    <a:pt x="1806" y="4"/>
                  </a:lnTo>
                  <a:lnTo>
                    <a:pt x="1945" y="0"/>
                  </a:lnTo>
                  <a:lnTo>
                    <a:pt x="2068" y="11"/>
                  </a:lnTo>
                  <a:lnTo>
                    <a:pt x="2207" y="26"/>
                  </a:lnTo>
                  <a:lnTo>
                    <a:pt x="2312" y="58"/>
                  </a:lnTo>
                  <a:lnTo>
                    <a:pt x="2383" y="90"/>
                  </a:lnTo>
                  <a:lnTo>
                    <a:pt x="2433" y="119"/>
                  </a:lnTo>
                  <a:lnTo>
                    <a:pt x="2445" y="156"/>
                  </a:lnTo>
                  <a:lnTo>
                    <a:pt x="2540" y="146"/>
                  </a:lnTo>
                  <a:lnTo>
                    <a:pt x="2655" y="149"/>
                  </a:lnTo>
                  <a:lnTo>
                    <a:pt x="2753" y="163"/>
                  </a:lnTo>
                  <a:lnTo>
                    <a:pt x="2835" y="188"/>
                  </a:lnTo>
                  <a:lnTo>
                    <a:pt x="2894" y="225"/>
                  </a:lnTo>
                  <a:lnTo>
                    <a:pt x="2915" y="264"/>
                  </a:lnTo>
                  <a:lnTo>
                    <a:pt x="2913" y="290"/>
                  </a:lnTo>
                  <a:lnTo>
                    <a:pt x="2967" y="289"/>
                  </a:lnTo>
                  <a:lnTo>
                    <a:pt x="3036" y="293"/>
                  </a:lnTo>
                  <a:lnTo>
                    <a:pt x="3107" y="310"/>
                  </a:lnTo>
                  <a:lnTo>
                    <a:pt x="3159" y="324"/>
                  </a:lnTo>
                  <a:lnTo>
                    <a:pt x="3198" y="338"/>
                  </a:lnTo>
                  <a:lnTo>
                    <a:pt x="3230" y="355"/>
                  </a:lnTo>
                  <a:lnTo>
                    <a:pt x="3264" y="377"/>
                  </a:lnTo>
                  <a:lnTo>
                    <a:pt x="3282" y="405"/>
                  </a:lnTo>
                  <a:lnTo>
                    <a:pt x="3289" y="425"/>
                  </a:lnTo>
                  <a:lnTo>
                    <a:pt x="3278" y="447"/>
                  </a:lnTo>
                  <a:lnTo>
                    <a:pt x="3255" y="476"/>
                  </a:lnTo>
                  <a:lnTo>
                    <a:pt x="3282" y="500"/>
                  </a:lnTo>
                  <a:lnTo>
                    <a:pt x="3298" y="528"/>
                  </a:lnTo>
                  <a:lnTo>
                    <a:pt x="3305" y="556"/>
                  </a:lnTo>
                  <a:lnTo>
                    <a:pt x="3289" y="591"/>
                  </a:lnTo>
                  <a:lnTo>
                    <a:pt x="3273" y="612"/>
                  </a:lnTo>
                  <a:lnTo>
                    <a:pt x="3239" y="635"/>
                  </a:lnTo>
                  <a:lnTo>
                    <a:pt x="3289" y="668"/>
                  </a:lnTo>
                  <a:lnTo>
                    <a:pt x="3305" y="692"/>
                  </a:lnTo>
                  <a:lnTo>
                    <a:pt x="3310" y="723"/>
                  </a:lnTo>
                  <a:lnTo>
                    <a:pt x="3298" y="752"/>
                  </a:lnTo>
                  <a:lnTo>
                    <a:pt x="3266" y="790"/>
                  </a:lnTo>
                  <a:lnTo>
                    <a:pt x="3230" y="814"/>
                  </a:lnTo>
                  <a:lnTo>
                    <a:pt x="3170" y="835"/>
                  </a:lnTo>
                  <a:lnTo>
                    <a:pt x="3070" y="860"/>
                  </a:lnTo>
                  <a:lnTo>
                    <a:pt x="2967" y="867"/>
                  </a:lnTo>
                  <a:lnTo>
                    <a:pt x="2871" y="860"/>
                  </a:lnTo>
                  <a:lnTo>
                    <a:pt x="2810" y="851"/>
                  </a:lnTo>
                  <a:lnTo>
                    <a:pt x="2769" y="872"/>
                  </a:lnTo>
                  <a:lnTo>
                    <a:pt x="2721" y="892"/>
                  </a:lnTo>
                  <a:lnTo>
                    <a:pt x="2682" y="904"/>
                  </a:lnTo>
                  <a:lnTo>
                    <a:pt x="2609" y="920"/>
                  </a:lnTo>
                  <a:lnTo>
                    <a:pt x="2540" y="931"/>
                  </a:lnTo>
                  <a:lnTo>
                    <a:pt x="2445" y="942"/>
                  </a:lnTo>
                  <a:lnTo>
                    <a:pt x="2349" y="940"/>
                  </a:lnTo>
                  <a:lnTo>
                    <a:pt x="2253" y="930"/>
                  </a:lnTo>
                  <a:lnTo>
                    <a:pt x="2171" y="907"/>
                  </a:lnTo>
                  <a:lnTo>
                    <a:pt x="2123" y="942"/>
                  </a:lnTo>
                  <a:lnTo>
                    <a:pt x="2077" y="962"/>
                  </a:lnTo>
                  <a:lnTo>
                    <a:pt x="2018" y="977"/>
                  </a:lnTo>
                  <a:lnTo>
                    <a:pt x="1949" y="991"/>
                  </a:lnTo>
                  <a:lnTo>
                    <a:pt x="1872" y="998"/>
                  </a:lnTo>
                  <a:lnTo>
                    <a:pt x="1801" y="998"/>
                  </a:lnTo>
                  <a:lnTo>
                    <a:pt x="1728" y="991"/>
                  </a:lnTo>
                  <a:lnTo>
                    <a:pt x="1646" y="976"/>
                  </a:lnTo>
                  <a:lnTo>
                    <a:pt x="1598" y="958"/>
                  </a:lnTo>
                  <a:lnTo>
                    <a:pt x="1552" y="977"/>
                  </a:lnTo>
                  <a:lnTo>
                    <a:pt x="1502" y="991"/>
                  </a:lnTo>
                  <a:lnTo>
                    <a:pt x="1445" y="1002"/>
                  </a:lnTo>
                  <a:lnTo>
                    <a:pt x="1358" y="1014"/>
                  </a:lnTo>
                  <a:lnTo>
                    <a:pt x="1269" y="1009"/>
                  </a:lnTo>
                  <a:lnTo>
                    <a:pt x="1178" y="998"/>
                  </a:lnTo>
                  <a:lnTo>
                    <a:pt x="1109" y="983"/>
                  </a:lnTo>
                  <a:lnTo>
                    <a:pt x="1043" y="956"/>
                  </a:lnTo>
                  <a:lnTo>
                    <a:pt x="1004" y="930"/>
                  </a:lnTo>
                  <a:lnTo>
                    <a:pt x="936" y="938"/>
                  </a:lnTo>
                  <a:lnTo>
                    <a:pt x="858" y="945"/>
                  </a:lnTo>
                  <a:lnTo>
                    <a:pt x="762" y="942"/>
                  </a:lnTo>
                  <a:lnTo>
                    <a:pt x="680" y="930"/>
                  </a:lnTo>
                  <a:lnTo>
                    <a:pt x="619" y="913"/>
                  </a:lnTo>
                  <a:lnTo>
                    <a:pt x="568" y="892"/>
                  </a:lnTo>
                  <a:lnTo>
                    <a:pt x="523" y="867"/>
                  </a:lnTo>
                  <a:lnTo>
                    <a:pt x="514" y="835"/>
                  </a:lnTo>
                  <a:lnTo>
                    <a:pt x="468" y="843"/>
                  </a:lnTo>
                  <a:lnTo>
                    <a:pt x="393" y="843"/>
                  </a:lnTo>
                  <a:lnTo>
                    <a:pt x="308" y="835"/>
                  </a:lnTo>
                  <a:lnTo>
                    <a:pt x="224" y="817"/>
                  </a:lnTo>
                  <a:lnTo>
                    <a:pt x="164" y="794"/>
                  </a:lnTo>
                  <a:lnTo>
                    <a:pt x="116" y="758"/>
                  </a:lnTo>
                  <a:lnTo>
                    <a:pt x="87" y="723"/>
                  </a:lnTo>
                  <a:lnTo>
                    <a:pt x="75" y="674"/>
                  </a:lnTo>
                  <a:lnTo>
                    <a:pt x="78" y="644"/>
                  </a:lnTo>
                  <a:lnTo>
                    <a:pt x="105" y="595"/>
                  </a:lnTo>
                  <a:lnTo>
                    <a:pt x="46" y="567"/>
                  </a:lnTo>
                  <a:lnTo>
                    <a:pt x="16" y="534"/>
                  </a:lnTo>
                  <a:lnTo>
                    <a:pt x="0" y="493"/>
                  </a:lnTo>
                  <a:lnTo>
                    <a:pt x="0" y="453"/>
                  </a:lnTo>
                  <a:lnTo>
                    <a:pt x="21" y="414"/>
                  </a:lnTo>
                  <a:lnTo>
                    <a:pt x="57" y="380"/>
                  </a:lnTo>
                  <a:lnTo>
                    <a:pt x="126" y="344"/>
                  </a:lnTo>
                  <a:lnTo>
                    <a:pt x="192" y="319"/>
                  </a:lnTo>
                  <a:lnTo>
                    <a:pt x="276" y="293"/>
                  </a:lnTo>
                  <a:lnTo>
                    <a:pt x="379" y="279"/>
                  </a:lnTo>
                  <a:lnTo>
                    <a:pt x="475" y="272"/>
                  </a:lnTo>
                  <a:lnTo>
                    <a:pt x="523" y="265"/>
                  </a:lnTo>
                  <a:lnTo>
                    <a:pt x="527" y="240"/>
                  </a:lnTo>
                </a:path>
              </a:pathLst>
            </a:custGeom>
            <a:solidFill>
              <a:srgbClr val="DDDDDD">
                <a:alpha val="61960"/>
              </a:srgbClr>
            </a:solidFill>
            <a:ln w="3175" cap="rnd">
              <a:solidFill>
                <a:srgbClr val="808080"/>
              </a:solidFill>
              <a:prstDash val="sysDot"/>
              <a:round/>
              <a:headEnd type="none" w="sm" len="sm"/>
              <a:tailEnd type="none" w="sm" len="sm"/>
            </a:ln>
          </p:spPr>
          <p:txBody>
            <a:bodyPr lIns="68495" tIns="34247" rIns="68495" bIns="34247" anchor="ctr"/>
            <a:lstStyle/>
            <a:p>
              <a:pPr algn="ctr" defTabSz="684530" eaLnBrk="1" fontAlgn="auto" hangingPunct="1">
                <a:spcBef>
                  <a:spcPts val="0"/>
                </a:spcBef>
                <a:spcAft>
                  <a:spcPts val="0"/>
                </a:spcAft>
                <a:defRPr/>
              </a:pPr>
              <a:r>
                <a:rPr lang="en-US" altLang="zh-CN" kern="0" dirty="0">
                  <a:solidFill>
                    <a:srgbClr val="000000">
                      <a:lumMod val="50000"/>
                      <a:lumOff val="50000"/>
                    </a:srgbClr>
                  </a:solidFill>
                  <a:latin typeface="+mn-lt"/>
                  <a:ea typeface="+mn-ea"/>
                  <a:cs typeface="Arial Unicode MS" panose="020B0604020202020204" pitchFamily="34" charset="-122"/>
                </a:rPr>
                <a:t>Network</a:t>
              </a:r>
              <a:endParaRPr lang="zh-CN" altLang="en-US" kern="0" dirty="0">
                <a:solidFill>
                  <a:srgbClr val="000000">
                    <a:lumMod val="50000"/>
                    <a:lumOff val="50000"/>
                  </a:srgbClr>
                </a:solidFill>
                <a:latin typeface="+mn-lt"/>
                <a:ea typeface="+mn-ea"/>
                <a:cs typeface="Arial Unicode MS" panose="020B0604020202020204" pitchFamily="34" charset="-122"/>
              </a:endParaRPr>
            </a:p>
          </p:txBody>
        </p:sp>
        <p:sp>
          <p:nvSpPr>
            <p:cNvPr id="256" name="矩形 131"/>
            <p:cNvSpPr/>
            <p:nvPr/>
          </p:nvSpPr>
          <p:spPr bwMode="auto">
            <a:xfrm>
              <a:off x="4653490" y="4304387"/>
              <a:ext cx="273062" cy="144095"/>
            </a:xfrm>
            <a:prstGeom prst="rect">
              <a:avLst/>
            </a:prstGeom>
          </p:spPr>
          <p:txBody>
            <a:bodyPr lIns="68522" tIns="34261" rIns="68522" bIns="34261">
              <a:spAutoFit/>
            </a:bodyPr>
            <a:lstStyle/>
            <a:p>
              <a:pPr defTabSz="685165" eaLnBrk="1" fontAlgn="auto" hangingPunct="1">
                <a:spcBef>
                  <a:spcPts val="0"/>
                </a:spcBef>
                <a:spcAft>
                  <a:spcPts val="0"/>
                </a:spcAft>
                <a:defRPr/>
              </a:pPr>
              <a:r>
                <a:rPr lang="en-US" altLang="zh-CN" sz="800" kern="0" dirty="0">
                  <a:solidFill>
                    <a:srgbClr val="000000">
                      <a:lumMod val="50000"/>
                      <a:lumOff val="50000"/>
                    </a:srgbClr>
                  </a:solidFill>
                  <a:latin typeface="+mn-lt"/>
                  <a:ea typeface="+mn-ea"/>
                  <a:cs typeface="Arial Unicode MS" panose="020B0604020202020204" pitchFamily="34" charset="-122"/>
                </a:rPr>
                <a:t>TC</a:t>
              </a:r>
              <a:endParaRPr lang="zh-CN" altLang="en-US" sz="800" kern="0" dirty="0">
                <a:solidFill>
                  <a:srgbClr val="000000">
                    <a:lumMod val="50000"/>
                    <a:lumOff val="50000"/>
                  </a:srgbClr>
                </a:solidFill>
                <a:latin typeface="+mn-lt"/>
                <a:ea typeface="+mn-ea"/>
                <a:cs typeface="Arial Unicode MS" panose="020B0604020202020204" pitchFamily="34" charset="-122"/>
              </a:endParaRPr>
            </a:p>
          </p:txBody>
        </p:sp>
        <p:sp>
          <p:nvSpPr>
            <p:cNvPr id="257" name="矩形 159"/>
            <p:cNvSpPr/>
            <p:nvPr/>
          </p:nvSpPr>
          <p:spPr bwMode="auto">
            <a:xfrm>
              <a:off x="1962555" y="4303196"/>
              <a:ext cx="323865" cy="144095"/>
            </a:xfrm>
            <a:prstGeom prst="rect">
              <a:avLst/>
            </a:prstGeom>
          </p:spPr>
          <p:txBody>
            <a:bodyPr lIns="68522" tIns="34261" rIns="68522" bIns="34261">
              <a:spAutoFit/>
            </a:bodyPr>
            <a:lstStyle/>
            <a:p>
              <a:pPr defTabSz="685165" eaLnBrk="1" fontAlgn="auto" hangingPunct="1">
                <a:spcBef>
                  <a:spcPts val="0"/>
                </a:spcBef>
                <a:spcAft>
                  <a:spcPts val="0"/>
                </a:spcAft>
                <a:defRPr/>
              </a:pPr>
              <a:r>
                <a:rPr lang="en-US" altLang="zh-CN" sz="800" kern="0" dirty="0">
                  <a:solidFill>
                    <a:srgbClr val="000000">
                      <a:lumMod val="50000"/>
                      <a:lumOff val="50000"/>
                    </a:srgbClr>
                  </a:solidFill>
                  <a:latin typeface="+mn-lt"/>
                  <a:ea typeface="+mn-ea"/>
                  <a:cs typeface="Arial Unicode MS" panose="020B0604020202020204" pitchFamily="34" charset="-122"/>
                </a:rPr>
                <a:t>STB</a:t>
              </a:r>
              <a:endParaRPr lang="zh-CN" altLang="en-US" sz="800" kern="0" dirty="0">
                <a:solidFill>
                  <a:srgbClr val="000000">
                    <a:lumMod val="50000"/>
                    <a:lumOff val="50000"/>
                  </a:srgbClr>
                </a:solidFill>
                <a:latin typeface="+mn-lt"/>
                <a:ea typeface="+mn-ea"/>
                <a:cs typeface="Arial Unicode MS" panose="020B0604020202020204" pitchFamily="34" charset="-122"/>
              </a:endParaRPr>
            </a:p>
          </p:txBody>
        </p:sp>
        <p:grpSp>
          <p:nvGrpSpPr>
            <p:cNvPr id="90140" name="组合 602"/>
            <p:cNvGrpSpPr/>
            <p:nvPr/>
          </p:nvGrpSpPr>
          <p:grpSpPr bwMode="auto">
            <a:xfrm>
              <a:off x="2168819" y="4224639"/>
              <a:ext cx="183286" cy="227656"/>
              <a:chOff x="3409161" y="2559050"/>
              <a:chExt cx="494313" cy="376668"/>
            </a:xfrm>
          </p:grpSpPr>
          <p:sp>
            <p:nvSpPr>
              <p:cNvPr id="568" name="Freeform 6"/>
              <p:cNvSpPr>
                <a:spLocks noEditPoints="1"/>
              </p:cNvSpPr>
              <p:nvPr/>
            </p:nvSpPr>
            <p:spPr bwMode="auto">
              <a:xfrm>
                <a:off x="3550781" y="2600361"/>
                <a:ext cx="226923" cy="220679"/>
              </a:xfrm>
              <a:custGeom>
                <a:avLst/>
                <a:gdLst/>
                <a:ahLst/>
                <a:cxnLst>
                  <a:cxn ang="0">
                    <a:pos x="176" y="412"/>
                  </a:cxn>
                  <a:cxn ang="0">
                    <a:pos x="408" y="412"/>
                  </a:cxn>
                  <a:cxn ang="0">
                    <a:pos x="334" y="334"/>
                  </a:cxn>
                  <a:cxn ang="0">
                    <a:pos x="250" y="412"/>
                  </a:cxn>
                  <a:cxn ang="0">
                    <a:pos x="274" y="0"/>
                  </a:cxn>
                  <a:cxn ang="0">
                    <a:pos x="302" y="2"/>
                  </a:cxn>
                  <a:cxn ang="0">
                    <a:pos x="352" y="18"/>
                  </a:cxn>
                  <a:cxn ang="0">
                    <a:pos x="396" y="48"/>
                  </a:cxn>
                  <a:cxn ang="0">
                    <a:pos x="428" y="88"/>
                  </a:cxn>
                  <a:cxn ang="0">
                    <a:pos x="440" y="112"/>
                  </a:cxn>
                  <a:cxn ang="0">
                    <a:pos x="446" y="112"/>
                  </a:cxn>
                  <a:cxn ang="0">
                    <a:pos x="474" y="114"/>
                  </a:cxn>
                  <a:cxn ang="0">
                    <a:pos x="500" y="124"/>
                  </a:cxn>
                  <a:cxn ang="0">
                    <a:pos x="524" y="136"/>
                  </a:cxn>
                  <a:cxn ang="0">
                    <a:pos x="546" y="154"/>
                  </a:cxn>
                  <a:cxn ang="0">
                    <a:pos x="562" y="174"/>
                  </a:cxn>
                  <a:cxn ang="0">
                    <a:pos x="574" y="198"/>
                  </a:cxn>
                  <a:cxn ang="0">
                    <a:pos x="584" y="224"/>
                  </a:cxn>
                  <a:cxn ang="0">
                    <a:pos x="586" y="252"/>
                  </a:cxn>
                  <a:cxn ang="0">
                    <a:pos x="586" y="266"/>
                  </a:cxn>
                  <a:cxn ang="0">
                    <a:pos x="580" y="294"/>
                  </a:cxn>
                  <a:cxn ang="0">
                    <a:pos x="570" y="318"/>
                  </a:cxn>
                  <a:cxn ang="0">
                    <a:pos x="554" y="340"/>
                  </a:cxn>
                  <a:cxn ang="0">
                    <a:pos x="536" y="360"/>
                  </a:cxn>
                  <a:cxn ang="0">
                    <a:pos x="512" y="374"/>
                  </a:cxn>
                  <a:cxn ang="0">
                    <a:pos x="488" y="384"/>
                  </a:cxn>
                  <a:cxn ang="0">
                    <a:pos x="460" y="390"/>
                  </a:cxn>
                  <a:cxn ang="0">
                    <a:pos x="356" y="392"/>
                  </a:cxn>
                  <a:cxn ang="0">
                    <a:pos x="356" y="276"/>
                  </a:cxn>
                  <a:cxn ang="0">
                    <a:pos x="292" y="128"/>
                  </a:cxn>
                  <a:cxn ang="0">
                    <a:pos x="230" y="276"/>
                  </a:cxn>
                  <a:cxn ang="0">
                    <a:pos x="230" y="390"/>
                  </a:cxn>
                  <a:cxn ang="0">
                    <a:pos x="132" y="392"/>
                  </a:cxn>
                  <a:cxn ang="0">
                    <a:pos x="116" y="392"/>
                  </a:cxn>
                  <a:cxn ang="0">
                    <a:pos x="92" y="388"/>
                  </a:cxn>
                  <a:cxn ang="0">
                    <a:pos x="50" y="372"/>
                  </a:cxn>
                  <a:cxn ang="0">
                    <a:pos x="18" y="340"/>
                  </a:cxn>
                  <a:cxn ang="0">
                    <a:pos x="2" y="298"/>
                  </a:cxn>
                  <a:cxn ang="0">
                    <a:pos x="0" y="274"/>
                  </a:cxn>
                  <a:cxn ang="0">
                    <a:pos x="2" y="254"/>
                  </a:cxn>
                  <a:cxn ang="0">
                    <a:pos x="16" y="216"/>
                  </a:cxn>
                  <a:cxn ang="0">
                    <a:pos x="42" y="186"/>
                  </a:cxn>
                  <a:cxn ang="0">
                    <a:pos x="76" y="166"/>
                  </a:cxn>
                  <a:cxn ang="0">
                    <a:pos x="96" y="160"/>
                  </a:cxn>
                  <a:cxn ang="0">
                    <a:pos x="102" y="128"/>
                  </a:cxn>
                  <a:cxn ang="0">
                    <a:pos x="116" y="98"/>
                  </a:cxn>
                  <a:cxn ang="0">
                    <a:pos x="132" y="70"/>
                  </a:cxn>
                  <a:cxn ang="0">
                    <a:pos x="154" y="46"/>
                  </a:cxn>
                  <a:cxn ang="0">
                    <a:pos x="180" y="28"/>
                  </a:cxn>
                  <a:cxn ang="0">
                    <a:pos x="208" y="14"/>
                  </a:cxn>
                  <a:cxn ang="0">
                    <a:pos x="240" y="4"/>
                  </a:cxn>
                  <a:cxn ang="0">
                    <a:pos x="274" y="0"/>
                  </a:cxn>
                </a:cxnLst>
                <a:rect l="0" t="0" r="r" b="b"/>
                <a:pathLst>
                  <a:path w="586" h="554">
                    <a:moveTo>
                      <a:pt x="250" y="412"/>
                    </a:moveTo>
                    <a:lnTo>
                      <a:pt x="176" y="412"/>
                    </a:lnTo>
                    <a:lnTo>
                      <a:pt x="292" y="554"/>
                    </a:lnTo>
                    <a:lnTo>
                      <a:pt x="408" y="412"/>
                    </a:lnTo>
                    <a:lnTo>
                      <a:pt x="334" y="412"/>
                    </a:lnTo>
                    <a:lnTo>
                      <a:pt x="334" y="334"/>
                    </a:lnTo>
                    <a:lnTo>
                      <a:pt x="250" y="334"/>
                    </a:lnTo>
                    <a:lnTo>
                      <a:pt x="250" y="412"/>
                    </a:lnTo>
                    <a:lnTo>
                      <a:pt x="250" y="412"/>
                    </a:lnTo>
                    <a:close/>
                    <a:moveTo>
                      <a:pt x="274" y="0"/>
                    </a:moveTo>
                    <a:lnTo>
                      <a:pt x="274" y="0"/>
                    </a:lnTo>
                    <a:lnTo>
                      <a:pt x="302" y="2"/>
                    </a:lnTo>
                    <a:lnTo>
                      <a:pt x="328" y="10"/>
                    </a:lnTo>
                    <a:lnTo>
                      <a:pt x="352" y="18"/>
                    </a:lnTo>
                    <a:lnTo>
                      <a:pt x="374" y="32"/>
                    </a:lnTo>
                    <a:lnTo>
                      <a:pt x="396" y="48"/>
                    </a:lnTo>
                    <a:lnTo>
                      <a:pt x="414" y="68"/>
                    </a:lnTo>
                    <a:lnTo>
                      <a:pt x="428" y="88"/>
                    </a:lnTo>
                    <a:lnTo>
                      <a:pt x="440" y="112"/>
                    </a:lnTo>
                    <a:lnTo>
                      <a:pt x="440" y="112"/>
                    </a:lnTo>
                    <a:lnTo>
                      <a:pt x="446" y="112"/>
                    </a:lnTo>
                    <a:lnTo>
                      <a:pt x="446" y="112"/>
                    </a:lnTo>
                    <a:lnTo>
                      <a:pt x="460" y="112"/>
                    </a:lnTo>
                    <a:lnTo>
                      <a:pt x="474" y="114"/>
                    </a:lnTo>
                    <a:lnTo>
                      <a:pt x="488" y="118"/>
                    </a:lnTo>
                    <a:lnTo>
                      <a:pt x="500" y="124"/>
                    </a:lnTo>
                    <a:lnTo>
                      <a:pt x="512" y="128"/>
                    </a:lnTo>
                    <a:lnTo>
                      <a:pt x="524" y="136"/>
                    </a:lnTo>
                    <a:lnTo>
                      <a:pt x="536" y="144"/>
                    </a:lnTo>
                    <a:lnTo>
                      <a:pt x="546" y="154"/>
                    </a:lnTo>
                    <a:lnTo>
                      <a:pt x="554" y="162"/>
                    </a:lnTo>
                    <a:lnTo>
                      <a:pt x="562" y="174"/>
                    </a:lnTo>
                    <a:lnTo>
                      <a:pt x="570" y="186"/>
                    </a:lnTo>
                    <a:lnTo>
                      <a:pt x="574" y="198"/>
                    </a:lnTo>
                    <a:lnTo>
                      <a:pt x="580" y="210"/>
                    </a:lnTo>
                    <a:lnTo>
                      <a:pt x="584" y="224"/>
                    </a:lnTo>
                    <a:lnTo>
                      <a:pt x="586" y="238"/>
                    </a:lnTo>
                    <a:lnTo>
                      <a:pt x="586" y="252"/>
                    </a:lnTo>
                    <a:lnTo>
                      <a:pt x="586" y="252"/>
                    </a:lnTo>
                    <a:lnTo>
                      <a:pt x="586" y="266"/>
                    </a:lnTo>
                    <a:lnTo>
                      <a:pt x="584" y="280"/>
                    </a:lnTo>
                    <a:lnTo>
                      <a:pt x="580" y="294"/>
                    </a:lnTo>
                    <a:lnTo>
                      <a:pt x="574" y="306"/>
                    </a:lnTo>
                    <a:lnTo>
                      <a:pt x="570" y="318"/>
                    </a:lnTo>
                    <a:lnTo>
                      <a:pt x="562" y="330"/>
                    </a:lnTo>
                    <a:lnTo>
                      <a:pt x="554" y="340"/>
                    </a:lnTo>
                    <a:lnTo>
                      <a:pt x="546" y="350"/>
                    </a:lnTo>
                    <a:lnTo>
                      <a:pt x="536" y="360"/>
                    </a:lnTo>
                    <a:lnTo>
                      <a:pt x="524" y="368"/>
                    </a:lnTo>
                    <a:lnTo>
                      <a:pt x="512" y="374"/>
                    </a:lnTo>
                    <a:lnTo>
                      <a:pt x="500" y="380"/>
                    </a:lnTo>
                    <a:lnTo>
                      <a:pt x="488" y="384"/>
                    </a:lnTo>
                    <a:lnTo>
                      <a:pt x="474" y="388"/>
                    </a:lnTo>
                    <a:lnTo>
                      <a:pt x="460" y="390"/>
                    </a:lnTo>
                    <a:lnTo>
                      <a:pt x="446" y="392"/>
                    </a:lnTo>
                    <a:lnTo>
                      <a:pt x="356" y="392"/>
                    </a:lnTo>
                    <a:lnTo>
                      <a:pt x="356" y="392"/>
                    </a:lnTo>
                    <a:lnTo>
                      <a:pt x="356" y="276"/>
                    </a:lnTo>
                    <a:lnTo>
                      <a:pt x="412" y="276"/>
                    </a:lnTo>
                    <a:lnTo>
                      <a:pt x="292" y="128"/>
                    </a:lnTo>
                    <a:lnTo>
                      <a:pt x="172" y="276"/>
                    </a:lnTo>
                    <a:lnTo>
                      <a:pt x="230" y="276"/>
                    </a:lnTo>
                    <a:lnTo>
                      <a:pt x="230" y="276"/>
                    </a:lnTo>
                    <a:lnTo>
                      <a:pt x="230" y="390"/>
                    </a:lnTo>
                    <a:lnTo>
                      <a:pt x="132" y="390"/>
                    </a:lnTo>
                    <a:lnTo>
                      <a:pt x="132" y="392"/>
                    </a:lnTo>
                    <a:lnTo>
                      <a:pt x="116" y="392"/>
                    </a:lnTo>
                    <a:lnTo>
                      <a:pt x="116" y="392"/>
                    </a:lnTo>
                    <a:lnTo>
                      <a:pt x="104" y="390"/>
                    </a:lnTo>
                    <a:lnTo>
                      <a:pt x="92" y="388"/>
                    </a:lnTo>
                    <a:lnTo>
                      <a:pt x="70" y="382"/>
                    </a:lnTo>
                    <a:lnTo>
                      <a:pt x="50" y="372"/>
                    </a:lnTo>
                    <a:lnTo>
                      <a:pt x="34" y="358"/>
                    </a:lnTo>
                    <a:lnTo>
                      <a:pt x="18" y="340"/>
                    </a:lnTo>
                    <a:lnTo>
                      <a:pt x="8" y="320"/>
                    </a:lnTo>
                    <a:lnTo>
                      <a:pt x="2" y="298"/>
                    </a:lnTo>
                    <a:lnTo>
                      <a:pt x="0" y="286"/>
                    </a:lnTo>
                    <a:lnTo>
                      <a:pt x="0" y="274"/>
                    </a:lnTo>
                    <a:lnTo>
                      <a:pt x="0" y="274"/>
                    </a:lnTo>
                    <a:lnTo>
                      <a:pt x="2" y="254"/>
                    </a:lnTo>
                    <a:lnTo>
                      <a:pt x="6" y="234"/>
                    </a:lnTo>
                    <a:lnTo>
                      <a:pt x="16" y="216"/>
                    </a:lnTo>
                    <a:lnTo>
                      <a:pt x="28" y="200"/>
                    </a:lnTo>
                    <a:lnTo>
                      <a:pt x="42" y="186"/>
                    </a:lnTo>
                    <a:lnTo>
                      <a:pt x="58" y="174"/>
                    </a:lnTo>
                    <a:lnTo>
                      <a:pt x="76" y="166"/>
                    </a:lnTo>
                    <a:lnTo>
                      <a:pt x="96" y="160"/>
                    </a:lnTo>
                    <a:lnTo>
                      <a:pt x="96" y="160"/>
                    </a:lnTo>
                    <a:lnTo>
                      <a:pt x="98" y="144"/>
                    </a:lnTo>
                    <a:lnTo>
                      <a:pt x="102" y="128"/>
                    </a:lnTo>
                    <a:lnTo>
                      <a:pt x="108" y="112"/>
                    </a:lnTo>
                    <a:lnTo>
                      <a:pt x="116" y="98"/>
                    </a:lnTo>
                    <a:lnTo>
                      <a:pt x="124" y="84"/>
                    </a:lnTo>
                    <a:lnTo>
                      <a:pt x="132" y="70"/>
                    </a:lnTo>
                    <a:lnTo>
                      <a:pt x="142" y="58"/>
                    </a:lnTo>
                    <a:lnTo>
                      <a:pt x="154" y="46"/>
                    </a:lnTo>
                    <a:lnTo>
                      <a:pt x="166" y="36"/>
                    </a:lnTo>
                    <a:lnTo>
                      <a:pt x="180" y="28"/>
                    </a:lnTo>
                    <a:lnTo>
                      <a:pt x="194" y="20"/>
                    </a:lnTo>
                    <a:lnTo>
                      <a:pt x="208" y="14"/>
                    </a:lnTo>
                    <a:lnTo>
                      <a:pt x="224" y="8"/>
                    </a:lnTo>
                    <a:lnTo>
                      <a:pt x="240" y="4"/>
                    </a:lnTo>
                    <a:lnTo>
                      <a:pt x="256" y="2"/>
                    </a:lnTo>
                    <a:lnTo>
                      <a:pt x="274" y="0"/>
                    </a:lnTo>
                    <a:lnTo>
                      <a:pt x="274" y="0"/>
                    </a:lnTo>
                    <a:close/>
                  </a:path>
                </a:pathLst>
              </a:custGeom>
              <a:solidFill>
                <a:srgbClr val="000000">
                  <a:lumMod val="50000"/>
                  <a:lumOff val="50000"/>
                </a:srgbClr>
              </a:solid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9" name="Freeform 14"/>
              <p:cNvSpPr>
                <a:spLocks noEditPoints="1"/>
              </p:cNvSpPr>
              <p:nvPr/>
            </p:nvSpPr>
            <p:spPr bwMode="auto">
              <a:xfrm>
                <a:off x="3409487" y="2557013"/>
                <a:ext cx="492385" cy="380277"/>
              </a:xfrm>
              <a:custGeom>
                <a:avLst/>
                <a:gdLst/>
                <a:ahLst/>
                <a:cxnLst>
                  <a:cxn ang="0">
                    <a:pos x="3845" y="13163"/>
                  </a:cxn>
                  <a:cxn ang="0">
                    <a:pos x="7457" y="13163"/>
                  </a:cxn>
                  <a:cxn ang="0">
                    <a:pos x="7457" y="11165"/>
                  </a:cxn>
                  <a:cxn ang="0">
                    <a:pos x="0" y="11165"/>
                  </a:cxn>
                  <a:cxn ang="0">
                    <a:pos x="0" y="0"/>
                  </a:cxn>
                  <a:cxn ang="0">
                    <a:pos x="16812" y="0"/>
                  </a:cxn>
                  <a:cxn ang="0">
                    <a:pos x="16812" y="11165"/>
                  </a:cxn>
                  <a:cxn ang="0">
                    <a:pos x="10277" y="11165"/>
                  </a:cxn>
                  <a:cxn ang="0">
                    <a:pos x="10277" y="13163"/>
                  </a:cxn>
                  <a:cxn ang="0">
                    <a:pos x="13890" y="13163"/>
                  </a:cxn>
                  <a:cxn ang="0">
                    <a:pos x="13890" y="13572"/>
                  </a:cxn>
                  <a:cxn ang="0">
                    <a:pos x="3845" y="13572"/>
                  </a:cxn>
                  <a:cxn ang="0">
                    <a:pos x="3845" y="13163"/>
                  </a:cxn>
                  <a:cxn ang="0">
                    <a:pos x="829" y="863"/>
                  </a:cxn>
                  <a:cxn ang="0">
                    <a:pos x="15983" y="863"/>
                  </a:cxn>
                  <a:cxn ang="0">
                    <a:pos x="15983" y="10067"/>
                  </a:cxn>
                  <a:cxn ang="0">
                    <a:pos x="829" y="10067"/>
                  </a:cxn>
                  <a:cxn ang="0">
                    <a:pos x="829" y="863"/>
                  </a:cxn>
                </a:cxnLst>
                <a:rect l="0" t="0" r="r" b="b"/>
                <a:pathLst>
                  <a:path w="16812" h="13572">
                    <a:moveTo>
                      <a:pt x="3845" y="13163"/>
                    </a:moveTo>
                    <a:lnTo>
                      <a:pt x="7457" y="13163"/>
                    </a:lnTo>
                    <a:lnTo>
                      <a:pt x="7457" y="11165"/>
                    </a:lnTo>
                    <a:lnTo>
                      <a:pt x="0" y="11165"/>
                    </a:lnTo>
                    <a:lnTo>
                      <a:pt x="0" y="0"/>
                    </a:lnTo>
                    <a:lnTo>
                      <a:pt x="16812" y="0"/>
                    </a:lnTo>
                    <a:lnTo>
                      <a:pt x="16812" y="11165"/>
                    </a:lnTo>
                    <a:lnTo>
                      <a:pt x="10277" y="11165"/>
                    </a:lnTo>
                    <a:lnTo>
                      <a:pt x="10277" y="13163"/>
                    </a:lnTo>
                    <a:lnTo>
                      <a:pt x="13890" y="13163"/>
                    </a:lnTo>
                    <a:lnTo>
                      <a:pt x="13890" y="13572"/>
                    </a:lnTo>
                    <a:lnTo>
                      <a:pt x="3845" y="13572"/>
                    </a:lnTo>
                    <a:lnTo>
                      <a:pt x="3845" y="13163"/>
                    </a:lnTo>
                    <a:close/>
                    <a:moveTo>
                      <a:pt x="829" y="863"/>
                    </a:moveTo>
                    <a:lnTo>
                      <a:pt x="15983" y="863"/>
                    </a:lnTo>
                    <a:lnTo>
                      <a:pt x="15983" y="10067"/>
                    </a:lnTo>
                    <a:lnTo>
                      <a:pt x="829" y="10067"/>
                    </a:lnTo>
                    <a:lnTo>
                      <a:pt x="829" y="863"/>
                    </a:lnTo>
                    <a:close/>
                  </a:path>
                </a:pathLst>
              </a:custGeom>
              <a:solidFill>
                <a:srgbClr val="000000">
                  <a:lumMod val="50000"/>
                  <a:lumOff val="50000"/>
                </a:srgbClr>
              </a:solid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grpSp>
        <p:grpSp>
          <p:nvGrpSpPr>
            <p:cNvPr id="5" name="组合 350"/>
            <p:cNvGrpSpPr/>
            <p:nvPr/>
          </p:nvGrpSpPr>
          <p:grpSpPr bwMode="auto">
            <a:xfrm>
              <a:off x="1357249" y="4202123"/>
              <a:ext cx="171197" cy="270865"/>
              <a:chOff x="13446125" y="2238375"/>
              <a:chExt cx="314325" cy="285750"/>
            </a:xfrm>
            <a:solidFill>
              <a:srgbClr val="000000">
                <a:lumMod val="50000"/>
                <a:lumOff val="50000"/>
              </a:srgbClr>
            </a:solidFill>
          </p:grpSpPr>
          <p:sp>
            <p:nvSpPr>
              <p:cNvPr id="564" name="Freeform 34"/>
              <p:cNvSpPr>
                <a:spLocks noEditPoints="1"/>
              </p:cNvSpPr>
              <p:nvPr/>
            </p:nvSpPr>
            <p:spPr bwMode="auto">
              <a:xfrm>
                <a:off x="13446125" y="2416175"/>
                <a:ext cx="314325" cy="107950"/>
              </a:xfrm>
              <a:custGeom>
                <a:avLst/>
                <a:gdLst/>
                <a:ahLst/>
                <a:cxnLst>
                  <a:cxn ang="0">
                    <a:pos x="198" y="56"/>
                  </a:cxn>
                  <a:cxn ang="0">
                    <a:pos x="186" y="12"/>
                  </a:cxn>
                  <a:cxn ang="0">
                    <a:pos x="186" y="12"/>
                  </a:cxn>
                  <a:cxn ang="0">
                    <a:pos x="184" y="8"/>
                  </a:cxn>
                  <a:cxn ang="0">
                    <a:pos x="180" y="4"/>
                  </a:cxn>
                  <a:cxn ang="0">
                    <a:pos x="176" y="2"/>
                  </a:cxn>
                  <a:cxn ang="0">
                    <a:pos x="170" y="0"/>
                  </a:cxn>
                  <a:cxn ang="0">
                    <a:pos x="28" y="0"/>
                  </a:cxn>
                  <a:cxn ang="0">
                    <a:pos x="28" y="0"/>
                  </a:cxn>
                  <a:cxn ang="0">
                    <a:pos x="24" y="2"/>
                  </a:cxn>
                  <a:cxn ang="0">
                    <a:pos x="20" y="4"/>
                  </a:cxn>
                  <a:cxn ang="0">
                    <a:pos x="16" y="8"/>
                  </a:cxn>
                  <a:cxn ang="0">
                    <a:pos x="14" y="12"/>
                  </a:cxn>
                  <a:cxn ang="0">
                    <a:pos x="2" y="56"/>
                  </a:cxn>
                  <a:cxn ang="0">
                    <a:pos x="2" y="56"/>
                  </a:cxn>
                  <a:cxn ang="0">
                    <a:pos x="0" y="62"/>
                  </a:cxn>
                  <a:cxn ang="0">
                    <a:pos x="2" y="66"/>
                  </a:cxn>
                  <a:cxn ang="0">
                    <a:pos x="6" y="68"/>
                  </a:cxn>
                  <a:cxn ang="0">
                    <a:pos x="10" y="68"/>
                  </a:cxn>
                  <a:cxn ang="0">
                    <a:pos x="190" y="68"/>
                  </a:cxn>
                  <a:cxn ang="0">
                    <a:pos x="190" y="68"/>
                  </a:cxn>
                  <a:cxn ang="0">
                    <a:pos x="194" y="68"/>
                  </a:cxn>
                  <a:cxn ang="0">
                    <a:pos x="198" y="66"/>
                  </a:cxn>
                  <a:cxn ang="0">
                    <a:pos x="198" y="62"/>
                  </a:cxn>
                  <a:cxn ang="0">
                    <a:pos x="198" y="56"/>
                  </a:cxn>
                  <a:cxn ang="0">
                    <a:pos x="198" y="56"/>
                  </a:cxn>
                  <a:cxn ang="0">
                    <a:pos x="174" y="60"/>
                  </a:cxn>
                  <a:cxn ang="0">
                    <a:pos x="28" y="60"/>
                  </a:cxn>
                  <a:cxn ang="0">
                    <a:pos x="28" y="60"/>
                  </a:cxn>
                  <a:cxn ang="0">
                    <a:pos x="24" y="60"/>
                  </a:cxn>
                  <a:cxn ang="0">
                    <a:pos x="20" y="58"/>
                  </a:cxn>
                  <a:cxn ang="0">
                    <a:pos x="18" y="56"/>
                  </a:cxn>
                  <a:cxn ang="0">
                    <a:pos x="18" y="52"/>
                  </a:cxn>
                  <a:cxn ang="0">
                    <a:pos x="18" y="52"/>
                  </a:cxn>
                  <a:cxn ang="0">
                    <a:pos x="18" y="48"/>
                  </a:cxn>
                  <a:cxn ang="0">
                    <a:pos x="28" y="20"/>
                  </a:cxn>
                  <a:cxn ang="0">
                    <a:pos x="28" y="20"/>
                  </a:cxn>
                  <a:cxn ang="0">
                    <a:pos x="30" y="16"/>
                  </a:cxn>
                  <a:cxn ang="0">
                    <a:pos x="34" y="12"/>
                  </a:cxn>
                  <a:cxn ang="0">
                    <a:pos x="38" y="8"/>
                  </a:cxn>
                  <a:cxn ang="0">
                    <a:pos x="44" y="8"/>
                  </a:cxn>
                  <a:cxn ang="0">
                    <a:pos x="158" y="8"/>
                  </a:cxn>
                  <a:cxn ang="0">
                    <a:pos x="158" y="8"/>
                  </a:cxn>
                  <a:cxn ang="0">
                    <a:pos x="162" y="8"/>
                  </a:cxn>
                  <a:cxn ang="0">
                    <a:pos x="168" y="12"/>
                  </a:cxn>
                  <a:cxn ang="0">
                    <a:pos x="172" y="16"/>
                  </a:cxn>
                  <a:cxn ang="0">
                    <a:pos x="174" y="20"/>
                  </a:cxn>
                  <a:cxn ang="0">
                    <a:pos x="184" y="48"/>
                  </a:cxn>
                  <a:cxn ang="0">
                    <a:pos x="184" y="48"/>
                  </a:cxn>
                  <a:cxn ang="0">
                    <a:pos x="184" y="52"/>
                  </a:cxn>
                  <a:cxn ang="0">
                    <a:pos x="184" y="52"/>
                  </a:cxn>
                  <a:cxn ang="0">
                    <a:pos x="182" y="56"/>
                  </a:cxn>
                  <a:cxn ang="0">
                    <a:pos x="180" y="58"/>
                  </a:cxn>
                  <a:cxn ang="0">
                    <a:pos x="178" y="60"/>
                  </a:cxn>
                  <a:cxn ang="0">
                    <a:pos x="174" y="60"/>
                  </a:cxn>
                  <a:cxn ang="0">
                    <a:pos x="174" y="60"/>
                  </a:cxn>
                </a:cxnLst>
                <a:rect l="0" t="0" r="r" b="b"/>
                <a:pathLst>
                  <a:path w="198" h="68">
                    <a:moveTo>
                      <a:pt x="198" y="56"/>
                    </a:moveTo>
                    <a:lnTo>
                      <a:pt x="186" y="12"/>
                    </a:lnTo>
                    <a:lnTo>
                      <a:pt x="186" y="12"/>
                    </a:lnTo>
                    <a:lnTo>
                      <a:pt x="184" y="8"/>
                    </a:lnTo>
                    <a:lnTo>
                      <a:pt x="180" y="4"/>
                    </a:lnTo>
                    <a:lnTo>
                      <a:pt x="176" y="2"/>
                    </a:lnTo>
                    <a:lnTo>
                      <a:pt x="170" y="0"/>
                    </a:lnTo>
                    <a:lnTo>
                      <a:pt x="28" y="0"/>
                    </a:lnTo>
                    <a:lnTo>
                      <a:pt x="28" y="0"/>
                    </a:lnTo>
                    <a:lnTo>
                      <a:pt x="24" y="2"/>
                    </a:lnTo>
                    <a:lnTo>
                      <a:pt x="20" y="4"/>
                    </a:lnTo>
                    <a:lnTo>
                      <a:pt x="16" y="8"/>
                    </a:lnTo>
                    <a:lnTo>
                      <a:pt x="14" y="12"/>
                    </a:lnTo>
                    <a:lnTo>
                      <a:pt x="2" y="56"/>
                    </a:lnTo>
                    <a:lnTo>
                      <a:pt x="2" y="56"/>
                    </a:lnTo>
                    <a:lnTo>
                      <a:pt x="0" y="62"/>
                    </a:lnTo>
                    <a:lnTo>
                      <a:pt x="2" y="66"/>
                    </a:lnTo>
                    <a:lnTo>
                      <a:pt x="6" y="68"/>
                    </a:lnTo>
                    <a:lnTo>
                      <a:pt x="10" y="68"/>
                    </a:lnTo>
                    <a:lnTo>
                      <a:pt x="190" y="68"/>
                    </a:lnTo>
                    <a:lnTo>
                      <a:pt x="190" y="68"/>
                    </a:lnTo>
                    <a:lnTo>
                      <a:pt x="194" y="68"/>
                    </a:lnTo>
                    <a:lnTo>
                      <a:pt x="198" y="66"/>
                    </a:lnTo>
                    <a:lnTo>
                      <a:pt x="198" y="62"/>
                    </a:lnTo>
                    <a:lnTo>
                      <a:pt x="198" y="56"/>
                    </a:lnTo>
                    <a:lnTo>
                      <a:pt x="198" y="56"/>
                    </a:lnTo>
                    <a:close/>
                    <a:moveTo>
                      <a:pt x="174" y="60"/>
                    </a:moveTo>
                    <a:lnTo>
                      <a:pt x="28" y="60"/>
                    </a:lnTo>
                    <a:lnTo>
                      <a:pt x="28" y="60"/>
                    </a:lnTo>
                    <a:lnTo>
                      <a:pt x="24" y="60"/>
                    </a:lnTo>
                    <a:lnTo>
                      <a:pt x="20" y="58"/>
                    </a:lnTo>
                    <a:lnTo>
                      <a:pt x="18" y="56"/>
                    </a:lnTo>
                    <a:lnTo>
                      <a:pt x="18" y="52"/>
                    </a:lnTo>
                    <a:lnTo>
                      <a:pt x="18" y="52"/>
                    </a:lnTo>
                    <a:lnTo>
                      <a:pt x="18" y="48"/>
                    </a:lnTo>
                    <a:lnTo>
                      <a:pt x="28" y="20"/>
                    </a:lnTo>
                    <a:lnTo>
                      <a:pt x="28" y="20"/>
                    </a:lnTo>
                    <a:lnTo>
                      <a:pt x="30" y="16"/>
                    </a:lnTo>
                    <a:lnTo>
                      <a:pt x="34" y="12"/>
                    </a:lnTo>
                    <a:lnTo>
                      <a:pt x="38" y="8"/>
                    </a:lnTo>
                    <a:lnTo>
                      <a:pt x="44" y="8"/>
                    </a:lnTo>
                    <a:lnTo>
                      <a:pt x="158" y="8"/>
                    </a:lnTo>
                    <a:lnTo>
                      <a:pt x="158" y="8"/>
                    </a:lnTo>
                    <a:lnTo>
                      <a:pt x="162" y="8"/>
                    </a:lnTo>
                    <a:lnTo>
                      <a:pt x="168" y="12"/>
                    </a:lnTo>
                    <a:lnTo>
                      <a:pt x="172" y="16"/>
                    </a:lnTo>
                    <a:lnTo>
                      <a:pt x="174" y="20"/>
                    </a:lnTo>
                    <a:lnTo>
                      <a:pt x="184" y="48"/>
                    </a:lnTo>
                    <a:lnTo>
                      <a:pt x="184" y="48"/>
                    </a:lnTo>
                    <a:lnTo>
                      <a:pt x="184" y="52"/>
                    </a:lnTo>
                    <a:lnTo>
                      <a:pt x="184" y="52"/>
                    </a:lnTo>
                    <a:lnTo>
                      <a:pt x="182" y="56"/>
                    </a:lnTo>
                    <a:lnTo>
                      <a:pt x="180" y="58"/>
                    </a:lnTo>
                    <a:lnTo>
                      <a:pt x="178" y="60"/>
                    </a:lnTo>
                    <a:lnTo>
                      <a:pt x="174" y="60"/>
                    </a:lnTo>
                    <a:lnTo>
                      <a:pt x="174" y="60"/>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5" name="Freeform 35"/>
              <p:cNvSpPr>
                <a:spLocks noEditPoints="1"/>
              </p:cNvSpPr>
              <p:nvPr/>
            </p:nvSpPr>
            <p:spPr bwMode="auto">
              <a:xfrm>
                <a:off x="13484225" y="2432050"/>
                <a:ext cx="244475" cy="76200"/>
              </a:xfrm>
              <a:custGeom>
                <a:avLst/>
                <a:gdLst/>
                <a:ahLst/>
                <a:cxnLst>
                  <a:cxn ang="0">
                    <a:pos x="130" y="0"/>
                  </a:cxn>
                  <a:cxn ang="0">
                    <a:pos x="22" y="0"/>
                  </a:cxn>
                  <a:cxn ang="0">
                    <a:pos x="22" y="0"/>
                  </a:cxn>
                  <a:cxn ang="0">
                    <a:pos x="18" y="2"/>
                  </a:cxn>
                  <a:cxn ang="0">
                    <a:pos x="14" y="4"/>
                  </a:cxn>
                  <a:cxn ang="0">
                    <a:pos x="10" y="6"/>
                  </a:cxn>
                  <a:cxn ang="0">
                    <a:pos x="8" y="12"/>
                  </a:cxn>
                  <a:cxn ang="0">
                    <a:pos x="0" y="38"/>
                  </a:cxn>
                  <a:cxn ang="0">
                    <a:pos x="0" y="40"/>
                  </a:cxn>
                  <a:cxn ang="0">
                    <a:pos x="0" y="40"/>
                  </a:cxn>
                  <a:cxn ang="0">
                    <a:pos x="0" y="44"/>
                  </a:cxn>
                  <a:cxn ang="0">
                    <a:pos x="2" y="46"/>
                  </a:cxn>
                  <a:cxn ang="0">
                    <a:pos x="4" y="48"/>
                  </a:cxn>
                  <a:cxn ang="0">
                    <a:pos x="8" y="48"/>
                  </a:cxn>
                  <a:cxn ang="0">
                    <a:pos x="146" y="48"/>
                  </a:cxn>
                  <a:cxn ang="0">
                    <a:pos x="146" y="48"/>
                  </a:cxn>
                  <a:cxn ang="0">
                    <a:pos x="150" y="48"/>
                  </a:cxn>
                  <a:cxn ang="0">
                    <a:pos x="152" y="46"/>
                  </a:cxn>
                  <a:cxn ang="0">
                    <a:pos x="154" y="44"/>
                  </a:cxn>
                  <a:cxn ang="0">
                    <a:pos x="154" y="42"/>
                  </a:cxn>
                  <a:cxn ang="0">
                    <a:pos x="154" y="42"/>
                  </a:cxn>
                  <a:cxn ang="0">
                    <a:pos x="154" y="38"/>
                  </a:cxn>
                  <a:cxn ang="0">
                    <a:pos x="146" y="12"/>
                  </a:cxn>
                  <a:cxn ang="0">
                    <a:pos x="146" y="12"/>
                  </a:cxn>
                  <a:cxn ang="0">
                    <a:pos x="144" y="6"/>
                  </a:cxn>
                  <a:cxn ang="0">
                    <a:pos x="140" y="4"/>
                  </a:cxn>
                  <a:cxn ang="0">
                    <a:pos x="136" y="2"/>
                  </a:cxn>
                  <a:cxn ang="0">
                    <a:pos x="130" y="0"/>
                  </a:cxn>
                  <a:cxn ang="0">
                    <a:pos x="130" y="0"/>
                  </a:cxn>
                  <a:cxn ang="0">
                    <a:pos x="88" y="42"/>
                  </a:cxn>
                  <a:cxn ang="0">
                    <a:pos x="64" y="42"/>
                  </a:cxn>
                  <a:cxn ang="0">
                    <a:pos x="64" y="42"/>
                  </a:cxn>
                  <a:cxn ang="0">
                    <a:pos x="60" y="40"/>
                  </a:cxn>
                  <a:cxn ang="0">
                    <a:pos x="58" y="38"/>
                  </a:cxn>
                  <a:cxn ang="0">
                    <a:pos x="60" y="36"/>
                  </a:cxn>
                  <a:cxn ang="0">
                    <a:pos x="60" y="34"/>
                  </a:cxn>
                  <a:cxn ang="0">
                    <a:pos x="60" y="34"/>
                  </a:cxn>
                  <a:cxn ang="0">
                    <a:pos x="62" y="30"/>
                  </a:cxn>
                  <a:cxn ang="0">
                    <a:pos x="66" y="28"/>
                  </a:cxn>
                  <a:cxn ang="0">
                    <a:pos x="86" y="28"/>
                  </a:cxn>
                  <a:cxn ang="0">
                    <a:pos x="86" y="28"/>
                  </a:cxn>
                  <a:cxn ang="0">
                    <a:pos x="90" y="30"/>
                  </a:cxn>
                  <a:cxn ang="0">
                    <a:pos x="92" y="34"/>
                  </a:cxn>
                  <a:cxn ang="0">
                    <a:pos x="92" y="36"/>
                  </a:cxn>
                  <a:cxn ang="0">
                    <a:pos x="92" y="36"/>
                  </a:cxn>
                  <a:cxn ang="0">
                    <a:pos x="92" y="36"/>
                  </a:cxn>
                  <a:cxn ang="0">
                    <a:pos x="94" y="38"/>
                  </a:cxn>
                  <a:cxn ang="0">
                    <a:pos x="94" y="38"/>
                  </a:cxn>
                  <a:cxn ang="0">
                    <a:pos x="92" y="40"/>
                  </a:cxn>
                  <a:cxn ang="0">
                    <a:pos x="88" y="42"/>
                  </a:cxn>
                  <a:cxn ang="0">
                    <a:pos x="88" y="42"/>
                  </a:cxn>
                </a:cxnLst>
                <a:rect l="0" t="0" r="r" b="b"/>
                <a:pathLst>
                  <a:path w="154" h="48">
                    <a:moveTo>
                      <a:pt x="130" y="0"/>
                    </a:moveTo>
                    <a:lnTo>
                      <a:pt x="22" y="0"/>
                    </a:lnTo>
                    <a:lnTo>
                      <a:pt x="22" y="0"/>
                    </a:lnTo>
                    <a:lnTo>
                      <a:pt x="18" y="2"/>
                    </a:lnTo>
                    <a:lnTo>
                      <a:pt x="14" y="4"/>
                    </a:lnTo>
                    <a:lnTo>
                      <a:pt x="10" y="6"/>
                    </a:lnTo>
                    <a:lnTo>
                      <a:pt x="8" y="12"/>
                    </a:lnTo>
                    <a:lnTo>
                      <a:pt x="0" y="38"/>
                    </a:lnTo>
                    <a:lnTo>
                      <a:pt x="0" y="40"/>
                    </a:lnTo>
                    <a:lnTo>
                      <a:pt x="0" y="40"/>
                    </a:lnTo>
                    <a:lnTo>
                      <a:pt x="0" y="44"/>
                    </a:lnTo>
                    <a:lnTo>
                      <a:pt x="2" y="46"/>
                    </a:lnTo>
                    <a:lnTo>
                      <a:pt x="4" y="48"/>
                    </a:lnTo>
                    <a:lnTo>
                      <a:pt x="8" y="48"/>
                    </a:lnTo>
                    <a:lnTo>
                      <a:pt x="146" y="48"/>
                    </a:lnTo>
                    <a:lnTo>
                      <a:pt x="146" y="48"/>
                    </a:lnTo>
                    <a:lnTo>
                      <a:pt x="150" y="48"/>
                    </a:lnTo>
                    <a:lnTo>
                      <a:pt x="152" y="46"/>
                    </a:lnTo>
                    <a:lnTo>
                      <a:pt x="154" y="44"/>
                    </a:lnTo>
                    <a:lnTo>
                      <a:pt x="154" y="42"/>
                    </a:lnTo>
                    <a:lnTo>
                      <a:pt x="154" y="42"/>
                    </a:lnTo>
                    <a:lnTo>
                      <a:pt x="154" y="38"/>
                    </a:lnTo>
                    <a:lnTo>
                      <a:pt x="146" y="12"/>
                    </a:lnTo>
                    <a:lnTo>
                      <a:pt x="146" y="12"/>
                    </a:lnTo>
                    <a:lnTo>
                      <a:pt x="144" y="6"/>
                    </a:lnTo>
                    <a:lnTo>
                      <a:pt x="140" y="4"/>
                    </a:lnTo>
                    <a:lnTo>
                      <a:pt x="136" y="2"/>
                    </a:lnTo>
                    <a:lnTo>
                      <a:pt x="130" y="0"/>
                    </a:lnTo>
                    <a:lnTo>
                      <a:pt x="130" y="0"/>
                    </a:lnTo>
                    <a:close/>
                    <a:moveTo>
                      <a:pt x="88" y="42"/>
                    </a:moveTo>
                    <a:lnTo>
                      <a:pt x="64" y="42"/>
                    </a:lnTo>
                    <a:lnTo>
                      <a:pt x="64" y="42"/>
                    </a:lnTo>
                    <a:lnTo>
                      <a:pt x="60" y="40"/>
                    </a:lnTo>
                    <a:lnTo>
                      <a:pt x="58" y="38"/>
                    </a:lnTo>
                    <a:lnTo>
                      <a:pt x="60" y="36"/>
                    </a:lnTo>
                    <a:lnTo>
                      <a:pt x="60" y="34"/>
                    </a:lnTo>
                    <a:lnTo>
                      <a:pt x="60" y="34"/>
                    </a:lnTo>
                    <a:lnTo>
                      <a:pt x="62" y="30"/>
                    </a:lnTo>
                    <a:lnTo>
                      <a:pt x="66" y="28"/>
                    </a:lnTo>
                    <a:lnTo>
                      <a:pt x="86" y="28"/>
                    </a:lnTo>
                    <a:lnTo>
                      <a:pt x="86" y="28"/>
                    </a:lnTo>
                    <a:lnTo>
                      <a:pt x="90" y="30"/>
                    </a:lnTo>
                    <a:lnTo>
                      <a:pt x="92" y="34"/>
                    </a:lnTo>
                    <a:lnTo>
                      <a:pt x="92" y="36"/>
                    </a:lnTo>
                    <a:lnTo>
                      <a:pt x="92" y="36"/>
                    </a:lnTo>
                    <a:lnTo>
                      <a:pt x="92" y="36"/>
                    </a:lnTo>
                    <a:lnTo>
                      <a:pt x="94" y="38"/>
                    </a:lnTo>
                    <a:lnTo>
                      <a:pt x="94" y="38"/>
                    </a:lnTo>
                    <a:lnTo>
                      <a:pt x="92" y="40"/>
                    </a:lnTo>
                    <a:lnTo>
                      <a:pt x="88" y="42"/>
                    </a:lnTo>
                    <a:lnTo>
                      <a:pt x="88" y="42"/>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6" name="Freeform 36"/>
              <p:cNvSpPr/>
              <p:nvPr/>
            </p:nvSpPr>
            <p:spPr bwMode="auto">
              <a:xfrm>
                <a:off x="13474700" y="2428875"/>
                <a:ext cx="263525" cy="82550"/>
              </a:xfrm>
              <a:custGeom>
                <a:avLst/>
                <a:gdLst/>
                <a:ahLst/>
                <a:cxnLst>
                  <a:cxn ang="0">
                    <a:pos x="164" y="40"/>
                  </a:cxn>
                  <a:cxn ang="0">
                    <a:pos x="164" y="40"/>
                  </a:cxn>
                  <a:cxn ang="0">
                    <a:pos x="164" y="40"/>
                  </a:cxn>
                  <a:cxn ang="0">
                    <a:pos x="166" y="46"/>
                  </a:cxn>
                  <a:cxn ang="0">
                    <a:pos x="164" y="48"/>
                  </a:cxn>
                  <a:cxn ang="0">
                    <a:pos x="160" y="52"/>
                  </a:cxn>
                  <a:cxn ang="0">
                    <a:pos x="156" y="52"/>
                  </a:cxn>
                  <a:cxn ang="0">
                    <a:pos x="10" y="52"/>
                  </a:cxn>
                  <a:cxn ang="0">
                    <a:pos x="10" y="52"/>
                  </a:cxn>
                  <a:cxn ang="0">
                    <a:pos x="6" y="52"/>
                  </a:cxn>
                  <a:cxn ang="0">
                    <a:pos x="2" y="48"/>
                  </a:cxn>
                  <a:cxn ang="0">
                    <a:pos x="0" y="46"/>
                  </a:cxn>
                  <a:cxn ang="0">
                    <a:pos x="2" y="40"/>
                  </a:cxn>
                  <a:cxn ang="0">
                    <a:pos x="10" y="12"/>
                  </a:cxn>
                  <a:cxn ang="0">
                    <a:pos x="10" y="12"/>
                  </a:cxn>
                  <a:cxn ang="0">
                    <a:pos x="12" y="8"/>
                  </a:cxn>
                  <a:cxn ang="0">
                    <a:pos x="16" y="4"/>
                  </a:cxn>
                  <a:cxn ang="0">
                    <a:pos x="20" y="2"/>
                  </a:cxn>
                  <a:cxn ang="0">
                    <a:pos x="26" y="0"/>
                  </a:cxn>
                  <a:cxn ang="0">
                    <a:pos x="140" y="0"/>
                  </a:cxn>
                  <a:cxn ang="0">
                    <a:pos x="140" y="0"/>
                  </a:cxn>
                  <a:cxn ang="0">
                    <a:pos x="144" y="2"/>
                  </a:cxn>
                  <a:cxn ang="0">
                    <a:pos x="150" y="4"/>
                  </a:cxn>
                  <a:cxn ang="0">
                    <a:pos x="154" y="8"/>
                  </a:cxn>
                  <a:cxn ang="0">
                    <a:pos x="156" y="12"/>
                  </a:cxn>
                  <a:cxn ang="0">
                    <a:pos x="164" y="40"/>
                  </a:cxn>
                  <a:cxn ang="0">
                    <a:pos x="166" y="40"/>
                  </a:cxn>
                  <a:cxn ang="0">
                    <a:pos x="156" y="12"/>
                  </a:cxn>
                  <a:cxn ang="0">
                    <a:pos x="156" y="12"/>
                  </a:cxn>
                  <a:cxn ang="0">
                    <a:pos x="154" y="8"/>
                  </a:cxn>
                  <a:cxn ang="0">
                    <a:pos x="150" y="4"/>
                  </a:cxn>
                  <a:cxn ang="0">
                    <a:pos x="144" y="0"/>
                  </a:cxn>
                  <a:cxn ang="0">
                    <a:pos x="140" y="0"/>
                  </a:cxn>
                  <a:cxn ang="0">
                    <a:pos x="26" y="0"/>
                  </a:cxn>
                  <a:cxn ang="0">
                    <a:pos x="26" y="0"/>
                  </a:cxn>
                  <a:cxn ang="0">
                    <a:pos x="20" y="0"/>
                  </a:cxn>
                  <a:cxn ang="0">
                    <a:pos x="16" y="4"/>
                  </a:cxn>
                  <a:cxn ang="0">
                    <a:pos x="12" y="8"/>
                  </a:cxn>
                  <a:cxn ang="0">
                    <a:pos x="10" y="12"/>
                  </a:cxn>
                  <a:cxn ang="0">
                    <a:pos x="0" y="40"/>
                  </a:cxn>
                  <a:cxn ang="0">
                    <a:pos x="0" y="40"/>
                  </a:cxn>
                  <a:cxn ang="0">
                    <a:pos x="0" y="44"/>
                  </a:cxn>
                  <a:cxn ang="0">
                    <a:pos x="0" y="44"/>
                  </a:cxn>
                  <a:cxn ang="0">
                    <a:pos x="0" y="48"/>
                  </a:cxn>
                  <a:cxn ang="0">
                    <a:pos x="2" y="50"/>
                  </a:cxn>
                  <a:cxn ang="0">
                    <a:pos x="6" y="52"/>
                  </a:cxn>
                  <a:cxn ang="0">
                    <a:pos x="10" y="52"/>
                  </a:cxn>
                  <a:cxn ang="0">
                    <a:pos x="156" y="52"/>
                  </a:cxn>
                  <a:cxn ang="0">
                    <a:pos x="156" y="52"/>
                  </a:cxn>
                  <a:cxn ang="0">
                    <a:pos x="160" y="52"/>
                  </a:cxn>
                  <a:cxn ang="0">
                    <a:pos x="162" y="50"/>
                  </a:cxn>
                  <a:cxn ang="0">
                    <a:pos x="164" y="48"/>
                  </a:cxn>
                  <a:cxn ang="0">
                    <a:pos x="166" y="44"/>
                  </a:cxn>
                  <a:cxn ang="0">
                    <a:pos x="166" y="44"/>
                  </a:cxn>
                  <a:cxn ang="0">
                    <a:pos x="166" y="40"/>
                  </a:cxn>
                  <a:cxn ang="0">
                    <a:pos x="164" y="40"/>
                  </a:cxn>
                </a:cxnLst>
                <a:rect l="0" t="0" r="r" b="b"/>
                <a:pathLst>
                  <a:path w="166" h="52">
                    <a:moveTo>
                      <a:pt x="164" y="40"/>
                    </a:moveTo>
                    <a:lnTo>
                      <a:pt x="164" y="40"/>
                    </a:lnTo>
                    <a:lnTo>
                      <a:pt x="164" y="40"/>
                    </a:lnTo>
                    <a:lnTo>
                      <a:pt x="166" y="46"/>
                    </a:lnTo>
                    <a:lnTo>
                      <a:pt x="164" y="48"/>
                    </a:lnTo>
                    <a:lnTo>
                      <a:pt x="160" y="52"/>
                    </a:lnTo>
                    <a:lnTo>
                      <a:pt x="156" y="52"/>
                    </a:lnTo>
                    <a:lnTo>
                      <a:pt x="10" y="52"/>
                    </a:lnTo>
                    <a:lnTo>
                      <a:pt x="10" y="52"/>
                    </a:lnTo>
                    <a:lnTo>
                      <a:pt x="6" y="52"/>
                    </a:lnTo>
                    <a:lnTo>
                      <a:pt x="2" y="48"/>
                    </a:lnTo>
                    <a:lnTo>
                      <a:pt x="0" y="46"/>
                    </a:lnTo>
                    <a:lnTo>
                      <a:pt x="2" y="40"/>
                    </a:lnTo>
                    <a:lnTo>
                      <a:pt x="10" y="12"/>
                    </a:lnTo>
                    <a:lnTo>
                      <a:pt x="10" y="12"/>
                    </a:lnTo>
                    <a:lnTo>
                      <a:pt x="12" y="8"/>
                    </a:lnTo>
                    <a:lnTo>
                      <a:pt x="16" y="4"/>
                    </a:lnTo>
                    <a:lnTo>
                      <a:pt x="20" y="2"/>
                    </a:lnTo>
                    <a:lnTo>
                      <a:pt x="26" y="0"/>
                    </a:lnTo>
                    <a:lnTo>
                      <a:pt x="140" y="0"/>
                    </a:lnTo>
                    <a:lnTo>
                      <a:pt x="140" y="0"/>
                    </a:lnTo>
                    <a:lnTo>
                      <a:pt x="144" y="2"/>
                    </a:lnTo>
                    <a:lnTo>
                      <a:pt x="150" y="4"/>
                    </a:lnTo>
                    <a:lnTo>
                      <a:pt x="154" y="8"/>
                    </a:lnTo>
                    <a:lnTo>
                      <a:pt x="156" y="12"/>
                    </a:lnTo>
                    <a:lnTo>
                      <a:pt x="164" y="40"/>
                    </a:lnTo>
                    <a:lnTo>
                      <a:pt x="166" y="40"/>
                    </a:lnTo>
                    <a:lnTo>
                      <a:pt x="156" y="12"/>
                    </a:lnTo>
                    <a:lnTo>
                      <a:pt x="156" y="12"/>
                    </a:lnTo>
                    <a:lnTo>
                      <a:pt x="154" y="8"/>
                    </a:lnTo>
                    <a:lnTo>
                      <a:pt x="150" y="4"/>
                    </a:lnTo>
                    <a:lnTo>
                      <a:pt x="144" y="0"/>
                    </a:lnTo>
                    <a:lnTo>
                      <a:pt x="140" y="0"/>
                    </a:lnTo>
                    <a:lnTo>
                      <a:pt x="26" y="0"/>
                    </a:lnTo>
                    <a:lnTo>
                      <a:pt x="26" y="0"/>
                    </a:lnTo>
                    <a:lnTo>
                      <a:pt x="20" y="0"/>
                    </a:lnTo>
                    <a:lnTo>
                      <a:pt x="16" y="4"/>
                    </a:lnTo>
                    <a:lnTo>
                      <a:pt x="12" y="8"/>
                    </a:lnTo>
                    <a:lnTo>
                      <a:pt x="10" y="12"/>
                    </a:lnTo>
                    <a:lnTo>
                      <a:pt x="0" y="40"/>
                    </a:lnTo>
                    <a:lnTo>
                      <a:pt x="0" y="40"/>
                    </a:lnTo>
                    <a:lnTo>
                      <a:pt x="0" y="44"/>
                    </a:lnTo>
                    <a:lnTo>
                      <a:pt x="0" y="44"/>
                    </a:lnTo>
                    <a:lnTo>
                      <a:pt x="0" y="48"/>
                    </a:lnTo>
                    <a:lnTo>
                      <a:pt x="2" y="50"/>
                    </a:lnTo>
                    <a:lnTo>
                      <a:pt x="6" y="52"/>
                    </a:lnTo>
                    <a:lnTo>
                      <a:pt x="10" y="52"/>
                    </a:lnTo>
                    <a:lnTo>
                      <a:pt x="156" y="52"/>
                    </a:lnTo>
                    <a:lnTo>
                      <a:pt x="156" y="52"/>
                    </a:lnTo>
                    <a:lnTo>
                      <a:pt x="160" y="52"/>
                    </a:lnTo>
                    <a:lnTo>
                      <a:pt x="162" y="50"/>
                    </a:lnTo>
                    <a:lnTo>
                      <a:pt x="164" y="48"/>
                    </a:lnTo>
                    <a:lnTo>
                      <a:pt x="166" y="44"/>
                    </a:lnTo>
                    <a:lnTo>
                      <a:pt x="166" y="44"/>
                    </a:lnTo>
                    <a:lnTo>
                      <a:pt x="166" y="40"/>
                    </a:lnTo>
                    <a:lnTo>
                      <a:pt x="164" y="40"/>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7" name="Freeform 37"/>
              <p:cNvSpPr>
                <a:spLocks noEditPoints="1"/>
              </p:cNvSpPr>
              <p:nvPr/>
            </p:nvSpPr>
            <p:spPr bwMode="auto">
              <a:xfrm>
                <a:off x="13471525" y="2238375"/>
                <a:ext cx="266700" cy="174625"/>
              </a:xfrm>
              <a:custGeom>
                <a:avLst/>
                <a:gdLst/>
                <a:ahLst/>
                <a:cxnLst>
                  <a:cxn ang="0">
                    <a:pos x="0" y="0"/>
                  </a:cxn>
                  <a:cxn ang="0">
                    <a:pos x="0" y="110"/>
                  </a:cxn>
                  <a:cxn ang="0">
                    <a:pos x="168" y="110"/>
                  </a:cxn>
                  <a:cxn ang="0">
                    <a:pos x="168" y="0"/>
                  </a:cxn>
                  <a:cxn ang="0">
                    <a:pos x="0" y="0"/>
                  </a:cxn>
                  <a:cxn ang="0">
                    <a:pos x="152" y="96"/>
                  </a:cxn>
                  <a:cxn ang="0">
                    <a:pos x="16" y="96"/>
                  </a:cxn>
                  <a:cxn ang="0">
                    <a:pos x="16" y="14"/>
                  </a:cxn>
                  <a:cxn ang="0">
                    <a:pos x="152" y="14"/>
                  </a:cxn>
                  <a:cxn ang="0">
                    <a:pos x="152" y="96"/>
                  </a:cxn>
                </a:cxnLst>
                <a:rect l="0" t="0" r="r" b="b"/>
                <a:pathLst>
                  <a:path w="168" h="110">
                    <a:moveTo>
                      <a:pt x="0" y="0"/>
                    </a:moveTo>
                    <a:lnTo>
                      <a:pt x="0" y="110"/>
                    </a:lnTo>
                    <a:lnTo>
                      <a:pt x="168" y="110"/>
                    </a:lnTo>
                    <a:lnTo>
                      <a:pt x="168" y="0"/>
                    </a:lnTo>
                    <a:lnTo>
                      <a:pt x="0" y="0"/>
                    </a:lnTo>
                    <a:close/>
                    <a:moveTo>
                      <a:pt x="152" y="96"/>
                    </a:moveTo>
                    <a:lnTo>
                      <a:pt x="16" y="96"/>
                    </a:lnTo>
                    <a:lnTo>
                      <a:pt x="16" y="14"/>
                    </a:lnTo>
                    <a:lnTo>
                      <a:pt x="152" y="14"/>
                    </a:lnTo>
                    <a:lnTo>
                      <a:pt x="152" y="96"/>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grpSp>
        <p:sp>
          <p:nvSpPr>
            <p:cNvPr id="277" name="矩形 165"/>
            <p:cNvSpPr/>
            <p:nvPr/>
          </p:nvSpPr>
          <p:spPr bwMode="auto">
            <a:xfrm>
              <a:off x="1467233" y="4300814"/>
              <a:ext cx="323865" cy="144095"/>
            </a:xfrm>
            <a:prstGeom prst="rect">
              <a:avLst/>
            </a:prstGeom>
          </p:spPr>
          <p:txBody>
            <a:bodyPr lIns="68522" tIns="34261" rIns="68522" bIns="34261">
              <a:spAutoFit/>
            </a:bodyPr>
            <a:lstStyle/>
            <a:p>
              <a:pPr algn="ctr" defTabSz="685165" eaLnBrk="1" fontAlgn="auto" hangingPunct="1">
                <a:spcBef>
                  <a:spcPts val="0"/>
                </a:spcBef>
                <a:spcAft>
                  <a:spcPts val="0"/>
                </a:spcAft>
                <a:defRPr/>
              </a:pPr>
              <a:r>
                <a:rPr lang="en-US" altLang="zh-CN" sz="800" kern="0" dirty="0">
                  <a:solidFill>
                    <a:srgbClr val="000000">
                      <a:lumMod val="50000"/>
                      <a:lumOff val="50000"/>
                    </a:srgbClr>
                  </a:solidFill>
                  <a:latin typeface="+mn-lt"/>
                  <a:ea typeface="+mn-ea"/>
                  <a:cs typeface="Arial Unicode MS" panose="020B0604020202020204" pitchFamily="34" charset="-122"/>
                </a:rPr>
                <a:t>PC</a:t>
              </a:r>
              <a:endParaRPr lang="zh-CN" altLang="en-US" sz="800" kern="0" dirty="0">
                <a:solidFill>
                  <a:srgbClr val="000000">
                    <a:lumMod val="50000"/>
                    <a:lumOff val="50000"/>
                  </a:srgbClr>
                </a:solidFill>
                <a:latin typeface="+mn-lt"/>
                <a:ea typeface="+mn-ea"/>
                <a:cs typeface="Arial Unicode MS" panose="020B0604020202020204" pitchFamily="34" charset="-122"/>
              </a:endParaRPr>
            </a:p>
          </p:txBody>
        </p:sp>
        <p:grpSp>
          <p:nvGrpSpPr>
            <p:cNvPr id="6" name="组合 253"/>
            <p:cNvGrpSpPr/>
            <p:nvPr/>
          </p:nvGrpSpPr>
          <p:grpSpPr bwMode="auto">
            <a:xfrm>
              <a:off x="1748885" y="4339718"/>
              <a:ext cx="219576" cy="115762"/>
              <a:chOff x="-1990725" y="2654300"/>
              <a:chExt cx="1941512" cy="523875"/>
            </a:xfrm>
            <a:solidFill>
              <a:srgbClr val="000000">
                <a:lumMod val="50000"/>
                <a:lumOff val="50000"/>
              </a:srgbClr>
            </a:solidFill>
          </p:grpSpPr>
          <p:sp>
            <p:nvSpPr>
              <p:cNvPr id="562" name="Freeform 42"/>
              <p:cNvSpPr/>
              <p:nvPr/>
            </p:nvSpPr>
            <p:spPr bwMode="auto">
              <a:xfrm>
                <a:off x="-773113" y="2824163"/>
                <a:ext cx="600075" cy="122238"/>
              </a:xfrm>
              <a:custGeom>
                <a:avLst/>
                <a:gdLst/>
                <a:ahLst/>
                <a:cxnLst>
                  <a:cxn ang="0">
                    <a:pos x="5300" y="951"/>
                  </a:cxn>
                  <a:cxn ang="0">
                    <a:pos x="5164" y="1087"/>
                  </a:cxn>
                  <a:cxn ang="0">
                    <a:pos x="136" y="1087"/>
                  </a:cxn>
                  <a:cxn ang="0">
                    <a:pos x="0" y="951"/>
                  </a:cxn>
                  <a:cxn ang="0">
                    <a:pos x="0" y="136"/>
                  </a:cxn>
                  <a:cxn ang="0">
                    <a:pos x="0" y="0"/>
                  </a:cxn>
                  <a:cxn ang="0">
                    <a:pos x="136" y="0"/>
                  </a:cxn>
                  <a:cxn ang="0">
                    <a:pos x="5164" y="0"/>
                  </a:cxn>
                  <a:cxn ang="0">
                    <a:pos x="5300" y="0"/>
                  </a:cxn>
                  <a:cxn ang="0">
                    <a:pos x="5300" y="136"/>
                  </a:cxn>
                  <a:cxn ang="0">
                    <a:pos x="5300" y="951"/>
                  </a:cxn>
                </a:cxnLst>
                <a:rect l="0" t="0" r="r" b="b"/>
                <a:pathLst>
                  <a:path w="5300" h="1087">
                    <a:moveTo>
                      <a:pt x="5300" y="951"/>
                    </a:moveTo>
                    <a:lnTo>
                      <a:pt x="5164" y="1087"/>
                    </a:lnTo>
                    <a:lnTo>
                      <a:pt x="136" y="1087"/>
                    </a:lnTo>
                    <a:lnTo>
                      <a:pt x="0" y="951"/>
                    </a:lnTo>
                    <a:lnTo>
                      <a:pt x="0" y="136"/>
                    </a:lnTo>
                    <a:lnTo>
                      <a:pt x="0" y="0"/>
                    </a:lnTo>
                    <a:lnTo>
                      <a:pt x="136" y="0"/>
                    </a:lnTo>
                    <a:lnTo>
                      <a:pt x="5164" y="0"/>
                    </a:lnTo>
                    <a:lnTo>
                      <a:pt x="5300" y="0"/>
                    </a:lnTo>
                    <a:lnTo>
                      <a:pt x="5300" y="136"/>
                    </a:lnTo>
                    <a:lnTo>
                      <a:pt x="5300" y="951"/>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3" name="Freeform 43"/>
              <p:cNvSpPr>
                <a:spLocks noEditPoints="1"/>
              </p:cNvSpPr>
              <p:nvPr/>
            </p:nvSpPr>
            <p:spPr bwMode="auto">
              <a:xfrm>
                <a:off x="-1990725" y="2654300"/>
                <a:ext cx="1941512" cy="523875"/>
              </a:xfrm>
              <a:custGeom>
                <a:avLst/>
                <a:gdLst/>
                <a:ahLst/>
                <a:cxnLst>
                  <a:cxn ang="0">
                    <a:pos x="13317" y="4620"/>
                  </a:cxn>
                  <a:cxn ang="0">
                    <a:pos x="13181" y="4212"/>
                  </a:cxn>
                  <a:cxn ang="0">
                    <a:pos x="13045" y="4076"/>
                  </a:cxn>
                  <a:cxn ang="0">
                    <a:pos x="3804" y="4076"/>
                  </a:cxn>
                  <a:cxn ang="0">
                    <a:pos x="3804" y="4484"/>
                  </a:cxn>
                  <a:cxn ang="0">
                    <a:pos x="1223" y="4620"/>
                  </a:cxn>
                  <a:cxn ang="0">
                    <a:pos x="951" y="4212"/>
                  </a:cxn>
                  <a:cxn ang="0">
                    <a:pos x="815" y="4076"/>
                  </a:cxn>
                  <a:cxn ang="0">
                    <a:pos x="272" y="3941"/>
                  </a:cxn>
                  <a:cxn ang="0">
                    <a:pos x="0" y="3533"/>
                  </a:cxn>
                  <a:cxn ang="0">
                    <a:pos x="0" y="815"/>
                  </a:cxn>
                  <a:cxn ang="0">
                    <a:pos x="136" y="272"/>
                  </a:cxn>
                  <a:cxn ang="0">
                    <a:pos x="544" y="0"/>
                  </a:cxn>
                  <a:cxn ang="0">
                    <a:pos x="16714" y="136"/>
                  </a:cxn>
                  <a:cxn ang="0">
                    <a:pos x="16986" y="544"/>
                  </a:cxn>
                  <a:cxn ang="0">
                    <a:pos x="17122" y="3261"/>
                  </a:cxn>
                  <a:cxn ang="0">
                    <a:pos x="16850" y="3805"/>
                  </a:cxn>
                  <a:cxn ang="0">
                    <a:pos x="16442" y="4076"/>
                  </a:cxn>
                  <a:cxn ang="0">
                    <a:pos x="16035" y="4076"/>
                  </a:cxn>
                  <a:cxn ang="0">
                    <a:pos x="15899" y="4484"/>
                  </a:cxn>
                  <a:cxn ang="0">
                    <a:pos x="7338" y="2310"/>
                  </a:cxn>
                  <a:cxn ang="0">
                    <a:pos x="6930" y="2854"/>
                  </a:cxn>
                  <a:cxn ang="0">
                    <a:pos x="544" y="2718"/>
                  </a:cxn>
                  <a:cxn ang="0">
                    <a:pos x="408" y="2038"/>
                  </a:cxn>
                  <a:cxn ang="0">
                    <a:pos x="951" y="1495"/>
                  </a:cxn>
                  <a:cxn ang="0">
                    <a:pos x="7202" y="1631"/>
                  </a:cxn>
                  <a:cxn ang="0">
                    <a:pos x="7338" y="2310"/>
                  </a:cxn>
                  <a:cxn ang="0">
                    <a:pos x="1631" y="815"/>
                  </a:cxn>
                  <a:cxn ang="0">
                    <a:pos x="815" y="815"/>
                  </a:cxn>
                  <a:cxn ang="0">
                    <a:pos x="680" y="679"/>
                  </a:cxn>
                  <a:cxn ang="0">
                    <a:pos x="815" y="544"/>
                  </a:cxn>
                  <a:cxn ang="0">
                    <a:pos x="1631" y="544"/>
                  </a:cxn>
                  <a:cxn ang="0">
                    <a:pos x="15899" y="1087"/>
                  </a:cxn>
                  <a:cxn ang="0">
                    <a:pos x="10735" y="1223"/>
                  </a:cxn>
                  <a:cxn ang="0">
                    <a:pos x="10328" y="1631"/>
                  </a:cxn>
                  <a:cxn ang="0">
                    <a:pos x="10464" y="2718"/>
                  </a:cxn>
                  <a:cxn ang="0">
                    <a:pos x="10871" y="2989"/>
                  </a:cxn>
                  <a:cxn ang="0">
                    <a:pos x="16035" y="2854"/>
                  </a:cxn>
                  <a:cxn ang="0">
                    <a:pos x="16307" y="2446"/>
                  </a:cxn>
                  <a:cxn ang="0">
                    <a:pos x="16171" y="1223"/>
                  </a:cxn>
                  <a:cxn ang="0">
                    <a:pos x="15899" y="1087"/>
                  </a:cxn>
                  <a:cxn ang="0">
                    <a:pos x="13453" y="3669"/>
                  </a:cxn>
                  <a:cxn ang="0">
                    <a:pos x="13045" y="3669"/>
                  </a:cxn>
                  <a:cxn ang="0">
                    <a:pos x="13045" y="3261"/>
                  </a:cxn>
                  <a:cxn ang="0">
                    <a:pos x="13453" y="3261"/>
                  </a:cxn>
                  <a:cxn ang="0">
                    <a:pos x="14948" y="3397"/>
                  </a:cxn>
                  <a:cxn ang="0">
                    <a:pos x="14676" y="3669"/>
                  </a:cxn>
                  <a:cxn ang="0">
                    <a:pos x="14404" y="3397"/>
                  </a:cxn>
                  <a:cxn ang="0">
                    <a:pos x="14676" y="3125"/>
                  </a:cxn>
                  <a:cxn ang="0">
                    <a:pos x="14948" y="3397"/>
                  </a:cxn>
                  <a:cxn ang="0">
                    <a:pos x="16171" y="3669"/>
                  </a:cxn>
                  <a:cxn ang="0">
                    <a:pos x="15763" y="3669"/>
                  </a:cxn>
                  <a:cxn ang="0">
                    <a:pos x="15763" y="3261"/>
                  </a:cxn>
                  <a:cxn ang="0">
                    <a:pos x="16171" y="3261"/>
                  </a:cxn>
                </a:cxnLst>
                <a:rect l="0" t="0" r="r" b="b"/>
                <a:pathLst>
                  <a:path w="17122" h="4620">
                    <a:moveTo>
                      <a:pt x="15899" y="4620"/>
                    </a:moveTo>
                    <a:lnTo>
                      <a:pt x="13317" y="4620"/>
                    </a:lnTo>
                    <a:lnTo>
                      <a:pt x="13317" y="4484"/>
                    </a:lnTo>
                    <a:lnTo>
                      <a:pt x="13181" y="4212"/>
                    </a:lnTo>
                    <a:lnTo>
                      <a:pt x="13181" y="4076"/>
                    </a:lnTo>
                    <a:lnTo>
                      <a:pt x="13045" y="4076"/>
                    </a:lnTo>
                    <a:lnTo>
                      <a:pt x="3940" y="4076"/>
                    </a:lnTo>
                    <a:lnTo>
                      <a:pt x="3804" y="4076"/>
                    </a:lnTo>
                    <a:lnTo>
                      <a:pt x="3804" y="4212"/>
                    </a:lnTo>
                    <a:lnTo>
                      <a:pt x="3804" y="4484"/>
                    </a:lnTo>
                    <a:lnTo>
                      <a:pt x="3668" y="4620"/>
                    </a:lnTo>
                    <a:lnTo>
                      <a:pt x="1223" y="4620"/>
                    </a:lnTo>
                    <a:lnTo>
                      <a:pt x="1087" y="4484"/>
                    </a:lnTo>
                    <a:lnTo>
                      <a:pt x="951" y="4212"/>
                    </a:lnTo>
                    <a:lnTo>
                      <a:pt x="1087" y="4076"/>
                    </a:lnTo>
                    <a:lnTo>
                      <a:pt x="815" y="4076"/>
                    </a:lnTo>
                    <a:lnTo>
                      <a:pt x="544" y="4076"/>
                    </a:lnTo>
                    <a:lnTo>
                      <a:pt x="272" y="3941"/>
                    </a:lnTo>
                    <a:lnTo>
                      <a:pt x="136" y="3805"/>
                    </a:lnTo>
                    <a:lnTo>
                      <a:pt x="0" y="3533"/>
                    </a:lnTo>
                    <a:lnTo>
                      <a:pt x="0" y="3261"/>
                    </a:lnTo>
                    <a:lnTo>
                      <a:pt x="0" y="815"/>
                    </a:lnTo>
                    <a:lnTo>
                      <a:pt x="0" y="544"/>
                    </a:lnTo>
                    <a:lnTo>
                      <a:pt x="136" y="272"/>
                    </a:lnTo>
                    <a:lnTo>
                      <a:pt x="272" y="136"/>
                    </a:lnTo>
                    <a:lnTo>
                      <a:pt x="544" y="0"/>
                    </a:lnTo>
                    <a:lnTo>
                      <a:pt x="16442" y="0"/>
                    </a:lnTo>
                    <a:lnTo>
                      <a:pt x="16714" y="136"/>
                    </a:lnTo>
                    <a:lnTo>
                      <a:pt x="16850" y="272"/>
                    </a:lnTo>
                    <a:lnTo>
                      <a:pt x="16986" y="544"/>
                    </a:lnTo>
                    <a:lnTo>
                      <a:pt x="17122" y="815"/>
                    </a:lnTo>
                    <a:lnTo>
                      <a:pt x="17122" y="3261"/>
                    </a:lnTo>
                    <a:lnTo>
                      <a:pt x="16986" y="3533"/>
                    </a:lnTo>
                    <a:lnTo>
                      <a:pt x="16850" y="3805"/>
                    </a:lnTo>
                    <a:lnTo>
                      <a:pt x="16714" y="3941"/>
                    </a:lnTo>
                    <a:lnTo>
                      <a:pt x="16442" y="4076"/>
                    </a:lnTo>
                    <a:lnTo>
                      <a:pt x="16171" y="4076"/>
                    </a:lnTo>
                    <a:lnTo>
                      <a:pt x="16035" y="4076"/>
                    </a:lnTo>
                    <a:lnTo>
                      <a:pt x="16035" y="4212"/>
                    </a:lnTo>
                    <a:lnTo>
                      <a:pt x="15899" y="4484"/>
                    </a:lnTo>
                    <a:lnTo>
                      <a:pt x="15899" y="4620"/>
                    </a:lnTo>
                    <a:close/>
                    <a:moveTo>
                      <a:pt x="7338" y="2310"/>
                    </a:moveTo>
                    <a:lnTo>
                      <a:pt x="7202" y="2718"/>
                    </a:lnTo>
                    <a:lnTo>
                      <a:pt x="6930" y="2854"/>
                    </a:lnTo>
                    <a:lnTo>
                      <a:pt x="951" y="2854"/>
                    </a:lnTo>
                    <a:lnTo>
                      <a:pt x="544" y="2718"/>
                    </a:lnTo>
                    <a:lnTo>
                      <a:pt x="408" y="2310"/>
                    </a:lnTo>
                    <a:lnTo>
                      <a:pt x="408" y="2038"/>
                    </a:lnTo>
                    <a:lnTo>
                      <a:pt x="544" y="1631"/>
                    </a:lnTo>
                    <a:lnTo>
                      <a:pt x="951" y="1495"/>
                    </a:lnTo>
                    <a:lnTo>
                      <a:pt x="6930" y="1495"/>
                    </a:lnTo>
                    <a:lnTo>
                      <a:pt x="7202" y="1631"/>
                    </a:lnTo>
                    <a:lnTo>
                      <a:pt x="7338" y="2038"/>
                    </a:lnTo>
                    <a:lnTo>
                      <a:pt x="7338" y="2310"/>
                    </a:lnTo>
                    <a:close/>
                    <a:moveTo>
                      <a:pt x="1631" y="679"/>
                    </a:moveTo>
                    <a:lnTo>
                      <a:pt x="1631" y="815"/>
                    </a:lnTo>
                    <a:lnTo>
                      <a:pt x="1495" y="815"/>
                    </a:lnTo>
                    <a:lnTo>
                      <a:pt x="815" y="815"/>
                    </a:lnTo>
                    <a:lnTo>
                      <a:pt x="680" y="815"/>
                    </a:lnTo>
                    <a:lnTo>
                      <a:pt x="680" y="679"/>
                    </a:lnTo>
                    <a:lnTo>
                      <a:pt x="680" y="544"/>
                    </a:lnTo>
                    <a:lnTo>
                      <a:pt x="815" y="544"/>
                    </a:lnTo>
                    <a:lnTo>
                      <a:pt x="1495" y="544"/>
                    </a:lnTo>
                    <a:lnTo>
                      <a:pt x="1631" y="544"/>
                    </a:lnTo>
                    <a:lnTo>
                      <a:pt x="1631" y="679"/>
                    </a:lnTo>
                    <a:close/>
                    <a:moveTo>
                      <a:pt x="15899" y="1087"/>
                    </a:moveTo>
                    <a:lnTo>
                      <a:pt x="10871" y="1087"/>
                    </a:lnTo>
                    <a:lnTo>
                      <a:pt x="10735" y="1223"/>
                    </a:lnTo>
                    <a:lnTo>
                      <a:pt x="10464" y="1223"/>
                    </a:lnTo>
                    <a:lnTo>
                      <a:pt x="10328" y="1631"/>
                    </a:lnTo>
                    <a:lnTo>
                      <a:pt x="10328" y="2446"/>
                    </a:lnTo>
                    <a:lnTo>
                      <a:pt x="10464" y="2718"/>
                    </a:lnTo>
                    <a:lnTo>
                      <a:pt x="10735" y="2854"/>
                    </a:lnTo>
                    <a:lnTo>
                      <a:pt x="10871" y="2989"/>
                    </a:lnTo>
                    <a:lnTo>
                      <a:pt x="15899" y="2989"/>
                    </a:lnTo>
                    <a:lnTo>
                      <a:pt x="16035" y="2854"/>
                    </a:lnTo>
                    <a:lnTo>
                      <a:pt x="16171" y="2718"/>
                    </a:lnTo>
                    <a:lnTo>
                      <a:pt x="16307" y="2446"/>
                    </a:lnTo>
                    <a:lnTo>
                      <a:pt x="16307" y="1631"/>
                    </a:lnTo>
                    <a:lnTo>
                      <a:pt x="16171" y="1223"/>
                    </a:lnTo>
                    <a:lnTo>
                      <a:pt x="16035" y="1223"/>
                    </a:lnTo>
                    <a:lnTo>
                      <a:pt x="15899" y="1087"/>
                    </a:lnTo>
                    <a:close/>
                    <a:moveTo>
                      <a:pt x="13588" y="3397"/>
                    </a:moveTo>
                    <a:lnTo>
                      <a:pt x="13453" y="3669"/>
                    </a:lnTo>
                    <a:lnTo>
                      <a:pt x="13317" y="3669"/>
                    </a:lnTo>
                    <a:lnTo>
                      <a:pt x="13045" y="3669"/>
                    </a:lnTo>
                    <a:lnTo>
                      <a:pt x="13045" y="3397"/>
                    </a:lnTo>
                    <a:lnTo>
                      <a:pt x="13045" y="3261"/>
                    </a:lnTo>
                    <a:lnTo>
                      <a:pt x="13317" y="3125"/>
                    </a:lnTo>
                    <a:lnTo>
                      <a:pt x="13453" y="3261"/>
                    </a:lnTo>
                    <a:lnTo>
                      <a:pt x="13588" y="3397"/>
                    </a:lnTo>
                    <a:close/>
                    <a:moveTo>
                      <a:pt x="14948" y="3397"/>
                    </a:moveTo>
                    <a:lnTo>
                      <a:pt x="14812" y="3669"/>
                    </a:lnTo>
                    <a:lnTo>
                      <a:pt x="14676" y="3669"/>
                    </a:lnTo>
                    <a:lnTo>
                      <a:pt x="14404" y="3669"/>
                    </a:lnTo>
                    <a:lnTo>
                      <a:pt x="14404" y="3397"/>
                    </a:lnTo>
                    <a:lnTo>
                      <a:pt x="14404" y="3261"/>
                    </a:lnTo>
                    <a:lnTo>
                      <a:pt x="14676" y="3125"/>
                    </a:lnTo>
                    <a:lnTo>
                      <a:pt x="14812" y="3261"/>
                    </a:lnTo>
                    <a:lnTo>
                      <a:pt x="14948" y="3397"/>
                    </a:lnTo>
                    <a:close/>
                    <a:moveTo>
                      <a:pt x="16307" y="3397"/>
                    </a:moveTo>
                    <a:lnTo>
                      <a:pt x="16171" y="3669"/>
                    </a:lnTo>
                    <a:lnTo>
                      <a:pt x="16035" y="3669"/>
                    </a:lnTo>
                    <a:lnTo>
                      <a:pt x="15763" y="3669"/>
                    </a:lnTo>
                    <a:lnTo>
                      <a:pt x="15763" y="3397"/>
                    </a:lnTo>
                    <a:lnTo>
                      <a:pt x="15763" y="3261"/>
                    </a:lnTo>
                    <a:lnTo>
                      <a:pt x="16035" y="3125"/>
                    </a:lnTo>
                    <a:lnTo>
                      <a:pt x="16171" y="3261"/>
                    </a:lnTo>
                    <a:lnTo>
                      <a:pt x="16307" y="3397"/>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grpSp>
        <p:grpSp>
          <p:nvGrpSpPr>
            <p:cNvPr id="7" name="组合 208"/>
            <p:cNvGrpSpPr/>
            <p:nvPr/>
          </p:nvGrpSpPr>
          <p:grpSpPr bwMode="auto">
            <a:xfrm>
              <a:off x="2745163" y="3994765"/>
              <a:ext cx="410986" cy="459099"/>
              <a:chOff x="14025563" y="196850"/>
              <a:chExt cx="1201738" cy="984250"/>
            </a:xfrm>
            <a:solidFill>
              <a:srgbClr val="000000">
                <a:lumMod val="50000"/>
                <a:lumOff val="50000"/>
              </a:srgbClr>
            </a:solidFill>
          </p:grpSpPr>
          <p:sp>
            <p:nvSpPr>
              <p:cNvPr id="559" name="Freeform 49"/>
              <p:cNvSpPr/>
              <p:nvPr/>
            </p:nvSpPr>
            <p:spPr bwMode="auto">
              <a:xfrm>
                <a:off x="14025563" y="196850"/>
                <a:ext cx="352425" cy="123825"/>
              </a:xfrm>
              <a:custGeom>
                <a:avLst/>
                <a:gdLst/>
                <a:ahLst/>
                <a:cxnLst>
                  <a:cxn ang="0">
                    <a:pos x="32" y="133"/>
                  </a:cxn>
                  <a:cxn ang="0">
                    <a:pos x="42" y="138"/>
                  </a:cxn>
                  <a:cxn ang="0">
                    <a:pos x="49" y="138"/>
                  </a:cxn>
                  <a:cxn ang="0">
                    <a:pos x="54" y="135"/>
                  </a:cxn>
                  <a:cxn ang="0">
                    <a:pos x="87" y="108"/>
                  </a:cxn>
                  <a:cxn ang="0">
                    <a:pos x="126" y="89"/>
                  </a:cxn>
                  <a:cxn ang="0">
                    <a:pos x="167" y="78"/>
                  </a:cxn>
                  <a:cxn ang="0">
                    <a:pos x="211" y="74"/>
                  </a:cxn>
                  <a:cxn ang="0">
                    <a:pos x="224" y="74"/>
                  </a:cxn>
                  <a:cxn ang="0">
                    <a:pos x="248" y="76"/>
                  </a:cxn>
                  <a:cxn ang="0">
                    <a:pos x="292" y="88"/>
                  </a:cxn>
                  <a:cxn ang="0">
                    <a:pos x="332" y="108"/>
                  </a:cxn>
                  <a:cxn ang="0">
                    <a:pos x="367" y="135"/>
                  </a:cxn>
                  <a:cxn ang="0">
                    <a:pos x="384" y="152"/>
                  </a:cxn>
                  <a:cxn ang="0">
                    <a:pos x="396" y="157"/>
                  </a:cxn>
                  <a:cxn ang="0">
                    <a:pos x="401" y="157"/>
                  </a:cxn>
                  <a:cxn ang="0">
                    <a:pos x="437" y="127"/>
                  </a:cxn>
                  <a:cxn ang="0">
                    <a:pos x="442" y="121"/>
                  </a:cxn>
                  <a:cxn ang="0">
                    <a:pos x="443" y="115"/>
                  </a:cxn>
                  <a:cxn ang="0">
                    <a:pos x="438" y="105"/>
                  </a:cxn>
                  <a:cxn ang="0">
                    <a:pos x="418" y="83"/>
                  </a:cxn>
                  <a:cxn ang="0">
                    <a:pos x="369" y="46"/>
                  </a:cxn>
                  <a:cxn ang="0">
                    <a:pos x="317" y="20"/>
                  </a:cxn>
                  <a:cxn ang="0">
                    <a:pos x="258" y="5"/>
                  </a:cxn>
                  <a:cxn ang="0">
                    <a:pos x="227" y="2"/>
                  </a:cxn>
                  <a:cxn ang="0">
                    <a:pos x="211" y="0"/>
                  </a:cxn>
                  <a:cxn ang="0">
                    <a:pos x="153" y="7"/>
                  </a:cxn>
                  <a:cxn ang="0">
                    <a:pos x="99" y="22"/>
                  </a:cxn>
                  <a:cxn ang="0">
                    <a:pos x="50" y="47"/>
                  </a:cxn>
                  <a:cxn ang="0">
                    <a:pos x="5" y="81"/>
                  </a:cxn>
                  <a:cxn ang="0">
                    <a:pos x="1" y="86"/>
                  </a:cxn>
                  <a:cxn ang="0">
                    <a:pos x="0" y="98"/>
                  </a:cxn>
                  <a:cxn ang="0">
                    <a:pos x="32" y="133"/>
                  </a:cxn>
                </a:cxnLst>
                <a:rect l="0" t="0" r="r" b="b"/>
                <a:pathLst>
                  <a:path w="443" h="157">
                    <a:moveTo>
                      <a:pt x="32" y="133"/>
                    </a:moveTo>
                    <a:lnTo>
                      <a:pt x="32" y="133"/>
                    </a:lnTo>
                    <a:lnTo>
                      <a:pt x="37" y="137"/>
                    </a:lnTo>
                    <a:lnTo>
                      <a:pt x="42" y="138"/>
                    </a:lnTo>
                    <a:lnTo>
                      <a:pt x="42" y="138"/>
                    </a:lnTo>
                    <a:lnTo>
                      <a:pt x="49" y="138"/>
                    </a:lnTo>
                    <a:lnTo>
                      <a:pt x="54" y="135"/>
                    </a:lnTo>
                    <a:lnTo>
                      <a:pt x="54" y="135"/>
                    </a:lnTo>
                    <a:lnTo>
                      <a:pt x="71" y="121"/>
                    </a:lnTo>
                    <a:lnTo>
                      <a:pt x="87" y="108"/>
                    </a:lnTo>
                    <a:lnTo>
                      <a:pt x="106" y="98"/>
                    </a:lnTo>
                    <a:lnTo>
                      <a:pt x="126" y="89"/>
                    </a:lnTo>
                    <a:lnTo>
                      <a:pt x="146" y="83"/>
                    </a:lnTo>
                    <a:lnTo>
                      <a:pt x="167" y="78"/>
                    </a:lnTo>
                    <a:lnTo>
                      <a:pt x="189" y="74"/>
                    </a:lnTo>
                    <a:lnTo>
                      <a:pt x="211" y="74"/>
                    </a:lnTo>
                    <a:lnTo>
                      <a:pt x="211" y="74"/>
                    </a:lnTo>
                    <a:lnTo>
                      <a:pt x="224" y="74"/>
                    </a:lnTo>
                    <a:lnTo>
                      <a:pt x="224" y="74"/>
                    </a:lnTo>
                    <a:lnTo>
                      <a:pt x="248" y="76"/>
                    </a:lnTo>
                    <a:lnTo>
                      <a:pt x="270" y="81"/>
                    </a:lnTo>
                    <a:lnTo>
                      <a:pt x="292" y="88"/>
                    </a:lnTo>
                    <a:lnTo>
                      <a:pt x="312" y="96"/>
                    </a:lnTo>
                    <a:lnTo>
                      <a:pt x="332" y="108"/>
                    </a:lnTo>
                    <a:lnTo>
                      <a:pt x="351" y="121"/>
                    </a:lnTo>
                    <a:lnTo>
                      <a:pt x="367" y="135"/>
                    </a:lnTo>
                    <a:lnTo>
                      <a:pt x="384" y="152"/>
                    </a:lnTo>
                    <a:lnTo>
                      <a:pt x="384" y="152"/>
                    </a:lnTo>
                    <a:lnTo>
                      <a:pt x="389" y="155"/>
                    </a:lnTo>
                    <a:lnTo>
                      <a:pt x="396" y="157"/>
                    </a:lnTo>
                    <a:lnTo>
                      <a:pt x="396" y="157"/>
                    </a:lnTo>
                    <a:lnTo>
                      <a:pt x="401" y="157"/>
                    </a:lnTo>
                    <a:lnTo>
                      <a:pt x="406" y="154"/>
                    </a:lnTo>
                    <a:lnTo>
                      <a:pt x="437" y="127"/>
                    </a:lnTo>
                    <a:lnTo>
                      <a:pt x="437" y="127"/>
                    </a:lnTo>
                    <a:lnTo>
                      <a:pt x="442" y="121"/>
                    </a:lnTo>
                    <a:lnTo>
                      <a:pt x="443" y="115"/>
                    </a:lnTo>
                    <a:lnTo>
                      <a:pt x="443" y="115"/>
                    </a:lnTo>
                    <a:lnTo>
                      <a:pt x="442" y="110"/>
                    </a:lnTo>
                    <a:lnTo>
                      <a:pt x="438" y="105"/>
                    </a:lnTo>
                    <a:lnTo>
                      <a:pt x="438" y="105"/>
                    </a:lnTo>
                    <a:lnTo>
                      <a:pt x="418" y="83"/>
                    </a:lnTo>
                    <a:lnTo>
                      <a:pt x="394" y="62"/>
                    </a:lnTo>
                    <a:lnTo>
                      <a:pt x="369" y="46"/>
                    </a:lnTo>
                    <a:lnTo>
                      <a:pt x="344" y="32"/>
                    </a:lnTo>
                    <a:lnTo>
                      <a:pt x="317" y="20"/>
                    </a:lnTo>
                    <a:lnTo>
                      <a:pt x="288" y="10"/>
                    </a:lnTo>
                    <a:lnTo>
                      <a:pt x="258" y="5"/>
                    </a:lnTo>
                    <a:lnTo>
                      <a:pt x="227" y="2"/>
                    </a:lnTo>
                    <a:lnTo>
                      <a:pt x="227" y="2"/>
                    </a:lnTo>
                    <a:lnTo>
                      <a:pt x="211" y="0"/>
                    </a:lnTo>
                    <a:lnTo>
                      <a:pt x="211" y="0"/>
                    </a:lnTo>
                    <a:lnTo>
                      <a:pt x="182" y="2"/>
                    </a:lnTo>
                    <a:lnTo>
                      <a:pt x="153" y="7"/>
                    </a:lnTo>
                    <a:lnTo>
                      <a:pt x="126" y="12"/>
                    </a:lnTo>
                    <a:lnTo>
                      <a:pt x="99" y="22"/>
                    </a:lnTo>
                    <a:lnTo>
                      <a:pt x="74" y="32"/>
                    </a:lnTo>
                    <a:lnTo>
                      <a:pt x="50" y="47"/>
                    </a:lnTo>
                    <a:lnTo>
                      <a:pt x="27" y="62"/>
                    </a:lnTo>
                    <a:lnTo>
                      <a:pt x="5" y="81"/>
                    </a:lnTo>
                    <a:lnTo>
                      <a:pt x="5" y="81"/>
                    </a:lnTo>
                    <a:lnTo>
                      <a:pt x="1" y="86"/>
                    </a:lnTo>
                    <a:lnTo>
                      <a:pt x="0" y="91"/>
                    </a:lnTo>
                    <a:lnTo>
                      <a:pt x="0" y="98"/>
                    </a:lnTo>
                    <a:lnTo>
                      <a:pt x="3" y="103"/>
                    </a:lnTo>
                    <a:lnTo>
                      <a:pt x="32" y="133"/>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0" name="Freeform 50"/>
              <p:cNvSpPr/>
              <p:nvPr/>
            </p:nvSpPr>
            <p:spPr bwMode="auto">
              <a:xfrm>
                <a:off x="14100175" y="293688"/>
                <a:ext cx="196850" cy="87313"/>
              </a:xfrm>
              <a:custGeom>
                <a:avLst/>
                <a:gdLst/>
                <a:ahLst/>
                <a:cxnLst>
                  <a:cxn ang="0">
                    <a:pos x="129" y="0"/>
                  </a:cxn>
                  <a:cxn ang="0">
                    <a:pos x="129" y="0"/>
                  </a:cxn>
                  <a:cxn ang="0">
                    <a:pos x="119" y="0"/>
                  </a:cxn>
                  <a:cxn ang="0">
                    <a:pos x="119" y="0"/>
                  </a:cxn>
                  <a:cxn ang="0">
                    <a:pos x="103" y="2"/>
                  </a:cxn>
                  <a:cxn ang="0">
                    <a:pos x="88" y="4"/>
                  </a:cxn>
                  <a:cxn ang="0">
                    <a:pos x="73" y="7"/>
                  </a:cxn>
                  <a:cxn ang="0">
                    <a:pos x="58" y="12"/>
                  </a:cxn>
                  <a:cxn ang="0">
                    <a:pos x="44" y="19"/>
                  </a:cxn>
                  <a:cxn ang="0">
                    <a:pos x="29" y="26"/>
                  </a:cxn>
                  <a:cxn ang="0">
                    <a:pos x="17" y="36"/>
                  </a:cxn>
                  <a:cxn ang="0">
                    <a:pos x="6" y="46"/>
                  </a:cxn>
                  <a:cxn ang="0">
                    <a:pos x="6" y="46"/>
                  </a:cxn>
                  <a:cxn ang="0">
                    <a:pos x="0" y="51"/>
                  </a:cxn>
                  <a:cxn ang="0">
                    <a:pos x="0" y="56"/>
                  </a:cxn>
                  <a:cxn ang="0">
                    <a:pos x="0" y="63"/>
                  </a:cxn>
                  <a:cxn ang="0">
                    <a:pos x="4" y="68"/>
                  </a:cxn>
                  <a:cxn ang="0">
                    <a:pos x="33" y="98"/>
                  </a:cxn>
                  <a:cxn ang="0">
                    <a:pos x="33" y="98"/>
                  </a:cxn>
                  <a:cxn ang="0">
                    <a:pos x="38" y="102"/>
                  </a:cxn>
                  <a:cxn ang="0">
                    <a:pos x="43" y="103"/>
                  </a:cxn>
                  <a:cxn ang="0">
                    <a:pos x="43" y="103"/>
                  </a:cxn>
                  <a:cxn ang="0">
                    <a:pos x="49" y="102"/>
                  </a:cxn>
                  <a:cxn ang="0">
                    <a:pos x="54" y="98"/>
                  </a:cxn>
                  <a:cxn ang="0">
                    <a:pos x="54" y="98"/>
                  </a:cxn>
                  <a:cxn ang="0">
                    <a:pos x="68" y="88"/>
                  </a:cxn>
                  <a:cxn ang="0">
                    <a:pos x="85" y="80"/>
                  </a:cxn>
                  <a:cxn ang="0">
                    <a:pos x="102" y="76"/>
                  </a:cxn>
                  <a:cxn ang="0">
                    <a:pos x="119" y="75"/>
                  </a:cxn>
                  <a:cxn ang="0">
                    <a:pos x="119" y="75"/>
                  </a:cxn>
                  <a:cxn ang="0">
                    <a:pos x="125" y="75"/>
                  </a:cxn>
                  <a:cxn ang="0">
                    <a:pos x="125" y="75"/>
                  </a:cxn>
                  <a:cxn ang="0">
                    <a:pos x="144" y="76"/>
                  </a:cxn>
                  <a:cxn ang="0">
                    <a:pos x="161" y="83"/>
                  </a:cxn>
                  <a:cxn ang="0">
                    <a:pos x="176" y="93"/>
                  </a:cxn>
                  <a:cxn ang="0">
                    <a:pos x="191" y="105"/>
                  </a:cxn>
                  <a:cxn ang="0">
                    <a:pos x="191" y="105"/>
                  </a:cxn>
                  <a:cxn ang="0">
                    <a:pos x="196" y="108"/>
                  </a:cxn>
                  <a:cxn ang="0">
                    <a:pos x="203" y="110"/>
                  </a:cxn>
                  <a:cxn ang="0">
                    <a:pos x="203" y="110"/>
                  </a:cxn>
                  <a:cxn ang="0">
                    <a:pos x="208" y="110"/>
                  </a:cxn>
                  <a:cxn ang="0">
                    <a:pos x="213" y="107"/>
                  </a:cxn>
                  <a:cxn ang="0">
                    <a:pos x="243" y="80"/>
                  </a:cxn>
                  <a:cxn ang="0">
                    <a:pos x="243" y="80"/>
                  </a:cxn>
                  <a:cxn ang="0">
                    <a:pos x="247" y="75"/>
                  </a:cxn>
                  <a:cxn ang="0">
                    <a:pos x="248" y="68"/>
                  </a:cxn>
                  <a:cxn ang="0">
                    <a:pos x="248" y="68"/>
                  </a:cxn>
                  <a:cxn ang="0">
                    <a:pos x="248" y="63"/>
                  </a:cxn>
                  <a:cxn ang="0">
                    <a:pos x="245" y="58"/>
                  </a:cxn>
                  <a:cxn ang="0">
                    <a:pos x="245" y="58"/>
                  </a:cxn>
                  <a:cxn ang="0">
                    <a:pos x="233" y="46"/>
                  </a:cxn>
                  <a:cxn ang="0">
                    <a:pos x="221" y="34"/>
                  </a:cxn>
                  <a:cxn ang="0">
                    <a:pos x="208" y="26"/>
                  </a:cxn>
                  <a:cxn ang="0">
                    <a:pos x="193" y="17"/>
                  </a:cxn>
                  <a:cxn ang="0">
                    <a:pos x="178" y="11"/>
                  </a:cxn>
                  <a:cxn ang="0">
                    <a:pos x="162" y="7"/>
                  </a:cxn>
                  <a:cxn ang="0">
                    <a:pos x="146" y="4"/>
                  </a:cxn>
                  <a:cxn ang="0">
                    <a:pos x="129" y="0"/>
                  </a:cxn>
                  <a:cxn ang="0">
                    <a:pos x="129" y="0"/>
                  </a:cxn>
                </a:cxnLst>
                <a:rect l="0" t="0" r="r" b="b"/>
                <a:pathLst>
                  <a:path w="248" h="110">
                    <a:moveTo>
                      <a:pt x="129" y="0"/>
                    </a:moveTo>
                    <a:lnTo>
                      <a:pt x="129" y="0"/>
                    </a:lnTo>
                    <a:lnTo>
                      <a:pt x="119" y="0"/>
                    </a:lnTo>
                    <a:lnTo>
                      <a:pt x="119" y="0"/>
                    </a:lnTo>
                    <a:lnTo>
                      <a:pt x="103" y="2"/>
                    </a:lnTo>
                    <a:lnTo>
                      <a:pt x="88" y="4"/>
                    </a:lnTo>
                    <a:lnTo>
                      <a:pt x="73" y="7"/>
                    </a:lnTo>
                    <a:lnTo>
                      <a:pt x="58" y="12"/>
                    </a:lnTo>
                    <a:lnTo>
                      <a:pt x="44" y="19"/>
                    </a:lnTo>
                    <a:lnTo>
                      <a:pt x="29" y="26"/>
                    </a:lnTo>
                    <a:lnTo>
                      <a:pt x="17" y="36"/>
                    </a:lnTo>
                    <a:lnTo>
                      <a:pt x="6" y="46"/>
                    </a:lnTo>
                    <a:lnTo>
                      <a:pt x="6" y="46"/>
                    </a:lnTo>
                    <a:lnTo>
                      <a:pt x="0" y="51"/>
                    </a:lnTo>
                    <a:lnTo>
                      <a:pt x="0" y="56"/>
                    </a:lnTo>
                    <a:lnTo>
                      <a:pt x="0" y="63"/>
                    </a:lnTo>
                    <a:lnTo>
                      <a:pt x="4" y="68"/>
                    </a:lnTo>
                    <a:lnTo>
                      <a:pt x="33" y="98"/>
                    </a:lnTo>
                    <a:lnTo>
                      <a:pt x="33" y="98"/>
                    </a:lnTo>
                    <a:lnTo>
                      <a:pt x="38" y="102"/>
                    </a:lnTo>
                    <a:lnTo>
                      <a:pt x="43" y="103"/>
                    </a:lnTo>
                    <a:lnTo>
                      <a:pt x="43" y="103"/>
                    </a:lnTo>
                    <a:lnTo>
                      <a:pt x="49" y="102"/>
                    </a:lnTo>
                    <a:lnTo>
                      <a:pt x="54" y="98"/>
                    </a:lnTo>
                    <a:lnTo>
                      <a:pt x="54" y="98"/>
                    </a:lnTo>
                    <a:lnTo>
                      <a:pt x="68" y="88"/>
                    </a:lnTo>
                    <a:lnTo>
                      <a:pt x="85" y="80"/>
                    </a:lnTo>
                    <a:lnTo>
                      <a:pt x="102" y="76"/>
                    </a:lnTo>
                    <a:lnTo>
                      <a:pt x="119" y="75"/>
                    </a:lnTo>
                    <a:lnTo>
                      <a:pt x="119" y="75"/>
                    </a:lnTo>
                    <a:lnTo>
                      <a:pt x="125" y="75"/>
                    </a:lnTo>
                    <a:lnTo>
                      <a:pt x="125" y="75"/>
                    </a:lnTo>
                    <a:lnTo>
                      <a:pt x="144" y="76"/>
                    </a:lnTo>
                    <a:lnTo>
                      <a:pt x="161" y="83"/>
                    </a:lnTo>
                    <a:lnTo>
                      <a:pt x="176" y="93"/>
                    </a:lnTo>
                    <a:lnTo>
                      <a:pt x="191" y="105"/>
                    </a:lnTo>
                    <a:lnTo>
                      <a:pt x="191" y="105"/>
                    </a:lnTo>
                    <a:lnTo>
                      <a:pt x="196" y="108"/>
                    </a:lnTo>
                    <a:lnTo>
                      <a:pt x="203" y="110"/>
                    </a:lnTo>
                    <a:lnTo>
                      <a:pt x="203" y="110"/>
                    </a:lnTo>
                    <a:lnTo>
                      <a:pt x="208" y="110"/>
                    </a:lnTo>
                    <a:lnTo>
                      <a:pt x="213" y="107"/>
                    </a:lnTo>
                    <a:lnTo>
                      <a:pt x="243" y="80"/>
                    </a:lnTo>
                    <a:lnTo>
                      <a:pt x="243" y="80"/>
                    </a:lnTo>
                    <a:lnTo>
                      <a:pt x="247" y="75"/>
                    </a:lnTo>
                    <a:lnTo>
                      <a:pt x="248" y="68"/>
                    </a:lnTo>
                    <a:lnTo>
                      <a:pt x="248" y="68"/>
                    </a:lnTo>
                    <a:lnTo>
                      <a:pt x="248" y="63"/>
                    </a:lnTo>
                    <a:lnTo>
                      <a:pt x="245" y="58"/>
                    </a:lnTo>
                    <a:lnTo>
                      <a:pt x="245" y="58"/>
                    </a:lnTo>
                    <a:lnTo>
                      <a:pt x="233" y="46"/>
                    </a:lnTo>
                    <a:lnTo>
                      <a:pt x="221" y="34"/>
                    </a:lnTo>
                    <a:lnTo>
                      <a:pt x="208" y="26"/>
                    </a:lnTo>
                    <a:lnTo>
                      <a:pt x="193" y="17"/>
                    </a:lnTo>
                    <a:lnTo>
                      <a:pt x="178" y="11"/>
                    </a:lnTo>
                    <a:lnTo>
                      <a:pt x="162" y="7"/>
                    </a:lnTo>
                    <a:lnTo>
                      <a:pt x="146" y="4"/>
                    </a:lnTo>
                    <a:lnTo>
                      <a:pt x="129" y="0"/>
                    </a:lnTo>
                    <a:lnTo>
                      <a:pt x="129" y="0"/>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61" name="Freeform 51"/>
              <p:cNvSpPr>
                <a:spLocks noEditPoints="1"/>
              </p:cNvSpPr>
              <p:nvPr/>
            </p:nvSpPr>
            <p:spPr bwMode="auto">
              <a:xfrm>
                <a:off x="14025563" y="415925"/>
                <a:ext cx="1201738" cy="765175"/>
              </a:xfrm>
              <a:custGeom>
                <a:avLst/>
                <a:gdLst/>
                <a:ahLst/>
                <a:cxnLst>
                  <a:cxn ang="0">
                    <a:pos x="1477" y="175"/>
                  </a:cxn>
                  <a:cxn ang="0">
                    <a:pos x="1464" y="165"/>
                  </a:cxn>
                  <a:cxn ang="0">
                    <a:pos x="1445" y="165"/>
                  </a:cxn>
                  <a:cxn ang="0">
                    <a:pos x="1400" y="199"/>
                  </a:cxn>
                  <a:cxn ang="0">
                    <a:pos x="1390" y="187"/>
                  </a:cxn>
                  <a:cxn ang="0">
                    <a:pos x="1378" y="189"/>
                  </a:cxn>
                  <a:cxn ang="0">
                    <a:pos x="1032" y="454"/>
                  </a:cxn>
                  <a:cxn ang="0">
                    <a:pos x="852" y="592"/>
                  </a:cxn>
                  <a:cxn ang="0">
                    <a:pos x="821" y="690"/>
                  </a:cxn>
                  <a:cxn ang="0">
                    <a:pos x="819" y="700"/>
                  </a:cxn>
                  <a:cxn ang="0">
                    <a:pos x="825" y="708"/>
                  </a:cxn>
                  <a:cxn ang="0">
                    <a:pos x="835" y="715"/>
                  </a:cxn>
                  <a:cxn ang="0">
                    <a:pos x="932" y="710"/>
                  </a:cxn>
                  <a:cxn ang="0">
                    <a:pos x="1032" y="641"/>
                  </a:cxn>
                  <a:cxn ang="0">
                    <a:pos x="1032" y="777"/>
                  </a:cxn>
                  <a:cxn ang="0">
                    <a:pos x="1024" y="794"/>
                  </a:cxn>
                  <a:cxn ang="0">
                    <a:pos x="1007" y="803"/>
                  </a:cxn>
                  <a:cxn ang="0">
                    <a:pos x="195" y="803"/>
                  </a:cxn>
                  <a:cxn ang="0">
                    <a:pos x="178" y="798"/>
                  </a:cxn>
                  <a:cxn ang="0">
                    <a:pos x="167" y="784"/>
                  </a:cxn>
                  <a:cxn ang="0">
                    <a:pos x="165" y="256"/>
                  </a:cxn>
                  <a:cxn ang="0">
                    <a:pos x="167" y="244"/>
                  </a:cxn>
                  <a:cxn ang="0">
                    <a:pos x="178" y="231"/>
                  </a:cxn>
                  <a:cxn ang="0">
                    <a:pos x="195" y="226"/>
                  </a:cxn>
                  <a:cxn ang="0">
                    <a:pos x="1007" y="227"/>
                  </a:cxn>
                  <a:cxn ang="0">
                    <a:pos x="1024" y="236"/>
                  </a:cxn>
                  <a:cxn ang="0">
                    <a:pos x="1032" y="251"/>
                  </a:cxn>
                  <a:cxn ang="0">
                    <a:pos x="1197" y="229"/>
                  </a:cxn>
                  <a:cxn ang="0">
                    <a:pos x="1196" y="71"/>
                  </a:cxn>
                  <a:cxn ang="0">
                    <a:pos x="1186" y="50"/>
                  </a:cxn>
                  <a:cxn ang="0">
                    <a:pos x="1164" y="39"/>
                  </a:cxn>
                  <a:cxn ang="0">
                    <a:pos x="285" y="39"/>
                  </a:cxn>
                  <a:cxn ang="0">
                    <a:pos x="276" y="17"/>
                  </a:cxn>
                  <a:cxn ang="0">
                    <a:pos x="259" y="3"/>
                  </a:cxn>
                  <a:cxn ang="0">
                    <a:pos x="185" y="0"/>
                  </a:cxn>
                  <a:cxn ang="0">
                    <a:pos x="170" y="3"/>
                  </a:cxn>
                  <a:cxn ang="0">
                    <a:pos x="152" y="17"/>
                  </a:cxn>
                  <a:cxn ang="0">
                    <a:pos x="145" y="39"/>
                  </a:cxn>
                  <a:cxn ang="0">
                    <a:pos x="32" y="39"/>
                  </a:cxn>
                  <a:cxn ang="0">
                    <a:pos x="11" y="50"/>
                  </a:cxn>
                  <a:cxn ang="0">
                    <a:pos x="0" y="71"/>
                  </a:cxn>
                  <a:cxn ang="0">
                    <a:pos x="0" y="808"/>
                  </a:cxn>
                  <a:cxn ang="0">
                    <a:pos x="6" y="853"/>
                  </a:cxn>
                  <a:cxn ang="0">
                    <a:pos x="25" y="896"/>
                  </a:cxn>
                  <a:cxn ang="0">
                    <a:pos x="55" y="928"/>
                  </a:cxn>
                  <a:cxn ang="0">
                    <a:pos x="94" y="951"/>
                  </a:cxn>
                  <a:cxn ang="0">
                    <a:pos x="140" y="963"/>
                  </a:cxn>
                  <a:cxn ang="0">
                    <a:pos x="1049" y="963"/>
                  </a:cxn>
                  <a:cxn ang="0">
                    <a:pos x="1093" y="956"/>
                  </a:cxn>
                  <a:cxn ang="0">
                    <a:pos x="1132" y="938"/>
                  </a:cxn>
                  <a:cxn ang="0">
                    <a:pos x="1164" y="911"/>
                  </a:cxn>
                  <a:cxn ang="0">
                    <a:pos x="1186" y="874"/>
                  </a:cxn>
                  <a:cxn ang="0">
                    <a:pos x="1196" y="831"/>
                  </a:cxn>
                  <a:cxn ang="0">
                    <a:pos x="1405" y="357"/>
                  </a:cxn>
                  <a:cxn ang="0">
                    <a:pos x="1474" y="303"/>
                  </a:cxn>
                  <a:cxn ang="0">
                    <a:pos x="1472" y="292"/>
                  </a:cxn>
                  <a:cxn ang="0">
                    <a:pos x="1501" y="254"/>
                  </a:cxn>
                  <a:cxn ang="0">
                    <a:pos x="1511" y="241"/>
                  </a:cxn>
                  <a:cxn ang="0">
                    <a:pos x="1511" y="222"/>
                  </a:cxn>
                  <a:cxn ang="0">
                    <a:pos x="1489" y="190"/>
                  </a:cxn>
                  <a:cxn ang="0">
                    <a:pos x="639" y="172"/>
                  </a:cxn>
                </a:cxnLst>
                <a:rect l="0" t="0" r="r" b="b"/>
                <a:pathLst>
                  <a:path w="1513" h="963">
                    <a:moveTo>
                      <a:pt x="1489" y="190"/>
                    </a:moveTo>
                    <a:lnTo>
                      <a:pt x="1477" y="175"/>
                    </a:lnTo>
                    <a:lnTo>
                      <a:pt x="1477" y="175"/>
                    </a:lnTo>
                    <a:lnTo>
                      <a:pt x="1474" y="172"/>
                    </a:lnTo>
                    <a:lnTo>
                      <a:pt x="1469" y="168"/>
                    </a:lnTo>
                    <a:lnTo>
                      <a:pt x="1464" y="165"/>
                    </a:lnTo>
                    <a:lnTo>
                      <a:pt x="1457" y="165"/>
                    </a:lnTo>
                    <a:lnTo>
                      <a:pt x="1452" y="163"/>
                    </a:lnTo>
                    <a:lnTo>
                      <a:pt x="1445" y="165"/>
                    </a:lnTo>
                    <a:lnTo>
                      <a:pt x="1440" y="167"/>
                    </a:lnTo>
                    <a:lnTo>
                      <a:pt x="1435" y="170"/>
                    </a:lnTo>
                    <a:lnTo>
                      <a:pt x="1400" y="199"/>
                    </a:lnTo>
                    <a:lnTo>
                      <a:pt x="1393" y="190"/>
                    </a:lnTo>
                    <a:lnTo>
                      <a:pt x="1393" y="190"/>
                    </a:lnTo>
                    <a:lnTo>
                      <a:pt x="1390" y="187"/>
                    </a:lnTo>
                    <a:lnTo>
                      <a:pt x="1386" y="185"/>
                    </a:lnTo>
                    <a:lnTo>
                      <a:pt x="1381" y="187"/>
                    </a:lnTo>
                    <a:lnTo>
                      <a:pt x="1378" y="189"/>
                    </a:lnTo>
                    <a:lnTo>
                      <a:pt x="1314" y="239"/>
                    </a:lnTo>
                    <a:lnTo>
                      <a:pt x="1197" y="327"/>
                    </a:lnTo>
                    <a:lnTo>
                      <a:pt x="1032" y="454"/>
                    </a:lnTo>
                    <a:lnTo>
                      <a:pt x="858" y="585"/>
                    </a:lnTo>
                    <a:lnTo>
                      <a:pt x="858" y="585"/>
                    </a:lnTo>
                    <a:lnTo>
                      <a:pt x="852" y="592"/>
                    </a:lnTo>
                    <a:lnTo>
                      <a:pt x="848" y="602"/>
                    </a:lnTo>
                    <a:lnTo>
                      <a:pt x="840" y="626"/>
                    </a:lnTo>
                    <a:lnTo>
                      <a:pt x="821" y="690"/>
                    </a:lnTo>
                    <a:lnTo>
                      <a:pt x="821" y="690"/>
                    </a:lnTo>
                    <a:lnTo>
                      <a:pt x="819" y="695"/>
                    </a:lnTo>
                    <a:lnTo>
                      <a:pt x="819" y="700"/>
                    </a:lnTo>
                    <a:lnTo>
                      <a:pt x="821" y="703"/>
                    </a:lnTo>
                    <a:lnTo>
                      <a:pt x="825" y="708"/>
                    </a:lnTo>
                    <a:lnTo>
                      <a:pt x="825" y="708"/>
                    </a:lnTo>
                    <a:lnTo>
                      <a:pt x="828" y="712"/>
                    </a:lnTo>
                    <a:lnTo>
                      <a:pt x="831" y="713"/>
                    </a:lnTo>
                    <a:lnTo>
                      <a:pt x="835" y="715"/>
                    </a:lnTo>
                    <a:lnTo>
                      <a:pt x="840" y="715"/>
                    </a:lnTo>
                    <a:lnTo>
                      <a:pt x="932" y="710"/>
                    </a:lnTo>
                    <a:lnTo>
                      <a:pt x="932" y="710"/>
                    </a:lnTo>
                    <a:lnTo>
                      <a:pt x="943" y="708"/>
                    </a:lnTo>
                    <a:lnTo>
                      <a:pt x="951" y="703"/>
                    </a:lnTo>
                    <a:lnTo>
                      <a:pt x="1032" y="641"/>
                    </a:lnTo>
                    <a:lnTo>
                      <a:pt x="1032" y="772"/>
                    </a:lnTo>
                    <a:lnTo>
                      <a:pt x="1032" y="772"/>
                    </a:lnTo>
                    <a:lnTo>
                      <a:pt x="1032" y="777"/>
                    </a:lnTo>
                    <a:lnTo>
                      <a:pt x="1030" y="784"/>
                    </a:lnTo>
                    <a:lnTo>
                      <a:pt x="1027" y="789"/>
                    </a:lnTo>
                    <a:lnTo>
                      <a:pt x="1024" y="794"/>
                    </a:lnTo>
                    <a:lnTo>
                      <a:pt x="1019" y="798"/>
                    </a:lnTo>
                    <a:lnTo>
                      <a:pt x="1013" y="799"/>
                    </a:lnTo>
                    <a:lnTo>
                      <a:pt x="1007" y="803"/>
                    </a:lnTo>
                    <a:lnTo>
                      <a:pt x="1002" y="803"/>
                    </a:lnTo>
                    <a:lnTo>
                      <a:pt x="195" y="803"/>
                    </a:lnTo>
                    <a:lnTo>
                      <a:pt x="195" y="803"/>
                    </a:lnTo>
                    <a:lnTo>
                      <a:pt x="189" y="803"/>
                    </a:lnTo>
                    <a:lnTo>
                      <a:pt x="184" y="799"/>
                    </a:lnTo>
                    <a:lnTo>
                      <a:pt x="178" y="798"/>
                    </a:lnTo>
                    <a:lnTo>
                      <a:pt x="173" y="794"/>
                    </a:lnTo>
                    <a:lnTo>
                      <a:pt x="170" y="789"/>
                    </a:lnTo>
                    <a:lnTo>
                      <a:pt x="167" y="784"/>
                    </a:lnTo>
                    <a:lnTo>
                      <a:pt x="165" y="777"/>
                    </a:lnTo>
                    <a:lnTo>
                      <a:pt x="165" y="772"/>
                    </a:lnTo>
                    <a:lnTo>
                      <a:pt x="165" y="256"/>
                    </a:lnTo>
                    <a:lnTo>
                      <a:pt x="165" y="256"/>
                    </a:lnTo>
                    <a:lnTo>
                      <a:pt x="165" y="251"/>
                    </a:lnTo>
                    <a:lnTo>
                      <a:pt x="167" y="244"/>
                    </a:lnTo>
                    <a:lnTo>
                      <a:pt x="170" y="239"/>
                    </a:lnTo>
                    <a:lnTo>
                      <a:pt x="173" y="236"/>
                    </a:lnTo>
                    <a:lnTo>
                      <a:pt x="178" y="231"/>
                    </a:lnTo>
                    <a:lnTo>
                      <a:pt x="184" y="229"/>
                    </a:lnTo>
                    <a:lnTo>
                      <a:pt x="189" y="227"/>
                    </a:lnTo>
                    <a:lnTo>
                      <a:pt x="195" y="226"/>
                    </a:lnTo>
                    <a:lnTo>
                      <a:pt x="1002" y="226"/>
                    </a:lnTo>
                    <a:lnTo>
                      <a:pt x="1002" y="226"/>
                    </a:lnTo>
                    <a:lnTo>
                      <a:pt x="1007" y="227"/>
                    </a:lnTo>
                    <a:lnTo>
                      <a:pt x="1013" y="229"/>
                    </a:lnTo>
                    <a:lnTo>
                      <a:pt x="1019" y="231"/>
                    </a:lnTo>
                    <a:lnTo>
                      <a:pt x="1024" y="236"/>
                    </a:lnTo>
                    <a:lnTo>
                      <a:pt x="1027" y="239"/>
                    </a:lnTo>
                    <a:lnTo>
                      <a:pt x="1030" y="244"/>
                    </a:lnTo>
                    <a:lnTo>
                      <a:pt x="1032" y="251"/>
                    </a:lnTo>
                    <a:lnTo>
                      <a:pt x="1032" y="256"/>
                    </a:lnTo>
                    <a:lnTo>
                      <a:pt x="1032" y="359"/>
                    </a:lnTo>
                    <a:lnTo>
                      <a:pt x="1197" y="229"/>
                    </a:lnTo>
                    <a:lnTo>
                      <a:pt x="1197" y="79"/>
                    </a:lnTo>
                    <a:lnTo>
                      <a:pt x="1197" y="79"/>
                    </a:lnTo>
                    <a:lnTo>
                      <a:pt x="1196" y="71"/>
                    </a:lnTo>
                    <a:lnTo>
                      <a:pt x="1194" y="64"/>
                    </a:lnTo>
                    <a:lnTo>
                      <a:pt x="1191" y="57"/>
                    </a:lnTo>
                    <a:lnTo>
                      <a:pt x="1186" y="50"/>
                    </a:lnTo>
                    <a:lnTo>
                      <a:pt x="1179" y="45"/>
                    </a:lnTo>
                    <a:lnTo>
                      <a:pt x="1172" y="42"/>
                    </a:lnTo>
                    <a:lnTo>
                      <a:pt x="1164" y="39"/>
                    </a:lnTo>
                    <a:lnTo>
                      <a:pt x="1157" y="39"/>
                    </a:lnTo>
                    <a:lnTo>
                      <a:pt x="285" y="39"/>
                    </a:lnTo>
                    <a:lnTo>
                      <a:pt x="285" y="39"/>
                    </a:lnTo>
                    <a:lnTo>
                      <a:pt x="283" y="30"/>
                    </a:lnTo>
                    <a:lnTo>
                      <a:pt x="280" y="23"/>
                    </a:lnTo>
                    <a:lnTo>
                      <a:pt x="276" y="17"/>
                    </a:lnTo>
                    <a:lnTo>
                      <a:pt x="271" y="12"/>
                    </a:lnTo>
                    <a:lnTo>
                      <a:pt x="266" y="6"/>
                    </a:lnTo>
                    <a:lnTo>
                      <a:pt x="259" y="3"/>
                    </a:lnTo>
                    <a:lnTo>
                      <a:pt x="251" y="1"/>
                    </a:lnTo>
                    <a:lnTo>
                      <a:pt x="243" y="0"/>
                    </a:lnTo>
                    <a:lnTo>
                      <a:pt x="185" y="0"/>
                    </a:lnTo>
                    <a:lnTo>
                      <a:pt x="185" y="0"/>
                    </a:lnTo>
                    <a:lnTo>
                      <a:pt x="177" y="1"/>
                    </a:lnTo>
                    <a:lnTo>
                      <a:pt x="170" y="3"/>
                    </a:lnTo>
                    <a:lnTo>
                      <a:pt x="163" y="6"/>
                    </a:lnTo>
                    <a:lnTo>
                      <a:pt x="157" y="12"/>
                    </a:lnTo>
                    <a:lnTo>
                      <a:pt x="152" y="17"/>
                    </a:lnTo>
                    <a:lnTo>
                      <a:pt x="148" y="23"/>
                    </a:lnTo>
                    <a:lnTo>
                      <a:pt x="145" y="30"/>
                    </a:lnTo>
                    <a:lnTo>
                      <a:pt x="145" y="39"/>
                    </a:lnTo>
                    <a:lnTo>
                      <a:pt x="40" y="39"/>
                    </a:lnTo>
                    <a:lnTo>
                      <a:pt x="40" y="39"/>
                    </a:lnTo>
                    <a:lnTo>
                      <a:pt x="32" y="39"/>
                    </a:lnTo>
                    <a:lnTo>
                      <a:pt x="25" y="42"/>
                    </a:lnTo>
                    <a:lnTo>
                      <a:pt x="17" y="45"/>
                    </a:lnTo>
                    <a:lnTo>
                      <a:pt x="11" y="50"/>
                    </a:lnTo>
                    <a:lnTo>
                      <a:pt x="6" y="57"/>
                    </a:lnTo>
                    <a:lnTo>
                      <a:pt x="3" y="64"/>
                    </a:lnTo>
                    <a:lnTo>
                      <a:pt x="0" y="71"/>
                    </a:lnTo>
                    <a:lnTo>
                      <a:pt x="0" y="79"/>
                    </a:lnTo>
                    <a:lnTo>
                      <a:pt x="0" y="808"/>
                    </a:lnTo>
                    <a:lnTo>
                      <a:pt x="0" y="808"/>
                    </a:lnTo>
                    <a:lnTo>
                      <a:pt x="0" y="823"/>
                    </a:lnTo>
                    <a:lnTo>
                      <a:pt x="3" y="840"/>
                    </a:lnTo>
                    <a:lnTo>
                      <a:pt x="6" y="853"/>
                    </a:lnTo>
                    <a:lnTo>
                      <a:pt x="11" y="869"/>
                    </a:lnTo>
                    <a:lnTo>
                      <a:pt x="18" y="882"/>
                    </a:lnTo>
                    <a:lnTo>
                      <a:pt x="25" y="896"/>
                    </a:lnTo>
                    <a:lnTo>
                      <a:pt x="35" y="907"/>
                    </a:lnTo>
                    <a:lnTo>
                      <a:pt x="45" y="917"/>
                    </a:lnTo>
                    <a:lnTo>
                      <a:pt x="55" y="928"/>
                    </a:lnTo>
                    <a:lnTo>
                      <a:pt x="67" y="938"/>
                    </a:lnTo>
                    <a:lnTo>
                      <a:pt x="81" y="944"/>
                    </a:lnTo>
                    <a:lnTo>
                      <a:pt x="94" y="951"/>
                    </a:lnTo>
                    <a:lnTo>
                      <a:pt x="109" y="956"/>
                    </a:lnTo>
                    <a:lnTo>
                      <a:pt x="123" y="961"/>
                    </a:lnTo>
                    <a:lnTo>
                      <a:pt x="140" y="963"/>
                    </a:lnTo>
                    <a:lnTo>
                      <a:pt x="155" y="963"/>
                    </a:lnTo>
                    <a:lnTo>
                      <a:pt x="1049" y="963"/>
                    </a:lnTo>
                    <a:lnTo>
                      <a:pt x="1049" y="963"/>
                    </a:lnTo>
                    <a:lnTo>
                      <a:pt x="1064" y="963"/>
                    </a:lnTo>
                    <a:lnTo>
                      <a:pt x="1079" y="961"/>
                    </a:lnTo>
                    <a:lnTo>
                      <a:pt x="1093" y="956"/>
                    </a:lnTo>
                    <a:lnTo>
                      <a:pt x="1106" y="953"/>
                    </a:lnTo>
                    <a:lnTo>
                      <a:pt x="1120" y="946"/>
                    </a:lnTo>
                    <a:lnTo>
                      <a:pt x="1132" y="938"/>
                    </a:lnTo>
                    <a:lnTo>
                      <a:pt x="1143" y="929"/>
                    </a:lnTo>
                    <a:lnTo>
                      <a:pt x="1153" y="921"/>
                    </a:lnTo>
                    <a:lnTo>
                      <a:pt x="1164" y="911"/>
                    </a:lnTo>
                    <a:lnTo>
                      <a:pt x="1172" y="899"/>
                    </a:lnTo>
                    <a:lnTo>
                      <a:pt x="1179" y="887"/>
                    </a:lnTo>
                    <a:lnTo>
                      <a:pt x="1186" y="874"/>
                    </a:lnTo>
                    <a:lnTo>
                      <a:pt x="1191" y="860"/>
                    </a:lnTo>
                    <a:lnTo>
                      <a:pt x="1194" y="845"/>
                    </a:lnTo>
                    <a:lnTo>
                      <a:pt x="1196" y="831"/>
                    </a:lnTo>
                    <a:lnTo>
                      <a:pt x="1197" y="816"/>
                    </a:lnTo>
                    <a:lnTo>
                      <a:pt x="1197" y="516"/>
                    </a:lnTo>
                    <a:lnTo>
                      <a:pt x="1405" y="357"/>
                    </a:lnTo>
                    <a:lnTo>
                      <a:pt x="1471" y="305"/>
                    </a:lnTo>
                    <a:lnTo>
                      <a:pt x="1471" y="305"/>
                    </a:lnTo>
                    <a:lnTo>
                      <a:pt x="1474" y="303"/>
                    </a:lnTo>
                    <a:lnTo>
                      <a:pt x="1474" y="298"/>
                    </a:lnTo>
                    <a:lnTo>
                      <a:pt x="1474" y="295"/>
                    </a:lnTo>
                    <a:lnTo>
                      <a:pt x="1472" y="292"/>
                    </a:lnTo>
                    <a:lnTo>
                      <a:pt x="1466" y="283"/>
                    </a:lnTo>
                    <a:lnTo>
                      <a:pt x="1501" y="254"/>
                    </a:lnTo>
                    <a:lnTo>
                      <a:pt x="1501" y="254"/>
                    </a:lnTo>
                    <a:lnTo>
                      <a:pt x="1506" y="251"/>
                    </a:lnTo>
                    <a:lnTo>
                      <a:pt x="1509" y="246"/>
                    </a:lnTo>
                    <a:lnTo>
                      <a:pt x="1511" y="241"/>
                    </a:lnTo>
                    <a:lnTo>
                      <a:pt x="1513" y="234"/>
                    </a:lnTo>
                    <a:lnTo>
                      <a:pt x="1513" y="229"/>
                    </a:lnTo>
                    <a:lnTo>
                      <a:pt x="1511" y="222"/>
                    </a:lnTo>
                    <a:lnTo>
                      <a:pt x="1509" y="217"/>
                    </a:lnTo>
                    <a:lnTo>
                      <a:pt x="1506" y="212"/>
                    </a:lnTo>
                    <a:lnTo>
                      <a:pt x="1489" y="190"/>
                    </a:lnTo>
                    <a:close/>
                    <a:moveTo>
                      <a:pt x="556" y="143"/>
                    </a:moveTo>
                    <a:lnTo>
                      <a:pt x="639" y="143"/>
                    </a:lnTo>
                    <a:lnTo>
                      <a:pt x="639" y="172"/>
                    </a:lnTo>
                    <a:lnTo>
                      <a:pt x="556" y="172"/>
                    </a:lnTo>
                    <a:lnTo>
                      <a:pt x="556" y="143"/>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grpSp>
        <p:grpSp>
          <p:nvGrpSpPr>
            <p:cNvPr id="8" name="组合 200"/>
            <p:cNvGrpSpPr/>
            <p:nvPr/>
          </p:nvGrpSpPr>
          <p:grpSpPr bwMode="auto">
            <a:xfrm>
              <a:off x="3365539" y="3957517"/>
              <a:ext cx="395584" cy="460297"/>
              <a:chOff x="11015663" y="180975"/>
              <a:chExt cx="722312" cy="1000125"/>
            </a:xfrm>
            <a:solidFill>
              <a:srgbClr val="000000">
                <a:lumMod val="50000"/>
                <a:lumOff val="50000"/>
              </a:srgbClr>
            </a:solidFill>
          </p:grpSpPr>
          <p:sp>
            <p:nvSpPr>
              <p:cNvPr id="556" name="Freeform 29"/>
              <p:cNvSpPr/>
              <p:nvPr/>
            </p:nvSpPr>
            <p:spPr bwMode="auto">
              <a:xfrm>
                <a:off x="11493500" y="180975"/>
                <a:ext cx="244475" cy="268288"/>
              </a:xfrm>
              <a:custGeom>
                <a:avLst/>
                <a:gdLst/>
                <a:ahLst/>
                <a:cxnLst>
                  <a:cxn ang="0">
                    <a:pos x="15" y="72"/>
                  </a:cxn>
                  <a:cxn ang="0">
                    <a:pos x="58" y="77"/>
                  </a:cxn>
                  <a:cxn ang="0">
                    <a:pos x="98" y="91"/>
                  </a:cxn>
                  <a:cxn ang="0">
                    <a:pos x="135" y="113"/>
                  </a:cxn>
                  <a:cxn ang="0">
                    <a:pos x="169" y="140"/>
                  </a:cxn>
                  <a:cxn ang="0">
                    <a:pos x="179" y="150"/>
                  </a:cxn>
                  <a:cxn ang="0">
                    <a:pos x="193" y="168"/>
                  </a:cxn>
                  <a:cxn ang="0">
                    <a:pos x="216" y="207"/>
                  </a:cxn>
                  <a:cxn ang="0">
                    <a:pos x="231" y="249"/>
                  </a:cxn>
                  <a:cxn ang="0">
                    <a:pos x="236" y="295"/>
                  </a:cxn>
                  <a:cxn ang="0">
                    <a:pos x="236" y="319"/>
                  </a:cxn>
                  <a:cxn ang="0">
                    <a:pos x="241" y="330"/>
                  </a:cxn>
                  <a:cxn ang="0">
                    <a:pos x="247" y="334"/>
                  </a:cxn>
                  <a:cxn ang="0">
                    <a:pos x="292" y="337"/>
                  </a:cxn>
                  <a:cxn ang="0">
                    <a:pos x="299" y="337"/>
                  </a:cxn>
                  <a:cxn ang="0">
                    <a:pos x="304" y="334"/>
                  </a:cxn>
                  <a:cxn ang="0">
                    <a:pos x="309" y="324"/>
                  </a:cxn>
                  <a:cxn ang="0">
                    <a:pos x="309" y="293"/>
                  </a:cxn>
                  <a:cxn ang="0">
                    <a:pos x="302" y="233"/>
                  </a:cxn>
                  <a:cxn ang="0">
                    <a:pos x="282" y="177"/>
                  </a:cxn>
                  <a:cxn ang="0">
                    <a:pos x="252" y="125"/>
                  </a:cxn>
                  <a:cxn ang="0">
                    <a:pos x="233" y="101"/>
                  </a:cxn>
                  <a:cxn ang="0">
                    <a:pos x="221" y="88"/>
                  </a:cxn>
                  <a:cxn ang="0">
                    <a:pos x="177" y="52"/>
                  </a:cxn>
                  <a:cxn ang="0">
                    <a:pos x="128" y="25"/>
                  </a:cxn>
                  <a:cxn ang="0">
                    <a:pos x="74" y="7"/>
                  </a:cxn>
                  <a:cxn ang="0">
                    <a:pos x="19" y="0"/>
                  </a:cxn>
                  <a:cxn ang="0">
                    <a:pos x="12" y="0"/>
                  </a:cxn>
                  <a:cxn ang="0">
                    <a:pos x="4" y="8"/>
                  </a:cxn>
                  <a:cxn ang="0">
                    <a:pos x="0" y="55"/>
                  </a:cxn>
                  <a:cxn ang="0">
                    <a:pos x="2" y="62"/>
                  </a:cxn>
                  <a:cxn ang="0">
                    <a:pos x="5" y="67"/>
                  </a:cxn>
                  <a:cxn ang="0">
                    <a:pos x="15" y="72"/>
                  </a:cxn>
                </a:cxnLst>
                <a:rect l="0" t="0" r="r" b="b"/>
                <a:pathLst>
                  <a:path w="309" h="337">
                    <a:moveTo>
                      <a:pt x="15" y="72"/>
                    </a:moveTo>
                    <a:lnTo>
                      <a:pt x="15" y="72"/>
                    </a:lnTo>
                    <a:lnTo>
                      <a:pt x="37" y="74"/>
                    </a:lnTo>
                    <a:lnTo>
                      <a:pt x="58" y="77"/>
                    </a:lnTo>
                    <a:lnTo>
                      <a:pt x="78" y="84"/>
                    </a:lnTo>
                    <a:lnTo>
                      <a:pt x="98" y="91"/>
                    </a:lnTo>
                    <a:lnTo>
                      <a:pt x="118" y="101"/>
                    </a:lnTo>
                    <a:lnTo>
                      <a:pt x="135" y="113"/>
                    </a:lnTo>
                    <a:lnTo>
                      <a:pt x="154" y="125"/>
                    </a:lnTo>
                    <a:lnTo>
                      <a:pt x="169" y="140"/>
                    </a:lnTo>
                    <a:lnTo>
                      <a:pt x="169" y="140"/>
                    </a:lnTo>
                    <a:lnTo>
                      <a:pt x="179" y="150"/>
                    </a:lnTo>
                    <a:lnTo>
                      <a:pt x="179" y="150"/>
                    </a:lnTo>
                    <a:lnTo>
                      <a:pt x="193" y="168"/>
                    </a:lnTo>
                    <a:lnTo>
                      <a:pt x="206" y="187"/>
                    </a:lnTo>
                    <a:lnTo>
                      <a:pt x="216" y="207"/>
                    </a:lnTo>
                    <a:lnTo>
                      <a:pt x="225" y="228"/>
                    </a:lnTo>
                    <a:lnTo>
                      <a:pt x="231" y="249"/>
                    </a:lnTo>
                    <a:lnTo>
                      <a:pt x="235" y="271"/>
                    </a:lnTo>
                    <a:lnTo>
                      <a:pt x="236" y="295"/>
                    </a:lnTo>
                    <a:lnTo>
                      <a:pt x="236" y="319"/>
                    </a:lnTo>
                    <a:lnTo>
                      <a:pt x="236" y="319"/>
                    </a:lnTo>
                    <a:lnTo>
                      <a:pt x="238" y="325"/>
                    </a:lnTo>
                    <a:lnTo>
                      <a:pt x="241" y="330"/>
                    </a:lnTo>
                    <a:lnTo>
                      <a:pt x="241" y="330"/>
                    </a:lnTo>
                    <a:lnTo>
                      <a:pt x="247" y="334"/>
                    </a:lnTo>
                    <a:lnTo>
                      <a:pt x="252" y="336"/>
                    </a:lnTo>
                    <a:lnTo>
                      <a:pt x="292" y="337"/>
                    </a:lnTo>
                    <a:lnTo>
                      <a:pt x="292" y="337"/>
                    </a:lnTo>
                    <a:lnTo>
                      <a:pt x="299" y="337"/>
                    </a:lnTo>
                    <a:lnTo>
                      <a:pt x="304" y="334"/>
                    </a:lnTo>
                    <a:lnTo>
                      <a:pt x="304" y="334"/>
                    </a:lnTo>
                    <a:lnTo>
                      <a:pt x="307" y="329"/>
                    </a:lnTo>
                    <a:lnTo>
                      <a:pt x="309" y="324"/>
                    </a:lnTo>
                    <a:lnTo>
                      <a:pt x="309" y="324"/>
                    </a:lnTo>
                    <a:lnTo>
                      <a:pt x="309" y="293"/>
                    </a:lnTo>
                    <a:lnTo>
                      <a:pt x="307" y="263"/>
                    </a:lnTo>
                    <a:lnTo>
                      <a:pt x="302" y="233"/>
                    </a:lnTo>
                    <a:lnTo>
                      <a:pt x="294" y="204"/>
                    </a:lnTo>
                    <a:lnTo>
                      <a:pt x="282" y="177"/>
                    </a:lnTo>
                    <a:lnTo>
                      <a:pt x="268" y="150"/>
                    </a:lnTo>
                    <a:lnTo>
                      <a:pt x="252" y="125"/>
                    </a:lnTo>
                    <a:lnTo>
                      <a:pt x="233" y="101"/>
                    </a:lnTo>
                    <a:lnTo>
                      <a:pt x="233" y="101"/>
                    </a:lnTo>
                    <a:lnTo>
                      <a:pt x="221" y="88"/>
                    </a:lnTo>
                    <a:lnTo>
                      <a:pt x="221" y="88"/>
                    </a:lnTo>
                    <a:lnTo>
                      <a:pt x="199" y="69"/>
                    </a:lnTo>
                    <a:lnTo>
                      <a:pt x="177" y="52"/>
                    </a:lnTo>
                    <a:lnTo>
                      <a:pt x="154" y="37"/>
                    </a:lnTo>
                    <a:lnTo>
                      <a:pt x="128" y="25"/>
                    </a:lnTo>
                    <a:lnTo>
                      <a:pt x="101" y="15"/>
                    </a:lnTo>
                    <a:lnTo>
                      <a:pt x="74" y="7"/>
                    </a:lnTo>
                    <a:lnTo>
                      <a:pt x="47" y="1"/>
                    </a:lnTo>
                    <a:lnTo>
                      <a:pt x="19" y="0"/>
                    </a:lnTo>
                    <a:lnTo>
                      <a:pt x="19" y="0"/>
                    </a:lnTo>
                    <a:lnTo>
                      <a:pt x="12" y="0"/>
                    </a:lnTo>
                    <a:lnTo>
                      <a:pt x="7" y="3"/>
                    </a:lnTo>
                    <a:lnTo>
                      <a:pt x="4" y="8"/>
                    </a:lnTo>
                    <a:lnTo>
                      <a:pt x="2" y="15"/>
                    </a:lnTo>
                    <a:lnTo>
                      <a:pt x="0" y="55"/>
                    </a:lnTo>
                    <a:lnTo>
                      <a:pt x="0" y="55"/>
                    </a:lnTo>
                    <a:lnTo>
                      <a:pt x="2" y="62"/>
                    </a:lnTo>
                    <a:lnTo>
                      <a:pt x="5" y="67"/>
                    </a:lnTo>
                    <a:lnTo>
                      <a:pt x="5" y="67"/>
                    </a:lnTo>
                    <a:lnTo>
                      <a:pt x="9" y="71"/>
                    </a:lnTo>
                    <a:lnTo>
                      <a:pt x="15" y="72"/>
                    </a:lnTo>
                    <a:lnTo>
                      <a:pt x="15" y="72"/>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57" name="Freeform 30"/>
              <p:cNvSpPr/>
              <p:nvPr/>
            </p:nvSpPr>
            <p:spPr bwMode="auto">
              <a:xfrm>
                <a:off x="11496675" y="280988"/>
                <a:ext cx="142875" cy="152400"/>
              </a:xfrm>
              <a:custGeom>
                <a:avLst/>
                <a:gdLst/>
                <a:ahLst/>
                <a:cxnLst>
                  <a:cxn ang="0">
                    <a:pos x="112" y="184"/>
                  </a:cxn>
                  <a:cxn ang="0">
                    <a:pos x="112" y="184"/>
                  </a:cxn>
                  <a:cxn ang="0">
                    <a:pos x="117" y="188"/>
                  </a:cxn>
                  <a:cxn ang="0">
                    <a:pos x="122" y="189"/>
                  </a:cxn>
                  <a:cxn ang="0">
                    <a:pos x="164" y="193"/>
                  </a:cxn>
                  <a:cxn ang="0">
                    <a:pos x="164" y="193"/>
                  </a:cxn>
                  <a:cxn ang="0">
                    <a:pos x="169" y="191"/>
                  </a:cxn>
                  <a:cxn ang="0">
                    <a:pos x="176" y="189"/>
                  </a:cxn>
                  <a:cxn ang="0">
                    <a:pos x="176" y="189"/>
                  </a:cxn>
                  <a:cxn ang="0">
                    <a:pos x="179" y="184"/>
                  </a:cxn>
                  <a:cxn ang="0">
                    <a:pos x="181" y="177"/>
                  </a:cxn>
                  <a:cxn ang="0">
                    <a:pos x="181" y="177"/>
                  </a:cxn>
                  <a:cxn ang="0">
                    <a:pos x="181" y="161"/>
                  </a:cxn>
                  <a:cxn ang="0">
                    <a:pos x="179" y="145"/>
                  </a:cxn>
                  <a:cxn ang="0">
                    <a:pos x="176" y="129"/>
                  </a:cxn>
                  <a:cxn ang="0">
                    <a:pos x="171" y="113"/>
                  </a:cxn>
                  <a:cxn ang="0">
                    <a:pos x="164" y="98"/>
                  </a:cxn>
                  <a:cxn ang="0">
                    <a:pos x="157" y="83"/>
                  </a:cxn>
                  <a:cxn ang="0">
                    <a:pos x="149" y="69"/>
                  </a:cxn>
                  <a:cxn ang="0">
                    <a:pos x="137" y="56"/>
                  </a:cxn>
                  <a:cxn ang="0">
                    <a:pos x="137" y="56"/>
                  </a:cxn>
                  <a:cxn ang="0">
                    <a:pos x="130" y="49"/>
                  </a:cxn>
                  <a:cxn ang="0">
                    <a:pos x="130" y="49"/>
                  </a:cxn>
                  <a:cxn ang="0">
                    <a:pos x="118" y="37"/>
                  </a:cxn>
                  <a:cxn ang="0">
                    <a:pos x="107" y="29"/>
                  </a:cxn>
                  <a:cxn ang="0">
                    <a:pos x="93" y="21"/>
                  </a:cxn>
                  <a:cxn ang="0">
                    <a:pos x="80" y="14"/>
                  </a:cxn>
                  <a:cxn ang="0">
                    <a:pos x="64" y="9"/>
                  </a:cxn>
                  <a:cxn ang="0">
                    <a:pos x="49" y="4"/>
                  </a:cxn>
                  <a:cxn ang="0">
                    <a:pos x="34" y="0"/>
                  </a:cxn>
                  <a:cxn ang="0">
                    <a:pos x="19" y="0"/>
                  </a:cxn>
                  <a:cxn ang="0">
                    <a:pos x="19" y="0"/>
                  </a:cxn>
                  <a:cxn ang="0">
                    <a:pos x="12" y="0"/>
                  </a:cxn>
                  <a:cxn ang="0">
                    <a:pos x="7" y="4"/>
                  </a:cxn>
                  <a:cxn ang="0">
                    <a:pos x="4" y="9"/>
                  </a:cxn>
                  <a:cxn ang="0">
                    <a:pos x="2" y="14"/>
                  </a:cxn>
                  <a:cxn ang="0">
                    <a:pos x="0" y="56"/>
                  </a:cxn>
                  <a:cxn ang="0">
                    <a:pos x="0" y="56"/>
                  </a:cxn>
                  <a:cxn ang="0">
                    <a:pos x="0" y="63"/>
                  </a:cxn>
                  <a:cxn ang="0">
                    <a:pos x="5" y="68"/>
                  </a:cxn>
                  <a:cxn ang="0">
                    <a:pos x="5" y="68"/>
                  </a:cxn>
                  <a:cxn ang="0">
                    <a:pos x="9" y="71"/>
                  </a:cxn>
                  <a:cxn ang="0">
                    <a:pos x="16" y="73"/>
                  </a:cxn>
                  <a:cxn ang="0">
                    <a:pos x="16" y="73"/>
                  </a:cxn>
                  <a:cxn ang="0">
                    <a:pos x="32" y="75"/>
                  </a:cxn>
                  <a:cxn ang="0">
                    <a:pos x="49" y="81"/>
                  </a:cxn>
                  <a:cxn ang="0">
                    <a:pos x="66" y="90"/>
                  </a:cxn>
                  <a:cxn ang="0">
                    <a:pos x="80" y="100"/>
                  </a:cxn>
                  <a:cxn ang="0">
                    <a:pos x="80" y="100"/>
                  </a:cxn>
                  <a:cxn ang="0">
                    <a:pos x="83" y="105"/>
                  </a:cxn>
                  <a:cxn ang="0">
                    <a:pos x="83" y="105"/>
                  </a:cxn>
                  <a:cxn ang="0">
                    <a:pos x="95" y="120"/>
                  </a:cxn>
                  <a:cxn ang="0">
                    <a:pos x="102" y="137"/>
                  </a:cxn>
                  <a:cxn ang="0">
                    <a:pos x="107" y="154"/>
                  </a:cxn>
                  <a:cxn ang="0">
                    <a:pos x="107" y="172"/>
                  </a:cxn>
                  <a:cxn ang="0">
                    <a:pos x="107" y="172"/>
                  </a:cxn>
                  <a:cxn ang="0">
                    <a:pos x="108" y="179"/>
                  </a:cxn>
                  <a:cxn ang="0">
                    <a:pos x="112" y="184"/>
                  </a:cxn>
                  <a:cxn ang="0">
                    <a:pos x="112" y="184"/>
                  </a:cxn>
                </a:cxnLst>
                <a:rect l="0" t="0" r="r" b="b"/>
                <a:pathLst>
                  <a:path w="181" h="193">
                    <a:moveTo>
                      <a:pt x="112" y="184"/>
                    </a:moveTo>
                    <a:lnTo>
                      <a:pt x="112" y="184"/>
                    </a:lnTo>
                    <a:lnTo>
                      <a:pt x="117" y="188"/>
                    </a:lnTo>
                    <a:lnTo>
                      <a:pt x="122" y="189"/>
                    </a:lnTo>
                    <a:lnTo>
                      <a:pt x="164" y="193"/>
                    </a:lnTo>
                    <a:lnTo>
                      <a:pt x="164" y="193"/>
                    </a:lnTo>
                    <a:lnTo>
                      <a:pt x="169" y="191"/>
                    </a:lnTo>
                    <a:lnTo>
                      <a:pt x="176" y="189"/>
                    </a:lnTo>
                    <a:lnTo>
                      <a:pt x="176" y="189"/>
                    </a:lnTo>
                    <a:lnTo>
                      <a:pt x="179" y="184"/>
                    </a:lnTo>
                    <a:lnTo>
                      <a:pt x="181" y="177"/>
                    </a:lnTo>
                    <a:lnTo>
                      <a:pt x="181" y="177"/>
                    </a:lnTo>
                    <a:lnTo>
                      <a:pt x="181" y="161"/>
                    </a:lnTo>
                    <a:lnTo>
                      <a:pt x="179" y="145"/>
                    </a:lnTo>
                    <a:lnTo>
                      <a:pt x="176" y="129"/>
                    </a:lnTo>
                    <a:lnTo>
                      <a:pt x="171" y="113"/>
                    </a:lnTo>
                    <a:lnTo>
                      <a:pt x="164" y="98"/>
                    </a:lnTo>
                    <a:lnTo>
                      <a:pt x="157" y="83"/>
                    </a:lnTo>
                    <a:lnTo>
                      <a:pt x="149" y="69"/>
                    </a:lnTo>
                    <a:lnTo>
                      <a:pt x="137" y="56"/>
                    </a:lnTo>
                    <a:lnTo>
                      <a:pt x="137" y="56"/>
                    </a:lnTo>
                    <a:lnTo>
                      <a:pt x="130" y="49"/>
                    </a:lnTo>
                    <a:lnTo>
                      <a:pt x="130" y="49"/>
                    </a:lnTo>
                    <a:lnTo>
                      <a:pt x="118" y="37"/>
                    </a:lnTo>
                    <a:lnTo>
                      <a:pt x="107" y="29"/>
                    </a:lnTo>
                    <a:lnTo>
                      <a:pt x="93" y="21"/>
                    </a:lnTo>
                    <a:lnTo>
                      <a:pt x="80" y="14"/>
                    </a:lnTo>
                    <a:lnTo>
                      <a:pt x="64" y="9"/>
                    </a:lnTo>
                    <a:lnTo>
                      <a:pt x="49" y="4"/>
                    </a:lnTo>
                    <a:lnTo>
                      <a:pt x="34" y="0"/>
                    </a:lnTo>
                    <a:lnTo>
                      <a:pt x="19" y="0"/>
                    </a:lnTo>
                    <a:lnTo>
                      <a:pt x="19" y="0"/>
                    </a:lnTo>
                    <a:lnTo>
                      <a:pt x="12" y="0"/>
                    </a:lnTo>
                    <a:lnTo>
                      <a:pt x="7" y="4"/>
                    </a:lnTo>
                    <a:lnTo>
                      <a:pt x="4" y="9"/>
                    </a:lnTo>
                    <a:lnTo>
                      <a:pt x="2" y="14"/>
                    </a:lnTo>
                    <a:lnTo>
                      <a:pt x="0" y="56"/>
                    </a:lnTo>
                    <a:lnTo>
                      <a:pt x="0" y="56"/>
                    </a:lnTo>
                    <a:lnTo>
                      <a:pt x="0" y="63"/>
                    </a:lnTo>
                    <a:lnTo>
                      <a:pt x="5" y="68"/>
                    </a:lnTo>
                    <a:lnTo>
                      <a:pt x="5" y="68"/>
                    </a:lnTo>
                    <a:lnTo>
                      <a:pt x="9" y="71"/>
                    </a:lnTo>
                    <a:lnTo>
                      <a:pt x="16" y="73"/>
                    </a:lnTo>
                    <a:lnTo>
                      <a:pt x="16" y="73"/>
                    </a:lnTo>
                    <a:lnTo>
                      <a:pt x="32" y="75"/>
                    </a:lnTo>
                    <a:lnTo>
                      <a:pt x="49" y="81"/>
                    </a:lnTo>
                    <a:lnTo>
                      <a:pt x="66" y="90"/>
                    </a:lnTo>
                    <a:lnTo>
                      <a:pt x="80" y="100"/>
                    </a:lnTo>
                    <a:lnTo>
                      <a:pt x="80" y="100"/>
                    </a:lnTo>
                    <a:lnTo>
                      <a:pt x="83" y="105"/>
                    </a:lnTo>
                    <a:lnTo>
                      <a:pt x="83" y="105"/>
                    </a:lnTo>
                    <a:lnTo>
                      <a:pt x="95" y="120"/>
                    </a:lnTo>
                    <a:lnTo>
                      <a:pt x="102" y="137"/>
                    </a:lnTo>
                    <a:lnTo>
                      <a:pt x="107" y="154"/>
                    </a:lnTo>
                    <a:lnTo>
                      <a:pt x="107" y="172"/>
                    </a:lnTo>
                    <a:lnTo>
                      <a:pt x="107" y="172"/>
                    </a:lnTo>
                    <a:lnTo>
                      <a:pt x="108" y="179"/>
                    </a:lnTo>
                    <a:lnTo>
                      <a:pt x="112" y="184"/>
                    </a:lnTo>
                    <a:lnTo>
                      <a:pt x="112" y="184"/>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sp>
            <p:nvSpPr>
              <p:cNvPr id="558" name="Freeform 31"/>
              <p:cNvSpPr>
                <a:spLocks noEditPoints="1"/>
              </p:cNvSpPr>
              <p:nvPr/>
            </p:nvSpPr>
            <p:spPr bwMode="auto">
              <a:xfrm>
                <a:off x="11015663" y="377825"/>
                <a:ext cx="522288" cy="803275"/>
              </a:xfrm>
              <a:custGeom>
                <a:avLst/>
                <a:gdLst/>
                <a:ahLst/>
                <a:cxnLst>
                  <a:cxn ang="0">
                    <a:pos x="639" y="1012"/>
                  </a:cxn>
                  <a:cxn ang="0">
                    <a:pos x="647" y="1012"/>
                  </a:cxn>
                  <a:cxn ang="0">
                    <a:pos x="656" y="1002"/>
                  </a:cxn>
                  <a:cxn ang="0">
                    <a:pos x="658" y="103"/>
                  </a:cxn>
                  <a:cxn ang="0">
                    <a:pos x="658" y="93"/>
                  </a:cxn>
                  <a:cxn ang="0">
                    <a:pos x="653" y="72"/>
                  </a:cxn>
                  <a:cxn ang="0">
                    <a:pos x="641" y="45"/>
                  </a:cxn>
                  <a:cxn ang="0">
                    <a:pos x="612" y="18"/>
                  </a:cxn>
                  <a:cxn ang="0">
                    <a:pos x="585" y="5"/>
                  </a:cxn>
                  <a:cxn ang="0">
                    <a:pos x="565" y="0"/>
                  </a:cxn>
                  <a:cxn ang="0">
                    <a:pos x="103" y="0"/>
                  </a:cxn>
                  <a:cxn ang="0">
                    <a:pos x="93" y="0"/>
                  </a:cxn>
                  <a:cxn ang="0">
                    <a:pos x="72" y="5"/>
                  </a:cxn>
                  <a:cxn ang="0">
                    <a:pos x="45" y="18"/>
                  </a:cxn>
                  <a:cxn ang="0">
                    <a:pos x="17" y="45"/>
                  </a:cxn>
                  <a:cxn ang="0">
                    <a:pos x="3" y="72"/>
                  </a:cxn>
                  <a:cxn ang="0">
                    <a:pos x="0" y="93"/>
                  </a:cxn>
                  <a:cxn ang="0">
                    <a:pos x="0" y="995"/>
                  </a:cxn>
                  <a:cxn ang="0">
                    <a:pos x="1" y="1002"/>
                  </a:cxn>
                  <a:cxn ang="0">
                    <a:pos x="10" y="1012"/>
                  </a:cxn>
                  <a:cxn ang="0">
                    <a:pos x="17" y="1012"/>
                  </a:cxn>
                  <a:cxn ang="0">
                    <a:pos x="361" y="926"/>
                  </a:cxn>
                  <a:cxn ang="0">
                    <a:pos x="356" y="939"/>
                  </a:cxn>
                  <a:cxn ang="0">
                    <a:pos x="342" y="945"/>
                  </a:cxn>
                  <a:cxn ang="0">
                    <a:pos x="314" y="945"/>
                  </a:cxn>
                  <a:cxn ang="0">
                    <a:pos x="302" y="939"/>
                  </a:cxn>
                  <a:cxn ang="0">
                    <a:pos x="297" y="926"/>
                  </a:cxn>
                  <a:cxn ang="0">
                    <a:pos x="297" y="911"/>
                  </a:cxn>
                  <a:cxn ang="0">
                    <a:pos x="302" y="897"/>
                  </a:cxn>
                  <a:cxn ang="0">
                    <a:pos x="314" y="892"/>
                  </a:cxn>
                  <a:cxn ang="0">
                    <a:pos x="342" y="892"/>
                  </a:cxn>
                  <a:cxn ang="0">
                    <a:pos x="356" y="897"/>
                  </a:cxn>
                  <a:cxn ang="0">
                    <a:pos x="361" y="911"/>
                  </a:cxn>
                  <a:cxn ang="0">
                    <a:pos x="114" y="126"/>
                  </a:cxn>
                  <a:cxn ang="0">
                    <a:pos x="116" y="120"/>
                  </a:cxn>
                  <a:cxn ang="0">
                    <a:pos x="126" y="109"/>
                  </a:cxn>
                  <a:cxn ang="0">
                    <a:pos x="524" y="108"/>
                  </a:cxn>
                  <a:cxn ang="0">
                    <a:pos x="531" y="109"/>
                  </a:cxn>
                  <a:cxn ang="0">
                    <a:pos x="541" y="120"/>
                  </a:cxn>
                  <a:cxn ang="0">
                    <a:pos x="543" y="821"/>
                  </a:cxn>
                  <a:cxn ang="0">
                    <a:pos x="541" y="828"/>
                  </a:cxn>
                  <a:cxn ang="0">
                    <a:pos x="531" y="838"/>
                  </a:cxn>
                  <a:cxn ang="0">
                    <a:pos x="133" y="840"/>
                  </a:cxn>
                  <a:cxn ang="0">
                    <a:pos x="126" y="838"/>
                  </a:cxn>
                  <a:cxn ang="0">
                    <a:pos x="116" y="828"/>
                  </a:cxn>
                  <a:cxn ang="0">
                    <a:pos x="114" y="126"/>
                  </a:cxn>
                </a:cxnLst>
                <a:rect l="0" t="0" r="r" b="b"/>
                <a:pathLst>
                  <a:path w="658" h="1012">
                    <a:moveTo>
                      <a:pt x="17" y="1012"/>
                    </a:moveTo>
                    <a:lnTo>
                      <a:pt x="639" y="1012"/>
                    </a:lnTo>
                    <a:lnTo>
                      <a:pt x="639" y="1012"/>
                    </a:lnTo>
                    <a:lnTo>
                      <a:pt x="647" y="1012"/>
                    </a:lnTo>
                    <a:lnTo>
                      <a:pt x="653" y="1007"/>
                    </a:lnTo>
                    <a:lnTo>
                      <a:pt x="656" y="1002"/>
                    </a:lnTo>
                    <a:lnTo>
                      <a:pt x="658" y="995"/>
                    </a:lnTo>
                    <a:lnTo>
                      <a:pt x="658" y="103"/>
                    </a:lnTo>
                    <a:lnTo>
                      <a:pt x="658" y="103"/>
                    </a:lnTo>
                    <a:lnTo>
                      <a:pt x="658" y="93"/>
                    </a:lnTo>
                    <a:lnTo>
                      <a:pt x="656" y="82"/>
                    </a:lnTo>
                    <a:lnTo>
                      <a:pt x="653" y="72"/>
                    </a:lnTo>
                    <a:lnTo>
                      <a:pt x="649" y="64"/>
                    </a:lnTo>
                    <a:lnTo>
                      <a:pt x="641" y="45"/>
                    </a:lnTo>
                    <a:lnTo>
                      <a:pt x="627" y="30"/>
                    </a:lnTo>
                    <a:lnTo>
                      <a:pt x="612" y="18"/>
                    </a:lnTo>
                    <a:lnTo>
                      <a:pt x="595" y="8"/>
                    </a:lnTo>
                    <a:lnTo>
                      <a:pt x="585" y="5"/>
                    </a:lnTo>
                    <a:lnTo>
                      <a:pt x="575" y="1"/>
                    </a:lnTo>
                    <a:lnTo>
                      <a:pt x="565" y="0"/>
                    </a:lnTo>
                    <a:lnTo>
                      <a:pt x="555" y="0"/>
                    </a:lnTo>
                    <a:lnTo>
                      <a:pt x="103" y="0"/>
                    </a:lnTo>
                    <a:lnTo>
                      <a:pt x="103" y="0"/>
                    </a:lnTo>
                    <a:lnTo>
                      <a:pt x="93" y="0"/>
                    </a:lnTo>
                    <a:lnTo>
                      <a:pt x="82" y="1"/>
                    </a:lnTo>
                    <a:lnTo>
                      <a:pt x="72" y="5"/>
                    </a:lnTo>
                    <a:lnTo>
                      <a:pt x="62" y="8"/>
                    </a:lnTo>
                    <a:lnTo>
                      <a:pt x="45" y="18"/>
                    </a:lnTo>
                    <a:lnTo>
                      <a:pt x="30" y="30"/>
                    </a:lnTo>
                    <a:lnTo>
                      <a:pt x="17" y="45"/>
                    </a:lnTo>
                    <a:lnTo>
                      <a:pt x="7" y="64"/>
                    </a:lnTo>
                    <a:lnTo>
                      <a:pt x="3" y="72"/>
                    </a:lnTo>
                    <a:lnTo>
                      <a:pt x="1" y="82"/>
                    </a:lnTo>
                    <a:lnTo>
                      <a:pt x="0" y="93"/>
                    </a:lnTo>
                    <a:lnTo>
                      <a:pt x="0" y="103"/>
                    </a:lnTo>
                    <a:lnTo>
                      <a:pt x="0" y="995"/>
                    </a:lnTo>
                    <a:lnTo>
                      <a:pt x="0" y="995"/>
                    </a:lnTo>
                    <a:lnTo>
                      <a:pt x="1" y="1002"/>
                    </a:lnTo>
                    <a:lnTo>
                      <a:pt x="5" y="1007"/>
                    </a:lnTo>
                    <a:lnTo>
                      <a:pt x="10" y="1012"/>
                    </a:lnTo>
                    <a:lnTo>
                      <a:pt x="17" y="1012"/>
                    </a:lnTo>
                    <a:lnTo>
                      <a:pt x="17" y="1012"/>
                    </a:lnTo>
                    <a:close/>
                    <a:moveTo>
                      <a:pt x="361" y="926"/>
                    </a:moveTo>
                    <a:lnTo>
                      <a:pt x="361" y="926"/>
                    </a:lnTo>
                    <a:lnTo>
                      <a:pt x="359" y="933"/>
                    </a:lnTo>
                    <a:lnTo>
                      <a:pt x="356" y="939"/>
                    </a:lnTo>
                    <a:lnTo>
                      <a:pt x="351" y="943"/>
                    </a:lnTo>
                    <a:lnTo>
                      <a:pt x="342" y="945"/>
                    </a:lnTo>
                    <a:lnTo>
                      <a:pt x="314" y="945"/>
                    </a:lnTo>
                    <a:lnTo>
                      <a:pt x="314" y="945"/>
                    </a:lnTo>
                    <a:lnTo>
                      <a:pt x="307" y="943"/>
                    </a:lnTo>
                    <a:lnTo>
                      <a:pt x="302" y="939"/>
                    </a:lnTo>
                    <a:lnTo>
                      <a:pt x="297" y="933"/>
                    </a:lnTo>
                    <a:lnTo>
                      <a:pt x="297" y="926"/>
                    </a:lnTo>
                    <a:lnTo>
                      <a:pt x="297" y="911"/>
                    </a:lnTo>
                    <a:lnTo>
                      <a:pt x="297" y="911"/>
                    </a:lnTo>
                    <a:lnTo>
                      <a:pt x="297" y="904"/>
                    </a:lnTo>
                    <a:lnTo>
                      <a:pt x="302" y="897"/>
                    </a:lnTo>
                    <a:lnTo>
                      <a:pt x="307" y="894"/>
                    </a:lnTo>
                    <a:lnTo>
                      <a:pt x="314" y="892"/>
                    </a:lnTo>
                    <a:lnTo>
                      <a:pt x="342" y="892"/>
                    </a:lnTo>
                    <a:lnTo>
                      <a:pt x="342" y="892"/>
                    </a:lnTo>
                    <a:lnTo>
                      <a:pt x="351" y="894"/>
                    </a:lnTo>
                    <a:lnTo>
                      <a:pt x="356" y="897"/>
                    </a:lnTo>
                    <a:lnTo>
                      <a:pt x="359" y="904"/>
                    </a:lnTo>
                    <a:lnTo>
                      <a:pt x="361" y="911"/>
                    </a:lnTo>
                    <a:lnTo>
                      <a:pt x="361" y="926"/>
                    </a:lnTo>
                    <a:close/>
                    <a:moveTo>
                      <a:pt x="114" y="126"/>
                    </a:moveTo>
                    <a:lnTo>
                      <a:pt x="114" y="126"/>
                    </a:lnTo>
                    <a:lnTo>
                      <a:pt x="116" y="120"/>
                    </a:lnTo>
                    <a:lnTo>
                      <a:pt x="120" y="113"/>
                    </a:lnTo>
                    <a:lnTo>
                      <a:pt x="126" y="109"/>
                    </a:lnTo>
                    <a:lnTo>
                      <a:pt x="133" y="108"/>
                    </a:lnTo>
                    <a:lnTo>
                      <a:pt x="524" y="108"/>
                    </a:lnTo>
                    <a:lnTo>
                      <a:pt x="524" y="108"/>
                    </a:lnTo>
                    <a:lnTo>
                      <a:pt x="531" y="109"/>
                    </a:lnTo>
                    <a:lnTo>
                      <a:pt x="538" y="113"/>
                    </a:lnTo>
                    <a:lnTo>
                      <a:pt x="541" y="120"/>
                    </a:lnTo>
                    <a:lnTo>
                      <a:pt x="543" y="126"/>
                    </a:lnTo>
                    <a:lnTo>
                      <a:pt x="543" y="821"/>
                    </a:lnTo>
                    <a:lnTo>
                      <a:pt x="543" y="821"/>
                    </a:lnTo>
                    <a:lnTo>
                      <a:pt x="541" y="828"/>
                    </a:lnTo>
                    <a:lnTo>
                      <a:pt x="538" y="835"/>
                    </a:lnTo>
                    <a:lnTo>
                      <a:pt x="531" y="838"/>
                    </a:lnTo>
                    <a:lnTo>
                      <a:pt x="524" y="840"/>
                    </a:lnTo>
                    <a:lnTo>
                      <a:pt x="133" y="840"/>
                    </a:lnTo>
                    <a:lnTo>
                      <a:pt x="133" y="840"/>
                    </a:lnTo>
                    <a:lnTo>
                      <a:pt x="126" y="838"/>
                    </a:lnTo>
                    <a:lnTo>
                      <a:pt x="120" y="835"/>
                    </a:lnTo>
                    <a:lnTo>
                      <a:pt x="116" y="828"/>
                    </a:lnTo>
                    <a:lnTo>
                      <a:pt x="114" y="821"/>
                    </a:lnTo>
                    <a:lnTo>
                      <a:pt x="114" y="126"/>
                    </a:lnTo>
                    <a:close/>
                  </a:path>
                </a:pathLst>
              </a:custGeom>
              <a:grpFill/>
              <a:ln w="9525">
                <a:noFill/>
                <a:round/>
              </a:ln>
            </p:spPr>
            <p:txBody>
              <a:bodyPr/>
              <a:lstStyle/>
              <a:p>
                <a:pPr defTabSz="685165" eaLnBrk="1" fontAlgn="auto" hangingPunct="1">
                  <a:spcBef>
                    <a:spcPts val="0"/>
                  </a:spcBef>
                  <a:spcAft>
                    <a:spcPts val="0"/>
                  </a:spcAft>
                  <a:defRPr/>
                </a:pPr>
                <a:endParaRPr lang="zh-CN" altLang="en-US" sz="1400" kern="0" dirty="0">
                  <a:solidFill>
                    <a:srgbClr val="000000">
                      <a:lumMod val="50000"/>
                      <a:lumOff val="50000"/>
                    </a:srgbClr>
                  </a:solidFill>
                  <a:latin typeface="+mn-lt"/>
                  <a:ea typeface="+mn-ea"/>
                  <a:cs typeface="Arial Unicode MS" panose="020B0604020202020204" pitchFamily="34" charset="-122"/>
                </a:endParaRPr>
              </a:p>
            </p:txBody>
          </p:sp>
        </p:grpSp>
        <p:grpSp>
          <p:nvGrpSpPr>
            <p:cNvPr id="90146" name="组合 187"/>
            <p:cNvGrpSpPr/>
            <p:nvPr/>
          </p:nvGrpSpPr>
          <p:grpSpPr bwMode="auto">
            <a:xfrm>
              <a:off x="4296349" y="4087429"/>
              <a:ext cx="344826" cy="323333"/>
              <a:chOff x="9991430" y="3530600"/>
              <a:chExt cx="647700" cy="598488"/>
            </a:xfrm>
          </p:grpSpPr>
          <p:sp>
            <p:nvSpPr>
              <p:cNvPr id="553" name="Freeform 396"/>
              <p:cNvSpPr>
                <a:spLocks noEditPoints="1"/>
              </p:cNvSpPr>
              <p:nvPr/>
            </p:nvSpPr>
            <p:spPr bwMode="auto">
              <a:xfrm>
                <a:off x="9991312" y="3531008"/>
                <a:ext cx="647095" cy="518007"/>
              </a:xfrm>
              <a:custGeom>
                <a:avLst/>
                <a:gdLst>
                  <a:gd name="T0" fmla="*/ 407 w 408"/>
                  <a:gd name="T1" fmla="*/ 23 h 327"/>
                  <a:gd name="T2" fmla="*/ 405 w 408"/>
                  <a:gd name="T3" fmla="*/ 20 h 327"/>
                  <a:gd name="T4" fmla="*/ 404 w 408"/>
                  <a:gd name="T5" fmla="*/ 18 h 327"/>
                  <a:gd name="T6" fmla="*/ 402 w 408"/>
                  <a:gd name="T7" fmla="*/ 14 h 327"/>
                  <a:gd name="T8" fmla="*/ 392 w 408"/>
                  <a:gd name="T9" fmla="*/ 6 h 327"/>
                  <a:gd name="T10" fmla="*/ 389 w 408"/>
                  <a:gd name="T11" fmla="*/ 4 h 327"/>
                  <a:gd name="T12" fmla="*/ 387 w 408"/>
                  <a:gd name="T13" fmla="*/ 3 h 327"/>
                  <a:gd name="T14" fmla="*/ 384 w 408"/>
                  <a:gd name="T15" fmla="*/ 1 h 327"/>
                  <a:gd name="T16" fmla="*/ 379 w 408"/>
                  <a:gd name="T17" fmla="*/ 0 h 327"/>
                  <a:gd name="T18" fmla="*/ 27 w 408"/>
                  <a:gd name="T19" fmla="*/ 1 h 327"/>
                  <a:gd name="T20" fmla="*/ 23 w 408"/>
                  <a:gd name="T21" fmla="*/ 3 h 327"/>
                  <a:gd name="T22" fmla="*/ 19 w 408"/>
                  <a:gd name="T23" fmla="*/ 4 h 327"/>
                  <a:gd name="T24" fmla="*/ 17 w 408"/>
                  <a:gd name="T25" fmla="*/ 5 h 327"/>
                  <a:gd name="T26" fmla="*/ 14 w 408"/>
                  <a:gd name="T27" fmla="*/ 6 h 327"/>
                  <a:gd name="T28" fmla="*/ 4 w 408"/>
                  <a:gd name="T29" fmla="*/ 17 h 327"/>
                  <a:gd name="T30" fmla="*/ 2 w 408"/>
                  <a:gd name="T31" fmla="*/ 20 h 327"/>
                  <a:gd name="T32" fmla="*/ 1 w 408"/>
                  <a:gd name="T33" fmla="*/ 25 h 327"/>
                  <a:gd name="T34" fmla="*/ 0 w 408"/>
                  <a:gd name="T35" fmla="*/ 30 h 327"/>
                  <a:gd name="T36" fmla="*/ 1 w 408"/>
                  <a:gd name="T37" fmla="*/ 287 h 327"/>
                  <a:gd name="T38" fmla="*/ 2 w 408"/>
                  <a:gd name="T39" fmla="*/ 291 h 327"/>
                  <a:gd name="T40" fmla="*/ 4 w 408"/>
                  <a:gd name="T41" fmla="*/ 296 h 327"/>
                  <a:gd name="T42" fmla="*/ 15 w 408"/>
                  <a:gd name="T43" fmla="*/ 309 h 327"/>
                  <a:gd name="T44" fmla="*/ 19 w 408"/>
                  <a:gd name="T45" fmla="*/ 312 h 327"/>
                  <a:gd name="T46" fmla="*/ 23 w 408"/>
                  <a:gd name="T47" fmla="*/ 313 h 327"/>
                  <a:gd name="T48" fmla="*/ 27 w 408"/>
                  <a:gd name="T49" fmla="*/ 314 h 327"/>
                  <a:gd name="T50" fmla="*/ 139 w 408"/>
                  <a:gd name="T51" fmla="*/ 327 h 327"/>
                  <a:gd name="T52" fmla="*/ 269 w 408"/>
                  <a:gd name="T53" fmla="*/ 314 h 327"/>
                  <a:gd name="T54" fmla="*/ 383 w 408"/>
                  <a:gd name="T55" fmla="*/ 313 h 327"/>
                  <a:gd name="T56" fmla="*/ 387 w 408"/>
                  <a:gd name="T57" fmla="*/ 312 h 327"/>
                  <a:gd name="T58" fmla="*/ 389 w 408"/>
                  <a:gd name="T59" fmla="*/ 311 h 327"/>
                  <a:gd name="T60" fmla="*/ 392 w 408"/>
                  <a:gd name="T61" fmla="*/ 309 h 327"/>
                  <a:gd name="T62" fmla="*/ 404 w 408"/>
                  <a:gd name="T63" fmla="*/ 296 h 327"/>
                  <a:gd name="T64" fmla="*/ 405 w 408"/>
                  <a:gd name="T65" fmla="*/ 294 h 327"/>
                  <a:gd name="T66" fmla="*/ 407 w 408"/>
                  <a:gd name="T67" fmla="*/ 291 h 327"/>
                  <a:gd name="T68" fmla="*/ 408 w 408"/>
                  <a:gd name="T69" fmla="*/ 288 h 327"/>
                  <a:gd name="T70" fmla="*/ 407 w 408"/>
                  <a:gd name="T71" fmla="*/ 25 h 327"/>
                  <a:gd name="T72" fmla="*/ 37 w 408"/>
                  <a:gd name="T73" fmla="*/ 281 h 327"/>
                  <a:gd name="T74" fmla="*/ 371 w 408"/>
                  <a:gd name="T75" fmla="*/ 3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8" h="327">
                    <a:moveTo>
                      <a:pt x="407" y="25"/>
                    </a:moveTo>
                    <a:lnTo>
                      <a:pt x="407" y="23"/>
                    </a:lnTo>
                    <a:lnTo>
                      <a:pt x="405" y="22"/>
                    </a:lnTo>
                    <a:lnTo>
                      <a:pt x="405" y="20"/>
                    </a:lnTo>
                    <a:lnTo>
                      <a:pt x="404" y="19"/>
                    </a:lnTo>
                    <a:lnTo>
                      <a:pt x="404" y="18"/>
                    </a:lnTo>
                    <a:lnTo>
                      <a:pt x="403" y="17"/>
                    </a:lnTo>
                    <a:lnTo>
                      <a:pt x="402" y="14"/>
                    </a:lnTo>
                    <a:lnTo>
                      <a:pt x="394" y="6"/>
                    </a:lnTo>
                    <a:lnTo>
                      <a:pt x="392" y="6"/>
                    </a:lnTo>
                    <a:lnTo>
                      <a:pt x="391" y="5"/>
                    </a:lnTo>
                    <a:lnTo>
                      <a:pt x="389" y="4"/>
                    </a:lnTo>
                    <a:lnTo>
                      <a:pt x="388" y="4"/>
                    </a:lnTo>
                    <a:lnTo>
                      <a:pt x="387" y="3"/>
                    </a:lnTo>
                    <a:lnTo>
                      <a:pt x="385" y="3"/>
                    </a:lnTo>
                    <a:lnTo>
                      <a:pt x="384" y="1"/>
                    </a:lnTo>
                    <a:lnTo>
                      <a:pt x="380" y="1"/>
                    </a:lnTo>
                    <a:lnTo>
                      <a:pt x="379" y="0"/>
                    </a:lnTo>
                    <a:lnTo>
                      <a:pt x="29" y="0"/>
                    </a:lnTo>
                    <a:lnTo>
                      <a:pt x="27" y="1"/>
                    </a:lnTo>
                    <a:lnTo>
                      <a:pt x="24" y="1"/>
                    </a:lnTo>
                    <a:lnTo>
                      <a:pt x="23" y="3"/>
                    </a:lnTo>
                    <a:lnTo>
                      <a:pt x="22" y="3"/>
                    </a:lnTo>
                    <a:lnTo>
                      <a:pt x="19" y="4"/>
                    </a:lnTo>
                    <a:lnTo>
                      <a:pt x="18" y="4"/>
                    </a:lnTo>
                    <a:lnTo>
                      <a:pt x="17" y="5"/>
                    </a:lnTo>
                    <a:lnTo>
                      <a:pt x="15" y="6"/>
                    </a:lnTo>
                    <a:lnTo>
                      <a:pt x="14" y="6"/>
                    </a:lnTo>
                    <a:lnTo>
                      <a:pt x="5" y="14"/>
                    </a:lnTo>
                    <a:lnTo>
                      <a:pt x="4" y="17"/>
                    </a:lnTo>
                    <a:lnTo>
                      <a:pt x="4" y="18"/>
                    </a:lnTo>
                    <a:lnTo>
                      <a:pt x="2" y="20"/>
                    </a:lnTo>
                    <a:lnTo>
                      <a:pt x="2" y="23"/>
                    </a:lnTo>
                    <a:lnTo>
                      <a:pt x="1" y="25"/>
                    </a:lnTo>
                    <a:lnTo>
                      <a:pt x="1" y="27"/>
                    </a:lnTo>
                    <a:lnTo>
                      <a:pt x="0" y="30"/>
                    </a:lnTo>
                    <a:lnTo>
                      <a:pt x="0" y="284"/>
                    </a:lnTo>
                    <a:lnTo>
                      <a:pt x="1" y="287"/>
                    </a:lnTo>
                    <a:lnTo>
                      <a:pt x="1" y="290"/>
                    </a:lnTo>
                    <a:lnTo>
                      <a:pt x="2" y="291"/>
                    </a:lnTo>
                    <a:lnTo>
                      <a:pt x="2" y="294"/>
                    </a:lnTo>
                    <a:lnTo>
                      <a:pt x="4" y="296"/>
                    </a:lnTo>
                    <a:lnTo>
                      <a:pt x="4" y="299"/>
                    </a:lnTo>
                    <a:lnTo>
                      <a:pt x="15" y="309"/>
                    </a:lnTo>
                    <a:lnTo>
                      <a:pt x="17" y="309"/>
                    </a:lnTo>
                    <a:lnTo>
                      <a:pt x="19" y="312"/>
                    </a:lnTo>
                    <a:lnTo>
                      <a:pt x="22" y="312"/>
                    </a:lnTo>
                    <a:lnTo>
                      <a:pt x="23" y="313"/>
                    </a:lnTo>
                    <a:lnTo>
                      <a:pt x="26" y="313"/>
                    </a:lnTo>
                    <a:lnTo>
                      <a:pt x="27" y="314"/>
                    </a:lnTo>
                    <a:lnTo>
                      <a:pt x="139" y="314"/>
                    </a:lnTo>
                    <a:lnTo>
                      <a:pt x="139" y="327"/>
                    </a:lnTo>
                    <a:lnTo>
                      <a:pt x="269" y="327"/>
                    </a:lnTo>
                    <a:lnTo>
                      <a:pt x="269" y="314"/>
                    </a:lnTo>
                    <a:lnTo>
                      <a:pt x="380" y="314"/>
                    </a:lnTo>
                    <a:lnTo>
                      <a:pt x="383" y="313"/>
                    </a:lnTo>
                    <a:lnTo>
                      <a:pt x="385" y="313"/>
                    </a:lnTo>
                    <a:lnTo>
                      <a:pt x="387" y="312"/>
                    </a:lnTo>
                    <a:lnTo>
                      <a:pt x="388" y="312"/>
                    </a:lnTo>
                    <a:lnTo>
                      <a:pt x="389" y="311"/>
                    </a:lnTo>
                    <a:lnTo>
                      <a:pt x="391" y="309"/>
                    </a:lnTo>
                    <a:lnTo>
                      <a:pt x="392" y="309"/>
                    </a:lnTo>
                    <a:lnTo>
                      <a:pt x="403" y="299"/>
                    </a:lnTo>
                    <a:lnTo>
                      <a:pt x="404" y="296"/>
                    </a:lnTo>
                    <a:lnTo>
                      <a:pt x="404" y="295"/>
                    </a:lnTo>
                    <a:lnTo>
                      <a:pt x="405" y="294"/>
                    </a:lnTo>
                    <a:lnTo>
                      <a:pt x="405" y="292"/>
                    </a:lnTo>
                    <a:lnTo>
                      <a:pt x="407" y="291"/>
                    </a:lnTo>
                    <a:lnTo>
                      <a:pt x="407" y="290"/>
                    </a:lnTo>
                    <a:lnTo>
                      <a:pt x="408" y="288"/>
                    </a:lnTo>
                    <a:lnTo>
                      <a:pt x="408" y="26"/>
                    </a:lnTo>
                    <a:lnTo>
                      <a:pt x="407" y="25"/>
                    </a:lnTo>
                    <a:close/>
                    <a:moveTo>
                      <a:pt x="371" y="281"/>
                    </a:moveTo>
                    <a:lnTo>
                      <a:pt x="37" y="281"/>
                    </a:lnTo>
                    <a:lnTo>
                      <a:pt x="37" y="33"/>
                    </a:lnTo>
                    <a:lnTo>
                      <a:pt x="371" y="33"/>
                    </a:lnTo>
                    <a:lnTo>
                      <a:pt x="371" y="281"/>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54" name="Freeform 397"/>
              <p:cNvSpPr/>
              <p:nvPr/>
            </p:nvSpPr>
            <p:spPr bwMode="auto">
              <a:xfrm>
                <a:off x="10143395" y="3645631"/>
                <a:ext cx="333984" cy="224838"/>
              </a:xfrm>
              <a:custGeom>
                <a:avLst/>
                <a:gdLst>
                  <a:gd name="T0" fmla="*/ 99 w 212"/>
                  <a:gd name="T1" fmla="*/ 0 h 141"/>
                  <a:gd name="T2" fmla="*/ 99 w 212"/>
                  <a:gd name="T3" fmla="*/ 0 h 141"/>
                  <a:gd name="T4" fmla="*/ 110 w 212"/>
                  <a:gd name="T5" fmla="*/ 0 h 141"/>
                  <a:gd name="T6" fmla="*/ 118 w 212"/>
                  <a:gd name="T7" fmla="*/ 2 h 141"/>
                  <a:gd name="T8" fmla="*/ 128 w 212"/>
                  <a:gd name="T9" fmla="*/ 7 h 141"/>
                  <a:gd name="T10" fmla="*/ 136 w 212"/>
                  <a:gd name="T11" fmla="*/ 11 h 141"/>
                  <a:gd name="T12" fmla="*/ 143 w 212"/>
                  <a:gd name="T13" fmla="*/ 16 h 141"/>
                  <a:gd name="T14" fmla="*/ 150 w 212"/>
                  <a:gd name="T15" fmla="*/ 24 h 141"/>
                  <a:gd name="T16" fmla="*/ 155 w 212"/>
                  <a:gd name="T17" fmla="*/ 31 h 141"/>
                  <a:gd name="T18" fmla="*/ 160 w 212"/>
                  <a:gd name="T19" fmla="*/ 40 h 141"/>
                  <a:gd name="T20" fmla="*/ 160 w 212"/>
                  <a:gd name="T21" fmla="*/ 40 h 141"/>
                  <a:gd name="T22" fmla="*/ 162 w 212"/>
                  <a:gd name="T23" fmla="*/ 40 h 141"/>
                  <a:gd name="T24" fmla="*/ 162 w 212"/>
                  <a:gd name="T25" fmla="*/ 40 h 141"/>
                  <a:gd name="T26" fmla="*/ 172 w 212"/>
                  <a:gd name="T27" fmla="*/ 41 h 141"/>
                  <a:gd name="T28" fmla="*/ 181 w 212"/>
                  <a:gd name="T29" fmla="*/ 43 h 141"/>
                  <a:gd name="T30" fmla="*/ 190 w 212"/>
                  <a:gd name="T31" fmla="*/ 49 h 141"/>
                  <a:gd name="T32" fmla="*/ 198 w 212"/>
                  <a:gd name="T33" fmla="*/ 54 h 141"/>
                  <a:gd name="T34" fmla="*/ 203 w 212"/>
                  <a:gd name="T35" fmla="*/ 62 h 141"/>
                  <a:gd name="T36" fmla="*/ 208 w 212"/>
                  <a:gd name="T37" fmla="*/ 71 h 141"/>
                  <a:gd name="T38" fmla="*/ 211 w 212"/>
                  <a:gd name="T39" fmla="*/ 80 h 141"/>
                  <a:gd name="T40" fmla="*/ 212 w 212"/>
                  <a:gd name="T41" fmla="*/ 90 h 141"/>
                  <a:gd name="T42" fmla="*/ 212 w 212"/>
                  <a:gd name="T43" fmla="*/ 90 h 141"/>
                  <a:gd name="T44" fmla="*/ 211 w 212"/>
                  <a:gd name="T45" fmla="*/ 100 h 141"/>
                  <a:gd name="T46" fmla="*/ 208 w 212"/>
                  <a:gd name="T47" fmla="*/ 110 h 141"/>
                  <a:gd name="T48" fmla="*/ 203 w 212"/>
                  <a:gd name="T49" fmla="*/ 118 h 141"/>
                  <a:gd name="T50" fmla="*/ 198 w 212"/>
                  <a:gd name="T51" fmla="*/ 126 h 141"/>
                  <a:gd name="T52" fmla="*/ 190 w 212"/>
                  <a:gd name="T53" fmla="*/ 132 h 141"/>
                  <a:gd name="T54" fmla="*/ 181 w 212"/>
                  <a:gd name="T55" fmla="*/ 137 h 141"/>
                  <a:gd name="T56" fmla="*/ 172 w 212"/>
                  <a:gd name="T57" fmla="*/ 140 h 141"/>
                  <a:gd name="T58" fmla="*/ 162 w 212"/>
                  <a:gd name="T59" fmla="*/ 141 h 141"/>
                  <a:gd name="T60" fmla="*/ 43 w 212"/>
                  <a:gd name="T61" fmla="*/ 141 h 141"/>
                  <a:gd name="T62" fmla="*/ 43 w 212"/>
                  <a:gd name="T63" fmla="*/ 141 h 141"/>
                  <a:gd name="T64" fmla="*/ 34 w 212"/>
                  <a:gd name="T65" fmla="*/ 140 h 141"/>
                  <a:gd name="T66" fmla="*/ 25 w 212"/>
                  <a:gd name="T67" fmla="*/ 138 h 141"/>
                  <a:gd name="T68" fmla="*/ 19 w 212"/>
                  <a:gd name="T69" fmla="*/ 133 h 141"/>
                  <a:gd name="T70" fmla="*/ 12 w 212"/>
                  <a:gd name="T71" fmla="*/ 128 h 141"/>
                  <a:gd name="T72" fmla="*/ 7 w 212"/>
                  <a:gd name="T73" fmla="*/ 123 h 141"/>
                  <a:gd name="T74" fmla="*/ 4 w 212"/>
                  <a:gd name="T75" fmla="*/ 115 h 141"/>
                  <a:gd name="T76" fmla="*/ 1 w 212"/>
                  <a:gd name="T77" fmla="*/ 107 h 141"/>
                  <a:gd name="T78" fmla="*/ 0 w 212"/>
                  <a:gd name="T79" fmla="*/ 99 h 141"/>
                  <a:gd name="T80" fmla="*/ 0 w 212"/>
                  <a:gd name="T81" fmla="*/ 99 h 141"/>
                  <a:gd name="T82" fmla="*/ 0 w 212"/>
                  <a:gd name="T83" fmla="*/ 91 h 141"/>
                  <a:gd name="T84" fmla="*/ 2 w 212"/>
                  <a:gd name="T85" fmla="*/ 84 h 141"/>
                  <a:gd name="T86" fmla="*/ 6 w 212"/>
                  <a:gd name="T87" fmla="*/ 77 h 141"/>
                  <a:gd name="T88" fmla="*/ 10 w 212"/>
                  <a:gd name="T89" fmla="*/ 72 h 141"/>
                  <a:gd name="T90" fmla="*/ 15 w 212"/>
                  <a:gd name="T91" fmla="*/ 66 h 141"/>
                  <a:gd name="T92" fmla="*/ 21 w 212"/>
                  <a:gd name="T93" fmla="*/ 62 h 141"/>
                  <a:gd name="T94" fmla="*/ 28 w 212"/>
                  <a:gd name="T95" fmla="*/ 59 h 141"/>
                  <a:gd name="T96" fmla="*/ 35 w 212"/>
                  <a:gd name="T97" fmla="*/ 57 h 141"/>
                  <a:gd name="T98" fmla="*/ 35 w 212"/>
                  <a:gd name="T99" fmla="*/ 57 h 141"/>
                  <a:gd name="T100" fmla="*/ 37 w 212"/>
                  <a:gd name="T101" fmla="*/ 46 h 141"/>
                  <a:gd name="T102" fmla="*/ 41 w 212"/>
                  <a:gd name="T103" fmla="*/ 35 h 141"/>
                  <a:gd name="T104" fmla="*/ 48 w 212"/>
                  <a:gd name="T105" fmla="*/ 25 h 141"/>
                  <a:gd name="T106" fmla="*/ 56 w 212"/>
                  <a:gd name="T107" fmla="*/ 16 h 141"/>
                  <a:gd name="T108" fmla="*/ 65 w 212"/>
                  <a:gd name="T109" fmla="*/ 9 h 141"/>
                  <a:gd name="T110" fmla="*/ 76 w 212"/>
                  <a:gd name="T111" fmla="*/ 4 h 141"/>
                  <a:gd name="T112" fmla="*/ 87 w 212"/>
                  <a:gd name="T113" fmla="*/ 1 h 141"/>
                  <a:gd name="T114" fmla="*/ 99 w 212"/>
                  <a:gd name="T115" fmla="*/ 0 h 141"/>
                  <a:gd name="T116" fmla="*/ 99 w 212"/>
                  <a:gd name="T11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141">
                    <a:moveTo>
                      <a:pt x="99" y="0"/>
                    </a:moveTo>
                    <a:lnTo>
                      <a:pt x="99" y="0"/>
                    </a:lnTo>
                    <a:lnTo>
                      <a:pt x="110" y="0"/>
                    </a:lnTo>
                    <a:lnTo>
                      <a:pt x="118" y="2"/>
                    </a:lnTo>
                    <a:lnTo>
                      <a:pt x="128" y="7"/>
                    </a:lnTo>
                    <a:lnTo>
                      <a:pt x="136" y="11"/>
                    </a:lnTo>
                    <a:lnTo>
                      <a:pt x="143" y="16"/>
                    </a:lnTo>
                    <a:lnTo>
                      <a:pt x="150" y="24"/>
                    </a:lnTo>
                    <a:lnTo>
                      <a:pt x="155" y="31"/>
                    </a:lnTo>
                    <a:lnTo>
                      <a:pt x="160" y="40"/>
                    </a:lnTo>
                    <a:lnTo>
                      <a:pt x="160" y="40"/>
                    </a:lnTo>
                    <a:lnTo>
                      <a:pt x="162" y="40"/>
                    </a:lnTo>
                    <a:lnTo>
                      <a:pt x="162" y="40"/>
                    </a:lnTo>
                    <a:lnTo>
                      <a:pt x="172" y="41"/>
                    </a:lnTo>
                    <a:lnTo>
                      <a:pt x="181" y="43"/>
                    </a:lnTo>
                    <a:lnTo>
                      <a:pt x="190" y="49"/>
                    </a:lnTo>
                    <a:lnTo>
                      <a:pt x="198" y="54"/>
                    </a:lnTo>
                    <a:lnTo>
                      <a:pt x="203" y="62"/>
                    </a:lnTo>
                    <a:lnTo>
                      <a:pt x="208" y="71"/>
                    </a:lnTo>
                    <a:lnTo>
                      <a:pt x="211" y="80"/>
                    </a:lnTo>
                    <a:lnTo>
                      <a:pt x="212" y="90"/>
                    </a:lnTo>
                    <a:lnTo>
                      <a:pt x="212" y="90"/>
                    </a:lnTo>
                    <a:lnTo>
                      <a:pt x="211" y="100"/>
                    </a:lnTo>
                    <a:lnTo>
                      <a:pt x="208" y="110"/>
                    </a:lnTo>
                    <a:lnTo>
                      <a:pt x="203" y="118"/>
                    </a:lnTo>
                    <a:lnTo>
                      <a:pt x="198" y="126"/>
                    </a:lnTo>
                    <a:lnTo>
                      <a:pt x="190" y="132"/>
                    </a:lnTo>
                    <a:lnTo>
                      <a:pt x="181" y="137"/>
                    </a:lnTo>
                    <a:lnTo>
                      <a:pt x="172" y="140"/>
                    </a:lnTo>
                    <a:lnTo>
                      <a:pt x="162" y="141"/>
                    </a:lnTo>
                    <a:lnTo>
                      <a:pt x="43" y="141"/>
                    </a:lnTo>
                    <a:lnTo>
                      <a:pt x="43" y="141"/>
                    </a:lnTo>
                    <a:lnTo>
                      <a:pt x="34" y="140"/>
                    </a:lnTo>
                    <a:lnTo>
                      <a:pt x="25" y="138"/>
                    </a:lnTo>
                    <a:lnTo>
                      <a:pt x="19" y="133"/>
                    </a:lnTo>
                    <a:lnTo>
                      <a:pt x="12" y="128"/>
                    </a:lnTo>
                    <a:lnTo>
                      <a:pt x="7" y="123"/>
                    </a:lnTo>
                    <a:lnTo>
                      <a:pt x="4" y="115"/>
                    </a:lnTo>
                    <a:lnTo>
                      <a:pt x="1" y="107"/>
                    </a:lnTo>
                    <a:lnTo>
                      <a:pt x="0" y="99"/>
                    </a:lnTo>
                    <a:lnTo>
                      <a:pt x="0" y="99"/>
                    </a:lnTo>
                    <a:lnTo>
                      <a:pt x="0" y="91"/>
                    </a:lnTo>
                    <a:lnTo>
                      <a:pt x="2" y="84"/>
                    </a:lnTo>
                    <a:lnTo>
                      <a:pt x="6" y="77"/>
                    </a:lnTo>
                    <a:lnTo>
                      <a:pt x="10" y="72"/>
                    </a:lnTo>
                    <a:lnTo>
                      <a:pt x="15" y="66"/>
                    </a:lnTo>
                    <a:lnTo>
                      <a:pt x="21" y="62"/>
                    </a:lnTo>
                    <a:lnTo>
                      <a:pt x="28" y="59"/>
                    </a:lnTo>
                    <a:lnTo>
                      <a:pt x="35" y="57"/>
                    </a:lnTo>
                    <a:lnTo>
                      <a:pt x="35" y="57"/>
                    </a:lnTo>
                    <a:lnTo>
                      <a:pt x="37" y="46"/>
                    </a:lnTo>
                    <a:lnTo>
                      <a:pt x="41" y="35"/>
                    </a:lnTo>
                    <a:lnTo>
                      <a:pt x="48" y="25"/>
                    </a:lnTo>
                    <a:lnTo>
                      <a:pt x="56" y="16"/>
                    </a:lnTo>
                    <a:lnTo>
                      <a:pt x="65" y="9"/>
                    </a:lnTo>
                    <a:lnTo>
                      <a:pt x="76" y="4"/>
                    </a:lnTo>
                    <a:lnTo>
                      <a:pt x="87" y="1"/>
                    </a:lnTo>
                    <a:lnTo>
                      <a:pt x="99" y="0"/>
                    </a:lnTo>
                    <a:lnTo>
                      <a:pt x="99" y="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55" name="Freeform 398"/>
              <p:cNvSpPr/>
              <p:nvPr/>
            </p:nvSpPr>
            <p:spPr bwMode="auto">
              <a:xfrm>
                <a:off x="10143395" y="4068855"/>
                <a:ext cx="342929" cy="59515"/>
              </a:xfrm>
              <a:custGeom>
                <a:avLst/>
                <a:gdLst>
                  <a:gd name="T0" fmla="*/ 0 w 217"/>
                  <a:gd name="T1" fmla="*/ 11 h 37"/>
                  <a:gd name="T2" fmla="*/ 0 w 217"/>
                  <a:gd name="T3" fmla="*/ 11 h 37"/>
                  <a:gd name="T4" fmla="*/ 14 w 217"/>
                  <a:gd name="T5" fmla="*/ 0 h 37"/>
                  <a:gd name="T6" fmla="*/ 204 w 217"/>
                  <a:gd name="T7" fmla="*/ 0 h 37"/>
                  <a:gd name="T8" fmla="*/ 217 w 217"/>
                  <a:gd name="T9" fmla="*/ 11 h 37"/>
                  <a:gd name="T10" fmla="*/ 217 w 217"/>
                  <a:gd name="T11" fmla="*/ 37 h 37"/>
                  <a:gd name="T12" fmla="*/ 0 w 217"/>
                  <a:gd name="T13" fmla="*/ 37 h 37"/>
                  <a:gd name="T14" fmla="*/ 0 w 217"/>
                  <a:gd name="T15" fmla="*/ 11 h 37"/>
                  <a:gd name="T16" fmla="*/ 0 w 217"/>
                  <a:gd name="T17" fmla="*/ 11 h 37"/>
                  <a:gd name="T18" fmla="*/ 0 w 217"/>
                  <a:gd name="T19"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7">
                    <a:moveTo>
                      <a:pt x="0" y="11"/>
                    </a:moveTo>
                    <a:lnTo>
                      <a:pt x="0" y="11"/>
                    </a:lnTo>
                    <a:lnTo>
                      <a:pt x="14" y="0"/>
                    </a:lnTo>
                    <a:lnTo>
                      <a:pt x="204" y="0"/>
                    </a:lnTo>
                    <a:lnTo>
                      <a:pt x="217" y="11"/>
                    </a:lnTo>
                    <a:lnTo>
                      <a:pt x="217" y="37"/>
                    </a:lnTo>
                    <a:lnTo>
                      <a:pt x="0" y="37"/>
                    </a:lnTo>
                    <a:lnTo>
                      <a:pt x="0" y="11"/>
                    </a:lnTo>
                    <a:lnTo>
                      <a:pt x="0" y="11"/>
                    </a:lnTo>
                    <a:lnTo>
                      <a:pt x="0" y="11"/>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nvGrpSpPr>
            <p:cNvPr id="90147" name="组合 230"/>
            <p:cNvGrpSpPr/>
            <p:nvPr/>
          </p:nvGrpSpPr>
          <p:grpSpPr bwMode="auto">
            <a:xfrm>
              <a:off x="3511767" y="3122422"/>
              <a:ext cx="441493" cy="255320"/>
              <a:chOff x="11177293" y="3576637"/>
              <a:chExt cx="1006475" cy="565151"/>
            </a:xfrm>
          </p:grpSpPr>
          <p:sp>
            <p:nvSpPr>
              <p:cNvPr id="550" name="Freeform 300"/>
              <p:cNvSpPr/>
              <p:nvPr/>
            </p:nvSpPr>
            <p:spPr bwMode="auto">
              <a:xfrm>
                <a:off x="11434846" y="3575382"/>
                <a:ext cx="503068" cy="131799"/>
              </a:xfrm>
              <a:custGeom>
                <a:avLst/>
                <a:gdLst>
                  <a:gd name="T0" fmla="*/ 319 w 319"/>
                  <a:gd name="T1" fmla="*/ 40 h 82"/>
                  <a:gd name="T2" fmla="*/ 319 w 319"/>
                  <a:gd name="T3" fmla="*/ 40 h 82"/>
                  <a:gd name="T4" fmla="*/ 279 w 319"/>
                  <a:gd name="T5" fmla="*/ 52 h 82"/>
                  <a:gd name="T6" fmla="*/ 239 w 319"/>
                  <a:gd name="T7" fmla="*/ 62 h 82"/>
                  <a:gd name="T8" fmla="*/ 157 w 319"/>
                  <a:gd name="T9" fmla="*/ 82 h 82"/>
                  <a:gd name="T10" fmla="*/ 157 w 319"/>
                  <a:gd name="T11" fmla="*/ 82 h 82"/>
                  <a:gd name="T12" fmla="*/ 79 w 319"/>
                  <a:gd name="T13" fmla="*/ 61 h 82"/>
                  <a:gd name="T14" fmla="*/ 0 w 319"/>
                  <a:gd name="T15" fmla="*/ 42 h 82"/>
                  <a:gd name="T16" fmla="*/ 0 w 319"/>
                  <a:gd name="T17" fmla="*/ 42 h 82"/>
                  <a:gd name="T18" fmla="*/ 39 w 319"/>
                  <a:gd name="T19" fmla="*/ 30 h 82"/>
                  <a:gd name="T20" fmla="*/ 78 w 319"/>
                  <a:gd name="T21" fmla="*/ 20 h 82"/>
                  <a:gd name="T22" fmla="*/ 160 w 319"/>
                  <a:gd name="T23" fmla="*/ 0 h 82"/>
                  <a:gd name="T24" fmla="*/ 160 w 319"/>
                  <a:gd name="T25" fmla="*/ 0 h 82"/>
                  <a:gd name="T26" fmla="*/ 239 w 319"/>
                  <a:gd name="T27" fmla="*/ 20 h 82"/>
                  <a:gd name="T28" fmla="*/ 319 w 319"/>
                  <a:gd name="T29" fmla="*/ 40 h 82"/>
                  <a:gd name="T30" fmla="*/ 319 w 319"/>
                  <a:gd name="T31" fmla="*/ 40 h 82"/>
                  <a:gd name="T32" fmla="*/ 319 w 319"/>
                  <a:gd name="T33"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9" h="82">
                    <a:moveTo>
                      <a:pt x="319" y="40"/>
                    </a:moveTo>
                    <a:lnTo>
                      <a:pt x="319" y="40"/>
                    </a:lnTo>
                    <a:lnTo>
                      <a:pt x="279" y="52"/>
                    </a:lnTo>
                    <a:lnTo>
                      <a:pt x="239" y="62"/>
                    </a:lnTo>
                    <a:lnTo>
                      <a:pt x="157" y="82"/>
                    </a:lnTo>
                    <a:lnTo>
                      <a:pt x="157" y="82"/>
                    </a:lnTo>
                    <a:lnTo>
                      <a:pt x="79" y="61"/>
                    </a:lnTo>
                    <a:lnTo>
                      <a:pt x="0" y="42"/>
                    </a:lnTo>
                    <a:lnTo>
                      <a:pt x="0" y="42"/>
                    </a:lnTo>
                    <a:lnTo>
                      <a:pt x="39" y="30"/>
                    </a:lnTo>
                    <a:lnTo>
                      <a:pt x="78" y="20"/>
                    </a:lnTo>
                    <a:lnTo>
                      <a:pt x="160" y="0"/>
                    </a:lnTo>
                    <a:lnTo>
                      <a:pt x="160" y="0"/>
                    </a:lnTo>
                    <a:lnTo>
                      <a:pt x="239" y="20"/>
                    </a:lnTo>
                    <a:lnTo>
                      <a:pt x="319" y="40"/>
                    </a:lnTo>
                    <a:lnTo>
                      <a:pt x="319" y="40"/>
                    </a:lnTo>
                    <a:lnTo>
                      <a:pt x="319" y="40"/>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51" name="Freeform 301"/>
              <p:cNvSpPr>
                <a:spLocks noEditPoints="1"/>
              </p:cNvSpPr>
              <p:nvPr/>
            </p:nvSpPr>
            <p:spPr bwMode="auto">
              <a:xfrm>
                <a:off x="11423987" y="3665005"/>
                <a:ext cx="513926" cy="150252"/>
              </a:xfrm>
              <a:custGeom>
                <a:avLst/>
                <a:gdLst>
                  <a:gd name="T0" fmla="*/ 321 w 326"/>
                  <a:gd name="T1" fmla="*/ 0 h 93"/>
                  <a:gd name="T2" fmla="*/ 321 w 326"/>
                  <a:gd name="T3" fmla="*/ 0 h 93"/>
                  <a:gd name="T4" fmla="*/ 246 w 326"/>
                  <a:gd name="T5" fmla="*/ 20 h 93"/>
                  <a:gd name="T6" fmla="*/ 169 w 326"/>
                  <a:gd name="T7" fmla="*/ 39 h 93"/>
                  <a:gd name="T8" fmla="*/ 169 w 326"/>
                  <a:gd name="T9" fmla="*/ 93 h 93"/>
                  <a:gd name="T10" fmla="*/ 326 w 326"/>
                  <a:gd name="T11" fmla="*/ 93 h 93"/>
                  <a:gd name="T12" fmla="*/ 326 w 326"/>
                  <a:gd name="T13" fmla="*/ 0 h 93"/>
                  <a:gd name="T14" fmla="*/ 321 w 326"/>
                  <a:gd name="T15" fmla="*/ 0 h 93"/>
                  <a:gd name="T16" fmla="*/ 321 w 326"/>
                  <a:gd name="T17" fmla="*/ 0 h 93"/>
                  <a:gd name="T18" fmla="*/ 0 w 326"/>
                  <a:gd name="T19" fmla="*/ 93 h 93"/>
                  <a:gd name="T20" fmla="*/ 158 w 326"/>
                  <a:gd name="T21" fmla="*/ 93 h 93"/>
                  <a:gd name="T22" fmla="*/ 158 w 326"/>
                  <a:gd name="T23" fmla="*/ 39 h 93"/>
                  <a:gd name="T24" fmla="*/ 158 w 326"/>
                  <a:gd name="T25" fmla="*/ 39 h 93"/>
                  <a:gd name="T26" fmla="*/ 119 w 326"/>
                  <a:gd name="T27" fmla="*/ 29 h 93"/>
                  <a:gd name="T28" fmla="*/ 80 w 326"/>
                  <a:gd name="T29" fmla="*/ 18 h 93"/>
                  <a:gd name="T30" fmla="*/ 41 w 326"/>
                  <a:gd name="T31" fmla="*/ 10 h 93"/>
                  <a:gd name="T32" fmla="*/ 0 w 326"/>
                  <a:gd name="T33" fmla="*/ 0 h 93"/>
                  <a:gd name="T34" fmla="*/ 0 w 326"/>
                  <a:gd name="T35" fmla="*/ 93 h 93"/>
                  <a:gd name="T36" fmla="*/ 0 w 326"/>
                  <a:gd name="T3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93">
                    <a:moveTo>
                      <a:pt x="321" y="0"/>
                    </a:moveTo>
                    <a:lnTo>
                      <a:pt x="321" y="0"/>
                    </a:lnTo>
                    <a:lnTo>
                      <a:pt x="246" y="20"/>
                    </a:lnTo>
                    <a:lnTo>
                      <a:pt x="169" y="39"/>
                    </a:lnTo>
                    <a:lnTo>
                      <a:pt x="169" y="93"/>
                    </a:lnTo>
                    <a:lnTo>
                      <a:pt x="326" y="93"/>
                    </a:lnTo>
                    <a:lnTo>
                      <a:pt x="326" y="0"/>
                    </a:lnTo>
                    <a:lnTo>
                      <a:pt x="321" y="0"/>
                    </a:lnTo>
                    <a:lnTo>
                      <a:pt x="321" y="0"/>
                    </a:lnTo>
                    <a:close/>
                    <a:moveTo>
                      <a:pt x="0" y="93"/>
                    </a:moveTo>
                    <a:lnTo>
                      <a:pt x="158" y="93"/>
                    </a:lnTo>
                    <a:lnTo>
                      <a:pt x="158" y="39"/>
                    </a:lnTo>
                    <a:lnTo>
                      <a:pt x="158" y="39"/>
                    </a:lnTo>
                    <a:lnTo>
                      <a:pt x="119" y="29"/>
                    </a:lnTo>
                    <a:lnTo>
                      <a:pt x="80" y="18"/>
                    </a:lnTo>
                    <a:lnTo>
                      <a:pt x="41" y="10"/>
                    </a:lnTo>
                    <a:lnTo>
                      <a:pt x="0" y="0"/>
                    </a:lnTo>
                    <a:lnTo>
                      <a:pt x="0" y="93"/>
                    </a:lnTo>
                    <a:lnTo>
                      <a:pt x="0" y="93"/>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52" name="Freeform 302"/>
              <p:cNvSpPr>
                <a:spLocks noEditPoints="1"/>
              </p:cNvSpPr>
              <p:nvPr/>
            </p:nvSpPr>
            <p:spPr bwMode="auto">
              <a:xfrm>
                <a:off x="11177881" y="3844253"/>
                <a:ext cx="1006138" cy="297868"/>
              </a:xfrm>
              <a:custGeom>
                <a:avLst/>
                <a:gdLst>
                  <a:gd name="T0" fmla="*/ 0 w 634"/>
                  <a:gd name="T1" fmla="*/ 16 h 187"/>
                  <a:gd name="T2" fmla="*/ 18 w 634"/>
                  <a:gd name="T3" fmla="*/ 187 h 187"/>
                  <a:gd name="T4" fmla="*/ 634 w 634"/>
                  <a:gd name="T5" fmla="*/ 171 h 187"/>
                  <a:gd name="T6" fmla="*/ 617 w 634"/>
                  <a:gd name="T7" fmla="*/ 0 h 187"/>
                  <a:gd name="T8" fmla="*/ 560 w 634"/>
                  <a:gd name="T9" fmla="*/ 17 h 187"/>
                  <a:gd name="T10" fmla="*/ 489 w 634"/>
                  <a:gd name="T11" fmla="*/ 60 h 187"/>
                  <a:gd name="T12" fmla="*/ 485 w 634"/>
                  <a:gd name="T13" fmla="*/ 73 h 187"/>
                  <a:gd name="T14" fmla="*/ 581 w 634"/>
                  <a:gd name="T15" fmla="*/ 113 h 187"/>
                  <a:gd name="T16" fmla="*/ 485 w 634"/>
                  <a:gd name="T17" fmla="*/ 114 h 187"/>
                  <a:gd name="T18" fmla="*/ 408 w 634"/>
                  <a:gd name="T19" fmla="*/ 16 h 187"/>
                  <a:gd name="T20" fmla="*/ 432 w 634"/>
                  <a:gd name="T21" fmla="*/ 59 h 187"/>
                  <a:gd name="T22" fmla="*/ 336 w 634"/>
                  <a:gd name="T23" fmla="*/ 75 h 187"/>
                  <a:gd name="T24" fmla="*/ 412 w 634"/>
                  <a:gd name="T25" fmla="*/ 73 h 187"/>
                  <a:gd name="T26" fmla="*/ 341 w 634"/>
                  <a:gd name="T27" fmla="*/ 116 h 187"/>
                  <a:gd name="T28" fmla="*/ 190 w 634"/>
                  <a:gd name="T29" fmla="*/ 17 h 187"/>
                  <a:gd name="T30" fmla="*/ 285 w 634"/>
                  <a:gd name="T31" fmla="*/ 57 h 187"/>
                  <a:gd name="T32" fmla="*/ 189 w 634"/>
                  <a:gd name="T33" fmla="*/ 57 h 187"/>
                  <a:gd name="T34" fmla="*/ 259 w 634"/>
                  <a:gd name="T35" fmla="*/ 71 h 187"/>
                  <a:gd name="T36" fmla="*/ 281 w 634"/>
                  <a:gd name="T37" fmla="*/ 116 h 187"/>
                  <a:gd name="T38" fmla="*/ 40 w 634"/>
                  <a:gd name="T39" fmla="*/ 19 h 187"/>
                  <a:gd name="T40" fmla="*/ 116 w 634"/>
                  <a:gd name="T41" fmla="*/ 19 h 187"/>
                  <a:gd name="T42" fmla="*/ 41 w 634"/>
                  <a:gd name="T43" fmla="*/ 59 h 187"/>
                  <a:gd name="T44" fmla="*/ 45 w 634"/>
                  <a:gd name="T45" fmla="*/ 71 h 187"/>
                  <a:gd name="T46" fmla="*/ 137 w 634"/>
                  <a:gd name="T47" fmla="*/ 114 h 187"/>
                  <a:gd name="T48" fmla="*/ 40 w 634"/>
                  <a:gd name="T49" fmla="*/ 75 h 187"/>
                  <a:gd name="T50" fmla="*/ 40 w 634"/>
                  <a:gd name="T51" fmla="*/ 130 h 187"/>
                  <a:gd name="T52" fmla="*/ 116 w 634"/>
                  <a:gd name="T53" fmla="*/ 130 h 187"/>
                  <a:gd name="T54" fmla="*/ 158 w 634"/>
                  <a:gd name="T55" fmla="*/ 165 h 187"/>
                  <a:gd name="T56" fmla="*/ 129 w 634"/>
                  <a:gd name="T57" fmla="*/ 131 h 187"/>
                  <a:gd name="T58" fmla="*/ 158 w 634"/>
                  <a:gd name="T59" fmla="*/ 109 h 187"/>
                  <a:gd name="T60" fmla="*/ 129 w 634"/>
                  <a:gd name="T61" fmla="*/ 76 h 187"/>
                  <a:gd name="T62" fmla="*/ 158 w 634"/>
                  <a:gd name="T63" fmla="*/ 54 h 187"/>
                  <a:gd name="T64" fmla="*/ 129 w 634"/>
                  <a:gd name="T65" fmla="*/ 20 h 187"/>
                  <a:gd name="T66" fmla="*/ 193 w 634"/>
                  <a:gd name="T67" fmla="*/ 171 h 187"/>
                  <a:gd name="T68" fmla="*/ 190 w 634"/>
                  <a:gd name="T69" fmla="*/ 128 h 187"/>
                  <a:gd name="T70" fmla="*/ 285 w 634"/>
                  <a:gd name="T71" fmla="*/ 167 h 187"/>
                  <a:gd name="T72" fmla="*/ 305 w 634"/>
                  <a:gd name="T73" fmla="*/ 166 h 187"/>
                  <a:gd name="T74" fmla="*/ 305 w 634"/>
                  <a:gd name="T75" fmla="*/ 131 h 187"/>
                  <a:gd name="T76" fmla="*/ 305 w 634"/>
                  <a:gd name="T77" fmla="*/ 110 h 187"/>
                  <a:gd name="T78" fmla="*/ 305 w 634"/>
                  <a:gd name="T79" fmla="*/ 76 h 187"/>
                  <a:gd name="T80" fmla="*/ 305 w 634"/>
                  <a:gd name="T81" fmla="*/ 55 h 187"/>
                  <a:gd name="T82" fmla="*/ 305 w 634"/>
                  <a:gd name="T83" fmla="*/ 20 h 187"/>
                  <a:gd name="T84" fmla="*/ 337 w 634"/>
                  <a:gd name="T85" fmla="*/ 170 h 187"/>
                  <a:gd name="T86" fmla="*/ 408 w 634"/>
                  <a:gd name="T87" fmla="*/ 127 h 187"/>
                  <a:gd name="T88" fmla="*/ 432 w 634"/>
                  <a:gd name="T89" fmla="*/ 170 h 187"/>
                  <a:gd name="T90" fmla="*/ 444 w 634"/>
                  <a:gd name="T91" fmla="*/ 166 h 187"/>
                  <a:gd name="T92" fmla="*/ 454 w 634"/>
                  <a:gd name="T93" fmla="*/ 131 h 187"/>
                  <a:gd name="T94" fmla="*/ 444 w 634"/>
                  <a:gd name="T95" fmla="*/ 110 h 187"/>
                  <a:gd name="T96" fmla="*/ 454 w 634"/>
                  <a:gd name="T97" fmla="*/ 76 h 187"/>
                  <a:gd name="T98" fmla="*/ 444 w 634"/>
                  <a:gd name="T99" fmla="*/ 55 h 187"/>
                  <a:gd name="T100" fmla="*/ 454 w 634"/>
                  <a:gd name="T101" fmla="*/ 20 h 187"/>
                  <a:gd name="T102" fmla="*/ 485 w 634"/>
                  <a:gd name="T103" fmla="*/ 167 h 187"/>
                  <a:gd name="T104" fmla="*/ 560 w 634"/>
                  <a:gd name="T105" fmla="*/ 128 h 187"/>
                  <a:gd name="T106" fmla="*/ 577 w 634"/>
                  <a:gd name="T107" fmla="*/ 171 h 187"/>
                  <a:gd name="T108" fmla="*/ 574 w 634"/>
                  <a:gd name="T109" fmla="*/ 132 h 187"/>
                  <a:gd name="T110" fmla="*/ 603 w 634"/>
                  <a:gd name="T111" fmla="*/ 165 h 187"/>
                  <a:gd name="T112" fmla="*/ 574 w 634"/>
                  <a:gd name="T113" fmla="*/ 77 h 187"/>
                  <a:gd name="T114" fmla="*/ 603 w 634"/>
                  <a:gd name="T115" fmla="*/ 109 h 187"/>
                  <a:gd name="T116" fmla="*/ 574 w 634"/>
                  <a:gd name="T117" fmla="*/ 21 h 187"/>
                  <a:gd name="T118" fmla="*/ 603 w 634"/>
                  <a:gd name="T119" fmla="*/ 5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4" h="187">
                    <a:moveTo>
                      <a:pt x="617" y="0"/>
                    </a:moveTo>
                    <a:lnTo>
                      <a:pt x="18" y="0"/>
                    </a:lnTo>
                    <a:lnTo>
                      <a:pt x="18" y="0"/>
                    </a:lnTo>
                    <a:lnTo>
                      <a:pt x="11" y="1"/>
                    </a:lnTo>
                    <a:lnTo>
                      <a:pt x="5" y="4"/>
                    </a:lnTo>
                    <a:lnTo>
                      <a:pt x="2" y="9"/>
                    </a:lnTo>
                    <a:lnTo>
                      <a:pt x="1" y="13"/>
                    </a:lnTo>
                    <a:lnTo>
                      <a:pt x="0" y="16"/>
                    </a:lnTo>
                    <a:lnTo>
                      <a:pt x="0" y="171"/>
                    </a:lnTo>
                    <a:lnTo>
                      <a:pt x="0" y="171"/>
                    </a:lnTo>
                    <a:lnTo>
                      <a:pt x="1" y="174"/>
                    </a:lnTo>
                    <a:lnTo>
                      <a:pt x="2" y="178"/>
                    </a:lnTo>
                    <a:lnTo>
                      <a:pt x="5" y="182"/>
                    </a:lnTo>
                    <a:lnTo>
                      <a:pt x="11" y="185"/>
                    </a:lnTo>
                    <a:lnTo>
                      <a:pt x="14" y="186"/>
                    </a:lnTo>
                    <a:lnTo>
                      <a:pt x="18" y="187"/>
                    </a:lnTo>
                    <a:lnTo>
                      <a:pt x="617" y="187"/>
                    </a:lnTo>
                    <a:lnTo>
                      <a:pt x="617" y="187"/>
                    </a:lnTo>
                    <a:lnTo>
                      <a:pt x="620" y="186"/>
                    </a:lnTo>
                    <a:lnTo>
                      <a:pt x="624" y="185"/>
                    </a:lnTo>
                    <a:lnTo>
                      <a:pt x="629" y="182"/>
                    </a:lnTo>
                    <a:lnTo>
                      <a:pt x="633" y="178"/>
                    </a:lnTo>
                    <a:lnTo>
                      <a:pt x="634" y="174"/>
                    </a:lnTo>
                    <a:lnTo>
                      <a:pt x="634" y="171"/>
                    </a:lnTo>
                    <a:lnTo>
                      <a:pt x="634" y="16"/>
                    </a:lnTo>
                    <a:lnTo>
                      <a:pt x="634" y="16"/>
                    </a:lnTo>
                    <a:lnTo>
                      <a:pt x="634" y="13"/>
                    </a:lnTo>
                    <a:lnTo>
                      <a:pt x="633" y="9"/>
                    </a:lnTo>
                    <a:lnTo>
                      <a:pt x="629" y="4"/>
                    </a:lnTo>
                    <a:lnTo>
                      <a:pt x="624" y="1"/>
                    </a:lnTo>
                    <a:lnTo>
                      <a:pt x="617" y="0"/>
                    </a:lnTo>
                    <a:lnTo>
                      <a:pt x="617" y="0"/>
                    </a:lnTo>
                    <a:close/>
                    <a:moveTo>
                      <a:pt x="485" y="19"/>
                    </a:moveTo>
                    <a:lnTo>
                      <a:pt x="485" y="19"/>
                    </a:lnTo>
                    <a:lnTo>
                      <a:pt x="485" y="18"/>
                    </a:lnTo>
                    <a:lnTo>
                      <a:pt x="486" y="17"/>
                    </a:lnTo>
                    <a:lnTo>
                      <a:pt x="489" y="16"/>
                    </a:lnTo>
                    <a:lnTo>
                      <a:pt x="555" y="16"/>
                    </a:lnTo>
                    <a:lnTo>
                      <a:pt x="555" y="16"/>
                    </a:lnTo>
                    <a:lnTo>
                      <a:pt x="560" y="17"/>
                    </a:lnTo>
                    <a:lnTo>
                      <a:pt x="561" y="18"/>
                    </a:lnTo>
                    <a:lnTo>
                      <a:pt x="561" y="19"/>
                    </a:lnTo>
                    <a:lnTo>
                      <a:pt x="581" y="57"/>
                    </a:lnTo>
                    <a:lnTo>
                      <a:pt x="581" y="57"/>
                    </a:lnTo>
                    <a:lnTo>
                      <a:pt x="581" y="58"/>
                    </a:lnTo>
                    <a:lnTo>
                      <a:pt x="580" y="59"/>
                    </a:lnTo>
                    <a:lnTo>
                      <a:pt x="577" y="60"/>
                    </a:lnTo>
                    <a:lnTo>
                      <a:pt x="489" y="60"/>
                    </a:lnTo>
                    <a:lnTo>
                      <a:pt x="489" y="60"/>
                    </a:lnTo>
                    <a:lnTo>
                      <a:pt x="486" y="59"/>
                    </a:lnTo>
                    <a:lnTo>
                      <a:pt x="485" y="58"/>
                    </a:lnTo>
                    <a:lnTo>
                      <a:pt x="485" y="57"/>
                    </a:lnTo>
                    <a:lnTo>
                      <a:pt x="485" y="19"/>
                    </a:lnTo>
                    <a:close/>
                    <a:moveTo>
                      <a:pt x="485" y="75"/>
                    </a:moveTo>
                    <a:lnTo>
                      <a:pt x="485" y="75"/>
                    </a:lnTo>
                    <a:lnTo>
                      <a:pt x="485" y="73"/>
                    </a:lnTo>
                    <a:lnTo>
                      <a:pt x="486" y="72"/>
                    </a:lnTo>
                    <a:lnTo>
                      <a:pt x="489" y="71"/>
                    </a:lnTo>
                    <a:lnTo>
                      <a:pt x="555" y="71"/>
                    </a:lnTo>
                    <a:lnTo>
                      <a:pt x="555" y="71"/>
                    </a:lnTo>
                    <a:lnTo>
                      <a:pt x="560" y="72"/>
                    </a:lnTo>
                    <a:lnTo>
                      <a:pt x="561" y="73"/>
                    </a:lnTo>
                    <a:lnTo>
                      <a:pt x="561" y="75"/>
                    </a:lnTo>
                    <a:lnTo>
                      <a:pt x="581" y="113"/>
                    </a:lnTo>
                    <a:lnTo>
                      <a:pt x="581" y="113"/>
                    </a:lnTo>
                    <a:lnTo>
                      <a:pt x="581" y="114"/>
                    </a:lnTo>
                    <a:lnTo>
                      <a:pt x="580" y="115"/>
                    </a:lnTo>
                    <a:lnTo>
                      <a:pt x="577" y="116"/>
                    </a:lnTo>
                    <a:lnTo>
                      <a:pt x="489" y="116"/>
                    </a:lnTo>
                    <a:lnTo>
                      <a:pt x="489" y="116"/>
                    </a:lnTo>
                    <a:lnTo>
                      <a:pt x="486" y="115"/>
                    </a:lnTo>
                    <a:lnTo>
                      <a:pt x="485" y="114"/>
                    </a:lnTo>
                    <a:lnTo>
                      <a:pt x="485" y="113"/>
                    </a:lnTo>
                    <a:lnTo>
                      <a:pt x="485" y="75"/>
                    </a:lnTo>
                    <a:close/>
                    <a:moveTo>
                      <a:pt x="336" y="19"/>
                    </a:moveTo>
                    <a:lnTo>
                      <a:pt x="336" y="19"/>
                    </a:lnTo>
                    <a:lnTo>
                      <a:pt x="337" y="18"/>
                    </a:lnTo>
                    <a:lnTo>
                      <a:pt x="337" y="17"/>
                    </a:lnTo>
                    <a:lnTo>
                      <a:pt x="341" y="16"/>
                    </a:lnTo>
                    <a:lnTo>
                      <a:pt x="408" y="16"/>
                    </a:lnTo>
                    <a:lnTo>
                      <a:pt x="408" y="16"/>
                    </a:lnTo>
                    <a:lnTo>
                      <a:pt x="411" y="17"/>
                    </a:lnTo>
                    <a:lnTo>
                      <a:pt x="412" y="18"/>
                    </a:lnTo>
                    <a:lnTo>
                      <a:pt x="413" y="19"/>
                    </a:lnTo>
                    <a:lnTo>
                      <a:pt x="433" y="57"/>
                    </a:lnTo>
                    <a:lnTo>
                      <a:pt x="433" y="57"/>
                    </a:lnTo>
                    <a:lnTo>
                      <a:pt x="433" y="58"/>
                    </a:lnTo>
                    <a:lnTo>
                      <a:pt x="432" y="59"/>
                    </a:lnTo>
                    <a:lnTo>
                      <a:pt x="428" y="60"/>
                    </a:lnTo>
                    <a:lnTo>
                      <a:pt x="341" y="60"/>
                    </a:lnTo>
                    <a:lnTo>
                      <a:pt x="341" y="60"/>
                    </a:lnTo>
                    <a:lnTo>
                      <a:pt x="337" y="59"/>
                    </a:lnTo>
                    <a:lnTo>
                      <a:pt x="337" y="58"/>
                    </a:lnTo>
                    <a:lnTo>
                      <a:pt x="336" y="57"/>
                    </a:lnTo>
                    <a:lnTo>
                      <a:pt x="336" y="19"/>
                    </a:lnTo>
                    <a:close/>
                    <a:moveTo>
                      <a:pt x="336" y="75"/>
                    </a:moveTo>
                    <a:lnTo>
                      <a:pt x="336" y="75"/>
                    </a:lnTo>
                    <a:lnTo>
                      <a:pt x="337" y="73"/>
                    </a:lnTo>
                    <a:lnTo>
                      <a:pt x="337" y="72"/>
                    </a:lnTo>
                    <a:lnTo>
                      <a:pt x="341" y="71"/>
                    </a:lnTo>
                    <a:lnTo>
                      <a:pt x="408" y="71"/>
                    </a:lnTo>
                    <a:lnTo>
                      <a:pt x="408" y="71"/>
                    </a:lnTo>
                    <a:lnTo>
                      <a:pt x="411" y="72"/>
                    </a:lnTo>
                    <a:lnTo>
                      <a:pt x="412" y="73"/>
                    </a:lnTo>
                    <a:lnTo>
                      <a:pt x="413" y="75"/>
                    </a:lnTo>
                    <a:lnTo>
                      <a:pt x="433" y="113"/>
                    </a:lnTo>
                    <a:lnTo>
                      <a:pt x="433" y="113"/>
                    </a:lnTo>
                    <a:lnTo>
                      <a:pt x="433" y="114"/>
                    </a:lnTo>
                    <a:lnTo>
                      <a:pt x="432" y="115"/>
                    </a:lnTo>
                    <a:lnTo>
                      <a:pt x="428" y="116"/>
                    </a:lnTo>
                    <a:lnTo>
                      <a:pt x="341" y="116"/>
                    </a:lnTo>
                    <a:lnTo>
                      <a:pt x="341" y="116"/>
                    </a:lnTo>
                    <a:lnTo>
                      <a:pt x="337" y="115"/>
                    </a:lnTo>
                    <a:lnTo>
                      <a:pt x="337" y="114"/>
                    </a:lnTo>
                    <a:lnTo>
                      <a:pt x="336" y="113"/>
                    </a:lnTo>
                    <a:lnTo>
                      <a:pt x="336" y="75"/>
                    </a:lnTo>
                    <a:close/>
                    <a:moveTo>
                      <a:pt x="189" y="19"/>
                    </a:moveTo>
                    <a:lnTo>
                      <a:pt x="189" y="19"/>
                    </a:lnTo>
                    <a:lnTo>
                      <a:pt x="189" y="18"/>
                    </a:lnTo>
                    <a:lnTo>
                      <a:pt x="190" y="17"/>
                    </a:lnTo>
                    <a:lnTo>
                      <a:pt x="193" y="16"/>
                    </a:lnTo>
                    <a:lnTo>
                      <a:pt x="259" y="16"/>
                    </a:lnTo>
                    <a:lnTo>
                      <a:pt x="259" y="16"/>
                    </a:lnTo>
                    <a:lnTo>
                      <a:pt x="262" y="17"/>
                    </a:lnTo>
                    <a:lnTo>
                      <a:pt x="265" y="18"/>
                    </a:lnTo>
                    <a:lnTo>
                      <a:pt x="265" y="19"/>
                    </a:lnTo>
                    <a:lnTo>
                      <a:pt x="285" y="57"/>
                    </a:lnTo>
                    <a:lnTo>
                      <a:pt x="285" y="57"/>
                    </a:lnTo>
                    <a:lnTo>
                      <a:pt x="284" y="58"/>
                    </a:lnTo>
                    <a:lnTo>
                      <a:pt x="283" y="59"/>
                    </a:lnTo>
                    <a:lnTo>
                      <a:pt x="281" y="60"/>
                    </a:lnTo>
                    <a:lnTo>
                      <a:pt x="193" y="60"/>
                    </a:lnTo>
                    <a:lnTo>
                      <a:pt x="193" y="60"/>
                    </a:lnTo>
                    <a:lnTo>
                      <a:pt x="190" y="59"/>
                    </a:lnTo>
                    <a:lnTo>
                      <a:pt x="189" y="58"/>
                    </a:lnTo>
                    <a:lnTo>
                      <a:pt x="189" y="57"/>
                    </a:lnTo>
                    <a:lnTo>
                      <a:pt x="189" y="19"/>
                    </a:lnTo>
                    <a:close/>
                    <a:moveTo>
                      <a:pt x="189" y="75"/>
                    </a:moveTo>
                    <a:lnTo>
                      <a:pt x="189" y="75"/>
                    </a:lnTo>
                    <a:lnTo>
                      <a:pt x="189" y="73"/>
                    </a:lnTo>
                    <a:lnTo>
                      <a:pt x="190" y="72"/>
                    </a:lnTo>
                    <a:lnTo>
                      <a:pt x="193" y="71"/>
                    </a:lnTo>
                    <a:lnTo>
                      <a:pt x="259" y="71"/>
                    </a:lnTo>
                    <a:lnTo>
                      <a:pt x="259" y="71"/>
                    </a:lnTo>
                    <a:lnTo>
                      <a:pt x="262" y="72"/>
                    </a:lnTo>
                    <a:lnTo>
                      <a:pt x="265" y="73"/>
                    </a:lnTo>
                    <a:lnTo>
                      <a:pt x="265" y="75"/>
                    </a:lnTo>
                    <a:lnTo>
                      <a:pt x="285" y="113"/>
                    </a:lnTo>
                    <a:lnTo>
                      <a:pt x="285" y="113"/>
                    </a:lnTo>
                    <a:lnTo>
                      <a:pt x="284" y="114"/>
                    </a:lnTo>
                    <a:lnTo>
                      <a:pt x="283" y="115"/>
                    </a:lnTo>
                    <a:lnTo>
                      <a:pt x="281" y="116"/>
                    </a:lnTo>
                    <a:lnTo>
                      <a:pt x="193" y="116"/>
                    </a:lnTo>
                    <a:lnTo>
                      <a:pt x="193" y="116"/>
                    </a:lnTo>
                    <a:lnTo>
                      <a:pt x="190" y="115"/>
                    </a:lnTo>
                    <a:lnTo>
                      <a:pt x="189" y="114"/>
                    </a:lnTo>
                    <a:lnTo>
                      <a:pt x="189" y="113"/>
                    </a:lnTo>
                    <a:lnTo>
                      <a:pt x="189" y="75"/>
                    </a:lnTo>
                    <a:close/>
                    <a:moveTo>
                      <a:pt x="40" y="19"/>
                    </a:moveTo>
                    <a:lnTo>
                      <a:pt x="40" y="19"/>
                    </a:lnTo>
                    <a:lnTo>
                      <a:pt x="40" y="18"/>
                    </a:lnTo>
                    <a:lnTo>
                      <a:pt x="41" y="17"/>
                    </a:lnTo>
                    <a:lnTo>
                      <a:pt x="45" y="16"/>
                    </a:lnTo>
                    <a:lnTo>
                      <a:pt x="111" y="16"/>
                    </a:lnTo>
                    <a:lnTo>
                      <a:pt x="111" y="16"/>
                    </a:lnTo>
                    <a:lnTo>
                      <a:pt x="115" y="17"/>
                    </a:lnTo>
                    <a:lnTo>
                      <a:pt x="116" y="18"/>
                    </a:lnTo>
                    <a:lnTo>
                      <a:pt x="116" y="19"/>
                    </a:lnTo>
                    <a:lnTo>
                      <a:pt x="137" y="57"/>
                    </a:lnTo>
                    <a:lnTo>
                      <a:pt x="137" y="57"/>
                    </a:lnTo>
                    <a:lnTo>
                      <a:pt x="137" y="58"/>
                    </a:lnTo>
                    <a:lnTo>
                      <a:pt x="136" y="59"/>
                    </a:lnTo>
                    <a:lnTo>
                      <a:pt x="132" y="60"/>
                    </a:lnTo>
                    <a:lnTo>
                      <a:pt x="45" y="60"/>
                    </a:lnTo>
                    <a:lnTo>
                      <a:pt x="45" y="60"/>
                    </a:lnTo>
                    <a:lnTo>
                      <a:pt x="41" y="59"/>
                    </a:lnTo>
                    <a:lnTo>
                      <a:pt x="40" y="58"/>
                    </a:lnTo>
                    <a:lnTo>
                      <a:pt x="40" y="57"/>
                    </a:lnTo>
                    <a:lnTo>
                      <a:pt x="40" y="19"/>
                    </a:lnTo>
                    <a:close/>
                    <a:moveTo>
                      <a:pt x="40" y="75"/>
                    </a:moveTo>
                    <a:lnTo>
                      <a:pt x="40" y="75"/>
                    </a:lnTo>
                    <a:lnTo>
                      <a:pt x="40" y="73"/>
                    </a:lnTo>
                    <a:lnTo>
                      <a:pt x="41" y="72"/>
                    </a:lnTo>
                    <a:lnTo>
                      <a:pt x="45" y="71"/>
                    </a:lnTo>
                    <a:lnTo>
                      <a:pt x="111" y="71"/>
                    </a:lnTo>
                    <a:lnTo>
                      <a:pt x="111" y="71"/>
                    </a:lnTo>
                    <a:lnTo>
                      <a:pt x="115" y="72"/>
                    </a:lnTo>
                    <a:lnTo>
                      <a:pt x="116" y="73"/>
                    </a:lnTo>
                    <a:lnTo>
                      <a:pt x="116" y="75"/>
                    </a:lnTo>
                    <a:lnTo>
                      <a:pt x="137" y="113"/>
                    </a:lnTo>
                    <a:lnTo>
                      <a:pt x="137" y="113"/>
                    </a:lnTo>
                    <a:lnTo>
                      <a:pt x="137" y="114"/>
                    </a:lnTo>
                    <a:lnTo>
                      <a:pt x="136" y="115"/>
                    </a:lnTo>
                    <a:lnTo>
                      <a:pt x="132" y="116"/>
                    </a:lnTo>
                    <a:lnTo>
                      <a:pt x="45" y="116"/>
                    </a:lnTo>
                    <a:lnTo>
                      <a:pt x="45" y="116"/>
                    </a:lnTo>
                    <a:lnTo>
                      <a:pt x="41" y="115"/>
                    </a:lnTo>
                    <a:lnTo>
                      <a:pt x="40" y="114"/>
                    </a:lnTo>
                    <a:lnTo>
                      <a:pt x="40" y="113"/>
                    </a:lnTo>
                    <a:lnTo>
                      <a:pt x="40" y="75"/>
                    </a:lnTo>
                    <a:close/>
                    <a:moveTo>
                      <a:pt x="132" y="171"/>
                    </a:moveTo>
                    <a:lnTo>
                      <a:pt x="45" y="171"/>
                    </a:lnTo>
                    <a:lnTo>
                      <a:pt x="45" y="171"/>
                    </a:lnTo>
                    <a:lnTo>
                      <a:pt x="41" y="170"/>
                    </a:lnTo>
                    <a:lnTo>
                      <a:pt x="40" y="169"/>
                    </a:lnTo>
                    <a:lnTo>
                      <a:pt x="40" y="167"/>
                    </a:lnTo>
                    <a:lnTo>
                      <a:pt x="40" y="130"/>
                    </a:lnTo>
                    <a:lnTo>
                      <a:pt x="40" y="130"/>
                    </a:lnTo>
                    <a:lnTo>
                      <a:pt x="40" y="129"/>
                    </a:lnTo>
                    <a:lnTo>
                      <a:pt x="41" y="128"/>
                    </a:lnTo>
                    <a:lnTo>
                      <a:pt x="45" y="127"/>
                    </a:lnTo>
                    <a:lnTo>
                      <a:pt x="111" y="127"/>
                    </a:lnTo>
                    <a:lnTo>
                      <a:pt x="111" y="127"/>
                    </a:lnTo>
                    <a:lnTo>
                      <a:pt x="115" y="128"/>
                    </a:lnTo>
                    <a:lnTo>
                      <a:pt x="116" y="129"/>
                    </a:lnTo>
                    <a:lnTo>
                      <a:pt x="116" y="130"/>
                    </a:lnTo>
                    <a:lnTo>
                      <a:pt x="137" y="167"/>
                    </a:lnTo>
                    <a:lnTo>
                      <a:pt x="137" y="167"/>
                    </a:lnTo>
                    <a:lnTo>
                      <a:pt x="137" y="169"/>
                    </a:lnTo>
                    <a:lnTo>
                      <a:pt x="136" y="170"/>
                    </a:lnTo>
                    <a:lnTo>
                      <a:pt x="132" y="171"/>
                    </a:lnTo>
                    <a:lnTo>
                      <a:pt x="132" y="171"/>
                    </a:lnTo>
                    <a:close/>
                    <a:moveTo>
                      <a:pt x="158" y="165"/>
                    </a:moveTo>
                    <a:lnTo>
                      <a:pt x="158" y="165"/>
                    </a:lnTo>
                    <a:lnTo>
                      <a:pt x="157" y="166"/>
                    </a:lnTo>
                    <a:lnTo>
                      <a:pt x="157" y="166"/>
                    </a:lnTo>
                    <a:lnTo>
                      <a:pt x="148" y="166"/>
                    </a:lnTo>
                    <a:lnTo>
                      <a:pt x="148" y="166"/>
                    </a:lnTo>
                    <a:lnTo>
                      <a:pt x="145" y="165"/>
                    </a:lnTo>
                    <a:lnTo>
                      <a:pt x="129" y="132"/>
                    </a:lnTo>
                    <a:lnTo>
                      <a:pt x="129" y="132"/>
                    </a:lnTo>
                    <a:lnTo>
                      <a:pt x="129" y="131"/>
                    </a:lnTo>
                    <a:lnTo>
                      <a:pt x="129" y="131"/>
                    </a:lnTo>
                    <a:lnTo>
                      <a:pt x="157" y="131"/>
                    </a:lnTo>
                    <a:lnTo>
                      <a:pt x="157" y="131"/>
                    </a:lnTo>
                    <a:lnTo>
                      <a:pt x="157" y="131"/>
                    </a:lnTo>
                    <a:lnTo>
                      <a:pt x="158" y="132"/>
                    </a:lnTo>
                    <a:lnTo>
                      <a:pt x="158" y="165"/>
                    </a:lnTo>
                    <a:close/>
                    <a:moveTo>
                      <a:pt x="158" y="109"/>
                    </a:moveTo>
                    <a:lnTo>
                      <a:pt x="158" y="109"/>
                    </a:lnTo>
                    <a:lnTo>
                      <a:pt x="157" y="110"/>
                    </a:lnTo>
                    <a:lnTo>
                      <a:pt x="157" y="110"/>
                    </a:lnTo>
                    <a:lnTo>
                      <a:pt x="148" y="110"/>
                    </a:lnTo>
                    <a:lnTo>
                      <a:pt x="148" y="110"/>
                    </a:lnTo>
                    <a:lnTo>
                      <a:pt x="145" y="109"/>
                    </a:lnTo>
                    <a:lnTo>
                      <a:pt x="129" y="77"/>
                    </a:lnTo>
                    <a:lnTo>
                      <a:pt x="129" y="77"/>
                    </a:lnTo>
                    <a:lnTo>
                      <a:pt x="129" y="76"/>
                    </a:lnTo>
                    <a:lnTo>
                      <a:pt x="129" y="76"/>
                    </a:lnTo>
                    <a:lnTo>
                      <a:pt x="157" y="76"/>
                    </a:lnTo>
                    <a:lnTo>
                      <a:pt x="157" y="76"/>
                    </a:lnTo>
                    <a:lnTo>
                      <a:pt x="157" y="76"/>
                    </a:lnTo>
                    <a:lnTo>
                      <a:pt x="158" y="77"/>
                    </a:lnTo>
                    <a:lnTo>
                      <a:pt x="158" y="109"/>
                    </a:lnTo>
                    <a:close/>
                    <a:moveTo>
                      <a:pt x="158" y="54"/>
                    </a:moveTo>
                    <a:lnTo>
                      <a:pt x="158" y="54"/>
                    </a:lnTo>
                    <a:lnTo>
                      <a:pt x="157" y="55"/>
                    </a:lnTo>
                    <a:lnTo>
                      <a:pt x="157" y="55"/>
                    </a:lnTo>
                    <a:lnTo>
                      <a:pt x="148" y="55"/>
                    </a:lnTo>
                    <a:lnTo>
                      <a:pt x="148" y="55"/>
                    </a:lnTo>
                    <a:lnTo>
                      <a:pt x="145" y="54"/>
                    </a:lnTo>
                    <a:lnTo>
                      <a:pt x="129" y="21"/>
                    </a:lnTo>
                    <a:lnTo>
                      <a:pt x="129" y="21"/>
                    </a:lnTo>
                    <a:lnTo>
                      <a:pt x="129" y="20"/>
                    </a:lnTo>
                    <a:lnTo>
                      <a:pt x="129" y="20"/>
                    </a:lnTo>
                    <a:lnTo>
                      <a:pt x="157" y="20"/>
                    </a:lnTo>
                    <a:lnTo>
                      <a:pt x="157" y="20"/>
                    </a:lnTo>
                    <a:lnTo>
                      <a:pt x="157" y="20"/>
                    </a:lnTo>
                    <a:lnTo>
                      <a:pt x="158" y="21"/>
                    </a:lnTo>
                    <a:lnTo>
                      <a:pt x="158" y="54"/>
                    </a:lnTo>
                    <a:close/>
                    <a:moveTo>
                      <a:pt x="281" y="171"/>
                    </a:moveTo>
                    <a:lnTo>
                      <a:pt x="193" y="171"/>
                    </a:lnTo>
                    <a:lnTo>
                      <a:pt x="193" y="171"/>
                    </a:lnTo>
                    <a:lnTo>
                      <a:pt x="190" y="170"/>
                    </a:lnTo>
                    <a:lnTo>
                      <a:pt x="189" y="169"/>
                    </a:lnTo>
                    <a:lnTo>
                      <a:pt x="189" y="167"/>
                    </a:lnTo>
                    <a:lnTo>
                      <a:pt x="189" y="130"/>
                    </a:lnTo>
                    <a:lnTo>
                      <a:pt x="189" y="130"/>
                    </a:lnTo>
                    <a:lnTo>
                      <a:pt x="189" y="129"/>
                    </a:lnTo>
                    <a:lnTo>
                      <a:pt x="190" y="128"/>
                    </a:lnTo>
                    <a:lnTo>
                      <a:pt x="193" y="127"/>
                    </a:lnTo>
                    <a:lnTo>
                      <a:pt x="259" y="127"/>
                    </a:lnTo>
                    <a:lnTo>
                      <a:pt x="259" y="127"/>
                    </a:lnTo>
                    <a:lnTo>
                      <a:pt x="262" y="128"/>
                    </a:lnTo>
                    <a:lnTo>
                      <a:pt x="265" y="129"/>
                    </a:lnTo>
                    <a:lnTo>
                      <a:pt x="265" y="130"/>
                    </a:lnTo>
                    <a:lnTo>
                      <a:pt x="285" y="167"/>
                    </a:lnTo>
                    <a:lnTo>
                      <a:pt x="285" y="167"/>
                    </a:lnTo>
                    <a:lnTo>
                      <a:pt x="284" y="169"/>
                    </a:lnTo>
                    <a:lnTo>
                      <a:pt x="283" y="170"/>
                    </a:lnTo>
                    <a:lnTo>
                      <a:pt x="281" y="171"/>
                    </a:lnTo>
                    <a:lnTo>
                      <a:pt x="281" y="171"/>
                    </a:lnTo>
                    <a:close/>
                    <a:moveTo>
                      <a:pt x="306" y="165"/>
                    </a:moveTo>
                    <a:lnTo>
                      <a:pt x="306" y="165"/>
                    </a:lnTo>
                    <a:lnTo>
                      <a:pt x="306" y="166"/>
                    </a:lnTo>
                    <a:lnTo>
                      <a:pt x="305" y="166"/>
                    </a:lnTo>
                    <a:lnTo>
                      <a:pt x="296" y="166"/>
                    </a:lnTo>
                    <a:lnTo>
                      <a:pt x="296" y="166"/>
                    </a:lnTo>
                    <a:lnTo>
                      <a:pt x="294" y="165"/>
                    </a:lnTo>
                    <a:lnTo>
                      <a:pt x="277" y="132"/>
                    </a:lnTo>
                    <a:lnTo>
                      <a:pt x="277" y="132"/>
                    </a:lnTo>
                    <a:lnTo>
                      <a:pt x="277" y="131"/>
                    </a:lnTo>
                    <a:lnTo>
                      <a:pt x="278" y="131"/>
                    </a:lnTo>
                    <a:lnTo>
                      <a:pt x="305" y="131"/>
                    </a:lnTo>
                    <a:lnTo>
                      <a:pt x="305" y="131"/>
                    </a:lnTo>
                    <a:lnTo>
                      <a:pt x="306" y="131"/>
                    </a:lnTo>
                    <a:lnTo>
                      <a:pt x="306" y="132"/>
                    </a:lnTo>
                    <a:lnTo>
                      <a:pt x="306" y="165"/>
                    </a:lnTo>
                    <a:close/>
                    <a:moveTo>
                      <a:pt x="306" y="109"/>
                    </a:moveTo>
                    <a:lnTo>
                      <a:pt x="306" y="109"/>
                    </a:lnTo>
                    <a:lnTo>
                      <a:pt x="306" y="110"/>
                    </a:lnTo>
                    <a:lnTo>
                      <a:pt x="305" y="110"/>
                    </a:lnTo>
                    <a:lnTo>
                      <a:pt x="296" y="110"/>
                    </a:lnTo>
                    <a:lnTo>
                      <a:pt x="296" y="110"/>
                    </a:lnTo>
                    <a:lnTo>
                      <a:pt x="294" y="109"/>
                    </a:lnTo>
                    <a:lnTo>
                      <a:pt x="277" y="77"/>
                    </a:lnTo>
                    <a:lnTo>
                      <a:pt x="277" y="77"/>
                    </a:lnTo>
                    <a:lnTo>
                      <a:pt x="277" y="76"/>
                    </a:lnTo>
                    <a:lnTo>
                      <a:pt x="278" y="76"/>
                    </a:lnTo>
                    <a:lnTo>
                      <a:pt x="305" y="76"/>
                    </a:lnTo>
                    <a:lnTo>
                      <a:pt x="305" y="76"/>
                    </a:lnTo>
                    <a:lnTo>
                      <a:pt x="306" y="76"/>
                    </a:lnTo>
                    <a:lnTo>
                      <a:pt x="306" y="77"/>
                    </a:lnTo>
                    <a:lnTo>
                      <a:pt x="306" y="109"/>
                    </a:lnTo>
                    <a:close/>
                    <a:moveTo>
                      <a:pt x="306" y="54"/>
                    </a:moveTo>
                    <a:lnTo>
                      <a:pt x="306" y="54"/>
                    </a:lnTo>
                    <a:lnTo>
                      <a:pt x="306" y="55"/>
                    </a:lnTo>
                    <a:lnTo>
                      <a:pt x="305" y="55"/>
                    </a:lnTo>
                    <a:lnTo>
                      <a:pt x="296" y="55"/>
                    </a:lnTo>
                    <a:lnTo>
                      <a:pt x="296" y="55"/>
                    </a:lnTo>
                    <a:lnTo>
                      <a:pt x="294" y="54"/>
                    </a:lnTo>
                    <a:lnTo>
                      <a:pt x="277" y="21"/>
                    </a:lnTo>
                    <a:lnTo>
                      <a:pt x="277" y="21"/>
                    </a:lnTo>
                    <a:lnTo>
                      <a:pt x="277" y="20"/>
                    </a:lnTo>
                    <a:lnTo>
                      <a:pt x="278" y="20"/>
                    </a:lnTo>
                    <a:lnTo>
                      <a:pt x="305" y="20"/>
                    </a:lnTo>
                    <a:lnTo>
                      <a:pt x="305" y="20"/>
                    </a:lnTo>
                    <a:lnTo>
                      <a:pt x="306" y="20"/>
                    </a:lnTo>
                    <a:lnTo>
                      <a:pt x="306" y="21"/>
                    </a:lnTo>
                    <a:lnTo>
                      <a:pt x="306" y="54"/>
                    </a:lnTo>
                    <a:close/>
                    <a:moveTo>
                      <a:pt x="428" y="171"/>
                    </a:moveTo>
                    <a:lnTo>
                      <a:pt x="341" y="171"/>
                    </a:lnTo>
                    <a:lnTo>
                      <a:pt x="341" y="171"/>
                    </a:lnTo>
                    <a:lnTo>
                      <a:pt x="337" y="170"/>
                    </a:lnTo>
                    <a:lnTo>
                      <a:pt x="337" y="169"/>
                    </a:lnTo>
                    <a:lnTo>
                      <a:pt x="336" y="167"/>
                    </a:lnTo>
                    <a:lnTo>
                      <a:pt x="336" y="130"/>
                    </a:lnTo>
                    <a:lnTo>
                      <a:pt x="336" y="130"/>
                    </a:lnTo>
                    <a:lnTo>
                      <a:pt x="337" y="129"/>
                    </a:lnTo>
                    <a:lnTo>
                      <a:pt x="337" y="128"/>
                    </a:lnTo>
                    <a:lnTo>
                      <a:pt x="341" y="127"/>
                    </a:lnTo>
                    <a:lnTo>
                      <a:pt x="408" y="127"/>
                    </a:lnTo>
                    <a:lnTo>
                      <a:pt x="408" y="127"/>
                    </a:lnTo>
                    <a:lnTo>
                      <a:pt x="411" y="128"/>
                    </a:lnTo>
                    <a:lnTo>
                      <a:pt x="412" y="129"/>
                    </a:lnTo>
                    <a:lnTo>
                      <a:pt x="413" y="130"/>
                    </a:lnTo>
                    <a:lnTo>
                      <a:pt x="433" y="167"/>
                    </a:lnTo>
                    <a:lnTo>
                      <a:pt x="433" y="167"/>
                    </a:lnTo>
                    <a:lnTo>
                      <a:pt x="433" y="169"/>
                    </a:lnTo>
                    <a:lnTo>
                      <a:pt x="432" y="170"/>
                    </a:lnTo>
                    <a:lnTo>
                      <a:pt x="428" y="171"/>
                    </a:lnTo>
                    <a:lnTo>
                      <a:pt x="428" y="171"/>
                    </a:lnTo>
                    <a:close/>
                    <a:moveTo>
                      <a:pt x="454" y="165"/>
                    </a:moveTo>
                    <a:lnTo>
                      <a:pt x="454" y="165"/>
                    </a:lnTo>
                    <a:lnTo>
                      <a:pt x="454" y="166"/>
                    </a:lnTo>
                    <a:lnTo>
                      <a:pt x="453" y="166"/>
                    </a:lnTo>
                    <a:lnTo>
                      <a:pt x="444" y="166"/>
                    </a:lnTo>
                    <a:lnTo>
                      <a:pt x="444" y="166"/>
                    </a:lnTo>
                    <a:lnTo>
                      <a:pt x="443" y="165"/>
                    </a:lnTo>
                    <a:lnTo>
                      <a:pt x="425" y="132"/>
                    </a:lnTo>
                    <a:lnTo>
                      <a:pt x="425" y="132"/>
                    </a:lnTo>
                    <a:lnTo>
                      <a:pt x="425" y="131"/>
                    </a:lnTo>
                    <a:lnTo>
                      <a:pt x="426" y="131"/>
                    </a:lnTo>
                    <a:lnTo>
                      <a:pt x="453" y="131"/>
                    </a:lnTo>
                    <a:lnTo>
                      <a:pt x="453" y="131"/>
                    </a:lnTo>
                    <a:lnTo>
                      <a:pt x="454" y="131"/>
                    </a:lnTo>
                    <a:lnTo>
                      <a:pt x="454" y="132"/>
                    </a:lnTo>
                    <a:lnTo>
                      <a:pt x="454" y="165"/>
                    </a:lnTo>
                    <a:close/>
                    <a:moveTo>
                      <a:pt x="454" y="109"/>
                    </a:moveTo>
                    <a:lnTo>
                      <a:pt x="454" y="109"/>
                    </a:lnTo>
                    <a:lnTo>
                      <a:pt x="454" y="110"/>
                    </a:lnTo>
                    <a:lnTo>
                      <a:pt x="453" y="110"/>
                    </a:lnTo>
                    <a:lnTo>
                      <a:pt x="444" y="110"/>
                    </a:lnTo>
                    <a:lnTo>
                      <a:pt x="444" y="110"/>
                    </a:lnTo>
                    <a:lnTo>
                      <a:pt x="443" y="109"/>
                    </a:lnTo>
                    <a:lnTo>
                      <a:pt x="425" y="77"/>
                    </a:lnTo>
                    <a:lnTo>
                      <a:pt x="425" y="77"/>
                    </a:lnTo>
                    <a:lnTo>
                      <a:pt x="425" y="76"/>
                    </a:lnTo>
                    <a:lnTo>
                      <a:pt x="426" y="76"/>
                    </a:lnTo>
                    <a:lnTo>
                      <a:pt x="453" y="76"/>
                    </a:lnTo>
                    <a:lnTo>
                      <a:pt x="453" y="76"/>
                    </a:lnTo>
                    <a:lnTo>
                      <a:pt x="454" y="76"/>
                    </a:lnTo>
                    <a:lnTo>
                      <a:pt x="454" y="77"/>
                    </a:lnTo>
                    <a:lnTo>
                      <a:pt x="454" y="109"/>
                    </a:lnTo>
                    <a:close/>
                    <a:moveTo>
                      <a:pt x="454" y="54"/>
                    </a:moveTo>
                    <a:lnTo>
                      <a:pt x="454" y="54"/>
                    </a:lnTo>
                    <a:lnTo>
                      <a:pt x="454" y="55"/>
                    </a:lnTo>
                    <a:lnTo>
                      <a:pt x="453" y="55"/>
                    </a:lnTo>
                    <a:lnTo>
                      <a:pt x="444" y="55"/>
                    </a:lnTo>
                    <a:lnTo>
                      <a:pt x="444" y="55"/>
                    </a:lnTo>
                    <a:lnTo>
                      <a:pt x="443" y="54"/>
                    </a:lnTo>
                    <a:lnTo>
                      <a:pt x="425" y="21"/>
                    </a:lnTo>
                    <a:lnTo>
                      <a:pt x="425" y="21"/>
                    </a:lnTo>
                    <a:lnTo>
                      <a:pt x="425" y="20"/>
                    </a:lnTo>
                    <a:lnTo>
                      <a:pt x="426" y="20"/>
                    </a:lnTo>
                    <a:lnTo>
                      <a:pt x="453" y="20"/>
                    </a:lnTo>
                    <a:lnTo>
                      <a:pt x="453" y="20"/>
                    </a:lnTo>
                    <a:lnTo>
                      <a:pt x="454" y="20"/>
                    </a:lnTo>
                    <a:lnTo>
                      <a:pt x="454" y="21"/>
                    </a:lnTo>
                    <a:lnTo>
                      <a:pt x="454" y="54"/>
                    </a:lnTo>
                    <a:close/>
                    <a:moveTo>
                      <a:pt x="577" y="171"/>
                    </a:moveTo>
                    <a:lnTo>
                      <a:pt x="489" y="171"/>
                    </a:lnTo>
                    <a:lnTo>
                      <a:pt x="489" y="171"/>
                    </a:lnTo>
                    <a:lnTo>
                      <a:pt x="486" y="170"/>
                    </a:lnTo>
                    <a:lnTo>
                      <a:pt x="485" y="169"/>
                    </a:lnTo>
                    <a:lnTo>
                      <a:pt x="485" y="167"/>
                    </a:lnTo>
                    <a:lnTo>
                      <a:pt x="485" y="130"/>
                    </a:lnTo>
                    <a:lnTo>
                      <a:pt x="485" y="130"/>
                    </a:lnTo>
                    <a:lnTo>
                      <a:pt x="485" y="129"/>
                    </a:lnTo>
                    <a:lnTo>
                      <a:pt x="486" y="128"/>
                    </a:lnTo>
                    <a:lnTo>
                      <a:pt x="489" y="127"/>
                    </a:lnTo>
                    <a:lnTo>
                      <a:pt x="555" y="127"/>
                    </a:lnTo>
                    <a:lnTo>
                      <a:pt x="555" y="127"/>
                    </a:lnTo>
                    <a:lnTo>
                      <a:pt x="560" y="128"/>
                    </a:lnTo>
                    <a:lnTo>
                      <a:pt x="561" y="129"/>
                    </a:lnTo>
                    <a:lnTo>
                      <a:pt x="561" y="130"/>
                    </a:lnTo>
                    <a:lnTo>
                      <a:pt x="581" y="167"/>
                    </a:lnTo>
                    <a:lnTo>
                      <a:pt x="581" y="167"/>
                    </a:lnTo>
                    <a:lnTo>
                      <a:pt x="581" y="169"/>
                    </a:lnTo>
                    <a:lnTo>
                      <a:pt x="580" y="170"/>
                    </a:lnTo>
                    <a:lnTo>
                      <a:pt x="577" y="171"/>
                    </a:lnTo>
                    <a:lnTo>
                      <a:pt x="577" y="171"/>
                    </a:lnTo>
                    <a:close/>
                    <a:moveTo>
                      <a:pt x="603" y="165"/>
                    </a:moveTo>
                    <a:lnTo>
                      <a:pt x="603" y="165"/>
                    </a:lnTo>
                    <a:lnTo>
                      <a:pt x="602" y="166"/>
                    </a:lnTo>
                    <a:lnTo>
                      <a:pt x="602" y="166"/>
                    </a:lnTo>
                    <a:lnTo>
                      <a:pt x="592" y="166"/>
                    </a:lnTo>
                    <a:lnTo>
                      <a:pt x="592" y="166"/>
                    </a:lnTo>
                    <a:lnTo>
                      <a:pt x="590" y="165"/>
                    </a:lnTo>
                    <a:lnTo>
                      <a:pt x="574" y="132"/>
                    </a:lnTo>
                    <a:lnTo>
                      <a:pt x="574" y="132"/>
                    </a:lnTo>
                    <a:lnTo>
                      <a:pt x="574" y="131"/>
                    </a:lnTo>
                    <a:lnTo>
                      <a:pt x="574" y="131"/>
                    </a:lnTo>
                    <a:lnTo>
                      <a:pt x="602" y="131"/>
                    </a:lnTo>
                    <a:lnTo>
                      <a:pt x="602" y="131"/>
                    </a:lnTo>
                    <a:lnTo>
                      <a:pt x="602" y="131"/>
                    </a:lnTo>
                    <a:lnTo>
                      <a:pt x="603" y="132"/>
                    </a:lnTo>
                    <a:lnTo>
                      <a:pt x="603" y="165"/>
                    </a:lnTo>
                    <a:close/>
                    <a:moveTo>
                      <a:pt x="603" y="109"/>
                    </a:moveTo>
                    <a:lnTo>
                      <a:pt x="603" y="109"/>
                    </a:lnTo>
                    <a:lnTo>
                      <a:pt x="602" y="110"/>
                    </a:lnTo>
                    <a:lnTo>
                      <a:pt x="602" y="110"/>
                    </a:lnTo>
                    <a:lnTo>
                      <a:pt x="592" y="110"/>
                    </a:lnTo>
                    <a:lnTo>
                      <a:pt x="592" y="110"/>
                    </a:lnTo>
                    <a:lnTo>
                      <a:pt x="590" y="109"/>
                    </a:lnTo>
                    <a:lnTo>
                      <a:pt x="574" y="77"/>
                    </a:lnTo>
                    <a:lnTo>
                      <a:pt x="574" y="77"/>
                    </a:lnTo>
                    <a:lnTo>
                      <a:pt x="574" y="76"/>
                    </a:lnTo>
                    <a:lnTo>
                      <a:pt x="574" y="76"/>
                    </a:lnTo>
                    <a:lnTo>
                      <a:pt x="602" y="76"/>
                    </a:lnTo>
                    <a:lnTo>
                      <a:pt x="602" y="76"/>
                    </a:lnTo>
                    <a:lnTo>
                      <a:pt x="602" y="76"/>
                    </a:lnTo>
                    <a:lnTo>
                      <a:pt x="603" y="77"/>
                    </a:lnTo>
                    <a:lnTo>
                      <a:pt x="603" y="109"/>
                    </a:lnTo>
                    <a:close/>
                    <a:moveTo>
                      <a:pt x="603" y="54"/>
                    </a:moveTo>
                    <a:lnTo>
                      <a:pt x="603" y="54"/>
                    </a:lnTo>
                    <a:lnTo>
                      <a:pt x="602" y="55"/>
                    </a:lnTo>
                    <a:lnTo>
                      <a:pt x="602" y="55"/>
                    </a:lnTo>
                    <a:lnTo>
                      <a:pt x="592" y="55"/>
                    </a:lnTo>
                    <a:lnTo>
                      <a:pt x="592" y="55"/>
                    </a:lnTo>
                    <a:lnTo>
                      <a:pt x="590" y="54"/>
                    </a:lnTo>
                    <a:lnTo>
                      <a:pt x="574" y="21"/>
                    </a:lnTo>
                    <a:lnTo>
                      <a:pt x="574" y="21"/>
                    </a:lnTo>
                    <a:lnTo>
                      <a:pt x="574" y="20"/>
                    </a:lnTo>
                    <a:lnTo>
                      <a:pt x="574" y="20"/>
                    </a:lnTo>
                    <a:lnTo>
                      <a:pt x="602" y="20"/>
                    </a:lnTo>
                    <a:lnTo>
                      <a:pt x="602" y="20"/>
                    </a:lnTo>
                    <a:lnTo>
                      <a:pt x="602" y="20"/>
                    </a:lnTo>
                    <a:lnTo>
                      <a:pt x="603" y="21"/>
                    </a:lnTo>
                    <a:lnTo>
                      <a:pt x="603" y="54"/>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pic>
          <p:nvPicPr>
            <p:cNvPr id="90148" name="Picture 17" descr="C:\Users\liang\Desktop\s.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39784" y="3087858"/>
              <a:ext cx="286939" cy="28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49" name="组合 254"/>
            <p:cNvGrpSpPr/>
            <p:nvPr/>
          </p:nvGrpSpPr>
          <p:grpSpPr bwMode="auto">
            <a:xfrm>
              <a:off x="4953116" y="4078577"/>
              <a:ext cx="249910" cy="328456"/>
              <a:chOff x="13465917" y="2268590"/>
              <a:chExt cx="515513" cy="879631"/>
            </a:xfrm>
          </p:grpSpPr>
          <p:sp>
            <p:nvSpPr>
              <p:cNvPr id="543" name="Freeform 361"/>
              <p:cNvSpPr/>
              <p:nvPr/>
            </p:nvSpPr>
            <p:spPr bwMode="auto">
              <a:xfrm>
                <a:off x="13466794" y="2267373"/>
                <a:ext cx="514149" cy="880230"/>
              </a:xfrm>
              <a:custGeom>
                <a:avLst/>
                <a:gdLst>
                  <a:gd name="T0" fmla="*/ 269 w 269"/>
                  <a:gd name="T1" fmla="*/ 418 h 459"/>
                  <a:gd name="T2" fmla="*/ 269 w 269"/>
                  <a:gd name="T3" fmla="*/ 418 h 459"/>
                  <a:gd name="T4" fmla="*/ 267 w 269"/>
                  <a:gd name="T5" fmla="*/ 426 h 459"/>
                  <a:gd name="T6" fmla="*/ 265 w 269"/>
                  <a:gd name="T7" fmla="*/ 435 h 459"/>
                  <a:gd name="T8" fmla="*/ 261 w 269"/>
                  <a:gd name="T9" fmla="*/ 441 h 459"/>
                  <a:gd name="T10" fmla="*/ 256 w 269"/>
                  <a:gd name="T11" fmla="*/ 448 h 459"/>
                  <a:gd name="T12" fmla="*/ 249 w 269"/>
                  <a:gd name="T13" fmla="*/ 453 h 459"/>
                  <a:gd name="T14" fmla="*/ 242 w 269"/>
                  <a:gd name="T15" fmla="*/ 456 h 459"/>
                  <a:gd name="T16" fmla="*/ 233 w 269"/>
                  <a:gd name="T17" fmla="*/ 459 h 459"/>
                  <a:gd name="T18" fmla="*/ 225 w 269"/>
                  <a:gd name="T19" fmla="*/ 459 h 459"/>
                  <a:gd name="T20" fmla="*/ 44 w 269"/>
                  <a:gd name="T21" fmla="*/ 459 h 459"/>
                  <a:gd name="T22" fmla="*/ 44 w 269"/>
                  <a:gd name="T23" fmla="*/ 459 h 459"/>
                  <a:gd name="T24" fmla="*/ 35 w 269"/>
                  <a:gd name="T25" fmla="*/ 459 h 459"/>
                  <a:gd name="T26" fmla="*/ 26 w 269"/>
                  <a:gd name="T27" fmla="*/ 456 h 459"/>
                  <a:gd name="T28" fmla="*/ 19 w 269"/>
                  <a:gd name="T29" fmla="*/ 453 h 459"/>
                  <a:gd name="T30" fmla="*/ 13 w 269"/>
                  <a:gd name="T31" fmla="*/ 448 h 459"/>
                  <a:gd name="T32" fmla="*/ 7 w 269"/>
                  <a:gd name="T33" fmla="*/ 441 h 459"/>
                  <a:gd name="T34" fmla="*/ 3 w 269"/>
                  <a:gd name="T35" fmla="*/ 435 h 459"/>
                  <a:gd name="T36" fmla="*/ 1 w 269"/>
                  <a:gd name="T37" fmla="*/ 426 h 459"/>
                  <a:gd name="T38" fmla="*/ 0 w 269"/>
                  <a:gd name="T39" fmla="*/ 418 h 459"/>
                  <a:gd name="T40" fmla="*/ 0 w 269"/>
                  <a:gd name="T41" fmla="*/ 41 h 459"/>
                  <a:gd name="T42" fmla="*/ 0 w 269"/>
                  <a:gd name="T43" fmla="*/ 41 h 459"/>
                  <a:gd name="T44" fmla="*/ 1 w 269"/>
                  <a:gd name="T45" fmla="*/ 33 h 459"/>
                  <a:gd name="T46" fmla="*/ 3 w 269"/>
                  <a:gd name="T47" fmla="*/ 24 h 459"/>
                  <a:gd name="T48" fmla="*/ 7 w 269"/>
                  <a:gd name="T49" fmla="*/ 18 h 459"/>
                  <a:gd name="T50" fmla="*/ 13 w 269"/>
                  <a:gd name="T51" fmla="*/ 12 h 459"/>
                  <a:gd name="T52" fmla="*/ 19 w 269"/>
                  <a:gd name="T53" fmla="*/ 6 h 459"/>
                  <a:gd name="T54" fmla="*/ 26 w 269"/>
                  <a:gd name="T55" fmla="*/ 3 h 459"/>
                  <a:gd name="T56" fmla="*/ 35 w 269"/>
                  <a:gd name="T57" fmla="*/ 0 h 459"/>
                  <a:gd name="T58" fmla="*/ 44 w 269"/>
                  <a:gd name="T59" fmla="*/ 0 h 459"/>
                  <a:gd name="T60" fmla="*/ 225 w 269"/>
                  <a:gd name="T61" fmla="*/ 0 h 459"/>
                  <a:gd name="T62" fmla="*/ 225 w 269"/>
                  <a:gd name="T63" fmla="*/ 0 h 459"/>
                  <a:gd name="T64" fmla="*/ 233 w 269"/>
                  <a:gd name="T65" fmla="*/ 0 h 459"/>
                  <a:gd name="T66" fmla="*/ 242 w 269"/>
                  <a:gd name="T67" fmla="*/ 3 h 459"/>
                  <a:gd name="T68" fmla="*/ 249 w 269"/>
                  <a:gd name="T69" fmla="*/ 6 h 459"/>
                  <a:gd name="T70" fmla="*/ 256 w 269"/>
                  <a:gd name="T71" fmla="*/ 12 h 459"/>
                  <a:gd name="T72" fmla="*/ 261 w 269"/>
                  <a:gd name="T73" fmla="*/ 18 h 459"/>
                  <a:gd name="T74" fmla="*/ 265 w 269"/>
                  <a:gd name="T75" fmla="*/ 24 h 459"/>
                  <a:gd name="T76" fmla="*/ 267 w 269"/>
                  <a:gd name="T77" fmla="*/ 33 h 459"/>
                  <a:gd name="T78" fmla="*/ 269 w 269"/>
                  <a:gd name="T79" fmla="*/ 41 h 459"/>
                  <a:gd name="T80" fmla="*/ 269 w 269"/>
                  <a:gd name="T81" fmla="*/ 41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9" h="459">
                    <a:moveTo>
                      <a:pt x="269" y="418"/>
                    </a:moveTo>
                    <a:lnTo>
                      <a:pt x="269" y="418"/>
                    </a:lnTo>
                    <a:lnTo>
                      <a:pt x="267" y="426"/>
                    </a:lnTo>
                    <a:lnTo>
                      <a:pt x="265" y="435"/>
                    </a:lnTo>
                    <a:lnTo>
                      <a:pt x="261" y="441"/>
                    </a:lnTo>
                    <a:lnTo>
                      <a:pt x="256" y="448"/>
                    </a:lnTo>
                    <a:lnTo>
                      <a:pt x="249" y="453"/>
                    </a:lnTo>
                    <a:lnTo>
                      <a:pt x="242" y="456"/>
                    </a:lnTo>
                    <a:lnTo>
                      <a:pt x="233" y="459"/>
                    </a:lnTo>
                    <a:lnTo>
                      <a:pt x="225" y="459"/>
                    </a:lnTo>
                    <a:lnTo>
                      <a:pt x="44" y="459"/>
                    </a:lnTo>
                    <a:lnTo>
                      <a:pt x="44" y="459"/>
                    </a:lnTo>
                    <a:lnTo>
                      <a:pt x="35" y="459"/>
                    </a:lnTo>
                    <a:lnTo>
                      <a:pt x="26" y="456"/>
                    </a:lnTo>
                    <a:lnTo>
                      <a:pt x="19" y="453"/>
                    </a:lnTo>
                    <a:lnTo>
                      <a:pt x="13" y="448"/>
                    </a:lnTo>
                    <a:lnTo>
                      <a:pt x="7" y="441"/>
                    </a:lnTo>
                    <a:lnTo>
                      <a:pt x="3" y="435"/>
                    </a:lnTo>
                    <a:lnTo>
                      <a:pt x="1" y="426"/>
                    </a:lnTo>
                    <a:lnTo>
                      <a:pt x="0" y="418"/>
                    </a:lnTo>
                    <a:lnTo>
                      <a:pt x="0" y="41"/>
                    </a:lnTo>
                    <a:lnTo>
                      <a:pt x="0" y="41"/>
                    </a:lnTo>
                    <a:lnTo>
                      <a:pt x="1" y="33"/>
                    </a:lnTo>
                    <a:lnTo>
                      <a:pt x="3" y="24"/>
                    </a:lnTo>
                    <a:lnTo>
                      <a:pt x="7" y="18"/>
                    </a:lnTo>
                    <a:lnTo>
                      <a:pt x="13" y="12"/>
                    </a:lnTo>
                    <a:lnTo>
                      <a:pt x="19" y="6"/>
                    </a:lnTo>
                    <a:lnTo>
                      <a:pt x="26" y="3"/>
                    </a:lnTo>
                    <a:lnTo>
                      <a:pt x="35" y="0"/>
                    </a:lnTo>
                    <a:lnTo>
                      <a:pt x="44" y="0"/>
                    </a:lnTo>
                    <a:lnTo>
                      <a:pt x="225" y="0"/>
                    </a:lnTo>
                    <a:lnTo>
                      <a:pt x="225" y="0"/>
                    </a:lnTo>
                    <a:lnTo>
                      <a:pt x="233" y="0"/>
                    </a:lnTo>
                    <a:lnTo>
                      <a:pt x="242" y="3"/>
                    </a:lnTo>
                    <a:lnTo>
                      <a:pt x="249" y="6"/>
                    </a:lnTo>
                    <a:lnTo>
                      <a:pt x="256" y="12"/>
                    </a:lnTo>
                    <a:lnTo>
                      <a:pt x="261" y="18"/>
                    </a:lnTo>
                    <a:lnTo>
                      <a:pt x="265" y="24"/>
                    </a:lnTo>
                    <a:lnTo>
                      <a:pt x="267" y="33"/>
                    </a:lnTo>
                    <a:lnTo>
                      <a:pt x="269" y="41"/>
                    </a:lnTo>
                    <a:lnTo>
                      <a:pt x="269" y="418"/>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4" name="Freeform 362"/>
              <p:cNvSpPr/>
              <p:nvPr/>
            </p:nvSpPr>
            <p:spPr bwMode="auto">
              <a:xfrm>
                <a:off x="13502818" y="2302453"/>
                <a:ext cx="442101" cy="810066"/>
              </a:xfrm>
              <a:custGeom>
                <a:avLst/>
                <a:gdLst>
                  <a:gd name="T0" fmla="*/ 232 w 232"/>
                  <a:gd name="T1" fmla="*/ 383 h 421"/>
                  <a:gd name="T2" fmla="*/ 232 w 232"/>
                  <a:gd name="T3" fmla="*/ 383 h 421"/>
                  <a:gd name="T4" fmla="*/ 231 w 232"/>
                  <a:gd name="T5" fmla="*/ 390 h 421"/>
                  <a:gd name="T6" fmla="*/ 229 w 232"/>
                  <a:gd name="T7" fmla="*/ 398 h 421"/>
                  <a:gd name="T8" fmla="*/ 226 w 232"/>
                  <a:gd name="T9" fmla="*/ 404 h 421"/>
                  <a:gd name="T10" fmla="*/ 222 w 232"/>
                  <a:gd name="T11" fmla="*/ 410 h 421"/>
                  <a:gd name="T12" fmla="*/ 215 w 232"/>
                  <a:gd name="T13" fmla="*/ 415 h 421"/>
                  <a:gd name="T14" fmla="*/ 209 w 232"/>
                  <a:gd name="T15" fmla="*/ 418 h 421"/>
                  <a:gd name="T16" fmla="*/ 203 w 232"/>
                  <a:gd name="T17" fmla="*/ 420 h 421"/>
                  <a:gd name="T18" fmla="*/ 194 w 232"/>
                  <a:gd name="T19" fmla="*/ 421 h 421"/>
                  <a:gd name="T20" fmla="*/ 37 w 232"/>
                  <a:gd name="T21" fmla="*/ 421 h 421"/>
                  <a:gd name="T22" fmla="*/ 37 w 232"/>
                  <a:gd name="T23" fmla="*/ 421 h 421"/>
                  <a:gd name="T24" fmla="*/ 30 w 232"/>
                  <a:gd name="T25" fmla="*/ 420 h 421"/>
                  <a:gd name="T26" fmla="*/ 22 w 232"/>
                  <a:gd name="T27" fmla="*/ 418 h 421"/>
                  <a:gd name="T28" fmla="*/ 16 w 232"/>
                  <a:gd name="T29" fmla="*/ 415 h 421"/>
                  <a:gd name="T30" fmla="*/ 11 w 232"/>
                  <a:gd name="T31" fmla="*/ 410 h 421"/>
                  <a:gd name="T32" fmla="*/ 6 w 232"/>
                  <a:gd name="T33" fmla="*/ 404 h 421"/>
                  <a:gd name="T34" fmla="*/ 3 w 232"/>
                  <a:gd name="T35" fmla="*/ 398 h 421"/>
                  <a:gd name="T36" fmla="*/ 0 w 232"/>
                  <a:gd name="T37" fmla="*/ 390 h 421"/>
                  <a:gd name="T38" fmla="*/ 0 w 232"/>
                  <a:gd name="T39" fmla="*/ 383 h 421"/>
                  <a:gd name="T40" fmla="*/ 0 w 232"/>
                  <a:gd name="T41" fmla="*/ 37 h 421"/>
                  <a:gd name="T42" fmla="*/ 0 w 232"/>
                  <a:gd name="T43" fmla="*/ 37 h 421"/>
                  <a:gd name="T44" fmla="*/ 0 w 232"/>
                  <a:gd name="T45" fmla="*/ 30 h 421"/>
                  <a:gd name="T46" fmla="*/ 3 w 232"/>
                  <a:gd name="T47" fmla="*/ 22 h 421"/>
                  <a:gd name="T48" fmla="*/ 6 w 232"/>
                  <a:gd name="T49" fmla="*/ 16 h 421"/>
                  <a:gd name="T50" fmla="*/ 11 w 232"/>
                  <a:gd name="T51" fmla="*/ 11 h 421"/>
                  <a:gd name="T52" fmla="*/ 16 w 232"/>
                  <a:gd name="T53" fmla="*/ 6 h 421"/>
                  <a:gd name="T54" fmla="*/ 22 w 232"/>
                  <a:gd name="T55" fmla="*/ 2 h 421"/>
                  <a:gd name="T56" fmla="*/ 30 w 232"/>
                  <a:gd name="T57" fmla="*/ 0 h 421"/>
                  <a:gd name="T58" fmla="*/ 37 w 232"/>
                  <a:gd name="T59" fmla="*/ 0 h 421"/>
                  <a:gd name="T60" fmla="*/ 194 w 232"/>
                  <a:gd name="T61" fmla="*/ 0 h 421"/>
                  <a:gd name="T62" fmla="*/ 194 w 232"/>
                  <a:gd name="T63" fmla="*/ 0 h 421"/>
                  <a:gd name="T64" fmla="*/ 203 w 232"/>
                  <a:gd name="T65" fmla="*/ 0 h 421"/>
                  <a:gd name="T66" fmla="*/ 209 w 232"/>
                  <a:gd name="T67" fmla="*/ 2 h 421"/>
                  <a:gd name="T68" fmla="*/ 215 w 232"/>
                  <a:gd name="T69" fmla="*/ 6 h 421"/>
                  <a:gd name="T70" fmla="*/ 222 w 232"/>
                  <a:gd name="T71" fmla="*/ 11 h 421"/>
                  <a:gd name="T72" fmla="*/ 226 w 232"/>
                  <a:gd name="T73" fmla="*/ 16 h 421"/>
                  <a:gd name="T74" fmla="*/ 229 w 232"/>
                  <a:gd name="T75" fmla="*/ 22 h 421"/>
                  <a:gd name="T76" fmla="*/ 231 w 232"/>
                  <a:gd name="T77" fmla="*/ 30 h 421"/>
                  <a:gd name="T78" fmla="*/ 232 w 232"/>
                  <a:gd name="T79" fmla="*/ 37 h 421"/>
                  <a:gd name="T80" fmla="*/ 232 w 232"/>
                  <a:gd name="T81" fmla="*/ 38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2" h="421">
                    <a:moveTo>
                      <a:pt x="232" y="383"/>
                    </a:moveTo>
                    <a:lnTo>
                      <a:pt x="232" y="383"/>
                    </a:lnTo>
                    <a:lnTo>
                      <a:pt x="231" y="390"/>
                    </a:lnTo>
                    <a:lnTo>
                      <a:pt x="229" y="398"/>
                    </a:lnTo>
                    <a:lnTo>
                      <a:pt x="226" y="404"/>
                    </a:lnTo>
                    <a:lnTo>
                      <a:pt x="222" y="410"/>
                    </a:lnTo>
                    <a:lnTo>
                      <a:pt x="215" y="415"/>
                    </a:lnTo>
                    <a:lnTo>
                      <a:pt x="209" y="418"/>
                    </a:lnTo>
                    <a:lnTo>
                      <a:pt x="203" y="420"/>
                    </a:lnTo>
                    <a:lnTo>
                      <a:pt x="194" y="421"/>
                    </a:lnTo>
                    <a:lnTo>
                      <a:pt x="37" y="421"/>
                    </a:lnTo>
                    <a:lnTo>
                      <a:pt x="37" y="421"/>
                    </a:lnTo>
                    <a:lnTo>
                      <a:pt x="30" y="420"/>
                    </a:lnTo>
                    <a:lnTo>
                      <a:pt x="22" y="418"/>
                    </a:lnTo>
                    <a:lnTo>
                      <a:pt x="16" y="415"/>
                    </a:lnTo>
                    <a:lnTo>
                      <a:pt x="11" y="410"/>
                    </a:lnTo>
                    <a:lnTo>
                      <a:pt x="6" y="404"/>
                    </a:lnTo>
                    <a:lnTo>
                      <a:pt x="3" y="398"/>
                    </a:lnTo>
                    <a:lnTo>
                      <a:pt x="0" y="390"/>
                    </a:lnTo>
                    <a:lnTo>
                      <a:pt x="0" y="383"/>
                    </a:lnTo>
                    <a:lnTo>
                      <a:pt x="0" y="37"/>
                    </a:lnTo>
                    <a:lnTo>
                      <a:pt x="0" y="37"/>
                    </a:lnTo>
                    <a:lnTo>
                      <a:pt x="0" y="30"/>
                    </a:lnTo>
                    <a:lnTo>
                      <a:pt x="3" y="22"/>
                    </a:lnTo>
                    <a:lnTo>
                      <a:pt x="6" y="16"/>
                    </a:lnTo>
                    <a:lnTo>
                      <a:pt x="11" y="11"/>
                    </a:lnTo>
                    <a:lnTo>
                      <a:pt x="16" y="6"/>
                    </a:lnTo>
                    <a:lnTo>
                      <a:pt x="22" y="2"/>
                    </a:lnTo>
                    <a:lnTo>
                      <a:pt x="30" y="0"/>
                    </a:lnTo>
                    <a:lnTo>
                      <a:pt x="37" y="0"/>
                    </a:lnTo>
                    <a:lnTo>
                      <a:pt x="194" y="0"/>
                    </a:lnTo>
                    <a:lnTo>
                      <a:pt x="194" y="0"/>
                    </a:lnTo>
                    <a:lnTo>
                      <a:pt x="203" y="0"/>
                    </a:lnTo>
                    <a:lnTo>
                      <a:pt x="209" y="2"/>
                    </a:lnTo>
                    <a:lnTo>
                      <a:pt x="215" y="6"/>
                    </a:lnTo>
                    <a:lnTo>
                      <a:pt x="222" y="11"/>
                    </a:lnTo>
                    <a:lnTo>
                      <a:pt x="226" y="16"/>
                    </a:lnTo>
                    <a:lnTo>
                      <a:pt x="229" y="22"/>
                    </a:lnTo>
                    <a:lnTo>
                      <a:pt x="231" y="30"/>
                    </a:lnTo>
                    <a:lnTo>
                      <a:pt x="232" y="37"/>
                    </a:lnTo>
                    <a:lnTo>
                      <a:pt x="232" y="383"/>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5" name="Freeform 363"/>
              <p:cNvSpPr/>
              <p:nvPr/>
            </p:nvSpPr>
            <p:spPr bwMode="auto">
              <a:xfrm>
                <a:off x="13565039" y="2458727"/>
                <a:ext cx="324209" cy="484764"/>
              </a:xfrm>
              <a:custGeom>
                <a:avLst/>
                <a:gdLst>
                  <a:gd name="T0" fmla="*/ 0 w 169"/>
                  <a:gd name="T1" fmla="*/ 0 h 254"/>
                  <a:gd name="T2" fmla="*/ 0 w 169"/>
                  <a:gd name="T3" fmla="*/ 254 h 254"/>
                  <a:gd name="T4" fmla="*/ 169 w 169"/>
                  <a:gd name="T5" fmla="*/ 254 h 254"/>
                  <a:gd name="T6" fmla="*/ 169 w 169"/>
                  <a:gd name="T7" fmla="*/ 0 h 254"/>
                  <a:gd name="T8" fmla="*/ 0 w 169"/>
                  <a:gd name="T9" fmla="*/ 0 h 254"/>
                  <a:gd name="T10" fmla="*/ 0 w 169"/>
                  <a:gd name="T11" fmla="*/ 0 h 254"/>
                </a:gdLst>
                <a:ahLst/>
                <a:cxnLst>
                  <a:cxn ang="0">
                    <a:pos x="T0" y="T1"/>
                  </a:cxn>
                  <a:cxn ang="0">
                    <a:pos x="T2" y="T3"/>
                  </a:cxn>
                  <a:cxn ang="0">
                    <a:pos x="T4" y="T5"/>
                  </a:cxn>
                  <a:cxn ang="0">
                    <a:pos x="T6" y="T7"/>
                  </a:cxn>
                  <a:cxn ang="0">
                    <a:pos x="T8" y="T9"/>
                  </a:cxn>
                  <a:cxn ang="0">
                    <a:pos x="T10" y="T11"/>
                  </a:cxn>
                </a:cxnLst>
                <a:rect l="0" t="0" r="r" b="b"/>
                <a:pathLst>
                  <a:path w="169" h="254">
                    <a:moveTo>
                      <a:pt x="0" y="0"/>
                    </a:moveTo>
                    <a:lnTo>
                      <a:pt x="0" y="254"/>
                    </a:lnTo>
                    <a:lnTo>
                      <a:pt x="169" y="254"/>
                    </a:lnTo>
                    <a:lnTo>
                      <a:pt x="169" y="0"/>
                    </a:lnTo>
                    <a:lnTo>
                      <a:pt x="0" y="0"/>
                    </a:lnTo>
                    <a:lnTo>
                      <a:pt x="0" y="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6" name="Freeform 364"/>
              <p:cNvSpPr/>
              <p:nvPr/>
            </p:nvSpPr>
            <p:spPr bwMode="auto">
              <a:xfrm>
                <a:off x="13627261" y="2369428"/>
                <a:ext cx="189940" cy="28702"/>
              </a:xfrm>
              <a:custGeom>
                <a:avLst/>
                <a:gdLst>
                  <a:gd name="T0" fmla="*/ 99 w 99"/>
                  <a:gd name="T1" fmla="*/ 8 h 14"/>
                  <a:gd name="T2" fmla="*/ 99 w 99"/>
                  <a:gd name="T3" fmla="*/ 8 h 14"/>
                  <a:gd name="T4" fmla="*/ 99 w 99"/>
                  <a:gd name="T5" fmla="*/ 10 h 14"/>
                  <a:gd name="T6" fmla="*/ 97 w 99"/>
                  <a:gd name="T7" fmla="*/ 12 h 14"/>
                  <a:gd name="T8" fmla="*/ 95 w 99"/>
                  <a:gd name="T9" fmla="*/ 14 h 14"/>
                  <a:gd name="T10" fmla="*/ 93 w 99"/>
                  <a:gd name="T11" fmla="*/ 14 h 14"/>
                  <a:gd name="T12" fmla="*/ 8 w 99"/>
                  <a:gd name="T13" fmla="*/ 14 h 14"/>
                  <a:gd name="T14" fmla="*/ 8 w 99"/>
                  <a:gd name="T15" fmla="*/ 14 h 14"/>
                  <a:gd name="T16" fmla="*/ 4 w 99"/>
                  <a:gd name="T17" fmla="*/ 14 h 14"/>
                  <a:gd name="T18" fmla="*/ 2 w 99"/>
                  <a:gd name="T19" fmla="*/ 12 h 14"/>
                  <a:gd name="T20" fmla="*/ 1 w 99"/>
                  <a:gd name="T21" fmla="*/ 10 h 14"/>
                  <a:gd name="T22" fmla="*/ 0 w 99"/>
                  <a:gd name="T23" fmla="*/ 8 h 14"/>
                  <a:gd name="T24" fmla="*/ 0 w 99"/>
                  <a:gd name="T25" fmla="*/ 8 h 14"/>
                  <a:gd name="T26" fmla="*/ 0 w 99"/>
                  <a:gd name="T27" fmla="*/ 8 h 14"/>
                  <a:gd name="T28" fmla="*/ 1 w 99"/>
                  <a:gd name="T29" fmla="*/ 4 h 14"/>
                  <a:gd name="T30" fmla="*/ 2 w 99"/>
                  <a:gd name="T31" fmla="*/ 2 h 14"/>
                  <a:gd name="T32" fmla="*/ 4 w 99"/>
                  <a:gd name="T33" fmla="*/ 1 h 14"/>
                  <a:gd name="T34" fmla="*/ 8 w 99"/>
                  <a:gd name="T35" fmla="*/ 0 h 14"/>
                  <a:gd name="T36" fmla="*/ 93 w 99"/>
                  <a:gd name="T37" fmla="*/ 0 h 14"/>
                  <a:gd name="T38" fmla="*/ 93 w 99"/>
                  <a:gd name="T39" fmla="*/ 0 h 14"/>
                  <a:gd name="T40" fmla="*/ 95 w 99"/>
                  <a:gd name="T41" fmla="*/ 1 h 14"/>
                  <a:gd name="T42" fmla="*/ 97 w 99"/>
                  <a:gd name="T43" fmla="*/ 2 h 14"/>
                  <a:gd name="T44" fmla="*/ 99 w 99"/>
                  <a:gd name="T45" fmla="*/ 4 h 14"/>
                  <a:gd name="T46" fmla="*/ 99 w 99"/>
                  <a:gd name="T47" fmla="*/ 8 h 14"/>
                  <a:gd name="T48" fmla="*/ 99 w 99"/>
                  <a:gd name="T4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4">
                    <a:moveTo>
                      <a:pt x="99" y="8"/>
                    </a:moveTo>
                    <a:lnTo>
                      <a:pt x="99" y="8"/>
                    </a:lnTo>
                    <a:lnTo>
                      <a:pt x="99" y="10"/>
                    </a:lnTo>
                    <a:lnTo>
                      <a:pt x="97" y="12"/>
                    </a:lnTo>
                    <a:lnTo>
                      <a:pt x="95" y="14"/>
                    </a:lnTo>
                    <a:lnTo>
                      <a:pt x="93" y="14"/>
                    </a:lnTo>
                    <a:lnTo>
                      <a:pt x="8" y="14"/>
                    </a:lnTo>
                    <a:lnTo>
                      <a:pt x="8" y="14"/>
                    </a:lnTo>
                    <a:lnTo>
                      <a:pt x="4" y="14"/>
                    </a:lnTo>
                    <a:lnTo>
                      <a:pt x="2" y="12"/>
                    </a:lnTo>
                    <a:lnTo>
                      <a:pt x="1" y="10"/>
                    </a:lnTo>
                    <a:lnTo>
                      <a:pt x="0" y="8"/>
                    </a:lnTo>
                    <a:lnTo>
                      <a:pt x="0" y="8"/>
                    </a:lnTo>
                    <a:lnTo>
                      <a:pt x="0" y="8"/>
                    </a:lnTo>
                    <a:lnTo>
                      <a:pt x="1" y="4"/>
                    </a:lnTo>
                    <a:lnTo>
                      <a:pt x="2" y="2"/>
                    </a:lnTo>
                    <a:lnTo>
                      <a:pt x="4" y="1"/>
                    </a:lnTo>
                    <a:lnTo>
                      <a:pt x="8" y="0"/>
                    </a:lnTo>
                    <a:lnTo>
                      <a:pt x="93" y="0"/>
                    </a:lnTo>
                    <a:lnTo>
                      <a:pt x="93" y="0"/>
                    </a:lnTo>
                    <a:lnTo>
                      <a:pt x="95" y="1"/>
                    </a:lnTo>
                    <a:lnTo>
                      <a:pt x="97" y="2"/>
                    </a:lnTo>
                    <a:lnTo>
                      <a:pt x="99" y="4"/>
                    </a:lnTo>
                    <a:lnTo>
                      <a:pt x="99" y="8"/>
                    </a:lnTo>
                    <a:lnTo>
                      <a:pt x="99" y="8"/>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7" name="Freeform 365"/>
              <p:cNvSpPr/>
              <p:nvPr/>
            </p:nvSpPr>
            <p:spPr bwMode="auto">
              <a:xfrm>
                <a:off x="13601063" y="3010464"/>
                <a:ext cx="42572" cy="38271"/>
              </a:xfrm>
              <a:custGeom>
                <a:avLst/>
                <a:gdLst>
                  <a:gd name="T0" fmla="*/ 21 w 21"/>
                  <a:gd name="T1" fmla="*/ 10 h 20"/>
                  <a:gd name="T2" fmla="*/ 21 w 21"/>
                  <a:gd name="T3" fmla="*/ 10 h 20"/>
                  <a:gd name="T4" fmla="*/ 21 w 21"/>
                  <a:gd name="T5" fmla="*/ 14 h 20"/>
                  <a:gd name="T6" fmla="*/ 18 w 21"/>
                  <a:gd name="T7" fmla="*/ 17 h 20"/>
                  <a:gd name="T8" fmla="*/ 15 w 21"/>
                  <a:gd name="T9" fmla="*/ 19 h 20"/>
                  <a:gd name="T10" fmla="*/ 11 w 21"/>
                  <a:gd name="T11" fmla="*/ 20 h 20"/>
                  <a:gd name="T12" fmla="*/ 11 w 21"/>
                  <a:gd name="T13" fmla="*/ 20 h 20"/>
                  <a:gd name="T14" fmla="*/ 7 w 21"/>
                  <a:gd name="T15" fmla="*/ 19 h 20"/>
                  <a:gd name="T16" fmla="*/ 3 w 21"/>
                  <a:gd name="T17" fmla="*/ 17 h 20"/>
                  <a:gd name="T18" fmla="*/ 1 w 21"/>
                  <a:gd name="T19" fmla="*/ 14 h 20"/>
                  <a:gd name="T20" fmla="*/ 0 w 21"/>
                  <a:gd name="T21" fmla="*/ 10 h 20"/>
                  <a:gd name="T22" fmla="*/ 0 w 21"/>
                  <a:gd name="T23" fmla="*/ 10 h 20"/>
                  <a:gd name="T24" fmla="*/ 1 w 21"/>
                  <a:gd name="T25" fmla="*/ 5 h 20"/>
                  <a:gd name="T26" fmla="*/ 3 w 21"/>
                  <a:gd name="T27" fmla="*/ 2 h 20"/>
                  <a:gd name="T28" fmla="*/ 7 w 21"/>
                  <a:gd name="T29" fmla="*/ 0 h 20"/>
                  <a:gd name="T30" fmla="*/ 11 w 21"/>
                  <a:gd name="T31" fmla="*/ 0 h 20"/>
                  <a:gd name="T32" fmla="*/ 11 w 21"/>
                  <a:gd name="T33" fmla="*/ 0 h 20"/>
                  <a:gd name="T34" fmla="*/ 15 w 21"/>
                  <a:gd name="T35" fmla="*/ 0 h 20"/>
                  <a:gd name="T36" fmla="*/ 18 w 21"/>
                  <a:gd name="T37" fmla="*/ 2 h 20"/>
                  <a:gd name="T38" fmla="*/ 21 w 21"/>
                  <a:gd name="T39" fmla="*/ 5 h 20"/>
                  <a:gd name="T40" fmla="*/ 21 w 21"/>
                  <a:gd name="T41" fmla="*/ 10 h 20"/>
                  <a:gd name="T42" fmla="*/ 21 w 21"/>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21" y="10"/>
                    </a:moveTo>
                    <a:lnTo>
                      <a:pt x="21" y="10"/>
                    </a:lnTo>
                    <a:lnTo>
                      <a:pt x="21" y="14"/>
                    </a:lnTo>
                    <a:lnTo>
                      <a:pt x="18" y="17"/>
                    </a:lnTo>
                    <a:lnTo>
                      <a:pt x="15" y="19"/>
                    </a:lnTo>
                    <a:lnTo>
                      <a:pt x="11" y="20"/>
                    </a:lnTo>
                    <a:lnTo>
                      <a:pt x="11" y="20"/>
                    </a:lnTo>
                    <a:lnTo>
                      <a:pt x="7" y="19"/>
                    </a:lnTo>
                    <a:lnTo>
                      <a:pt x="3" y="17"/>
                    </a:lnTo>
                    <a:lnTo>
                      <a:pt x="1" y="14"/>
                    </a:lnTo>
                    <a:lnTo>
                      <a:pt x="0" y="10"/>
                    </a:lnTo>
                    <a:lnTo>
                      <a:pt x="0" y="10"/>
                    </a:lnTo>
                    <a:lnTo>
                      <a:pt x="1" y="5"/>
                    </a:lnTo>
                    <a:lnTo>
                      <a:pt x="3" y="2"/>
                    </a:lnTo>
                    <a:lnTo>
                      <a:pt x="7" y="0"/>
                    </a:lnTo>
                    <a:lnTo>
                      <a:pt x="11" y="0"/>
                    </a:lnTo>
                    <a:lnTo>
                      <a:pt x="11" y="0"/>
                    </a:lnTo>
                    <a:lnTo>
                      <a:pt x="15" y="0"/>
                    </a:lnTo>
                    <a:lnTo>
                      <a:pt x="18" y="2"/>
                    </a:lnTo>
                    <a:lnTo>
                      <a:pt x="21" y="5"/>
                    </a:lnTo>
                    <a:lnTo>
                      <a:pt x="21" y="10"/>
                    </a:lnTo>
                    <a:lnTo>
                      <a:pt x="21" y="1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8" name="Freeform 366"/>
              <p:cNvSpPr/>
              <p:nvPr/>
            </p:nvSpPr>
            <p:spPr bwMode="auto">
              <a:xfrm>
                <a:off x="13709131" y="3010464"/>
                <a:ext cx="36024" cy="38271"/>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549" name="Freeform 367"/>
              <p:cNvSpPr/>
              <p:nvPr/>
            </p:nvSpPr>
            <p:spPr bwMode="auto">
              <a:xfrm>
                <a:off x="13810652" y="3010464"/>
                <a:ext cx="39298" cy="38271"/>
              </a:xfrm>
              <a:custGeom>
                <a:avLst/>
                <a:gdLst>
                  <a:gd name="T0" fmla="*/ 20 w 20"/>
                  <a:gd name="T1" fmla="*/ 10 h 20"/>
                  <a:gd name="T2" fmla="*/ 20 w 20"/>
                  <a:gd name="T3" fmla="*/ 10 h 20"/>
                  <a:gd name="T4" fmla="*/ 19 w 20"/>
                  <a:gd name="T5" fmla="*/ 14 h 20"/>
                  <a:gd name="T6" fmla="*/ 17 w 20"/>
                  <a:gd name="T7" fmla="*/ 17 h 20"/>
                  <a:gd name="T8" fmla="*/ 14 w 20"/>
                  <a:gd name="T9" fmla="*/ 19 h 20"/>
                  <a:gd name="T10" fmla="*/ 10 w 20"/>
                  <a:gd name="T11" fmla="*/ 20 h 20"/>
                  <a:gd name="T12" fmla="*/ 10 w 20"/>
                  <a:gd name="T13" fmla="*/ 20 h 20"/>
                  <a:gd name="T14" fmla="*/ 6 w 20"/>
                  <a:gd name="T15" fmla="*/ 19 h 20"/>
                  <a:gd name="T16" fmla="*/ 3 w 20"/>
                  <a:gd name="T17" fmla="*/ 17 h 20"/>
                  <a:gd name="T18" fmla="*/ 1 w 20"/>
                  <a:gd name="T19" fmla="*/ 14 h 20"/>
                  <a:gd name="T20" fmla="*/ 0 w 20"/>
                  <a:gd name="T21" fmla="*/ 10 h 20"/>
                  <a:gd name="T22" fmla="*/ 0 w 20"/>
                  <a:gd name="T23" fmla="*/ 10 h 20"/>
                  <a:gd name="T24" fmla="*/ 1 w 20"/>
                  <a:gd name="T25" fmla="*/ 5 h 20"/>
                  <a:gd name="T26" fmla="*/ 3 w 20"/>
                  <a:gd name="T27" fmla="*/ 2 h 20"/>
                  <a:gd name="T28" fmla="*/ 6 w 20"/>
                  <a:gd name="T29" fmla="*/ 0 h 20"/>
                  <a:gd name="T30" fmla="*/ 10 w 20"/>
                  <a:gd name="T31" fmla="*/ 0 h 20"/>
                  <a:gd name="T32" fmla="*/ 10 w 20"/>
                  <a:gd name="T33" fmla="*/ 0 h 20"/>
                  <a:gd name="T34" fmla="*/ 14 w 20"/>
                  <a:gd name="T35" fmla="*/ 0 h 20"/>
                  <a:gd name="T36" fmla="*/ 17 w 20"/>
                  <a:gd name="T37" fmla="*/ 2 h 20"/>
                  <a:gd name="T38" fmla="*/ 19 w 20"/>
                  <a:gd name="T39" fmla="*/ 5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19" y="14"/>
                    </a:lnTo>
                    <a:lnTo>
                      <a:pt x="17" y="17"/>
                    </a:lnTo>
                    <a:lnTo>
                      <a:pt x="14" y="19"/>
                    </a:lnTo>
                    <a:lnTo>
                      <a:pt x="10" y="20"/>
                    </a:lnTo>
                    <a:lnTo>
                      <a:pt x="10" y="20"/>
                    </a:lnTo>
                    <a:lnTo>
                      <a:pt x="6" y="19"/>
                    </a:lnTo>
                    <a:lnTo>
                      <a:pt x="3" y="17"/>
                    </a:lnTo>
                    <a:lnTo>
                      <a:pt x="1" y="14"/>
                    </a:lnTo>
                    <a:lnTo>
                      <a:pt x="0" y="10"/>
                    </a:lnTo>
                    <a:lnTo>
                      <a:pt x="0" y="10"/>
                    </a:lnTo>
                    <a:lnTo>
                      <a:pt x="1" y="5"/>
                    </a:lnTo>
                    <a:lnTo>
                      <a:pt x="3" y="2"/>
                    </a:lnTo>
                    <a:lnTo>
                      <a:pt x="6" y="0"/>
                    </a:lnTo>
                    <a:lnTo>
                      <a:pt x="10" y="0"/>
                    </a:lnTo>
                    <a:lnTo>
                      <a:pt x="10" y="0"/>
                    </a:lnTo>
                    <a:lnTo>
                      <a:pt x="14" y="0"/>
                    </a:lnTo>
                    <a:lnTo>
                      <a:pt x="17" y="2"/>
                    </a:lnTo>
                    <a:lnTo>
                      <a:pt x="19" y="5"/>
                    </a:lnTo>
                    <a:lnTo>
                      <a:pt x="20" y="10"/>
                    </a:lnTo>
                    <a:lnTo>
                      <a:pt x="20" y="1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nvGrpSpPr>
            <p:cNvPr id="90150" name="组合 377"/>
            <p:cNvGrpSpPr/>
            <p:nvPr/>
          </p:nvGrpSpPr>
          <p:grpSpPr bwMode="auto">
            <a:xfrm>
              <a:off x="1856618" y="3210782"/>
              <a:ext cx="1014214" cy="163324"/>
              <a:chOff x="2959068" y="3040798"/>
              <a:chExt cx="1339337" cy="169902"/>
            </a:xfrm>
          </p:grpSpPr>
          <p:grpSp>
            <p:nvGrpSpPr>
              <p:cNvPr id="90230" name="组合 384"/>
              <p:cNvGrpSpPr/>
              <p:nvPr/>
            </p:nvGrpSpPr>
            <p:grpSpPr bwMode="auto">
              <a:xfrm>
                <a:off x="3996780" y="3084465"/>
                <a:ext cx="301625" cy="82569"/>
                <a:chOff x="3298897" y="4095287"/>
                <a:chExt cx="1257750" cy="591162"/>
              </a:xfrm>
            </p:grpSpPr>
            <p:sp>
              <p:nvSpPr>
                <p:cNvPr id="541" name="Freeform 13"/>
                <p:cNvSpPr>
                  <a:spLocks noEditPoints="1"/>
                </p:cNvSpPr>
                <p:nvPr/>
              </p:nvSpPr>
              <p:spPr bwMode="auto">
                <a:xfrm>
                  <a:off x="3296749" y="4095969"/>
                  <a:ext cx="1258879" cy="30156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42" name="Freeform 13"/>
                <p:cNvSpPr>
                  <a:spLocks noEditPoints="1"/>
                </p:cNvSpPr>
                <p:nvPr/>
              </p:nvSpPr>
              <p:spPr bwMode="auto">
                <a:xfrm>
                  <a:off x="3296749" y="4397533"/>
                  <a:ext cx="1258879" cy="292698"/>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90231" name="组合 222"/>
              <p:cNvGrpSpPr/>
              <p:nvPr/>
            </p:nvGrpSpPr>
            <p:grpSpPr bwMode="auto">
              <a:xfrm>
                <a:off x="2959068" y="3043052"/>
                <a:ext cx="283571" cy="165395"/>
                <a:chOff x="2699421" y="3043052"/>
                <a:chExt cx="283571" cy="165395"/>
              </a:xfrm>
            </p:grpSpPr>
            <p:grpSp>
              <p:nvGrpSpPr>
                <p:cNvPr id="15" name="组合 521"/>
                <p:cNvGrpSpPr/>
                <p:nvPr/>
              </p:nvGrpSpPr>
              <p:grpSpPr>
                <a:xfrm>
                  <a:off x="2699421" y="3043052"/>
                  <a:ext cx="114010" cy="165395"/>
                  <a:chOff x="-909638" y="971550"/>
                  <a:chExt cx="909638" cy="2039938"/>
                </a:xfrm>
                <a:solidFill>
                  <a:srgbClr val="000000">
                    <a:lumMod val="50000"/>
                    <a:lumOff val="50000"/>
                  </a:srgbClr>
                </a:solidFill>
              </p:grpSpPr>
              <p:sp>
                <p:nvSpPr>
                  <p:cNvPr id="536"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7"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8"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9"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40"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16" name="组合 521"/>
                <p:cNvGrpSpPr/>
                <p:nvPr/>
              </p:nvGrpSpPr>
              <p:grpSpPr>
                <a:xfrm>
                  <a:off x="2868982" y="3043052"/>
                  <a:ext cx="114010" cy="165395"/>
                  <a:chOff x="-909638" y="971550"/>
                  <a:chExt cx="909638" cy="2039938"/>
                </a:xfrm>
                <a:solidFill>
                  <a:srgbClr val="000000">
                    <a:lumMod val="50000"/>
                    <a:lumOff val="50000"/>
                  </a:srgbClr>
                </a:solidFill>
              </p:grpSpPr>
              <p:sp>
                <p:nvSpPr>
                  <p:cNvPr id="531"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2"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3"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4"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35"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grpSp>
            <p:nvGrpSpPr>
              <p:cNvPr id="90232" name="组合 221"/>
              <p:cNvGrpSpPr/>
              <p:nvPr/>
            </p:nvGrpSpPr>
            <p:grpSpPr bwMode="auto">
              <a:xfrm>
                <a:off x="3443174" y="3040798"/>
                <a:ext cx="288732" cy="169902"/>
                <a:chOff x="3183527" y="3040798"/>
                <a:chExt cx="288732" cy="169902"/>
              </a:xfrm>
            </p:grpSpPr>
            <p:sp>
              <p:nvSpPr>
                <p:cNvPr id="527" name="Freeform 30"/>
                <p:cNvSpPr>
                  <a:spLocks noEditPoints="1"/>
                </p:cNvSpPr>
                <p:nvPr/>
              </p:nvSpPr>
              <p:spPr bwMode="auto">
                <a:xfrm>
                  <a:off x="3183144" y="3041201"/>
                  <a:ext cx="142561"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28" name="Freeform 30"/>
                <p:cNvSpPr>
                  <a:spLocks noEditPoints="1"/>
                </p:cNvSpPr>
                <p:nvPr/>
              </p:nvSpPr>
              <p:spPr bwMode="auto">
                <a:xfrm>
                  <a:off x="3329898" y="3041201"/>
                  <a:ext cx="142561"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sp>
          <p:nvSpPr>
            <p:cNvPr id="288" name="矩形 287"/>
            <p:cNvSpPr/>
            <p:nvPr/>
          </p:nvSpPr>
          <p:spPr>
            <a:xfrm>
              <a:off x="914995" y="3062311"/>
              <a:ext cx="999933" cy="294145"/>
            </a:xfrm>
            <a:prstGeom prst="rect">
              <a:avLst/>
            </a:prstGeom>
          </p:spPr>
          <p:txBody>
            <a:bodyPr wrap="square" lIns="68502" tIns="34251" rIns="68502" bIns="34251">
              <a:spAutoFit/>
            </a:bodyPr>
            <a:lstStyle/>
            <a:p>
              <a:pPr defTabSz="684530" eaLnBrk="1" fontAlgn="auto" hangingPunct="1">
                <a:spcBef>
                  <a:spcPts val="0"/>
                </a:spcBef>
                <a:spcAft>
                  <a:spcPts val="0"/>
                </a:spcAft>
                <a:defRPr/>
              </a:pPr>
              <a:r>
                <a:rPr lang="en-US" altLang="zh-CN" sz="1050" kern="0" dirty="0">
                  <a:solidFill>
                    <a:srgbClr val="000000"/>
                  </a:solidFill>
                  <a:latin typeface="+mn-lt"/>
                  <a:ea typeface="+mn-ea"/>
                  <a:cs typeface="Arial Unicode MS" panose="020B0604020202020204" pitchFamily="34" charset="-122"/>
                </a:rPr>
                <a:t>Physical resource</a:t>
              </a:r>
              <a:endParaRPr lang="zh-CN" altLang="en-US" sz="1050" kern="0" dirty="0">
                <a:solidFill>
                  <a:srgbClr val="000000"/>
                </a:solidFill>
                <a:latin typeface="+mn-lt"/>
                <a:ea typeface="+mn-ea"/>
                <a:cs typeface="Arial Unicode MS" panose="020B0604020202020204" pitchFamily="34" charset="-122"/>
              </a:endParaRPr>
            </a:p>
          </p:txBody>
        </p:sp>
        <p:grpSp>
          <p:nvGrpSpPr>
            <p:cNvPr id="90152" name="Group 476"/>
            <p:cNvGrpSpPr/>
            <p:nvPr/>
          </p:nvGrpSpPr>
          <p:grpSpPr bwMode="auto">
            <a:xfrm>
              <a:off x="2984430" y="1230086"/>
              <a:ext cx="747784" cy="512915"/>
              <a:chOff x="5459448" y="1285874"/>
              <a:chExt cx="790216" cy="505315"/>
            </a:xfrm>
          </p:grpSpPr>
          <p:sp>
            <p:nvSpPr>
              <p:cNvPr id="494" name="Freeform 27"/>
              <p:cNvSpPr>
                <a:spLocks noEditPoints="1"/>
              </p:cNvSpPr>
              <p:nvPr/>
            </p:nvSpPr>
            <p:spPr bwMode="auto">
              <a:xfrm>
                <a:off x="5460000" y="1285360"/>
                <a:ext cx="790177" cy="50565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FFFFFF">
                  <a:lumMod val="65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nvGrpSpPr>
              <p:cNvPr id="19" name="组合 381"/>
              <p:cNvGrpSpPr/>
              <p:nvPr/>
            </p:nvGrpSpPr>
            <p:grpSpPr>
              <a:xfrm>
                <a:off x="5819619" y="1346582"/>
                <a:ext cx="181007" cy="188182"/>
                <a:chOff x="12379325" y="6088063"/>
                <a:chExt cx="601663" cy="606425"/>
              </a:xfrm>
              <a:solidFill>
                <a:srgbClr val="FFFFFF">
                  <a:lumMod val="95000"/>
                </a:srgbClr>
              </a:solidFill>
            </p:grpSpPr>
            <p:sp>
              <p:nvSpPr>
                <p:cNvPr id="515" name="Freeform 721"/>
                <p:cNvSpPr/>
                <p:nvPr/>
              </p:nvSpPr>
              <p:spPr bwMode="auto">
                <a:xfrm>
                  <a:off x="12379325" y="6088063"/>
                  <a:ext cx="601663" cy="606425"/>
                </a:xfrm>
                <a:custGeom>
                  <a:avLst/>
                  <a:gdLst/>
                  <a:ahLst/>
                  <a:cxnLst>
                    <a:cxn ang="0">
                      <a:pos x="346" y="190"/>
                    </a:cxn>
                    <a:cxn ang="0">
                      <a:pos x="338" y="237"/>
                    </a:cxn>
                    <a:cxn ang="0">
                      <a:pos x="320" y="278"/>
                    </a:cxn>
                    <a:cxn ang="0">
                      <a:pos x="299" y="302"/>
                    </a:cxn>
                    <a:cxn ang="0">
                      <a:pos x="265" y="329"/>
                    </a:cxn>
                    <a:cxn ang="0">
                      <a:pos x="220" y="345"/>
                    </a:cxn>
                    <a:cxn ang="0">
                      <a:pos x="189" y="347"/>
                    </a:cxn>
                    <a:cxn ang="0">
                      <a:pos x="142" y="341"/>
                    </a:cxn>
                    <a:cxn ang="0">
                      <a:pos x="102" y="320"/>
                    </a:cxn>
                    <a:cxn ang="0">
                      <a:pos x="79" y="302"/>
                    </a:cxn>
                    <a:cxn ang="0">
                      <a:pos x="51" y="265"/>
                    </a:cxn>
                    <a:cxn ang="0">
                      <a:pos x="36" y="223"/>
                    </a:cxn>
                    <a:cxn ang="0">
                      <a:pos x="32" y="190"/>
                    </a:cxn>
                    <a:cxn ang="0">
                      <a:pos x="38" y="143"/>
                    </a:cxn>
                    <a:cxn ang="0">
                      <a:pos x="59" y="102"/>
                    </a:cxn>
                    <a:cxn ang="0">
                      <a:pos x="79" y="80"/>
                    </a:cxn>
                    <a:cxn ang="0">
                      <a:pos x="114" y="53"/>
                    </a:cxn>
                    <a:cxn ang="0">
                      <a:pos x="157" y="37"/>
                    </a:cxn>
                    <a:cxn ang="0">
                      <a:pos x="189" y="33"/>
                    </a:cxn>
                    <a:cxn ang="0">
                      <a:pos x="236" y="41"/>
                    </a:cxn>
                    <a:cxn ang="0">
                      <a:pos x="277" y="62"/>
                    </a:cxn>
                    <a:cxn ang="0">
                      <a:pos x="299" y="80"/>
                    </a:cxn>
                    <a:cxn ang="0">
                      <a:pos x="328" y="117"/>
                    </a:cxn>
                    <a:cxn ang="0">
                      <a:pos x="342" y="159"/>
                    </a:cxn>
                    <a:cxn ang="0">
                      <a:pos x="363" y="190"/>
                    </a:cxn>
                    <a:cxn ang="0">
                      <a:pos x="379" y="172"/>
                    </a:cxn>
                    <a:cxn ang="0">
                      <a:pos x="365" y="117"/>
                    </a:cxn>
                    <a:cxn ang="0">
                      <a:pos x="336" y="70"/>
                    </a:cxn>
                    <a:cxn ang="0">
                      <a:pos x="295" y="33"/>
                    </a:cxn>
                    <a:cxn ang="0">
                      <a:pos x="246" y="8"/>
                    </a:cxn>
                    <a:cxn ang="0">
                      <a:pos x="189" y="0"/>
                    </a:cxn>
                    <a:cxn ang="0">
                      <a:pos x="151" y="4"/>
                    </a:cxn>
                    <a:cxn ang="0">
                      <a:pos x="98" y="23"/>
                    </a:cxn>
                    <a:cxn ang="0">
                      <a:pos x="55" y="55"/>
                    </a:cxn>
                    <a:cxn ang="0">
                      <a:pos x="22" y="100"/>
                    </a:cxn>
                    <a:cxn ang="0">
                      <a:pos x="4" y="151"/>
                    </a:cxn>
                    <a:cxn ang="0">
                      <a:pos x="0" y="190"/>
                    </a:cxn>
                    <a:cxn ang="0">
                      <a:pos x="8" y="247"/>
                    </a:cxn>
                    <a:cxn ang="0">
                      <a:pos x="32" y="296"/>
                    </a:cxn>
                    <a:cxn ang="0">
                      <a:pos x="69" y="337"/>
                    </a:cxn>
                    <a:cxn ang="0">
                      <a:pos x="116" y="365"/>
                    </a:cxn>
                    <a:cxn ang="0">
                      <a:pos x="169" y="380"/>
                    </a:cxn>
                    <a:cxn ang="0">
                      <a:pos x="208" y="380"/>
                    </a:cxn>
                    <a:cxn ang="0">
                      <a:pos x="263" y="365"/>
                    </a:cxn>
                    <a:cxn ang="0">
                      <a:pos x="310" y="337"/>
                    </a:cxn>
                    <a:cxn ang="0">
                      <a:pos x="346" y="296"/>
                    </a:cxn>
                    <a:cxn ang="0">
                      <a:pos x="371" y="247"/>
                    </a:cxn>
                    <a:cxn ang="0">
                      <a:pos x="379" y="190"/>
                    </a:cxn>
                  </a:cxnLst>
                  <a:rect l="0" t="0" r="r" b="b"/>
                  <a:pathLst>
                    <a:path w="379" h="382">
                      <a:moveTo>
                        <a:pt x="363" y="190"/>
                      </a:moveTo>
                      <a:lnTo>
                        <a:pt x="346" y="190"/>
                      </a:lnTo>
                      <a:lnTo>
                        <a:pt x="346" y="190"/>
                      </a:lnTo>
                      <a:lnTo>
                        <a:pt x="344" y="206"/>
                      </a:lnTo>
                      <a:lnTo>
                        <a:pt x="342" y="223"/>
                      </a:lnTo>
                      <a:lnTo>
                        <a:pt x="338" y="237"/>
                      </a:lnTo>
                      <a:lnTo>
                        <a:pt x="334" y="251"/>
                      </a:lnTo>
                      <a:lnTo>
                        <a:pt x="328" y="265"/>
                      </a:lnTo>
                      <a:lnTo>
                        <a:pt x="320" y="278"/>
                      </a:lnTo>
                      <a:lnTo>
                        <a:pt x="310" y="290"/>
                      </a:lnTo>
                      <a:lnTo>
                        <a:pt x="299" y="302"/>
                      </a:lnTo>
                      <a:lnTo>
                        <a:pt x="299" y="302"/>
                      </a:lnTo>
                      <a:lnTo>
                        <a:pt x="289" y="312"/>
                      </a:lnTo>
                      <a:lnTo>
                        <a:pt x="277" y="320"/>
                      </a:lnTo>
                      <a:lnTo>
                        <a:pt x="265" y="329"/>
                      </a:lnTo>
                      <a:lnTo>
                        <a:pt x="250" y="335"/>
                      </a:lnTo>
                      <a:lnTo>
                        <a:pt x="236" y="341"/>
                      </a:lnTo>
                      <a:lnTo>
                        <a:pt x="220" y="345"/>
                      </a:lnTo>
                      <a:lnTo>
                        <a:pt x="206" y="347"/>
                      </a:lnTo>
                      <a:lnTo>
                        <a:pt x="189" y="347"/>
                      </a:lnTo>
                      <a:lnTo>
                        <a:pt x="189" y="347"/>
                      </a:lnTo>
                      <a:lnTo>
                        <a:pt x="173" y="347"/>
                      </a:lnTo>
                      <a:lnTo>
                        <a:pt x="157" y="345"/>
                      </a:lnTo>
                      <a:lnTo>
                        <a:pt x="142" y="341"/>
                      </a:lnTo>
                      <a:lnTo>
                        <a:pt x="128" y="335"/>
                      </a:lnTo>
                      <a:lnTo>
                        <a:pt x="114" y="329"/>
                      </a:lnTo>
                      <a:lnTo>
                        <a:pt x="102" y="320"/>
                      </a:lnTo>
                      <a:lnTo>
                        <a:pt x="89" y="312"/>
                      </a:lnTo>
                      <a:lnTo>
                        <a:pt x="79" y="302"/>
                      </a:lnTo>
                      <a:lnTo>
                        <a:pt x="79" y="302"/>
                      </a:lnTo>
                      <a:lnTo>
                        <a:pt x="69" y="290"/>
                      </a:lnTo>
                      <a:lnTo>
                        <a:pt x="59" y="278"/>
                      </a:lnTo>
                      <a:lnTo>
                        <a:pt x="51" y="265"/>
                      </a:lnTo>
                      <a:lnTo>
                        <a:pt x="45" y="251"/>
                      </a:lnTo>
                      <a:lnTo>
                        <a:pt x="38" y="237"/>
                      </a:lnTo>
                      <a:lnTo>
                        <a:pt x="36" y="223"/>
                      </a:lnTo>
                      <a:lnTo>
                        <a:pt x="32" y="206"/>
                      </a:lnTo>
                      <a:lnTo>
                        <a:pt x="32" y="190"/>
                      </a:lnTo>
                      <a:lnTo>
                        <a:pt x="32" y="190"/>
                      </a:lnTo>
                      <a:lnTo>
                        <a:pt x="32" y="174"/>
                      </a:lnTo>
                      <a:lnTo>
                        <a:pt x="36" y="159"/>
                      </a:lnTo>
                      <a:lnTo>
                        <a:pt x="38" y="143"/>
                      </a:lnTo>
                      <a:lnTo>
                        <a:pt x="45" y="129"/>
                      </a:lnTo>
                      <a:lnTo>
                        <a:pt x="51" y="117"/>
                      </a:lnTo>
                      <a:lnTo>
                        <a:pt x="59" y="102"/>
                      </a:lnTo>
                      <a:lnTo>
                        <a:pt x="69" y="90"/>
                      </a:lnTo>
                      <a:lnTo>
                        <a:pt x="79" y="80"/>
                      </a:lnTo>
                      <a:lnTo>
                        <a:pt x="79" y="80"/>
                      </a:lnTo>
                      <a:lnTo>
                        <a:pt x="89" y="70"/>
                      </a:lnTo>
                      <a:lnTo>
                        <a:pt x="102" y="62"/>
                      </a:lnTo>
                      <a:lnTo>
                        <a:pt x="114" y="53"/>
                      </a:lnTo>
                      <a:lnTo>
                        <a:pt x="128" y="45"/>
                      </a:lnTo>
                      <a:lnTo>
                        <a:pt x="142" y="41"/>
                      </a:lnTo>
                      <a:lnTo>
                        <a:pt x="157" y="37"/>
                      </a:lnTo>
                      <a:lnTo>
                        <a:pt x="173" y="35"/>
                      </a:lnTo>
                      <a:lnTo>
                        <a:pt x="189" y="33"/>
                      </a:lnTo>
                      <a:lnTo>
                        <a:pt x="189" y="33"/>
                      </a:lnTo>
                      <a:lnTo>
                        <a:pt x="206" y="35"/>
                      </a:lnTo>
                      <a:lnTo>
                        <a:pt x="220" y="37"/>
                      </a:lnTo>
                      <a:lnTo>
                        <a:pt x="236" y="41"/>
                      </a:lnTo>
                      <a:lnTo>
                        <a:pt x="250" y="45"/>
                      </a:lnTo>
                      <a:lnTo>
                        <a:pt x="265" y="53"/>
                      </a:lnTo>
                      <a:lnTo>
                        <a:pt x="277" y="62"/>
                      </a:lnTo>
                      <a:lnTo>
                        <a:pt x="289" y="70"/>
                      </a:lnTo>
                      <a:lnTo>
                        <a:pt x="299" y="80"/>
                      </a:lnTo>
                      <a:lnTo>
                        <a:pt x="299" y="80"/>
                      </a:lnTo>
                      <a:lnTo>
                        <a:pt x="310" y="90"/>
                      </a:lnTo>
                      <a:lnTo>
                        <a:pt x="320" y="102"/>
                      </a:lnTo>
                      <a:lnTo>
                        <a:pt x="328" y="117"/>
                      </a:lnTo>
                      <a:lnTo>
                        <a:pt x="334" y="129"/>
                      </a:lnTo>
                      <a:lnTo>
                        <a:pt x="338" y="143"/>
                      </a:lnTo>
                      <a:lnTo>
                        <a:pt x="342" y="159"/>
                      </a:lnTo>
                      <a:lnTo>
                        <a:pt x="344" y="174"/>
                      </a:lnTo>
                      <a:lnTo>
                        <a:pt x="346" y="190"/>
                      </a:lnTo>
                      <a:lnTo>
                        <a:pt x="363" y="190"/>
                      </a:lnTo>
                      <a:lnTo>
                        <a:pt x="379" y="190"/>
                      </a:lnTo>
                      <a:lnTo>
                        <a:pt x="379" y="190"/>
                      </a:lnTo>
                      <a:lnTo>
                        <a:pt x="379" y="172"/>
                      </a:lnTo>
                      <a:lnTo>
                        <a:pt x="375" y="151"/>
                      </a:lnTo>
                      <a:lnTo>
                        <a:pt x="371" y="135"/>
                      </a:lnTo>
                      <a:lnTo>
                        <a:pt x="365" y="117"/>
                      </a:lnTo>
                      <a:lnTo>
                        <a:pt x="356" y="100"/>
                      </a:lnTo>
                      <a:lnTo>
                        <a:pt x="346" y="84"/>
                      </a:lnTo>
                      <a:lnTo>
                        <a:pt x="336" y="70"/>
                      </a:lnTo>
                      <a:lnTo>
                        <a:pt x="324" y="55"/>
                      </a:lnTo>
                      <a:lnTo>
                        <a:pt x="310" y="43"/>
                      </a:lnTo>
                      <a:lnTo>
                        <a:pt x="295" y="33"/>
                      </a:lnTo>
                      <a:lnTo>
                        <a:pt x="279" y="23"/>
                      </a:lnTo>
                      <a:lnTo>
                        <a:pt x="263" y="15"/>
                      </a:lnTo>
                      <a:lnTo>
                        <a:pt x="246" y="8"/>
                      </a:lnTo>
                      <a:lnTo>
                        <a:pt x="228" y="4"/>
                      </a:lnTo>
                      <a:lnTo>
                        <a:pt x="208" y="2"/>
                      </a:lnTo>
                      <a:lnTo>
                        <a:pt x="189" y="0"/>
                      </a:lnTo>
                      <a:lnTo>
                        <a:pt x="189" y="0"/>
                      </a:lnTo>
                      <a:lnTo>
                        <a:pt x="169" y="2"/>
                      </a:lnTo>
                      <a:lnTo>
                        <a:pt x="151" y="4"/>
                      </a:lnTo>
                      <a:lnTo>
                        <a:pt x="132" y="8"/>
                      </a:lnTo>
                      <a:lnTo>
                        <a:pt x="116" y="15"/>
                      </a:lnTo>
                      <a:lnTo>
                        <a:pt x="98" y="23"/>
                      </a:lnTo>
                      <a:lnTo>
                        <a:pt x="83" y="33"/>
                      </a:lnTo>
                      <a:lnTo>
                        <a:pt x="69" y="43"/>
                      </a:lnTo>
                      <a:lnTo>
                        <a:pt x="55" y="55"/>
                      </a:lnTo>
                      <a:lnTo>
                        <a:pt x="42" y="70"/>
                      </a:lnTo>
                      <a:lnTo>
                        <a:pt x="32" y="84"/>
                      </a:lnTo>
                      <a:lnTo>
                        <a:pt x="22" y="100"/>
                      </a:lnTo>
                      <a:lnTo>
                        <a:pt x="14" y="117"/>
                      </a:lnTo>
                      <a:lnTo>
                        <a:pt x="8" y="135"/>
                      </a:lnTo>
                      <a:lnTo>
                        <a:pt x="4" y="151"/>
                      </a:lnTo>
                      <a:lnTo>
                        <a:pt x="0" y="172"/>
                      </a:lnTo>
                      <a:lnTo>
                        <a:pt x="0" y="190"/>
                      </a:lnTo>
                      <a:lnTo>
                        <a:pt x="0" y="190"/>
                      </a:lnTo>
                      <a:lnTo>
                        <a:pt x="0" y="210"/>
                      </a:lnTo>
                      <a:lnTo>
                        <a:pt x="4" y="229"/>
                      </a:lnTo>
                      <a:lnTo>
                        <a:pt x="8" y="247"/>
                      </a:lnTo>
                      <a:lnTo>
                        <a:pt x="14" y="265"/>
                      </a:lnTo>
                      <a:lnTo>
                        <a:pt x="22" y="282"/>
                      </a:lnTo>
                      <a:lnTo>
                        <a:pt x="32" y="296"/>
                      </a:lnTo>
                      <a:lnTo>
                        <a:pt x="42" y="312"/>
                      </a:lnTo>
                      <a:lnTo>
                        <a:pt x="55" y="325"/>
                      </a:lnTo>
                      <a:lnTo>
                        <a:pt x="69" y="337"/>
                      </a:lnTo>
                      <a:lnTo>
                        <a:pt x="83" y="349"/>
                      </a:lnTo>
                      <a:lnTo>
                        <a:pt x="98" y="357"/>
                      </a:lnTo>
                      <a:lnTo>
                        <a:pt x="116" y="365"/>
                      </a:lnTo>
                      <a:lnTo>
                        <a:pt x="132" y="371"/>
                      </a:lnTo>
                      <a:lnTo>
                        <a:pt x="151" y="378"/>
                      </a:lnTo>
                      <a:lnTo>
                        <a:pt x="169" y="380"/>
                      </a:lnTo>
                      <a:lnTo>
                        <a:pt x="189" y="382"/>
                      </a:lnTo>
                      <a:lnTo>
                        <a:pt x="189" y="382"/>
                      </a:lnTo>
                      <a:lnTo>
                        <a:pt x="208" y="380"/>
                      </a:lnTo>
                      <a:lnTo>
                        <a:pt x="228" y="378"/>
                      </a:lnTo>
                      <a:lnTo>
                        <a:pt x="246" y="371"/>
                      </a:lnTo>
                      <a:lnTo>
                        <a:pt x="263" y="365"/>
                      </a:lnTo>
                      <a:lnTo>
                        <a:pt x="279" y="357"/>
                      </a:lnTo>
                      <a:lnTo>
                        <a:pt x="295" y="349"/>
                      </a:lnTo>
                      <a:lnTo>
                        <a:pt x="310" y="337"/>
                      </a:lnTo>
                      <a:lnTo>
                        <a:pt x="324" y="325"/>
                      </a:lnTo>
                      <a:lnTo>
                        <a:pt x="336" y="312"/>
                      </a:lnTo>
                      <a:lnTo>
                        <a:pt x="346" y="296"/>
                      </a:lnTo>
                      <a:lnTo>
                        <a:pt x="356" y="282"/>
                      </a:lnTo>
                      <a:lnTo>
                        <a:pt x="365" y="265"/>
                      </a:lnTo>
                      <a:lnTo>
                        <a:pt x="371" y="247"/>
                      </a:lnTo>
                      <a:lnTo>
                        <a:pt x="375" y="229"/>
                      </a:lnTo>
                      <a:lnTo>
                        <a:pt x="379" y="210"/>
                      </a:lnTo>
                      <a:lnTo>
                        <a:pt x="379" y="190"/>
                      </a:lnTo>
                      <a:lnTo>
                        <a:pt x="363" y="19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6" name="Freeform 722"/>
                <p:cNvSpPr>
                  <a:spLocks noEditPoints="1"/>
                </p:cNvSpPr>
                <p:nvPr/>
              </p:nvSpPr>
              <p:spPr bwMode="auto">
                <a:xfrm>
                  <a:off x="12634913" y="6240463"/>
                  <a:ext cx="284163" cy="336550"/>
                </a:xfrm>
                <a:custGeom>
                  <a:avLst/>
                  <a:gdLst/>
                  <a:ahLst/>
                  <a:cxnLst>
                    <a:cxn ang="0">
                      <a:pos x="163" y="39"/>
                    </a:cxn>
                    <a:cxn ang="0">
                      <a:pos x="144" y="21"/>
                    </a:cxn>
                    <a:cxn ang="0">
                      <a:pos x="122" y="8"/>
                    </a:cxn>
                    <a:cxn ang="0">
                      <a:pos x="83" y="10"/>
                    </a:cxn>
                    <a:cxn ang="0">
                      <a:pos x="73" y="10"/>
                    </a:cxn>
                    <a:cxn ang="0">
                      <a:pos x="53" y="0"/>
                    </a:cxn>
                    <a:cxn ang="0">
                      <a:pos x="41" y="2"/>
                    </a:cxn>
                    <a:cxn ang="0">
                      <a:pos x="36" y="16"/>
                    </a:cxn>
                    <a:cxn ang="0">
                      <a:pos x="32" y="37"/>
                    </a:cxn>
                    <a:cxn ang="0">
                      <a:pos x="16" y="39"/>
                    </a:cxn>
                    <a:cxn ang="0">
                      <a:pos x="20" y="49"/>
                    </a:cxn>
                    <a:cxn ang="0">
                      <a:pos x="28" y="55"/>
                    </a:cxn>
                    <a:cxn ang="0">
                      <a:pos x="16" y="59"/>
                    </a:cxn>
                    <a:cxn ang="0">
                      <a:pos x="10" y="63"/>
                    </a:cxn>
                    <a:cxn ang="0">
                      <a:pos x="18" y="67"/>
                    </a:cxn>
                    <a:cxn ang="0">
                      <a:pos x="14" y="76"/>
                    </a:cxn>
                    <a:cxn ang="0">
                      <a:pos x="2" y="96"/>
                    </a:cxn>
                    <a:cxn ang="0">
                      <a:pos x="2" y="125"/>
                    </a:cxn>
                    <a:cxn ang="0">
                      <a:pos x="14" y="133"/>
                    </a:cxn>
                    <a:cxn ang="0">
                      <a:pos x="34" y="139"/>
                    </a:cxn>
                    <a:cxn ang="0">
                      <a:pos x="38" y="147"/>
                    </a:cxn>
                    <a:cxn ang="0">
                      <a:pos x="38" y="190"/>
                    </a:cxn>
                    <a:cxn ang="0">
                      <a:pos x="43" y="206"/>
                    </a:cxn>
                    <a:cxn ang="0">
                      <a:pos x="57" y="210"/>
                    </a:cxn>
                    <a:cxn ang="0">
                      <a:pos x="63" y="206"/>
                    </a:cxn>
                    <a:cxn ang="0">
                      <a:pos x="71" y="182"/>
                    </a:cxn>
                    <a:cxn ang="0">
                      <a:pos x="83" y="186"/>
                    </a:cxn>
                    <a:cxn ang="0">
                      <a:pos x="91" y="184"/>
                    </a:cxn>
                    <a:cxn ang="0">
                      <a:pos x="94" y="169"/>
                    </a:cxn>
                    <a:cxn ang="0">
                      <a:pos x="83" y="165"/>
                    </a:cxn>
                    <a:cxn ang="0">
                      <a:pos x="81" y="159"/>
                    </a:cxn>
                    <a:cxn ang="0">
                      <a:pos x="94" y="143"/>
                    </a:cxn>
                    <a:cxn ang="0">
                      <a:pos x="98" y="125"/>
                    </a:cxn>
                    <a:cxn ang="0">
                      <a:pos x="110" y="100"/>
                    </a:cxn>
                    <a:cxn ang="0">
                      <a:pos x="122" y="100"/>
                    </a:cxn>
                    <a:cxn ang="0">
                      <a:pos x="134" y="127"/>
                    </a:cxn>
                    <a:cxn ang="0">
                      <a:pos x="140" y="118"/>
                    </a:cxn>
                    <a:cxn ang="0">
                      <a:pos x="147" y="106"/>
                    </a:cxn>
                    <a:cxn ang="0">
                      <a:pos x="157" y="116"/>
                    </a:cxn>
                    <a:cxn ang="0">
                      <a:pos x="167" y="151"/>
                    </a:cxn>
                    <a:cxn ang="0">
                      <a:pos x="177" y="118"/>
                    </a:cxn>
                    <a:cxn ang="0">
                      <a:pos x="175" y="72"/>
                    </a:cxn>
                    <a:cxn ang="0">
                      <a:pos x="163" y="39"/>
                    </a:cxn>
                    <a:cxn ang="0">
                      <a:pos x="75" y="82"/>
                    </a:cxn>
                    <a:cxn ang="0">
                      <a:pos x="61" y="84"/>
                    </a:cxn>
                    <a:cxn ang="0">
                      <a:pos x="51" y="78"/>
                    </a:cxn>
                    <a:cxn ang="0">
                      <a:pos x="45" y="74"/>
                    </a:cxn>
                    <a:cxn ang="0">
                      <a:pos x="41" y="63"/>
                    </a:cxn>
                    <a:cxn ang="0">
                      <a:pos x="47" y="57"/>
                    </a:cxn>
                    <a:cxn ang="0">
                      <a:pos x="51" y="59"/>
                    </a:cxn>
                    <a:cxn ang="0">
                      <a:pos x="53" y="67"/>
                    </a:cxn>
                    <a:cxn ang="0">
                      <a:pos x="57" y="67"/>
                    </a:cxn>
                    <a:cxn ang="0">
                      <a:pos x="65" y="61"/>
                    </a:cxn>
                    <a:cxn ang="0">
                      <a:pos x="75" y="72"/>
                    </a:cxn>
                  </a:cxnLst>
                  <a:rect l="0" t="0" r="r" b="b"/>
                  <a:pathLst>
                    <a:path w="179" h="212">
                      <a:moveTo>
                        <a:pt x="6" y="82"/>
                      </a:moveTo>
                      <a:lnTo>
                        <a:pt x="6" y="82"/>
                      </a:lnTo>
                      <a:close/>
                      <a:moveTo>
                        <a:pt x="163" y="39"/>
                      </a:moveTo>
                      <a:lnTo>
                        <a:pt x="163" y="39"/>
                      </a:lnTo>
                      <a:lnTo>
                        <a:pt x="155" y="29"/>
                      </a:lnTo>
                      <a:lnTo>
                        <a:pt x="144" y="21"/>
                      </a:lnTo>
                      <a:lnTo>
                        <a:pt x="134" y="14"/>
                      </a:lnTo>
                      <a:lnTo>
                        <a:pt x="122" y="8"/>
                      </a:lnTo>
                      <a:lnTo>
                        <a:pt x="122" y="8"/>
                      </a:lnTo>
                      <a:lnTo>
                        <a:pt x="110" y="4"/>
                      </a:lnTo>
                      <a:lnTo>
                        <a:pt x="104" y="4"/>
                      </a:lnTo>
                      <a:lnTo>
                        <a:pt x="83" y="10"/>
                      </a:lnTo>
                      <a:lnTo>
                        <a:pt x="83" y="10"/>
                      </a:lnTo>
                      <a:lnTo>
                        <a:pt x="79" y="12"/>
                      </a:lnTo>
                      <a:lnTo>
                        <a:pt x="73" y="10"/>
                      </a:lnTo>
                      <a:lnTo>
                        <a:pt x="65" y="6"/>
                      </a:lnTo>
                      <a:lnTo>
                        <a:pt x="57" y="0"/>
                      </a:lnTo>
                      <a:lnTo>
                        <a:pt x="53" y="0"/>
                      </a:lnTo>
                      <a:lnTo>
                        <a:pt x="47" y="0"/>
                      </a:lnTo>
                      <a:lnTo>
                        <a:pt x="47" y="0"/>
                      </a:lnTo>
                      <a:lnTo>
                        <a:pt x="41" y="2"/>
                      </a:lnTo>
                      <a:lnTo>
                        <a:pt x="38" y="6"/>
                      </a:lnTo>
                      <a:lnTo>
                        <a:pt x="36" y="10"/>
                      </a:lnTo>
                      <a:lnTo>
                        <a:pt x="36" y="16"/>
                      </a:lnTo>
                      <a:lnTo>
                        <a:pt x="36" y="29"/>
                      </a:lnTo>
                      <a:lnTo>
                        <a:pt x="36" y="35"/>
                      </a:lnTo>
                      <a:lnTo>
                        <a:pt x="32" y="37"/>
                      </a:lnTo>
                      <a:lnTo>
                        <a:pt x="32" y="37"/>
                      </a:lnTo>
                      <a:lnTo>
                        <a:pt x="18" y="39"/>
                      </a:lnTo>
                      <a:lnTo>
                        <a:pt x="16" y="39"/>
                      </a:lnTo>
                      <a:lnTo>
                        <a:pt x="14" y="41"/>
                      </a:lnTo>
                      <a:lnTo>
                        <a:pt x="16" y="43"/>
                      </a:lnTo>
                      <a:lnTo>
                        <a:pt x="20" y="49"/>
                      </a:lnTo>
                      <a:lnTo>
                        <a:pt x="20" y="49"/>
                      </a:lnTo>
                      <a:lnTo>
                        <a:pt x="26" y="53"/>
                      </a:lnTo>
                      <a:lnTo>
                        <a:pt x="28" y="55"/>
                      </a:lnTo>
                      <a:lnTo>
                        <a:pt x="26" y="57"/>
                      </a:lnTo>
                      <a:lnTo>
                        <a:pt x="24" y="57"/>
                      </a:lnTo>
                      <a:lnTo>
                        <a:pt x="16" y="59"/>
                      </a:lnTo>
                      <a:lnTo>
                        <a:pt x="12" y="61"/>
                      </a:lnTo>
                      <a:lnTo>
                        <a:pt x="10" y="63"/>
                      </a:lnTo>
                      <a:lnTo>
                        <a:pt x="10" y="63"/>
                      </a:lnTo>
                      <a:lnTo>
                        <a:pt x="14" y="67"/>
                      </a:lnTo>
                      <a:lnTo>
                        <a:pt x="18" y="67"/>
                      </a:lnTo>
                      <a:lnTo>
                        <a:pt x="18" y="67"/>
                      </a:lnTo>
                      <a:lnTo>
                        <a:pt x="18" y="69"/>
                      </a:lnTo>
                      <a:lnTo>
                        <a:pt x="18" y="72"/>
                      </a:lnTo>
                      <a:lnTo>
                        <a:pt x="14" y="76"/>
                      </a:lnTo>
                      <a:lnTo>
                        <a:pt x="6" y="82"/>
                      </a:lnTo>
                      <a:lnTo>
                        <a:pt x="6" y="82"/>
                      </a:lnTo>
                      <a:lnTo>
                        <a:pt x="2" y="96"/>
                      </a:lnTo>
                      <a:lnTo>
                        <a:pt x="0" y="110"/>
                      </a:lnTo>
                      <a:lnTo>
                        <a:pt x="0" y="118"/>
                      </a:lnTo>
                      <a:lnTo>
                        <a:pt x="2" y="125"/>
                      </a:lnTo>
                      <a:lnTo>
                        <a:pt x="6" y="129"/>
                      </a:lnTo>
                      <a:lnTo>
                        <a:pt x="14" y="133"/>
                      </a:lnTo>
                      <a:lnTo>
                        <a:pt x="14" y="133"/>
                      </a:lnTo>
                      <a:lnTo>
                        <a:pt x="22" y="135"/>
                      </a:lnTo>
                      <a:lnTo>
                        <a:pt x="28" y="137"/>
                      </a:lnTo>
                      <a:lnTo>
                        <a:pt x="34" y="139"/>
                      </a:lnTo>
                      <a:lnTo>
                        <a:pt x="36" y="143"/>
                      </a:lnTo>
                      <a:lnTo>
                        <a:pt x="38" y="147"/>
                      </a:lnTo>
                      <a:lnTo>
                        <a:pt x="38" y="147"/>
                      </a:lnTo>
                      <a:lnTo>
                        <a:pt x="38" y="159"/>
                      </a:lnTo>
                      <a:lnTo>
                        <a:pt x="38" y="169"/>
                      </a:lnTo>
                      <a:lnTo>
                        <a:pt x="38" y="190"/>
                      </a:lnTo>
                      <a:lnTo>
                        <a:pt x="38" y="190"/>
                      </a:lnTo>
                      <a:lnTo>
                        <a:pt x="38" y="198"/>
                      </a:lnTo>
                      <a:lnTo>
                        <a:pt x="43" y="206"/>
                      </a:lnTo>
                      <a:lnTo>
                        <a:pt x="49" y="210"/>
                      </a:lnTo>
                      <a:lnTo>
                        <a:pt x="53" y="212"/>
                      </a:lnTo>
                      <a:lnTo>
                        <a:pt x="57" y="210"/>
                      </a:lnTo>
                      <a:lnTo>
                        <a:pt x="57" y="210"/>
                      </a:lnTo>
                      <a:lnTo>
                        <a:pt x="59" y="208"/>
                      </a:lnTo>
                      <a:lnTo>
                        <a:pt x="63" y="206"/>
                      </a:lnTo>
                      <a:lnTo>
                        <a:pt x="67" y="198"/>
                      </a:lnTo>
                      <a:lnTo>
                        <a:pt x="71" y="182"/>
                      </a:lnTo>
                      <a:lnTo>
                        <a:pt x="71" y="182"/>
                      </a:lnTo>
                      <a:lnTo>
                        <a:pt x="75" y="180"/>
                      </a:lnTo>
                      <a:lnTo>
                        <a:pt x="77" y="180"/>
                      </a:lnTo>
                      <a:lnTo>
                        <a:pt x="83" y="186"/>
                      </a:lnTo>
                      <a:lnTo>
                        <a:pt x="87" y="188"/>
                      </a:lnTo>
                      <a:lnTo>
                        <a:pt x="89" y="188"/>
                      </a:lnTo>
                      <a:lnTo>
                        <a:pt x="91" y="184"/>
                      </a:lnTo>
                      <a:lnTo>
                        <a:pt x="94" y="175"/>
                      </a:lnTo>
                      <a:lnTo>
                        <a:pt x="94" y="175"/>
                      </a:lnTo>
                      <a:lnTo>
                        <a:pt x="94" y="169"/>
                      </a:lnTo>
                      <a:lnTo>
                        <a:pt x="91" y="167"/>
                      </a:lnTo>
                      <a:lnTo>
                        <a:pt x="87" y="165"/>
                      </a:lnTo>
                      <a:lnTo>
                        <a:pt x="83" y="165"/>
                      </a:lnTo>
                      <a:lnTo>
                        <a:pt x="83" y="163"/>
                      </a:lnTo>
                      <a:lnTo>
                        <a:pt x="81" y="159"/>
                      </a:lnTo>
                      <a:lnTo>
                        <a:pt x="81" y="159"/>
                      </a:lnTo>
                      <a:lnTo>
                        <a:pt x="83" y="153"/>
                      </a:lnTo>
                      <a:lnTo>
                        <a:pt x="89" y="147"/>
                      </a:lnTo>
                      <a:lnTo>
                        <a:pt x="94" y="143"/>
                      </a:lnTo>
                      <a:lnTo>
                        <a:pt x="96" y="137"/>
                      </a:lnTo>
                      <a:lnTo>
                        <a:pt x="96" y="137"/>
                      </a:lnTo>
                      <a:lnTo>
                        <a:pt x="98" y="125"/>
                      </a:lnTo>
                      <a:lnTo>
                        <a:pt x="102" y="110"/>
                      </a:lnTo>
                      <a:lnTo>
                        <a:pt x="106" y="104"/>
                      </a:lnTo>
                      <a:lnTo>
                        <a:pt x="110" y="100"/>
                      </a:lnTo>
                      <a:lnTo>
                        <a:pt x="116" y="98"/>
                      </a:lnTo>
                      <a:lnTo>
                        <a:pt x="122" y="100"/>
                      </a:lnTo>
                      <a:lnTo>
                        <a:pt x="122" y="100"/>
                      </a:lnTo>
                      <a:lnTo>
                        <a:pt x="126" y="108"/>
                      </a:lnTo>
                      <a:lnTo>
                        <a:pt x="130" y="120"/>
                      </a:lnTo>
                      <a:lnTo>
                        <a:pt x="134" y="127"/>
                      </a:lnTo>
                      <a:lnTo>
                        <a:pt x="136" y="129"/>
                      </a:lnTo>
                      <a:lnTo>
                        <a:pt x="138" y="127"/>
                      </a:lnTo>
                      <a:lnTo>
                        <a:pt x="140" y="118"/>
                      </a:lnTo>
                      <a:lnTo>
                        <a:pt x="140" y="118"/>
                      </a:lnTo>
                      <a:lnTo>
                        <a:pt x="144" y="108"/>
                      </a:lnTo>
                      <a:lnTo>
                        <a:pt x="147" y="106"/>
                      </a:lnTo>
                      <a:lnTo>
                        <a:pt x="149" y="106"/>
                      </a:lnTo>
                      <a:lnTo>
                        <a:pt x="153" y="110"/>
                      </a:lnTo>
                      <a:lnTo>
                        <a:pt x="157" y="116"/>
                      </a:lnTo>
                      <a:lnTo>
                        <a:pt x="163" y="135"/>
                      </a:lnTo>
                      <a:lnTo>
                        <a:pt x="167" y="151"/>
                      </a:lnTo>
                      <a:lnTo>
                        <a:pt x="167" y="151"/>
                      </a:lnTo>
                      <a:lnTo>
                        <a:pt x="171" y="143"/>
                      </a:lnTo>
                      <a:lnTo>
                        <a:pt x="175" y="133"/>
                      </a:lnTo>
                      <a:lnTo>
                        <a:pt x="177" y="118"/>
                      </a:lnTo>
                      <a:lnTo>
                        <a:pt x="179" y="104"/>
                      </a:lnTo>
                      <a:lnTo>
                        <a:pt x="179" y="88"/>
                      </a:lnTo>
                      <a:lnTo>
                        <a:pt x="175" y="72"/>
                      </a:lnTo>
                      <a:lnTo>
                        <a:pt x="171" y="55"/>
                      </a:lnTo>
                      <a:lnTo>
                        <a:pt x="163" y="39"/>
                      </a:lnTo>
                      <a:lnTo>
                        <a:pt x="163" y="39"/>
                      </a:lnTo>
                      <a:close/>
                      <a:moveTo>
                        <a:pt x="77" y="80"/>
                      </a:moveTo>
                      <a:lnTo>
                        <a:pt x="77" y="80"/>
                      </a:lnTo>
                      <a:lnTo>
                        <a:pt x="75" y="82"/>
                      </a:lnTo>
                      <a:lnTo>
                        <a:pt x="73" y="84"/>
                      </a:lnTo>
                      <a:lnTo>
                        <a:pt x="67" y="86"/>
                      </a:lnTo>
                      <a:lnTo>
                        <a:pt x="61" y="84"/>
                      </a:lnTo>
                      <a:lnTo>
                        <a:pt x="55" y="82"/>
                      </a:lnTo>
                      <a:lnTo>
                        <a:pt x="55" y="82"/>
                      </a:lnTo>
                      <a:lnTo>
                        <a:pt x="51" y="78"/>
                      </a:lnTo>
                      <a:lnTo>
                        <a:pt x="51" y="78"/>
                      </a:lnTo>
                      <a:lnTo>
                        <a:pt x="45" y="74"/>
                      </a:lnTo>
                      <a:lnTo>
                        <a:pt x="45" y="74"/>
                      </a:lnTo>
                      <a:lnTo>
                        <a:pt x="41" y="69"/>
                      </a:lnTo>
                      <a:lnTo>
                        <a:pt x="41" y="65"/>
                      </a:lnTo>
                      <a:lnTo>
                        <a:pt x="41" y="63"/>
                      </a:lnTo>
                      <a:lnTo>
                        <a:pt x="41" y="63"/>
                      </a:lnTo>
                      <a:lnTo>
                        <a:pt x="43" y="59"/>
                      </a:lnTo>
                      <a:lnTo>
                        <a:pt x="47" y="57"/>
                      </a:lnTo>
                      <a:lnTo>
                        <a:pt x="49" y="57"/>
                      </a:lnTo>
                      <a:lnTo>
                        <a:pt x="49" y="57"/>
                      </a:lnTo>
                      <a:lnTo>
                        <a:pt x="51" y="59"/>
                      </a:lnTo>
                      <a:lnTo>
                        <a:pt x="51" y="61"/>
                      </a:lnTo>
                      <a:lnTo>
                        <a:pt x="51" y="65"/>
                      </a:lnTo>
                      <a:lnTo>
                        <a:pt x="53" y="67"/>
                      </a:lnTo>
                      <a:lnTo>
                        <a:pt x="53" y="67"/>
                      </a:lnTo>
                      <a:lnTo>
                        <a:pt x="55" y="69"/>
                      </a:lnTo>
                      <a:lnTo>
                        <a:pt x="57" y="67"/>
                      </a:lnTo>
                      <a:lnTo>
                        <a:pt x="61" y="61"/>
                      </a:lnTo>
                      <a:lnTo>
                        <a:pt x="61" y="61"/>
                      </a:lnTo>
                      <a:lnTo>
                        <a:pt x="65" y="61"/>
                      </a:lnTo>
                      <a:lnTo>
                        <a:pt x="67" y="61"/>
                      </a:lnTo>
                      <a:lnTo>
                        <a:pt x="73" y="65"/>
                      </a:lnTo>
                      <a:lnTo>
                        <a:pt x="75" y="72"/>
                      </a:lnTo>
                      <a:lnTo>
                        <a:pt x="77" y="80"/>
                      </a:lnTo>
                      <a:lnTo>
                        <a:pt x="77" y="8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7" name="Line 723"/>
                <p:cNvSpPr>
                  <a:spLocks noChangeShapeType="1"/>
                </p:cNvSpPr>
                <p:nvPr/>
              </p:nvSpPr>
              <p:spPr bwMode="auto">
                <a:xfrm>
                  <a:off x="12644438" y="6370638"/>
                  <a:ext cx="1588" cy="1588"/>
                </a:xfrm>
                <a:prstGeom prst="line">
                  <a:avLst/>
                </a:pr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8" name="Freeform 724"/>
                <p:cNvSpPr/>
                <p:nvPr/>
              </p:nvSpPr>
              <p:spPr bwMode="auto">
                <a:xfrm>
                  <a:off x="12634913" y="6240463"/>
                  <a:ext cx="284163" cy="336550"/>
                </a:xfrm>
                <a:custGeom>
                  <a:avLst/>
                  <a:gdLst/>
                  <a:ahLst/>
                  <a:cxnLst>
                    <a:cxn ang="0">
                      <a:pos x="163" y="39"/>
                    </a:cxn>
                    <a:cxn ang="0">
                      <a:pos x="144" y="21"/>
                    </a:cxn>
                    <a:cxn ang="0">
                      <a:pos x="122" y="8"/>
                    </a:cxn>
                    <a:cxn ang="0">
                      <a:pos x="110" y="4"/>
                    </a:cxn>
                    <a:cxn ang="0">
                      <a:pos x="83" y="10"/>
                    </a:cxn>
                    <a:cxn ang="0">
                      <a:pos x="79" y="12"/>
                    </a:cxn>
                    <a:cxn ang="0">
                      <a:pos x="65" y="6"/>
                    </a:cxn>
                    <a:cxn ang="0">
                      <a:pos x="53" y="0"/>
                    </a:cxn>
                    <a:cxn ang="0">
                      <a:pos x="47" y="0"/>
                    </a:cxn>
                    <a:cxn ang="0">
                      <a:pos x="38" y="6"/>
                    </a:cxn>
                    <a:cxn ang="0">
                      <a:pos x="36" y="16"/>
                    </a:cxn>
                    <a:cxn ang="0">
                      <a:pos x="36" y="35"/>
                    </a:cxn>
                    <a:cxn ang="0">
                      <a:pos x="32" y="37"/>
                    </a:cxn>
                    <a:cxn ang="0">
                      <a:pos x="16" y="39"/>
                    </a:cxn>
                    <a:cxn ang="0">
                      <a:pos x="16" y="43"/>
                    </a:cxn>
                    <a:cxn ang="0">
                      <a:pos x="20" y="49"/>
                    </a:cxn>
                    <a:cxn ang="0">
                      <a:pos x="28" y="55"/>
                    </a:cxn>
                    <a:cxn ang="0">
                      <a:pos x="24" y="57"/>
                    </a:cxn>
                    <a:cxn ang="0">
                      <a:pos x="12" y="61"/>
                    </a:cxn>
                    <a:cxn ang="0">
                      <a:pos x="10" y="63"/>
                    </a:cxn>
                    <a:cxn ang="0">
                      <a:pos x="18" y="67"/>
                    </a:cxn>
                    <a:cxn ang="0">
                      <a:pos x="18" y="69"/>
                    </a:cxn>
                    <a:cxn ang="0">
                      <a:pos x="14" y="76"/>
                    </a:cxn>
                    <a:cxn ang="0">
                      <a:pos x="6" y="82"/>
                    </a:cxn>
                    <a:cxn ang="0">
                      <a:pos x="0" y="110"/>
                    </a:cxn>
                    <a:cxn ang="0">
                      <a:pos x="2" y="125"/>
                    </a:cxn>
                    <a:cxn ang="0">
                      <a:pos x="14" y="133"/>
                    </a:cxn>
                    <a:cxn ang="0">
                      <a:pos x="22" y="135"/>
                    </a:cxn>
                    <a:cxn ang="0">
                      <a:pos x="34" y="139"/>
                    </a:cxn>
                    <a:cxn ang="0">
                      <a:pos x="38" y="147"/>
                    </a:cxn>
                    <a:cxn ang="0">
                      <a:pos x="38" y="159"/>
                    </a:cxn>
                    <a:cxn ang="0">
                      <a:pos x="38" y="190"/>
                    </a:cxn>
                    <a:cxn ang="0">
                      <a:pos x="38" y="198"/>
                    </a:cxn>
                    <a:cxn ang="0">
                      <a:pos x="49" y="210"/>
                    </a:cxn>
                    <a:cxn ang="0">
                      <a:pos x="57" y="210"/>
                    </a:cxn>
                    <a:cxn ang="0">
                      <a:pos x="59" y="208"/>
                    </a:cxn>
                    <a:cxn ang="0">
                      <a:pos x="67" y="198"/>
                    </a:cxn>
                    <a:cxn ang="0">
                      <a:pos x="71" y="182"/>
                    </a:cxn>
                    <a:cxn ang="0">
                      <a:pos x="77" y="180"/>
                    </a:cxn>
                    <a:cxn ang="0">
                      <a:pos x="87" y="188"/>
                    </a:cxn>
                    <a:cxn ang="0">
                      <a:pos x="91" y="184"/>
                    </a:cxn>
                    <a:cxn ang="0">
                      <a:pos x="94" y="175"/>
                    </a:cxn>
                    <a:cxn ang="0">
                      <a:pos x="91" y="167"/>
                    </a:cxn>
                    <a:cxn ang="0">
                      <a:pos x="83" y="165"/>
                    </a:cxn>
                    <a:cxn ang="0">
                      <a:pos x="81" y="159"/>
                    </a:cxn>
                    <a:cxn ang="0">
                      <a:pos x="83" y="153"/>
                    </a:cxn>
                    <a:cxn ang="0">
                      <a:pos x="94" y="143"/>
                    </a:cxn>
                    <a:cxn ang="0">
                      <a:pos x="96" y="137"/>
                    </a:cxn>
                    <a:cxn ang="0">
                      <a:pos x="102" y="110"/>
                    </a:cxn>
                    <a:cxn ang="0">
                      <a:pos x="110" y="100"/>
                    </a:cxn>
                    <a:cxn ang="0">
                      <a:pos x="122" y="100"/>
                    </a:cxn>
                    <a:cxn ang="0">
                      <a:pos x="126" y="108"/>
                    </a:cxn>
                    <a:cxn ang="0">
                      <a:pos x="134" y="127"/>
                    </a:cxn>
                    <a:cxn ang="0">
                      <a:pos x="138" y="127"/>
                    </a:cxn>
                    <a:cxn ang="0">
                      <a:pos x="140" y="118"/>
                    </a:cxn>
                    <a:cxn ang="0">
                      <a:pos x="147" y="106"/>
                    </a:cxn>
                    <a:cxn ang="0">
                      <a:pos x="153" y="110"/>
                    </a:cxn>
                    <a:cxn ang="0">
                      <a:pos x="163" y="135"/>
                    </a:cxn>
                    <a:cxn ang="0">
                      <a:pos x="167" y="151"/>
                    </a:cxn>
                    <a:cxn ang="0">
                      <a:pos x="175" y="133"/>
                    </a:cxn>
                    <a:cxn ang="0">
                      <a:pos x="179" y="104"/>
                    </a:cxn>
                    <a:cxn ang="0">
                      <a:pos x="175" y="72"/>
                    </a:cxn>
                    <a:cxn ang="0">
                      <a:pos x="163" y="39"/>
                    </a:cxn>
                  </a:cxnLst>
                  <a:rect l="0" t="0" r="r" b="b"/>
                  <a:pathLst>
                    <a:path w="179" h="212">
                      <a:moveTo>
                        <a:pt x="163" y="39"/>
                      </a:moveTo>
                      <a:lnTo>
                        <a:pt x="163" y="39"/>
                      </a:lnTo>
                      <a:lnTo>
                        <a:pt x="155" y="29"/>
                      </a:lnTo>
                      <a:lnTo>
                        <a:pt x="144" y="21"/>
                      </a:lnTo>
                      <a:lnTo>
                        <a:pt x="134" y="14"/>
                      </a:lnTo>
                      <a:lnTo>
                        <a:pt x="122" y="8"/>
                      </a:lnTo>
                      <a:lnTo>
                        <a:pt x="122" y="8"/>
                      </a:lnTo>
                      <a:lnTo>
                        <a:pt x="110" y="4"/>
                      </a:lnTo>
                      <a:lnTo>
                        <a:pt x="104" y="4"/>
                      </a:lnTo>
                      <a:lnTo>
                        <a:pt x="83" y="10"/>
                      </a:lnTo>
                      <a:lnTo>
                        <a:pt x="83" y="10"/>
                      </a:lnTo>
                      <a:lnTo>
                        <a:pt x="79" y="12"/>
                      </a:lnTo>
                      <a:lnTo>
                        <a:pt x="73" y="10"/>
                      </a:lnTo>
                      <a:lnTo>
                        <a:pt x="65" y="6"/>
                      </a:lnTo>
                      <a:lnTo>
                        <a:pt x="57" y="0"/>
                      </a:lnTo>
                      <a:lnTo>
                        <a:pt x="53" y="0"/>
                      </a:lnTo>
                      <a:lnTo>
                        <a:pt x="47" y="0"/>
                      </a:lnTo>
                      <a:lnTo>
                        <a:pt x="47" y="0"/>
                      </a:lnTo>
                      <a:lnTo>
                        <a:pt x="41" y="2"/>
                      </a:lnTo>
                      <a:lnTo>
                        <a:pt x="38" y="6"/>
                      </a:lnTo>
                      <a:lnTo>
                        <a:pt x="36" y="10"/>
                      </a:lnTo>
                      <a:lnTo>
                        <a:pt x="36" y="16"/>
                      </a:lnTo>
                      <a:lnTo>
                        <a:pt x="36" y="29"/>
                      </a:lnTo>
                      <a:lnTo>
                        <a:pt x="36" y="35"/>
                      </a:lnTo>
                      <a:lnTo>
                        <a:pt x="32" y="37"/>
                      </a:lnTo>
                      <a:lnTo>
                        <a:pt x="32" y="37"/>
                      </a:lnTo>
                      <a:lnTo>
                        <a:pt x="18" y="39"/>
                      </a:lnTo>
                      <a:lnTo>
                        <a:pt x="16" y="39"/>
                      </a:lnTo>
                      <a:lnTo>
                        <a:pt x="14" y="41"/>
                      </a:lnTo>
                      <a:lnTo>
                        <a:pt x="16" y="43"/>
                      </a:lnTo>
                      <a:lnTo>
                        <a:pt x="20" y="49"/>
                      </a:lnTo>
                      <a:lnTo>
                        <a:pt x="20" y="49"/>
                      </a:lnTo>
                      <a:lnTo>
                        <a:pt x="26" y="53"/>
                      </a:lnTo>
                      <a:lnTo>
                        <a:pt x="28" y="55"/>
                      </a:lnTo>
                      <a:lnTo>
                        <a:pt x="26" y="57"/>
                      </a:lnTo>
                      <a:lnTo>
                        <a:pt x="24" y="57"/>
                      </a:lnTo>
                      <a:lnTo>
                        <a:pt x="16" y="59"/>
                      </a:lnTo>
                      <a:lnTo>
                        <a:pt x="12" y="61"/>
                      </a:lnTo>
                      <a:lnTo>
                        <a:pt x="10" y="63"/>
                      </a:lnTo>
                      <a:lnTo>
                        <a:pt x="10" y="63"/>
                      </a:lnTo>
                      <a:lnTo>
                        <a:pt x="14" y="67"/>
                      </a:lnTo>
                      <a:lnTo>
                        <a:pt x="18" y="67"/>
                      </a:lnTo>
                      <a:lnTo>
                        <a:pt x="18" y="67"/>
                      </a:lnTo>
                      <a:lnTo>
                        <a:pt x="18" y="69"/>
                      </a:lnTo>
                      <a:lnTo>
                        <a:pt x="18" y="72"/>
                      </a:lnTo>
                      <a:lnTo>
                        <a:pt x="14" y="76"/>
                      </a:lnTo>
                      <a:lnTo>
                        <a:pt x="6" y="82"/>
                      </a:lnTo>
                      <a:lnTo>
                        <a:pt x="6" y="82"/>
                      </a:lnTo>
                      <a:lnTo>
                        <a:pt x="2" y="96"/>
                      </a:lnTo>
                      <a:lnTo>
                        <a:pt x="0" y="110"/>
                      </a:lnTo>
                      <a:lnTo>
                        <a:pt x="0" y="118"/>
                      </a:lnTo>
                      <a:lnTo>
                        <a:pt x="2" y="125"/>
                      </a:lnTo>
                      <a:lnTo>
                        <a:pt x="6" y="129"/>
                      </a:lnTo>
                      <a:lnTo>
                        <a:pt x="14" y="133"/>
                      </a:lnTo>
                      <a:lnTo>
                        <a:pt x="14" y="133"/>
                      </a:lnTo>
                      <a:lnTo>
                        <a:pt x="22" y="135"/>
                      </a:lnTo>
                      <a:lnTo>
                        <a:pt x="28" y="137"/>
                      </a:lnTo>
                      <a:lnTo>
                        <a:pt x="34" y="139"/>
                      </a:lnTo>
                      <a:lnTo>
                        <a:pt x="36" y="143"/>
                      </a:lnTo>
                      <a:lnTo>
                        <a:pt x="38" y="147"/>
                      </a:lnTo>
                      <a:lnTo>
                        <a:pt x="38" y="147"/>
                      </a:lnTo>
                      <a:lnTo>
                        <a:pt x="38" y="159"/>
                      </a:lnTo>
                      <a:lnTo>
                        <a:pt x="38" y="169"/>
                      </a:lnTo>
                      <a:lnTo>
                        <a:pt x="38" y="190"/>
                      </a:lnTo>
                      <a:lnTo>
                        <a:pt x="38" y="190"/>
                      </a:lnTo>
                      <a:lnTo>
                        <a:pt x="38" y="198"/>
                      </a:lnTo>
                      <a:lnTo>
                        <a:pt x="43" y="206"/>
                      </a:lnTo>
                      <a:lnTo>
                        <a:pt x="49" y="210"/>
                      </a:lnTo>
                      <a:lnTo>
                        <a:pt x="53" y="212"/>
                      </a:lnTo>
                      <a:lnTo>
                        <a:pt x="57" y="210"/>
                      </a:lnTo>
                      <a:lnTo>
                        <a:pt x="57" y="210"/>
                      </a:lnTo>
                      <a:lnTo>
                        <a:pt x="59" y="208"/>
                      </a:lnTo>
                      <a:lnTo>
                        <a:pt x="63" y="206"/>
                      </a:lnTo>
                      <a:lnTo>
                        <a:pt x="67" y="198"/>
                      </a:lnTo>
                      <a:lnTo>
                        <a:pt x="71" y="182"/>
                      </a:lnTo>
                      <a:lnTo>
                        <a:pt x="71" y="182"/>
                      </a:lnTo>
                      <a:lnTo>
                        <a:pt x="75" y="180"/>
                      </a:lnTo>
                      <a:lnTo>
                        <a:pt x="77" y="180"/>
                      </a:lnTo>
                      <a:lnTo>
                        <a:pt x="83" y="186"/>
                      </a:lnTo>
                      <a:lnTo>
                        <a:pt x="87" y="188"/>
                      </a:lnTo>
                      <a:lnTo>
                        <a:pt x="89" y="188"/>
                      </a:lnTo>
                      <a:lnTo>
                        <a:pt x="91" y="184"/>
                      </a:lnTo>
                      <a:lnTo>
                        <a:pt x="94" y="175"/>
                      </a:lnTo>
                      <a:lnTo>
                        <a:pt x="94" y="175"/>
                      </a:lnTo>
                      <a:lnTo>
                        <a:pt x="94" y="169"/>
                      </a:lnTo>
                      <a:lnTo>
                        <a:pt x="91" y="167"/>
                      </a:lnTo>
                      <a:lnTo>
                        <a:pt x="87" y="165"/>
                      </a:lnTo>
                      <a:lnTo>
                        <a:pt x="83" y="165"/>
                      </a:lnTo>
                      <a:lnTo>
                        <a:pt x="83" y="163"/>
                      </a:lnTo>
                      <a:lnTo>
                        <a:pt x="81" y="159"/>
                      </a:lnTo>
                      <a:lnTo>
                        <a:pt x="81" y="159"/>
                      </a:lnTo>
                      <a:lnTo>
                        <a:pt x="83" y="153"/>
                      </a:lnTo>
                      <a:lnTo>
                        <a:pt x="89" y="147"/>
                      </a:lnTo>
                      <a:lnTo>
                        <a:pt x="94" y="143"/>
                      </a:lnTo>
                      <a:lnTo>
                        <a:pt x="96" y="137"/>
                      </a:lnTo>
                      <a:lnTo>
                        <a:pt x="96" y="137"/>
                      </a:lnTo>
                      <a:lnTo>
                        <a:pt x="98" y="125"/>
                      </a:lnTo>
                      <a:lnTo>
                        <a:pt x="102" y="110"/>
                      </a:lnTo>
                      <a:lnTo>
                        <a:pt x="106" y="104"/>
                      </a:lnTo>
                      <a:lnTo>
                        <a:pt x="110" y="100"/>
                      </a:lnTo>
                      <a:lnTo>
                        <a:pt x="116" y="98"/>
                      </a:lnTo>
                      <a:lnTo>
                        <a:pt x="122" y="100"/>
                      </a:lnTo>
                      <a:lnTo>
                        <a:pt x="122" y="100"/>
                      </a:lnTo>
                      <a:lnTo>
                        <a:pt x="126" y="108"/>
                      </a:lnTo>
                      <a:lnTo>
                        <a:pt x="130" y="120"/>
                      </a:lnTo>
                      <a:lnTo>
                        <a:pt x="134" y="127"/>
                      </a:lnTo>
                      <a:lnTo>
                        <a:pt x="136" y="129"/>
                      </a:lnTo>
                      <a:lnTo>
                        <a:pt x="138" y="127"/>
                      </a:lnTo>
                      <a:lnTo>
                        <a:pt x="140" y="118"/>
                      </a:lnTo>
                      <a:lnTo>
                        <a:pt x="140" y="118"/>
                      </a:lnTo>
                      <a:lnTo>
                        <a:pt x="144" y="108"/>
                      </a:lnTo>
                      <a:lnTo>
                        <a:pt x="147" y="106"/>
                      </a:lnTo>
                      <a:lnTo>
                        <a:pt x="149" y="106"/>
                      </a:lnTo>
                      <a:lnTo>
                        <a:pt x="153" y="110"/>
                      </a:lnTo>
                      <a:lnTo>
                        <a:pt x="157" y="116"/>
                      </a:lnTo>
                      <a:lnTo>
                        <a:pt x="163" y="135"/>
                      </a:lnTo>
                      <a:lnTo>
                        <a:pt x="167" y="151"/>
                      </a:lnTo>
                      <a:lnTo>
                        <a:pt x="167" y="151"/>
                      </a:lnTo>
                      <a:lnTo>
                        <a:pt x="171" y="143"/>
                      </a:lnTo>
                      <a:lnTo>
                        <a:pt x="175" y="133"/>
                      </a:lnTo>
                      <a:lnTo>
                        <a:pt x="177" y="118"/>
                      </a:lnTo>
                      <a:lnTo>
                        <a:pt x="179" y="104"/>
                      </a:lnTo>
                      <a:lnTo>
                        <a:pt x="179" y="88"/>
                      </a:lnTo>
                      <a:lnTo>
                        <a:pt x="175" y="72"/>
                      </a:lnTo>
                      <a:lnTo>
                        <a:pt x="171" y="55"/>
                      </a:lnTo>
                      <a:lnTo>
                        <a:pt x="163" y="39"/>
                      </a:lnTo>
                      <a:lnTo>
                        <a:pt x="163" y="39"/>
                      </a:lnTo>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9" name="Freeform 725"/>
                <p:cNvSpPr/>
                <p:nvPr/>
              </p:nvSpPr>
              <p:spPr bwMode="auto">
                <a:xfrm>
                  <a:off x="12700000" y="6330950"/>
                  <a:ext cx="57150" cy="46038"/>
                </a:xfrm>
                <a:custGeom>
                  <a:avLst/>
                  <a:gdLst/>
                  <a:ahLst/>
                  <a:cxnLst>
                    <a:cxn ang="0">
                      <a:pos x="36" y="23"/>
                    </a:cxn>
                    <a:cxn ang="0">
                      <a:pos x="36" y="23"/>
                    </a:cxn>
                    <a:cxn ang="0">
                      <a:pos x="34" y="25"/>
                    </a:cxn>
                    <a:cxn ang="0">
                      <a:pos x="32" y="27"/>
                    </a:cxn>
                    <a:cxn ang="0">
                      <a:pos x="26" y="29"/>
                    </a:cxn>
                    <a:cxn ang="0">
                      <a:pos x="20" y="27"/>
                    </a:cxn>
                    <a:cxn ang="0">
                      <a:pos x="14" y="25"/>
                    </a:cxn>
                    <a:cxn ang="0">
                      <a:pos x="14" y="25"/>
                    </a:cxn>
                    <a:cxn ang="0">
                      <a:pos x="10" y="21"/>
                    </a:cxn>
                    <a:cxn ang="0">
                      <a:pos x="10" y="21"/>
                    </a:cxn>
                    <a:cxn ang="0">
                      <a:pos x="4" y="17"/>
                    </a:cxn>
                    <a:cxn ang="0">
                      <a:pos x="4" y="17"/>
                    </a:cxn>
                    <a:cxn ang="0">
                      <a:pos x="0" y="12"/>
                    </a:cxn>
                    <a:cxn ang="0">
                      <a:pos x="0" y="8"/>
                    </a:cxn>
                    <a:cxn ang="0">
                      <a:pos x="0" y="6"/>
                    </a:cxn>
                    <a:cxn ang="0">
                      <a:pos x="0" y="6"/>
                    </a:cxn>
                    <a:cxn ang="0">
                      <a:pos x="2" y="2"/>
                    </a:cxn>
                    <a:cxn ang="0">
                      <a:pos x="6" y="0"/>
                    </a:cxn>
                    <a:cxn ang="0">
                      <a:pos x="8" y="0"/>
                    </a:cxn>
                    <a:cxn ang="0">
                      <a:pos x="8" y="0"/>
                    </a:cxn>
                    <a:cxn ang="0">
                      <a:pos x="10" y="2"/>
                    </a:cxn>
                    <a:cxn ang="0">
                      <a:pos x="10" y="4"/>
                    </a:cxn>
                    <a:cxn ang="0">
                      <a:pos x="10" y="8"/>
                    </a:cxn>
                    <a:cxn ang="0">
                      <a:pos x="12" y="10"/>
                    </a:cxn>
                    <a:cxn ang="0">
                      <a:pos x="12" y="10"/>
                    </a:cxn>
                    <a:cxn ang="0">
                      <a:pos x="14" y="12"/>
                    </a:cxn>
                    <a:cxn ang="0">
                      <a:pos x="16" y="10"/>
                    </a:cxn>
                    <a:cxn ang="0">
                      <a:pos x="20" y="4"/>
                    </a:cxn>
                    <a:cxn ang="0">
                      <a:pos x="20" y="4"/>
                    </a:cxn>
                    <a:cxn ang="0">
                      <a:pos x="24" y="4"/>
                    </a:cxn>
                    <a:cxn ang="0">
                      <a:pos x="26" y="4"/>
                    </a:cxn>
                    <a:cxn ang="0">
                      <a:pos x="32" y="8"/>
                    </a:cxn>
                    <a:cxn ang="0">
                      <a:pos x="34" y="15"/>
                    </a:cxn>
                    <a:cxn ang="0">
                      <a:pos x="36" y="23"/>
                    </a:cxn>
                    <a:cxn ang="0">
                      <a:pos x="36" y="23"/>
                    </a:cxn>
                  </a:cxnLst>
                  <a:rect l="0" t="0" r="r" b="b"/>
                  <a:pathLst>
                    <a:path w="36" h="29">
                      <a:moveTo>
                        <a:pt x="36" y="23"/>
                      </a:moveTo>
                      <a:lnTo>
                        <a:pt x="36" y="23"/>
                      </a:lnTo>
                      <a:lnTo>
                        <a:pt x="34" y="25"/>
                      </a:lnTo>
                      <a:lnTo>
                        <a:pt x="32" y="27"/>
                      </a:lnTo>
                      <a:lnTo>
                        <a:pt x="26" y="29"/>
                      </a:lnTo>
                      <a:lnTo>
                        <a:pt x="20" y="27"/>
                      </a:lnTo>
                      <a:lnTo>
                        <a:pt x="14" y="25"/>
                      </a:lnTo>
                      <a:lnTo>
                        <a:pt x="14" y="25"/>
                      </a:lnTo>
                      <a:lnTo>
                        <a:pt x="10" y="21"/>
                      </a:lnTo>
                      <a:lnTo>
                        <a:pt x="10" y="21"/>
                      </a:lnTo>
                      <a:lnTo>
                        <a:pt x="4" y="17"/>
                      </a:lnTo>
                      <a:lnTo>
                        <a:pt x="4" y="17"/>
                      </a:lnTo>
                      <a:lnTo>
                        <a:pt x="0" y="12"/>
                      </a:lnTo>
                      <a:lnTo>
                        <a:pt x="0" y="8"/>
                      </a:lnTo>
                      <a:lnTo>
                        <a:pt x="0" y="6"/>
                      </a:lnTo>
                      <a:lnTo>
                        <a:pt x="0" y="6"/>
                      </a:lnTo>
                      <a:lnTo>
                        <a:pt x="2" y="2"/>
                      </a:lnTo>
                      <a:lnTo>
                        <a:pt x="6" y="0"/>
                      </a:lnTo>
                      <a:lnTo>
                        <a:pt x="8" y="0"/>
                      </a:lnTo>
                      <a:lnTo>
                        <a:pt x="8" y="0"/>
                      </a:lnTo>
                      <a:lnTo>
                        <a:pt x="10" y="2"/>
                      </a:lnTo>
                      <a:lnTo>
                        <a:pt x="10" y="4"/>
                      </a:lnTo>
                      <a:lnTo>
                        <a:pt x="10" y="8"/>
                      </a:lnTo>
                      <a:lnTo>
                        <a:pt x="12" y="10"/>
                      </a:lnTo>
                      <a:lnTo>
                        <a:pt x="12" y="10"/>
                      </a:lnTo>
                      <a:lnTo>
                        <a:pt x="14" y="12"/>
                      </a:lnTo>
                      <a:lnTo>
                        <a:pt x="16" y="10"/>
                      </a:lnTo>
                      <a:lnTo>
                        <a:pt x="20" y="4"/>
                      </a:lnTo>
                      <a:lnTo>
                        <a:pt x="20" y="4"/>
                      </a:lnTo>
                      <a:lnTo>
                        <a:pt x="24" y="4"/>
                      </a:lnTo>
                      <a:lnTo>
                        <a:pt x="26" y="4"/>
                      </a:lnTo>
                      <a:lnTo>
                        <a:pt x="32" y="8"/>
                      </a:lnTo>
                      <a:lnTo>
                        <a:pt x="34" y="15"/>
                      </a:lnTo>
                      <a:lnTo>
                        <a:pt x="36" y="23"/>
                      </a:lnTo>
                      <a:lnTo>
                        <a:pt x="36" y="23"/>
                      </a:lnTo>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20" name="Freeform 726"/>
                <p:cNvSpPr/>
                <p:nvPr/>
              </p:nvSpPr>
              <p:spPr bwMode="auto">
                <a:xfrm>
                  <a:off x="12442825" y="6215063"/>
                  <a:ext cx="185738" cy="187325"/>
                </a:xfrm>
                <a:custGeom>
                  <a:avLst/>
                  <a:gdLst/>
                  <a:ahLst/>
                  <a:cxnLst>
                    <a:cxn ang="0">
                      <a:pos x="15" y="102"/>
                    </a:cxn>
                    <a:cxn ang="0">
                      <a:pos x="7" y="98"/>
                    </a:cxn>
                    <a:cxn ang="0">
                      <a:pos x="2" y="90"/>
                    </a:cxn>
                    <a:cxn ang="0">
                      <a:pos x="0" y="81"/>
                    </a:cxn>
                    <a:cxn ang="0">
                      <a:pos x="5" y="63"/>
                    </a:cxn>
                    <a:cxn ang="0">
                      <a:pos x="11" y="55"/>
                    </a:cxn>
                    <a:cxn ang="0">
                      <a:pos x="51" y="20"/>
                    </a:cxn>
                    <a:cxn ang="0">
                      <a:pos x="58" y="18"/>
                    </a:cxn>
                    <a:cxn ang="0">
                      <a:pos x="62" y="22"/>
                    </a:cxn>
                    <a:cxn ang="0">
                      <a:pos x="68" y="22"/>
                    </a:cxn>
                    <a:cxn ang="0">
                      <a:pos x="82" y="8"/>
                    </a:cxn>
                    <a:cxn ang="0">
                      <a:pos x="92" y="2"/>
                    </a:cxn>
                    <a:cxn ang="0">
                      <a:pos x="102" y="0"/>
                    </a:cxn>
                    <a:cxn ang="0">
                      <a:pos x="115" y="4"/>
                    </a:cxn>
                    <a:cxn ang="0">
                      <a:pos x="117" y="12"/>
                    </a:cxn>
                    <a:cxn ang="0">
                      <a:pos x="111" y="24"/>
                    </a:cxn>
                    <a:cxn ang="0">
                      <a:pos x="102" y="30"/>
                    </a:cxn>
                    <a:cxn ang="0">
                      <a:pos x="86" y="45"/>
                    </a:cxn>
                    <a:cxn ang="0">
                      <a:pos x="80" y="43"/>
                    </a:cxn>
                    <a:cxn ang="0">
                      <a:pos x="80" y="39"/>
                    </a:cxn>
                    <a:cxn ang="0">
                      <a:pos x="82" y="32"/>
                    </a:cxn>
                    <a:cxn ang="0">
                      <a:pos x="84" y="22"/>
                    </a:cxn>
                    <a:cxn ang="0">
                      <a:pos x="84" y="20"/>
                    </a:cxn>
                    <a:cxn ang="0">
                      <a:pos x="76" y="20"/>
                    </a:cxn>
                    <a:cxn ang="0">
                      <a:pos x="72" y="28"/>
                    </a:cxn>
                    <a:cxn ang="0">
                      <a:pos x="72" y="32"/>
                    </a:cxn>
                    <a:cxn ang="0">
                      <a:pos x="72" y="41"/>
                    </a:cxn>
                    <a:cxn ang="0">
                      <a:pos x="66" y="47"/>
                    </a:cxn>
                    <a:cxn ang="0">
                      <a:pos x="64" y="51"/>
                    </a:cxn>
                    <a:cxn ang="0">
                      <a:pos x="68" y="61"/>
                    </a:cxn>
                    <a:cxn ang="0">
                      <a:pos x="66" y="67"/>
                    </a:cxn>
                    <a:cxn ang="0">
                      <a:pos x="60" y="73"/>
                    </a:cxn>
                    <a:cxn ang="0">
                      <a:pos x="39" y="83"/>
                    </a:cxn>
                    <a:cxn ang="0">
                      <a:pos x="35" y="85"/>
                    </a:cxn>
                    <a:cxn ang="0">
                      <a:pos x="25" y="98"/>
                    </a:cxn>
                    <a:cxn ang="0">
                      <a:pos x="23" y="100"/>
                    </a:cxn>
                    <a:cxn ang="0">
                      <a:pos x="25" y="106"/>
                    </a:cxn>
                    <a:cxn ang="0">
                      <a:pos x="31" y="114"/>
                    </a:cxn>
                    <a:cxn ang="0">
                      <a:pos x="31" y="118"/>
                    </a:cxn>
                    <a:cxn ang="0">
                      <a:pos x="23" y="112"/>
                    </a:cxn>
                    <a:cxn ang="0">
                      <a:pos x="15" y="102"/>
                    </a:cxn>
                    <a:cxn ang="0">
                      <a:pos x="15" y="102"/>
                    </a:cxn>
                  </a:cxnLst>
                  <a:rect l="0" t="0" r="r" b="b"/>
                  <a:pathLst>
                    <a:path w="117" h="118">
                      <a:moveTo>
                        <a:pt x="15" y="102"/>
                      </a:moveTo>
                      <a:lnTo>
                        <a:pt x="15" y="102"/>
                      </a:lnTo>
                      <a:lnTo>
                        <a:pt x="11" y="100"/>
                      </a:lnTo>
                      <a:lnTo>
                        <a:pt x="7" y="98"/>
                      </a:lnTo>
                      <a:lnTo>
                        <a:pt x="5" y="98"/>
                      </a:lnTo>
                      <a:lnTo>
                        <a:pt x="2" y="90"/>
                      </a:lnTo>
                      <a:lnTo>
                        <a:pt x="2" y="90"/>
                      </a:lnTo>
                      <a:lnTo>
                        <a:pt x="0" y="81"/>
                      </a:lnTo>
                      <a:lnTo>
                        <a:pt x="2" y="71"/>
                      </a:lnTo>
                      <a:lnTo>
                        <a:pt x="5" y="63"/>
                      </a:lnTo>
                      <a:lnTo>
                        <a:pt x="11" y="55"/>
                      </a:lnTo>
                      <a:lnTo>
                        <a:pt x="11" y="55"/>
                      </a:lnTo>
                      <a:lnTo>
                        <a:pt x="35" y="32"/>
                      </a:lnTo>
                      <a:lnTo>
                        <a:pt x="51" y="20"/>
                      </a:lnTo>
                      <a:lnTo>
                        <a:pt x="55" y="16"/>
                      </a:lnTo>
                      <a:lnTo>
                        <a:pt x="58" y="18"/>
                      </a:lnTo>
                      <a:lnTo>
                        <a:pt x="58" y="18"/>
                      </a:lnTo>
                      <a:lnTo>
                        <a:pt x="62" y="22"/>
                      </a:lnTo>
                      <a:lnTo>
                        <a:pt x="64" y="22"/>
                      </a:lnTo>
                      <a:lnTo>
                        <a:pt x="68" y="22"/>
                      </a:lnTo>
                      <a:lnTo>
                        <a:pt x="74" y="18"/>
                      </a:lnTo>
                      <a:lnTo>
                        <a:pt x="82" y="8"/>
                      </a:lnTo>
                      <a:lnTo>
                        <a:pt x="88" y="4"/>
                      </a:lnTo>
                      <a:lnTo>
                        <a:pt x="92" y="2"/>
                      </a:lnTo>
                      <a:lnTo>
                        <a:pt x="92" y="2"/>
                      </a:lnTo>
                      <a:lnTo>
                        <a:pt x="102" y="0"/>
                      </a:lnTo>
                      <a:lnTo>
                        <a:pt x="111" y="2"/>
                      </a:lnTo>
                      <a:lnTo>
                        <a:pt x="115" y="4"/>
                      </a:lnTo>
                      <a:lnTo>
                        <a:pt x="117" y="8"/>
                      </a:lnTo>
                      <a:lnTo>
                        <a:pt x="117" y="12"/>
                      </a:lnTo>
                      <a:lnTo>
                        <a:pt x="115" y="18"/>
                      </a:lnTo>
                      <a:lnTo>
                        <a:pt x="111" y="24"/>
                      </a:lnTo>
                      <a:lnTo>
                        <a:pt x="102" y="30"/>
                      </a:lnTo>
                      <a:lnTo>
                        <a:pt x="102" y="30"/>
                      </a:lnTo>
                      <a:lnTo>
                        <a:pt x="92" y="41"/>
                      </a:lnTo>
                      <a:lnTo>
                        <a:pt x="86" y="45"/>
                      </a:lnTo>
                      <a:lnTo>
                        <a:pt x="84" y="45"/>
                      </a:lnTo>
                      <a:lnTo>
                        <a:pt x="80" y="43"/>
                      </a:lnTo>
                      <a:lnTo>
                        <a:pt x="80" y="43"/>
                      </a:lnTo>
                      <a:lnTo>
                        <a:pt x="80" y="39"/>
                      </a:lnTo>
                      <a:lnTo>
                        <a:pt x="80" y="37"/>
                      </a:lnTo>
                      <a:lnTo>
                        <a:pt x="82" y="32"/>
                      </a:lnTo>
                      <a:lnTo>
                        <a:pt x="84" y="28"/>
                      </a:lnTo>
                      <a:lnTo>
                        <a:pt x="84" y="22"/>
                      </a:lnTo>
                      <a:lnTo>
                        <a:pt x="84" y="22"/>
                      </a:lnTo>
                      <a:lnTo>
                        <a:pt x="84" y="20"/>
                      </a:lnTo>
                      <a:lnTo>
                        <a:pt x="82" y="20"/>
                      </a:lnTo>
                      <a:lnTo>
                        <a:pt x="76" y="20"/>
                      </a:lnTo>
                      <a:lnTo>
                        <a:pt x="72" y="26"/>
                      </a:lnTo>
                      <a:lnTo>
                        <a:pt x="72" y="28"/>
                      </a:lnTo>
                      <a:lnTo>
                        <a:pt x="72" y="32"/>
                      </a:lnTo>
                      <a:lnTo>
                        <a:pt x="72" y="32"/>
                      </a:lnTo>
                      <a:lnTo>
                        <a:pt x="74" y="39"/>
                      </a:lnTo>
                      <a:lnTo>
                        <a:pt x="72" y="41"/>
                      </a:lnTo>
                      <a:lnTo>
                        <a:pt x="70" y="43"/>
                      </a:lnTo>
                      <a:lnTo>
                        <a:pt x="66" y="47"/>
                      </a:lnTo>
                      <a:lnTo>
                        <a:pt x="66" y="47"/>
                      </a:lnTo>
                      <a:lnTo>
                        <a:pt x="64" y="51"/>
                      </a:lnTo>
                      <a:lnTo>
                        <a:pt x="66" y="57"/>
                      </a:lnTo>
                      <a:lnTo>
                        <a:pt x="68" y="61"/>
                      </a:lnTo>
                      <a:lnTo>
                        <a:pt x="68" y="65"/>
                      </a:lnTo>
                      <a:lnTo>
                        <a:pt x="66" y="67"/>
                      </a:lnTo>
                      <a:lnTo>
                        <a:pt x="66" y="67"/>
                      </a:lnTo>
                      <a:lnTo>
                        <a:pt x="60" y="73"/>
                      </a:lnTo>
                      <a:lnTo>
                        <a:pt x="53" y="77"/>
                      </a:lnTo>
                      <a:lnTo>
                        <a:pt x="39" y="83"/>
                      </a:lnTo>
                      <a:lnTo>
                        <a:pt x="39" y="83"/>
                      </a:lnTo>
                      <a:lnTo>
                        <a:pt x="35" y="85"/>
                      </a:lnTo>
                      <a:lnTo>
                        <a:pt x="31" y="90"/>
                      </a:lnTo>
                      <a:lnTo>
                        <a:pt x="25" y="98"/>
                      </a:lnTo>
                      <a:lnTo>
                        <a:pt x="25" y="98"/>
                      </a:lnTo>
                      <a:lnTo>
                        <a:pt x="23" y="100"/>
                      </a:lnTo>
                      <a:lnTo>
                        <a:pt x="23" y="104"/>
                      </a:lnTo>
                      <a:lnTo>
                        <a:pt x="25" y="106"/>
                      </a:lnTo>
                      <a:lnTo>
                        <a:pt x="29" y="110"/>
                      </a:lnTo>
                      <a:lnTo>
                        <a:pt x="31" y="114"/>
                      </a:lnTo>
                      <a:lnTo>
                        <a:pt x="31" y="114"/>
                      </a:lnTo>
                      <a:lnTo>
                        <a:pt x="31" y="118"/>
                      </a:lnTo>
                      <a:lnTo>
                        <a:pt x="29" y="118"/>
                      </a:lnTo>
                      <a:lnTo>
                        <a:pt x="23" y="112"/>
                      </a:lnTo>
                      <a:lnTo>
                        <a:pt x="15" y="102"/>
                      </a:lnTo>
                      <a:lnTo>
                        <a:pt x="15" y="102"/>
                      </a:lnTo>
                      <a:lnTo>
                        <a:pt x="15" y="102"/>
                      </a:lnTo>
                      <a:lnTo>
                        <a:pt x="15" y="102"/>
                      </a:lnTo>
                      <a:lnTo>
                        <a:pt x="15" y="102"/>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21" name="Freeform 727"/>
                <p:cNvSpPr/>
                <p:nvPr/>
              </p:nvSpPr>
              <p:spPr bwMode="auto">
                <a:xfrm>
                  <a:off x="12439650" y="6396038"/>
                  <a:ext cx="130175" cy="187325"/>
                </a:xfrm>
                <a:custGeom>
                  <a:avLst/>
                  <a:gdLst/>
                  <a:ahLst/>
                  <a:cxnLst>
                    <a:cxn ang="0">
                      <a:pos x="9" y="0"/>
                    </a:cxn>
                    <a:cxn ang="0">
                      <a:pos x="9" y="0"/>
                    </a:cxn>
                    <a:cxn ang="0">
                      <a:pos x="2" y="0"/>
                    </a:cxn>
                    <a:cxn ang="0">
                      <a:pos x="0" y="2"/>
                    </a:cxn>
                    <a:cxn ang="0">
                      <a:pos x="2" y="6"/>
                    </a:cxn>
                    <a:cxn ang="0">
                      <a:pos x="4" y="12"/>
                    </a:cxn>
                    <a:cxn ang="0">
                      <a:pos x="17" y="24"/>
                    </a:cxn>
                    <a:cxn ang="0">
                      <a:pos x="17" y="24"/>
                    </a:cxn>
                    <a:cxn ang="0">
                      <a:pos x="19" y="39"/>
                    </a:cxn>
                    <a:cxn ang="0">
                      <a:pos x="23" y="47"/>
                    </a:cxn>
                    <a:cxn ang="0">
                      <a:pos x="37" y="63"/>
                    </a:cxn>
                    <a:cxn ang="0">
                      <a:pos x="37" y="63"/>
                    </a:cxn>
                    <a:cxn ang="0">
                      <a:pos x="41" y="69"/>
                    </a:cxn>
                    <a:cxn ang="0">
                      <a:pos x="43" y="75"/>
                    </a:cxn>
                    <a:cxn ang="0">
                      <a:pos x="47" y="88"/>
                    </a:cxn>
                    <a:cxn ang="0">
                      <a:pos x="51" y="100"/>
                    </a:cxn>
                    <a:cxn ang="0">
                      <a:pos x="53" y="106"/>
                    </a:cxn>
                    <a:cxn ang="0">
                      <a:pos x="60" y="112"/>
                    </a:cxn>
                    <a:cxn ang="0">
                      <a:pos x="60" y="112"/>
                    </a:cxn>
                    <a:cxn ang="0">
                      <a:pos x="68" y="118"/>
                    </a:cxn>
                    <a:cxn ang="0">
                      <a:pos x="70" y="118"/>
                    </a:cxn>
                    <a:cxn ang="0">
                      <a:pos x="72" y="116"/>
                    </a:cxn>
                    <a:cxn ang="0">
                      <a:pos x="74" y="110"/>
                    </a:cxn>
                    <a:cxn ang="0">
                      <a:pos x="72" y="102"/>
                    </a:cxn>
                    <a:cxn ang="0">
                      <a:pos x="72" y="102"/>
                    </a:cxn>
                    <a:cxn ang="0">
                      <a:pos x="72" y="92"/>
                    </a:cxn>
                    <a:cxn ang="0">
                      <a:pos x="74" y="84"/>
                    </a:cxn>
                    <a:cxn ang="0">
                      <a:pos x="80" y="65"/>
                    </a:cxn>
                    <a:cxn ang="0">
                      <a:pos x="80" y="65"/>
                    </a:cxn>
                    <a:cxn ang="0">
                      <a:pos x="82" y="59"/>
                    </a:cxn>
                    <a:cxn ang="0">
                      <a:pos x="80" y="53"/>
                    </a:cxn>
                    <a:cxn ang="0">
                      <a:pos x="76" y="49"/>
                    </a:cxn>
                    <a:cxn ang="0">
                      <a:pos x="72" y="45"/>
                    </a:cxn>
                    <a:cxn ang="0">
                      <a:pos x="60" y="37"/>
                    </a:cxn>
                    <a:cxn ang="0">
                      <a:pos x="51" y="27"/>
                    </a:cxn>
                    <a:cxn ang="0">
                      <a:pos x="51" y="27"/>
                    </a:cxn>
                    <a:cxn ang="0">
                      <a:pos x="47" y="22"/>
                    </a:cxn>
                    <a:cxn ang="0">
                      <a:pos x="43" y="20"/>
                    </a:cxn>
                    <a:cxn ang="0">
                      <a:pos x="31" y="20"/>
                    </a:cxn>
                    <a:cxn ang="0">
                      <a:pos x="23" y="20"/>
                    </a:cxn>
                    <a:cxn ang="0">
                      <a:pos x="19" y="18"/>
                    </a:cxn>
                    <a:cxn ang="0">
                      <a:pos x="17" y="14"/>
                    </a:cxn>
                    <a:cxn ang="0">
                      <a:pos x="17" y="14"/>
                    </a:cxn>
                    <a:cxn ang="0">
                      <a:pos x="15" y="8"/>
                    </a:cxn>
                    <a:cxn ang="0">
                      <a:pos x="13" y="2"/>
                    </a:cxn>
                    <a:cxn ang="0">
                      <a:pos x="9" y="0"/>
                    </a:cxn>
                    <a:cxn ang="0">
                      <a:pos x="9" y="0"/>
                    </a:cxn>
                  </a:cxnLst>
                  <a:rect l="0" t="0" r="r" b="b"/>
                  <a:pathLst>
                    <a:path w="82" h="118">
                      <a:moveTo>
                        <a:pt x="9" y="0"/>
                      </a:moveTo>
                      <a:lnTo>
                        <a:pt x="9" y="0"/>
                      </a:lnTo>
                      <a:lnTo>
                        <a:pt x="2" y="0"/>
                      </a:lnTo>
                      <a:lnTo>
                        <a:pt x="0" y="2"/>
                      </a:lnTo>
                      <a:lnTo>
                        <a:pt x="2" y="6"/>
                      </a:lnTo>
                      <a:lnTo>
                        <a:pt x="4" y="12"/>
                      </a:lnTo>
                      <a:lnTo>
                        <a:pt x="17" y="24"/>
                      </a:lnTo>
                      <a:lnTo>
                        <a:pt x="17" y="24"/>
                      </a:lnTo>
                      <a:lnTo>
                        <a:pt x="19" y="39"/>
                      </a:lnTo>
                      <a:lnTo>
                        <a:pt x="23" y="47"/>
                      </a:lnTo>
                      <a:lnTo>
                        <a:pt x="37" y="63"/>
                      </a:lnTo>
                      <a:lnTo>
                        <a:pt x="37" y="63"/>
                      </a:lnTo>
                      <a:lnTo>
                        <a:pt x="41" y="69"/>
                      </a:lnTo>
                      <a:lnTo>
                        <a:pt x="43" y="75"/>
                      </a:lnTo>
                      <a:lnTo>
                        <a:pt x="47" y="88"/>
                      </a:lnTo>
                      <a:lnTo>
                        <a:pt x="51" y="100"/>
                      </a:lnTo>
                      <a:lnTo>
                        <a:pt x="53" y="106"/>
                      </a:lnTo>
                      <a:lnTo>
                        <a:pt x="60" y="112"/>
                      </a:lnTo>
                      <a:lnTo>
                        <a:pt x="60" y="112"/>
                      </a:lnTo>
                      <a:lnTo>
                        <a:pt x="68" y="118"/>
                      </a:lnTo>
                      <a:lnTo>
                        <a:pt x="70" y="118"/>
                      </a:lnTo>
                      <a:lnTo>
                        <a:pt x="72" y="116"/>
                      </a:lnTo>
                      <a:lnTo>
                        <a:pt x="74" y="110"/>
                      </a:lnTo>
                      <a:lnTo>
                        <a:pt x="72" y="102"/>
                      </a:lnTo>
                      <a:lnTo>
                        <a:pt x="72" y="102"/>
                      </a:lnTo>
                      <a:lnTo>
                        <a:pt x="72" y="92"/>
                      </a:lnTo>
                      <a:lnTo>
                        <a:pt x="74" y="84"/>
                      </a:lnTo>
                      <a:lnTo>
                        <a:pt x="80" y="65"/>
                      </a:lnTo>
                      <a:lnTo>
                        <a:pt x="80" y="65"/>
                      </a:lnTo>
                      <a:lnTo>
                        <a:pt x="82" y="59"/>
                      </a:lnTo>
                      <a:lnTo>
                        <a:pt x="80" y="53"/>
                      </a:lnTo>
                      <a:lnTo>
                        <a:pt x="76" y="49"/>
                      </a:lnTo>
                      <a:lnTo>
                        <a:pt x="72" y="45"/>
                      </a:lnTo>
                      <a:lnTo>
                        <a:pt x="60" y="37"/>
                      </a:lnTo>
                      <a:lnTo>
                        <a:pt x="51" y="27"/>
                      </a:lnTo>
                      <a:lnTo>
                        <a:pt x="51" y="27"/>
                      </a:lnTo>
                      <a:lnTo>
                        <a:pt x="47" y="22"/>
                      </a:lnTo>
                      <a:lnTo>
                        <a:pt x="43" y="20"/>
                      </a:lnTo>
                      <a:lnTo>
                        <a:pt x="31" y="20"/>
                      </a:lnTo>
                      <a:lnTo>
                        <a:pt x="23" y="20"/>
                      </a:lnTo>
                      <a:lnTo>
                        <a:pt x="19" y="18"/>
                      </a:lnTo>
                      <a:lnTo>
                        <a:pt x="17" y="14"/>
                      </a:lnTo>
                      <a:lnTo>
                        <a:pt x="17" y="14"/>
                      </a:lnTo>
                      <a:lnTo>
                        <a:pt x="15" y="8"/>
                      </a:lnTo>
                      <a:lnTo>
                        <a:pt x="13" y="2"/>
                      </a:lnTo>
                      <a:lnTo>
                        <a:pt x="9" y="0"/>
                      </a:lnTo>
                      <a:lnTo>
                        <a:pt x="9"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22" name="Freeform 728"/>
                <p:cNvSpPr/>
                <p:nvPr/>
              </p:nvSpPr>
              <p:spPr bwMode="auto">
                <a:xfrm>
                  <a:off x="12614275" y="6149975"/>
                  <a:ext cx="139700" cy="49213"/>
                </a:xfrm>
                <a:custGeom>
                  <a:avLst/>
                  <a:gdLst/>
                  <a:ahLst/>
                  <a:cxnLst>
                    <a:cxn ang="0">
                      <a:pos x="29" y="31"/>
                    </a:cxn>
                    <a:cxn ang="0">
                      <a:pos x="29" y="31"/>
                    </a:cxn>
                    <a:cxn ang="0">
                      <a:pos x="35" y="29"/>
                    </a:cxn>
                    <a:cxn ang="0">
                      <a:pos x="41" y="25"/>
                    </a:cxn>
                    <a:cxn ang="0">
                      <a:pos x="47" y="23"/>
                    </a:cxn>
                    <a:cxn ang="0">
                      <a:pos x="54" y="20"/>
                    </a:cxn>
                    <a:cxn ang="0">
                      <a:pos x="54" y="20"/>
                    </a:cxn>
                    <a:cxn ang="0">
                      <a:pos x="76" y="25"/>
                    </a:cxn>
                    <a:cxn ang="0">
                      <a:pos x="82" y="25"/>
                    </a:cxn>
                    <a:cxn ang="0">
                      <a:pos x="88" y="23"/>
                    </a:cxn>
                    <a:cxn ang="0">
                      <a:pos x="88" y="18"/>
                    </a:cxn>
                    <a:cxn ang="0">
                      <a:pos x="86" y="14"/>
                    </a:cxn>
                    <a:cxn ang="0">
                      <a:pos x="86" y="14"/>
                    </a:cxn>
                    <a:cxn ang="0">
                      <a:pos x="78" y="8"/>
                    </a:cxn>
                    <a:cxn ang="0">
                      <a:pos x="70" y="4"/>
                    </a:cxn>
                    <a:cxn ang="0">
                      <a:pos x="60" y="2"/>
                    </a:cxn>
                    <a:cxn ang="0">
                      <a:pos x="49" y="0"/>
                    </a:cxn>
                    <a:cxn ang="0">
                      <a:pos x="39" y="0"/>
                    </a:cxn>
                    <a:cxn ang="0">
                      <a:pos x="29" y="0"/>
                    </a:cxn>
                    <a:cxn ang="0">
                      <a:pos x="19" y="4"/>
                    </a:cxn>
                    <a:cxn ang="0">
                      <a:pos x="13" y="8"/>
                    </a:cxn>
                    <a:cxn ang="0">
                      <a:pos x="13" y="8"/>
                    </a:cxn>
                    <a:cxn ang="0">
                      <a:pos x="5" y="12"/>
                    </a:cxn>
                    <a:cxn ang="0">
                      <a:pos x="0" y="18"/>
                    </a:cxn>
                    <a:cxn ang="0">
                      <a:pos x="0" y="23"/>
                    </a:cxn>
                    <a:cxn ang="0">
                      <a:pos x="3" y="27"/>
                    </a:cxn>
                    <a:cxn ang="0">
                      <a:pos x="9" y="29"/>
                    </a:cxn>
                    <a:cxn ang="0">
                      <a:pos x="15" y="31"/>
                    </a:cxn>
                    <a:cxn ang="0">
                      <a:pos x="21" y="31"/>
                    </a:cxn>
                    <a:cxn ang="0">
                      <a:pos x="29" y="31"/>
                    </a:cxn>
                    <a:cxn ang="0">
                      <a:pos x="29" y="31"/>
                    </a:cxn>
                    <a:cxn ang="0">
                      <a:pos x="31" y="31"/>
                    </a:cxn>
                    <a:cxn ang="0">
                      <a:pos x="29" y="31"/>
                    </a:cxn>
                    <a:cxn ang="0">
                      <a:pos x="29" y="31"/>
                    </a:cxn>
                  </a:cxnLst>
                  <a:rect l="0" t="0" r="r" b="b"/>
                  <a:pathLst>
                    <a:path w="88" h="31">
                      <a:moveTo>
                        <a:pt x="29" y="31"/>
                      </a:moveTo>
                      <a:lnTo>
                        <a:pt x="29" y="31"/>
                      </a:lnTo>
                      <a:lnTo>
                        <a:pt x="35" y="29"/>
                      </a:lnTo>
                      <a:lnTo>
                        <a:pt x="41" y="25"/>
                      </a:lnTo>
                      <a:lnTo>
                        <a:pt x="47" y="23"/>
                      </a:lnTo>
                      <a:lnTo>
                        <a:pt x="54" y="20"/>
                      </a:lnTo>
                      <a:lnTo>
                        <a:pt x="54" y="20"/>
                      </a:lnTo>
                      <a:lnTo>
                        <a:pt x="76" y="25"/>
                      </a:lnTo>
                      <a:lnTo>
                        <a:pt x="82" y="25"/>
                      </a:lnTo>
                      <a:lnTo>
                        <a:pt x="88" y="23"/>
                      </a:lnTo>
                      <a:lnTo>
                        <a:pt x="88" y="18"/>
                      </a:lnTo>
                      <a:lnTo>
                        <a:pt x="86" y="14"/>
                      </a:lnTo>
                      <a:lnTo>
                        <a:pt x="86" y="14"/>
                      </a:lnTo>
                      <a:lnTo>
                        <a:pt x="78" y="8"/>
                      </a:lnTo>
                      <a:lnTo>
                        <a:pt x="70" y="4"/>
                      </a:lnTo>
                      <a:lnTo>
                        <a:pt x="60" y="2"/>
                      </a:lnTo>
                      <a:lnTo>
                        <a:pt x="49" y="0"/>
                      </a:lnTo>
                      <a:lnTo>
                        <a:pt x="39" y="0"/>
                      </a:lnTo>
                      <a:lnTo>
                        <a:pt x="29" y="0"/>
                      </a:lnTo>
                      <a:lnTo>
                        <a:pt x="19" y="4"/>
                      </a:lnTo>
                      <a:lnTo>
                        <a:pt x="13" y="8"/>
                      </a:lnTo>
                      <a:lnTo>
                        <a:pt x="13" y="8"/>
                      </a:lnTo>
                      <a:lnTo>
                        <a:pt x="5" y="12"/>
                      </a:lnTo>
                      <a:lnTo>
                        <a:pt x="0" y="18"/>
                      </a:lnTo>
                      <a:lnTo>
                        <a:pt x="0" y="23"/>
                      </a:lnTo>
                      <a:lnTo>
                        <a:pt x="3" y="27"/>
                      </a:lnTo>
                      <a:lnTo>
                        <a:pt x="9" y="29"/>
                      </a:lnTo>
                      <a:lnTo>
                        <a:pt x="15" y="31"/>
                      </a:lnTo>
                      <a:lnTo>
                        <a:pt x="21" y="31"/>
                      </a:lnTo>
                      <a:lnTo>
                        <a:pt x="29" y="31"/>
                      </a:lnTo>
                      <a:lnTo>
                        <a:pt x="29" y="31"/>
                      </a:lnTo>
                      <a:lnTo>
                        <a:pt x="31" y="31"/>
                      </a:lnTo>
                      <a:lnTo>
                        <a:pt x="29" y="31"/>
                      </a:lnTo>
                      <a:lnTo>
                        <a:pt x="29" y="31"/>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23" name="Freeform 729"/>
                <p:cNvSpPr/>
                <p:nvPr/>
              </p:nvSpPr>
              <p:spPr bwMode="auto">
                <a:xfrm>
                  <a:off x="12611100" y="6580188"/>
                  <a:ext cx="123825" cy="49213"/>
                </a:xfrm>
                <a:custGeom>
                  <a:avLst/>
                  <a:gdLst/>
                  <a:ahLst/>
                  <a:cxnLst>
                    <a:cxn ang="0">
                      <a:pos x="27" y="8"/>
                    </a:cxn>
                    <a:cxn ang="0">
                      <a:pos x="27" y="8"/>
                    </a:cxn>
                    <a:cxn ang="0">
                      <a:pos x="31" y="6"/>
                    </a:cxn>
                    <a:cxn ang="0">
                      <a:pos x="35" y="4"/>
                    </a:cxn>
                    <a:cxn ang="0">
                      <a:pos x="39" y="0"/>
                    </a:cxn>
                    <a:cxn ang="0">
                      <a:pos x="43" y="0"/>
                    </a:cxn>
                    <a:cxn ang="0">
                      <a:pos x="45" y="2"/>
                    </a:cxn>
                    <a:cxn ang="0">
                      <a:pos x="45" y="2"/>
                    </a:cxn>
                    <a:cxn ang="0">
                      <a:pos x="64" y="12"/>
                    </a:cxn>
                    <a:cxn ang="0">
                      <a:pos x="74" y="19"/>
                    </a:cxn>
                    <a:cxn ang="0">
                      <a:pos x="78" y="23"/>
                    </a:cxn>
                    <a:cxn ang="0">
                      <a:pos x="78" y="27"/>
                    </a:cxn>
                    <a:cxn ang="0">
                      <a:pos x="78" y="27"/>
                    </a:cxn>
                    <a:cxn ang="0">
                      <a:pos x="64" y="29"/>
                    </a:cxn>
                    <a:cxn ang="0">
                      <a:pos x="47" y="31"/>
                    </a:cxn>
                    <a:cxn ang="0">
                      <a:pos x="25" y="29"/>
                    </a:cxn>
                    <a:cxn ang="0">
                      <a:pos x="25" y="29"/>
                    </a:cxn>
                    <a:cxn ang="0">
                      <a:pos x="15" y="27"/>
                    </a:cxn>
                    <a:cxn ang="0">
                      <a:pos x="7" y="25"/>
                    </a:cxn>
                    <a:cxn ang="0">
                      <a:pos x="2" y="21"/>
                    </a:cxn>
                    <a:cxn ang="0">
                      <a:pos x="0" y="15"/>
                    </a:cxn>
                    <a:cxn ang="0">
                      <a:pos x="2" y="12"/>
                    </a:cxn>
                    <a:cxn ang="0">
                      <a:pos x="7" y="8"/>
                    </a:cxn>
                    <a:cxn ang="0">
                      <a:pos x="15" y="8"/>
                    </a:cxn>
                    <a:cxn ang="0">
                      <a:pos x="27" y="8"/>
                    </a:cxn>
                    <a:cxn ang="0">
                      <a:pos x="27" y="8"/>
                    </a:cxn>
                    <a:cxn ang="0">
                      <a:pos x="19" y="6"/>
                    </a:cxn>
                    <a:cxn ang="0">
                      <a:pos x="27" y="8"/>
                    </a:cxn>
                    <a:cxn ang="0">
                      <a:pos x="27" y="8"/>
                    </a:cxn>
                  </a:cxnLst>
                  <a:rect l="0" t="0" r="r" b="b"/>
                  <a:pathLst>
                    <a:path w="78" h="31">
                      <a:moveTo>
                        <a:pt x="27" y="8"/>
                      </a:moveTo>
                      <a:lnTo>
                        <a:pt x="27" y="8"/>
                      </a:lnTo>
                      <a:lnTo>
                        <a:pt x="31" y="6"/>
                      </a:lnTo>
                      <a:lnTo>
                        <a:pt x="35" y="4"/>
                      </a:lnTo>
                      <a:lnTo>
                        <a:pt x="39" y="0"/>
                      </a:lnTo>
                      <a:lnTo>
                        <a:pt x="43" y="0"/>
                      </a:lnTo>
                      <a:lnTo>
                        <a:pt x="45" y="2"/>
                      </a:lnTo>
                      <a:lnTo>
                        <a:pt x="45" y="2"/>
                      </a:lnTo>
                      <a:lnTo>
                        <a:pt x="64" y="12"/>
                      </a:lnTo>
                      <a:lnTo>
                        <a:pt x="74" y="19"/>
                      </a:lnTo>
                      <a:lnTo>
                        <a:pt x="78" y="23"/>
                      </a:lnTo>
                      <a:lnTo>
                        <a:pt x="78" y="27"/>
                      </a:lnTo>
                      <a:lnTo>
                        <a:pt x="78" y="27"/>
                      </a:lnTo>
                      <a:lnTo>
                        <a:pt x="64" y="29"/>
                      </a:lnTo>
                      <a:lnTo>
                        <a:pt x="47" y="31"/>
                      </a:lnTo>
                      <a:lnTo>
                        <a:pt x="25" y="29"/>
                      </a:lnTo>
                      <a:lnTo>
                        <a:pt x="25" y="29"/>
                      </a:lnTo>
                      <a:lnTo>
                        <a:pt x="15" y="27"/>
                      </a:lnTo>
                      <a:lnTo>
                        <a:pt x="7" y="25"/>
                      </a:lnTo>
                      <a:lnTo>
                        <a:pt x="2" y="21"/>
                      </a:lnTo>
                      <a:lnTo>
                        <a:pt x="0" y="15"/>
                      </a:lnTo>
                      <a:lnTo>
                        <a:pt x="2" y="12"/>
                      </a:lnTo>
                      <a:lnTo>
                        <a:pt x="7" y="8"/>
                      </a:lnTo>
                      <a:lnTo>
                        <a:pt x="15" y="8"/>
                      </a:lnTo>
                      <a:lnTo>
                        <a:pt x="27" y="8"/>
                      </a:lnTo>
                      <a:lnTo>
                        <a:pt x="27" y="8"/>
                      </a:lnTo>
                      <a:lnTo>
                        <a:pt x="19" y="6"/>
                      </a:lnTo>
                      <a:lnTo>
                        <a:pt x="27" y="8"/>
                      </a:lnTo>
                      <a:lnTo>
                        <a:pt x="27" y="8"/>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sp>
            <p:nvSpPr>
              <p:cNvPr id="496" name="Freeform 16"/>
              <p:cNvSpPr>
                <a:spLocks noEditPoints="1"/>
              </p:cNvSpPr>
              <p:nvPr/>
            </p:nvSpPr>
            <p:spPr bwMode="auto">
              <a:xfrm>
                <a:off x="6035436" y="1474249"/>
                <a:ext cx="140923" cy="91511"/>
              </a:xfrm>
              <a:custGeom>
                <a:avLst/>
                <a:gdLst/>
                <a:ahLst/>
                <a:cxnLst>
                  <a:cxn ang="0">
                    <a:pos x="38" y="0"/>
                  </a:cxn>
                  <a:cxn ang="0">
                    <a:pos x="30" y="2"/>
                  </a:cxn>
                  <a:cxn ang="0">
                    <a:pos x="16" y="8"/>
                  </a:cxn>
                  <a:cxn ang="0">
                    <a:pos x="6" y="18"/>
                  </a:cxn>
                  <a:cxn ang="0">
                    <a:pos x="0" y="32"/>
                  </a:cxn>
                  <a:cxn ang="0">
                    <a:pos x="0" y="96"/>
                  </a:cxn>
                  <a:cxn ang="0">
                    <a:pos x="0" y="104"/>
                  </a:cxn>
                  <a:cxn ang="0">
                    <a:pos x="6" y="118"/>
                  </a:cxn>
                  <a:cxn ang="0">
                    <a:pos x="16" y="128"/>
                  </a:cxn>
                  <a:cxn ang="0">
                    <a:pos x="30" y="134"/>
                  </a:cxn>
                  <a:cxn ang="0">
                    <a:pos x="166" y="136"/>
                  </a:cxn>
                  <a:cxn ang="0">
                    <a:pos x="174" y="134"/>
                  </a:cxn>
                  <a:cxn ang="0">
                    <a:pos x="188" y="128"/>
                  </a:cxn>
                  <a:cxn ang="0">
                    <a:pos x="198" y="118"/>
                  </a:cxn>
                  <a:cxn ang="0">
                    <a:pos x="204" y="104"/>
                  </a:cxn>
                  <a:cxn ang="0">
                    <a:pos x="206" y="40"/>
                  </a:cxn>
                  <a:cxn ang="0">
                    <a:pos x="204" y="32"/>
                  </a:cxn>
                  <a:cxn ang="0">
                    <a:pos x="198" y="18"/>
                  </a:cxn>
                  <a:cxn ang="0">
                    <a:pos x="188" y="8"/>
                  </a:cxn>
                  <a:cxn ang="0">
                    <a:pos x="174" y="2"/>
                  </a:cxn>
                  <a:cxn ang="0">
                    <a:pos x="166" y="0"/>
                  </a:cxn>
                  <a:cxn ang="0">
                    <a:pos x="196" y="116"/>
                  </a:cxn>
                  <a:cxn ang="0">
                    <a:pos x="194" y="116"/>
                  </a:cxn>
                  <a:cxn ang="0">
                    <a:pos x="190" y="116"/>
                  </a:cxn>
                  <a:cxn ang="0">
                    <a:pos x="106" y="92"/>
                  </a:cxn>
                  <a:cxn ang="0">
                    <a:pos x="102" y="94"/>
                  </a:cxn>
                  <a:cxn ang="0">
                    <a:pos x="100" y="92"/>
                  </a:cxn>
                  <a:cxn ang="0">
                    <a:pos x="16" y="114"/>
                  </a:cxn>
                  <a:cxn ang="0">
                    <a:pos x="14" y="114"/>
                  </a:cxn>
                  <a:cxn ang="0">
                    <a:pos x="14" y="114"/>
                  </a:cxn>
                  <a:cxn ang="0">
                    <a:pos x="10" y="114"/>
                  </a:cxn>
                  <a:cxn ang="0">
                    <a:pos x="10" y="110"/>
                  </a:cxn>
                  <a:cxn ang="0">
                    <a:pos x="12" y="108"/>
                  </a:cxn>
                  <a:cxn ang="0">
                    <a:pos x="14" y="22"/>
                  </a:cxn>
                  <a:cxn ang="0">
                    <a:pos x="14" y="18"/>
                  </a:cxn>
                  <a:cxn ang="0">
                    <a:pos x="14" y="16"/>
                  </a:cxn>
                  <a:cxn ang="0">
                    <a:pos x="20" y="16"/>
                  </a:cxn>
                  <a:cxn ang="0">
                    <a:pos x="102" y="84"/>
                  </a:cxn>
                  <a:cxn ang="0">
                    <a:pos x="184" y="14"/>
                  </a:cxn>
                  <a:cxn ang="0">
                    <a:pos x="188" y="14"/>
                  </a:cxn>
                  <a:cxn ang="0">
                    <a:pos x="190" y="16"/>
                  </a:cxn>
                  <a:cxn ang="0">
                    <a:pos x="190" y="22"/>
                  </a:cxn>
                  <a:cxn ang="0">
                    <a:pos x="196" y="110"/>
                  </a:cxn>
                  <a:cxn ang="0">
                    <a:pos x="198" y="112"/>
                  </a:cxn>
                  <a:cxn ang="0">
                    <a:pos x="198" y="112"/>
                  </a:cxn>
                  <a:cxn ang="0">
                    <a:pos x="196" y="116"/>
                  </a:cxn>
                </a:cxnLst>
                <a:rect l="0" t="0" r="r" b="b"/>
                <a:pathLst>
                  <a:path w="206" h="136">
                    <a:moveTo>
                      <a:pt x="166" y="0"/>
                    </a:moveTo>
                    <a:lnTo>
                      <a:pt x="38" y="0"/>
                    </a:lnTo>
                    <a:lnTo>
                      <a:pt x="38" y="0"/>
                    </a:lnTo>
                    <a:lnTo>
                      <a:pt x="30" y="2"/>
                    </a:lnTo>
                    <a:lnTo>
                      <a:pt x="24" y="4"/>
                    </a:lnTo>
                    <a:lnTo>
                      <a:pt x="16" y="8"/>
                    </a:lnTo>
                    <a:lnTo>
                      <a:pt x="10" y="12"/>
                    </a:lnTo>
                    <a:lnTo>
                      <a:pt x="6" y="18"/>
                    </a:lnTo>
                    <a:lnTo>
                      <a:pt x="2" y="24"/>
                    </a:lnTo>
                    <a:lnTo>
                      <a:pt x="0" y="32"/>
                    </a:lnTo>
                    <a:lnTo>
                      <a:pt x="0" y="40"/>
                    </a:lnTo>
                    <a:lnTo>
                      <a:pt x="0" y="96"/>
                    </a:lnTo>
                    <a:lnTo>
                      <a:pt x="0" y="96"/>
                    </a:lnTo>
                    <a:lnTo>
                      <a:pt x="0" y="104"/>
                    </a:lnTo>
                    <a:lnTo>
                      <a:pt x="2" y="112"/>
                    </a:lnTo>
                    <a:lnTo>
                      <a:pt x="6" y="118"/>
                    </a:lnTo>
                    <a:lnTo>
                      <a:pt x="10" y="124"/>
                    </a:lnTo>
                    <a:lnTo>
                      <a:pt x="16" y="128"/>
                    </a:lnTo>
                    <a:lnTo>
                      <a:pt x="24" y="132"/>
                    </a:lnTo>
                    <a:lnTo>
                      <a:pt x="30" y="134"/>
                    </a:lnTo>
                    <a:lnTo>
                      <a:pt x="38" y="136"/>
                    </a:lnTo>
                    <a:lnTo>
                      <a:pt x="166" y="136"/>
                    </a:lnTo>
                    <a:lnTo>
                      <a:pt x="166" y="136"/>
                    </a:lnTo>
                    <a:lnTo>
                      <a:pt x="174" y="134"/>
                    </a:lnTo>
                    <a:lnTo>
                      <a:pt x="182" y="132"/>
                    </a:lnTo>
                    <a:lnTo>
                      <a:pt x="188" y="128"/>
                    </a:lnTo>
                    <a:lnTo>
                      <a:pt x="194" y="124"/>
                    </a:lnTo>
                    <a:lnTo>
                      <a:pt x="198" y="118"/>
                    </a:lnTo>
                    <a:lnTo>
                      <a:pt x="202" y="112"/>
                    </a:lnTo>
                    <a:lnTo>
                      <a:pt x="204" y="104"/>
                    </a:lnTo>
                    <a:lnTo>
                      <a:pt x="206" y="96"/>
                    </a:lnTo>
                    <a:lnTo>
                      <a:pt x="206" y="40"/>
                    </a:lnTo>
                    <a:lnTo>
                      <a:pt x="206" y="40"/>
                    </a:lnTo>
                    <a:lnTo>
                      <a:pt x="204" y="32"/>
                    </a:lnTo>
                    <a:lnTo>
                      <a:pt x="202" y="24"/>
                    </a:lnTo>
                    <a:lnTo>
                      <a:pt x="198" y="18"/>
                    </a:lnTo>
                    <a:lnTo>
                      <a:pt x="194" y="12"/>
                    </a:lnTo>
                    <a:lnTo>
                      <a:pt x="188" y="8"/>
                    </a:lnTo>
                    <a:lnTo>
                      <a:pt x="182" y="4"/>
                    </a:lnTo>
                    <a:lnTo>
                      <a:pt x="174" y="2"/>
                    </a:lnTo>
                    <a:lnTo>
                      <a:pt x="166" y="0"/>
                    </a:lnTo>
                    <a:lnTo>
                      <a:pt x="166" y="0"/>
                    </a:lnTo>
                    <a:close/>
                    <a:moveTo>
                      <a:pt x="196" y="116"/>
                    </a:moveTo>
                    <a:lnTo>
                      <a:pt x="196" y="116"/>
                    </a:lnTo>
                    <a:lnTo>
                      <a:pt x="194" y="116"/>
                    </a:lnTo>
                    <a:lnTo>
                      <a:pt x="194" y="116"/>
                    </a:lnTo>
                    <a:lnTo>
                      <a:pt x="194" y="116"/>
                    </a:lnTo>
                    <a:lnTo>
                      <a:pt x="190" y="116"/>
                    </a:lnTo>
                    <a:lnTo>
                      <a:pt x="136" y="66"/>
                    </a:lnTo>
                    <a:lnTo>
                      <a:pt x="106" y="92"/>
                    </a:lnTo>
                    <a:lnTo>
                      <a:pt x="106" y="92"/>
                    </a:lnTo>
                    <a:lnTo>
                      <a:pt x="102" y="94"/>
                    </a:lnTo>
                    <a:lnTo>
                      <a:pt x="102" y="94"/>
                    </a:lnTo>
                    <a:lnTo>
                      <a:pt x="100" y="92"/>
                    </a:lnTo>
                    <a:lnTo>
                      <a:pt x="68" y="66"/>
                    </a:lnTo>
                    <a:lnTo>
                      <a:pt x="16" y="114"/>
                    </a:lnTo>
                    <a:lnTo>
                      <a:pt x="16" y="114"/>
                    </a:lnTo>
                    <a:lnTo>
                      <a:pt x="14" y="114"/>
                    </a:lnTo>
                    <a:lnTo>
                      <a:pt x="14" y="114"/>
                    </a:lnTo>
                    <a:lnTo>
                      <a:pt x="14" y="114"/>
                    </a:lnTo>
                    <a:lnTo>
                      <a:pt x="10" y="114"/>
                    </a:lnTo>
                    <a:lnTo>
                      <a:pt x="10" y="114"/>
                    </a:lnTo>
                    <a:lnTo>
                      <a:pt x="10" y="110"/>
                    </a:lnTo>
                    <a:lnTo>
                      <a:pt x="10" y="110"/>
                    </a:lnTo>
                    <a:lnTo>
                      <a:pt x="10" y="110"/>
                    </a:lnTo>
                    <a:lnTo>
                      <a:pt x="12" y="108"/>
                    </a:lnTo>
                    <a:lnTo>
                      <a:pt x="62" y="60"/>
                    </a:lnTo>
                    <a:lnTo>
                      <a:pt x="14" y="22"/>
                    </a:lnTo>
                    <a:lnTo>
                      <a:pt x="14" y="22"/>
                    </a:lnTo>
                    <a:lnTo>
                      <a:pt x="14" y="18"/>
                    </a:lnTo>
                    <a:lnTo>
                      <a:pt x="14" y="16"/>
                    </a:lnTo>
                    <a:lnTo>
                      <a:pt x="14" y="16"/>
                    </a:lnTo>
                    <a:lnTo>
                      <a:pt x="18" y="14"/>
                    </a:lnTo>
                    <a:lnTo>
                      <a:pt x="20" y="16"/>
                    </a:lnTo>
                    <a:lnTo>
                      <a:pt x="24" y="18"/>
                    </a:lnTo>
                    <a:lnTo>
                      <a:pt x="102" y="84"/>
                    </a:lnTo>
                    <a:lnTo>
                      <a:pt x="180" y="18"/>
                    </a:lnTo>
                    <a:lnTo>
                      <a:pt x="184" y="14"/>
                    </a:lnTo>
                    <a:lnTo>
                      <a:pt x="184" y="14"/>
                    </a:lnTo>
                    <a:lnTo>
                      <a:pt x="188" y="14"/>
                    </a:lnTo>
                    <a:lnTo>
                      <a:pt x="190" y="16"/>
                    </a:lnTo>
                    <a:lnTo>
                      <a:pt x="190" y="16"/>
                    </a:lnTo>
                    <a:lnTo>
                      <a:pt x="192" y="18"/>
                    </a:lnTo>
                    <a:lnTo>
                      <a:pt x="190" y="22"/>
                    </a:lnTo>
                    <a:lnTo>
                      <a:pt x="142" y="60"/>
                    </a:lnTo>
                    <a:lnTo>
                      <a:pt x="196" y="110"/>
                    </a:lnTo>
                    <a:lnTo>
                      <a:pt x="196" y="110"/>
                    </a:lnTo>
                    <a:lnTo>
                      <a:pt x="198" y="112"/>
                    </a:lnTo>
                    <a:lnTo>
                      <a:pt x="198" y="112"/>
                    </a:lnTo>
                    <a:lnTo>
                      <a:pt x="198" y="112"/>
                    </a:lnTo>
                    <a:lnTo>
                      <a:pt x="196" y="116"/>
                    </a:lnTo>
                    <a:lnTo>
                      <a:pt x="196" y="116"/>
                    </a:lnTo>
                    <a:close/>
                  </a:path>
                </a:pathLst>
              </a:custGeom>
              <a:solidFill>
                <a:srgbClr val="FFFFFF">
                  <a:lumMod val="95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nvGrpSpPr>
              <p:cNvPr id="20" name="组合 428"/>
              <p:cNvGrpSpPr/>
              <p:nvPr/>
            </p:nvGrpSpPr>
            <p:grpSpPr>
              <a:xfrm>
                <a:off x="5501153" y="1582288"/>
                <a:ext cx="271033" cy="151832"/>
                <a:chOff x="6744313" y="3323223"/>
                <a:chExt cx="545032" cy="296007"/>
              </a:xfrm>
              <a:solidFill>
                <a:srgbClr val="FFFFFF">
                  <a:lumMod val="95000"/>
                </a:srgbClr>
              </a:solidFill>
            </p:grpSpPr>
            <p:grpSp>
              <p:nvGrpSpPr>
                <p:cNvPr id="21" name="组合 395"/>
                <p:cNvGrpSpPr/>
                <p:nvPr/>
              </p:nvGrpSpPr>
              <p:grpSpPr>
                <a:xfrm>
                  <a:off x="6744313" y="3352800"/>
                  <a:ext cx="229499" cy="266430"/>
                  <a:chOff x="11139033" y="4151540"/>
                  <a:chExt cx="276225" cy="320675"/>
                </a:xfrm>
                <a:grpFill/>
              </p:grpSpPr>
              <p:sp>
                <p:nvSpPr>
                  <p:cNvPr id="511" name="Freeform 32"/>
                  <p:cNvSpPr/>
                  <p:nvPr/>
                </p:nvSpPr>
                <p:spPr bwMode="auto">
                  <a:xfrm>
                    <a:off x="11189833" y="4399190"/>
                    <a:ext cx="60325" cy="73025"/>
                  </a:xfrm>
                  <a:custGeom>
                    <a:avLst/>
                    <a:gdLst/>
                    <a:ahLst/>
                    <a:cxnLst>
                      <a:cxn ang="0">
                        <a:pos x="2" y="28"/>
                      </a:cxn>
                      <a:cxn ang="0">
                        <a:pos x="2" y="28"/>
                      </a:cxn>
                      <a:cxn ang="0">
                        <a:pos x="0" y="32"/>
                      </a:cxn>
                      <a:cxn ang="0">
                        <a:pos x="2" y="36"/>
                      </a:cxn>
                      <a:cxn ang="0">
                        <a:pos x="4" y="40"/>
                      </a:cxn>
                      <a:cxn ang="0">
                        <a:pos x="6" y="44"/>
                      </a:cxn>
                      <a:cxn ang="0">
                        <a:pos x="8" y="44"/>
                      </a:cxn>
                      <a:cxn ang="0">
                        <a:pos x="8" y="44"/>
                      </a:cxn>
                      <a:cxn ang="0">
                        <a:pos x="12" y="46"/>
                      </a:cxn>
                      <a:cxn ang="0">
                        <a:pos x="16" y="44"/>
                      </a:cxn>
                      <a:cxn ang="0">
                        <a:pos x="20" y="42"/>
                      </a:cxn>
                      <a:cxn ang="0">
                        <a:pos x="24" y="40"/>
                      </a:cxn>
                      <a:cxn ang="0">
                        <a:pos x="38" y="10"/>
                      </a:cxn>
                      <a:cxn ang="0">
                        <a:pos x="38" y="10"/>
                      </a:cxn>
                      <a:cxn ang="0">
                        <a:pos x="28" y="6"/>
                      </a:cxn>
                      <a:cxn ang="0">
                        <a:pos x="16" y="0"/>
                      </a:cxn>
                      <a:cxn ang="0">
                        <a:pos x="2" y="28"/>
                      </a:cxn>
                    </a:cxnLst>
                    <a:rect l="0" t="0" r="r" b="b"/>
                    <a:pathLst>
                      <a:path w="38" h="46">
                        <a:moveTo>
                          <a:pt x="2" y="28"/>
                        </a:moveTo>
                        <a:lnTo>
                          <a:pt x="2" y="28"/>
                        </a:lnTo>
                        <a:lnTo>
                          <a:pt x="0" y="32"/>
                        </a:lnTo>
                        <a:lnTo>
                          <a:pt x="2" y="36"/>
                        </a:lnTo>
                        <a:lnTo>
                          <a:pt x="4" y="40"/>
                        </a:lnTo>
                        <a:lnTo>
                          <a:pt x="6" y="44"/>
                        </a:lnTo>
                        <a:lnTo>
                          <a:pt x="8" y="44"/>
                        </a:lnTo>
                        <a:lnTo>
                          <a:pt x="8" y="44"/>
                        </a:lnTo>
                        <a:lnTo>
                          <a:pt x="12" y="46"/>
                        </a:lnTo>
                        <a:lnTo>
                          <a:pt x="16" y="44"/>
                        </a:lnTo>
                        <a:lnTo>
                          <a:pt x="20" y="42"/>
                        </a:lnTo>
                        <a:lnTo>
                          <a:pt x="24" y="40"/>
                        </a:lnTo>
                        <a:lnTo>
                          <a:pt x="38" y="10"/>
                        </a:lnTo>
                        <a:lnTo>
                          <a:pt x="38" y="10"/>
                        </a:lnTo>
                        <a:lnTo>
                          <a:pt x="28" y="6"/>
                        </a:lnTo>
                        <a:lnTo>
                          <a:pt x="16" y="0"/>
                        </a:lnTo>
                        <a:lnTo>
                          <a:pt x="2" y="28"/>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2" name="Freeform 33"/>
                  <p:cNvSpPr/>
                  <p:nvPr/>
                </p:nvSpPr>
                <p:spPr bwMode="auto">
                  <a:xfrm>
                    <a:off x="11300958" y="4402365"/>
                    <a:ext cx="60325" cy="69850"/>
                  </a:xfrm>
                  <a:custGeom>
                    <a:avLst/>
                    <a:gdLst/>
                    <a:ahLst/>
                    <a:cxnLst>
                      <a:cxn ang="0">
                        <a:pos x="38" y="26"/>
                      </a:cxn>
                      <a:cxn ang="0">
                        <a:pos x="24" y="0"/>
                      </a:cxn>
                      <a:cxn ang="0">
                        <a:pos x="24" y="0"/>
                      </a:cxn>
                      <a:cxn ang="0">
                        <a:pos x="12" y="6"/>
                      </a:cxn>
                      <a:cxn ang="0">
                        <a:pos x="0" y="8"/>
                      </a:cxn>
                      <a:cxn ang="0">
                        <a:pos x="16" y="38"/>
                      </a:cxn>
                      <a:cxn ang="0">
                        <a:pos x="16" y="38"/>
                      </a:cxn>
                      <a:cxn ang="0">
                        <a:pos x="18" y="40"/>
                      </a:cxn>
                      <a:cxn ang="0">
                        <a:pos x="22" y="42"/>
                      </a:cxn>
                      <a:cxn ang="0">
                        <a:pos x="26" y="44"/>
                      </a:cxn>
                      <a:cxn ang="0">
                        <a:pos x="30" y="42"/>
                      </a:cxn>
                      <a:cxn ang="0">
                        <a:pos x="32" y="42"/>
                      </a:cxn>
                      <a:cxn ang="0">
                        <a:pos x="32" y="42"/>
                      </a:cxn>
                      <a:cxn ang="0">
                        <a:pos x="36" y="38"/>
                      </a:cxn>
                      <a:cxn ang="0">
                        <a:pos x="38" y="34"/>
                      </a:cxn>
                      <a:cxn ang="0">
                        <a:pos x="38" y="30"/>
                      </a:cxn>
                      <a:cxn ang="0">
                        <a:pos x="38" y="26"/>
                      </a:cxn>
                      <a:cxn ang="0">
                        <a:pos x="38" y="26"/>
                      </a:cxn>
                    </a:cxnLst>
                    <a:rect l="0" t="0" r="r" b="b"/>
                    <a:pathLst>
                      <a:path w="38" h="44">
                        <a:moveTo>
                          <a:pt x="38" y="26"/>
                        </a:moveTo>
                        <a:lnTo>
                          <a:pt x="24" y="0"/>
                        </a:lnTo>
                        <a:lnTo>
                          <a:pt x="24" y="0"/>
                        </a:lnTo>
                        <a:lnTo>
                          <a:pt x="12" y="6"/>
                        </a:lnTo>
                        <a:lnTo>
                          <a:pt x="0" y="8"/>
                        </a:lnTo>
                        <a:lnTo>
                          <a:pt x="16" y="38"/>
                        </a:lnTo>
                        <a:lnTo>
                          <a:pt x="16" y="38"/>
                        </a:lnTo>
                        <a:lnTo>
                          <a:pt x="18" y="40"/>
                        </a:lnTo>
                        <a:lnTo>
                          <a:pt x="22" y="42"/>
                        </a:lnTo>
                        <a:lnTo>
                          <a:pt x="26" y="44"/>
                        </a:lnTo>
                        <a:lnTo>
                          <a:pt x="30" y="42"/>
                        </a:lnTo>
                        <a:lnTo>
                          <a:pt x="32" y="42"/>
                        </a:lnTo>
                        <a:lnTo>
                          <a:pt x="32" y="42"/>
                        </a:lnTo>
                        <a:lnTo>
                          <a:pt x="36" y="38"/>
                        </a:lnTo>
                        <a:lnTo>
                          <a:pt x="38" y="34"/>
                        </a:lnTo>
                        <a:lnTo>
                          <a:pt x="38" y="30"/>
                        </a:lnTo>
                        <a:lnTo>
                          <a:pt x="38" y="26"/>
                        </a:lnTo>
                        <a:lnTo>
                          <a:pt x="38" y="26"/>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3" name="Freeform 34"/>
                  <p:cNvSpPr>
                    <a:spLocks noEditPoints="1"/>
                  </p:cNvSpPr>
                  <p:nvPr/>
                </p:nvSpPr>
                <p:spPr bwMode="auto">
                  <a:xfrm>
                    <a:off x="11139033" y="4151540"/>
                    <a:ext cx="276225" cy="276225"/>
                  </a:xfrm>
                  <a:custGeom>
                    <a:avLst/>
                    <a:gdLst/>
                    <a:ahLst/>
                    <a:cxnLst>
                      <a:cxn ang="0">
                        <a:pos x="86" y="0"/>
                      </a:cxn>
                      <a:cxn ang="0">
                        <a:pos x="52" y="6"/>
                      </a:cxn>
                      <a:cxn ang="0">
                        <a:pos x="26" y="26"/>
                      </a:cxn>
                      <a:cxn ang="0">
                        <a:pos x="6" y="54"/>
                      </a:cxn>
                      <a:cxn ang="0">
                        <a:pos x="0" y="86"/>
                      </a:cxn>
                      <a:cxn ang="0">
                        <a:pos x="2" y="104"/>
                      </a:cxn>
                      <a:cxn ang="0">
                        <a:pos x="14" y="136"/>
                      </a:cxn>
                      <a:cxn ang="0">
                        <a:pos x="38" y="160"/>
                      </a:cxn>
                      <a:cxn ang="0">
                        <a:pos x="68" y="172"/>
                      </a:cxn>
                      <a:cxn ang="0">
                        <a:pos x="86" y="174"/>
                      </a:cxn>
                      <a:cxn ang="0">
                        <a:pos x="120" y="168"/>
                      </a:cxn>
                      <a:cxn ang="0">
                        <a:pos x="148" y="148"/>
                      </a:cxn>
                      <a:cxn ang="0">
                        <a:pos x="166" y="120"/>
                      </a:cxn>
                      <a:cxn ang="0">
                        <a:pos x="174" y="86"/>
                      </a:cxn>
                      <a:cxn ang="0">
                        <a:pos x="172" y="70"/>
                      </a:cxn>
                      <a:cxn ang="0">
                        <a:pos x="158" y="38"/>
                      </a:cxn>
                      <a:cxn ang="0">
                        <a:pos x="136" y="14"/>
                      </a:cxn>
                      <a:cxn ang="0">
                        <a:pos x="104" y="2"/>
                      </a:cxn>
                      <a:cxn ang="0">
                        <a:pos x="86" y="0"/>
                      </a:cxn>
                      <a:cxn ang="0">
                        <a:pos x="86" y="162"/>
                      </a:cxn>
                      <a:cxn ang="0">
                        <a:pos x="62" y="156"/>
                      </a:cxn>
                      <a:cxn ang="0">
                        <a:pos x="42" y="144"/>
                      </a:cxn>
                      <a:cxn ang="0">
                        <a:pos x="30" y="124"/>
                      </a:cxn>
                      <a:cxn ang="0">
                        <a:pos x="24" y="100"/>
                      </a:cxn>
                      <a:cxn ang="0">
                        <a:pos x="26" y="88"/>
                      </a:cxn>
                      <a:cxn ang="0">
                        <a:pos x="36" y="66"/>
                      </a:cxn>
                      <a:cxn ang="0">
                        <a:pos x="52" y="48"/>
                      </a:cxn>
                      <a:cxn ang="0">
                        <a:pos x="74" y="40"/>
                      </a:cxn>
                      <a:cxn ang="0">
                        <a:pos x="86" y="38"/>
                      </a:cxn>
                      <a:cxn ang="0">
                        <a:pos x="110" y="42"/>
                      </a:cxn>
                      <a:cxn ang="0">
                        <a:pos x="130" y="56"/>
                      </a:cxn>
                      <a:cxn ang="0">
                        <a:pos x="144" y="76"/>
                      </a:cxn>
                      <a:cxn ang="0">
                        <a:pos x="148" y="100"/>
                      </a:cxn>
                      <a:cxn ang="0">
                        <a:pos x="148" y="112"/>
                      </a:cxn>
                      <a:cxn ang="0">
                        <a:pos x="138" y="134"/>
                      </a:cxn>
                      <a:cxn ang="0">
                        <a:pos x="122" y="152"/>
                      </a:cxn>
                      <a:cxn ang="0">
                        <a:pos x="98" y="160"/>
                      </a:cxn>
                      <a:cxn ang="0">
                        <a:pos x="86" y="162"/>
                      </a:cxn>
                    </a:cxnLst>
                    <a:rect l="0" t="0" r="r" b="b"/>
                    <a:pathLst>
                      <a:path w="174" h="174">
                        <a:moveTo>
                          <a:pt x="86" y="0"/>
                        </a:moveTo>
                        <a:lnTo>
                          <a:pt x="86" y="0"/>
                        </a:lnTo>
                        <a:lnTo>
                          <a:pt x="68" y="2"/>
                        </a:lnTo>
                        <a:lnTo>
                          <a:pt x="52" y="6"/>
                        </a:lnTo>
                        <a:lnTo>
                          <a:pt x="38" y="14"/>
                        </a:lnTo>
                        <a:lnTo>
                          <a:pt x="26" y="26"/>
                        </a:lnTo>
                        <a:lnTo>
                          <a:pt x="14" y="38"/>
                        </a:lnTo>
                        <a:lnTo>
                          <a:pt x="6" y="54"/>
                        </a:lnTo>
                        <a:lnTo>
                          <a:pt x="2" y="70"/>
                        </a:lnTo>
                        <a:lnTo>
                          <a:pt x="0" y="86"/>
                        </a:lnTo>
                        <a:lnTo>
                          <a:pt x="0" y="86"/>
                        </a:lnTo>
                        <a:lnTo>
                          <a:pt x="2" y="104"/>
                        </a:lnTo>
                        <a:lnTo>
                          <a:pt x="6" y="120"/>
                        </a:lnTo>
                        <a:lnTo>
                          <a:pt x="14" y="136"/>
                        </a:lnTo>
                        <a:lnTo>
                          <a:pt x="26" y="148"/>
                        </a:lnTo>
                        <a:lnTo>
                          <a:pt x="38" y="160"/>
                        </a:lnTo>
                        <a:lnTo>
                          <a:pt x="52" y="168"/>
                        </a:lnTo>
                        <a:lnTo>
                          <a:pt x="68" y="172"/>
                        </a:lnTo>
                        <a:lnTo>
                          <a:pt x="86" y="174"/>
                        </a:lnTo>
                        <a:lnTo>
                          <a:pt x="86" y="174"/>
                        </a:lnTo>
                        <a:lnTo>
                          <a:pt x="104" y="172"/>
                        </a:lnTo>
                        <a:lnTo>
                          <a:pt x="120" y="168"/>
                        </a:lnTo>
                        <a:lnTo>
                          <a:pt x="136" y="160"/>
                        </a:lnTo>
                        <a:lnTo>
                          <a:pt x="148" y="148"/>
                        </a:lnTo>
                        <a:lnTo>
                          <a:pt x="158" y="136"/>
                        </a:lnTo>
                        <a:lnTo>
                          <a:pt x="166" y="120"/>
                        </a:lnTo>
                        <a:lnTo>
                          <a:pt x="172" y="104"/>
                        </a:lnTo>
                        <a:lnTo>
                          <a:pt x="174" y="86"/>
                        </a:lnTo>
                        <a:lnTo>
                          <a:pt x="174" y="86"/>
                        </a:lnTo>
                        <a:lnTo>
                          <a:pt x="172" y="70"/>
                        </a:lnTo>
                        <a:lnTo>
                          <a:pt x="166" y="54"/>
                        </a:lnTo>
                        <a:lnTo>
                          <a:pt x="158" y="38"/>
                        </a:lnTo>
                        <a:lnTo>
                          <a:pt x="148" y="26"/>
                        </a:lnTo>
                        <a:lnTo>
                          <a:pt x="136" y="14"/>
                        </a:lnTo>
                        <a:lnTo>
                          <a:pt x="120" y="6"/>
                        </a:lnTo>
                        <a:lnTo>
                          <a:pt x="104" y="2"/>
                        </a:lnTo>
                        <a:lnTo>
                          <a:pt x="86" y="0"/>
                        </a:lnTo>
                        <a:lnTo>
                          <a:pt x="86" y="0"/>
                        </a:lnTo>
                        <a:close/>
                        <a:moveTo>
                          <a:pt x="86" y="162"/>
                        </a:moveTo>
                        <a:lnTo>
                          <a:pt x="86" y="162"/>
                        </a:lnTo>
                        <a:lnTo>
                          <a:pt x="74" y="160"/>
                        </a:lnTo>
                        <a:lnTo>
                          <a:pt x="62" y="156"/>
                        </a:lnTo>
                        <a:lnTo>
                          <a:pt x="52" y="152"/>
                        </a:lnTo>
                        <a:lnTo>
                          <a:pt x="42" y="144"/>
                        </a:lnTo>
                        <a:lnTo>
                          <a:pt x="36" y="134"/>
                        </a:lnTo>
                        <a:lnTo>
                          <a:pt x="30" y="124"/>
                        </a:lnTo>
                        <a:lnTo>
                          <a:pt x="26" y="112"/>
                        </a:lnTo>
                        <a:lnTo>
                          <a:pt x="24" y="100"/>
                        </a:lnTo>
                        <a:lnTo>
                          <a:pt x="24" y="100"/>
                        </a:lnTo>
                        <a:lnTo>
                          <a:pt x="26" y="88"/>
                        </a:lnTo>
                        <a:lnTo>
                          <a:pt x="30" y="76"/>
                        </a:lnTo>
                        <a:lnTo>
                          <a:pt x="36" y="66"/>
                        </a:lnTo>
                        <a:lnTo>
                          <a:pt x="42" y="56"/>
                        </a:lnTo>
                        <a:lnTo>
                          <a:pt x="52" y="48"/>
                        </a:lnTo>
                        <a:lnTo>
                          <a:pt x="62" y="42"/>
                        </a:lnTo>
                        <a:lnTo>
                          <a:pt x="74" y="40"/>
                        </a:lnTo>
                        <a:lnTo>
                          <a:pt x="86" y="38"/>
                        </a:lnTo>
                        <a:lnTo>
                          <a:pt x="86" y="38"/>
                        </a:lnTo>
                        <a:lnTo>
                          <a:pt x="98" y="40"/>
                        </a:lnTo>
                        <a:lnTo>
                          <a:pt x="110" y="42"/>
                        </a:lnTo>
                        <a:lnTo>
                          <a:pt x="122" y="48"/>
                        </a:lnTo>
                        <a:lnTo>
                          <a:pt x="130" y="56"/>
                        </a:lnTo>
                        <a:lnTo>
                          <a:pt x="138" y="66"/>
                        </a:lnTo>
                        <a:lnTo>
                          <a:pt x="144" y="76"/>
                        </a:lnTo>
                        <a:lnTo>
                          <a:pt x="148" y="88"/>
                        </a:lnTo>
                        <a:lnTo>
                          <a:pt x="148" y="100"/>
                        </a:lnTo>
                        <a:lnTo>
                          <a:pt x="148" y="100"/>
                        </a:lnTo>
                        <a:lnTo>
                          <a:pt x="148" y="112"/>
                        </a:lnTo>
                        <a:lnTo>
                          <a:pt x="144" y="124"/>
                        </a:lnTo>
                        <a:lnTo>
                          <a:pt x="138" y="134"/>
                        </a:lnTo>
                        <a:lnTo>
                          <a:pt x="130" y="144"/>
                        </a:lnTo>
                        <a:lnTo>
                          <a:pt x="122" y="152"/>
                        </a:lnTo>
                        <a:lnTo>
                          <a:pt x="110" y="156"/>
                        </a:lnTo>
                        <a:lnTo>
                          <a:pt x="98" y="160"/>
                        </a:lnTo>
                        <a:lnTo>
                          <a:pt x="86" y="162"/>
                        </a:lnTo>
                        <a:lnTo>
                          <a:pt x="86" y="162"/>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14" name="Freeform 35"/>
                  <p:cNvSpPr>
                    <a:spLocks noEditPoints="1"/>
                  </p:cNvSpPr>
                  <p:nvPr/>
                </p:nvSpPr>
                <p:spPr bwMode="auto">
                  <a:xfrm>
                    <a:off x="11221583" y="4256315"/>
                    <a:ext cx="104775" cy="104775"/>
                  </a:xfrm>
                  <a:custGeom>
                    <a:avLst/>
                    <a:gdLst/>
                    <a:ahLst/>
                    <a:cxnLst>
                      <a:cxn ang="0">
                        <a:pos x="34" y="0"/>
                      </a:cxn>
                      <a:cxn ang="0">
                        <a:pos x="34" y="0"/>
                      </a:cxn>
                      <a:cxn ang="0">
                        <a:pos x="26" y="0"/>
                      </a:cxn>
                      <a:cxn ang="0">
                        <a:pos x="20" y="2"/>
                      </a:cxn>
                      <a:cxn ang="0">
                        <a:pos x="16" y="6"/>
                      </a:cxn>
                      <a:cxn ang="0">
                        <a:pos x="10" y="10"/>
                      </a:cxn>
                      <a:cxn ang="0">
                        <a:pos x="6" y="14"/>
                      </a:cxn>
                      <a:cxn ang="0">
                        <a:pos x="4" y="20"/>
                      </a:cxn>
                      <a:cxn ang="0">
                        <a:pos x="2" y="26"/>
                      </a:cxn>
                      <a:cxn ang="0">
                        <a:pos x="0" y="32"/>
                      </a:cxn>
                      <a:cxn ang="0">
                        <a:pos x="0" y="32"/>
                      </a:cxn>
                      <a:cxn ang="0">
                        <a:pos x="2" y="40"/>
                      </a:cxn>
                      <a:cxn ang="0">
                        <a:pos x="4" y="46"/>
                      </a:cxn>
                      <a:cxn ang="0">
                        <a:pos x="6" y="52"/>
                      </a:cxn>
                      <a:cxn ang="0">
                        <a:pos x="10" y="56"/>
                      </a:cxn>
                      <a:cxn ang="0">
                        <a:pos x="16" y="60"/>
                      </a:cxn>
                      <a:cxn ang="0">
                        <a:pos x="20" y="62"/>
                      </a:cxn>
                      <a:cxn ang="0">
                        <a:pos x="26" y="64"/>
                      </a:cxn>
                      <a:cxn ang="0">
                        <a:pos x="34" y="66"/>
                      </a:cxn>
                      <a:cxn ang="0">
                        <a:pos x="34" y="66"/>
                      </a:cxn>
                      <a:cxn ang="0">
                        <a:pos x="40" y="64"/>
                      </a:cxn>
                      <a:cxn ang="0">
                        <a:pos x="46" y="62"/>
                      </a:cxn>
                      <a:cxn ang="0">
                        <a:pos x="52" y="60"/>
                      </a:cxn>
                      <a:cxn ang="0">
                        <a:pos x="56" y="56"/>
                      </a:cxn>
                      <a:cxn ang="0">
                        <a:pos x="60" y="52"/>
                      </a:cxn>
                      <a:cxn ang="0">
                        <a:pos x="64" y="46"/>
                      </a:cxn>
                      <a:cxn ang="0">
                        <a:pos x="66" y="40"/>
                      </a:cxn>
                      <a:cxn ang="0">
                        <a:pos x="66" y="32"/>
                      </a:cxn>
                      <a:cxn ang="0">
                        <a:pos x="66" y="32"/>
                      </a:cxn>
                      <a:cxn ang="0">
                        <a:pos x="66" y="26"/>
                      </a:cxn>
                      <a:cxn ang="0">
                        <a:pos x="64" y="20"/>
                      </a:cxn>
                      <a:cxn ang="0">
                        <a:pos x="60" y="14"/>
                      </a:cxn>
                      <a:cxn ang="0">
                        <a:pos x="56" y="10"/>
                      </a:cxn>
                      <a:cxn ang="0">
                        <a:pos x="52" y="6"/>
                      </a:cxn>
                      <a:cxn ang="0">
                        <a:pos x="46" y="2"/>
                      </a:cxn>
                      <a:cxn ang="0">
                        <a:pos x="40" y="0"/>
                      </a:cxn>
                      <a:cxn ang="0">
                        <a:pos x="34" y="0"/>
                      </a:cxn>
                      <a:cxn ang="0">
                        <a:pos x="34" y="0"/>
                      </a:cxn>
                      <a:cxn ang="0">
                        <a:pos x="34" y="46"/>
                      </a:cxn>
                      <a:cxn ang="0">
                        <a:pos x="34" y="46"/>
                      </a:cxn>
                      <a:cxn ang="0">
                        <a:pos x="28" y="44"/>
                      </a:cxn>
                      <a:cxn ang="0">
                        <a:pos x="24" y="42"/>
                      </a:cxn>
                      <a:cxn ang="0">
                        <a:pos x="22" y="38"/>
                      </a:cxn>
                      <a:cxn ang="0">
                        <a:pos x="20" y="32"/>
                      </a:cxn>
                      <a:cxn ang="0">
                        <a:pos x="20" y="32"/>
                      </a:cxn>
                      <a:cxn ang="0">
                        <a:pos x="22" y="28"/>
                      </a:cxn>
                      <a:cxn ang="0">
                        <a:pos x="24" y="24"/>
                      </a:cxn>
                      <a:cxn ang="0">
                        <a:pos x="28" y="22"/>
                      </a:cxn>
                      <a:cxn ang="0">
                        <a:pos x="34" y="20"/>
                      </a:cxn>
                      <a:cxn ang="0">
                        <a:pos x="34" y="20"/>
                      </a:cxn>
                      <a:cxn ang="0">
                        <a:pos x="38" y="22"/>
                      </a:cxn>
                      <a:cxn ang="0">
                        <a:pos x="42" y="24"/>
                      </a:cxn>
                      <a:cxn ang="0">
                        <a:pos x="46" y="28"/>
                      </a:cxn>
                      <a:cxn ang="0">
                        <a:pos x="46" y="32"/>
                      </a:cxn>
                      <a:cxn ang="0">
                        <a:pos x="46" y="32"/>
                      </a:cxn>
                      <a:cxn ang="0">
                        <a:pos x="46" y="38"/>
                      </a:cxn>
                      <a:cxn ang="0">
                        <a:pos x="42" y="42"/>
                      </a:cxn>
                      <a:cxn ang="0">
                        <a:pos x="38" y="44"/>
                      </a:cxn>
                      <a:cxn ang="0">
                        <a:pos x="34" y="46"/>
                      </a:cxn>
                      <a:cxn ang="0">
                        <a:pos x="34" y="46"/>
                      </a:cxn>
                    </a:cxnLst>
                    <a:rect l="0" t="0" r="r" b="b"/>
                    <a:pathLst>
                      <a:path w="66" h="66">
                        <a:moveTo>
                          <a:pt x="34" y="0"/>
                        </a:moveTo>
                        <a:lnTo>
                          <a:pt x="34" y="0"/>
                        </a:lnTo>
                        <a:lnTo>
                          <a:pt x="26" y="0"/>
                        </a:lnTo>
                        <a:lnTo>
                          <a:pt x="20" y="2"/>
                        </a:lnTo>
                        <a:lnTo>
                          <a:pt x="16" y="6"/>
                        </a:lnTo>
                        <a:lnTo>
                          <a:pt x="10" y="10"/>
                        </a:lnTo>
                        <a:lnTo>
                          <a:pt x="6" y="14"/>
                        </a:lnTo>
                        <a:lnTo>
                          <a:pt x="4" y="20"/>
                        </a:lnTo>
                        <a:lnTo>
                          <a:pt x="2" y="26"/>
                        </a:lnTo>
                        <a:lnTo>
                          <a:pt x="0" y="32"/>
                        </a:lnTo>
                        <a:lnTo>
                          <a:pt x="0" y="32"/>
                        </a:lnTo>
                        <a:lnTo>
                          <a:pt x="2" y="40"/>
                        </a:lnTo>
                        <a:lnTo>
                          <a:pt x="4" y="46"/>
                        </a:lnTo>
                        <a:lnTo>
                          <a:pt x="6" y="52"/>
                        </a:lnTo>
                        <a:lnTo>
                          <a:pt x="10" y="56"/>
                        </a:lnTo>
                        <a:lnTo>
                          <a:pt x="16" y="60"/>
                        </a:lnTo>
                        <a:lnTo>
                          <a:pt x="20" y="62"/>
                        </a:lnTo>
                        <a:lnTo>
                          <a:pt x="26" y="64"/>
                        </a:lnTo>
                        <a:lnTo>
                          <a:pt x="34" y="66"/>
                        </a:lnTo>
                        <a:lnTo>
                          <a:pt x="34" y="66"/>
                        </a:lnTo>
                        <a:lnTo>
                          <a:pt x="40" y="64"/>
                        </a:lnTo>
                        <a:lnTo>
                          <a:pt x="46" y="62"/>
                        </a:lnTo>
                        <a:lnTo>
                          <a:pt x="52" y="60"/>
                        </a:lnTo>
                        <a:lnTo>
                          <a:pt x="56" y="56"/>
                        </a:lnTo>
                        <a:lnTo>
                          <a:pt x="60" y="52"/>
                        </a:lnTo>
                        <a:lnTo>
                          <a:pt x="64" y="46"/>
                        </a:lnTo>
                        <a:lnTo>
                          <a:pt x="66" y="40"/>
                        </a:lnTo>
                        <a:lnTo>
                          <a:pt x="66" y="32"/>
                        </a:lnTo>
                        <a:lnTo>
                          <a:pt x="66" y="32"/>
                        </a:lnTo>
                        <a:lnTo>
                          <a:pt x="66" y="26"/>
                        </a:lnTo>
                        <a:lnTo>
                          <a:pt x="64" y="20"/>
                        </a:lnTo>
                        <a:lnTo>
                          <a:pt x="60" y="14"/>
                        </a:lnTo>
                        <a:lnTo>
                          <a:pt x="56" y="10"/>
                        </a:lnTo>
                        <a:lnTo>
                          <a:pt x="52" y="6"/>
                        </a:lnTo>
                        <a:lnTo>
                          <a:pt x="46" y="2"/>
                        </a:lnTo>
                        <a:lnTo>
                          <a:pt x="40" y="0"/>
                        </a:lnTo>
                        <a:lnTo>
                          <a:pt x="34" y="0"/>
                        </a:lnTo>
                        <a:lnTo>
                          <a:pt x="34" y="0"/>
                        </a:lnTo>
                        <a:close/>
                        <a:moveTo>
                          <a:pt x="34" y="46"/>
                        </a:moveTo>
                        <a:lnTo>
                          <a:pt x="34" y="46"/>
                        </a:lnTo>
                        <a:lnTo>
                          <a:pt x="28" y="44"/>
                        </a:lnTo>
                        <a:lnTo>
                          <a:pt x="24" y="42"/>
                        </a:lnTo>
                        <a:lnTo>
                          <a:pt x="22" y="38"/>
                        </a:lnTo>
                        <a:lnTo>
                          <a:pt x="20" y="32"/>
                        </a:lnTo>
                        <a:lnTo>
                          <a:pt x="20" y="32"/>
                        </a:lnTo>
                        <a:lnTo>
                          <a:pt x="22" y="28"/>
                        </a:lnTo>
                        <a:lnTo>
                          <a:pt x="24" y="24"/>
                        </a:lnTo>
                        <a:lnTo>
                          <a:pt x="28" y="22"/>
                        </a:lnTo>
                        <a:lnTo>
                          <a:pt x="34" y="20"/>
                        </a:lnTo>
                        <a:lnTo>
                          <a:pt x="34" y="20"/>
                        </a:lnTo>
                        <a:lnTo>
                          <a:pt x="38" y="22"/>
                        </a:lnTo>
                        <a:lnTo>
                          <a:pt x="42" y="24"/>
                        </a:lnTo>
                        <a:lnTo>
                          <a:pt x="46" y="28"/>
                        </a:lnTo>
                        <a:lnTo>
                          <a:pt x="46" y="32"/>
                        </a:lnTo>
                        <a:lnTo>
                          <a:pt x="46" y="32"/>
                        </a:lnTo>
                        <a:lnTo>
                          <a:pt x="46" y="38"/>
                        </a:lnTo>
                        <a:lnTo>
                          <a:pt x="42" y="42"/>
                        </a:lnTo>
                        <a:lnTo>
                          <a:pt x="38" y="44"/>
                        </a:lnTo>
                        <a:lnTo>
                          <a:pt x="34" y="46"/>
                        </a:lnTo>
                        <a:lnTo>
                          <a:pt x="34" y="46"/>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sp>
              <p:nvSpPr>
                <p:cNvPr id="510" name="Freeform 167"/>
                <p:cNvSpPr>
                  <a:spLocks noEditPoints="1"/>
                </p:cNvSpPr>
                <p:nvPr/>
              </p:nvSpPr>
              <p:spPr bwMode="auto">
                <a:xfrm>
                  <a:off x="6937210" y="3323223"/>
                  <a:ext cx="352135" cy="283578"/>
                </a:xfrm>
                <a:custGeom>
                  <a:avLst/>
                  <a:gdLst/>
                  <a:ahLst/>
                  <a:cxnLst>
                    <a:cxn ang="0">
                      <a:pos x="184" y="42"/>
                    </a:cxn>
                    <a:cxn ang="0">
                      <a:pos x="184" y="26"/>
                    </a:cxn>
                    <a:cxn ang="0">
                      <a:pos x="180" y="14"/>
                    </a:cxn>
                    <a:cxn ang="0">
                      <a:pos x="172" y="6"/>
                    </a:cxn>
                    <a:cxn ang="0">
                      <a:pos x="162" y="6"/>
                    </a:cxn>
                    <a:cxn ang="0">
                      <a:pos x="94" y="18"/>
                    </a:cxn>
                    <a:cxn ang="0">
                      <a:pos x="92" y="10"/>
                    </a:cxn>
                    <a:cxn ang="0">
                      <a:pos x="80" y="0"/>
                    </a:cxn>
                    <a:cxn ang="0">
                      <a:pos x="34" y="8"/>
                    </a:cxn>
                    <a:cxn ang="0">
                      <a:pos x="30" y="10"/>
                    </a:cxn>
                    <a:cxn ang="0">
                      <a:pos x="20" y="24"/>
                    </a:cxn>
                    <a:cxn ang="0">
                      <a:pos x="20" y="32"/>
                    </a:cxn>
                    <a:cxn ang="0">
                      <a:pos x="10" y="36"/>
                    </a:cxn>
                    <a:cxn ang="0">
                      <a:pos x="0" y="58"/>
                    </a:cxn>
                    <a:cxn ang="0">
                      <a:pos x="8" y="150"/>
                    </a:cxn>
                    <a:cxn ang="0">
                      <a:pos x="10" y="158"/>
                    </a:cxn>
                    <a:cxn ang="0">
                      <a:pos x="16" y="168"/>
                    </a:cxn>
                    <a:cxn ang="0">
                      <a:pos x="20" y="172"/>
                    </a:cxn>
                    <a:cxn ang="0">
                      <a:pos x="20" y="108"/>
                    </a:cxn>
                    <a:cxn ang="0">
                      <a:pos x="18" y="102"/>
                    </a:cxn>
                    <a:cxn ang="0">
                      <a:pos x="20" y="94"/>
                    </a:cxn>
                    <a:cxn ang="0">
                      <a:pos x="24" y="80"/>
                    </a:cxn>
                    <a:cxn ang="0">
                      <a:pos x="28" y="74"/>
                    </a:cxn>
                    <a:cxn ang="0">
                      <a:pos x="40" y="64"/>
                    </a:cxn>
                    <a:cxn ang="0">
                      <a:pos x="56" y="58"/>
                    </a:cxn>
                    <a:cxn ang="0">
                      <a:pos x="224" y="64"/>
                    </a:cxn>
                    <a:cxn ang="0">
                      <a:pos x="222" y="62"/>
                    </a:cxn>
                    <a:cxn ang="0">
                      <a:pos x="218" y="62"/>
                    </a:cxn>
                    <a:cxn ang="0">
                      <a:pos x="56" y="74"/>
                    </a:cxn>
                    <a:cxn ang="0">
                      <a:pos x="48" y="78"/>
                    </a:cxn>
                    <a:cxn ang="0">
                      <a:pos x="42" y="84"/>
                    </a:cxn>
                    <a:cxn ang="0">
                      <a:pos x="36" y="102"/>
                    </a:cxn>
                    <a:cxn ang="0">
                      <a:pos x="36" y="106"/>
                    </a:cxn>
                    <a:cxn ang="0">
                      <a:pos x="36" y="170"/>
                    </a:cxn>
                    <a:cxn ang="0">
                      <a:pos x="38" y="174"/>
                    </a:cxn>
                    <a:cxn ang="0">
                      <a:pos x="42" y="178"/>
                    </a:cxn>
                    <a:cxn ang="0">
                      <a:pos x="52" y="182"/>
                    </a:cxn>
                    <a:cxn ang="0">
                      <a:pos x="164" y="170"/>
                    </a:cxn>
                    <a:cxn ang="0">
                      <a:pos x="178" y="164"/>
                    </a:cxn>
                    <a:cxn ang="0">
                      <a:pos x="184" y="158"/>
                    </a:cxn>
                    <a:cxn ang="0">
                      <a:pos x="188" y="150"/>
                    </a:cxn>
                    <a:cxn ang="0">
                      <a:pos x="222" y="86"/>
                    </a:cxn>
                    <a:cxn ang="0">
                      <a:pos x="226" y="70"/>
                    </a:cxn>
                    <a:cxn ang="0">
                      <a:pos x="226" y="66"/>
                    </a:cxn>
                    <a:cxn ang="0">
                      <a:pos x="224" y="64"/>
                    </a:cxn>
                  </a:cxnLst>
                  <a:rect l="0" t="0" r="r" b="b"/>
                  <a:pathLst>
                    <a:path w="226" h="182">
                      <a:moveTo>
                        <a:pt x="182" y="48"/>
                      </a:moveTo>
                      <a:lnTo>
                        <a:pt x="184" y="42"/>
                      </a:lnTo>
                      <a:lnTo>
                        <a:pt x="184" y="42"/>
                      </a:lnTo>
                      <a:lnTo>
                        <a:pt x="184" y="26"/>
                      </a:lnTo>
                      <a:lnTo>
                        <a:pt x="182" y="20"/>
                      </a:lnTo>
                      <a:lnTo>
                        <a:pt x="180" y="14"/>
                      </a:lnTo>
                      <a:lnTo>
                        <a:pt x="176" y="10"/>
                      </a:lnTo>
                      <a:lnTo>
                        <a:pt x="172" y="6"/>
                      </a:lnTo>
                      <a:lnTo>
                        <a:pt x="168" y="4"/>
                      </a:lnTo>
                      <a:lnTo>
                        <a:pt x="162" y="6"/>
                      </a:lnTo>
                      <a:lnTo>
                        <a:pt x="94" y="18"/>
                      </a:lnTo>
                      <a:lnTo>
                        <a:pt x="94" y="18"/>
                      </a:lnTo>
                      <a:lnTo>
                        <a:pt x="94" y="14"/>
                      </a:lnTo>
                      <a:lnTo>
                        <a:pt x="92" y="10"/>
                      </a:lnTo>
                      <a:lnTo>
                        <a:pt x="86" y="4"/>
                      </a:lnTo>
                      <a:lnTo>
                        <a:pt x="80" y="0"/>
                      </a:lnTo>
                      <a:lnTo>
                        <a:pt x="72" y="0"/>
                      </a:lnTo>
                      <a:lnTo>
                        <a:pt x="34" y="8"/>
                      </a:lnTo>
                      <a:lnTo>
                        <a:pt x="34" y="8"/>
                      </a:lnTo>
                      <a:lnTo>
                        <a:pt x="30" y="10"/>
                      </a:lnTo>
                      <a:lnTo>
                        <a:pt x="24" y="16"/>
                      </a:lnTo>
                      <a:lnTo>
                        <a:pt x="20" y="24"/>
                      </a:lnTo>
                      <a:lnTo>
                        <a:pt x="20" y="32"/>
                      </a:lnTo>
                      <a:lnTo>
                        <a:pt x="20" y="32"/>
                      </a:lnTo>
                      <a:lnTo>
                        <a:pt x="14" y="34"/>
                      </a:lnTo>
                      <a:lnTo>
                        <a:pt x="10" y="36"/>
                      </a:lnTo>
                      <a:lnTo>
                        <a:pt x="4" y="46"/>
                      </a:lnTo>
                      <a:lnTo>
                        <a:pt x="0" y="58"/>
                      </a:lnTo>
                      <a:lnTo>
                        <a:pt x="0" y="74"/>
                      </a:lnTo>
                      <a:lnTo>
                        <a:pt x="8" y="150"/>
                      </a:lnTo>
                      <a:lnTo>
                        <a:pt x="8" y="150"/>
                      </a:lnTo>
                      <a:lnTo>
                        <a:pt x="10" y="158"/>
                      </a:lnTo>
                      <a:lnTo>
                        <a:pt x="12" y="164"/>
                      </a:lnTo>
                      <a:lnTo>
                        <a:pt x="16" y="168"/>
                      </a:lnTo>
                      <a:lnTo>
                        <a:pt x="20" y="172"/>
                      </a:lnTo>
                      <a:lnTo>
                        <a:pt x="20" y="172"/>
                      </a:lnTo>
                      <a:lnTo>
                        <a:pt x="20" y="170"/>
                      </a:lnTo>
                      <a:lnTo>
                        <a:pt x="20" y="108"/>
                      </a:lnTo>
                      <a:lnTo>
                        <a:pt x="20" y="108"/>
                      </a:lnTo>
                      <a:lnTo>
                        <a:pt x="18" y="102"/>
                      </a:lnTo>
                      <a:lnTo>
                        <a:pt x="18" y="102"/>
                      </a:lnTo>
                      <a:lnTo>
                        <a:pt x="20" y="94"/>
                      </a:lnTo>
                      <a:lnTo>
                        <a:pt x="22" y="88"/>
                      </a:lnTo>
                      <a:lnTo>
                        <a:pt x="24" y="80"/>
                      </a:lnTo>
                      <a:lnTo>
                        <a:pt x="28" y="74"/>
                      </a:lnTo>
                      <a:lnTo>
                        <a:pt x="28" y="74"/>
                      </a:lnTo>
                      <a:lnTo>
                        <a:pt x="34" y="68"/>
                      </a:lnTo>
                      <a:lnTo>
                        <a:pt x="40" y="64"/>
                      </a:lnTo>
                      <a:lnTo>
                        <a:pt x="48" y="60"/>
                      </a:lnTo>
                      <a:lnTo>
                        <a:pt x="56" y="58"/>
                      </a:lnTo>
                      <a:lnTo>
                        <a:pt x="182" y="48"/>
                      </a:lnTo>
                      <a:close/>
                      <a:moveTo>
                        <a:pt x="224" y="64"/>
                      </a:moveTo>
                      <a:lnTo>
                        <a:pt x="224" y="64"/>
                      </a:lnTo>
                      <a:lnTo>
                        <a:pt x="222" y="62"/>
                      </a:lnTo>
                      <a:lnTo>
                        <a:pt x="218" y="62"/>
                      </a:lnTo>
                      <a:lnTo>
                        <a:pt x="218" y="62"/>
                      </a:lnTo>
                      <a:lnTo>
                        <a:pt x="180" y="64"/>
                      </a:lnTo>
                      <a:lnTo>
                        <a:pt x="56" y="74"/>
                      </a:lnTo>
                      <a:lnTo>
                        <a:pt x="56" y="74"/>
                      </a:lnTo>
                      <a:lnTo>
                        <a:pt x="48" y="78"/>
                      </a:lnTo>
                      <a:lnTo>
                        <a:pt x="42" y="84"/>
                      </a:lnTo>
                      <a:lnTo>
                        <a:pt x="42" y="84"/>
                      </a:lnTo>
                      <a:lnTo>
                        <a:pt x="38" y="92"/>
                      </a:lnTo>
                      <a:lnTo>
                        <a:pt x="36" y="102"/>
                      </a:lnTo>
                      <a:lnTo>
                        <a:pt x="36" y="102"/>
                      </a:lnTo>
                      <a:lnTo>
                        <a:pt x="36" y="106"/>
                      </a:lnTo>
                      <a:lnTo>
                        <a:pt x="36" y="106"/>
                      </a:lnTo>
                      <a:lnTo>
                        <a:pt x="36" y="170"/>
                      </a:lnTo>
                      <a:lnTo>
                        <a:pt x="36" y="170"/>
                      </a:lnTo>
                      <a:lnTo>
                        <a:pt x="38" y="174"/>
                      </a:lnTo>
                      <a:lnTo>
                        <a:pt x="38" y="174"/>
                      </a:lnTo>
                      <a:lnTo>
                        <a:pt x="42" y="178"/>
                      </a:lnTo>
                      <a:lnTo>
                        <a:pt x="50" y="182"/>
                      </a:lnTo>
                      <a:lnTo>
                        <a:pt x="52" y="182"/>
                      </a:lnTo>
                      <a:lnTo>
                        <a:pt x="164" y="170"/>
                      </a:lnTo>
                      <a:lnTo>
                        <a:pt x="164" y="170"/>
                      </a:lnTo>
                      <a:lnTo>
                        <a:pt x="170" y="168"/>
                      </a:lnTo>
                      <a:lnTo>
                        <a:pt x="178" y="164"/>
                      </a:lnTo>
                      <a:lnTo>
                        <a:pt x="178" y="164"/>
                      </a:lnTo>
                      <a:lnTo>
                        <a:pt x="184" y="158"/>
                      </a:lnTo>
                      <a:lnTo>
                        <a:pt x="188" y="152"/>
                      </a:lnTo>
                      <a:lnTo>
                        <a:pt x="188" y="150"/>
                      </a:lnTo>
                      <a:lnTo>
                        <a:pt x="222" y="86"/>
                      </a:lnTo>
                      <a:lnTo>
                        <a:pt x="222" y="86"/>
                      </a:lnTo>
                      <a:lnTo>
                        <a:pt x="224" y="78"/>
                      </a:lnTo>
                      <a:lnTo>
                        <a:pt x="226" y="70"/>
                      </a:lnTo>
                      <a:lnTo>
                        <a:pt x="226" y="70"/>
                      </a:lnTo>
                      <a:lnTo>
                        <a:pt x="226" y="66"/>
                      </a:lnTo>
                      <a:lnTo>
                        <a:pt x="224" y="64"/>
                      </a:lnTo>
                      <a:lnTo>
                        <a:pt x="224" y="64"/>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22" name="组合 723"/>
              <p:cNvGrpSpPr/>
              <p:nvPr/>
            </p:nvGrpSpPr>
            <p:grpSpPr>
              <a:xfrm>
                <a:off x="5776431" y="1576373"/>
                <a:ext cx="229455" cy="163670"/>
                <a:chOff x="9855200" y="3744913"/>
                <a:chExt cx="1255713" cy="868362"/>
              </a:xfrm>
              <a:solidFill>
                <a:srgbClr val="FFFFFF">
                  <a:lumMod val="95000"/>
                </a:srgbClr>
              </a:solidFill>
            </p:grpSpPr>
            <p:sp>
              <p:nvSpPr>
                <p:cNvPr id="504" name="Freeform 312"/>
                <p:cNvSpPr/>
                <p:nvPr/>
              </p:nvSpPr>
              <p:spPr bwMode="auto">
                <a:xfrm>
                  <a:off x="9896475" y="3919538"/>
                  <a:ext cx="998538" cy="666750"/>
                </a:xfrm>
                <a:custGeom>
                  <a:avLst/>
                  <a:gdLst/>
                  <a:ahLst/>
                  <a:cxnLst>
                    <a:cxn ang="0">
                      <a:pos x="260" y="2202"/>
                    </a:cxn>
                    <a:cxn ang="0">
                      <a:pos x="2143" y="2202"/>
                    </a:cxn>
                    <a:cxn ang="0">
                      <a:pos x="2143" y="619"/>
                    </a:cxn>
                    <a:cxn ang="0">
                      <a:pos x="2718" y="619"/>
                    </a:cxn>
                    <a:cxn ang="0">
                      <a:pos x="2718" y="2202"/>
                    </a:cxn>
                    <a:cxn ang="0">
                      <a:pos x="4314" y="2202"/>
                    </a:cxn>
                    <a:cxn ang="0">
                      <a:pos x="4314" y="2274"/>
                    </a:cxn>
                    <a:cxn ang="0">
                      <a:pos x="4314" y="2777"/>
                    </a:cxn>
                    <a:cxn ang="0">
                      <a:pos x="4314" y="5752"/>
                    </a:cxn>
                    <a:cxn ang="0">
                      <a:pos x="8420" y="5752"/>
                    </a:cxn>
                    <a:cxn ang="0">
                      <a:pos x="9343" y="4844"/>
                    </a:cxn>
                    <a:cxn ang="0">
                      <a:pos x="4574" y="0"/>
                    </a:cxn>
                    <a:cxn ang="0">
                      <a:pos x="5381" y="0"/>
                    </a:cxn>
                    <a:cxn ang="0">
                      <a:pos x="7501" y="2152"/>
                    </a:cxn>
                    <a:cxn ang="0">
                      <a:pos x="9202" y="441"/>
                    </a:cxn>
                    <a:cxn ang="0">
                      <a:pos x="10012" y="441"/>
                    </a:cxn>
                    <a:cxn ang="0">
                      <a:pos x="7904" y="2562"/>
                    </a:cxn>
                    <a:cxn ang="0">
                      <a:pos x="9753" y="4441"/>
                    </a:cxn>
                    <a:cxn ang="0">
                      <a:pos x="13116" y="1133"/>
                    </a:cxn>
                    <a:cxn ang="0">
                      <a:pos x="13116" y="1859"/>
                    </a:cxn>
                    <a:cxn ang="0">
                      <a:pos x="13199" y="1859"/>
                    </a:cxn>
                    <a:cxn ang="0">
                      <a:pos x="9240" y="5752"/>
                    </a:cxn>
                    <a:cxn ang="0">
                      <a:pos x="12624" y="5752"/>
                    </a:cxn>
                    <a:cxn ang="0">
                      <a:pos x="12624" y="6327"/>
                    </a:cxn>
                    <a:cxn ang="0">
                      <a:pos x="8656" y="6327"/>
                    </a:cxn>
                    <a:cxn ang="0">
                      <a:pos x="6127" y="8815"/>
                    </a:cxn>
                    <a:cxn ang="0">
                      <a:pos x="5724" y="8405"/>
                    </a:cxn>
                    <a:cxn ang="0">
                      <a:pos x="7835" y="6327"/>
                    </a:cxn>
                    <a:cxn ang="0">
                      <a:pos x="4314" y="6327"/>
                    </a:cxn>
                    <a:cxn ang="0">
                      <a:pos x="3825" y="6327"/>
                    </a:cxn>
                    <a:cxn ang="0">
                      <a:pos x="3739" y="6327"/>
                    </a:cxn>
                    <a:cxn ang="0">
                      <a:pos x="3739" y="2777"/>
                    </a:cxn>
                    <a:cxn ang="0">
                      <a:pos x="2718" y="2777"/>
                    </a:cxn>
                    <a:cxn ang="0">
                      <a:pos x="2718" y="7433"/>
                    </a:cxn>
                    <a:cxn ang="0">
                      <a:pos x="2617" y="7433"/>
                    </a:cxn>
                    <a:cxn ang="0">
                      <a:pos x="2143" y="7433"/>
                    </a:cxn>
                    <a:cxn ang="0">
                      <a:pos x="0" y="7433"/>
                    </a:cxn>
                    <a:cxn ang="0">
                      <a:pos x="0" y="6858"/>
                    </a:cxn>
                    <a:cxn ang="0">
                      <a:pos x="2143" y="6858"/>
                    </a:cxn>
                    <a:cxn ang="0">
                      <a:pos x="2143" y="2777"/>
                    </a:cxn>
                    <a:cxn ang="0">
                      <a:pos x="260" y="2777"/>
                    </a:cxn>
                    <a:cxn ang="0">
                      <a:pos x="260" y="2202"/>
                    </a:cxn>
                  </a:cxnLst>
                  <a:rect l="0" t="0" r="r" b="b"/>
                  <a:pathLst>
                    <a:path w="13199" h="8815">
                      <a:moveTo>
                        <a:pt x="260" y="2202"/>
                      </a:moveTo>
                      <a:lnTo>
                        <a:pt x="2143" y="2202"/>
                      </a:lnTo>
                      <a:lnTo>
                        <a:pt x="2143" y="619"/>
                      </a:lnTo>
                      <a:lnTo>
                        <a:pt x="2718" y="619"/>
                      </a:lnTo>
                      <a:lnTo>
                        <a:pt x="2718" y="2202"/>
                      </a:lnTo>
                      <a:lnTo>
                        <a:pt x="4314" y="2202"/>
                      </a:lnTo>
                      <a:lnTo>
                        <a:pt x="4314" y="2274"/>
                      </a:lnTo>
                      <a:lnTo>
                        <a:pt x="4314" y="2777"/>
                      </a:lnTo>
                      <a:lnTo>
                        <a:pt x="4314" y="5752"/>
                      </a:lnTo>
                      <a:lnTo>
                        <a:pt x="8420" y="5752"/>
                      </a:lnTo>
                      <a:lnTo>
                        <a:pt x="9343" y="4844"/>
                      </a:lnTo>
                      <a:lnTo>
                        <a:pt x="4574" y="0"/>
                      </a:lnTo>
                      <a:lnTo>
                        <a:pt x="5381" y="0"/>
                      </a:lnTo>
                      <a:lnTo>
                        <a:pt x="7501" y="2152"/>
                      </a:lnTo>
                      <a:lnTo>
                        <a:pt x="9202" y="441"/>
                      </a:lnTo>
                      <a:lnTo>
                        <a:pt x="10012" y="441"/>
                      </a:lnTo>
                      <a:lnTo>
                        <a:pt x="7904" y="2562"/>
                      </a:lnTo>
                      <a:lnTo>
                        <a:pt x="9753" y="4441"/>
                      </a:lnTo>
                      <a:lnTo>
                        <a:pt x="13116" y="1133"/>
                      </a:lnTo>
                      <a:lnTo>
                        <a:pt x="13116" y="1859"/>
                      </a:lnTo>
                      <a:lnTo>
                        <a:pt x="13199" y="1859"/>
                      </a:lnTo>
                      <a:lnTo>
                        <a:pt x="9240" y="5752"/>
                      </a:lnTo>
                      <a:lnTo>
                        <a:pt x="12624" y="5752"/>
                      </a:lnTo>
                      <a:lnTo>
                        <a:pt x="12624" y="6327"/>
                      </a:lnTo>
                      <a:lnTo>
                        <a:pt x="8656" y="6327"/>
                      </a:lnTo>
                      <a:lnTo>
                        <a:pt x="6127" y="8815"/>
                      </a:lnTo>
                      <a:lnTo>
                        <a:pt x="5724" y="8405"/>
                      </a:lnTo>
                      <a:lnTo>
                        <a:pt x="7835" y="6327"/>
                      </a:lnTo>
                      <a:lnTo>
                        <a:pt x="4314" y="6327"/>
                      </a:lnTo>
                      <a:lnTo>
                        <a:pt x="3825" y="6327"/>
                      </a:lnTo>
                      <a:lnTo>
                        <a:pt x="3739" y="6327"/>
                      </a:lnTo>
                      <a:lnTo>
                        <a:pt x="3739" y="2777"/>
                      </a:lnTo>
                      <a:lnTo>
                        <a:pt x="2718" y="2777"/>
                      </a:lnTo>
                      <a:lnTo>
                        <a:pt x="2718" y="7433"/>
                      </a:lnTo>
                      <a:lnTo>
                        <a:pt x="2617" y="7433"/>
                      </a:lnTo>
                      <a:lnTo>
                        <a:pt x="2143" y="7433"/>
                      </a:lnTo>
                      <a:lnTo>
                        <a:pt x="0" y="7433"/>
                      </a:lnTo>
                      <a:lnTo>
                        <a:pt x="0" y="6858"/>
                      </a:lnTo>
                      <a:lnTo>
                        <a:pt x="2143" y="6858"/>
                      </a:lnTo>
                      <a:lnTo>
                        <a:pt x="2143" y="2777"/>
                      </a:lnTo>
                      <a:lnTo>
                        <a:pt x="260" y="2777"/>
                      </a:lnTo>
                      <a:lnTo>
                        <a:pt x="260" y="2202"/>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5" name="Freeform 313"/>
                <p:cNvSpPr/>
                <p:nvPr/>
              </p:nvSpPr>
              <p:spPr bwMode="auto">
                <a:xfrm>
                  <a:off x="10887075" y="3802063"/>
                  <a:ext cx="166688" cy="174625"/>
                </a:xfrm>
                <a:custGeom>
                  <a:avLst/>
                  <a:gdLst/>
                  <a:ahLst/>
                  <a:cxnLst>
                    <a:cxn ang="0">
                      <a:pos x="1801" y="2312"/>
                    </a:cxn>
                    <a:cxn ang="0">
                      <a:pos x="1802" y="2293"/>
                    </a:cxn>
                    <a:cxn ang="0">
                      <a:pos x="1803" y="2275"/>
                    </a:cxn>
                    <a:cxn ang="0">
                      <a:pos x="1798" y="2090"/>
                    </a:cxn>
                    <a:cxn ang="0">
                      <a:pos x="1775" y="1909"/>
                    </a:cxn>
                    <a:cxn ang="0">
                      <a:pos x="1735" y="1735"/>
                    </a:cxn>
                    <a:cxn ang="0">
                      <a:pos x="1679" y="1567"/>
                    </a:cxn>
                    <a:cxn ang="0">
                      <a:pos x="1606" y="1407"/>
                    </a:cxn>
                    <a:cxn ang="0">
                      <a:pos x="1519" y="1255"/>
                    </a:cxn>
                    <a:cxn ang="0">
                      <a:pos x="1418" y="1113"/>
                    </a:cxn>
                    <a:cxn ang="0">
                      <a:pos x="1304" y="981"/>
                    </a:cxn>
                    <a:cxn ang="0">
                      <a:pos x="1178" y="861"/>
                    </a:cxn>
                    <a:cxn ang="0">
                      <a:pos x="1041" y="753"/>
                    </a:cxn>
                    <a:cxn ang="0">
                      <a:pos x="895" y="658"/>
                    </a:cxn>
                    <a:cxn ang="0">
                      <a:pos x="738" y="578"/>
                    </a:cxn>
                    <a:cxn ang="0">
                      <a:pos x="574" y="512"/>
                    </a:cxn>
                    <a:cxn ang="0">
                      <a:pos x="402" y="463"/>
                    </a:cxn>
                    <a:cxn ang="0">
                      <a:pos x="223" y="431"/>
                    </a:cxn>
                    <a:cxn ang="0">
                      <a:pos x="38" y="417"/>
                    </a:cxn>
                    <a:cxn ang="0">
                      <a:pos x="20" y="417"/>
                    </a:cxn>
                    <a:cxn ang="0">
                      <a:pos x="0" y="417"/>
                    </a:cxn>
                    <a:cxn ang="0">
                      <a:pos x="21" y="0"/>
                    </a:cxn>
                    <a:cxn ang="0">
                      <a:pos x="39" y="0"/>
                    </a:cxn>
                    <a:cxn ang="0">
                      <a:pos x="163" y="7"/>
                    </a:cxn>
                    <a:cxn ang="0">
                      <a:pos x="386" y="36"/>
                    </a:cxn>
                    <a:cxn ang="0">
                      <a:pos x="602" y="86"/>
                    </a:cxn>
                    <a:cxn ang="0">
                      <a:pos x="810" y="156"/>
                    </a:cxn>
                    <a:cxn ang="0">
                      <a:pos x="1007" y="245"/>
                    </a:cxn>
                    <a:cxn ang="0">
                      <a:pos x="1194" y="353"/>
                    </a:cxn>
                    <a:cxn ang="0">
                      <a:pos x="1368" y="479"/>
                    </a:cxn>
                    <a:cxn ang="0">
                      <a:pos x="1530" y="619"/>
                    </a:cxn>
                    <a:cxn ang="0">
                      <a:pos x="1677" y="774"/>
                    </a:cxn>
                    <a:cxn ang="0">
                      <a:pos x="1809" y="943"/>
                    </a:cxn>
                    <a:cxn ang="0">
                      <a:pos x="1926" y="1123"/>
                    </a:cxn>
                    <a:cxn ang="0">
                      <a:pos x="2023" y="1315"/>
                    </a:cxn>
                    <a:cxn ang="0">
                      <a:pos x="2103" y="1517"/>
                    </a:cxn>
                    <a:cxn ang="0">
                      <a:pos x="2163" y="1728"/>
                    </a:cxn>
                    <a:cxn ang="0">
                      <a:pos x="2202" y="1946"/>
                    </a:cxn>
                    <a:cxn ang="0">
                      <a:pos x="2219" y="2171"/>
                    </a:cxn>
                    <a:cxn ang="0">
                      <a:pos x="2219" y="2294"/>
                    </a:cxn>
                    <a:cxn ang="0">
                      <a:pos x="2218" y="2313"/>
                    </a:cxn>
                  </a:cxnLst>
                  <a:rect l="0" t="0" r="r" b="b"/>
                  <a:pathLst>
                    <a:path w="2219" h="2323">
                      <a:moveTo>
                        <a:pt x="2217" y="2323"/>
                      </a:moveTo>
                      <a:lnTo>
                        <a:pt x="1801" y="2312"/>
                      </a:lnTo>
                      <a:lnTo>
                        <a:pt x="1802" y="2303"/>
                      </a:lnTo>
                      <a:lnTo>
                        <a:pt x="1802" y="2293"/>
                      </a:lnTo>
                      <a:lnTo>
                        <a:pt x="1803" y="2284"/>
                      </a:lnTo>
                      <a:lnTo>
                        <a:pt x="1803" y="2275"/>
                      </a:lnTo>
                      <a:lnTo>
                        <a:pt x="1803" y="2181"/>
                      </a:lnTo>
                      <a:lnTo>
                        <a:pt x="1798" y="2090"/>
                      </a:lnTo>
                      <a:lnTo>
                        <a:pt x="1789" y="1998"/>
                      </a:lnTo>
                      <a:lnTo>
                        <a:pt x="1775" y="1909"/>
                      </a:lnTo>
                      <a:lnTo>
                        <a:pt x="1757" y="1821"/>
                      </a:lnTo>
                      <a:lnTo>
                        <a:pt x="1735" y="1735"/>
                      </a:lnTo>
                      <a:lnTo>
                        <a:pt x="1709" y="1650"/>
                      </a:lnTo>
                      <a:lnTo>
                        <a:pt x="1679" y="1567"/>
                      </a:lnTo>
                      <a:lnTo>
                        <a:pt x="1644" y="1486"/>
                      </a:lnTo>
                      <a:lnTo>
                        <a:pt x="1606" y="1407"/>
                      </a:lnTo>
                      <a:lnTo>
                        <a:pt x="1564" y="1330"/>
                      </a:lnTo>
                      <a:lnTo>
                        <a:pt x="1519" y="1255"/>
                      </a:lnTo>
                      <a:lnTo>
                        <a:pt x="1470" y="1183"/>
                      </a:lnTo>
                      <a:lnTo>
                        <a:pt x="1418" y="1113"/>
                      </a:lnTo>
                      <a:lnTo>
                        <a:pt x="1363" y="1046"/>
                      </a:lnTo>
                      <a:lnTo>
                        <a:pt x="1304" y="981"/>
                      </a:lnTo>
                      <a:lnTo>
                        <a:pt x="1242" y="920"/>
                      </a:lnTo>
                      <a:lnTo>
                        <a:pt x="1178" y="861"/>
                      </a:lnTo>
                      <a:lnTo>
                        <a:pt x="1112" y="806"/>
                      </a:lnTo>
                      <a:lnTo>
                        <a:pt x="1041" y="753"/>
                      </a:lnTo>
                      <a:lnTo>
                        <a:pt x="969" y="704"/>
                      </a:lnTo>
                      <a:lnTo>
                        <a:pt x="895" y="658"/>
                      </a:lnTo>
                      <a:lnTo>
                        <a:pt x="818" y="616"/>
                      </a:lnTo>
                      <a:lnTo>
                        <a:pt x="738" y="578"/>
                      </a:lnTo>
                      <a:lnTo>
                        <a:pt x="657" y="543"/>
                      </a:lnTo>
                      <a:lnTo>
                        <a:pt x="574" y="512"/>
                      </a:lnTo>
                      <a:lnTo>
                        <a:pt x="489" y="486"/>
                      </a:lnTo>
                      <a:lnTo>
                        <a:pt x="402" y="463"/>
                      </a:lnTo>
                      <a:lnTo>
                        <a:pt x="312" y="445"/>
                      </a:lnTo>
                      <a:lnTo>
                        <a:pt x="223" y="431"/>
                      </a:lnTo>
                      <a:lnTo>
                        <a:pt x="131" y="422"/>
                      </a:lnTo>
                      <a:lnTo>
                        <a:pt x="38" y="417"/>
                      </a:lnTo>
                      <a:lnTo>
                        <a:pt x="29" y="417"/>
                      </a:lnTo>
                      <a:lnTo>
                        <a:pt x="20" y="417"/>
                      </a:lnTo>
                      <a:lnTo>
                        <a:pt x="9" y="417"/>
                      </a:lnTo>
                      <a:lnTo>
                        <a:pt x="0" y="417"/>
                      </a:lnTo>
                      <a:lnTo>
                        <a:pt x="11" y="0"/>
                      </a:lnTo>
                      <a:lnTo>
                        <a:pt x="21" y="0"/>
                      </a:lnTo>
                      <a:lnTo>
                        <a:pt x="30" y="0"/>
                      </a:lnTo>
                      <a:lnTo>
                        <a:pt x="39" y="0"/>
                      </a:lnTo>
                      <a:lnTo>
                        <a:pt x="49" y="0"/>
                      </a:lnTo>
                      <a:lnTo>
                        <a:pt x="163" y="7"/>
                      </a:lnTo>
                      <a:lnTo>
                        <a:pt x="276" y="18"/>
                      </a:lnTo>
                      <a:lnTo>
                        <a:pt x="386" y="36"/>
                      </a:lnTo>
                      <a:lnTo>
                        <a:pt x="495" y="57"/>
                      </a:lnTo>
                      <a:lnTo>
                        <a:pt x="602" y="86"/>
                      </a:lnTo>
                      <a:lnTo>
                        <a:pt x="707" y="119"/>
                      </a:lnTo>
                      <a:lnTo>
                        <a:pt x="810" y="156"/>
                      </a:lnTo>
                      <a:lnTo>
                        <a:pt x="910" y="199"/>
                      </a:lnTo>
                      <a:lnTo>
                        <a:pt x="1007" y="245"/>
                      </a:lnTo>
                      <a:lnTo>
                        <a:pt x="1102" y="297"/>
                      </a:lnTo>
                      <a:lnTo>
                        <a:pt x="1194" y="353"/>
                      </a:lnTo>
                      <a:lnTo>
                        <a:pt x="1283" y="414"/>
                      </a:lnTo>
                      <a:lnTo>
                        <a:pt x="1368" y="479"/>
                      </a:lnTo>
                      <a:lnTo>
                        <a:pt x="1451" y="546"/>
                      </a:lnTo>
                      <a:lnTo>
                        <a:pt x="1530" y="619"/>
                      </a:lnTo>
                      <a:lnTo>
                        <a:pt x="1606" y="695"/>
                      </a:lnTo>
                      <a:lnTo>
                        <a:pt x="1677" y="774"/>
                      </a:lnTo>
                      <a:lnTo>
                        <a:pt x="1746" y="857"/>
                      </a:lnTo>
                      <a:lnTo>
                        <a:pt x="1809" y="943"/>
                      </a:lnTo>
                      <a:lnTo>
                        <a:pt x="1870" y="1031"/>
                      </a:lnTo>
                      <a:lnTo>
                        <a:pt x="1926" y="1123"/>
                      </a:lnTo>
                      <a:lnTo>
                        <a:pt x="1976" y="1218"/>
                      </a:lnTo>
                      <a:lnTo>
                        <a:pt x="2023" y="1315"/>
                      </a:lnTo>
                      <a:lnTo>
                        <a:pt x="2066" y="1415"/>
                      </a:lnTo>
                      <a:lnTo>
                        <a:pt x="2103" y="1517"/>
                      </a:lnTo>
                      <a:lnTo>
                        <a:pt x="2135" y="1622"/>
                      </a:lnTo>
                      <a:lnTo>
                        <a:pt x="2163" y="1728"/>
                      </a:lnTo>
                      <a:lnTo>
                        <a:pt x="2185" y="1835"/>
                      </a:lnTo>
                      <a:lnTo>
                        <a:pt x="2202" y="1946"/>
                      </a:lnTo>
                      <a:lnTo>
                        <a:pt x="2213" y="2058"/>
                      </a:lnTo>
                      <a:lnTo>
                        <a:pt x="2219" y="2171"/>
                      </a:lnTo>
                      <a:lnTo>
                        <a:pt x="2219" y="2285"/>
                      </a:lnTo>
                      <a:lnTo>
                        <a:pt x="2219" y="2294"/>
                      </a:lnTo>
                      <a:lnTo>
                        <a:pt x="2218" y="2304"/>
                      </a:lnTo>
                      <a:lnTo>
                        <a:pt x="2218" y="2313"/>
                      </a:lnTo>
                      <a:lnTo>
                        <a:pt x="2217" y="2323"/>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6" name="Freeform 314"/>
                <p:cNvSpPr/>
                <p:nvPr/>
              </p:nvSpPr>
              <p:spPr bwMode="auto">
                <a:xfrm>
                  <a:off x="10888663" y="3744913"/>
                  <a:ext cx="222250" cy="233362"/>
                </a:xfrm>
                <a:custGeom>
                  <a:avLst/>
                  <a:gdLst/>
                  <a:ahLst/>
                  <a:cxnLst>
                    <a:cxn ang="0">
                      <a:pos x="2948" y="3062"/>
                    </a:cxn>
                    <a:cxn ang="0">
                      <a:pos x="2947" y="3082"/>
                    </a:cxn>
                    <a:cxn ang="0">
                      <a:pos x="2562" y="3081"/>
                    </a:cxn>
                    <a:cxn ang="0">
                      <a:pos x="2562" y="3062"/>
                    </a:cxn>
                    <a:cxn ang="0">
                      <a:pos x="2563" y="3043"/>
                    </a:cxn>
                    <a:cxn ang="0">
                      <a:pos x="2556" y="2779"/>
                    </a:cxn>
                    <a:cxn ang="0">
                      <a:pos x="2523" y="2521"/>
                    </a:cxn>
                    <a:cxn ang="0">
                      <a:pos x="2465" y="2271"/>
                    </a:cxn>
                    <a:cxn ang="0">
                      <a:pos x="2384" y="2031"/>
                    </a:cxn>
                    <a:cxn ang="0">
                      <a:pos x="2280" y="1802"/>
                    </a:cxn>
                    <a:cxn ang="0">
                      <a:pos x="2156" y="1585"/>
                    </a:cxn>
                    <a:cxn ang="0">
                      <a:pos x="2012" y="1382"/>
                    </a:cxn>
                    <a:cxn ang="0">
                      <a:pos x="1849" y="1193"/>
                    </a:cxn>
                    <a:cxn ang="0">
                      <a:pos x="1669" y="1020"/>
                    </a:cxn>
                    <a:cxn ang="0">
                      <a:pos x="1473" y="867"/>
                    </a:cxn>
                    <a:cxn ang="0">
                      <a:pos x="1262" y="731"/>
                    </a:cxn>
                    <a:cxn ang="0">
                      <a:pos x="1039" y="616"/>
                    </a:cxn>
                    <a:cxn ang="0">
                      <a:pos x="803" y="522"/>
                    </a:cxn>
                    <a:cxn ang="0">
                      <a:pos x="557" y="452"/>
                    </a:cxn>
                    <a:cxn ang="0">
                      <a:pos x="301" y="406"/>
                    </a:cxn>
                    <a:cxn ang="0">
                      <a:pos x="37" y="386"/>
                    </a:cxn>
                    <a:cxn ang="0">
                      <a:pos x="18" y="385"/>
                    </a:cxn>
                    <a:cxn ang="0">
                      <a:pos x="0" y="385"/>
                    </a:cxn>
                    <a:cxn ang="0">
                      <a:pos x="18" y="0"/>
                    </a:cxn>
                    <a:cxn ang="0">
                      <a:pos x="37" y="0"/>
                    </a:cxn>
                    <a:cxn ang="0">
                      <a:pos x="200" y="8"/>
                    </a:cxn>
                    <a:cxn ang="0">
                      <a:pos x="498" y="47"/>
                    </a:cxn>
                    <a:cxn ang="0">
                      <a:pos x="786" y="113"/>
                    </a:cxn>
                    <a:cxn ang="0">
                      <a:pos x="1064" y="208"/>
                    </a:cxn>
                    <a:cxn ang="0">
                      <a:pos x="1328" y="328"/>
                    </a:cxn>
                    <a:cxn ang="0">
                      <a:pos x="1578" y="472"/>
                    </a:cxn>
                    <a:cxn ang="0">
                      <a:pos x="1811" y="638"/>
                    </a:cxn>
                    <a:cxn ang="0">
                      <a:pos x="2027" y="826"/>
                    </a:cxn>
                    <a:cxn ang="0">
                      <a:pos x="2224" y="1034"/>
                    </a:cxn>
                    <a:cxn ang="0">
                      <a:pos x="2401" y="1259"/>
                    </a:cxn>
                    <a:cxn ang="0">
                      <a:pos x="2556" y="1501"/>
                    </a:cxn>
                    <a:cxn ang="0">
                      <a:pos x="2686" y="1757"/>
                    </a:cxn>
                    <a:cxn ang="0">
                      <a:pos x="2793" y="2027"/>
                    </a:cxn>
                    <a:cxn ang="0">
                      <a:pos x="2873" y="2308"/>
                    </a:cxn>
                    <a:cxn ang="0">
                      <a:pos x="2925" y="2600"/>
                    </a:cxn>
                    <a:cxn ang="0">
                      <a:pos x="2948" y="2900"/>
                    </a:cxn>
                  </a:cxnLst>
                  <a:rect l="0" t="0" r="r" b="b"/>
                  <a:pathLst>
                    <a:path w="2948" h="3091">
                      <a:moveTo>
                        <a:pt x="2948" y="3053"/>
                      </a:moveTo>
                      <a:lnTo>
                        <a:pt x="2948" y="3062"/>
                      </a:lnTo>
                      <a:lnTo>
                        <a:pt x="2947" y="3072"/>
                      </a:lnTo>
                      <a:lnTo>
                        <a:pt x="2947" y="3082"/>
                      </a:lnTo>
                      <a:lnTo>
                        <a:pt x="2947" y="3091"/>
                      </a:lnTo>
                      <a:lnTo>
                        <a:pt x="2562" y="3081"/>
                      </a:lnTo>
                      <a:lnTo>
                        <a:pt x="2562" y="3071"/>
                      </a:lnTo>
                      <a:lnTo>
                        <a:pt x="2562" y="3062"/>
                      </a:lnTo>
                      <a:lnTo>
                        <a:pt x="2563" y="3053"/>
                      </a:lnTo>
                      <a:lnTo>
                        <a:pt x="2563" y="3043"/>
                      </a:lnTo>
                      <a:lnTo>
                        <a:pt x="2563" y="2910"/>
                      </a:lnTo>
                      <a:lnTo>
                        <a:pt x="2556" y="2779"/>
                      </a:lnTo>
                      <a:lnTo>
                        <a:pt x="2543" y="2649"/>
                      </a:lnTo>
                      <a:lnTo>
                        <a:pt x="2523" y="2521"/>
                      </a:lnTo>
                      <a:lnTo>
                        <a:pt x="2497" y="2395"/>
                      </a:lnTo>
                      <a:lnTo>
                        <a:pt x="2465" y="2271"/>
                      </a:lnTo>
                      <a:lnTo>
                        <a:pt x="2428" y="2150"/>
                      </a:lnTo>
                      <a:lnTo>
                        <a:pt x="2384" y="2031"/>
                      </a:lnTo>
                      <a:lnTo>
                        <a:pt x="2335" y="1915"/>
                      </a:lnTo>
                      <a:lnTo>
                        <a:pt x="2280" y="1802"/>
                      </a:lnTo>
                      <a:lnTo>
                        <a:pt x="2220" y="1692"/>
                      </a:lnTo>
                      <a:lnTo>
                        <a:pt x="2156" y="1585"/>
                      </a:lnTo>
                      <a:lnTo>
                        <a:pt x="2086" y="1481"/>
                      </a:lnTo>
                      <a:lnTo>
                        <a:pt x="2012" y="1382"/>
                      </a:lnTo>
                      <a:lnTo>
                        <a:pt x="1933" y="1285"/>
                      </a:lnTo>
                      <a:lnTo>
                        <a:pt x="1849" y="1193"/>
                      </a:lnTo>
                      <a:lnTo>
                        <a:pt x="1760" y="1104"/>
                      </a:lnTo>
                      <a:lnTo>
                        <a:pt x="1669" y="1020"/>
                      </a:lnTo>
                      <a:lnTo>
                        <a:pt x="1572" y="941"/>
                      </a:lnTo>
                      <a:lnTo>
                        <a:pt x="1473" y="867"/>
                      </a:lnTo>
                      <a:lnTo>
                        <a:pt x="1369" y="796"/>
                      </a:lnTo>
                      <a:lnTo>
                        <a:pt x="1262" y="731"/>
                      </a:lnTo>
                      <a:lnTo>
                        <a:pt x="1152" y="671"/>
                      </a:lnTo>
                      <a:lnTo>
                        <a:pt x="1039" y="616"/>
                      </a:lnTo>
                      <a:lnTo>
                        <a:pt x="922" y="566"/>
                      </a:lnTo>
                      <a:lnTo>
                        <a:pt x="803" y="522"/>
                      </a:lnTo>
                      <a:lnTo>
                        <a:pt x="682" y="484"/>
                      </a:lnTo>
                      <a:lnTo>
                        <a:pt x="557" y="452"/>
                      </a:lnTo>
                      <a:lnTo>
                        <a:pt x="430" y="426"/>
                      </a:lnTo>
                      <a:lnTo>
                        <a:pt x="301" y="406"/>
                      </a:lnTo>
                      <a:lnTo>
                        <a:pt x="170" y="392"/>
                      </a:lnTo>
                      <a:lnTo>
                        <a:pt x="37" y="386"/>
                      </a:lnTo>
                      <a:lnTo>
                        <a:pt x="28" y="385"/>
                      </a:lnTo>
                      <a:lnTo>
                        <a:pt x="18" y="385"/>
                      </a:lnTo>
                      <a:lnTo>
                        <a:pt x="9" y="385"/>
                      </a:lnTo>
                      <a:lnTo>
                        <a:pt x="0" y="385"/>
                      </a:lnTo>
                      <a:lnTo>
                        <a:pt x="9" y="0"/>
                      </a:lnTo>
                      <a:lnTo>
                        <a:pt x="18" y="0"/>
                      </a:lnTo>
                      <a:lnTo>
                        <a:pt x="28" y="0"/>
                      </a:lnTo>
                      <a:lnTo>
                        <a:pt x="37" y="0"/>
                      </a:lnTo>
                      <a:lnTo>
                        <a:pt x="47" y="0"/>
                      </a:lnTo>
                      <a:lnTo>
                        <a:pt x="200" y="8"/>
                      </a:lnTo>
                      <a:lnTo>
                        <a:pt x="350" y="24"/>
                      </a:lnTo>
                      <a:lnTo>
                        <a:pt x="498" y="47"/>
                      </a:lnTo>
                      <a:lnTo>
                        <a:pt x="644" y="77"/>
                      </a:lnTo>
                      <a:lnTo>
                        <a:pt x="786" y="113"/>
                      </a:lnTo>
                      <a:lnTo>
                        <a:pt x="927" y="158"/>
                      </a:lnTo>
                      <a:lnTo>
                        <a:pt x="1064" y="208"/>
                      </a:lnTo>
                      <a:lnTo>
                        <a:pt x="1198" y="265"/>
                      </a:lnTo>
                      <a:lnTo>
                        <a:pt x="1328" y="328"/>
                      </a:lnTo>
                      <a:lnTo>
                        <a:pt x="1455" y="396"/>
                      </a:lnTo>
                      <a:lnTo>
                        <a:pt x="1578" y="472"/>
                      </a:lnTo>
                      <a:lnTo>
                        <a:pt x="1696" y="552"/>
                      </a:lnTo>
                      <a:lnTo>
                        <a:pt x="1811" y="638"/>
                      </a:lnTo>
                      <a:lnTo>
                        <a:pt x="1921" y="730"/>
                      </a:lnTo>
                      <a:lnTo>
                        <a:pt x="2027" y="826"/>
                      </a:lnTo>
                      <a:lnTo>
                        <a:pt x="2128" y="928"/>
                      </a:lnTo>
                      <a:lnTo>
                        <a:pt x="2224" y="1034"/>
                      </a:lnTo>
                      <a:lnTo>
                        <a:pt x="2315" y="1144"/>
                      </a:lnTo>
                      <a:lnTo>
                        <a:pt x="2401" y="1259"/>
                      </a:lnTo>
                      <a:lnTo>
                        <a:pt x="2481" y="1377"/>
                      </a:lnTo>
                      <a:lnTo>
                        <a:pt x="2556" y="1501"/>
                      </a:lnTo>
                      <a:lnTo>
                        <a:pt x="2624" y="1626"/>
                      </a:lnTo>
                      <a:lnTo>
                        <a:pt x="2686" y="1757"/>
                      </a:lnTo>
                      <a:lnTo>
                        <a:pt x="2742" y="1890"/>
                      </a:lnTo>
                      <a:lnTo>
                        <a:pt x="2793" y="2027"/>
                      </a:lnTo>
                      <a:lnTo>
                        <a:pt x="2836" y="2166"/>
                      </a:lnTo>
                      <a:lnTo>
                        <a:pt x="2873" y="2308"/>
                      </a:lnTo>
                      <a:lnTo>
                        <a:pt x="2902" y="2453"/>
                      </a:lnTo>
                      <a:lnTo>
                        <a:pt x="2925" y="2600"/>
                      </a:lnTo>
                      <a:lnTo>
                        <a:pt x="2941" y="2748"/>
                      </a:lnTo>
                      <a:lnTo>
                        <a:pt x="2948" y="2900"/>
                      </a:lnTo>
                      <a:lnTo>
                        <a:pt x="2948" y="3053"/>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7" name="Freeform 315"/>
                <p:cNvSpPr>
                  <a:spLocks noEditPoints="1"/>
                </p:cNvSpPr>
                <p:nvPr/>
              </p:nvSpPr>
              <p:spPr bwMode="auto">
                <a:xfrm>
                  <a:off x="9855200" y="3897313"/>
                  <a:ext cx="1076325" cy="715962"/>
                </a:xfrm>
                <a:custGeom>
                  <a:avLst/>
                  <a:gdLst/>
                  <a:ahLst/>
                  <a:cxnLst>
                    <a:cxn ang="0">
                      <a:pos x="13800" y="1"/>
                    </a:cxn>
                    <a:cxn ang="0">
                      <a:pos x="13870" y="11"/>
                    </a:cxn>
                    <a:cxn ang="0">
                      <a:pos x="13938" y="29"/>
                    </a:cxn>
                    <a:cxn ang="0">
                      <a:pos x="14000" y="58"/>
                    </a:cxn>
                    <a:cxn ang="0">
                      <a:pos x="14057" y="95"/>
                    </a:cxn>
                    <a:cxn ang="0">
                      <a:pos x="14109" y="139"/>
                    </a:cxn>
                    <a:cxn ang="0">
                      <a:pos x="14154" y="190"/>
                    </a:cxn>
                    <a:cxn ang="0">
                      <a:pos x="14190" y="248"/>
                    </a:cxn>
                    <a:cxn ang="0">
                      <a:pos x="14219" y="311"/>
                    </a:cxn>
                    <a:cxn ang="0">
                      <a:pos x="14238" y="378"/>
                    </a:cxn>
                    <a:cxn ang="0">
                      <a:pos x="14247" y="449"/>
                    </a:cxn>
                    <a:cxn ang="0">
                      <a:pos x="14247" y="9034"/>
                    </a:cxn>
                    <a:cxn ang="0">
                      <a:pos x="14238" y="9104"/>
                    </a:cxn>
                    <a:cxn ang="0">
                      <a:pos x="14219" y="9171"/>
                    </a:cxn>
                    <a:cxn ang="0">
                      <a:pos x="14190" y="9234"/>
                    </a:cxn>
                    <a:cxn ang="0">
                      <a:pos x="14154" y="9291"/>
                    </a:cxn>
                    <a:cxn ang="0">
                      <a:pos x="14109" y="9343"/>
                    </a:cxn>
                    <a:cxn ang="0">
                      <a:pos x="14057" y="9387"/>
                    </a:cxn>
                    <a:cxn ang="0">
                      <a:pos x="14000" y="9424"/>
                    </a:cxn>
                    <a:cxn ang="0">
                      <a:pos x="13938" y="9452"/>
                    </a:cxn>
                    <a:cxn ang="0">
                      <a:pos x="13870" y="9472"/>
                    </a:cxn>
                    <a:cxn ang="0">
                      <a:pos x="13800" y="9480"/>
                    </a:cxn>
                    <a:cxn ang="0">
                      <a:pos x="447" y="9480"/>
                    </a:cxn>
                    <a:cxn ang="0">
                      <a:pos x="377" y="9472"/>
                    </a:cxn>
                    <a:cxn ang="0">
                      <a:pos x="309" y="9452"/>
                    </a:cxn>
                    <a:cxn ang="0">
                      <a:pos x="247" y="9424"/>
                    </a:cxn>
                    <a:cxn ang="0">
                      <a:pos x="190" y="9387"/>
                    </a:cxn>
                    <a:cxn ang="0">
                      <a:pos x="138" y="9343"/>
                    </a:cxn>
                    <a:cxn ang="0">
                      <a:pos x="93" y="9291"/>
                    </a:cxn>
                    <a:cxn ang="0">
                      <a:pos x="57" y="9234"/>
                    </a:cxn>
                    <a:cxn ang="0">
                      <a:pos x="29" y="9171"/>
                    </a:cxn>
                    <a:cxn ang="0">
                      <a:pos x="9" y="9104"/>
                    </a:cxn>
                    <a:cxn ang="0">
                      <a:pos x="1" y="9034"/>
                    </a:cxn>
                    <a:cxn ang="0">
                      <a:pos x="1" y="449"/>
                    </a:cxn>
                    <a:cxn ang="0">
                      <a:pos x="9" y="378"/>
                    </a:cxn>
                    <a:cxn ang="0">
                      <a:pos x="29" y="311"/>
                    </a:cxn>
                    <a:cxn ang="0">
                      <a:pos x="57" y="248"/>
                    </a:cxn>
                    <a:cxn ang="0">
                      <a:pos x="93" y="190"/>
                    </a:cxn>
                    <a:cxn ang="0">
                      <a:pos x="138" y="139"/>
                    </a:cxn>
                    <a:cxn ang="0">
                      <a:pos x="190" y="95"/>
                    </a:cxn>
                    <a:cxn ang="0">
                      <a:pos x="247" y="58"/>
                    </a:cxn>
                    <a:cxn ang="0">
                      <a:pos x="309" y="29"/>
                    </a:cxn>
                    <a:cxn ang="0">
                      <a:pos x="377" y="11"/>
                    </a:cxn>
                    <a:cxn ang="0">
                      <a:pos x="447" y="1"/>
                    </a:cxn>
                    <a:cxn ang="0">
                      <a:pos x="12797" y="1205"/>
                    </a:cxn>
                    <a:cxn ang="0">
                      <a:pos x="1451" y="1205"/>
                    </a:cxn>
                  </a:cxnLst>
                  <a:rect l="0" t="0" r="r" b="b"/>
                  <a:pathLst>
                    <a:path w="14247" h="9481">
                      <a:moveTo>
                        <a:pt x="471" y="0"/>
                      </a:moveTo>
                      <a:lnTo>
                        <a:pt x="13776" y="0"/>
                      </a:lnTo>
                      <a:lnTo>
                        <a:pt x="13800" y="1"/>
                      </a:lnTo>
                      <a:lnTo>
                        <a:pt x="13823" y="3"/>
                      </a:lnTo>
                      <a:lnTo>
                        <a:pt x="13847" y="7"/>
                      </a:lnTo>
                      <a:lnTo>
                        <a:pt x="13870" y="11"/>
                      </a:lnTo>
                      <a:lnTo>
                        <a:pt x="13893" y="16"/>
                      </a:lnTo>
                      <a:lnTo>
                        <a:pt x="13916" y="22"/>
                      </a:lnTo>
                      <a:lnTo>
                        <a:pt x="13938" y="29"/>
                      </a:lnTo>
                      <a:lnTo>
                        <a:pt x="13958" y="38"/>
                      </a:lnTo>
                      <a:lnTo>
                        <a:pt x="13979" y="47"/>
                      </a:lnTo>
                      <a:lnTo>
                        <a:pt x="14000" y="58"/>
                      </a:lnTo>
                      <a:lnTo>
                        <a:pt x="14020" y="70"/>
                      </a:lnTo>
                      <a:lnTo>
                        <a:pt x="14038" y="81"/>
                      </a:lnTo>
                      <a:lnTo>
                        <a:pt x="14057" y="95"/>
                      </a:lnTo>
                      <a:lnTo>
                        <a:pt x="14075" y="109"/>
                      </a:lnTo>
                      <a:lnTo>
                        <a:pt x="14092" y="124"/>
                      </a:lnTo>
                      <a:lnTo>
                        <a:pt x="14109" y="139"/>
                      </a:lnTo>
                      <a:lnTo>
                        <a:pt x="14125" y="156"/>
                      </a:lnTo>
                      <a:lnTo>
                        <a:pt x="14139" y="173"/>
                      </a:lnTo>
                      <a:lnTo>
                        <a:pt x="14154" y="190"/>
                      </a:lnTo>
                      <a:lnTo>
                        <a:pt x="14166" y="209"/>
                      </a:lnTo>
                      <a:lnTo>
                        <a:pt x="14179" y="229"/>
                      </a:lnTo>
                      <a:lnTo>
                        <a:pt x="14190" y="248"/>
                      </a:lnTo>
                      <a:lnTo>
                        <a:pt x="14200" y="268"/>
                      </a:lnTo>
                      <a:lnTo>
                        <a:pt x="14210" y="289"/>
                      </a:lnTo>
                      <a:lnTo>
                        <a:pt x="14219" y="311"/>
                      </a:lnTo>
                      <a:lnTo>
                        <a:pt x="14226" y="333"/>
                      </a:lnTo>
                      <a:lnTo>
                        <a:pt x="14233" y="355"/>
                      </a:lnTo>
                      <a:lnTo>
                        <a:pt x="14238" y="378"/>
                      </a:lnTo>
                      <a:lnTo>
                        <a:pt x="14242" y="401"/>
                      </a:lnTo>
                      <a:lnTo>
                        <a:pt x="14245" y="425"/>
                      </a:lnTo>
                      <a:lnTo>
                        <a:pt x="14247" y="449"/>
                      </a:lnTo>
                      <a:lnTo>
                        <a:pt x="14247" y="473"/>
                      </a:lnTo>
                      <a:lnTo>
                        <a:pt x="14247" y="9010"/>
                      </a:lnTo>
                      <a:lnTo>
                        <a:pt x="14247" y="9034"/>
                      </a:lnTo>
                      <a:lnTo>
                        <a:pt x="14245" y="9058"/>
                      </a:lnTo>
                      <a:lnTo>
                        <a:pt x="14242" y="9081"/>
                      </a:lnTo>
                      <a:lnTo>
                        <a:pt x="14238" y="9104"/>
                      </a:lnTo>
                      <a:lnTo>
                        <a:pt x="14233" y="9127"/>
                      </a:lnTo>
                      <a:lnTo>
                        <a:pt x="14226" y="9149"/>
                      </a:lnTo>
                      <a:lnTo>
                        <a:pt x="14219" y="9171"/>
                      </a:lnTo>
                      <a:lnTo>
                        <a:pt x="14210" y="9192"/>
                      </a:lnTo>
                      <a:lnTo>
                        <a:pt x="14200" y="9213"/>
                      </a:lnTo>
                      <a:lnTo>
                        <a:pt x="14190" y="9234"/>
                      </a:lnTo>
                      <a:lnTo>
                        <a:pt x="14179" y="9254"/>
                      </a:lnTo>
                      <a:lnTo>
                        <a:pt x="14166" y="9272"/>
                      </a:lnTo>
                      <a:lnTo>
                        <a:pt x="14154" y="9291"/>
                      </a:lnTo>
                      <a:lnTo>
                        <a:pt x="14139" y="9309"/>
                      </a:lnTo>
                      <a:lnTo>
                        <a:pt x="14125" y="9326"/>
                      </a:lnTo>
                      <a:lnTo>
                        <a:pt x="14109" y="9343"/>
                      </a:lnTo>
                      <a:lnTo>
                        <a:pt x="14092" y="9359"/>
                      </a:lnTo>
                      <a:lnTo>
                        <a:pt x="14075" y="9373"/>
                      </a:lnTo>
                      <a:lnTo>
                        <a:pt x="14057" y="9387"/>
                      </a:lnTo>
                      <a:lnTo>
                        <a:pt x="14038" y="9400"/>
                      </a:lnTo>
                      <a:lnTo>
                        <a:pt x="14020" y="9412"/>
                      </a:lnTo>
                      <a:lnTo>
                        <a:pt x="14000" y="9424"/>
                      </a:lnTo>
                      <a:lnTo>
                        <a:pt x="13979" y="9434"/>
                      </a:lnTo>
                      <a:lnTo>
                        <a:pt x="13958" y="9444"/>
                      </a:lnTo>
                      <a:lnTo>
                        <a:pt x="13938" y="9452"/>
                      </a:lnTo>
                      <a:lnTo>
                        <a:pt x="13916" y="9460"/>
                      </a:lnTo>
                      <a:lnTo>
                        <a:pt x="13893" y="9466"/>
                      </a:lnTo>
                      <a:lnTo>
                        <a:pt x="13870" y="9472"/>
                      </a:lnTo>
                      <a:lnTo>
                        <a:pt x="13847" y="9476"/>
                      </a:lnTo>
                      <a:lnTo>
                        <a:pt x="13823" y="9479"/>
                      </a:lnTo>
                      <a:lnTo>
                        <a:pt x="13800" y="9480"/>
                      </a:lnTo>
                      <a:lnTo>
                        <a:pt x="13776" y="9481"/>
                      </a:lnTo>
                      <a:lnTo>
                        <a:pt x="471" y="9481"/>
                      </a:lnTo>
                      <a:lnTo>
                        <a:pt x="447" y="9480"/>
                      </a:lnTo>
                      <a:lnTo>
                        <a:pt x="424" y="9479"/>
                      </a:lnTo>
                      <a:lnTo>
                        <a:pt x="400" y="9476"/>
                      </a:lnTo>
                      <a:lnTo>
                        <a:pt x="377" y="9472"/>
                      </a:lnTo>
                      <a:lnTo>
                        <a:pt x="354" y="9466"/>
                      </a:lnTo>
                      <a:lnTo>
                        <a:pt x="332" y="9460"/>
                      </a:lnTo>
                      <a:lnTo>
                        <a:pt x="309" y="9452"/>
                      </a:lnTo>
                      <a:lnTo>
                        <a:pt x="289" y="9444"/>
                      </a:lnTo>
                      <a:lnTo>
                        <a:pt x="268" y="9434"/>
                      </a:lnTo>
                      <a:lnTo>
                        <a:pt x="247" y="9424"/>
                      </a:lnTo>
                      <a:lnTo>
                        <a:pt x="227" y="9412"/>
                      </a:lnTo>
                      <a:lnTo>
                        <a:pt x="209" y="9400"/>
                      </a:lnTo>
                      <a:lnTo>
                        <a:pt x="190" y="9387"/>
                      </a:lnTo>
                      <a:lnTo>
                        <a:pt x="172" y="9373"/>
                      </a:lnTo>
                      <a:lnTo>
                        <a:pt x="155" y="9359"/>
                      </a:lnTo>
                      <a:lnTo>
                        <a:pt x="138" y="9343"/>
                      </a:lnTo>
                      <a:lnTo>
                        <a:pt x="123" y="9326"/>
                      </a:lnTo>
                      <a:lnTo>
                        <a:pt x="108" y="9309"/>
                      </a:lnTo>
                      <a:lnTo>
                        <a:pt x="93" y="9291"/>
                      </a:lnTo>
                      <a:lnTo>
                        <a:pt x="81" y="9272"/>
                      </a:lnTo>
                      <a:lnTo>
                        <a:pt x="69" y="9254"/>
                      </a:lnTo>
                      <a:lnTo>
                        <a:pt x="57" y="9234"/>
                      </a:lnTo>
                      <a:lnTo>
                        <a:pt x="47" y="9213"/>
                      </a:lnTo>
                      <a:lnTo>
                        <a:pt x="37" y="9192"/>
                      </a:lnTo>
                      <a:lnTo>
                        <a:pt x="29" y="9171"/>
                      </a:lnTo>
                      <a:lnTo>
                        <a:pt x="21" y="9149"/>
                      </a:lnTo>
                      <a:lnTo>
                        <a:pt x="15" y="9127"/>
                      </a:lnTo>
                      <a:lnTo>
                        <a:pt x="9" y="9104"/>
                      </a:lnTo>
                      <a:lnTo>
                        <a:pt x="5" y="9081"/>
                      </a:lnTo>
                      <a:lnTo>
                        <a:pt x="2" y="9058"/>
                      </a:lnTo>
                      <a:lnTo>
                        <a:pt x="1" y="9034"/>
                      </a:lnTo>
                      <a:lnTo>
                        <a:pt x="0" y="9010"/>
                      </a:lnTo>
                      <a:lnTo>
                        <a:pt x="0" y="473"/>
                      </a:lnTo>
                      <a:lnTo>
                        <a:pt x="1" y="449"/>
                      </a:lnTo>
                      <a:lnTo>
                        <a:pt x="2" y="425"/>
                      </a:lnTo>
                      <a:lnTo>
                        <a:pt x="5" y="401"/>
                      </a:lnTo>
                      <a:lnTo>
                        <a:pt x="9" y="378"/>
                      </a:lnTo>
                      <a:lnTo>
                        <a:pt x="15" y="355"/>
                      </a:lnTo>
                      <a:lnTo>
                        <a:pt x="21" y="333"/>
                      </a:lnTo>
                      <a:lnTo>
                        <a:pt x="29" y="311"/>
                      </a:lnTo>
                      <a:lnTo>
                        <a:pt x="37" y="289"/>
                      </a:lnTo>
                      <a:lnTo>
                        <a:pt x="47" y="268"/>
                      </a:lnTo>
                      <a:lnTo>
                        <a:pt x="57" y="248"/>
                      </a:lnTo>
                      <a:lnTo>
                        <a:pt x="69" y="229"/>
                      </a:lnTo>
                      <a:lnTo>
                        <a:pt x="81" y="209"/>
                      </a:lnTo>
                      <a:lnTo>
                        <a:pt x="93" y="190"/>
                      </a:lnTo>
                      <a:lnTo>
                        <a:pt x="108" y="173"/>
                      </a:lnTo>
                      <a:lnTo>
                        <a:pt x="123" y="156"/>
                      </a:lnTo>
                      <a:lnTo>
                        <a:pt x="138" y="139"/>
                      </a:lnTo>
                      <a:lnTo>
                        <a:pt x="155" y="124"/>
                      </a:lnTo>
                      <a:lnTo>
                        <a:pt x="172" y="109"/>
                      </a:lnTo>
                      <a:lnTo>
                        <a:pt x="190" y="95"/>
                      </a:lnTo>
                      <a:lnTo>
                        <a:pt x="209" y="81"/>
                      </a:lnTo>
                      <a:lnTo>
                        <a:pt x="227" y="70"/>
                      </a:lnTo>
                      <a:lnTo>
                        <a:pt x="247" y="58"/>
                      </a:lnTo>
                      <a:lnTo>
                        <a:pt x="268" y="47"/>
                      </a:lnTo>
                      <a:lnTo>
                        <a:pt x="289" y="38"/>
                      </a:lnTo>
                      <a:lnTo>
                        <a:pt x="309" y="29"/>
                      </a:lnTo>
                      <a:lnTo>
                        <a:pt x="332" y="22"/>
                      </a:lnTo>
                      <a:lnTo>
                        <a:pt x="354" y="16"/>
                      </a:lnTo>
                      <a:lnTo>
                        <a:pt x="377" y="11"/>
                      </a:lnTo>
                      <a:lnTo>
                        <a:pt x="400" y="7"/>
                      </a:lnTo>
                      <a:lnTo>
                        <a:pt x="424" y="3"/>
                      </a:lnTo>
                      <a:lnTo>
                        <a:pt x="447" y="1"/>
                      </a:lnTo>
                      <a:lnTo>
                        <a:pt x="471" y="0"/>
                      </a:lnTo>
                      <a:close/>
                      <a:moveTo>
                        <a:pt x="1451" y="1205"/>
                      </a:moveTo>
                      <a:lnTo>
                        <a:pt x="12797" y="1205"/>
                      </a:lnTo>
                      <a:lnTo>
                        <a:pt x="12797" y="8276"/>
                      </a:lnTo>
                      <a:lnTo>
                        <a:pt x="1451" y="8276"/>
                      </a:lnTo>
                      <a:lnTo>
                        <a:pt x="1451" y="1205"/>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8" name="Freeform 316"/>
                <p:cNvSpPr>
                  <a:spLocks noEditPoints="1"/>
                </p:cNvSpPr>
                <p:nvPr/>
              </p:nvSpPr>
              <p:spPr bwMode="auto">
                <a:xfrm>
                  <a:off x="10250488" y="4113213"/>
                  <a:ext cx="149225" cy="222250"/>
                </a:xfrm>
                <a:custGeom>
                  <a:avLst/>
                  <a:gdLst/>
                  <a:ahLst/>
                  <a:cxnLst>
                    <a:cxn ang="0">
                      <a:pos x="1143" y="12"/>
                    </a:cxn>
                    <a:cxn ang="0">
                      <a:pos x="1333" y="61"/>
                    </a:cxn>
                    <a:cxn ang="0">
                      <a:pos x="1506" y="145"/>
                    </a:cxn>
                    <a:cxn ang="0">
                      <a:pos x="1659" y="259"/>
                    </a:cxn>
                    <a:cxn ang="0">
                      <a:pos x="1787" y="399"/>
                    </a:cxn>
                    <a:cxn ang="0">
                      <a:pos x="1887" y="563"/>
                    </a:cxn>
                    <a:cxn ang="0">
                      <a:pos x="1953" y="745"/>
                    </a:cxn>
                    <a:cxn ang="0">
                      <a:pos x="1983" y="942"/>
                    </a:cxn>
                    <a:cxn ang="0">
                      <a:pos x="1977" y="1112"/>
                    </a:cxn>
                    <a:cxn ang="0">
                      <a:pos x="1946" y="1265"/>
                    </a:cxn>
                    <a:cxn ang="0">
                      <a:pos x="1893" y="1408"/>
                    </a:cxn>
                    <a:cxn ang="0">
                      <a:pos x="1818" y="1540"/>
                    </a:cxn>
                    <a:cxn ang="0">
                      <a:pos x="202" y="1591"/>
                    </a:cxn>
                    <a:cxn ang="0">
                      <a:pos x="118" y="1458"/>
                    </a:cxn>
                    <a:cxn ang="0">
                      <a:pos x="53" y="1312"/>
                    </a:cxn>
                    <a:cxn ang="0">
                      <a:pos x="14" y="1157"/>
                    </a:cxn>
                    <a:cxn ang="0">
                      <a:pos x="0" y="993"/>
                    </a:cxn>
                    <a:cxn ang="0">
                      <a:pos x="20" y="792"/>
                    </a:cxn>
                    <a:cxn ang="0">
                      <a:pos x="78" y="607"/>
                    </a:cxn>
                    <a:cxn ang="0">
                      <a:pos x="170" y="438"/>
                    </a:cxn>
                    <a:cxn ang="0">
                      <a:pos x="291" y="291"/>
                    </a:cxn>
                    <a:cxn ang="0">
                      <a:pos x="438" y="170"/>
                    </a:cxn>
                    <a:cxn ang="0">
                      <a:pos x="607" y="78"/>
                    </a:cxn>
                    <a:cxn ang="0">
                      <a:pos x="792" y="20"/>
                    </a:cxn>
                    <a:cxn ang="0">
                      <a:pos x="993" y="0"/>
                    </a:cxn>
                    <a:cxn ang="0">
                      <a:pos x="1079" y="428"/>
                    </a:cxn>
                    <a:cxn ang="0">
                      <a:pos x="1188" y="456"/>
                    </a:cxn>
                    <a:cxn ang="0">
                      <a:pos x="1289" y="504"/>
                    </a:cxn>
                    <a:cxn ang="0">
                      <a:pos x="1376" y="570"/>
                    </a:cxn>
                    <a:cxn ang="0">
                      <a:pos x="1450" y="651"/>
                    </a:cxn>
                    <a:cxn ang="0">
                      <a:pos x="1507" y="745"/>
                    </a:cxn>
                    <a:cxn ang="0">
                      <a:pos x="1545" y="850"/>
                    </a:cxn>
                    <a:cxn ang="0">
                      <a:pos x="1563" y="963"/>
                    </a:cxn>
                    <a:cxn ang="0">
                      <a:pos x="1557" y="1079"/>
                    </a:cxn>
                    <a:cxn ang="0">
                      <a:pos x="1529" y="1188"/>
                    </a:cxn>
                    <a:cxn ang="0">
                      <a:pos x="1481" y="1289"/>
                    </a:cxn>
                    <a:cxn ang="0">
                      <a:pos x="1415" y="1376"/>
                    </a:cxn>
                    <a:cxn ang="0">
                      <a:pos x="1333" y="1449"/>
                    </a:cxn>
                    <a:cxn ang="0">
                      <a:pos x="1240" y="1507"/>
                    </a:cxn>
                    <a:cxn ang="0">
                      <a:pos x="1135" y="1545"/>
                    </a:cxn>
                    <a:cxn ang="0">
                      <a:pos x="1022" y="1563"/>
                    </a:cxn>
                    <a:cxn ang="0">
                      <a:pos x="906" y="1556"/>
                    </a:cxn>
                    <a:cxn ang="0">
                      <a:pos x="797" y="1528"/>
                    </a:cxn>
                    <a:cxn ang="0">
                      <a:pos x="697" y="1481"/>
                    </a:cxn>
                    <a:cxn ang="0">
                      <a:pos x="609" y="1415"/>
                    </a:cxn>
                    <a:cxn ang="0">
                      <a:pos x="535" y="1334"/>
                    </a:cxn>
                    <a:cxn ang="0">
                      <a:pos x="478" y="1240"/>
                    </a:cxn>
                    <a:cxn ang="0">
                      <a:pos x="440" y="1135"/>
                    </a:cxn>
                    <a:cxn ang="0">
                      <a:pos x="422" y="1022"/>
                    </a:cxn>
                    <a:cxn ang="0">
                      <a:pos x="428" y="906"/>
                    </a:cxn>
                    <a:cxn ang="0">
                      <a:pos x="456" y="797"/>
                    </a:cxn>
                    <a:cxn ang="0">
                      <a:pos x="504" y="697"/>
                    </a:cxn>
                    <a:cxn ang="0">
                      <a:pos x="570" y="609"/>
                    </a:cxn>
                    <a:cxn ang="0">
                      <a:pos x="651" y="535"/>
                    </a:cxn>
                    <a:cxn ang="0">
                      <a:pos x="745" y="478"/>
                    </a:cxn>
                    <a:cxn ang="0">
                      <a:pos x="850" y="440"/>
                    </a:cxn>
                    <a:cxn ang="0">
                      <a:pos x="963" y="422"/>
                    </a:cxn>
                  </a:cxnLst>
                  <a:rect l="0" t="0" r="r" b="b"/>
                  <a:pathLst>
                    <a:path w="1984" h="2926">
                      <a:moveTo>
                        <a:pt x="993" y="0"/>
                      </a:moveTo>
                      <a:lnTo>
                        <a:pt x="1044" y="2"/>
                      </a:lnTo>
                      <a:lnTo>
                        <a:pt x="1094" y="6"/>
                      </a:lnTo>
                      <a:lnTo>
                        <a:pt x="1143" y="12"/>
                      </a:lnTo>
                      <a:lnTo>
                        <a:pt x="1192" y="20"/>
                      </a:lnTo>
                      <a:lnTo>
                        <a:pt x="1240" y="32"/>
                      </a:lnTo>
                      <a:lnTo>
                        <a:pt x="1287" y="45"/>
                      </a:lnTo>
                      <a:lnTo>
                        <a:pt x="1333" y="61"/>
                      </a:lnTo>
                      <a:lnTo>
                        <a:pt x="1378" y="78"/>
                      </a:lnTo>
                      <a:lnTo>
                        <a:pt x="1422" y="98"/>
                      </a:lnTo>
                      <a:lnTo>
                        <a:pt x="1464" y="121"/>
                      </a:lnTo>
                      <a:lnTo>
                        <a:pt x="1506" y="145"/>
                      </a:lnTo>
                      <a:lnTo>
                        <a:pt x="1546" y="170"/>
                      </a:lnTo>
                      <a:lnTo>
                        <a:pt x="1586" y="198"/>
                      </a:lnTo>
                      <a:lnTo>
                        <a:pt x="1623" y="228"/>
                      </a:lnTo>
                      <a:lnTo>
                        <a:pt x="1659" y="259"/>
                      </a:lnTo>
                      <a:lnTo>
                        <a:pt x="1694" y="291"/>
                      </a:lnTo>
                      <a:lnTo>
                        <a:pt x="1727" y="326"/>
                      </a:lnTo>
                      <a:lnTo>
                        <a:pt x="1758" y="362"/>
                      </a:lnTo>
                      <a:lnTo>
                        <a:pt x="1787" y="399"/>
                      </a:lnTo>
                      <a:lnTo>
                        <a:pt x="1815" y="438"/>
                      </a:lnTo>
                      <a:lnTo>
                        <a:pt x="1841" y="479"/>
                      </a:lnTo>
                      <a:lnTo>
                        <a:pt x="1865" y="520"/>
                      </a:lnTo>
                      <a:lnTo>
                        <a:pt x="1887" y="563"/>
                      </a:lnTo>
                      <a:lnTo>
                        <a:pt x="1906" y="607"/>
                      </a:lnTo>
                      <a:lnTo>
                        <a:pt x="1924" y="652"/>
                      </a:lnTo>
                      <a:lnTo>
                        <a:pt x="1940" y="698"/>
                      </a:lnTo>
                      <a:lnTo>
                        <a:pt x="1953" y="745"/>
                      </a:lnTo>
                      <a:lnTo>
                        <a:pt x="1965" y="792"/>
                      </a:lnTo>
                      <a:lnTo>
                        <a:pt x="1973" y="841"/>
                      </a:lnTo>
                      <a:lnTo>
                        <a:pt x="1979" y="891"/>
                      </a:lnTo>
                      <a:lnTo>
                        <a:pt x="1983" y="942"/>
                      </a:lnTo>
                      <a:lnTo>
                        <a:pt x="1984" y="993"/>
                      </a:lnTo>
                      <a:lnTo>
                        <a:pt x="1984" y="1032"/>
                      </a:lnTo>
                      <a:lnTo>
                        <a:pt x="1981" y="1073"/>
                      </a:lnTo>
                      <a:lnTo>
                        <a:pt x="1977" y="1112"/>
                      </a:lnTo>
                      <a:lnTo>
                        <a:pt x="1972" y="1151"/>
                      </a:lnTo>
                      <a:lnTo>
                        <a:pt x="1965" y="1189"/>
                      </a:lnTo>
                      <a:lnTo>
                        <a:pt x="1956" y="1227"/>
                      </a:lnTo>
                      <a:lnTo>
                        <a:pt x="1946" y="1265"/>
                      </a:lnTo>
                      <a:lnTo>
                        <a:pt x="1936" y="1301"/>
                      </a:lnTo>
                      <a:lnTo>
                        <a:pt x="1922" y="1337"/>
                      </a:lnTo>
                      <a:lnTo>
                        <a:pt x="1909" y="1373"/>
                      </a:lnTo>
                      <a:lnTo>
                        <a:pt x="1893" y="1408"/>
                      </a:lnTo>
                      <a:lnTo>
                        <a:pt x="1876" y="1442"/>
                      </a:lnTo>
                      <a:lnTo>
                        <a:pt x="1859" y="1475"/>
                      </a:lnTo>
                      <a:lnTo>
                        <a:pt x="1839" y="1508"/>
                      </a:lnTo>
                      <a:lnTo>
                        <a:pt x="1818" y="1540"/>
                      </a:lnTo>
                      <a:lnTo>
                        <a:pt x="1797" y="1571"/>
                      </a:lnTo>
                      <a:lnTo>
                        <a:pt x="1023" y="2926"/>
                      </a:lnTo>
                      <a:lnTo>
                        <a:pt x="199" y="1591"/>
                      </a:lnTo>
                      <a:lnTo>
                        <a:pt x="202" y="1591"/>
                      </a:lnTo>
                      <a:lnTo>
                        <a:pt x="179" y="1558"/>
                      </a:lnTo>
                      <a:lnTo>
                        <a:pt x="157" y="1526"/>
                      </a:lnTo>
                      <a:lnTo>
                        <a:pt x="136" y="1492"/>
                      </a:lnTo>
                      <a:lnTo>
                        <a:pt x="118" y="1458"/>
                      </a:lnTo>
                      <a:lnTo>
                        <a:pt x="99" y="1422"/>
                      </a:lnTo>
                      <a:lnTo>
                        <a:pt x="82" y="1387"/>
                      </a:lnTo>
                      <a:lnTo>
                        <a:pt x="68" y="1351"/>
                      </a:lnTo>
                      <a:lnTo>
                        <a:pt x="53" y="1312"/>
                      </a:lnTo>
                      <a:lnTo>
                        <a:pt x="42" y="1275"/>
                      </a:lnTo>
                      <a:lnTo>
                        <a:pt x="30" y="1237"/>
                      </a:lnTo>
                      <a:lnTo>
                        <a:pt x="21" y="1197"/>
                      </a:lnTo>
                      <a:lnTo>
                        <a:pt x="14" y="1157"/>
                      </a:lnTo>
                      <a:lnTo>
                        <a:pt x="8" y="1116"/>
                      </a:lnTo>
                      <a:lnTo>
                        <a:pt x="3" y="1076"/>
                      </a:lnTo>
                      <a:lnTo>
                        <a:pt x="1" y="1034"/>
                      </a:lnTo>
                      <a:lnTo>
                        <a:pt x="0" y="993"/>
                      </a:lnTo>
                      <a:lnTo>
                        <a:pt x="1" y="942"/>
                      </a:lnTo>
                      <a:lnTo>
                        <a:pt x="6" y="891"/>
                      </a:lnTo>
                      <a:lnTo>
                        <a:pt x="12" y="841"/>
                      </a:lnTo>
                      <a:lnTo>
                        <a:pt x="20" y="792"/>
                      </a:lnTo>
                      <a:lnTo>
                        <a:pt x="31" y="745"/>
                      </a:lnTo>
                      <a:lnTo>
                        <a:pt x="45" y="698"/>
                      </a:lnTo>
                      <a:lnTo>
                        <a:pt x="61" y="652"/>
                      </a:lnTo>
                      <a:lnTo>
                        <a:pt x="78" y="607"/>
                      </a:lnTo>
                      <a:lnTo>
                        <a:pt x="98" y="563"/>
                      </a:lnTo>
                      <a:lnTo>
                        <a:pt x="120" y="520"/>
                      </a:lnTo>
                      <a:lnTo>
                        <a:pt x="144" y="479"/>
                      </a:lnTo>
                      <a:lnTo>
                        <a:pt x="170" y="438"/>
                      </a:lnTo>
                      <a:lnTo>
                        <a:pt x="198" y="399"/>
                      </a:lnTo>
                      <a:lnTo>
                        <a:pt x="228" y="362"/>
                      </a:lnTo>
                      <a:lnTo>
                        <a:pt x="259" y="326"/>
                      </a:lnTo>
                      <a:lnTo>
                        <a:pt x="291" y="291"/>
                      </a:lnTo>
                      <a:lnTo>
                        <a:pt x="326" y="259"/>
                      </a:lnTo>
                      <a:lnTo>
                        <a:pt x="362" y="228"/>
                      </a:lnTo>
                      <a:lnTo>
                        <a:pt x="399" y="198"/>
                      </a:lnTo>
                      <a:lnTo>
                        <a:pt x="438" y="170"/>
                      </a:lnTo>
                      <a:lnTo>
                        <a:pt x="479" y="145"/>
                      </a:lnTo>
                      <a:lnTo>
                        <a:pt x="520" y="121"/>
                      </a:lnTo>
                      <a:lnTo>
                        <a:pt x="563" y="98"/>
                      </a:lnTo>
                      <a:lnTo>
                        <a:pt x="607" y="78"/>
                      </a:lnTo>
                      <a:lnTo>
                        <a:pt x="651" y="61"/>
                      </a:lnTo>
                      <a:lnTo>
                        <a:pt x="698" y="45"/>
                      </a:lnTo>
                      <a:lnTo>
                        <a:pt x="745" y="32"/>
                      </a:lnTo>
                      <a:lnTo>
                        <a:pt x="792" y="20"/>
                      </a:lnTo>
                      <a:lnTo>
                        <a:pt x="841" y="12"/>
                      </a:lnTo>
                      <a:lnTo>
                        <a:pt x="891" y="6"/>
                      </a:lnTo>
                      <a:lnTo>
                        <a:pt x="942" y="2"/>
                      </a:lnTo>
                      <a:lnTo>
                        <a:pt x="993" y="0"/>
                      </a:lnTo>
                      <a:close/>
                      <a:moveTo>
                        <a:pt x="993" y="421"/>
                      </a:moveTo>
                      <a:lnTo>
                        <a:pt x="1022" y="422"/>
                      </a:lnTo>
                      <a:lnTo>
                        <a:pt x="1051" y="424"/>
                      </a:lnTo>
                      <a:lnTo>
                        <a:pt x="1079" y="428"/>
                      </a:lnTo>
                      <a:lnTo>
                        <a:pt x="1107" y="433"/>
                      </a:lnTo>
                      <a:lnTo>
                        <a:pt x="1135" y="440"/>
                      </a:lnTo>
                      <a:lnTo>
                        <a:pt x="1162" y="447"/>
                      </a:lnTo>
                      <a:lnTo>
                        <a:pt x="1188" y="456"/>
                      </a:lnTo>
                      <a:lnTo>
                        <a:pt x="1214" y="467"/>
                      </a:lnTo>
                      <a:lnTo>
                        <a:pt x="1240" y="478"/>
                      </a:lnTo>
                      <a:lnTo>
                        <a:pt x="1264" y="490"/>
                      </a:lnTo>
                      <a:lnTo>
                        <a:pt x="1289" y="504"/>
                      </a:lnTo>
                      <a:lnTo>
                        <a:pt x="1312" y="518"/>
                      </a:lnTo>
                      <a:lnTo>
                        <a:pt x="1333" y="535"/>
                      </a:lnTo>
                      <a:lnTo>
                        <a:pt x="1355" y="552"/>
                      </a:lnTo>
                      <a:lnTo>
                        <a:pt x="1376" y="570"/>
                      </a:lnTo>
                      <a:lnTo>
                        <a:pt x="1396" y="589"/>
                      </a:lnTo>
                      <a:lnTo>
                        <a:pt x="1415" y="609"/>
                      </a:lnTo>
                      <a:lnTo>
                        <a:pt x="1433" y="629"/>
                      </a:lnTo>
                      <a:lnTo>
                        <a:pt x="1450" y="651"/>
                      </a:lnTo>
                      <a:lnTo>
                        <a:pt x="1466" y="673"/>
                      </a:lnTo>
                      <a:lnTo>
                        <a:pt x="1481" y="697"/>
                      </a:lnTo>
                      <a:lnTo>
                        <a:pt x="1494" y="721"/>
                      </a:lnTo>
                      <a:lnTo>
                        <a:pt x="1507" y="745"/>
                      </a:lnTo>
                      <a:lnTo>
                        <a:pt x="1518" y="771"/>
                      </a:lnTo>
                      <a:lnTo>
                        <a:pt x="1529" y="797"/>
                      </a:lnTo>
                      <a:lnTo>
                        <a:pt x="1538" y="823"/>
                      </a:lnTo>
                      <a:lnTo>
                        <a:pt x="1545" y="850"/>
                      </a:lnTo>
                      <a:lnTo>
                        <a:pt x="1552" y="878"/>
                      </a:lnTo>
                      <a:lnTo>
                        <a:pt x="1557" y="906"/>
                      </a:lnTo>
                      <a:lnTo>
                        <a:pt x="1561" y="934"/>
                      </a:lnTo>
                      <a:lnTo>
                        <a:pt x="1563" y="963"/>
                      </a:lnTo>
                      <a:lnTo>
                        <a:pt x="1564" y="993"/>
                      </a:lnTo>
                      <a:lnTo>
                        <a:pt x="1563" y="1022"/>
                      </a:lnTo>
                      <a:lnTo>
                        <a:pt x="1561" y="1051"/>
                      </a:lnTo>
                      <a:lnTo>
                        <a:pt x="1557" y="1079"/>
                      </a:lnTo>
                      <a:lnTo>
                        <a:pt x="1552" y="1107"/>
                      </a:lnTo>
                      <a:lnTo>
                        <a:pt x="1545" y="1135"/>
                      </a:lnTo>
                      <a:lnTo>
                        <a:pt x="1538" y="1162"/>
                      </a:lnTo>
                      <a:lnTo>
                        <a:pt x="1529" y="1188"/>
                      </a:lnTo>
                      <a:lnTo>
                        <a:pt x="1518" y="1214"/>
                      </a:lnTo>
                      <a:lnTo>
                        <a:pt x="1507" y="1240"/>
                      </a:lnTo>
                      <a:lnTo>
                        <a:pt x="1494" y="1265"/>
                      </a:lnTo>
                      <a:lnTo>
                        <a:pt x="1481" y="1289"/>
                      </a:lnTo>
                      <a:lnTo>
                        <a:pt x="1466" y="1311"/>
                      </a:lnTo>
                      <a:lnTo>
                        <a:pt x="1450" y="1334"/>
                      </a:lnTo>
                      <a:lnTo>
                        <a:pt x="1433" y="1355"/>
                      </a:lnTo>
                      <a:lnTo>
                        <a:pt x="1415" y="1376"/>
                      </a:lnTo>
                      <a:lnTo>
                        <a:pt x="1396" y="1395"/>
                      </a:lnTo>
                      <a:lnTo>
                        <a:pt x="1376" y="1415"/>
                      </a:lnTo>
                      <a:lnTo>
                        <a:pt x="1355" y="1433"/>
                      </a:lnTo>
                      <a:lnTo>
                        <a:pt x="1333" y="1449"/>
                      </a:lnTo>
                      <a:lnTo>
                        <a:pt x="1312" y="1466"/>
                      </a:lnTo>
                      <a:lnTo>
                        <a:pt x="1289" y="1481"/>
                      </a:lnTo>
                      <a:lnTo>
                        <a:pt x="1264" y="1494"/>
                      </a:lnTo>
                      <a:lnTo>
                        <a:pt x="1240" y="1507"/>
                      </a:lnTo>
                      <a:lnTo>
                        <a:pt x="1214" y="1518"/>
                      </a:lnTo>
                      <a:lnTo>
                        <a:pt x="1188" y="1528"/>
                      </a:lnTo>
                      <a:lnTo>
                        <a:pt x="1162" y="1538"/>
                      </a:lnTo>
                      <a:lnTo>
                        <a:pt x="1135" y="1545"/>
                      </a:lnTo>
                      <a:lnTo>
                        <a:pt x="1107" y="1552"/>
                      </a:lnTo>
                      <a:lnTo>
                        <a:pt x="1079" y="1556"/>
                      </a:lnTo>
                      <a:lnTo>
                        <a:pt x="1051" y="1561"/>
                      </a:lnTo>
                      <a:lnTo>
                        <a:pt x="1022" y="1563"/>
                      </a:lnTo>
                      <a:lnTo>
                        <a:pt x="993" y="1564"/>
                      </a:lnTo>
                      <a:lnTo>
                        <a:pt x="963" y="1563"/>
                      </a:lnTo>
                      <a:lnTo>
                        <a:pt x="934" y="1561"/>
                      </a:lnTo>
                      <a:lnTo>
                        <a:pt x="906" y="1556"/>
                      </a:lnTo>
                      <a:lnTo>
                        <a:pt x="878" y="1552"/>
                      </a:lnTo>
                      <a:lnTo>
                        <a:pt x="850" y="1545"/>
                      </a:lnTo>
                      <a:lnTo>
                        <a:pt x="823" y="1538"/>
                      </a:lnTo>
                      <a:lnTo>
                        <a:pt x="797" y="1528"/>
                      </a:lnTo>
                      <a:lnTo>
                        <a:pt x="771" y="1518"/>
                      </a:lnTo>
                      <a:lnTo>
                        <a:pt x="745" y="1507"/>
                      </a:lnTo>
                      <a:lnTo>
                        <a:pt x="721" y="1494"/>
                      </a:lnTo>
                      <a:lnTo>
                        <a:pt x="697" y="1481"/>
                      </a:lnTo>
                      <a:lnTo>
                        <a:pt x="673" y="1466"/>
                      </a:lnTo>
                      <a:lnTo>
                        <a:pt x="651" y="1449"/>
                      </a:lnTo>
                      <a:lnTo>
                        <a:pt x="629" y="1433"/>
                      </a:lnTo>
                      <a:lnTo>
                        <a:pt x="609" y="1415"/>
                      </a:lnTo>
                      <a:lnTo>
                        <a:pt x="589" y="1395"/>
                      </a:lnTo>
                      <a:lnTo>
                        <a:pt x="570" y="1376"/>
                      </a:lnTo>
                      <a:lnTo>
                        <a:pt x="552" y="1355"/>
                      </a:lnTo>
                      <a:lnTo>
                        <a:pt x="535" y="1334"/>
                      </a:lnTo>
                      <a:lnTo>
                        <a:pt x="519" y="1311"/>
                      </a:lnTo>
                      <a:lnTo>
                        <a:pt x="504" y="1289"/>
                      </a:lnTo>
                      <a:lnTo>
                        <a:pt x="490" y="1265"/>
                      </a:lnTo>
                      <a:lnTo>
                        <a:pt x="478" y="1240"/>
                      </a:lnTo>
                      <a:lnTo>
                        <a:pt x="466" y="1214"/>
                      </a:lnTo>
                      <a:lnTo>
                        <a:pt x="456" y="1188"/>
                      </a:lnTo>
                      <a:lnTo>
                        <a:pt x="447" y="1162"/>
                      </a:lnTo>
                      <a:lnTo>
                        <a:pt x="440" y="1135"/>
                      </a:lnTo>
                      <a:lnTo>
                        <a:pt x="433" y="1107"/>
                      </a:lnTo>
                      <a:lnTo>
                        <a:pt x="428" y="1079"/>
                      </a:lnTo>
                      <a:lnTo>
                        <a:pt x="424" y="1051"/>
                      </a:lnTo>
                      <a:lnTo>
                        <a:pt x="422" y="1022"/>
                      </a:lnTo>
                      <a:lnTo>
                        <a:pt x="422" y="993"/>
                      </a:lnTo>
                      <a:lnTo>
                        <a:pt x="422" y="963"/>
                      </a:lnTo>
                      <a:lnTo>
                        <a:pt x="424" y="934"/>
                      </a:lnTo>
                      <a:lnTo>
                        <a:pt x="428" y="906"/>
                      </a:lnTo>
                      <a:lnTo>
                        <a:pt x="433" y="878"/>
                      </a:lnTo>
                      <a:lnTo>
                        <a:pt x="440" y="850"/>
                      </a:lnTo>
                      <a:lnTo>
                        <a:pt x="447" y="823"/>
                      </a:lnTo>
                      <a:lnTo>
                        <a:pt x="456" y="797"/>
                      </a:lnTo>
                      <a:lnTo>
                        <a:pt x="466" y="771"/>
                      </a:lnTo>
                      <a:lnTo>
                        <a:pt x="478" y="745"/>
                      </a:lnTo>
                      <a:lnTo>
                        <a:pt x="490" y="721"/>
                      </a:lnTo>
                      <a:lnTo>
                        <a:pt x="504" y="697"/>
                      </a:lnTo>
                      <a:lnTo>
                        <a:pt x="519" y="673"/>
                      </a:lnTo>
                      <a:lnTo>
                        <a:pt x="535" y="651"/>
                      </a:lnTo>
                      <a:lnTo>
                        <a:pt x="552" y="629"/>
                      </a:lnTo>
                      <a:lnTo>
                        <a:pt x="570" y="609"/>
                      </a:lnTo>
                      <a:lnTo>
                        <a:pt x="589" y="589"/>
                      </a:lnTo>
                      <a:lnTo>
                        <a:pt x="609" y="570"/>
                      </a:lnTo>
                      <a:lnTo>
                        <a:pt x="629" y="552"/>
                      </a:lnTo>
                      <a:lnTo>
                        <a:pt x="651" y="535"/>
                      </a:lnTo>
                      <a:lnTo>
                        <a:pt x="673" y="518"/>
                      </a:lnTo>
                      <a:lnTo>
                        <a:pt x="697" y="504"/>
                      </a:lnTo>
                      <a:lnTo>
                        <a:pt x="721" y="490"/>
                      </a:lnTo>
                      <a:lnTo>
                        <a:pt x="745" y="478"/>
                      </a:lnTo>
                      <a:lnTo>
                        <a:pt x="771" y="467"/>
                      </a:lnTo>
                      <a:lnTo>
                        <a:pt x="797" y="456"/>
                      </a:lnTo>
                      <a:lnTo>
                        <a:pt x="823" y="447"/>
                      </a:lnTo>
                      <a:lnTo>
                        <a:pt x="850" y="440"/>
                      </a:lnTo>
                      <a:lnTo>
                        <a:pt x="878" y="433"/>
                      </a:lnTo>
                      <a:lnTo>
                        <a:pt x="906" y="428"/>
                      </a:lnTo>
                      <a:lnTo>
                        <a:pt x="934" y="424"/>
                      </a:lnTo>
                      <a:lnTo>
                        <a:pt x="963" y="422"/>
                      </a:lnTo>
                      <a:lnTo>
                        <a:pt x="993" y="421"/>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sp>
            <p:nvSpPr>
              <p:cNvPr id="499" name="Freeform 321"/>
              <p:cNvSpPr>
                <a:spLocks noEditPoints="1"/>
              </p:cNvSpPr>
              <p:nvPr/>
            </p:nvSpPr>
            <p:spPr bwMode="auto">
              <a:xfrm>
                <a:off x="6020337" y="1595091"/>
                <a:ext cx="194608" cy="143133"/>
              </a:xfrm>
              <a:custGeom>
                <a:avLst/>
                <a:gdLst/>
                <a:ahLst/>
                <a:cxnLst>
                  <a:cxn ang="0">
                    <a:pos x="15727" y="26"/>
                  </a:cxn>
                  <a:cxn ang="0">
                    <a:pos x="15922" y="132"/>
                  </a:cxn>
                  <a:cxn ang="0">
                    <a:pos x="16062" y="303"/>
                  </a:cxn>
                  <a:cxn ang="0">
                    <a:pos x="16130" y="519"/>
                  </a:cxn>
                  <a:cxn ang="0">
                    <a:pos x="7" y="490"/>
                  </a:cxn>
                  <a:cxn ang="0">
                    <a:pos x="84" y="279"/>
                  </a:cxn>
                  <a:cxn ang="0">
                    <a:pos x="233" y="115"/>
                  </a:cxn>
                  <a:cxn ang="0">
                    <a:pos x="434" y="18"/>
                  </a:cxn>
                  <a:cxn ang="0">
                    <a:pos x="6998" y="7311"/>
                  </a:cxn>
                  <a:cxn ang="0">
                    <a:pos x="8559" y="2549"/>
                  </a:cxn>
                  <a:cxn ang="0">
                    <a:pos x="9743" y="2981"/>
                  </a:cxn>
                  <a:cxn ang="0">
                    <a:pos x="10660" y="3813"/>
                  </a:cxn>
                  <a:cxn ang="0">
                    <a:pos x="11202" y="4939"/>
                  </a:cxn>
                  <a:cxn ang="0">
                    <a:pos x="11268" y="6237"/>
                  </a:cxn>
                  <a:cxn ang="0">
                    <a:pos x="10835" y="7422"/>
                  </a:cxn>
                  <a:cxn ang="0">
                    <a:pos x="10002" y="8337"/>
                  </a:cxn>
                  <a:cxn ang="0">
                    <a:pos x="8874" y="8879"/>
                  </a:cxn>
                  <a:cxn ang="0">
                    <a:pos x="7574" y="8943"/>
                  </a:cxn>
                  <a:cxn ang="0">
                    <a:pos x="6389" y="8511"/>
                  </a:cxn>
                  <a:cxn ang="0">
                    <a:pos x="5472" y="7679"/>
                  </a:cxn>
                  <a:cxn ang="0">
                    <a:pos x="4930" y="6553"/>
                  </a:cxn>
                  <a:cxn ang="0">
                    <a:pos x="4865" y="5255"/>
                  </a:cxn>
                  <a:cxn ang="0">
                    <a:pos x="5298" y="4071"/>
                  </a:cxn>
                  <a:cxn ang="0">
                    <a:pos x="6131" y="3156"/>
                  </a:cxn>
                  <a:cxn ang="0">
                    <a:pos x="7259" y="2614"/>
                  </a:cxn>
                  <a:cxn ang="0">
                    <a:pos x="8299" y="3474"/>
                  </a:cxn>
                  <a:cxn ang="0">
                    <a:pos x="9154" y="3739"/>
                  </a:cxn>
                  <a:cxn ang="0">
                    <a:pos x="9829" y="4295"/>
                  </a:cxn>
                  <a:cxn ang="0">
                    <a:pos x="10249" y="5068"/>
                  </a:cxn>
                  <a:cxn ang="0">
                    <a:pos x="10341" y="5979"/>
                  </a:cxn>
                  <a:cxn ang="0">
                    <a:pos x="10076" y="6833"/>
                  </a:cxn>
                  <a:cxn ang="0">
                    <a:pos x="9519" y="7507"/>
                  </a:cxn>
                  <a:cxn ang="0">
                    <a:pos x="8745" y="7926"/>
                  </a:cxn>
                  <a:cxn ang="0">
                    <a:pos x="7834" y="8018"/>
                  </a:cxn>
                  <a:cxn ang="0">
                    <a:pos x="6979" y="7753"/>
                  </a:cxn>
                  <a:cxn ang="0">
                    <a:pos x="6303" y="7197"/>
                  </a:cxn>
                  <a:cxn ang="0">
                    <a:pos x="5884" y="6424"/>
                  </a:cxn>
                  <a:cxn ang="0">
                    <a:pos x="5792" y="5513"/>
                  </a:cxn>
                  <a:cxn ang="0">
                    <a:pos x="6057" y="4659"/>
                  </a:cxn>
                  <a:cxn ang="0">
                    <a:pos x="6614" y="3986"/>
                  </a:cxn>
                  <a:cxn ang="0">
                    <a:pos x="7388" y="3566"/>
                  </a:cxn>
                  <a:cxn ang="0">
                    <a:pos x="16133" y="9543"/>
                  </a:cxn>
                  <a:cxn ang="0">
                    <a:pos x="16126" y="11003"/>
                  </a:cxn>
                  <a:cxn ang="0">
                    <a:pos x="16049" y="11213"/>
                  </a:cxn>
                  <a:cxn ang="0">
                    <a:pos x="15900" y="11377"/>
                  </a:cxn>
                  <a:cxn ang="0">
                    <a:pos x="15698" y="11474"/>
                  </a:cxn>
                  <a:cxn ang="0">
                    <a:pos x="519" y="11489"/>
                  </a:cxn>
                  <a:cxn ang="0">
                    <a:pos x="304" y="11423"/>
                  </a:cxn>
                  <a:cxn ang="0">
                    <a:pos x="132" y="11282"/>
                  </a:cxn>
                  <a:cxn ang="0">
                    <a:pos x="26" y="11086"/>
                  </a:cxn>
                  <a:cxn ang="0">
                    <a:pos x="16133" y="9750"/>
                  </a:cxn>
                  <a:cxn ang="0">
                    <a:pos x="3483" y="1338"/>
                  </a:cxn>
                  <a:cxn ang="0">
                    <a:pos x="5884" y="703"/>
                  </a:cxn>
                  <a:cxn ang="0">
                    <a:pos x="7575" y="1338"/>
                  </a:cxn>
                  <a:cxn ang="0">
                    <a:pos x="11941" y="703"/>
                  </a:cxn>
                  <a:cxn ang="0">
                    <a:pos x="12650" y="703"/>
                  </a:cxn>
                  <a:cxn ang="0">
                    <a:pos x="1791" y="10868"/>
                  </a:cxn>
                  <a:cxn ang="0">
                    <a:pos x="4192" y="10232"/>
                  </a:cxn>
                  <a:cxn ang="0">
                    <a:pos x="5884" y="10868"/>
                  </a:cxn>
                  <a:cxn ang="0">
                    <a:pos x="10249" y="10232"/>
                  </a:cxn>
                  <a:cxn ang="0">
                    <a:pos x="10958" y="10232"/>
                  </a:cxn>
                  <a:cxn ang="0">
                    <a:pos x="15325" y="10868"/>
                  </a:cxn>
                </a:cxnLst>
                <a:rect l="0" t="0" r="r" b="b"/>
                <a:pathLst>
                  <a:path w="16133" h="11492">
                    <a:moveTo>
                      <a:pt x="578" y="0"/>
                    </a:moveTo>
                    <a:lnTo>
                      <a:pt x="15555" y="0"/>
                    </a:lnTo>
                    <a:lnTo>
                      <a:pt x="15584" y="1"/>
                    </a:lnTo>
                    <a:lnTo>
                      <a:pt x="15614" y="3"/>
                    </a:lnTo>
                    <a:lnTo>
                      <a:pt x="15642" y="7"/>
                    </a:lnTo>
                    <a:lnTo>
                      <a:pt x="15671" y="12"/>
                    </a:lnTo>
                    <a:lnTo>
                      <a:pt x="15698" y="18"/>
                    </a:lnTo>
                    <a:lnTo>
                      <a:pt x="15727" y="26"/>
                    </a:lnTo>
                    <a:lnTo>
                      <a:pt x="15753" y="35"/>
                    </a:lnTo>
                    <a:lnTo>
                      <a:pt x="15779" y="45"/>
                    </a:lnTo>
                    <a:lnTo>
                      <a:pt x="15805" y="57"/>
                    </a:lnTo>
                    <a:lnTo>
                      <a:pt x="15829" y="70"/>
                    </a:lnTo>
                    <a:lnTo>
                      <a:pt x="15854" y="84"/>
                    </a:lnTo>
                    <a:lnTo>
                      <a:pt x="15878" y="99"/>
                    </a:lnTo>
                    <a:lnTo>
                      <a:pt x="15900" y="115"/>
                    </a:lnTo>
                    <a:lnTo>
                      <a:pt x="15922" y="132"/>
                    </a:lnTo>
                    <a:lnTo>
                      <a:pt x="15943" y="151"/>
                    </a:lnTo>
                    <a:lnTo>
                      <a:pt x="15964" y="169"/>
                    </a:lnTo>
                    <a:lnTo>
                      <a:pt x="15982" y="189"/>
                    </a:lnTo>
                    <a:lnTo>
                      <a:pt x="16001" y="210"/>
                    </a:lnTo>
                    <a:lnTo>
                      <a:pt x="16018" y="233"/>
                    </a:lnTo>
                    <a:lnTo>
                      <a:pt x="16034" y="255"/>
                    </a:lnTo>
                    <a:lnTo>
                      <a:pt x="16049" y="279"/>
                    </a:lnTo>
                    <a:lnTo>
                      <a:pt x="16062" y="303"/>
                    </a:lnTo>
                    <a:lnTo>
                      <a:pt x="16076" y="327"/>
                    </a:lnTo>
                    <a:lnTo>
                      <a:pt x="16088" y="353"/>
                    </a:lnTo>
                    <a:lnTo>
                      <a:pt x="16098" y="380"/>
                    </a:lnTo>
                    <a:lnTo>
                      <a:pt x="16107" y="406"/>
                    </a:lnTo>
                    <a:lnTo>
                      <a:pt x="16115" y="434"/>
                    </a:lnTo>
                    <a:lnTo>
                      <a:pt x="16121" y="461"/>
                    </a:lnTo>
                    <a:lnTo>
                      <a:pt x="16126" y="490"/>
                    </a:lnTo>
                    <a:lnTo>
                      <a:pt x="16130" y="519"/>
                    </a:lnTo>
                    <a:lnTo>
                      <a:pt x="16132" y="548"/>
                    </a:lnTo>
                    <a:lnTo>
                      <a:pt x="16133" y="577"/>
                    </a:lnTo>
                    <a:lnTo>
                      <a:pt x="16133" y="1742"/>
                    </a:lnTo>
                    <a:lnTo>
                      <a:pt x="0" y="1742"/>
                    </a:lnTo>
                    <a:lnTo>
                      <a:pt x="0" y="577"/>
                    </a:lnTo>
                    <a:lnTo>
                      <a:pt x="1" y="548"/>
                    </a:lnTo>
                    <a:lnTo>
                      <a:pt x="3" y="519"/>
                    </a:lnTo>
                    <a:lnTo>
                      <a:pt x="7" y="490"/>
                    </a:lnTo>
                    <a:lnTo>
                      <a:pt x="12" y="461"/>
                    </a:lnTo>
                    <a:lnTo>
                      <a:pt x="18" y="434"/>
                    </a:lnTo>
                    <a:lnTo>
                      <a:pt x="26" y="406"/>
                    </a:lnTo>
                    <a:lnTo>
                      <a:pt x="35" y="380"/>
                    </a:lnTo>
                    <a:lnTo>
                      <a:pt x="45" y="353"/>
                    </a:lnTo>
                    <a:lnTo>
                      <a:pt x="57" y="327"/>
                    </a:lnTo>
                    <a:lnTo>
                      <a:pt x="70" y="303"/>
                    </a:lnTo>
                    <a:lnTo>
                      <a:pt x="84" y="279"/>
                    </a:lnTo>
                    <a:lnTo>
                      <a:pt x="99" y="255"/>
                    </a:lnTo>
                    <a:lnTo>
                      <a:pt x="115" y="233"/>
                    </a:lnTo>
                    <a:lnTo>
                      <a:pt x="132" y="210"/>
                    </a:lnTo>
                    <a:lnTo>
                      <a:pt x="150" y="189"/>
                    </a:lnTo>
                    <a:lnTo>
                      <a:pt x="169" y="169"/>
                    </a:lnTo>
                    <a:lnTo>
                      <a:pt x="190" y="151"/>
                    </a:lnTo>
                    <a:lnTo>
                      <a:pt x="211" y="132"/>
                    </a:lnTo>
                    <a:lnTo>
                      <a:pt x="233" y="115"/>
                    </a:lnTo>
                    <a:lnTo>
                      <a:pt x="255" y="99"/>
                    </a:lnTo>
                    <a:lnTo>
                      <a:pt x="279" y="84"/>
                    </a:lnTo>
                    <a:lnTo>
                      <a:pt x="304" y="70"/>
                    </a:lnTo>
                    <a:lnTo>
                      <a:pt x="328" y="57"/>
                    </a:lnTo>
                    <a:lnTo>
                      <a:pt x="354" y="45"/>
                    </a:lnTo>
                    <a:lnTo>
                      <a:pt x="380" y="35"/>
                    </a:lnTo>
                    <a:lnTo>
                      <a:pt x="406" y="26"/>
                    </a:lnTo>
                    <a:lnTo>
                      <a:pt x="434" y="18"/>
                    </a:lnTo>
                    <a:lnTo>
                      <a:pt x="462" y="12"/>
                    </a:lnTo>
                    <a:lnTo>
                      <a:pt x="490" y="7"/>
                    </a:lnTo>
                    <a:lnTo>
                      <a:pt x="519" y="3"/>
                    </a:lnTo>
                    <a:lnTo>
                      <a:pt x="549" y="1"/>
                    </a:lnTo>
                    <a:lnTo>
                      <a:pt x="578" y="0"/>
                    </a:lnTo>
                    <a:close/>
                    <a:moveTo>
                      <a:pt x="9712" y="5746"/>
                    </a:moveTo>
                    <a:lnTo>
                      <a:pt x="8355" y="6528"/>
                    </a:lnTo>
                    <a:lnTo>
                      <a:pt x="6998" y="7311"/>
                    </a:lnTo>
                    <a:lnTo>
                      <a:pt x="6998" y="5746"/>
                    </a:lnTo>
                    <a:lnTo>
                      <a:pt x="6998" y="4181"/>
                    </a:lnTo>
                    <a:lnTo>
                      <a:pt x="8355" y="4964"/>
                    </a:lnTo>
                    <a:lnTo>
                      <a:pt x="9712" y="5746"/>
                    </a:lnTo>
                    <a:close/>
                    <a:moveTo>
                      <a:pt x="8067" y="2511"/>
                    </a:moveTo>
                    <a:lnTo>
                      <a:pt x="8233" y="2516"/>
                    </a:lnTo>
                    <a:lnTo>
                      <a:pt x="8397" y="2529"/>
                    </a:lnTo>
                    <a:lnTo>
                      <a:pt x="8559" y="2549"/>
                    </a:lnTo>
                    <a:lnTo>
                      <a:pt x="8718" y="2578"/>
                    </a:lnTo>
                    <a:lnTo>
                      <a:pt x="8874" y="2614"/>
                    </a:lnTo>
                    <a:lnTo>
                      <a:pt x="9027" y="2657"/>
                    </a:lnTo>
                    <a:lnTo>
                      <a:pt x="9178" y="2709"/>
                    </a:lnTo>
                    <a:lnTo>
                      <a:pt x="9325" y="2766"/>
                    </a:lnTo>
                    <a:lnTo>
                      <a:pt x="9468" y="2832"/>
                    </a:lnTo>
                    <a:lnTo>
                      <a:pt x="9608" y="2903"/>
                    </a:lnTo>
                    <a:lnTo>
                      <a:pt x="9743" y="2981"/>
                    </a:lnTo>
                    <a:lnTo>
                      <a:pt x="9875" y="3065"/>
                    </a:lnTo>
                    <a:lnTo>
                      <a:pt x="10002" y="3156"/>
                    </a:lnTo>
                    <a:lnTo>
                      <a:pt x="10124" y="3252"/>
                    </a:lnTo>
                    <a:lnTo>
                      <a:pt x="10242" y="3353"/>
                    </a:lnTo>
                    <a:lnTo>
                      <a:pt x="10354" y="3461"/>
                    </a:lnTo>
                    <a:lnTo>
                      <a:pt x="10462" y="3573"/>
                    </a:lnTo>
                    <a:lnTo>
                      <a:pt x="10564" y="3691"/>
                    </a:lnTo>
                    <a:lnTo>
                      <a:pt x="10660" y="3813"/>
                    </a:lnTo>
                    <a:lnTo>
                      <a:pt x="10751" y="3939"/>
                    </a:lnTo>
                    <a:lnTo>
                      <a:pt x="10835" y="4071"/>
                    </a:lnTo>
                    <a:lnTo>
                      <a:pt x="10913" y="4206"/>
                    </a:lnTo>
                    <a:lnTo>
                      <a:pt x="10985" y="4346"/>
                    </a:lnTo>
                    <a:lnTo>
                      <a:pt x="11050" y="4489"/>
                    </a:lnTo>
                    <a:lnTo>
                      <a:pt x="11108" y="4636"/>
                    </a:lnTo>
                    <a:lnTo>
                      <a:pt x="11159" y="4786"/>
                    </a:lnTo>
                    <a:lnTo>
                      <a:pt x="11202" y="4939"/>
                    </a:lnTo>
                    <a:lnTo>
                      <a:pt x="11240" y="5095"/>
                    </a:lnTo>
                    <a:lnTo>
                      <a:pt x="11268" y="5255"/>
                    </a:lnTo>
                    <a:lnTo>
                      <a:pt x="11288" y="5416"/>
                    </a:lnTo>
                    <a:lnTo>
                      <a:pt x="11301" y="5580"/>
                    </a:lnTo>
                    <a:lnTo>
                      <a:pt x="11305" y="5746"/>
                    </a:lnTo>
                    <a:lnTo>
                      <a:pt x="11301" y="5912"/>
                    </a:lnTo>
                    <a:lnTo>
                      <a:pt x="11288" y="6076"/>
                    </a:lnTo>
                    <a:lnTo>
                      <a:pt x="11268" y="6237"/>
                    </a:lnTo>
                    <a:lnTo>
                      <a:pt x="11240" y="6397"/>
                    </a:lnTo>
                    <a:lnTo>
                      <a:pt x="11202" y="6553"/>
                    </a:lnTo>
                    <a:lnTo>
                      <a:pt x="11159" y="6706"/>
                    </a:lnTo>
                    <a:lnTo>
                      <a:pt x="11108" y="6857"/>
                    </a:lnTo>
                    <a:lnTo>
                      <a:pt x="11050" y="7003"/>
                    </a:lnTo>
                    <a:lnTo>
                      <a:pt x="10985" y="7147"/>
                    </a:lnTo>
                    <a:lnTo>
                      <a:pt x="10913" y="7286"/>
                    </a:lnTo>
                    <a:lnTo>
                      <a:pt x="10835" y="7422"/>
                    </a:lnTo>
                    <a:lnTo>
                      <a:pt x="10751" y="7553"/>
                    </a:lnTo>
                    <a:lnTo>
                      <a:pt x="10660" y="7679"/>
                    </a:lnTo>
                    <a:lnTo>
                      <a:pt x="10564" y="7801"/>
                    </a:lnTo>
                    <a:lnTo>
                      <a:pt x="10462" y="7919"/>
                    </a:lnTo>
                    <a:lnTo>
                      <a:pt x="10354" y="8031"/>
                    </a:lnTo>
                    <a:lnTo>
                      <a:pt x="10242" y="8139"/>
                    </a:lnTo>
                    <a:lnTo>
                      <a:pt x="10124" y="8240"/>
                    </a:lnTo>
                    <a:lnTo>
                      <a:pt x="10002" y="8337"/>
                    </a:lnTo>
                    <a:lnTo>
                      <a:pt x="9875" y="8427"/>
                    </a:lnTo>
                    <a:lnTo>
                      <a:pt x="9743" y="8511"/>
                    </a:lnTo>
                    <a:lnTo>
                      <a:pt x="9608" y="8589"/>
                    </a:lnTo>
                    <a:lnTo>
                      <a:pt x="9468" y="8660"/>
                    </a:lnTo>
                    <a:lnTo>
                      <a:pt x="9325" y="8726"/>
                    </a:lnTo>
                    <a:lnTo>
                      <a:pt x="9178" y="8784"/>
                    </a:lnTo>
                    <a:lnTo>
                      <a:pt x="9027" y="8835"/>
                    </a:lnTo>
                    <a:lnTo>
                      <a:pt x="8874" y="8879"/>
                    </a:lnTo>
                    <a:lnTo>
                      <a:pt x="8718" y="8915"/>
                    </a:lnTo>
                    <a:lnTo>
                      <a:pt x="8559" y="8943"/>
                    </a:lnTo>
                    <a:lnTo>
                      <a:pt x="8397" y="8963"/>
                    </a:lnTo>
                    <a:lnTo>
                      <a:pt x="8233" y="8976"/>
                    </a:lnTo>
                    <a:lnTo>
                      <a:pt x="8067" y="8981"/>
                    </a:lnTo>
                    <a:lnTo>
                      <a:pt x="7900" y="8976"/>
                    </a:lnTo>
                    <a:lnTo>
                      <a:pt x="7736" y="8963"/>
                    </a:lnTo>
                    <a:lnTo>
                      <a:pt x="7574" y="8943"/>
                    </a:lnTo>
                    <a:lnTo>
                      <a:pt x="7415" y="8915"/>
                    </a:lnTo>
                    <a:lnTo>
                      <a:pt x="7259" y="8879"/>
                    </a:lnTo>
                    <a:lnTo>
                      <a:pt x="7106" y="8835"/>
                    </a:lnTo>
                    <a:lnTo>
                      <a:pt x="6954" y="8784"/>
                    </a:lnTo>
                    <a:lnTo>
                      <a:pt x="6808" y="8726"/>
                    </a:lnTo>
                    <a:lnTo>
                      <a:pt x="6664" y="8660"/>
                    </a:lnTo>
                    <a:lnTo>
                      <a:pt x="6525" y="8589"/>
                    </a:lnTo>
                    <a:lnTo>
                      <a:pt x="6389" y="8511"/>
                    </a:lnTo>
                    <a:lnTo>
                      <a:pt x="6258" y="8427"/>
                    </a:lnTo>
                    <a:lnTo>
                      <a:pt x="6131" y="8337"/>
                    </a:lnTo>
                    <a:lnTo>
                      <a:pt x="6009" y="8240"/>
                    </a:lnTo>
                    <a:lnTo>
                      <a:pt x="5891" y="8139"/>
                    </a:lnTo>
                    <a:lnTo>
                      <a:pt x="5779" y="8031"/>
                    </a:lnTo>
                    <a:lnTo>
                      <a:pt x="5671" y="7919"/>
                    </a:lnTo>
                    <a:lnTo>
                      <a:pt x="5569" y="7801"/>
                    </a:lnTo>
                    <a:lnTo>
                      <a:pt x="5472" y="7679"/>
                    </a:lnTo>
                    <a:lnTo>
                      <a:pt x="5382" y="7553"/>
                    </a:lnTo>
                    <a:lnTo>
                      <a:pt x="5298" y="7422"/>
                    </a:lnTo>
                    <a:lnTo>
                      <a:pt x="5220" y="7286"/>
                    </a:lnTo>
                    <a:lnTo>
                      <a:pt x="5147" y="7147"/>
                    </a:lnTo>
                    <a:lnTo>
                      <a:pt x="5083" y="7003"/>
                    </a:lnTo>
                    <a:lnTo>
                      <a:pt x="5024" y="6857"/>
                    </a:lnTo>
                    <a:lnTo>
                      <a:pt x="4974" y="6706"/>
                    </a:lnTo>
                    <a:lnTo>
                      <a:pt x="4930" y="6553"/>
                    </a:lnTo>
                    <a:lnTo>
                      <a:pt x="4893" y="6397"/>
                    </a:lnTo>
                    <a:lnTo>
                      <a:pt x="4865" y="6237"/>
                    </a:lnTo>
                    <a:lnTo>
                      <a:pt x="4845" y="6076"/>
                    </a:lnTo>
                    <a:lnTo>
                      <a:pt x="4832" y="5912"/>
                    </a:lnTo>
                    <a:lnTo>
                      <a:pt x="4828" y="5746"/>
                    </a:lnTo>
                    <a:lnTo>
                      <a:pt x="4832" y="5580"/>
                    </a:lnTo>
                    <a:lnTo>
                      <a:pt x="4845" y="5416"/>
                    </a:lnTo>
                    <a:lnTo>
                      <a:pt x="4865" y="5255"/>
                    </a:lnTo>
                    <a:lnTo>
                      <a:pt x="4893" y="5095"/>
                    </a:lnTo>
                    <a:lnTo>
                      <a:pt x="4930" y="4939"/>
                    </a:lnTo>
                    <a:lnTo>
                      <a:pt x="4974" y="4786"/>
                    </a:lnTo>
                    <a:lnTo>
                      <a:pt x="5024" y="4636"/>
                    </a:lnTo>
                    <a:lnTo>
                      <a:pt x="5083" y="4489"/>
                    </a:lnTo>
                    <a:lnTo>
                      <a:pt x="5147" y="4346"/>
                    </a:lnTo>
                    <a:lnTo>
                      <a:pt x="5220" y="4206"/>
                    </a:lnTo>
                    <a:lnTo>
                      <a:pt x="5298" y="4071"/>
                    </a:lnTo>
                    <a:lnTo>
                      <a:pt x="5382" y="3939"/>
                    </a:lnTo>
                    <a:lnTo>
                      <a:pt x="5472" y="3813"/>
                    </a:lnTo>
                    <a:lnTo>
                      <a:pt x="5569" y="3691"/>
                    </a:lnTo>
                    <a:lnTo>
                      <a:pt x="5671" y="3573"/>
                    </a:lnTo>
                    <a:lnTo>
                      <a:pt x="5779" y="3461"/>
                    </a:lnTo>
                    <a:lnTo>
                      <a:pt x="5891" y="3353"/>
                    </a:lnTo>
                    <a:lnTo>
                      <a:pt x="6009" y="3252"/>
                    </a:lnTo>
                    <a:lnTo>
                      <a:pt x="6131" y="3156"/>
                    </a:lnTo>
                    <a:lnTo>
                      <a:pt x="6258" y="3065"/>
                    </a:lnTo>
                    <a:lnTo>
                      <a:pt x="6389" y="2981"/>
                    </a:lnTo>
                    <a:lnTo>
                      <a:pt x="6525" y="2903"/>
                    </a:lnTo>
                    <a:lnTo>
                      <a:pt x="6664" y="2832"/>
                    </a:lnTo>
                    <a:lnTo>
                      <a:pt x="6808" y="2766"/>
                    </a:lnTo>
                    <a:lnTo>
                      <a:pt x="6954" y="2709"/>
                    </a:lnTo>
                    <a:lnTo>
                      <a:pt x="7106" y="2657"/>
                    </a:lnTo>
                    <a:lnTo>
                      <a:pt x="7259" y="2614"/>
                    </a:lnTo>
                    <a:lnTo>
                      <a:pt x="7415" y="2578"/>
                    </a:lnTo>
                    <a:lnTo>
                      <a:pt x="7574" y="2549"/>
                    </a:lnTo>
                    <a:lnTo>
                      <a:pt x="7736" y="2529"/>
                    </a:lnTo>
                    <a:lnTo>
                      <a:pt x="7900" y="2516"/>
                    </a:lnTo>
                    <a:lnTo>
                      <a:pt x="8067" y="2511"/>
                    </a:lnTo>
                    <a:close/>
                    <a:moveTo>
                      <a:pt x="8067" y="3463"/>
                    </a:moveTo>
                    <a:lnTo>
                      <a:pt x="8183" y="3466"/>
                    </a:lnTo>
                    <a:lnTo>
                      <a:pt x="8299" y="3474"/>
                    </a:lnTo>
                    <a:lnTo>
                      <a:pt x="8413" y="3489"/>
                    </a:lnTo>
                    <a:lnTo>
                      <a:pt x="8526" y="3509"/>
                    </a:lnTo>
                    <a:lnTo>
                      <a:pt x="8636" y="3535"/>
                    </a:lnTo>
                    <a:lnTo>
                      <a:pt x="8745" y="3566"/>
                    </a:lnTo>
                    <a:lnTo>
                      <a:pt x="8851" y="3602"/>
                    </a:lnTo>
                    <a:lnTo>
                      <a:pt x="8955" y="3642"/>
                    </a:lnTo>
                    <a:lnTo>
                      <a:pt x="9056" y="3689"/>
                    </a:lnTo>
                    <a:lnTo>
                      <a:pt x="9154" y="3739"/>
                    </a:lnTo>
                    <a:lnTo>
                      <a:pt x="9250" y="3794"/>
                    </a:lnTo>
                    <a:lnTo>
                      <a:pt x="9343" y="3854"/>
                    </a:lnTo>
                    <a:lnTo>
                      <a:pt x="9433" y="3917"/>
                    </a:lnTo>
                    <a:lnTo>
                      <a:pt x="9519" y="3986"/>
                    </a:lnTo>
                    <a:lnTo>
                      <a:pt x="9602" y="4057"/>
                    </a:lnTo>
                    <a:lnTo>
                      <a:pt x="9682" y="4133"/>
                    </a:lnTo>
                    <a:lnTo>
                      <a:pt x="9757" y="4212"/>
                    </a:lnTo>
                    <a:lnTo>
                      <a:pt x="9829" y="4295"/>
                    </a:lnTo>
                    <a:lnTo>
                      <a:pt x="9898" y="4382"/>
                    </a:lnTo>
                    <a:lnTo>
                      <a:pt x="9961" y="4471"/>
                    </a:lnTo>
                    <a:lnTo>
                      <a:pt x="10021" y="4564"/>
                    </a:lnTo>
                    <a:lnTo>
                      <a:pt x="10076" y="4659"/>
                    </a:lnTo>
                    <a:lnTo>
                      <a:pt x="10126" y="4758"/>
                    </a:lnTo>
                    <a:lnTo>
                      <a:pt x="10173" y="4859"/>
                    </a:lnTo>
                    <a:lnTo>
                      <a:pt x="10213" y="4963"/>
                    </a:lnTo>
                    <a:lnTo>
                      <a:pt x="10249" y="5068"/>
                    </a:lnTo>
                    <a:lnTo>
                      <a:pt x="10281" y="5177"/>
                    </a:lnTo>
                    <a:lnTo>
                      <a:pt x="10306" y="5287"/>
                    </a:lnTo>
                    <a:lnTo>
                      <a:pt x="10326" y="5400"/>
                    </a:lnTo>
                    <a:lnTo>
                      <a:pt x="10341" y="5513"/>
                    </a:lnTo>
                    <a:lnTo>
                      <a:pt x="10349" y="5629"/>
                    </a:lnTo>
                    <a:lnTo>
                      <a:pt x="10352" y="5746"/>
                    </a:lnTo>
                    <a:lnTo>
                      <a:pt x="10349" y="5863"/>
                    </a:lnTo>
                    <a:lnTo>
                      <a:pt x="10341" y="5979"/>
                    </a:lnTo>
                    <a:lnTo>
                      <a:pt x="10326" y="6093"/>
                    </a:lnTo>
                    <a:lnTo>
                      <a:pt x="10306" y="6205"/>
                    </a:lnTo>
                    <a:lnTo>
                      <a:pt x="10281" y="6316"/>
                    </a:lnTo>
                    <a:lnTo>
                      <a:pt x="10249" y="6424"/>
                    </a:lnTo>
                    <a:lnTo>
                      <a:pt x="10213" y="6529"/>
                    </a:lnTo>
                    <a:lnTo>
                      <a:pt x="10173" y="6633"/>
                    </a:lnTo>
                    <a:lnTo>
                      <a:pt x="10126" y="6735"/>
                    </a:lnTo>
                    <a:lnTo>
                      <a:pt x="10076" y="6833"/>
                    </a:lnTo>
                    <a:lnTo>
                      <a:pt x="10021" y="6928"/>
                    </a:lnTo>
                    <a:lnTo>
                      <a:pt x="9961" y="7021"/>
                    </a:lnTo>
                    <a:lnTo>
                      <a:pt x="9898" y="7110"/>
                    </a:lnTo>
                    <a:lnTo>
                      <a:pt x="9829" y="7197"/>
                    </a:lnTo>
                    <a:lnTo>
                      <a:pt x="9757" y="7280"/>
                    </a:lnTo>
                    <a:lnTo>
                      <a:pt x="9682" y="7359"/>
                    </a:lnTo>
                    <a:lnTo>
                      <a:pt x="9602" y="7435"/>
                    </a:lnTo>
                    <a:lnTo>
                      <a:pt x="9519" y="7507"/>
                    </a:lnTo>
                    <a:lnTo>
                      <a:pt x="9433" y="7575"/>
                    </a:lnTo>
                    <a:lnTo>
                      <a:pt x="9343" y="7638"/>
                    </a:lnTo>
                    <a:lnTo>
                      <a:pt x="9250" y="7698"/>
                    </a:lnTo>
                    <a:lnTo>
                      <a:pt x="9154" y="7753"/>
                    </a:lnTo>
                    <a:lnTo>
                      <a:pt x="9056" y="7803"/>
                    </a:lnTo>
                    <a:lnTo>
                      <a:pt x="8955" y="7850"/>
                    </a:lnTo>
                    <a:lnTo>
                      <a:pt x="8851" y="7890"/>
                    </a:lnTo>
                    <a:lnTo>
                      <a:pt x="8745" y="7926"/>
                    </a:lnTo>
                    <a:lnTo>
                      <a:pt x="8636" y="7957"/>
                    </a:lnTo>
                    <a:lnTo>
                      <a:pt x="8526" y="7983"/>
                    </a:lnTo>
                    <a:lnTo>
                      <a:pt x="8413" y="8003"/>
                    </a:lnTo>
                    <a:lnTo>
                      <a:pt x="8299" y="8018"/>
                    </a:lnTo>
                    <a:lnTo>
                      <a:pt x="8183" y="8026"/>
                    </a:lnTo>
                    <a:lnTo>
                      <a:pt x="8067" y="8029"/>
                    </a:lnTo>
                    <a:lnTo>
                      <a:pt x="7950" y="8026"/>
                    </a:lnTo>
                    <a:lnTo>
                      <a:pt x="7834" y="8018"/>
                    </a:lnTo>
                    <a:lnTo>
                      <a:pt x="7719" y="8003"/>
                    </a:lnTo>
                    <a:lnTo>
                      <a:pt x="7607" y="7983"/>
                    </a:lnTo>
                    <a:lnTo>
                      <a:pt x="7496" y="7957"/>
                    </a:lnTo>
                    <a:lnTo>
                      <a:pt x="7388" y="7926"/>
                    </a:lnTo>
                    <a:lnTo>
                      <a:pt x="7282" y="7890"/>
                    </a:lnTo>
                    <a:lnTo>
                      <a:pt x="7178" y="7850"/>
                    </a:lnTo>
                    <a:lnTo>
                      <a:pt x="7076" y="7803"/>
                    </a:lnTo>
                    <a:lnTo>
                      <a:pt x="6979" y="7753"/>
                    </a:lnTo>
                    <a:lnTo>
                      <a:pt x="6883" y="7698"/>
                    </a:lnTo>
                    <a:lnTo>
                      <a:pt x="6790" y="7638"/>
                    </a:lnTo>
                    <a:lnTo>
                      <a:pt x="6700" y="7575"/>
                    </a:lnTo>
                    <a:lnTo>
                      <a:pt x="6614" y="7507"/>
                    </a:lnTo>
                    <a:lnTo>
                      <a:pt x="6531" y="7435"/>
                    </a:lnTo>
                    <a:lnTo>
                      <a:pt x="6451" y="7359"/>
                    </a:lnTo>
                    <a:lnTo>
                      <a:pt x="6376" y="7280"/>
                    </a:lnTo>
                    <a:lnTo>
                      <a:pt x="6303" y="7197"/>
                    </a:lnTo>
                    <a:lnTo>
                      <a:pt x="6235" y="7110"/>
                    </a:lnTo>
                    <a:lnTo>
                      <a:pt x="6172" y="7021"/>
                    </a:lnTo>
                    <a:lnTo>
                      <a:pt x="6112" y="6928"/>
                    </a:lnTo>
                    <a:lnTo>
                      <a:pt x="6057" y="6833"/>
                    </a:lnTo>
                    <a:lnTo>
                      <a:pt x="6007" y="6735"/>
                    </a:lnTo>
                    <a:lnTo>
                      <a:pt x="5960" y="6633"/>
                    </a:lnTo>
                    <a:lnTo>
                      <a:pt x="5920" y="6529"/>
                    </a:lnTo>
                    <a:lnTo>
                      <a:pt x="5884" y="6424"/>
                    </a:lnTo>
                    <a:lnTo>
                      <a:pt x="5852" y="6316"/>
                    </a:lnTo>
                    <a:lnTo>
                      <a:pt x="5827" y="6205"/>
                    </a:lnTo>
                    <a:lnTo>
                      <a:pt x="5807" y="6093"/>
                    </a:lnTo>
                    <a:lnTo>
                      <a:pt x="5792" y="5979"/>
                    </a:lnTo>
                    <a:lnTo>
                      <a:pt x="5784" y="5863"/>
                    </a:lnTo>
                    <a:lnTo>
                      <a:pt x="5781" y="5746"/>
                    </a:lnTo>
                    <a:lnTo>
                      <a:pt x="5784" y="5629"/>
                    </a:lnTo>
                    <a:lnTo>
                      <a:pt x="5792" y="5513"/>
                    </a:lnTo>
                    <a:lnTo>
                      <a:pt x="5807" y="5400"/>
                    </a:lnTo>
                    <a:lnTo>
                      <a:pt x="5827" y="5287"/>
                    </a:lnTo>
                    <a:lnTo>
                      <a:pt x="5852" y="5177"/>
                    </a:lnTo>
                    <a:lnTo>
                      <a:pt x="5884" y="5068"/>
                    </a:lnTo>
                    <a:lnTo>
                      <a:pt x="5920" y="4963"/>
                    </a:lnTo>
                    <a:lnTo>
                      <a:pt x="5960" y="4859"/>
                    </a:lnTo>
                    <a:lnTo>
                      <a:pt x="6007" y="4758"/>
                    </a:lnTo>
                    <a:lnTo>
                      <a:pt x="6057" y="4659"/>
                    </a:lnTo>
                    <a:lnTo>
                      <a:pt x="6112" y="4564"/>
                    </a:lnTo>
                    <a:lnTo>
                      <a:pt x="6172" y="4471"/>
                    </a:lnTo>
                    <a:lnTo>
                      <a:pt x="6235" y="4382"/>
                    </a:lnTo>
                    <a:lnTo>
                      <a:pt x="6303" y="4295"/>
                    </a:lnTo>
                    <a:lnTo>
                      <a:pt x="6376" y="4212"/>
                    </a:lnTo>
                    <a:lnTo>
                      <a:pt x="6451" y="4133"/>
                    </a:lnTo>
                    <a:lnTo>
                      <a:pt x="6531" y="4057"/>
                    </a:lnTo>
                    <a:lnTo>
                      <a:pt x="6614" y="3986"/>
                    </a:lnTo>
                    <a:lnTo>
                      <a:pt x="6700" y="3917"/>
                    </a:lnTo>
                    <a:lnTo>
                      <a:pt x="6790" y="3854"/>
                    </a:lnTo>
                    <a:lnTo>
                      <a:pt x="6883" y="3794"/>
                    </a:lnTo>
                    <a:lnTo>
                      <a:pt x="6979" y="3739"/>
                    </a:lnTo>
                    <a:lnTo>
                      <a:pt x="7076" y="3689"/>
                    </a:lnTo>
                    <a:lnTo>
                      <a:pt x="7178" y="3642"/>
                    </a:lnTo>
                    <a:lnTo>
                      <a:pt x="7282" y="3602"/>
                    </a:lnTo>
                    <a:lnTo>
                      <a:pt x="7388" y="3566"/>
                    </a:lnTo>
                    <a:lnTo>
                      <a:pt x="7496" y="3535"/>
                    </a:lnTo>
                    <a:lnTo>
                      <a:pt x="7607" y="3509"/>
                    </a:lnTo>
                    <a:lnTo>
                      <a:pt x="7719" y="3489"/>
                    </a:lnTo>
                    <a:lnTo>
                      <a:pt x="7834" y="3474"/>
                    </a:lnTo>
                    <a:lnTo>
                      <a:pt x="7950" y="3466"/>
                    </a:lnTo>
                    <a:lnTo>
                      <a:pt x="8067" y="3463"/>
                    </a:lnTo>
                    <a:close/>
                    <a:moveTo>
                      <a:pt x="16133" y="1949"/>
                    </a:moveTo>
                    <a:lnTo>
                      <a:pt x="16133" y="9543"/>
                    </a:lnTo>
                    <a:lnTo>
                      <a:pt x="0" y="9543"/>
                    </a:lnTo>
                    <a:lnTo>
                      <a:pt x="0" y="1949"/>
                    </a:lnTo>
                    <a:lnTo>
                      <a:pt x="16133" y="1949"/>
                    </a:lnTo>
                    <a:close/>
                    <a:moveTo>
                      <a:pt x="16133" y="9750"/>
                    </a:moveTo>
                    <a:lnTo>
                      <a:pt x="16133" y="10915"/>
                    </a:lnTo>
                    <a:lnTo>
                      <a:pt x="16132" y="10944"/>
                    </a:lnTo>
                    <a:lnTo>
                      <a:pt x="16130" y="10973"/>
                    </a:lnTo>
                    <a:lnTo>
                      <a:pt x="16126" y="11003"/>
                    </a:lnTo>
                    <a:lnTo>
                      <a:pt x="16121" y="11031"/>
                    </a:lnTo>
                    <a:lnTo>
                      <a:pt x="16115" y="11059"/>
                    </a:lnTo>
                    <a:lnTo>
                      <a:pt x="16107" y="11086"/>
                    </a:lnTo>
                    <a:lnTo>
                      <a:pt x="16098" y="11112"/>
                    </a:lnTo>
                    <a:lnTo>
                      <a:pt x="16088" y="11139"/>
                    </a:lnTo>
                    <a:lnTo>
                      <a:pt x="16076" y="11165"/>
                    </a:lnTo>
                    <a:lnTo>
                      <a:pt x="16062" y="11189"/>
                    </a:lnTo>
                    <a:lnTo>
                      <a:pt x="16049" y="11213"/>
                    </a:lnTo>
                    <a:lnTo>
                      <a:pt x="16034" y="11237"/>
                    </a:lnTo>
                    <a:lnTo>
                      <a:pt x="16018" y="11259"/>
                    </a:lnTo>
                    <a:lnTo>
                      <a:pt x="16001" y="11282"/>
                    </a:lnTo>
                    <a:lnTo>
                      <a:pt x="15982" y="11303"/>
                    </a:lnTo>
                    <a:lnTo>
                      <a:pt x="15964" y="11323"/>
                    </a:lnTo>
                    <a:lnTo>
                      <a:pt x="15943" y="11342"/>
                    </a:lnTo>
                    <a:lnTo>
                      <a:pt x="15922" y="11360"/>
                    </a:lnTo>
                    <a:lnTo>
                      <a:pt x="15900" y="11377"/>
                    </a:lnTo>
                    <a:lnTo>
                      <a:pt x="15878" y="11393"/>
                    </a:lnTo>
                    <a:lnTo>
                      <a:pt x="15854" y="11408"/>
                    </a:lnTo>
                    <a:lnTo>
                      <a:pt x="15829" y="11423"/>
                    </a:lnTo>
                    <a:lnTo>
                      <a:pt x="15805" y="11435"/>
                    </a:lnTo>
                    <a:lnTo>
                      <a:pt x="15779" y="11447"/>
                    </a:lnTo>
                    <a:lnTo>
                      <a:pt x="15753" y="11457"/>
                    </a:lnTo>
                    <a:lnTo>
                      <a:pt x="15727" y="11466"/>
                    </a:lnTo>
                    <a:lnTo>
                      <a:pt x="15698" y="11474"/>
                    </a:lnTo>
                    <a:lnTo>
                      <a:pt x="15671" y="11480"/>
                    </a:lnTo>
                    <a:lnTo>
                      <a:pt x="15642" y="11485"/>
                    </a:lnTo>
                    <a:lnTo>
                      <a:pt x="15614" y="11489"/>
                    </a:lnTo>
                    <a:lnTo>
                      <a:pt x="15584" y="11491"/>
                    </a:lnTo>
                    <a:lnTo>
                      <a:pt x="15555" y="11492"/>
                    </a:lnTo>
                    <a:lnTo>
                      <a:pt x="578" y="11492"/>
                    </a:lnTo>
                    <a:lnTo>
                      <a:pt x="549" y="11491"/>
                    </a:lnTo>
                    <a:lnTo>
                      <a:pt x="519" y="11489"/>
                    </a:lnTo>
                    <a:lnTo>
                      <a:pt x="490" y="11485"/>
                    </a:lnTo>
                    <a:lnTo>
                      <a:pt x="462" y="11480"/>
                    </a:lnTo>
                    <a:lnTo>
                      <a:pt x="434" y="11474"/>
                    </a:lnTo>
                    <a:lnTo>
                      <a:pt x="406" y="11466"/>
                    </a:lnTo>
                    <a:lnTo>
                      <a:pt x="380" y="11457"/>
                    </a:lnTo>
                    <a:lnTo>
                      <a:pt x="354" y="11447"/>
                    </a:lnTo>
                    <a:lnTo>
                      <a:pt x="328" y="11435"/>
                    </a:lnTo>
                    <a:lnTo>
                      <a:pt x="304" y="11423"/>
                    </a:lnTo>
                    <a:lnTo>
                      <a:pt x="279" y="11408"/>
                    </a:lnTo>
                    <a:lnTo>
                      <a:pt x="255" y="11393"/>
                    </a:lnTo>
                    <a:lnTo>
                      <a:pt x="233" y="11377"/>
                    </a:lnTo>
                    <a:lnTo>
                      <a:pt x="211" y="11360"/>
                    </a:lnTo>
                    <a:lnTo>
                      <a:pt x="190" y="11342"/>
                    </a:lnTo>
                    <a:lnTo>
                      <a:pt x="169" y="11323"/>
                    </a:lnTo>
                    <a:lnTo>
                      <a:pt x="150" y="11303"/>
                    </a:lnTo>
                    <a:lnTo>
                      <a:pt x="132" y="11282"/>
                    </a:lnTo>
                    <a:lnTo>
                      <a:pt x="115" y="11259"/>
                    </a:lnTo>
                    <a:lnTo>
                      <a:pt x="99" y="11237"/>
                    </a:lnTo>
                    <a:lnTo>
                      <a:pt x="84" y="11213"/>
                    </a:lnTo>
                    <a:lnTo>
                      <a:pt x="70" y="11189"/>
                    </a:lnTo>
                    <a:lnTo>
                      <a:pt x="57" y="11165"/>
                    </a:lnTo>
                    <a:lnTo>
                      <a:pt x="45" y="11139"/>
                    </a:lnTo>
                    <a:lnTo>
                      <a:pt x="35" y="11112"/>
                    </a:lnTo>
                    <a:lnTo>
                      <a:pt x="26" y="11086"/>
                    </a:lnTo>
                    <a:lnTo>
                      <a:pt x="18" y="11059"/>
                    </a:lnTo>
                    <a:lnTo>
                      <a:pt x="12" y="11031"/>
                    </a:lnTo>
                    <a:lnTo>
                      <a:pt x="7" y="11003"/>
                    </a:lnTo>
                    <a:lnTo>
                      <a:pt x="3" y="10973"/>
                    </a:lnTo>
                    <a:lnTo>
                      <a:pt x="1" y="10944"/>
                    </a:lnTo>
                    <a:lnTo>
                      <a:pt x="0" y="10915"/>
                    </a:lnTo>
                    <a:lnTo>
                      <a:pt x="0" y="9750"/>
                    </a:lnTo>
                    <a:lnTo>
                      <a:pt x="16133" y="9750"/>
                    </a:lnTo>
                    <a:close/>
                    <a:moveTo>
                      <a:pt x="808" y="703"/>
                    </a:moveTo>
                    <a:lnTo>
                      <a:pt x="1791" y="703"/>
                    </a:lnTo>
                    <a:lnTo>
                      <a:pt x="1791" y="1338"/>
                    </a:lnTo>
                    <a:lnTo>
                      <a:pt x="808" y="1338"/>
                    </a:lnTo>
                    <a:lnTo>
                      <a:pt x="808" y="703"/>
                    </a:lnTo>
                    <a:close/>
                    <a:moveTo>
                      <a:pt x="2500" y="703"/>
                    </a:moveTo>
                    <a:lnTo>
                      <a:pt x="3483" y="703"/>
                    </a:lnTo>
                    <a:lnTo>
                      <a:pt x="3483" y="1338"/>
                    </a:lnTo>
                    <a:lnTo>
                      <a:pt x="2500" y="1338"/>
                    </a:lnTo>
                    <a:lnTo>
                      <a:pt x="2500" y="703"/>
                    </a:lnTo>
                    <a:close/>
                    <a:moveTo>
                      <a:pt x="4192" y="703"/>
                    </a:moveTo>
                    <a:lnTo>
                      <a:pt x="5175" y="703"/>
                    </a:lnTo>
                    <a:lnTo>
                      <a:pt x="5175" y="1338"/>
                    </a:lnTo>
                    <a:lnTo>
                      <a:pt x="4192" y="1338"/>
                    </a:lnTo>
                    <a:lnTo>
                      <a:pt x="4192" y="703"/>
                    </a:lnTo>
                    <a:close/>
                    <a:moveTo>
                      <a:pt x="5884" y="703"/>
                    </a:moveTo>
                    <a:lnTo>
                      <a:pt x="6867" y="703"/>
                    </a:lnTo>
                    <a:lnTo>
                      <a:pt x="6867" y="1338"/>
                    </a:lnTo>
                    <a:lnTo>
                      <a:pt x="5884" y="1338"/>
                    </a:lnTo>
                    <a:lnTo>
                      <a:pt x="5884" y="703"/>
                    </a:lnTo>
                    <a:close/>
                    <a:moveTo>
                      <a:pt x="7575" y="703"/>
                    </a:moveTo>
                    <a:lnTo>
                      <a:pt x="8558" y="703"/>
                    </a:lnTo>
                    <a:lnTo>
                      <a:pt x="8558" y="1338"/>
                    </a:lnTo>
                    <a:lnTo>
                      <a:pt x="7575" y="1338"/>
                    </a:lnTo>
                    <a:lnTo>
                      <a:pt x="7575" y="703"/>
                    </a:lnTo>
                    <a:close/>
                    <a:moveTo>
                      <a:pt x="9266" y="703"/>
                    </a:moveTo>
                    <a:lnTo>
                      <a:pt x="10249" y="703"/>
                    </a:lnTo>
                    <a:lnTo>
                      <a:pt x="10249" y="1338"/>
                    </a:lnTo>
                    <a:lnTo>
                      <a:pt x="9266" y="1338"/>
                    </a:lnTo>
                    <a:lnTo>
                      <a:pt x="9266" y="703"/>
                    </a:lnTo>
                    <a:close/>
                    <a:moveTo>
                      <a:pt x="10958" y="703"/>
                    </a:moveTo>
                    <a:lnTo>
                      <a:pt x="11941" y="703"/>
                    </a:lnTo>
                    <a:lnTo>
                      <a:pt x="11941" y="1338"/>
                    </a:lnTo>
                    <a:lnTo>
                      <a:pt x="10958" y="1338"/>
                    </a:lnTo>
                    <a:lnTo>
                      <a:pt x="10958" y="703"/>
                    </a:lnTo>
                    <a:close/>
                    <a:moveTo>
                      <a:pt x="12650" y="703"/>
                    </a:moveTo>
                    <a:lnTo>
                      <a:pt x="13633" y="703"/>
                    </a:lnTo>
                    <a:lnTo>
                      <a:pt x="13633" y="1338"/>
                    </a:lnTo>
                    <a:lnTo>
                      <a:pt x="12650" y="1338"/>
                    </a:lnTo>
                    <a:lnTo>
                      <a:pt x="12650" y="703"/>
                    </a:lnTo>
                    <a:close/>
                    <a:moveTo>
                      <a:pt x="14342" y="703"/>
                    </a:moveTo>
                    <a:lnTo>
                      <a:pt x="15325" y="703"/>
                    </a:lnTo>
                    <a:lnTo>
                      <a:pt x="15325" y="1338"/>
                    </a:lnTo>
                    <a:lnTo>
                      <a:pt x="14342" y="1338"/>
                    </a:lnTo>
                    <a:lnTo>
                      <a:pt x="14342" y="703"/>
                    </a:lnTo>
                    <a:close/>
                    <a:moveTo>
                      <a:pt x="808" y="10232"/>
                    </a:moveTo>
                    <a:lnTo>
                      <a:pt x="1791" y="10232"/>
                    </a:lnTo>
                    <a:lnTo>
                      <a:pt x="1791" y="10868"/>
                    </a:lnTo>
                    <a:lnTo>
                      <a:pt x="808" y="10868"/>
                    </a:lnTo>
                    <a:lnTo>
                      <a:pt x="808" y="10232"/>
                    </a:lnTo>
                    <a:close/>
                    <a:moveTo>
                      <a:pt x="2500" y="10232"/>
                    </a:moveTo>
                    <a:lnTo>
                      <a:pt x="3483" y="10232"/>
                    </a:lnTo>
                    <a:lnTo>
                      <a:pt x="3483" y="10868"/>
                    </a:lnTo>
                    <a:lnTo>
                      <a:pt x="2500" y="10868"/>
                    </a:lnTo>
                    <a:lnTo>
                      <a:pt x="2500" y="10232"/>
                    </a:lnTo>
                    <a:close/>
                    <a:moveTo>
                      <a:pt x="4192" y="10232"/>
                    </a:moveTo>
                    <a:lnTo>
                      <a:pt x="5175" y="10232"/>
                    </a:lnTo>
                    <a:lnTo>
                      <a:pt x="5175" y="10868"/>
                    </a:lnTo>
                    <a:lnTo>
                      <a:pt x="4192" y="10868"/>
                    </a:lnTo>
                    <a:lnTo>
                      <a:pt x="4192" y="10232"/>
                    </a:lnTo>
                    <a:close/>
                    <a:moveTo>
                      <a:pt x="5884" y="10232"/>
                    </a:moveTo>
                    <a:lnTo>
                      <a:pt x="6867" y="10232"/>
                    </a:lnTo>
                    <a:lnTo>
                      <a:pt x="6867" y="10868"/>
                    </a:lnTo>
                    <a:lnTo>
                      <a:pt x="5884" y="10868"/>
                    </a:lnTo>
                    <a:lnTo>
                      <a:pt x="5884" y="10232"/>
                    </a:lnTo>
                    <a:close/>
                    <a:moveTo>
                      <a:pt x="7575" y="10232"/>
                    </a:moveTo>
                    <a:lnTo>
                      <a:pt x="8558" y="10232"/>
                    </a:lnTo>
                    <a:lnTo>
                      <a:pt x="8558" y="10868"/>
                    </a:lnTo>
                    <a:lnTo>
                      <a:pt x="7575" y="10868"/>
                    </a:lnTo>
                    <a:lnTo>
                      <a:pt x="7575" y="10232"/>
                    </a:lnTo>
                    <a:close/>
                    <a:moveTo>
                      <a:pt x="9266" y="10232"/>
                    </a:moveTo>
                    <a:lnTo>
                      <a:pt x="10249" y="10232"/>
                    </a:lnTo>
                    <a:lnTo>
                      <a:pt x="10249" y="10868"/>
                    </a:lnTo>
                    <a:lnTo>
                      <a:pt x="9266" y="10868"/>
                    </a:lnTo>
                    <a:lnTo>
                      <a:pt x="9266" y="10232"/>
                    </a:lnTo>
                    <a:close/>
                    <a:moveTo>
                      <a:pt x="10958" y="10232"/>
                    </a:moveTo>
                    <a:lnTo>
                      <a:pt x="11941" y="10232"/>
                    </a:lnTo>
                    <a:lnTo>
                      <a:pt x="11941" y="10868"/>
                    </a:lnTo>
                    <a:lnTo>
                      <a:pt x="10958" y="10868"/>
                    </a:lnTo>
                    <a:lnTo>
                      <a:pt x="10958" y="10232"/>
                    </a:lnTo>
                    <a:close/>
                    <a:moveTo>
                      <a:pt x="12650" y="10232"/>
                    </a:moveTo>
                    <a:lnTo>
                      <a:pt x="13633" y="10232"/>
                    </a:lnTo>
                    <a:lnTo>
                      <a:pt x="13633" y="10868"/>
                    </a:lnTo>
                    <a:lnTo>
                      <a:pt x="12650" y="10868"/>
                    </a:lnTo>
                    <a:lnTo>
                      <a:pt x="12650" y="10232"/>
                    </a:lnTo>
                    <a:close/>
                    <a:moveTo>
                      <a:pt x="14342" y="10232"/>
                    </a:moveTo>
                    <a:lnTo>
                      <a:pt x="15325" y="10232"/>
                    </a:lnTo>
                    <a:lnTo>
                      <a:pt x="15325" y="10868"/>
                    </a:lnTo>
                    <a:lnTo>
                      <a:pt x="14342" y="10868"/>
                    </a:lnTo>
                    <a:lnTo>
                      <a:pt x="14342" y="10232"/>
                    </a:lnTo>
                    <a:close/>
                  </a:path>
                </a:pathLst>
              </a:custGeom>
              <a:solidFill>
                <a:srgbClr val="FFFFFF">
                  <a:lumMod val="95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nvGrpSpPr>
              <p:cNvPr id="23" name="组合 746"/>
              <p:cNvGrpSpPr/>
              <p:nvPr/>
            </p:nvGrpSpPr>
            <p:grpSpPr>
              <a:xfrm>
                <a:off x="5634382" y="1398590"/>
                <a:ext cx="149203" cy="151939"/>
                <a:chOff x="11897858" y="3411765"/>
                <a:chExt cx="498475" cy="492125"/>
              </a:xfrm>
              <a:solidFill>
                <a:srgbClr val="FFFFFF">
                  <a:lumMod val="95000"/>
                </a:srgbClr>
              </a:solidFill>
            </p:grpSpPr>
            <p:sp>
              <p:nvSpPr>
                <p:cNvPr id="501" name="Freeform 7"/>
                <p:cNvSpPr/>
                <p:nvPr/>
              </p:nvSpPr>
              <p:spPr bwMode="auto">
                <a:xfrm>
                  <a:off x="12113758" y="3411765"/>
                  <a:ext cx="282575" cy="282575"/>
                </a:xfrm>
                <a:custGeom>
                  <a:avLst/>
                  <a:gdLst/>
                  <a:ahLst/>
                  <a:cxnLst>
                    <a:cxn ang="0">
                      <a:pos x="14" y="0"/>
                    </a:cxn>
                    <a:cxn ang="0">
                      <a:pos x="14" y="0"/>
                    </a:cxn>
                    <a:cxn ang="0">
                      <a:pos x="8" y="2"/>
                    </a:cxn>
                    <a:cxn ang="0">
                      <a:pos x="4" y="4"/>
                    </a:cxn>
                    <a:cxn ang="0">
                      <a:pos x="2" y="8"/>
                    </a:cxn>
                    <a:cxn ang="0">
                      <a:pos x="0" y="14"/>
                    </a:cxn>
                    <a:cxn ang="0">
                      <a:pos x="0" y="14"/>
                    </a:cxn>
                    <a:cxn ang="0">
                      <a:pos x="2" y="20"/>
                    </a:cxn>
                    <a:cxn ang="0">
                      <a:pos x="4" y="24"/>
                    </a:cxn>
                    <a:cxn ang="0">
                      <a:pos x="8" y="28"/>
                    </a:cxn>
                    <a:cxn ang="0">
                      <a:pos x="14" y="28"/>
                    </a:cxn>
                    <a:cxn ang="0">
                      <a:pos x="14" y="28"/>
                    </a:cxn>
                    <a:cxn ang="0">
                      <a:pos x="28" y="30"/>
                    </a:cxn>
                    <a:cxn ang="0">
                      <a:pos x="42" y="32"/>
                    </a:cxn>
                    <a:cxn ang="0">
                      <a:pos x="54" y="34"/>
                    </a:cxn>
                    <a:cxn ang="0">
                      <a:pos x="68" y="40"/>
                    </a:cxn>
                    <a:cxn ang="0">
                      <a:pos x="78" y="44"/>
                    </a:cxn>
                    <a:cxn ang="0">
                      <a:pos x="90" y="52"/>
                    </a:cxn>
                    <a:cxn ang="0">
                      <a:pos x="100" y="60"/>
                    </a:cxn>
                    <a:cxn ang="0">
                      <a:pos x="110" y="68"/>
                    </a:cxn>
                    <a:cxn ang="0">
                      <a:pos x="118" y="78"/>
                    </a:cxn>
                    <a:cxn ang="0">
                      <a:pos x="126" y="88"/>
                    </a:cxn>
                    <a:cxn ang="0">
                      <a:pos x="134" y="100"/>
                    </a:cxn>
                    <a:cxn ang="0">
                      <a:pos x="138" y="110"/>
                    </a:cxn>
                    <a:cxn ang="0">
                      <a:pos x="144" y="124"/>
                    </a:cxn>
                    <a:cxn ang="0">
                      <a:pos x="146" y="136"/>
                    </a:cxn>
                    <a:cxn ang="0">
                      <a:pos x="148" y="150"/>
                    </a:cxn>
                    <a:cxn ang="0">
                      <a:pos x="150" y="164"/>
                    </a:cxn>
                    <a:cxn ang="0">
                      <a:pos x="150" y="164"/>
                    </a:cxn>
                    <a:cxn ang="0">
                      <a:pos x="150" y="168"/>
                    </a:cxn>
                    <a:cxn ang="0">
                      <a:pos x="154" y="174"/>
                    </a:cxn>
                    <a:cxn ang="0">
                      <a:pos x="158" y="176"/>
                    </a:cxn>
                    <a:cxn ang="0">
                      <a:pos x="164" y="178"/>
                    </a:cxn>
                    <a:cxn ang="0">
                      <a:pos x="164" y="178"/>
                    </a:cxn>
                    <a:cxn ang="0">
                      <a:pos x="170" y="176"/>
                    </a:cxn>
                    <a:cxn ang="0">
                      <a:pos x="174" y="174"/>
                    </a:cxn>
                    <a:cxn ang="0">
                      <a:pos x="178" y="168"/>
                    </a:cxn>
                    <a:cxn ang="0">
                      <a:pos x="178" y="164"/>
                    </a:cxn>
                    <a:cxn ang="0">
                      <a:pos x="178" y="164"/>
                    </a:cxn>
                    <a:cxn ang="0">
                      <a:pos x="178" y="146"/>
                    </a:cxn>
                    <a:cxn ang="0">
                      <a:pos x="176" y="130"/>
                    </a:cxn>
                    <a:cxn ang="0">
                      <a:pos x="172" y="114"/>
                    </a:cxn>
                    <a:cxn ang="0">
                      <a:pos x="166" y="100"/>
                    </a:cxn>
                    <a:cxn ang="0">
                      <a:pos x="158" y="86"/>
                    </a:cxn>
                    <a:cxn ang="0">
                      <a:pos x="150" y="72"/>
                    </a:cxn>
                    <a:cxn ang="0">
                      <a:pos x="142" y="60"/>
                    </a:cxn>
                    <a:cxn ang="0">
                      <a:pos x="130" y="48"/>
                    </a:cxn>
                    <a:cxn ang="0">
                      <a:pos x="118" y="38"/>
                    </a:cxn>
                    <a:cxn ang="0">
                      <a:pos x="106" y="28"/>
                    </a:cxn>
                    <a:cxn ang="0">
                      <a:pos x="92" y="20"/>
                    </a:cxn>
                    <a:cxn ang="0">
                      <a:pos x="78" y="12"/>
                    </a:cxn>
                    <a:cxn ang="0">
                      <a:pos x="64" y="8"/>
                    </a:cxn>
                    <a:cxn ang="0">
                      <a:pos x="48" y="4"/>
                    </a:cxn>
                    <a:cxn ang="0">
                      <a:pos x="32" y="0"/>
                    </a:cxn>
                    <a:cxn ang="0">
                      <a:pos x="14" y="0"/>
                    </a:cxn>
                    <a:cxn ang="0">
                      <a:pos x="14" y="0"/>
                    </a:cxn>
                  </a:cxnLst>
                  <a:rect l="0" t="0" r="r" b="b"/>
                  <a:pathLst>
                    <a:path w="178" h="178">
                      <a:moveTo>
                        <a:pt x="14" y="0"/>
                      </a:moveTo>
                      <a:lnTo>
                        <a:pt x="14" y="0"/>
                      </a:lnTo>
                      <a:lnTo>
                        <a:pt x="8" y="2"/>
                      </a:lnTo>
                      <a:lnTo>
                        <a:pt x="4" y="4"/>
                      </a:lnTo>
                      <a:lnTo>
                        <a:pt x="2" y="8"/>
                      </a:lnTo>
                      <a:lnTo>
                        <a:pt x="0" y="14"/>
                      </a:lnTo>
                      <a:lnTo>
                        <a:pt x="0" y="14"/>
                      </a:lnTo>
                      <a:lnTo>
                        <a:pt x="2" y="20"/>
                      </a:lnTo>
                      <a:lnTo>
                        <a:pt x="4" y="24"/>
                      </a:lnTo>
                      <a:lnTo>
                        <a:pt x="8" y="28"/>
                      </a:lnTo>
                      <a:lnTo>
                        <a:pt x="14" y="28"/>
                      </a:lnTo>
                      <a:lnTo>
                        <a:pt x="14" y="28"/>
                      </a:lnTo>
                      <a:lnTo>
                        <a:pt x="28" y="30"/>
                      </a:lnTo>
                      <a:lnTo>
                        <a:pt x="42" y="32"/>
                      </a:lnTo>
                      <a:lnTo>
                        <a:pt x="54" y="34"/>
                      </a:lnTo>
                      <a:lnTo>
                        <a:pt x="68" y="40"/>
                      </a:lnTo>
                      <a:lnTo>
                        <a:pt x="78" y="44"/>
                      </a:lnTo>
                      <a:lnTo>
                        <a:pt x="90" y="52"/>
                      </a:lnTo>
                      <a:lnTo>
                        <a:pt x="100" y="60"/>
                      </a:lnTo>
                      <a:lnTo>
                        <a:pt x="110" y="68"/>
                      </a:lnTo>
                      <a:lnTo>
                        <a:pt x="118" y="78"/>
                      </a:lnTo>
                      <a:lnTo>
                        <a:pt x="126" y="88"/>
                      </a:lnTo>
                      <a:lnTo>
                        <a:pt x="134" y="100"/>
                      </a:lnTo>
                      <a:lnTo>
                        <a:pt x="138" y="110"/>
                      </a:lnTo>
                      <a:lnTo>
                        <a:pt x="144" y="124"/>
                      </a:lnTo>
                      <a:lnTo>
                        <a:pt x="146" y="136"/>
                      </a:lnTo>
                      <a:lnTo>
                        <a:pt x="148" y="150"/>
                      </a:lnTo>
                      <a:lnTo>
                        <a:pt x="150" y="164"/>
                      </a:lnTo>
                      <a:lnTo>
                        <a:pt x="150" y="164"/>
                      </a:lnTo>
                      <a:lnTo>
                        <a:pt x="150" y="168"/>
                      </a:lnTo>
                      <a:lnTo>
                        <a:pt x="154" y="174"/>
                      </a:lnTo>
                      <a:lnTo>
                        <a:pt x="158" y="176"/>
                      </a:lnTo>
                      <a:lnTo>
                        <a:pt x="164" y="178"/>
                      </a:lnTo>
                      <a:lnTo>
                        <a:pt x="164" y="178"/>
                      </a:lnTo>
                      <a:lnTo>
                        <a:pt x="170" y="176"/>
                      </a:lnTo>
                      <a:lnTo>
                        <a:pt x="174" y="174"/>
                      </a:lnTo>
                      <a:lnTo>
                        <a:pt x="178" y="168"/>
                      </a:lnTo>
                      <a:lnTo>
                        <a:pt x="178" y="164"/>
                      </a:lnTo>
                      <a:lnTo>
                        <a:pt x="178" y="164"/>
                      </a:lnTo>
                      <a:lnTo>
                        <a:pt x="178" y="146"/>
                      </a:lnTo>
                      <a:lnTo>
                        <a:pt x="176" y="130"/>
                      </a:lnTo>
                      <a:lnTo>
                        <a:pt x="172" y="114"/>
                      </a:lnTo>
                      <a:lnTo>
                        <a:pt x="166" y="100"/>
                      </a:lnTo>
                      <a:lnTo>
                        <a:pt x="158" y="86"/>
                      </a:lnTo>
                      <a:lnTo>
                        <a:pt x="150" y="72"/>
                      </a:lnTo>
                      <a:lnTo>
                        <a:pt x="142" y="60"/>
                      </a:lnTo>
                      <a:lnTo>
                        <a:pt x="130" y="48"/>
                      </a:lnTo>
                      <a:lnTo>
                        <a:pt x="118" y="38"/>
                      </a:lnTo>
                      <a:lnTo>
                        <a:pt x="106" y="28"/>
                      </a:lnTo>
                      <a:lnTo>
                        <a:pt x="92" y="20"/>
                      </a:lnTo>
                      <a:lnTo>
                        <a:pt x="78" y="12"/>
                      </a:lnTo>
                      <a:lnTo>
                        <a:pt x="64" y="8"/>
                      </a:lnTo>
                      <a:lnTo>
                        <a:pt x="48" y="4"/>
                      </a:lnTo>
                      <a:lnTo>
                        <a:pt x="32" y="0"/>
                      </a:lnTo>
                      <a:lnTo>
                        <a:pt x="14" y="0"/>
                      </a:lnTo>
                      <a:lnTo>
                        <a:pt x="14"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2" name="Freeform 8"/>
                <p:cNvSpPr/>
                <p:nvPr/>
              </p:nvSpPr>
              <p:spPr bwMode="auto">
                <a:xfrm>
                  <a:off x="12113758" y="3497490"/>
                  <a:ext cx="193675" cy="196850"/>
                </a:xfrm>
                <a:custGeom>
                  <a:avLst/>
                  <a:gdLst/>
                  <a:ahLst/>
                  <a:cxnLst>
                    <a:cxn ang="0">
                      <a:pos x="92" y="110"/>
                    </a:cxn>
                    <a:cxn ang="0">
                      <a:pos x="92" y="110"/>
                    </a:cxn>
                    <a:cxn ang="0">
                      <a:pos x="94" y="114"/>
                    </a:cxn>
                    <a:cxn ang="0">
                      <a:pos x="96" y="120"/>
                    </a:cxn>
                    <a:cxn ang="0">
                      <a:pos x="100" y="122"/>
                    </a:cxn>
                    <a:cxn ang="0">
                      <a:pos x="106" y="124"/>
                    </a:cxn>
                    <a:cxn ang="0">
                      <a:pos x="106" y="124"/>
                    </a:cxn>
                    <a:cxn ang="0">
                      <a:pos x="112" y="122"/>
                    </a:cxn>
                    <a:cxn ang="0">
                      <a:pos x="116" y="120"/>
                    </a:cxn>
                    <a:cxn ang="0">
                      <a:pos x="120" y="114"/>
                    </a:cxn>
                    <a:cxn ang="0">
                      <a:pos x="122" y="110"/>
                    </a:cxn>
                    <a:cxn ang="0">
                      <a:pos x="122" y="110"/>
                    </a:cxn>
                    <a:cxn ang="0">
                      <a:pos x="120" y="88"/>
                    </a:cxn>
                    <a:cxn ang="0">
                      <a:pos x="112" y="68"/>
                    </a:cxn>
                    <a:cxn ang="0">
                      <a:pos x="102" y="48"/>
                    </a:cxn>
                    <a:cxn ang="0">
                      <a:pos x="90" y="32"/>
                    </a:cxn>
                    <a:cxn ang="0">
                      <a:pos x="74" y="20"/>
                    </a:cxn>
                    <a:cxn ang="0">
                      <a:pos x="56" y="10"/>
                    </a:cxn>
                    <a:cxn ang="0">
                      <a:pos x="36" y="2"/>
                    </a:cxn>
                    <a:cxn ang="0">
                      <a:pos x="14" y="0"/>
                    </a:cxn>
                    <a:cxn ang="0">
                      <a:pos x="14" y="0"/>
                    </a:cxn>
                    <a:cxn ang="0">
                      <a:pos x="8" y="2"/>
                    </a:cxn>
                    <a:cxn ang="0">
                      <a:pos x="4" y="4"/>
                    </a:cxn>
                    <a:cxn ang="0">
                      <a:pos x="2" y="10"/>
                    </a:cxn>
                    <a:cxn ang="0">
                      <a:pos x="0" y="14"/>
                    </a:cxn>
                    <a:cxn ang="0">
                      <a:pos x="0" y="14"/>
                    </a:cxn>
                    <a:cxn ang="0">
                      <a:pos x="2" y="20"/>
                    </a:cxn>
                    <a:cxn ang="0">
                      <a:pos x="4" y="26"/>
                    </a:cxn>
                    <a:cxn ang="0">
                      <a:pos x="8" y="28"/>
                    </a:cxn>
                    <a:cxn ang="0">
                      <a:pos x="14" y="30"/>
                    </a:cxn>
                    <a:cxn ang="0">
                      <a:pos x="14" y="30"/>
                    </a:cxn>
                    <a:cxn ang="0">
                      <a:pos x="30" y="30"/>
                    </a:cxn>
                    <a:cxn ang="0">
                      <a:pos x="44" y="36"/>
                    </a:cxn>
                    <a:cxn ang="0">
                      <a:pos x="58" y="42"/>
                    </a:cxn>
                    <a:cxn ang="0">
                      <a:pos x="70" y="52"/>
                    </a:cxn>
                    <a:cxn ang="0">
                      <a:pos x="78" y="64"/>
                    </a:cxn>
                    <a:cxn ang="0">
                      <a:pos x="86" y="78"/>
                    </a:cxn>
                    <a:cxn ang="0">
                      <a:pos x="90" y="94"/>
                    </a:cxn>
                    <a:cxn ang="0">
                      <a:pos x="92" y="110"/>
                    </a:cxn>
                    <a:cxn ang="0">
                      <a:pos x="92" y="110"/>
                    </a:cxn>
                  </a:cxnLst>
                  <a:rect l="0" t="0" r="r" b="b"/>
                  <a:pathLst>
                    <a:path w="122" h="124">
                      <a:moveTo>
                        <a:pt x="92" y="110"/>
                      </a:moveTo>
                      <a:lnTo>
                        <a:pt x="92" y="110"/>
                      </a:lnTo>
                      <a:lnTo>
                        <a:pt x="94" y="114"/>
                      </a:lnTo>
                      <a:lnTo>
                        <a:pt x="96" y="120"/>
                      </a:lnTo>
                      <a:lnTo>
                        <a:pt x="100" y="122"/>
                      </a:lnTo>
                      <a:lnTo>
                        <a:pt x="106" y="124"/>
                      </a:lnTo>
                      <a:lnTo>
                        <a:pt x="106" y="124"/>
                      </a:lnTo>
                      <a:lnTo>
                        <a:pt x="112" y="122"/>
                      </a:lnTo>
                      <a:lnTo>
                        <a:pt x="116" y="120"/>
                      </a:lnTo>
                      <a:lnTo>
                        <a:pt x="120" y="114"/>
                      </a:lnTo>
                      <a:lnTo>
                        <a:pt x="122" y="110"/>
                      </a:lnTo>
                      <a:lnTo>
                        <a:pt x="122" y="110"/>
                      </a:lnTo>
                      <a:lnTo>
                        <a:pt x="120" y="88"/>
                      </a:lnTo>
                      <a:lnTo>
                        <a:pt x="112" y="68"/>
                      </a:lnTo>
                      <a:lnTo>
                        <a:pt x="102" y="48"/>
                      </a:lnTo>
                      <a:lnTo>
                        <a:pt x="90" y="32"/>
                      </a:lnTo>
                      <a:lnTo>
                        <a:pt x="74" y="20"/>
                      </a:lnTo>
                      <a:lnTo>
                        <a:pt x="56" y="10"/>
                      </a:lnTo>
                      <a:lnTo>
                        <a:pt x="36" y="2"/>
                      </a:lnTo>
                      <a:lnTo>
                        <a:pt x="14" y="0"/>
                      </a:lnTo>
                      <a:lnTo>
                        <a:pt x="14" y="0"/>
                      </a:lnTo>
                      <a:lnTo>
                        <a:pt x="8" y="2"/>
                      </a:lnTo>
                      <a:lnTo>
                        <a:pt x="4" y="4"/>
                      </a:lnTo>
                      <a:lnTo>
                        <a:pt x="2" y="10"/>
                      </a:lnTo>
                      <a:lnTo>
                        <a:pt x="0" y="14"/>
                      </a:lnTo>
                      <a:lnTo>
                        <a:pt x="0" y="14"/>
                      </a:lnTo>
                      <a:lnTo>
                        <a:pt x="2" y="20"/>
                      </a:lnTo>
                      <a:lnTo>
                        <a:pt x="4" y="26"/>
                      </a:lnTo>
                      <a:lnTo>
                        <a:pt x="8" y="28"/>
                      </a:lnTo>
                      <a:lnTo>
                        <a:pt x="14" y="30"/>
                      </a:lnTo>
                      <a:lnTo>
                        <a:pt x="14" y="30"/>
                      </a:lnTo>
                      <a:lnTo>
                        <a:pt x="30" y="30"/>
                      </a:lnTo>
                      <a:lnTo>
                        <a:pt x="44" y="36"/>
                      </a:lnTo>
                      <a:lnTo>
                        <a:pt x="58" y="42"/>
                      </a:lnTo>
                      <a:lnTo>
                        <a:pt x="70" y="52"/>
                      </a:lnTo>
                      <a:lnTo>
                        <a:pt x="78" y="64"/>
                      </a:lnTo>
                      <a:lnTo>
                        <a:pt x="86" y="78"/>
                      </a:lnTo>
                      <a:lnTo>
                        <a:pt x="90" y="94"/>
                      </a:lnTo>
                      <a:lnTo>
                        <a:pt x="92" y="110"/>
                      </a:lnTo>
                      <a:lnTo>
                        <a:pt x="92" y="11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503" name="Freeform 9"/>
                <p:cNvSpPr/>
                <p:nvPr/>
              </p:nvSpPr>
              <p:spPr bwMode="auto">
                <a:xfrm>
                  <a:off x="11897858" y="3446690"/>
                  <a:ext cx="454025" cy="457200"/>
                </a:xfrm>
                <a:custGeom>
                  <a:avLst/>
                  <a:gdLst/>
                  <a:ahLst/>
                  <a:cxnLst>
                    <a:cxn ang="0">
                      <a:pos x="244" y="188"/>
                    </a:cxn>
                    <a:cxn ang="0">
                      <a:pos x="244" y="188"/>
                    </a:cxn>
                    <a:cxn ang="0">
                      <a:pos x="238" y="182"/>
                    </a:cxn>
                    <a:cxn ang="0">
                      <a:pos x="230" y="180"/>
                    </a:cxn>
                    <a:cxn ang="0">
                      <a:pos x="224" y="182"/>
                    </a:cxn>
                    <a:cxn ang="0">
                      <a:pos x="218" y="184"/>
                    </a:cxn>
                    <a:cxn ang="0">
                      <a:pos x="198" y="206"/>
                    </a:cxn>
                    <a:cxn ang="0">
                      <a:pos x="82" y="92"/>
                    </a:cxn>
                    <a:cxn ang="0">
                      <a:pos x="106" y="68"/>
                    </a:cxn>
                    <a:cxn ang="0">
                      <a:pos x="106" y="68"/>
                    </a:cxn>
                    <a:cxn ang="0">
                      <a:pos x="108" y="62"/>
                    </a:cxn>
                    <a:cxn ang="0">
                      <a:pos x="110" y="56"/>
                    </a:cxn>
                    <a:cxn ang="0">
                      <a:pos x="108" y="50"/>
                    </a:cxn>
                    <a:cxn ang="0">
                      <a:pos x="102" y="42"/>
                    </a:cxn>
                    <a:cxn ang="0">
                      <a:pos x="66" y="6"/>
                    </a:cxn>
                    <a:cxn ang="0">
                      <a:pos x="66" y="6"/>
                    </a:cxn>
                    <a:cxn ang="0">
                      <a:pos x="60" y="2"/>
                    </a:cxn>
                    <a:cxn ang="0">
                      <a:pos x="54" y="0"/>
                    </a:cxn>
                    <a:cxn ang="0">
                      <a:pos x="48" y="0"/>
                    </a:cxn>
                    <a:cxn ang="0">
                      <a:pos x="42" y="4"/>
                    </a:cxn>
                    <a:cxn ang="0">
                      <a:pos x="14" y="32"/>
                    </a:cxn>
                    <a:cxn ang="0">
                      <a:pos x="14" y="32"/>
                    </a:cxn>
                    <a:cxn ang="0">
                      <a:pos x="8" y="38"/>
                    </a:cxn>
                    <a:cxn ang="0">
                      <a:pos x="4" y="46"/>
                    </a:cxn>
                    <a:cxn ang="0">
                      <a:pos x="2" y="54"/>
                    </a:cxn>
                    <a:cxn ang="0">
                      <a:pos x="0" y="62"/>
                    </a:cxn>
                    <a:cxn ang="0">
                      <a:pos x="0" y="72"/>
                    </a:cxn>
                    <a:cxn ang="0">
                      <a:pos x="2" y="80"/>
                    </a:cxn>
                    <a:cxn ang="0">
                      <a:pos x="6" y="90"/>
                    </a:cxn>
                    <a:cxn ang="0">
                      <a:pos x="12" y="98"/>
                    </a:cxn>
                    <a:cxn ang="0">
                      <a:pos x="12" y="98"/>
                    </a:cxn>
                    <a:cxn ang="0">
                      <a:pos x="32" y="128"/>
                    </a:cxn>
                    <a:cxn ang="0">
                      <a:pos x="50" y="154"/>
                    </a:cxn>
                    <a:cxn ang="0">
                      <a:pos x="70" y="178"/>
                    </a:cxn>
                    <a:cxn ang="0">
                      <a:pos x="90" y="200"/>
                    </a:cxn>
                    <a:cxn ang="0">
                      <a:pos x="112" y="220"/>
                    </a:cxn>
                    <a:cxn ang="0">
                      <a:pos x="136" y="240"/>
                    </a:cxn>
                    <a:cxn ang="0">
                      <a:pos x="162" y="258"/>
                    </a:cxn>
                    <a:cxn ang="0">
                      <a:pos x="190" y="278"/>
                    </a:cxn>
                    <a:cxn ang="0">
                      <a:pos x="190" y="278"/>
                    </a:cxn>
                    <a:cxn ang="0">
                      <a:pos x="198" y="282"/>
                    </a:cxn>
                    <a:cxn ang="0">
                      <a:pos x="208" y="286"/>
                    </a:cxn>
                    <a:cxn ang="0">
                      <a:pos x="216" y="288"/>
                    </a:cxn>
                    <a:cxn ang="0">
                      <a:pos x="226" y="288"/>
                    </a:cxn>
                    <a:cxn ang="0">
                      <a:pos x="234" y="286"/>
                    </a:cxn>
                    <a:cxn ang="0">
                      <a:pos x="242" y="284"/>
                    </a:cxn>
                    <a:cxn ang="0">
                      <a:pos x="250" y="280"/>
                    </a:cxn>
                    <a:cxn ang="0">
                      <a:pos x="258" y="274"/>
                    </a:cxn>
                    <a:cxn ang="0">
                      <a:pos x="282" y="248"/>
                    </a:cxn>
                    <a:cxn ang="0">
                      <a:pos x="282" y="248"/>
                    </a:cxn>
                    <a:cxn ang="0">
                      <a:pos x="286" y="244"/>
                    </a:cxn>
                    <a:cxn ang="0">
                      <a:pos x="286" y="236"/>
                    </a:cxn>
                    <a:cxn ang="0">
                      <a:pos x="284" y="230"/>
                    </a:cxn>
                    <a:cxn ang="0">
                      <a:pos x="280" y="224"/>
                    </a:cxn>
                    <a:cxn ang="0">
                      <a:pos x="244" y="188"/>
                    </a:cxn>
                  </a:cxnLst>
                  <a:rect l="0" t="0" r="r" b="b"/>
                  <a:pathLst>
                    <a:path w="286" h="288">
                      <a:moveTo>
                        <a:pt x="244" y="188"/>
                      </a:moveTo>
                      <a:lnTo>
                        <a:pt x="244" y="188"/>
                      </a:lnTo>
                      <a:lnTo>
                        <a:pt x="238" y="182"/>
                      </a:lnTo>
                      <a:lnTo>
                        <a:pt x="230" y="180"/>
                      </a:lnTo>
                      <a:lnTo>
                        <a:pt x="224" y="182"/>
                      </a:lnTo>
                      <a:lnTo>
                        <a:pt x="218" y="184"/>
                      </a:lnTo>
                      <a:lnTo>
                        <a:pt x="198" y="206"/>
                      </a:lnTo>
                      <a:lnTo>
                        <a:pt x="82" y="92"/>
                      </a:lnTo>
                      <a:lnTo>
                        <a:pt x="106" y="68"/>
                      </a:lnTo>
                      <a:lnTo>
                        <a:pt x="106" y="68"/>
                      </a:lnTo>
                      <a:lnTo>
                        <a:pt x="108" y="62"/>
                      </a:lnTo>
                      <a:lnTo>
                        <a:pt x="110" y="56"/>
                      </a:lnTo>
                      <a:lnTo>
                        <a:pt x="108" y="50"/>
                      </a:lnTo>
                      <a:lnTo>
                        <a:pt x="102" y="42"/>
                      </a:lnTo>
                      <a:lnTo>
                        <a:pt x="66" y="6"/>
                      </a:lnTo>
                      <a:lnTo>
                        <a:pt x="66" y="6"/>
                      </a:lnTo>
                      <a:lnTo>
                        <a:pt x="60" y="2"/>
                      </a:lnTo>
                      <a:lnTo>
                        <a:pt x="54" y="0"/>
                      </a:lnTo>
                      <a:lnTo>
                        <a:pt x="48" y="0"/>
                      </a:lnTo>
                      <a:lnTo>
                        <a:pt x="42" y="4"/>
                      </a:lnTo>
                      <a:lnTo>
                        <a:pt x="14" y="32"/>
                      </a:lnTo>
                      <a:lnTo>
                        <a:pt x="14" y="32"/>
                      </a:lnTo>
                      <a:lnTo>
                        <a:pt x="8" y="38"/>
                      </a:lnTo>
                      <a:lnTo>
                        <a:pt x="4" y="46"/>
                      </a:lnTo>
                      <a:lnTo>
                        <a:pt x="2" y="54"/>
                      </a:lnTo>
                      <a:lnTo>
                        <a:pt x="0" y="62"/>
                      </a:lnTo>
                      <a:lnTo>
                        <a:pt x="0" y="72"/>
                      </a:lnTo>
                      <a:lnTo>
                        <a:pt x="2" y="80"/>
                      </a:lnTo>
                      <a:lnTo>
                        <a:pt x="6" y="90"/>
                      </a:lnTo>
                      <a:lnTo>
                        <a:pt x="12" y="98"/>
                      </a:lnTo>
                      <a:lnTo>
                        <a:pt x="12" y="98"/>
                      </a:lnTo>
                      <a:lnTo>
                        <a:pt x="32" y="128"/>
                      </a:lnTo>
                      <a:lnTo>
                        <a:pt x="50" y="154"/>
                      </a:lnTo>
                      <a:lnTo>
                        <a:pt x="70" y="178"/>
                      </a:lnTo>
                      <a:lnTo>
                        <a:pt x="90" y="200"/>
                      </a:lnTo>
                      <a:lnTo>
                        <a:pt x="112" y="220"/>
                      </a:lnTo>
                      <a:lnTo>
                        <a:pt x="136" y="240"/>
                      </a:lnTo>
                      <a:lnTo>
                        <a:pt x="162" y="258"/>
                      </a:lnTo>
                      <a:lnTo>
                        <a:pt x="190" y="278"/>
                      </a:lnTo>
                      <a:lnTo>
                        <a:pt x="190" y="278"/>
                      </a:lnTo>
                      <a:lnTo>
                        <a:pt x="198" y="282"/>
                      </a:lnTo>
                      <a:lnTo>
                        <a:pt x="208" y="286"/>
                      </a:lnTo>
                      <a:lnTo>
                        <a:pt x="216" y="288"/>
                      </a:lnTo>
                      <a:lnTo>
                        <a:pt x="226" y="288"/>
                      </a:lnTo>
                      <a:lnTo>
                        <a:pt x="234" y="286"/>
                      </a:lnTo>
                      <a:lnTo>
                        <a:pt x="242" y="284"/>
                      </a:lnTo>
                      <a:lnTo>
                        <a:pt x="250" y="280"/>
                      </a:lnTo>
                      <a:lnTo>
                        <a:pt x="258" y="274"/>
                      </a:lnTo>
                      <a:lnTo>
                        <a:pt x="282" y="248"/>
                      </a:lnTo>
                      <a:lnTo>
                        <a:pt x="282" y="248"/>
                      </a:lnTo>
                      <a:lnTo>
                        <a:pt x="286" y="244"/>
                      </a:lnTo>
                      <a:lnTo>
                        <a:pt x="286" y="236"/>
                      </a:lnTo>
                      <a:lnTo>
                        <a:pt x="284" y="230"/>
                      </a:lnTo>
                      <a:lnTo>
                        <a:pt x="280" y="224"/>
                      </a:lnTo>
                      <a:lnTo>
                        <a:pt x="244" y="188"/>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grpSp>
          <p:nvGrpSpPr>
            <p:cNvPr id="90153" name="组合 771"/>
            <p:cNvGrpSpPr/>
            <p:nvPr/>
          </p:nvGrpSpPr>
          <p:grpSpPr bwMode="auto">
            <a:xfrm>
              <a:off x="1656155" y="3455298"/>
              <a:ext cx="2498838" cy="294851"/>
              <a:chOff x="1656155" y="3455298"/>
              <a:chExt cx="2498838" cy="294851"/>
            </a:xfrm>
          </p:grpSpPr>
          <p:sp>
            <p:nvSpPr>
              <p:cNvPr id="472" name="圆角矩形 307"/>
              <p:cNvSpPr/>
              <p:nvPr/>
            </p:nvSpPr>
            <p:spPr bwMode="auto">
              <a:xfrm>
                <a:off x="1656154" y="3455298"/>
                <a:ext cx="2498838" cy="289382"/>
              </a:xfrm>
              <a:prstGeom prst="roundRect">
                <a:avLst>
                  <a:gd name="adj" fmla="val 6810"/>
                </a:avLst>
              </a:prstGeom>
              <a:solidFill>
                <a:schemeClr val="bg1"/>
              </a:solidFill>
              <a:ln w="12700">
                <a:solidFill>
                  <a:schemeClr val="tx2"/>
                </a:solidFill>
                <a:prstDash val="solid"/>
              </a:ln>
              <a:effectLst>
                <a:outerShdw blurRad="63500" sx="102000" sy="102000" algn="ctr" rotWithShape="0">
                  <a:prstClr val="black">
                    <a:alpha val="40000"/>
                  </a:prstClr>
                </a:outerShdw>
              </a:effectLst>
            </p:spPr>
            <p:txBody>
              <a:bodyPr lIns="68502" tIns="34251" rIns="68502" bIns="34251"/>
              <a:lstStyle/>
              <a:p>
                <a:pPr defTabSz="684530" eaLnBrk="1" fontAlgn="auto" hangingPunct="1">
                  <a:spcBef>
                    <a:spcPts val="0"/>
                  </a:spcBef>
                  <a:spcAft>
                    <a:spcPts val="0"/>
                  </a:spcAft>
                  <a:defRPr/>
                </a:pPr>
                <a:endParaRPr lang="zh-CN" altLang="en-US" sz="1400" kern="0" dirty="0">
                  <a:solidFill>
                    <a:sysClr val="windowText" lastClr="000000"/>
                  </a:solidFill>
                  <a:latin typeface="+mn-lt"/>
                  <a:ea typeface="+mn-ea"/>
                  <a:cs typeface="Arial Unicode MS" panose="020B0604020202020204" pitchFamily="34" charset="-122"/>
                </a:endParaRPr>
              </a:p>
            </p:txBody>
          </p:sp>
          <p:sp>
            <p:nvSpPr>
              <p:cNvPr id="473" name="矩形 308"/>
              <p:cNvSpPr/>
              <p:nvPr/>
            </p:nvSpPr>
            <p:spPr>
              <a:xfrm>
                <a:off x="2440414" y="3485070"/>
                <a:ext cx="1646311" cy="236983"/>
              </a:xfrm>
              <a:prstGeom prst="rect">
                <a:avLst/>
              </a:prstGeom>
            </p:spPr>
            <p:txBody>
              <a:bodyPr lIns="68502" tIns="34251" rIns="68502" bIns="34251">
                <a:spAutoFit/>
              </a:bodyPr>
              <a:lstStyle/>
              <a:p>
                <a:pPr algn="ctr" defTabSz="684530" eaLnBrk="1" fontAlgn="auto" hangingPunct="1">
                  <a:spcBef>
                    <a:spcPts val="0"/>
                  </a:spcBef>
                  <a:spcAft>
                    <a:spcPts val="0"/>
                  </a:spcAft>
                  <a:defRPr/>
                </a:pPr>
                <a:r>
                  <a:rPr lang="en-US" altLang="zh-CN" sz="1600" b="1" kern="0" dirty="0">
                    <a:solidFill>
                      <a:schemeClr val="tx2"/>
                    </a:solidFill>
                    <a:latin typeface="+mn-lt"/>
                    <a:ea typeface="+mn-ea"/>
                    <a:cs typeface="Arial Unicode MS" panose="020B0604020202020204" pitchFamily="34" charset="-122"/>
                  </a:rPr>
                  <a:t>FusionAccess</a:t>
                </a:r>
                <a:endParaRPr lang="zh-CN" altLang="en-US" b="1" kern="0" dirty="0">
                  <a:solidFill>
                    <a:schemeClr val="tx2"/>
                  </a:solidFill>
                  <a:latin typeface="+mn-lt"/>
                  <a:ea typeface="+mn-ea"/>
                  <a:cs typeface="Arial Unicode MS" panose="020B0604020202020204" pitchFamily="34" charset="-122"/>
                </a:endParaRPr>
              </a:p>
            </p:txBody>
          </p:sp>
          <p:grpSp>
            <p:nvGrpSpPr>
              <p:cNvPr id="90203" name="组合 224"/>
              <p:cNvGrpSpPr/>
              <p:nvPr/>
            </p:nvGrpSpPr>
            <p:grpSpPr bwMode="auto">
              <a:xfrm>
                <a:off x="1720780" y="3472924"/>
                <a:ext cx="330265" cy="270142"/>
                <a:chOff x="15660203" y="585985"/>
                <a:chExt cx="1101935" cy="776146"/>
              </a:xfrm>
            </p:grpSpPr>
            <p:sp>
              <p:nvSpPr>
                <p:cNvPr id="482" name="Freeform 535"/>
                <p:cNvSpPr/>
                <p:nvPr/>
              </p:nvSpPr>
              <p:spPr bwMode="auto">
                <a:xfrm>
                  <a:off x="16059025" y="757741"/>
                  <a:ext cx="307224" cy="263454"/>
                </a:xfrm>
                <a:custGeom>
                  <a:avLst/>
                  <a:gdLst>
                    <a:gd name="T0" fmla="*/ 163 w 163"/>
                    <a:gd name="T1" fmla="*/ 116 h 136"/>
                    <a:gd name="T2" fmla="*/ 163 w 163"/>
                    <a:gd name="T3" fmla="*/ 116 h 136"/>
                    <a:gd name="T4" fmla="*/ 163 w 163"/>
                    <a:gd name="T5" fmla="*/ 120 h 136"/>
                    <a:gd name="T6" fmla="*/ 162 w 163"/>
                    <a:gd name="T7" fmla="*/ 123 h 136"/>
                    <a:gd name="T8" fmla="*/ 160 w 163"/>
                    <a:gd name="T9" fmla="*/ 127 h 136"/>
                    <a:gd name="T10" fmla="*/ 158 w 163"/>
                    <a:gd name="T11" fmla="*/ 130 h 136"/>
                    <a:gd name="T12" fmla="*/ 155 w 163"/>
                    <a:gd name="T13" fmla="*/ 133 h 136"/>
                    <a:gd name="T14" fmla="*/ 150 w 163"/>
                    <a:gd name="T15" fmla="*/ 134 h 136"/>
                    <a:gd name="T16" fmla="*/ 147 w 163"/>
                    <a:gd name="T17" fmla="*/ 135 h 136"/>
                    <a:gd name="T18" fmla="*/ 143 w 163"/>
                    <a:gd name="T19" fmla="*/ 136 h 136"/>
                    <a:gd name="T20" fmla="*/ 21 w 163"/>
                    <a:gd name="T21" fmla="*/ 136 h 136"/>
                    <a:gd name="T22" fmla="*/ 21 w 163"/>
                    <a:gd name="T23" fmla="*/ 136 h 136"/>
                    <a:gd name="T24" fmla="*/ 17 w 163"/>
                    <a:gd name="T25" fmla="*/ 135 h 136"/>
                    <a:gd name="T26" fmla="*/ 13 w 163"/>
                    <a:gd name="T27" fmla="*/ 134 h 136"/>
                    <a:gd name="T28" fmla="*/ 10 w 163"/>
                    <a:gd name="T29" fmla="*/ 133 h 136"/>
                    <a:gd name="T30" fmla="*/ 6 w 163"/>
                    <a:gd name="T31" fmla="*/ 130 h 136"/>
                    <a:gd name="T32" fmla="*/ 4 w 163"/>
                    <a:gd name="T33" fmla="*/ 127 h 136"/>
                    <a:gd name="T34" fmla="*/ 2 w 163"/>
                    <a:gd name="T35" fmla="*/ 123 h 136"/>
                    <a:gd name="T36" fmla="*/ 1 w 163"/>
                    <a:gd name="T37" fmla="*/ 120 h 136"/>
                    <a:gd name="T38" fmla="*/ 0 w 163"/>
                    <a:gd name="T39" fmla="*/ 116 h 136"/>
                    <a:gd name="T40" fmla="*/ 0 w 163"/>
                    <a:gd name="T41" fmla="*/ 20 h 136"/>
                    <a:gd name="T42" fmla="*/ 0 w 163"/>
                    <a:gd name="T43" fmla="*/ 20 h 136"/>
                    <a:gd name="T44" fmla="*/ 1 w 163"/>
                    <a:gd name="T45" fmla="*/ 16 h 136"/>
                    <a:gd name="T46" fmla="*/ 2 w 163"/>
                    <a:gd name="T47" fmla="*/ 11 h 136"/>
                    <a:gd name="T48" fmla="*/ 4 w 163"/>
                    <a:gd name="T49" fmla="*/ 8 h 136"/>
                    <a:gd name="T50" fmla="*/ 6 w 163"/>
                    <a:gd name="T51" fmla="*/ 6 h 136"/>
                    <a:gd name="T52" fmla="*/ 10 w 163"/>
                    <a:gd name="T53" fmla="*/ 3 h 136"/>
                    <a:gd name="T54" fmla="*/ 13 w 163"/>
                    <a:gd name="T55" fmla="*/ 2 h 136"/>
                    <a:gd name="T56" fmla="*/ 17 w 163"/>
                    <a:gd name="T57" fmla="*/ 0 h 136"/>
                    <a:gd name="T58" fmla="*/ 21 w 163"/>
                    <a:gd name="T59" fmla="*/ 0 h 136"/>
                    <a:gd name="T60" fmla="*/ 143 w 163"/>
                    <a:gd name="T61" fmla="*/ 0 h 136"/>
                    <a:gd name="T62" fmla="*/ 143 w 163"/>
                    <a:gd name="T63" fmla="*/ 0 h 136"/>
                    <a:gd name="T64" fmla="*/ 147 w 163"/>
                    <a:gd name="T65" fmla="*/ 0 h 136"/>
                    <a:gd name="T66" fmla="*/ 150 w 163"/>
                    <a:gd name="T67" fmla="*/ 2 h 136"/>
                    <a:gd name="T68" fmla="*/ 155 w 163"/>
                    <a:gd name="T69" fmla="*/ 3 h 136"/>
                    <a:gd name="T70" fmla="*/ 158 w 163"/>
                    <a:gd name="T71" fmla="*/ 6 h 136"/>
                    <a:gd name="T72" fmla="*/ 160 w 163"/>
                    <a:gd name="T73" fmla="*/ 8 h 136"/>
                    <a:gd name="T74" fmla="*/ 162 w 163"/>
                    <a:gd name="T75" fmla="*/ 11 h 136"/>
                    <a:gd name="T76" fmla="*/ 163 w 163"/>
                    <a:gd name="T77" fmla="*/ 16 h 136"/>
                    <a:gd name="T78" fmla="*/ 163 w 163"/>
                    <a:gd name="T79" fmla="*/ 20 h 136"/>
                    <a:gd name="T80" fmla="*/ 163 w 163"/>
                    <a:gd name="T81"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136">
                      <a:moveTo>
                        <a:pt x="163" y="116"/>
                      </a:moveTo>
                      <a:lnTo>
                        <a:pt x="163" y="116"/>
                      </a:lnTo>
                      <a:lnTo>
                        <a:pt x="163" y="120"/>
                      </a:lnTo>
                      <a:lnTo>
                        <a:pt x="162" y="123"/>
                      </a:lnTo>
                      <a:lnTo>
                        <a:pt x="160" y="127"/>
                      </a:lnTo>
                      <a:lnTo>
                        <a:pt x="158" y="130"/>
                      </a:lnTo>
                      <a:lnTo>
                        <a:pt x="155" y="133"/>
                      </a:lnTo>
                      <a:lnTo>
                        <a:pt x="150" y="134"/>
                      </a:lnTo>
                      <a:lnTo>
                        <a:pt x="147" y="135"/>
                      </a:lnTo>
                      <a:lnTo>
                        <a:pt x="143" y="136"/>
                      </a:lnTo>
                      <a:lnTo>
                        <a:pt x="21" y="136"/>
                      </a:lnTo>
                      <a:lnTo>
                        <a:pt x="21" y="136"/>
                      </a:lnTo>
                      <a:lnTo>
                        <a:pt x="17" y="135"/>
                      </a:lnTo>
                      <a:lnTo>
                        <a:pt x="13" y="134"/>
                      </a:lnTo>
                      <a:lnTo>
                        <a:pt x="10" y="133"/>
                      </a:lnTo>
                      <a:lnTo>
                        <a:pt x="6" y="130"/>
                      </a:lnTo>
                      <a:lnTo>
                        <a:pt x="4" y="127"/>
                      </a:lnTo>
                      <a:lnTo>
                        <a:pt x="2" y="123"/>
                      </a:lnTo>
                      <a:lnTo>
                        <a:pt x="1" y="120"/>
                      </a:lnTo>
                      <a:lnTo>
                        <a:pt x="0" y="116"/>
                      </a:lnTo>
                      <a:lnTo>
                        <a:pt x="0" y="20"/>
                      </a:lnTo>
                      <a:lnTo>
                        <a:pt x="0" y="20"/>
                      </a:lnTo>
                      <a:lnTo>
                        <a:pt x="1" y="16"/>
                      </a:lnTo>
                      <a:lnTo>
                        <a:pt x="2" y="11"/>
                      </a:lnTo>
                      <a:lnTo>
                        <a:pt x="4" y="8"/>
                      </a:lnTo>
                      <a:lnTo>
                        <a:pt x="6" y="6"/>
                      </a:lnTo>
                      <a:lnTo>
                        <a:pt x="10" y="3"/>
                      </a:lnTo>
                      <a:lnTo>
                        <a:pt x="13" y="2"/>
                      </a:lnTo>
                      <a:lnTo>
                        <a:pt x="17" y="0"/>
                      </a:lnTo>
                      <a:lnTo>
                        <a:pt x="21" y="0"/>
                      </a:lnTo>
                      <a:lnTo>
                        <a:pt x="143" y="0"/>
                      </a:lnTo>
                      <a:lnTo>
                        <a:pt x="143" y="0"/>
                      </a:lnTo>
                      <a:lnTo>
                        <a:pt x="147" y="0"/>
                      </a:lnTo>
                      <a:lnTo>
                        <a:pt x="150" y="2"/>
                      </a:lnTo>
                      <a:lnTo>
                        <a:pt x="155" y="3"/>
                      </a:lnTo>
                      <a:lnTo>
                        <a:pt x="158" y="6"/>
                      </a:lnTo>
                      <a:lnTo>
                        <a:pt x="160" y="8"/>
                      </a:lnTo>
                      <a:lnTo>
                        <a:pt x="162" y="11"/>
                      </a:lnTo>
                      <a:lnTo>
                        <a:pt x="163" y="16"/>
                      </a:lnTo>
                      <a:lnTo>
                        <a:pt x="163" y="20"/>
                      </a:lnTo>
                      <a:lnTo>
                        <a:pt x="163" y="116"/>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3" name="Freeform 536"/>
                <p:cNvSpPr/>
                <p:nvPr/>
              </p:nvSpPr>
              <p:spPr bwMode="auto">
                <a:xfrm>
                  <a:off x="16408625" y="593509"/>
                  <a:ext cx="354895" cy="479009"/>
                </a:xfrm>
                <a:custGeom>
                  <a:avLst/>
                  <a:gdLst>
                    <a:gd name="T0" fmla="*/ 21 w 186"/>
                    <a:gd name="T1" fmla="*/ 77 h 249"/>
                    <a:gd name="T2" fmla="*/ 21 w 186"/>
                    <a:gd name="T3" fmla="*/ 77 h 249"/>
                    <a:gd name="T4" fmla="*/ 15 w 186"/>
                    <a:gd name="T5" fmla="*/ 81 h 249"/>
                    <a:gd name="T6" fmla="*/ 11 w 186"/>
                    <a:gd name="T7" fmla="*/ 85 h 249"/>
                    <a:gd name="T8" fmla="*/ 8 w 186"/>
                    <a:gd name="T9" fmla="*/ 89 h 249"/>
                    <a:gd name="T10" fmla="*/ 5 w 186"/>
                    <a:gd name="T11" fmla="*/ 94 h 249"/>
                    <a:gd name="T12" fmla="*/ 1 w 186"/>
                    <a:gd name="T13" fmla="*/ 103 h 249"/>
                    <a:gd name="T14" fmla="*/ 0 w 186"/>
                    <a:gd name="T15" fmla="*/ 111 h 249"/>
                    <a:gd name="T16" fmla="*/ 0 w 186"/>
                    <a:gd name="T17" fmla="*/ 186 h 249"/>
                    <a:gd name="T18" fmla="*/ 0 w 186"/>
                    <a:gd name="T19" fmla="*/ 186 h 249"/>
                    <a:gd name="T20" fmla="*/ 0 w 186"/>
                    <a:gd name="T21" fmla="*/ 194 h 249"/>
                    <a:gd name="T22" fmla="*/ 1 w 186"/>
                    <a:gd name="T23" fmla="*/ 201 h 249"/>
                    <a:gd name="T24" fmla="*/ 4 w 186"/>
                    <a:gd name="T25" fmla="*/ 206 h 249"/>
                    <a:gd name="T26" fmla="*/ 7 w 186"/>
                    <a:gd name="T27" fmla="*/ 212 h 249"/>
                    <a:gd name="T28" fmla="*/ 11 w 186"/>
                    <a:gd name="T29" fmla="*/ 216 h 249"/>
                    <a:gd name="T30" fmla="*/ 15 w 186"/>
                    <a:gd name="T31" fmla="*/ 219 h 249"/>
                    <a:gd name="T32" fmla="*/ 20 w 186"/>
                    <a:gd name="T33" fmla="*/ 222 h 249"/>
                    <a:gd name="T34" fmla="*/ 26 w 186"/>
                    <a:gd name="T35" fmla="*/ 223 h 249"/>
                    <a:gd name="T36" fmla="*/ 161 w 186"/>
                    <a:gd name="T37" fmla="*/ 248 h 249"/>
                    <a:gd name="T38" fmla="*/ 161 w 186"/>
                    <a:gd name="T39" fmla="*/ 248 h 249"/>
                    <a:gd name="T40" fmla="*/ 172 w 186"/>
                    <a:gd name="T41" fmla="*/ 249 h 249"/>
                    <a:gd name="T42" fmla="*/ 176 w 186"/>
                    <a:gd name="T43" fmla="*/ 249 h 249"/>
                    <a:gd name="T44" fmla="*/ 180 w 186"/>
                    <a:gd name="T45" fmla="*/ 249 h 249"/>
                    <a:gd name="T46" fmla="*/ 183 w 186"/>
                    <a:gd name="T47" fmla="*/ 247 h 249"/>
                    <a:gd name="T48" fmla="*/ 185 w 186"/>
                    <a:gd name="T49" fmla="*/ 245 h 249"/>
                    <a:gd name="T50" fmla="*/ 186 w 186"/>
                    <a:gd name="T51" fmla="*/ 240 h 249"/>
                    <a:gd name="T52" fmla="*/ 186 w 186"/>
                    <a:gd name="T53" fmla="*/ 235 h 249"/>
                    <a:gd name="T54" fmla="*/ 186 w 186"/>
                    <a:gd name="T55" fmla="*/ 17 h 249"/>
                    <a:gd name="T56" fmla="*/ 186 w 186"/>
                    <a:gd name="T57" fmla="*/ 17 h 249"/>
                    <a:gd name="T58" fmla="*/ 186 w 186"/>
                    <a:gd name="T59" fmla="*/ 12 h 249"/>
                    <a:gd name="T60" fmla="*/ 185 w 186"/>
                    <a:gd name="T61" fmla="*/ 7 h 249"/>
                    <a:gd name="T62" fmla="*/ 182 w 186"/>
                    <a:gd name="T63" fmla="*/ 4 h 249"/>
                    <a:gd name="T64" fmla="*/ 179 w 186"/>
                    <a:gd name="T65" fmla="*/ 1 h 249"/>
                    <a:gd name="T66" fmla="*/ 175 w 186"/>
                    <a:gd name="T67" fmla="*/ 0 h 249"/>
                    <a:gd name="T68" fmla="*/ 171 w 186"/>
                    <a:gd name="T69" fmla="*/ 0 h 249"/>
                    <a:gd name="T70" fmla="*/ 166 w 186"/>
                    <a:gd name="T71" fmla="*/ 1 h 249"/>
                    <a:gd name="T72" fmla="*/ 160 w 186"/>
                    <a:gd name="T73" fmla="*/ 5 h 249"/>
                    <a:gd name="T74" fmla="*/ 21 w 186"/>
                    <a:gd name="T75" fmla="*/ 7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249">
                      <a:moveTo>
                        <a:pt x="21" y="77"/>
                      </a:moveTo>
                      <a:lnTo>
                        <a:pt x="21" y="77"/>
                      </a:lnTo>
                      <a:lnTo>
                        <a:pt x="15" y="81"/>
                      </a:lnTo>
                      <a:lnTo>
                        <a:pt x="11" y="85"/>
                      </a:lnTo>
                      <a:lnTo>
                        <a:pt x="8" y="89"/>
                      </a:lnTo>
                      <a:lnTo>
                        <a:pt x="5" y="94"/>
                      </a:lnTo>
                      <a:lnTo>
                        <a:pt x="1" y="103"/>
                      </a:lnTo>
                      <a:lnTo>
                        <a:pt x="0" y="111"/>
                      </a:lnTo>
                      <a:lnTo>
                        <a:pt x="0" y="186"/>
                      </a:lnTo>
                      <a:lnTo>
                        <a:pt x="0" y="186"/>
                      </a:lnTo>
                      <a:lnTo>
                        <a:pt x="0" y="194"/>
                      </a:lnTo>
                      <a:lnTo>
                        <a:pt x="1" y="201"/>
                      </a:lnTo>
                      <a:lnTo>
                        <a:pt x="4" y="206"/>
                      </a:lnTo>
                      <a:lnTo>
                        <a:pt x="7" y="212"/>
                      </a:lnTo>
                      <a:lnTo>
                        <a:pt x="11" y="216"/>
                      </a:lnTo>
                      <a:lnTo>
                        <a:pt x="15" y="219"/>
                      </a:lnTo>
                      <a:lnTo>
                        <a:pt x="20" y="222"/>
                      </a:lnTo>
                      <a:lnTo>
                        <a:pt x="26" y="223"/>
                      </a:lnTo>
                      <a:lnTo>
                        <a:pt x="161" y="248"/>
                      </a:lnTo>
                      <a:lnTo>
                        <a:pt x="161" y="248"/>
                      </a:lnTo>
                      <a:lnTo>
                        <a:pt x="172" y="249"/>
                      </a:lnTo>
                      <a:lnTo>
                        <a:pt x="176" y="249"/>
                      </a:lnTo>
                      <a:lnTo>
                        <a:pt x="180" y="249"/>
                      </a:lnTo>
                      <a:lnTo>
                        <a:pt x="183" y="247"/>
                      </a:lnTo>
                      <a:lnTo>
                        <a:pt x="185" y="245"/>
                      </a:lnTo>
                      <a:lnTo>
                        <a:pt x="186" y="240"/>
                      </a:lnTo>
                      <a:lnTo>
                        <a:pt x="186" y="235"/>
                      </a:lnTo>
                      <a:lnTo>
                        <a:pt x="186" y="17"/>
                      </a:lnTo>
                      <a:lnTo>
                        <a:pt x="186" y="17"/>
                      </a:lnTo>
                      <a:lnTo>
                        <a:pt x="186" y="12"/>
                      </a:lnTo>
                      <a:lnTo>
                        <a:pt x="185" y="7"/>
                      </a:lnTo>
                      <a:lnTo>
                        <a:pt x="182" y="4"/>
                      </a:lnTo>
                      <a:lnTo>
                        <a:pt x="179" y="1"/>
                      </a:lnTo>
                      <a:lnTo>
                        <a:pt x="175" y="0"/>
                      </a:lnTo>
                      <a:lnTo>
                        <a:pt x="171" y="0"/>
                      </a:lnTo>
                      <a:lnTo>
                        <a:pt x="166" y="1"/>
                      </a:lnTo>
                      <a:lnTo>
                        <a:pt x="160" y="5"/>
                      </a:lnTo>
                      <a:lnTo>
                        <a:pt x="21" y="77"/>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4" name="Freeform 537"/>
                <p:cNvSpPr/>
                <p:nvPr/>
              </p:nvSpPr>
              <p:spPr bwMode="auto">
                <a:xfrm>
                  <a:off x="15661751" y="586666"/>
                  <a:ext cx="360193" cy="485852"/>
                </a:xfrm>
                <a:custGeom>
                  <a:avLst/>
                  <a:gdLst>
                    <a:gd name="T0" fmla="*/ 167 w 187"/>
                    <a:gd name="T1" fmla="*/ 81 h 253"/>
                    <a:gd name="T2" fmla="*/ 167 w 187"/>
                    <a:gd name="T3" fmla="*/ 81 h 253"/>
                    <a:gd name="T4" fmla="*/ 172 w 187"/>
                    <a:gd name="T5" fmla="*/ 85 h 253"/>
                    <a:gd name="T6" fmla="*/ 176 w 187"/>
                    <a:gd name="T7" fmla="*/ 89 h 253"/>
                    <a:gd name="T8" fmla="*/ 179 w 187"/>
                    <a:gd name="T9" fmla="*/ 93 h 253"/>
                    <a:gd name="T10" fmla="*/ 181 w 187"/>
                    <a:gd name="T11" fmla="*/ 98 h 253"/>
                    <a:gd name="T12" fmla="*/ 186 w 187"/>
                    <a:gd name="T13" fmla="*/ 107 h 253"/>
                    <a:gd name="T14" fmla="*/ 187 w 187"/>
                    <a:gd name="T15" fmla="*/ 115 h 253"/>
                    <a:gd name="T16" fmla="*/ 187 w 187"/>
                    <a:gd name="T17" fmla="*/ 190 h 253"/>
                    <a:gd name="T18" fmla="*/ 187 w 187"/>
                    <a:gd name="T19" fmla="*/ 190 h 253"/>
                    <a:gd name="T20" fmla="*/ 187 w 187"/>
                    <a:gd name="T21" fmla="*/ 198 h 253"/>
                    <a:gd name="T22" fmla="*/ 185 w 187"/>
                    <a:gd name="T23" fmla="*/ 205 h 253"/>
                    <a:gd name="T24" fmla="*/ 183 w 187"/>
                    <a:gd name="T25" fmla="*/ 210 h 253"/>
                    <a:gd name="T26" fmla="*/ 180 w 187"/>
                    <a:gd name="T27" fmla="*/ 216 h 253"/>
                    <a:gd name="T28" fmla="*/ 176 w 187"/>
                    <a:gd name="T29" fmla="*/ 220 h 253"/>
                    <a:gd name="T30" fmla="*/ 172 w 187"/>
                    <a:gd name="T31" fmla="*/ 223 h 253"/>
                    <a:gd name="T32" fmla="*/ 167 w 187"/>
                    <a:gd name="T33" fmla="*/ 226 h 253"/>
                    <a:gd name="T34" fmla="*/ 161 w 187"/>
                    <a:gd name="T35" fmla="*/ 227 h 253"/>
                    <a:gd name="T36" fmla="*/ 26 w 187"/>
                    <a:gd name="T37" fmla="*/ 252 h 253"/>
                    <a:gd name="T38" fmla="*/ 26 w 187"/>
                    <a:gd name="T39" fmla="*/ 252 h 253"/>
                    <a:gd name="T40" fmla="*/ 15 w 187"/>
                    <a:gd name="T41" fmla="*/ 253 h 253"/>
                    <a:gd name="T42" fmla="*/ 11 w 187"/>
                    <a:gd name="T43" fmla="*/ 253 h 253"/>
                    <a:gd name="T44" fmla="*/ 8 w 187"/>
                    <a:gd name="T45" fmla="*/ 253 h 253"/>
                    <a:gd name="T46" fmla="*/ 4 w 187"/>
                    <a:gd name="T47" fmla="*/ 251 h 253"/>
                    <a:gd name="T48" fmla="*/ 2 w 187"/>
                    <a:gd name="T49" fmla="*/ 249 h 253"/>
                    <a:gd name="T50" fmla="*/ 1 w 187"/>
                    <a:gd name="T51" fmla="*/ 244 h 253"/>
                    <a:gd name="T52" fmla="*/ 0 w 187"/>
                    <a:gd name="T53" fmla="*/ 239 h 253"/>
                    <a:gd name="T54" fmla="*/ 0 w 187"/>
                    <a:gd name="T55" fmla="*/ 17 h 253"/>
                    <a:gd name="T56" fmla="*/ 0 w 187"/>
                    <a:gd name="T57" fmla="*/ 17 h 253"/>
                    <a:gd name="T58" fmla="*/ 1 w 187"/>
                    <a:gd name="T59" fmla="*/ 12 h 253"/>
                    <a:gd name="T60" fmla="*/ 2 w 187"/>
                    <a:gd name="T61" fmla="*/ 8 h 253"/>
                    <a:gd name="T62" fmla="*/ 4 w 187"/>
                    <a:gd name="T63" fmla="*/ 4 h 253"/>
                    <a:gd name="T64" fmla="*/ 8 w 187"/>
                    <a:gd name="T65" fmla="*/ 2 h 253"/>
                    <a:gd name="T66" fmla="*/ 12 w 187"/>
                    <a:gd name="T67" fmla="*/ 0 h 253"/>
                    <a:gd name="T68" fmla="*/ 16 w 187"/>
                    <a:gd name="T69" fmla="*/ 1 h 253"/>
                    <a:gd name="T70" fmla="*/ 21 w 187"/>
                    <a:gd name="T71" fmla="*/ 2 h 253"/>
                    <a:gd name="T72" fmla="*/ 26 w 187"/>
                    <a:gd name="T73" fmla="*/ 4 h 253"/>
                    <a:gd name="T74" fmla="*/ 167 w 187"/>
                    <a:gd name="T75" fmla="*/ 8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7" h="253">
                      <a:moveTo>
                        <a:pt x="167" y="81"/>
                      </a:moveTo>
                      <a:lnTo>
                        <a:pt x="167" y="81"/>
                      </a:lnTo>
                      <a:lnTo>
                        <a:pt x="172" y="85"/>
                      </a:lnTo>
                      <a:lnTo>
                        <a:pt x="176" y="89"/>
                      </a:lnTo>
                      <a:lnTo>
                        <a:pt x="179" y="93"/>
                      </a:lnTo>
                      <a:lnTo>
                        <a:pt x="181" y="98"/>
                      </a:lnTo>
                      <a:lnTo>
                        <a:pt x="186" y="107"/>
                      </a:lnTo>
                      <a:lnTo>
                        <a:pt x="187" y="115"/>
                      </a:lnTo>
                      <a:lnTo>
                        <a:pt x="187" y="190"/>
                      </a:lnTo>
                      <a:lnTo>
                        <a:pt x="187" y="190"/>
                      </a:lnTo>
                      <a:lnTo>
                        <a:pt x="187" y="198"/>
                      </a:lnTo>
                      <a:lnTo>
                        <a:pt x="185" y="205"/>
                      </a:lnTo>
                      <a:lnTo>
                        <a:pt x="183" y="210"/>
                      </a:lnTo>
                      <a:lnTo>
                        <a:pt x="180" y="216"/>
                      </a:lnTo>
                      <a:lnTo>
                        <a:pt x="176" y="220"/>
                      </a:lnTo>
                      <a:lnTo>
                        <a:pt x="172" y="223"/>
                      </a:lnTo>
                      <a:lnTo>
                        <a:pt x="167" y="226"/>
                      </a:lnTo>
                      <a:lnTo>
                        <a:pt x="161" y="227"/>
                      </a:lnTo>
                      <a:lnTo>
                        <a:pt x="26" y="252"/>
                      </a:lnTo>
                      <a:lnTo>
                        <a:pt x="26" y="252"/>
                      </a:lnTo>
                      <a:lnTo>
                        <a:pt x="15" y="253"/>
                      </a:lnTo>
                      <a:lnTo>
                        <a:pt x="11" y="253"/>
                      </a:lnTo>
                      <a:lnTo>
                        <a:pt x="8" y="253"/>
                      </a:lnTo>
                      <a:lnTo>
                        <a:pt x="4" y="251"/>
                      </a:lnTo>
                      <a:lnTo>
                        <a:pt x="2" y="249"/>
                      </a:lnTo>
                      <a:lnTo>
                        <a:pt x="1" y="244"/>
                      </a:lnTo>
                      <a:lnTo>
                        <a:pt x="0" y="239"/>
                      </a:lnTo>
                      <a:lnTo>
                        <a:pt x="0" y="17"/>
                      </a:lnTo>
                      <a:lnTo>
                        <a:pt x="0" y="17"/>
                      </a:lnTo>
                      <a:lnTo>
                        <a:pt x="1" y="12"/>
                      </a:lnTo>
                      <a:lnTo>
                        <a:pt x="2" y="8"/>
                      </a:lnTo>
                      <a:lnTo>
                        <a:pt x="4" y="4"/>
                      </a:lnTo>
                      <a:lnTo>
                        <a:pt x="8" y="2"/>
                      </a:lnTo>
                      <a:lnTo>
                        <a:pt x="12" y="0"/>
                      </a:lnTo>
                      <a:lnTo>
                        <a:pt x="16" y="1"/>
                      </a:lnTo>
                      <a:lnTo>
                        <a:pt x="21" y="2"/>
                      </a:lnTo>
                      <a:lnTo>
                        <a:pt x="26" y="4"/>
                      </a:lnTo>
                      <a:lnTo>
                        <a:pt x="167" y="81"/>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5" name="Freeform 538"/>
                <p:cNvSpPr/>
                <p:nvPr/>
              </p:nvSpPr>
              <p:spPr bwMode="auto">
                <a:xfrm>
                  <a:off x="16535752" y="863806"/>
                  <a:ext cx="31782" cy="61587"/>
                </a:xfrm>
                <a:custGeom>
                  <a:avLst/>
                  <a:gdLst>
                    <a:gd name="T0" fmla="*/ 16 w 16"/>
                    <a:gd name="T1" fmla="*/ 28 h 31"/>
                    <a:gd name="T2" fmla="*/ 16 w 16"/>
                    <a:gd name="T3" fmla="*/ 28 h 31"/>
                    <a:gd name="T4" fmla="*/ 15 w 16"/>
                    <a:gd name="T5" fmla="*/ 29 h 31"/>
                    <a:gd name="T6" fmla="*/ 12 w 16"/>
                    <a:gd name="T7" fmla="*/ 30 h 31"/>
                    <a:gd name="T8" fmla="*/ 3 w 16"/>
                    <a:gd name="T9" fmla="*/ 31 h 31"/>
                    <a:gd name="T10" fmla="*/ 3 w 16"/>
                    <a:gd name="T11" fmla="*/ 31 h 31"/>
                    <a:gd name="T12" fmla="*/ 1 w 16"/>
                    <a:gd name="T13" fmla="*/ 31 h 31"/>
                    <a:gd name="T14" fmla="*/ 0 w 16"/>
                    <a:gd name="T15" fmla="*/ 30 h 31"/>
                    <a:gd name="T16" fmla="*/ 0 w 16"/>
                    <a:gd name="T17" fmla="*/ 3 h 31"/>
                    <a:gd name="T18" fmla="*/ 0 w 16"/>
                    <a:gd name="T19" fmla="*/ 3 h 31"/>
                    <a:gd name="T20" fmla="*/ 1 w 16"/>
                    <a:gd name="T21" fmla="*/ 2 h 31"/>
                    <a:gd name="T22" fmla="*/ 3 w 16"/>
                    <a:gd name="T23" fmla="*/ 2 h 31"/>
                    <a:gd name="T24" fmla="*/ 12 w 16"/>
                    <a:gd name="T25" fmla="*/ 0 h 31"/>
                    <a:gd name="T26" fmla="*/ 12 w 16"/>
                    <a:gd name="T27" fmla="*/ 0 h 31"/>
                    <a:gd name="T28" fmla="*/ 15 w 16"/>
                    <a:gd name="T29" fmla="*/ 1 h 31"/>
                    <a:gd name="T30" fmla="*/ 16 w 16"/>
                    <a:gd name="T31" fmla="*/ 2 h 31"/>
                    <a:gd name="T32" fmla="*/ 16 w 16"/>
                    <a:gd name="T33"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1">
                      <a:moveTo>
                        <a:pt x="16" y="28"/>
                      </a:moveTo>
                      <a:lnTo>
                        <a:pt x="16" y="28"/>
                      </a:lnTo>
                      <a:lnTo>
                        <a:pt x="15" y="29"/>
                      </a:lnTo>
                      <a:lnTo>
                        <a:pt x="12" y="30"/>
                      </a:lnTo>
                      <a:lnTo>
                        <a:pt x="3" y="31"/>
                      </a:lnTo>
                      <a:lnTo>
                        <a:pt x="3" y="31"/>
                      </a:lnTo>
                      <a:lnTo>
                        <a:pt x="1" y="31"/>
                      </a:lnTo>
                      <a:lnTo>
                        <a:pt x="0" y="30"/>
                      </a:lnTo>
                      <a:lnTo>
                        <a:pt x="0" y="3"/>
                      </a:lnTo>
                      <a:lnTo>
                        <a:pt x="0" y="3"/>
                      </a:lnTo>
                      <a:lnTo>
                        <a:pt x="1" y="2"/>
                      </a:lnTo>
                      <a:lnTo>
                        <a:pt x="3" y="2"/>
                      </a:lnTo>
                      <a:lnTo>
                        <a:pt x="12" y="0"/>
                      </a:lnTo>
                      <a:lnTo>
                        <a:pt x="12" y="0"/>
                      </a:lnTo>
                      <a:lnTo>
                        <a:pt x="15" y="1"/>
                      </a:lnTo>
                      <a:lnTo>
                        <a:pt x="16" y="2"/>
                      </a:lnTo>
                      <a:lnTo>
                        <a:pt x="16" y="28"/>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6" name="Freeform 539"/>
                <p:cNvSpPr/>
                <p:nvPr/>
              </p:nvSpPr>
              <p:spPr bwMode="auto">
                <a:xfrm>
                  <a:off x="16578127" y="781690"/>
                  <a:ext cx="31782" cy="136860"/>
                </a:xfrm>
                <a:custGeom>
                  <a:avLst/>
                  <a:gdLst>
                    <a:gd name="T0" fmla="*/ 16 w 16"/>
                    <a:gd name="T1" fmla="*/ 67 h 72"/>
                    <a:gd name="T2" fmla="*/ 16 w 16"/>
                    <a:gd name="T3" fmla="*/ 67 h 72"/>
                    <a:gd name="T4" fmla="*/ 15 w 16"/>
                    <a:gd name="T5" fmla="*/ 70 h 72"/>
                    <a:gd name="T6" fmla="*/ 13 w 16"/>
                    <a:gd name="T7" fmla="*/ 71 h 72"/>
                    <a:gd name="T8" fmla="*/ 3 w 16"/>
                    <a:gd name="T9" fmla="*/ 72 h 72"/>
                    <a:gd name="T10" fmla="*/ 3 w 16"/>
                    <a:gd name="T11" fmla="*/ 72 h 72"/>
                    <a:gd name="T12" fmla="*/ 1 w 16"/>
                    <a:gd name="T13" fmla="*/ 72 h 72"/>
                    <a:gd name="T14" fmla="*/ 0 w 16"/>
                    <a:gd name="T15" fmla="*/ 69 h 72"/>
                    <a:gd name="T16" fmla="*/ 0 w 16"/>
                    <a:gd name="T17" fmla="*/ 6 h 72"/>
                    <a:gd name="T18" fmla="*/ 0 w 16"/>
                    <a:gd name="T19" fmla="*/ 6 h 72"/>
                    <a:gd name="T20" fmla="*/ 1 w 16"/>
                    <a:gd name="T21" fmla="*/ 3 h 72"/>
                    <a:gd name="T22" fmla="*/ 3 w 16"/>
                    <a:gd name="T23" fmla="*/ 2 h 72"/>
                    <a:gd name="T24" fmla="*/ 13 w 16"/>
                    <a:gd name="T25" fmla="*/ 0 h 72"/>
                    <a:gd name="T26" fmla="*/ 13 w 16"/>
                    <a:gd name="T27" fmla="*/ 0 h 72"/>
                    <a:gd name="T28" fmla="*/ 15 w 16"/>
                    <a:gd name="T29" fmla="*/ 2 h 72"/>
                    <a:gd name="T30" fmla="*/ 16 w 16"/>
                    <a:gd name="T31" fmla="*/ 4 h 72"/>
                    <a:gd name="T32" fmla="*/ 16 w 16"/>
                    <a:gd name="T33" fmla="*/ 6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72">
                      <a:moveTo>
                        <a:pt x="16" y="67"/>
                      </a:moveTo>
                      <a:lnTo>
                        <a:pt x="16" y="67"/>
                      </a:lnTo>
                      <a:lnTo>
                        <a:pt x="15" y="70"/>
                      </a:lnTo>
                      <a:lnTo>
                        <a:pt x="13" y="71"/>
                      </a:lnTo>
                      <a:lnTo>
                        <a:pt x="3" y="72"/>
                      </a:lnTo>
                      <a:lnTo>
                        <a:pt x="3" y="72"/>
                      </a:lnTo>
                      <a:lnTo>
                        <a:pt x="1" y="72"/>
                      </a:lnTo>
                      <a:lnTo>
                        <a:pt x="0" y="69"/>
                      </a:lnTo>
                      <a:lnTo>
                        <a:pt x="0" y="6"/>
                      </a:lnTo>
                      <a:lnTo>
                        <a:pt x="0" y="6"/>
                      </a:lnTo>
                      <a:lnTo>
                        <a:pt x="1" y="3"/>
                      </a:lnTo>
                      <a:lnTo>
                        <a:pt x="3" y="2"/>
                      </a:lnTo>
                      <a:lnTo>
                        <a:pt x="13" y="0"/>
                      </a:lnTo>
                      <a:lnTo>
                        <a:pt x="13" y="0"/>
                      </a:lnTo>
                      <a:lnTo>
                        <a:pt x="15" y="2"/>
                      </a:lnTo>
                      <a:lnTo>
                        <a:pt x="16" y="4"/>
                      </a:lnTo>
                      <a:lnTo>
                        <a:pt x="16" y="67"/>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7" name="Freeform 540"/>
                <p:cNvSpPr/>
                <p:nvPr/>
              </p:nvSpPr>
              <p:spPr bwMode="auto">
                <a:xfrm>
                  <a:off x="16620503" y="819328"/>
                  <a:ext cx="31782" cy="95802"/>
                </a:xfrm>
                <a:custGeom>
                  <a:avLst/>
                  <a:gdLst>
                    <a:gd name="T0" fmla="*/ 16 w 16"/>
                    <a:gd name="T1" fmla="*/ 44 h 49"/>
                    <a:gd name="T2" fmla="*/ 16 w 16"/>
                    <a:gd name="T3" fmla="*/ 44 h 49"/>
                    <a:gd name="T4" fmla="*/ 16 w 16"/>
                    <a:gd name="T5" fmla="*/ 47 h 49"/>
                    <a:gd name="T6" fmla="*/ 13 w 16"/>
                    <a:gd name="T7" fmla="*/ 48 h 49"/>
                    <a:gd name="T8" fmla="*/ 4 w 16"/>
                    <a:gd name="T9" fmla="*/ 49 h 49"/>
                    <a:gd name="T10" fmla="*/ 4 w 16"/>
                    <a:gd name="T11" fmla="*/ 49 h 49"/>
                    <a:gd name="T12" fmla="*/ 1 w 16"/>
                    <a:gd name="T13" fmla="*/ 48 h 49"/>
                    <a:gd name="T14" fmla="*/ 0 w 16"/>
                    <a:gd name="T15" fmla="*/ 47 h 49"/>
                    <a:gd name="T16" fmla="*/ 0 w 16"/>
                    <a:gd name="T17" fmla="*/ 4 h 49"/>
                    <a:gd name="T18" fmla="*/ 0 w 16"/>
                    <a:gd name="T19" fmla="*/ 4 h 49"/>
                    <a:gd name="T20" fmla="*/ 1 w 16"/>
                    <a:gd name="T21" fmla="*/ 2 h 49"/>
                    <a:gd name="T22" fmla="*/ 4 w 16"/>
                    <a:gd name="T23" fmla="*/ 1 h 49"/>
                    <a:gd name="T24" fmla="*/ 13 w 16"/>
                    <a:gd name="T25" fmla="*/ 0 h 49"/>
                    <a:gd name="T26" fmla="*/ 13 w 16"/>
                    <a:gd name="T27" fmla="*/ 0 h 49"/>
                    <a:gd name="T28" fmla="*/ 16 w 16"/>
                    <a:gd name="T29" fmla="*/ 1 h 49"/>
                    <a:gd name="T30" fmla="*/ 16 w 16"/>
                    <a:gd name="T31" fmla="*/ 2 h 49"/>
                    <a:gd name="T32" fmla="*/ 16 w 16"/>
                    <a:gd name="T3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49">
                      <a:moveTo>
                        <a:pt x="16" y="44"/>
                      </a:moveTo>
                      <a:lnTo>
                        <a:pt x="16" y="44"/>
                      </a:lnTo>
                      <a:lnTo>
                        <a:pt x="16" y="47"/>
                      </a:lnTo>
                      <a:lnTo>
                        <a:pt x="13" y="48"/>
                      </a:lnTo>
                      <a:lnTo>
                        <a:pt x="4" y="49"/>
                      </a:lnTo>
                      <a:lnTo>
                        <a:pt x="4" y="49"/>
                      </a:lnTo>
                      <a:lnTo>
                        <a:pt x="1" y="48"/>
                      </a:lnTo>
                      <a:lnTo>
                        <a:pt x="0" y="47"/>
                      </a:lnTo>
                      <a:lnTo>
                        <a:pt x="0" y="4"/>
                      </a:lnTo>
                      <a:lnTo>
                        <a:pt x="0" y="4"/>
                      </a:lnTo>
                      <a:lnTo>
                        <a:pt x="1" y="2"/>
                      </a:lnTo>
                      <a:lnTo>
                        <a:pt x="4" y="1"/>
                      </a:lnTo>
                      <a:lnTo>
                        <a:pt x="13" y="0"/>
                      </a:lnTo>
                      <a:lnTo>
                        <a:pt x="13" y="0"/>
                      </a:lnTo>
                      <a:lnTo>
                        <a:pt x="16" y="1"/>
                      </a:lnTo>
                      <a:lnTo>
                        <a:pt x="16" y="2"/>
                      </a:lnTo>
                      <a:lnTo>
                        <a:pt x="16" y="44"/>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8" name="Freeform 541"/>
                <p:cNvSpPr/>
                <p:nvPr/>
              </p:nvSpPr>
              <p:spPr bwMode="auto">
                <a:xfrm>
                  <a:off x="15767690" y="768004"/>
                  <a:ext cx="42376" cy="164232"/>
                </a:xfrm>
                <a:custGeom>
                  <a:avLst/>
                  <a:gdLst>
                    <a:gd name="T0" fmla="*/ 21 w 21"/>
                    <a:gd name="T1" fmla="*/ 86 h 86"/>
                    <a:gd name="T2" fmla="*/ 0 w 21"/>
                    <a:gd name="T3" fmla="*/ 84 h 86"/>
                    <a:gd name="T4" fmla="*/ 0 w 21"/>
                    <a:gd name="T5" fmla="*/ 0 h 86"/>
                    <a:gd name="T6" fmla="*/ 21 w 21"/>
                    <a:gd name="T7" fmla="*/ 2 h 86"/>
                    <a:gd name="T8" fmla="*/ 21 w 21"/>
                    <a:gd name="T9" fmla="*/ 86 h 86"/>
                  </a:gdLst>
                  <a:ahLst/>
                  <a:cxnLst>
                    <a:cxn ang="0">
                      <a:pos x="T0" y="T1"/>
                    </a:cxn>
                    <a:cxn ang="0">
                      <a:pos x="T2" y="T3"/>
                    </a:cxn>
                    <a:cxn ang="0">
                      <a:pos x="T4" y="T5"/>
                    </a:cxn>
                    <a:cxn ang="0">
                      <a:pos x="T6" y="T7"/>
                    </a:cxn>
                    <a:cxn ang="0">
                      <a:pos x="T8" y="T9"/>
                    </a:cxn>
                  </a:cxnLst>
                  <a:rect l="0" t="0" r="r" b="b"/>
                  <a:pathLst>
                    <a:path w="21" h="86">
                      <a:moveTo>
                        <a:pt x="21" y="86"/>
                      </a:moveTo>
                      <a:lnTo>
                        <a:pt x="0" y="84"/>
                      </a:lnTo>
                      <a:lnTo>
                        <a:pt x="0" y="0"/>
                      </a:lnTo>
                      <a:lnTo>
                        <a:pt x="21" y="2"/>
                      </a:lnTo>
                      <a:lnTo>
                        <a:pt x="21" y="86"/>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9" name="Freeform 542"/>
                <p:cNvSpPr/>
                <p:nvPr/>
              </p:nvSpPr>
              <p:spPr bwMode="auto">
                <a:xfrm>
                  <a:off x="15820660" y="815905"/>
                  <a:ext cx="42376" cy="119753"/>
                </a:xfrm>
                <a:custGeom>
                  <a:avLst/>
                  <a:gdLst>
                    <a:gd name="T0" fmla="*/ 21 w 22"/>
                    <a:gd name="T1" fmla="*/ 62 h 62"/>
                    <a:gd name="T2" fmla="*/ 0 w 22"/>
                    <a:gd name="T3" fmla="*/ 60 h 62"/>
                    <a:gd name="T4" fmla="*/ 0 w 22"/>
                    <a:gd name="T5" fmla="*/ 0 h 62"/>
                    <a:gd name="T6" fmla="*/ 22 w 22"/>
                    <a:gd name="T7" fmla="*/ 2 h 62"/>
                    <a:gd name="T8" fmla="*/ 21 w 22"/>
                    <a:gd name="T9" fmla="*/ 62 h 62"/>
                  </a:gdLst>
                  <a:ahLst/>
                  <a:cxnLst>
                    <a:cxn ang="0">
                      <a:pos x="T0" y="T1"/>
                    </a:cxn>
                    <a:cxn ang="0">
                      <a:pos x="T2" y="T3"/>
                    </a:cxn>
                    <a:cxn ang="0">
                      <a:pos x="T4" y="T5"/>
                    </a:cxn>
                    <a:cxn ang="0">
                      <a:pos x="T6" y="T7"/>
                    </a:cxn>
                    <a:cxn ang="0">
                      <a:pos x="T8" y="T9"/>
                    </a:cxn>
                  </a:cxnLst>
                  <a:rect l="0" t="0" r="r" b="b"/>
                  <a:pathLst>
                    <a:path w="22" h="62">
                      <a:moveTo>
                        <a:pt x="21" y="62"/>
                      </a:moveTo>
                      <a:lnTo>
                        <a:pt x="0" y="60"/>
                      </a:lnTo>
                      <a:lnTo>
                        <a:pt x="0" y="0"/>
                      </a:lnTo>
                      <a:lnTo>
                        <a:pt x="22" y="2"/>
                      </a:lnTo>
                      <a:lnTo>
                        <a:pt x="21" y="62"/>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90" name="Freeform 543"/>
                <p:cNvSpPr/>
                <p:nvPr/>
              </p:nvSpPr>
              <p:spPr bwMode="auto">
                <a:xfrm>
                  <a:off x="15878928" y="867229"/>
                  <a:ext cx="37077" cy="75273"/>
                </a:xfrm>
                <a:custGeom>
                  <a:avLst/>
                  <a:gdLst>
                    <a:gd name="T0" fmla="*/ 21 w 21"/>
                    <a:gd name="T1" fmla="*/ 40 h 40"/>
                    <a:gd name="T2" fmla="*/ 0 w 21"/>
                    <a:gd name="T3" fmla="*/ 38 h 40"/>
                    <a:gd name="T4" fmla="*/ 1 w 21"/>
                    <a:gd name="T5" fmla="*/ 0 h 40"/>
                    <a:gd name="T6" fmla="*/ 21 w 21"/>
                    <a:gd name="T7" fmla="*/ 2 h 40"/>
                    <a:gd name="T8" fmla="*/ 21 w 21"/>
                    <a:gd name="T9" fmla="*/ 40 h 40"/>
                  </a:gdLst>
                  <a:ahLst/>
                  <a:cxnLst>
                    <a:cxn ang="0">
                      <a:pos x="T0" y="T1"/>
                    </a:cxn>
                    <a:cxn ang="0">
                      <a:pos x="T2" y="T3"/>
                    </a:cxn>
                    <a:cxn ang="0">
                      <a:pos x="T4" y="T5"/>
                    </a:cxn>
                    <a:cxn ang="0">
                      <a:pos x="T6" y="T7"/>
                    </a:cxn>
                    <a:cxn ang="0">
                      <a:pos x="T8" y="T9"/>
                    </a:cxn>
                  </a:cxnLst>
                  <a:rect l="0" t="0" r="r" b="b"/>
                  <a:pathLst>
                    <a:path w="21" h="40">
                      <a:moveTo>
                        <a:pt x="21" y="40"/>
                      </a:moveTo>
                      <a:lnTo>
                        <a:pt x="0" y="38"/>
                      </a:lnTo>
                      <a:lnTo>
                        <a:pt x="1" y="0"/>
                      </a:lnTo>
                      <a:lnTo>
                        <a:pt x="21" y="2"/>
                      </a:lnTo>
                      <a:lnTo>
                        <a:pt x="21" y="40"/>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91" name="Freeform 544"/>
                <p:cNvSpPr>
                  <a:spLocks noEditPoints="1"/>
                </p:cNvSpPr>
                <p:nvPr/>
              </p:nvSpPr>
              <p:spPr bwMode="auto">
                <a:xfrm>
                  <a:off x="16154370" y="863806"/>
                  <a:ext cx="121828" cy="71852"/>
                </a:xfrm>
                <a:custGeom>
                  <a:avLst/>
                  <a:gdLst>
                    <a:gd name="T0" fmla="*/ 18 w 65"/>
                    <a:gd name="T1" fmla="*/ 15 h 38"/>
                    <a:gd name="T2" fmla="*/ 18 w 65"/>
                    <a:gd name="T3" fmla="*/ 38 h 38"/>
                    <a:gd name="T4" fmla="*/ 29 w 65"/>
                    <a:gd name="T5" fmla="*/ 38 h 38"/>
                    <a:gd name="T6" fmla="*/ 29 w 65"/>
                    <a:gd name="T7" fmla="*/ 15 h 38"/>
                    <a:gd name="T8" fmla="*/ 24 w 65"/>
                    <a:gd name="T9" fmla="*/ 10 h 38"/>
                    <a:gd name="T10" fmla="*/ 18 w 65"/>
                    <a:gd name="T11" fmla="*/ 15 h 38"/>
                    <a:gd name="T12" fmla="*/ 0 w 65"/>
                    <a:gd name="T13" fmla="*/ 38 h 38"/>
                    <a:gd name="T14" fmla="*/ 11 w 65"/>
                    <a:gd name="T15" fmla="*/ 38 h 38"/>
                    <a:gd name="T16" fmla="*/ 11 w 65"/>
                    <a:gd name="T17" fmla="*/ 20 h 38"/>
                    <a:gd name="T18" fmla="*/ 0 w 65"/>
                    <a:gd name="T19" fmla="*/ 29 h 38"/>
                    <a:gd name="T20" fmla="*/ 0 w 65"/>
                    <a:gd name="T21" fmla="*/ 38 h 38"/>
                    <a:gd name="T22" fmla="*/ 54 w 65"/>
                    <a:gd name="T23" fmla="*/ 9 h 38"/>
                    <a:gd name="T24" fmla="*/ 54 w 65"/>
                    <a:gd name="T25" fmla="*/ 38 h 38"/>
                    <a:gd name="T26" fmla="*/ 65 w 65"/>
                    <a:gd name="T27" fmla="*/ 38 h 38"/>
                    <a:gd name="T28" fmla="*/ 65 w 65"/>
                    <a:gd name="T29" fmla="*/ 0 h 38"/>
                    <a:gd name="T30" fmla="*/ 54 w 65"/>
                    <a:gd name="T31" fmla="*/ 9 h 38"/>
                    <a:gd name="T32" fmla="*/ 36 w 65"/>
                    <a:gd name="T33" fmla="*/ 20 h 38"/>
                    <a:gd name="T34" fmla="*/ 36 w 65"/>
                    <a:gd name="T35" fmla="*/ 38 h 38"/>
                    <a:gd name="T36" fmla="*/ 47 w 65"/>
                    <a:gd name="T37" fmla="*/ 38 h 38"/>
                    <a:gd name="T38" fmla="*/ 47 w 65"/>
                    <a:gd name="T39" fmla="*/ 15 h 38"/>
                    <a:gd name="T40" fmla="*/ 38 w 65"/>
                    <a:gd name="T41" fmla="*/ 22 h 38"/>
                    <a:gd name="T42" fmla="*/ 36 w 65"/>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38">
                      <a:moveTo>
                        <a:pt x="18" y="15"/>
                      </a:moveTo>
                      <a:lnTo>
                        <a:pt x="18" y="38"/>
                      </a:lnTo>
                      <a:lnTo>
                        <a:pt x="29" y="38"/>
                      </a:lnTo>
                      <a:lnTo>
                        <a:pt x="29" y="15"/>
                      </a:lnTo>
                      <a:lnTo>
                        <a:pt x="24" y="10"/>
                      </a:lnTo>
                      <a:lnTo>
                        <a:pt x="18" y="15"/>
                      </a:lnTo>
                      <a:close/>
                      <a:moveTo>
                        <a:pt x="0" y="38"/>
                      </a:moveTo>
                      <a:lnTo>
                        <a:pt x="11" y="38"/>
                      </a:lnTo>
                      <a:lnTo>
                        <a:pt x="11" y="20"/>
                      </a:lnTo>
                      <a:lnTo>
                        <a:pt x="0" y="29"/>
                      </a:lnTo>
                      <a:lnTo>
                        <a:pt x="0" y="38"/>
                      </a:lnTo>
                      <a:close/>
                      <a:moveTo>
                        <a:pt x="54" y="9"/>
                      </a:moveTo>
                      <a:lnTo>
                        <a:pt x="54" y="38"/>
                      </a:lnTo>
                      <a:lnTo>
                        <a:pt x="65" y="38"/>
                      </a:lnTo>
                      <a:lnTo>
                        <a:pt x="65" y="0"/>
                      </a:lnTo>
                      <a:lnTo>
                        <a:pt x="54" y="9"/>
                      </a:lnTo>
                      <a:close/>
                      <a:moveTo>
                        <a:pt x="36" y="20"/>
                      </a:moveTo>
                      <a:lnTo>
                        <a:pt x="36" y="38"/>
                      </a:lnTo>
                      <a:lnTo>
                        <a:pt x="47" y="38"/>
                      </a:lnTo>
                      <a:lnTo>
                        <a:pt x="47" y="15"/>
                      </a:lnTo>
                      <a:lnTo>
                        <a:pt x="38" y="22"/>
                      </a:lnTo>
                      <a:lnTo>
                        <a:pt x="36" y="20"/>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92" name="Freeform 545"/>
                <p:cNvSpPr/>
                <p:nvPr/>
              </p:nvSpPr>
              <p:spPr bwMode="auto">
                <a:xfrm>
                  <a:off x="16154370" y="826171"/>
                  <a:ext cx="137721" cy="78693"/>
                </a:xfrm>
                <a:custGeom>
                  <a:avLst/>
                  <a:gdLst>
                    <a:gd name="T0" fmla="*/ 73 w 73"/>
                    <a:gd name="T1" fmla="*/ 0 h 41"/>
                    <a:gd name="T2" fmla="*/ 51 w 73"/>
                    <a:gd name="T3" fmla="*/ 0 h 41"/>
                    <a:gd name="T4" fmla="*/ 60 w 73"/>
                    <a:gd name="T5" fmla="*/ 8 h 41"/>
                    <a:gd name="T6" fmla="*/ 38 w 73"/>
                    <a:gd name="T7" fmla="*/ 27 h 41"/>
                    <a:gd name="T8" fmla="*/ 24 w 73"/>
                    <a:gd name="T9" fmla="*/ 14 h 41"/>
                    <a:gd name="T10" fmla="*/ 0 w 73"/>
                    <a:gd name="T11" fmla="*/ 33 h 41"/>
                    <a:gd name="T12" fmla="*/ 0 w 73"/>
                    <a:gd name="T13" fmla="*/ 41 h 41"/>
                    <a:gd name="T14" fmla="*/ 24 w 73"/>
                    <a:gd name="T15" fmla="*/ 22 h 41"/>
                    <a:gd name="T16" fmla="*/ 38 w 73"/>
                    <a:gd name="T17" fmla="*/ 35 h 41"/>
                    <a:gd name="T18" fmla="*/ 65 w 73"/>
                    <a:gd name="T19" fmla="*/ 13 h 41"/>
                    <a:gd name="T20" fmla="*/ 73 w 73"/>
                    <a:gd name="T21" fmla="*/ 19 h 41"/>
                    <a:gd name="T22" fmla="*/ 73 w 73"/>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1">
                      <a:moveTo>
                        <a:pt x="73" y="0"/>
                      </a:moveTo>
                      <a:lnTo>
                        <a:pt x="51" y="0"/>
                      </a:lnTo>
                      <a:lnTo>
                        <a:pt x="60" y="8"/>
                      </a:lnTo>
                      <a:lnTo>
                        <a:pt x="38" y="27"/>
                      </a:lnTo>
                      <a:lnTo>
                        <a:pt x="24" y="14"/>
                      </a:lnTo>
                      <a:lnTo>
                        <a:pt x="0" y="33"/>
                      </a:lnTo>
                      <a:lnTo>
                        <a:pt x="0" y="41"/>
                      </a:lnTo>
                      <a:lnTo>
                        <a:pt x="24" y="22"/>
                      </a:lnTo>
                      <a:lnTo>
                        <a:pt x="38" y="35"/>
                      </a:lnTo>
                      <a:lnTo>
                        <a:pt x="65" y="13"/>
                      </a:lnTo>
                      <a:lnTo>
                        <a:pt x="73" y="19"/>
                      </a:lnTo>
                      <a:lnTo>
                        <a:pt x="73" y="0"/>
                      </a:lnTo>
                      <a:close/>
                    </a:path>
                  </a:pathLst>
                </a:custGeom>
                <a:solidFill>
                  <a:srgbClr val="FFFFFF"/>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93" name="Freeform 546"/>
                <p:cNvSpPr/>
                <p:nvPr/>
              </p:nvSpPr>
              <p:spPr bwMode="auto">
                <a:xfrm>
                  <a:off x="16064320" y="925393"/>
                  <a:ext cx="307224" cy="437951"/>
                </a:xfrm>
                <a:custGeom>
                  <a:avLst/>
                  <a:gdLst>
                    <a:gd name="T0" fmla="*/ 109 w 162"/>
                    <a:gd name="T1" fmla="*/ 85 h 229"/>
                    <a:gd name="T2" fmla="*/ 117 w 162"/>
                    <a:gd name="T3" fmla="*/ 78 h 229"/>
                    <a:gd name="T4" fmla="*/ 125 w 162"/>
                    <a:gd name="T5" fmla="*/ 69 h 229"/>
                    <a:gd name="T6" fmla="*/ 129 w 162"/>
                    <a:gd name="T7" fmla="*/ 59 h 229"/>
                    <a:gd name="T8" fmla="*/ 131 w 162"/>
                    <a:gd name="T9" fmla="*/ 46 h 229"/>
                    <a:gd name="T10" fmla="*/ 130 w 162"/>
                    <a:gd name="T11" fmla="*/ 37 h 229"/>
                    <a:gd name="T12" fmla="*/ 123 w 162"/>
                    <a:gd name="T13" fmla="*/ 20 h 229"/>
                    <a:gd name="T14" fmla="*/ 109 w 162"/>
                    <a:gd name="T15" fmla="*/ 8 h 229"/>
                    <a:gd name="T16" fmla="*/ 91 w 162"/>
                    <a:gd name="T17" fmla="*/ 1 h 229"/>
                    <a:gd name="T18" fmla="*/ 81 w 162"/>
                    <a:gd name="T19" fmla="*/ 0 h 229"/>
                    <a:gd name="T20" fmla="*/ 62 w 162"/>
                    <a:gd name="T21" fmla="*/ 3 h 229"/>
                    <a:gd name="T22" fmla="*/ 46 w 162"/>
                    <a:gd name="T23" fmla="*/ 14 h 229"/>
                    <a:gd name="T24" fmla="*/ 35 w 162"/>
                    <a:gd name="T25" fmla="*/ 29 h 229"/>
                    <a:gd name="T26" fmla="*/ 31 w 162"/>
                    <a:gd name="T27" fmla="*/ 46 h 229"/>
                    <a:gd name="T28" fmla="*/ 31 w 162"/>
                    <a:gd name="T29" fmla="*/ 52 h 229"/>
                    <a:gd name="T30" fmla="*/ 34 w 162"/>
                    <a:gd name="T31" fmla="*/ 64 h 229"/>
                    <a:gd name="T32" fmla="*/ 41 w 162"/>
                    <a:gd name="T33" fmla="*/ 74 h 229"/>
                    <a:gd name="T34" fmla="*/ 49 w 162"/>
                    <a:gd name="T35" fmla="*/ 82 h 229"/>
                    <a:gd name="T36" fmla="*/ 54 w 162"/>
                    <a:gd name="T37" fmla="*/ 85 h 229"/>
                    <a:gd name="T38" fmla="*/ 32 w 162"/>
                    <a:gd name="T39" fmla="*/ 98 h 229"/>
                    <a:gd name="T40" fmla="*/ 15 w 162"/>
                    <a:gd name="T41" fmla="*/ 118 h 229"/>
                    <a:gd name="T42" fmla="*/ 4 w 162"/>
                    <a:gd name="T43" fmla="*/ 143 h 229"/>
                    <a:gd name="T44" fmla="*/ 0 w 162"/>
                    <a:gd name="T45" fmla="*/ 172 h 229"/>
                    <a:gd name="T46" fmla="*/ 1 w 162"/>
                    <a:gd name="T47" fmla="*/ 181 h 229"/>
                    <a:gd name="T48" fmla="*/ 2 w 162"/>
                    <a:gd name="T49" fmla="*/ 190 h 229"/>
                    <a:gd name="T50" fmla="*/ 18 w 162"/>
                    <a:gd name="T51" fmla="*/ 206 h 229"/>
                    <a:gd name="T52" fmla="*/ 36 w 162"/>
                    <a:gd name="T53" fmla="*/ 219 h 229"/>
                    <a:gd name="T54" fmla="*/ 58 w 162"/>
                    <a:gd name="T55" fmla="*/ 226 h 229"/>
                    <a:gd name="T56" fmla="*/ 81 w 162"/>
                    <a:gd name="T57" fmla="*/ 229 h 229"/>
                    <a:gd name="T58" fmla="*/ 93 w 162"/>
                    <a:gd name="T59" fmla="*/ 228 h 229"/>
                    <a:gd name="T60" fmla="*/ 115 w 162"/>
                    <a:gd name="T61" fmla="*/ 223 h 229"/>
                    <a:gd name="T62" fmla="*/ 136 w 162"/>
                    <a:gd name="T63" fmla="*/ 212 h 229"/>
                    <a:gd name="T64" fmla="*/ 153 w 162"/>
                    <a:gd name="T65" fmla="*/ 198 h 229"/>
                    <a:gd name="T66" fmla="*/ 160 w 162"/>
                    <a:gd name="T67" fmla="*/ 190 h 229"/>
                    <a:gd name="T68" fmla="*/ 162 w 162"/>
                    <a:gd name="T69" fmla="*/ 172 h 229"/>
                    <a:gd name="T70" fmla="*/ 161 w 162"/>
                    <a:gd name="T71" fmla="*/ 157 h 229"/>
                    <a:gd name="T72" fmla="*/ 153 w 162"/>
                    <a:gd name="T73" fmla="*/ 130 h 229"/>
                    <a:gd name="T74" fmla="*/ 139 w 162"/>
                    <a:gd name="T75" fmla="*/ 108 h 229"/>
                    <a:gd name="T76" fmla="*/ 120 w 162"/>
                    <a:gd name="T77" fmla="*/ 91 h 229"/>
                    <a:gd name="T78" fmla="*/ 109 w 162"/>
                    <a:gd name="T79" fmla="*/ 8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229">
                      <a:moveTo>
                        <a:pt x="109" y="85"/>
                      </a:moveTo>
                      <a:lnTo>
                        <a:pt x="109" y="85"/>
                      </a:lnTo>
                      <a:lnTo>
                        <a:pt x="113" y="82"/>
                      </a:lnTo>
                      <a:lnTo>
                        <a:pt x="117" y="78"/>
                      </a:lnTo>
                      <a:lnTo>
                        <a:pt x="122" y="74"/>
                      </a:lnTo>
                      <a:lnTo>
                        <a:pt x="125" y="69"/>
                      </a:lnTo>
                      <a:lnTo>
                        <a:pt x="128" y="64"/>
                      </a:lnTo>
                      <a:lnTo>
                        <a:pt x="129" y="59"/>
                      </a:lnTo>
                      <a:lnTo>
                        <a:pt x="131" y="52"/>
                      </a:lnTo>
                      <a:lnTo>
                        <a:pt x="131" y="46"/>
                      </a:lnTo>
                      <a:lnTo>
                        <a:pt x="131" y="46"/>
                      </a:lnTo>
                      <a:lnTo>
                        <a:pt x="130" y="37"/>
                      </a:lnTo>
                      <a:lnTo>
                        <a:pt x="127" y="29"/>
                      </a:lnTo>
                      <a:lnTo>
                        <a:pt x="123" y="20"/>
                      </a:lnTo>
                      <a:lnTo>
                        <a:pt x="116" y="14"/>
                      </a:lnTo>
                      <a:lnTo>
                        <a:pt x="109" y="8"/>
                      </a:lnTo>
                      <a:lnTo>
                        <a:pt x="100" y="3"/>
                      </a:lnTo>
                      <a:lnTo>
                        <a:pt x="91" y="1"/>
                      </a:lnTo>
                      <a:lnTo>
                        <a:pt x="81" y="0"/>
                      </a:lnTo>
                      <a:lnTo>
                        <a:pt x="81" y="0"/>
                      </a:lnTo>
                      <a:lnTo>
                        <a:pt x="71" y="1"/>
                      </a:lnTo>
                      <a:lnTo>
                        <a:pt x="62" y="3"/>
                      </a:lnTo>
                      <a:lnTo>
                        <a:pt x="54" y="8"/>
                      </a:lnTo>
                      <a:lnTo>
                        <a:pt x="46" y="14"/>
                      </a:lnTo>
                      <a:lnTo>
                        <a:pt x="40" y="20"/>
                      </a:lnTo>
                      <a:lnTo>
                        <a:pt x="35" y="29"/>
                      </a:lnTo>
                      <a:lnTo>
                        <a:pt x="32" y="37"/>
                      </a:lnTo>
                      <a:lnTo>
                        <a:pt x="31" y="46"/>
                      </a:lnTo>
                      <a:lnTo>
                        <a:pt x="31" y="46"/>
                      </a:lnTo>
                      <a:lnTo>
                        <a:pt x="31" y="52"/>
                      </a:lnTo>
                      <a:lnTo>
                        <a:pt x="32" y="59"/>
                      </a:lnTo>
                      <a:lnTo>
                        <a:pt x="34" y="64"/>
                      </a:lnTo>
                      <a:lnTo>
                        <a:pt x="38" y="69"/>
                      </a:lnTo>
                      <a:lnTo>
                        <a:pt x="41" y="74"/>
                      </a:lnTo>
                      <a:lnTo>
                        <a:pt x="45" y="78"/>
                      </a:lnTo>
                      <a:lnTo>
                        <a:pt x="49" y="82"/>
                      </a:lnTo>
                      <a:lnTo>
                        <a:pt x="54" y="85"/>
                      </a:lnTo>
                      <a:lnTo>
                        <a:pt x="54" y="85"/>
                      </a:lnTo>
                      <a:lnTo>
                        <a:pt x="43" y="91"/>
                      </a:lnTo>
                      <a:lnTo>
                        <a:pt x="32" y="98"/>
                      </a:lnTo>
                      <a:lnTo>
                        <a:pt x="24" y="108"/>
                      </a:lnTo>
                      <a:lnTo>
                        <a:pt x="15" y="118"/>
                      </a:lnTo>
                      <a:lnTo>
                        <a:pt x="10" y="130"/>
                      </a:lnTo>
                      <a:lnTo>
                        <a:pt x="4" y="143"/>
                      </a:lnTo>
                      <a:lnTo>
                        <a:pt x="1" y="157"/>
                      </a:lnTo>
                      <a:lnTo>
                        <a:pt x="0" y="172"/>
                      </a:lnTo>
                      <a:lnTo>
                        <a:pt x="0" y="172"/>
                      </a:lnTo>
                      <a:lnTo>
                        <a:pt x="1" y="181"/>
                      </a:lnTo>
                      <a:lnTo>
                        <a:pt x="2" y="190"/>
                      </a:lnTo>
                      <a:lnTo>
                        <a:pt x="2" y="190"/>
                      </a:lnTo>
                      <a:lnTo>
                        <a:pt x="10" y="198"/>
                      </a:lnTo>
                      <a:lnTo>
                        <a:pt x="18" y="206"/>
                      </a:lnTo>
                      <a:lnTo>
                        <a:pt x="27" y="212"/>
                      </a:lnTo>
                      <a:lnTo>
                        <a:pt x="36" y="219"/>
                      </a:lnTo>
                      <a:lnTo>
                        <a:pt x="47" y="223"/>
                      </a:lnTo>
                      <a:lnTo>
                        <a:pt x="58" y="226"/>
                      </a:lnTo>
                      <a:lnTo>
                        <a:pt x="70" y="228"/>
                      </a:lnTo>
                      <a:lnTo>
                        <a:pt x="81" y="229"/>
                      </a:lnTo>
                      <a:lnTo>
                        <a:pt x="81" y="229"/>
                      </a:lnTo>
                      <a:lnTo>
                        <a:pt x="93" y="228"/>
                      </a:lnTo>
                      <a:lnTo>
                        <a:pt x="105" y="226"/>
                      </a:lnTo>
                      <a:lnTo>
                        <a:pt x="115" y="223"/>
                      </a:lnTo>
                      <a:lnTo>
                        <a:pt x="125" y="219"/>
                      </a:lnTo>
                      <a:lnTo>
                        <a:pt x="136" y="212"/>
                      </a:lnTo>
                      <a:lnTo>
                        <a:pt x="144" y="206"/>
                      </a:lnTo>
                      <a:lnTo>
                        <a:pt x="153" y="198"/>
                      </a:lnTo>
                      <a:lnTo>
                        <a:pt x="160" y="190"/>
                      </a:lnTo>
                      <a:lnTo>
                        <a:pt x="160" y="190"/>
                      </a:lnTo>
                      <a:lnTo>
                        <a:pt x="161" y="181"/>
                      </a:lnTo>
                      <a:lnTo>
                        <a:pt x="162" y="172"/>
                      </a:lnTo>
                      <a:lnTo>
                        <a:pt x="162" y="172"/>
                      </a:lnTo>
                      <a:lnTo>
                        <a:pt x="161" y="157"/>
                      </a:lnTo>
                      <a:lnTo>
                        <a:pt x="158" y="143"/>
                      </a:lnTo>
                      <a:lnTo>
                        <a:pt x="153" y="130"/>
                      </a:lnTo>
                      <a:lnTo>
                        <a:pt x="146" y="118"/>
                      </a:lnTo>
                      <a:lnTo>
                        <a:pt x="139" y="108"/>
                      </a:lnTo>
                      <a:lnTo>
                        <a:pt x="130" y="98"/>
                      </a:lnTo>
                      <a:lnTo>
                        <a:pt x="120" y="91"/>
                      </a:lnTo>
                      <a:lnTo>
                        <a:pt x="109" y="85"/>
                      </a:lnTo>
                      <a:lnTo>
                        <a:pt x="109" y="85"/>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nvGrpSpPr>
              <p:cNvPr id="90204" name="组合 367"/>
              <p:cNvGrpSpPr/>
              <p:nvPr/>
            </p:nvGrpSpPr>
            <p:grpSpPr bwMode="auto">
              <a:xfrm>
                <a:off x="2119715" y="3478847"/>
                <a:ext cx="295594" cy="271302"/>
                <a:chOff x="11078074" y="5698959"/>
                <a:chExt cx="785726" cy="726319"/>
              </a:xfrm>
            </p:grpSpPr>
            <p:sp>
              <p:nvSpPr>
                <p:cNvPr id="476" name="Freeform 575"/>
                <p:cNvSpPr/>
                <p:nvPr/>
              </p:nvSpPr>
              <p:spPr bwMode="auto">
                <a:xfrm>
                  <a:off x="11078101" y="5699678"/>
                  <a:ext cx="464196" cy="490975"/>
                </a:xfrm>
                <a:custGeom>
                  <a:avLst/>
                  <a:gdLst>
                    <a:gd name="T0" fmla="*/ 189 w 243"/>
                    <a:gd name="T1" fmla="*/ 0 h 256"/>
                    <a:gd name="T2" fmla="*/ 159 w 243"/>
                    <a:gd name="T3" fmla="*/ 2 h 256"/>
                    <a:gd name="T4" fmla="*/ 130 w 243"/>
                    <a:gd name="T5" fmla="*/ 10 h 256"/>
                    <a:gd name="T6" fmla="*/ 104 w 243"/>
                    <a:gd name="T7" fmla="*/ 21 h 256"/>
                    <a:gd name="T8" fmla="*/ 79 w 243"/>
                    <a:gd name="T9" fmla="*/ 36 h 256"/>
                    <a:gd name="T10" fmla="*/ 78 w 243"/>
                    <a:gd name="T11" fmla="*/ 47 h 256"/>
                    <a:gd name="T12" fmla="*/ 81 w 243"/>
                    <a:gd name="T13" fmla="*/ 50 h 256"/>
                    <a:gd name="T14" fmla="*/ 102 w 243"/>
                    <a:gd name="T15" fmla="*/ 49 h 256"/>
                    <a:gd name="T16" fmla="*/ 100 w 243"/>
                    <a:gd name="T17" fmla="*/ 88 h 256"/>
                    <a:gd name="T18" fmla="*/ 99 w 243"/>
                    <a:gd name="T19" fmla="*/ 93 h 256"/>
                    <a:gd name="T20" fmla="*/ 111 w 243"/>
                    <a:gd name="T21" fmla="*/ 108 h 256"/>
                    <a:gd name="T22" fmla="*/ 76 w 243"/>
                    <a:gd name="T23" fmla="*/ 126 h 256"/>
                    <a:gd name="T24" fmla="*/ 72 w 243"/>
                    <a:gd name="T25" fmla="*/ 129 h 256"/>
                    <a:gd name="T26" fmla="*/ 64 w 243"/>
                    <a:gd name="T27" fmla="*/ 146 h 256"/>
                    <a:gd name="T28" fmla="*/ 30 w 243"/>
                    <a:gd name="T29" fmla="*/ 127 h 256"/>
                    <a:gd name="T30" fmla="*/ 25 w 243"/>
                    <a:gd name="T31" fmla="*/ 124 h 256"/>
                    <a:gd name="T32" fmla="*/ 19 w 243"/>
                    <a:gd name="T33" fmla="*/ 120 h 256"/>
                    <a:gd name="T34" fmla="*/ 12 w 243"/>
                    <a:gd name="T35" fmla="*/ 123 h 256"/>
                    <a:gd name="T36" fmla="*/ 3 w 243"/>
                    <a:gd name="T37" fmla="*/ 155 h 256"/>
                    <a:gd name="T38" fmla="*/ 0 w 243"/>
                    <a:gd name="T39" fmla="*/ 189 h 256"/>
                    <a:gd name="T40" fmla="*/ 1 w 243"/>
                    <a:gd name="T41" fmla="*/ 206 h 256"/>
                    <a:gd name="T42" fmla="*/ 8 w 243"/>
                    <a:gd name="T43" fmla="*/ 240 h 256"/>
                    <a:gd name="T44" fmla="*/ 28 w 243"/>
                    <a:gd name="T45" fmla="*/ 250 h 256"/>
                    <a:gd name="T46" fmla="*/ 99 w 243"/>
                    <a:gd name="T47" fmla="*/ 215 h 256"/>
                    <a:gd name="T48" fmla="*/ 95 w 243"/>
                    <a:gd name="T49" fmla="*/ 189 h 256"/>
                    <a:gd name="T50" fmla="*/ 96 w 243"/>
                    <a:gd name="T51" fmla="*/ 180 h 256"/>
                    <a:gd name="T52" fmla="*/ 99 w 243"/>
                    <a:gd name="T53" fmla="*/ 161 h 256"/>
                    <a:gd name="T54" fmla="*/ 107 w 243"/>
                    <a:gd name="T55" fmla="*/ 144 h 256"/>
                    <a:gd name="T56" fmla="*/ 116 w 243"/>
                    <a:gd name="T57" fmla="*/ 129 h 256"/>
                    <a:gd name="T58" fmla="*/ 129 w 243"/>
                    <a:gd name="T59" fmla="*/ 118 h 256"/>
                    <a:gd name="T60" fmla="*/ 144 w 243"/>
                    <a:gd name="T61" fmla="*/ 107 h 256"/>
                    <a:gd name="T62" fmla="*/ 161 w 243"/>
                    <a:gd name="T63" fmla="*/ 100 h 256"/>
                    <a:gd name="T64" fmla="*/ 179 w 243"/>
                    <a:gd name="T65" fmla="*/ 96 h 256"/>
                    <a:gd name="T66" fmla="*/ 189 w 243"/>
                    <a:gd name="T67" fmla="*/ 96 h 256"/>
                    <a:gd name="T68" fmla="*/ 212 w 243"/>
                    <a:gd name="T69" fmla="*/ 98 h 256"/>
                    <a:gd name="T70" fmla="*/ 243 w 243"/>
                    <a:gd name="T71" fmla="*/ 9 h 256"/>
                    <a:gd name="T72" fmla="*/ 202 w 243"/>
                    <a:gd name="T73" fmla="*/ 1 h 256"/>
                    <a:gd name="T74" fmla="*/ 189 w 243"/>
                    <a:gd name="T7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3" h="256">
                      <a:moveTo>
                        <a:pt x="189" y="0"/>
                      </a:moveTo>
                      <a:lnTo>
                        <a:pt x="189" y="0"/>
                      </a:lnTo>
                      <a:lnTo>
                        <a:pt x="174" y="1"/>
                      </a:lnTo>
                      <a:lnTo>
                        <a:pt x="159" y="2"/>
                      </a:lnTo>
                      <a:lnTo>
                        <a:pt x="144" y="6"/>
                      </a:lnTo>
                      <a:lnTo>
                        <a:pt x="130" y="10"/>
                      </a:lnTo>
                      <a:lnTo>
                        <a:pt x="116" y="15"/>
                      </a:lnTo>
                      <a:lnTo>
                        <a:pt x="104" y="21"/>
                      </a:lnTo>
                      <a:lnTo>
                        <a:pt x="91" y="28"/>
                      </a:lnTo>
                      <a:lnTo>
                        <a:pt x="79" y="36"/>
                      </a:lnTo>
                      <a:lnTo>
                        <a:pt x="78" y="47"/>
                      </a:lnTo>
                      <a:lnTo>
                        <a:pt x="78" y="47"/>
                      </a:lnTo>
                      <a:lnTo>
                        <a:pt x="81" y="50"/>
                      </a:lnTo>
                      <a:lnTo>
                        <a:pt x="81" y="50"/>
                      </a:lnTo>
                      <a:lnTo>
                        <a:pt x="87" y="55"/>
                      </a:lnTo>
                      <a:lnTo>
                        <a:pt x="102" y="49"/>
                      </a:lnTo>
                      <a:lnTo>
                        <a:pt x="115" y="81"/>
                      </a:lnTo>
                      <a:lnTo>
                        <a:pt x="100" y="88"/>
                      </a:lnTo>
                      <a:lnTo>
                        <a:pt x="100" y="88"/>
                      </a:lnTo>
                      <a:lnTo>
                        <a:pt x="99" y="93"/>
                      </a:lnTo>
                      <a:lnTo>
                        <a:pt x="98" y="98"/>
                      </a:lnTo>
                      <a:lnTo>
                        <a:pt x="111" y="108"/>
                      </a:lnTo>
                      <a:lnTo>
                        <a:pt x="90" y="137"/>
                      </a:lnTo>
                      <a:lnTo>
                        <a:pt x="76" y="126"/>
                      </a:lnTo>
                      <a:lnTo>
                        <a:pt x="76" y="126"/>
                      </a:lnTo>
                      <a:lnTo>
                        <a:pt x="72" y="129"/>
                      </a:lnTo>
                      <a:lnTo>
                        <a:pt x="65" y="132"/>
                      </a:lnTo>
                      <a:lnTo>
                        <a:pt x="64" y="146"/>
                      </a:lnTo>
                      <a:lnTo>
                        <a:pt x="28" y="142"/>
                      </a:lnTo>
                      <a:lnTo>
                        <a:pt x="30" y="127"/>
                      </a:lnTo>
                      <a:lnTo>
                        <a:pt x="30" y="127"/>
                      </a:lnTo>
                      <a:lnTo>
                        <a:pt x="25" y="124"/>
                      </a:lnTo>
                      <a:lnTo>
                        <a:pt x="25" y="124"/>
                      </a:lnTo>
                      <a:lnTo>
                        <a:pt x="19" y="120"/>
                      </a:lnTo>
                      <a:lnTo>
                        <a:pt x="12" y="123"/>
                      </a:lnTo>
                      <a:lnTo>
                        <a:pt x="12" y="123"/>
                      </a:lnTo>
                      <a:lnTo>
                        <a:pt x="8" y="138"/>
                      </a:lnTo>
                      <a:lnTo>
                        <a:pt x="3" y="155"/>
                      </a:lnTo>
                      <a:lnTo>
                        <a:pt x="1" y="172"/>
                      </a:lnTo>
                      <a:lnTo>
                        <a:pt x="0" y="189"/>
                      </a:lnTo>
                      <a:lnTo>
                        <a:pt x="0" y="189"/>
                      </a:lnTo>
                      <a:lnTo>
                        <a:pt x="1" y="206"/>
                      </a:lnTo>
                      <a:lnTo>
                        <a:pt x="3" y="223"/>
                      </a:lnTo>
                      <a:lnTo>
                        <a:pt x="8" y="240"/>
                      </a:lnTo>
                      <a:lnTo>
                        <a:pt x="12" y="256"/>
                      </a:lnTo>
                      <a:lnTo>
                        <a:pt x="28" y="250"/>
                      </a:lnTo>
                      <a:lnTo>
                        <a:pt x="99" y="215"/>
                      </a:lnTo>
                      <a:lnTo>
                        <a:pt x="99" y="215"/>
                      </a:lnTo>
                      <a:lnTo>
                        <a:pt x="96" y="202"/>
                      </a:lnTo>
                      <a:lnTo>
                        <a:pt x="95" y="189"/>
                      </a:lnTo>
                      <a:lnTo>
                        <a:pt x="95" y="189"/>
                      </a:lnTo>
                      <a:lnTo>
                        <a:pt x="96" y="180"/>
                      </a:lnTo>
                      <a:lnTo>
                        <a:pt x="97" y="170"/>
                      </a:lnTo>
                      <a:lnTo>
                        <a:pt x="99" y="161"/>
                      </a:lnTo>
                      <a:lnTo>
                        <a:pt x="103" y="153"/>
                      </a:lnTo>
                      <a:lnTo>
                        <a:pt x="107" y="144"/>
                      </a:lnTo>
                      <a:lnTo>
                        <a:pt x="111" y="137"/>
                      </a:lnTo>
                      <a:lnTo>
                        <a:pt x="116" y="129"/>
                      </a:lnTo>
                      <a:lnTo>
                        <a:pt x="123" y="123"/>
                      </a:lnTo>
                      <a:lnTo>
                        <a:pt x="129" y="118"/>
                      </a:lnTo>
                      <a:lnTo>
                        <a:pt x="137" y="111"/>
                      </a:lnTo>
                      <a:lnTo>
                        <a:pt x="144" y="107"/>
                      </a:lnTo>
                      <a:lnTo>
                        <a:pt x="153" y="103"/>
                      </a:lnTo>
                      <a:lnTo>
                        <a:pt x="161" y="100"/>
                      </a:lnTo>
                      <a:lnTo>
                        <a:pt x="170" y="97"/>
                      </a:lnTo>
                      <a:lnTo>
                        <a:pt x="179" y="96"/>
                      </a:lnTo>
                      <a:lnTo>
                        <a:pt x="189" y="96"/>
                      </a:lnTo>
                      <a:lnTo>
                        <a:pt x="189" y="96"/>
                      </a:lnTo>
                      <a:lnTo>
                        <a:pt x="201" y="96"/>
                      </a:lnTo>
                      <a:lnTo>
                        <a:pt x="212" y="98"/>
                      </a:lnTo>
                      <a:lnTo>
                        <a:pt x="243" y="9"/>
                      </a:lnTo>
                      <a:lnTo>
                        <a:pt x="243" y="9"/>
                      </a:lnTo>
                      <a:lnTo>
                        <a:pt x="216" y="4"/>
                      </a:lnTo>
                      <a:lnTo>
                        <a:pt x="202" y="1"/>
                      </a:lnTo>
                      <a:lnTo>
                        <a:pt x="189" y="0"/>
                      </a:lnTo>
                      <a:lnTo>
                        <a:pt x="189" y="0"/>
                      </a:lnTo>
                      <a:close/>
                    </a:path>
                  </a:pathLst>
                </a:custGeom>
                <a:solidFill>
                  <a:srgbClr val="898989"/>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77" name="Freeform 576"/>
                <p:cNvSpPr>
                  <a:spLocks noEditPoints="1"/>
                </p:cNvSpPr>
                <p:nvPr/>
              </p:nvSpPr>
              <p:spPr bwMode="auto">
                <a:xfrm>
                  <a:off x="11082319" y="5773006"/>
                  <a:ext cx="198339" cy="188100"/>
                </a:xfrm>
                <a:custGeom>
                  <a:avLst/>
                  <a:gdLst>
                    <a:gd name="T0" fmla="*/ 75 w 103"/>
                    <a:gd name="T1" fmla="*/ 19 h 98"/>
                    <a:gd name="T2" fmla="*/ 73 w 103"/>
                    <a:gd name="T3" fmla="*/ 4 h 98"/>
                    <a:gd name="T4" fmla="*/ 42 w 103"/>
                    <a:gd name="T5" fmla="*/ 11 h 98"/>
                    <a:gd name="T6" fmla="*/ 37 w 103"/>
                    <a:gd name="T7" fmla="*/ 14 h 98"/>
                    <a:gd name="T8" fmla="*/ 23 w 103"/>
                    <a:gd name="T9" fmla="*/ 8 h 98"/>
                    <a:gd name="T10" fmla="*/ 14 w 103"/>
                    <a:gd name="T11" fmla="*/ 38 h 98"/>
                    <a:gd name="T12" fmla="*/ 13 w 103"/>
                    <a:gd name="T13" fmla="*/ 43 h 98"/>
                    <a:gd name="T14" fmla="*/ 0 w 103"/>
                    <a:gd name="T15" fmla="*/ 54 h 98"/>
                    <a:gd name="T16" fmla="*/ 24 w 103"/>
                    <a:gd name="T17" fmla="*/ 75 h 98"/>
                    <a:gd name="T18" fmla="*/ 28 w 103"/>
                    <a:gd name="T19" fmla="*/ 80 h 98"/>
                    <a:gd name="T20" fmla="*/ 32 w 103"/>
                    <a:gd name="T21" fmla="*/ 82 h 98"/>
                    <a:gd name="T22" fmla="*/ 60 w 103"/>
                    <a:gd name="T23" fmla="*/ 98 h 98"/>
                    <a:gd name="T24" fmla="*/ 62 w 103"/>
                    <a:gd name="T25" fmla="*/ 85 h 98"/>
                    <a:gd name="T26" fmla="*/ 81 w 103"/>
                    <a:gd name="T27" fmla="*/ 90 h 98"/>
                    <a:gd name="T28" fmla="*/ 89 w 103"/>
                    <a:gd name="T29" fmla="*/ 58 h 98"/>
                    <a:gd name="T30" fmla="*/ 90 w 103"/>
                    <a:gd name="T31" fmla="*/ 50 h 98"/>
                    <a:gd name="T32" fmla="*/ 91 w 103"/>
                    <a:gd name="T33" fmla="*/ 18 h 98"/>
                    <a:gd name="T34" fmla="*/ 79 w 103"/>
                    <a:gd name="T35" fmla="*/ 22 h 98"/>
                    <a:gd name="T36" fmla="*/ 75 w 103"/>
                    <a:gd name="T37" fmla="*/ 19 h 98"/>
                    <a:gd name="T38" fmla="*/ 64 w 103"/>
                    <a:gd name="T39" fmla="*/ 58 h 98"/>
                    <a:gd name="T40" fmla="*/ 59 w 103"/>
                    <a:gd name="T41" fmla="*/ 63 h 98"/>
                    <a:gd name="T42" fmla="*/ 47 w 103"/>
                    <a:gd name="T43" fmla="*/ 64 h 98"/>
                    <a:gd name="T44" fmla="*/ 42 w 103"/>
                    <a:gd name="T45" fmla="*/ 62 h 98"/>
                    <a:gd name="T46" fmla="*/ 39 w 103"/>
                    <a:gd name="T47" fmla="*/ 59 h 98"/>
                    <a:gd name="T48" fmla="*/ 36 w 103"/>
                    <a:gd name="T49" fmla="*/ 51 h 98"/>
                    <a:gd name="T50" fmla="*/ 37 w 103"/>
                    <a:gd name="T51" fmla="*/ 42 h 98"/>
                    <a:gd name="T52" fmla="*/ 39 w 103"/>
                    <a:gd name="T53" fmla="*/ 39 h 98"/>
                    <a:gd name="T54" fmla="*/ 43 w 103"/>
                    <a:gd name="T55" fmla="*/ 35 h 98"/>
                    <a:gd name="T56" fmla="*/ 55 w 103"/>
                    <a:gd name="T57" fmla="*/ 34 h 98"/>
                    <a:gd name="T58" fmla="*/ 61 w 103"/>
                    <a:gd name="T59" fmla="*/ 36 h 98"/>
                    <a:gd name="T60" fmla="*/ 63 w 103"/>
                    <a:gd name="T61" fmla="*/ 38 h 98"/>
                    <a:gd name="T62" fmla="*/ 66 w 103"/>
                    <a:gd name="T63" fmla="*/ 47 h 98"/>
                    <a:gd name="T64" fmla="*/ 65 w 103"/>
                    <a:gd name="T65" fmla="*/ 55 h 98"/>
                    <a:gd name="T66" fmla="*/ 64 w 103"/>
                    <a:gd name="T67" fmla="*/ 5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98">
                      <a:moveTo>
                        <a:pt x="75" y="19"/>
                      </a:moveTo>
                      <a:lnTo>
                        <a:pt x="75" y="19"/>
                      </a:lnTo>
                      <a:lnTo>
                        <a:pt x="72" y="17"/>
                      </a:lnTo>
                      <a:lnTo>
                        <a:pt x="73" y="4"/>
                      </a:lnTo>
                      <a:lnTo>
                        <a:pt x="44" y="0"/>
                      </a:lnTo>
                      <a:lnTo>
                        <a:pt x="42" y="11"/>
                      </a:lnTo>
                      <a:lnTo>
                        <a:pt x="42" y="11"/>
                      </a:lnTo>
                      <a:lnTo>
                        <a:pt x="37" y="14"/>
                      </a:lnTo>
                      <a:lnTo>
                        <a:pt x="32" y="16"/>
                      </a:lnTo>
                      <a:lnTo>
                        <a:pt x="23" y="8"/>
                      </a:lnTo>
                      <a:lnTo>
                        <a:pt x="5" y="32"/>
                      </a:lnTo>
                      <a:lnTo>
                        <a:pt x="14" y="38"/>
                      </a:lnTo>
                      <a:lnTo>
                        <a:pt x="14" y="38"/>
                      </a:lnTo>
                      <a:lnTo>
                        <a:pt x="13" y="43"/>
                      </a:lnTo>
                      <a:lnTo>
                        <a:pt x="12" y="49"/>
                      </a:lnTo>
                      <a:lnTo>
                        <a:pt x="0" y="54"/>
                      </a:lnTo>
                      <a:lnTo>
                        <a:pt x="12" y="81"/>
                      </a:lnTo>
                      <a:lnTo>
                        <a:pt x="24" y="75"/>
                      </a:lnTo>
                      <a:lnTo>
                        <a:pt x="24" y="75"/>
                      </a:lnTo>
                      <a:lnTo>
                        <a:pt x="28" y="80"/>
                      </a:lnTo>
                      <a:lnTo>
                        <a:pt x="28" y="80"/>
                      </a:lnTo>
                      <a:lnTo>
                        <a:pt x="32" y="82"/>
                      </a:lnTo>
                      <a:lnTo>
                        <a:pt x="30" y="95"/>
                      </a:lnTo>
                      <a:lnTo>
                        <a:pt x="60" y="98"/>
                      </a:lnTo>
                      <a:lnTo>
                        <a:pt x="62" y="85"/>
                      </a:lnTo>
                      <a:lnTo>
                        <a:pt x="62" y="85"/>
                      </a:lnTo>
                      <a:lnTo>
                        <a:pt x="71" y="82"/>
                      </a:lnTo>
                      <a:lnTo>
                        <a:pt x="81" y="90"/>
                      </a:lnTo>
                      <a:lnTo>
                        <a:pt x="100" y="67"/>
                      </a:lnTo>
                      <a:lnTo>
                        <a:pt x="89" y="58"/>
                      </a:lnTo>
                      <a:lnTo>
                        <a:pt x="89" y="58"/>
                      </a:lnTo>
                      <a:lnTo>
                        <a:pt x="90" y="50"/>
                      </a:lnTo>
                      <a:lnTo>
                        <a:pt x="103" y="44"/>
                      </a:lnTo>
                      <a:lnTo>
                        <a:pt x="91" y="18"/>
                      </a:lnTo>
                      <a:lnTo>
                        <a:pt x="79" y="22"/>
                      </a:lnTo>
                      <a:lnTo>
                        <a:pt x="79" y="22"/>
                      </a:lnTo>
                      <a:lnTo>
                        <a:pt x="75" y="19"/>
                      </a:lnTo>
                      <a:lnTo>
                        <a:pt x="75" y="19"/>
                      </a:lnTo>
                      <a:close/>
                      <a:moveTo>
                        <a:pt x="64" y="58"/>
                      </a:moveTo>
                      <a:lnTo>
                        <a:pt x="64" y="58"/>
                      </a:lnTo>
                      <a:lnTo>
                        <a:pt x="62" y="60"/>
                      </a:lnTo>
                      <a:lnTo>
                        <a:pt x="59" y="63"/>
                      </a:lnTo>
                      <a:lnTo>
                        <a:pt x="54" y="65"/>
                      </a:lnTo>
                      <a:lnTo>
                        <a:pt x="47" y="64"/>
                      </a:lnTo>
                      <a:lnTo>
                        <a:pt x="44" y="63"/>
                      </a:lnTo>
                      <a:lnTo>
                        <a:pt x="42" y="62"/>
                      </a:lnTo>
                      <a:lnTo>
                        <a:pt x="42" y="62"/>
                      </a:lnTo>
                      <a:lnTo>
                        <a:pt x="39" y="59"/>
                      </a:lnTo>
                      <a:lnTo>
                        <a:pt x="38" y="56"/>
                      </a:lnTo>
                      <a:lnTo>
                        <a:pt x="36" y="51"/>
                      </a:lnTo>
                      <a:lnTo>
                        <a:pt x="36" y="46"/>
                      </a:lnTo>
                      <a:lnTo>
                        <a:pt x="37" y="42"/>
                      </a:lnTo>
                      <a:lnTo>
                        <a:pt x="39" y="39"/>
                      </a:lnTo>
                      <a:lnTo>
                        <a:pt x="39" y="39"/>
                      </a:lnTo>
                      <a:lnTo>
                        <a:pt x="41" y="37"/>
                      </a:lnTo>
                      <a:lnTo>
                        <a:pt x="43" y="35"/>
                      </a:lnTo>
                      <a:lnTo>
                        <a:pt x="49" y="34"/>
                      </a:lnTo>
                      <a:lnTo>
                        <a:pt x="55" y="34"/>
                      </a:lnTo>
                      <a:lnTo>
                        <a:pt x="58" y="35"/>
                      </a:lnTo>
                      <a:lnTo>
                        <a:pt x="61" y="36"/>
                      </a:lnTo>
                      <a:lnTo>
                        <a:pt x="61" y="36"/>
                      </a:lnTo>
                      <a:lnTo>
                        <a:pt x="63" y="38"/>
                      </a:lnTo>
                      <a:lnTo>
                        <a:pt x="65" y="41"/>
                      </a:lnTo>
                      <a:lnTo>
                        <a:pt x="66" y="47"/>
                      </a:lnTo>
                      <a:lnTo>
                        <a:pt x="66" y="53"/>
                      </a:lnTo>
                      <a:lnTo>
                        <a:pt x="65" y="55"/>
                      </a:lnTo>
                      <a:lnTo>
                        <a:pt x="64" y="58"/>
                      </a:lnTo>
                      <a:lnTo>
                        <a:pt x="64" y="58"/>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78" name="Freeform 577"/>
                <p:cNvSpPr/>
                <p:nvPr/>
              </p:nvSpPr>
              <p:spPr bwMode="auto">
                <a:xfrm>
                  <a:off x="11116079" y="6139642"/>
                  <a:ext cx="472636" cy="283746"/>
                </a:xfrm>
                <a:custGeom>
                  <a:avLst/>
                  <a:gdLst>
                    <a:gd name="T0" fmla="*/ 204 w 247"/>
                    <a:gd name="T1" fmla="*/ 46 h 148"/>
                    <a:gd name="T2" fmla="*/ 204 w 247"/>
                    <a:gd name="T3" fmla="*/ 46 h 148"/>
                    <a:gd name="T4" fmla="*/ 197 w 247"/>
                    <a:gd name="T5" fmla="*/ 49 h 148"/>
                    <a:gd name="T6" fmla="*/ 187 w 247"/>
                    <a:gd name="T7" fmla="*/ 51 h 148"/>
                    <a:gd name="T8" fmla="*/ 179 w 247"/>
                    <a:gd name="T9" fmla="*/ 52 h 148"/>
                    <a:gd name="T10" fmla="*/ 169 w 247"/>
                    <a:gd name="T11" fmla="*/ 53 h 148"/>
                    <a:gd name="T12" fmla="*/ 169 w 247"/>
                    <a:gd name="T13" fmla="*/ 53 h 148"/>
                    <a:gd name="T14" fmla="*/ 156 w 247"/>
                    <a:gd name="T15" fmla="*/ 52 h 148"/>
                    <a:gd name="T16" fmla="*/ 143 w 247"/>
                    <a:gd name="T17" fmla="*/ 49 h 148"/>
                    <a:gd name="T18" fmla="*/ 132 w 247"/>
                    <a:gd name="T19" fmla="*/ 44 h 148"/>
                    <a:gd name="T20" fmla="*/ 120 w 247"/>
                    <a:gd name="T21" fmla="*/ 39 h 148"/>
                    <a:gd name="T22" fmla="*/ 110 w 247"/>
                    <a:gd name="T23" fmla="*/ 32 h 148"/>
                    <a:gd name="T24" fmla="*/ 101 w 247"/>
                    <a:gd name="T25" fmla="*/ 23 h 148"/>
                    <a:gd name="T26" fmla="*/ 93 w 247"/>
                    <a:gd name="T27" fmla="*/ 14 h 148"/>
                    <a:gd name="T28" fmla="*/ 86 w 247"/>
                    <a:gd name="T29" fmla="*/ 3 h 148"/>
                    <a:gd name="T30" fmla="*/ 86 w 247"/>
                    <a:gd name="T31" fmla="*/ 3 h 148"/>
                    <a:gd name="T32" fmla="*/ 85 w 247"/>
                    <a:gd name="T33" fmla="*/ 0 h 148"/>
                    <a:gd name="T34" fmla="*/ 0 w 247"/>
                    <a:gd name="T35" fmla="*/ 41 h 148"/>
                    <a:gd name="T36" fmla="*/ 0 w 247"/>
                    <a:gd name="T37" fmla="*/ 41 h 148"/>
                    <a:gd name="T38" fmla="*/ 10 w 247"/>
                    <a:gd name="T39" fmla="*/ 57 h 148"/>
                    <a:gd name="T40" fmla="*/ 20 w 247"/>
                    <a:gd name="T41" fmla="*/ 72 h 148"/>
                    <a:gd name="T42" fmla="*/ 32 w 247"/>
                    <a:gd name="T43" fmla="*/ 86 h 148"/>
                    <a:gd name="T44" fmla="*/ 45 w 247"/>
                    <a:gd name="T45" fmla="*/ 99 h 148"/>
                    <a:gd name="T46" fmla="*/ 45 w 247"/>
                    <a:gd name="T47" fmla="*/ 99 h 148"/>
                    <a:gd name="T48" fmla="*/ 46 w 247"/>
                    <a:gd name="T49" fmla="*/ 96 h 148"/>
                    <a:gd name="T50" fmla="*/ 36 w 247"/>
                    <a:gd name="T51" fmla="*/ 88 h 148"/>
                    <a:gd name="T52" fmla="*/ 55 w 247"/>
                    <a:gd name="T53" fmla="*/ 64 h 148"/>
                    <a:gd name="T54" fmla="*/ 66 w 247"/>
                    <a:gd name="T55" fmla="*/ 71 h 148"/>
                    <a:gd name="T56" fmla="*/ 66 w 247"/>
                    <a:gd name="T57" fmla="*/ 71 h 148"/>
                    <a:gd name="T58" fmla="*/ 71 w 247"/>
                    <a:gd name="T59" fmla="*/ 69 h 148"/>
                    <a:gd name="T60" fmla="*/ 76 w 247"/>
                    <a:gd name="T61" fmla="*/ 67 h 148"/>
                    <a:gd name="T62" fmla="*/ 77 w 247"/>
                    <a:gd name="T63" fmla="*/ 54 h 148"/>
                    <a:gd name="T64" fmla="*/ 109 w 247"/>
                    <a:gd name="T65" fmla="*/ 58 h 148"/>
                    <a:gd name="T66" fmla="*/ 107 w 247"/>
                    <a:gd name="T67" fmla="*/ 72 h 148"/>
                    <a:gd name="T68" fmla="*/ 107 w 247"/>
                    <a:gd name="T69" fmla="*/ 72 h 148"/>
                    <a:gd name="T70" fmla="*/ 110 w 247"/>
                    <a:gd name="T71" fmla="*/ 74 h 148"/>
                    <a:gd name="T72" fmla="*/ 110 w 247"/>
                    <a:gd name="T73" fmla="*/ 74 h 148"/>
                    <a:gd name="T74" fmla="*/ 116 w 247"/>
                    <a:gd name="T75" fmla="*/ 79 h 148"/>
                    <a:gd name="T76" fmla="*/ 128 w 247"/>
                    <a:gd name="T77" fmla="*/ 73 h 148"/>
                    <a:gd name="T78" fmla="*/ 140 w 247"/>
                    <a:gd name="T79" fmla="*/ 102 h 148"/>
                    <a:gd name="T80" fmla="*/ 126 w 247"/>
                    <a:gd name="T81" fmla="*/ 107 h 148"/>
                    <a:gd name="T82" fmla="*/ 126 w 247"/>
                    <a:gd name="T83" fmla="*/ 107 h 148"/>
                    <a:gd name="T84" fmla="*/ 125 w 247"/>
                    <a:gd name="T85" fmla="*/ 117 h 148"/>
                    <a:gd name="T86" fmla="*/ 137 w 247"/>
                    <a:gd name="T87" fmla="*/ 125 h 148"/>
                    <a:gd name="T88" fmla="*/ 123 w 247"/>
                    <a:gd name="T89" fmla="*/ 143 h 148"/>
                    <a:gd name="T90" fmla="*/ 123 w 247"/>
                    <a:gd name="T91" fmla="*/ 143 h 148"/>
                    <a:gd name="T92" fmla="*/ 135 w 247"/>
                    <a:gd name="T93" fmla="*/ 145 h 148"/>
                    <a:gd name="T94" fmla="*/ 146 w 247"/>
                    <a:gd name="T95" fmla="*/ 147 h 148"/>
                    <a:gd name="T96" fmla="*/ 157 w 247"/>
                    <a:gd name="T97" fmla="*/ 148 h 148"/>
                    <a:gd name="T98" fmla="*/ 169 w 247"/>
                    <a:gd name="T99" fmla="*/ 148 h 148"/>
                    <a:gd name="T100" fmla="*/ 169 w 247"/>
                    <a:gd name="T101" fmla="*/ 148 h 148"/>
                    <a:gd name="T102" fmla="*/ 179 w 247"/>
                    <a:gd name="T103" fmla="*/ 148 h 148"/>
                    <a:gd name="T104" fmla="*/ 189 w 247"/>
                    <a:gd name="T105" fmla="*/ 147 h 148"/>
                    <a:gd name="T106" fmla="*/ 210 w 247"/>
                    <a:gd name="T107" fmla="*/ 143 h 148"/>
                    <a:gd name="T108" fmla="*/ 229 w 247"/>
                    <a:gd name="T109" fmla="*/ 137 h 148"/>
                    <a:gd name="T110" fmla="*/ 247 w 247"/>
                    <a:gd name="T111" fmla="*/ 131 h 148"/>
                    <a:gd name="T112" fmla="*/ 204 w 247"/>
                    <a:gd name="T113" fmla="*/ 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148">
                      <a:moveTo>
                        <a:pt x="204" y="46"/>
                      </a:moveTo>
                      <a:lnTo>
                        <a:pt x="204" y="46"/>
                      </a:lnTo>
                      <a:lnTo>
                        <a:pt x="197" y="49"/>
                      </a:lnTo>
                      <a:lnTo>
                        <a:pt x="187" y="51"/>
                      </a:lnTo>
                      <a:lnTo>
                        <a:pt x="179" y="52"/>
                      </a:lnTo>
                      <a:lnTo>
                        <a:pt x="169" y="53"/>
                      </a:lnTo>
                      <a:lnTo>
                        <a:pt x="169" y="53"/>
                      </a:lnTo>
                      <a:lnTo>
                        <a:pt x="156" y="52"/>
                      </a:lnTo>
                      <a:lnTo>
                        <a:pt x="143" y="49"/>
                      </a:lnTo>
                      <a:lnTo>
                        <a:pt x="132" y="44"/>
                      </a:lnTo>
                      <a:lnTo>
                        <a:pt x="120" y="39"/>
                      </a:lnTo>
                      <a:lnTo>
                        <a:pt x="110" y="32"/>
                      </a:lnTo>
                      <a:lnTo>
                        <a:pt x="101" y="23"/>
                      </a:lnTo>
                      <a:lnTo>
                        <a:pt x="93" y="14"/>
                      </a:lnTo>
                      <a:lnTo>
                        <a:pt x="86" y="3"/>
                      </a:lnTo>
                      <a:lnTo>
                        <a:pt x="86" y="3"/>
                      </a:lnTo>
                      <a:lnTo>
                        <a:pt x="85" y="0"/>
                      </a:lnTo>
                      <a:lnTo>
                        <a:pt x="0" y="41"/>
                      </a:lnTo>
                      <a:lnTo>
                        <a:pt x="0" y="41"/>
                      </a:lnTo>
                      <a:lnTo>
                        <a:pt x="10" y="57"/>
                      </a:lnTo>
                      <a:lnTo>
                        <a:pt x="20" y="72"/>
                      </a:lnTo>
                      <a:lnTo>
                        <a:pt x="32" y="86"/>
                      </a:lnTo>
                      <a:lnTo>
                        <a:pt x="45" y="99"/>
                      </a:lnTo>
                      <a:lnTo>
                        <a:pt x="45" y="99"/>
                      </a:lnTo>
                      <a:lnTo>
                        <a:pt x="46" y="96"/>
                      </a:lnTo>
                      <a:lnTo>
                        <a:pt x="36" y="88"/>
                      </a:lnTo>
                      <a:lnTo>
                        <a:pt x="55" y="64"/>
                      </a:lnTo>
                      <a:lnTo>
                        <a:pt x="66" y="71"/>
                      </a:lnTo>
                      <a:lnTo>
                        <a:pt x="66" y="71"/>
                      </a:lnTo>
                      <a:lnTo>
                        <a:pt x="71" y="69"/>
                      </a:lnTo>
                      <a:lnTo>
                        <a:pt x="76" y="67"/>
                      </a:lnTo>
                      <a:lnTo>
                        <a:pt x="77" y="54"/>
                      </a:lnTo>
                      <a:lnTo>
                        <a:pt x="109" y="58"/>
                      </a:lnTo>
                      <a:lnTo>
                        <a:pt x="107" y="72"/>
                      </a:lnTo>
                      <a:lnTo>
                        <a:pt x="107" y="72"/>
                      </a:lnTo>
                      <a:lnTo>
                        <a:pt x="110" y="74"/>
                      </a:lnTo>
                      <a:lnTo>
                        <a:pt x="110" y="74"/>
                      </a:lnTo>
                      <a:lnTo>
                        <a:pt x="116" y="79"/>
                      </a:lnTo>
                      <a:lnTo>
                        <a:pt x="128" y="73"/>
                      </a:lnTo>
                      <a:lnTo>
                        <a:pt x="140" y="102"/>
                      </a:lnTo>
                      <a:lnTo>
                        <a:pt x="126" y="107"/>
                      </a:lnTo>
                      <a:lnTo>
                        <a:pt x="126" y="107"/>
                      </a:lnTo>
                      <a:lnTo>
                        <a:pt x="125" y="117"/>
                      </a:lnTo>
                      <a:lnTo>
                        <a:pt x="137" y="125"/>
                      </a:lnTo>
                      <a:lnTo>
                        <a:pt x="123" y="143"/>
                      </a:lnTo>
                      <a:lnTo>
                        <a:pt x="123" y="143"/>
                      </a:lnTo>
                      <a:lnTo>
                        <a:pt x="135" y="145"/>
                      </a:lnTo>
                      <a:lnTo>
                        <a:pt x="146" y="147"/>
                      </a:lnTo>
                      <a:lnTo>
                        <a:pt x="157" y="148"/>
                      </a:lnTo>
                      <a:lnTo>
                        <a:pt x="169" y="148"/>
                      </a:lnTo>
                      <a:lnTo>
                        <a:pt x="169" y="148"/>
                      </a:lnTo>
                      <a:lnTo>
                        <a:pt x="179" y="148"/>
                      </a:lnTo>
                      <a:lnTo>
                        <a:pt x="189" y="147"/>
                      </a:lnTo>
                      <a:lnTo>
                        <a:pt x="210" y="143"/>
                      </a:lnTo>
                      <a:lnTo>
                        <a:pt x="229" y="137"/>
                      </a:lnTo>
                      <a:lnTo>
                        <a:pt x="247" y="131"/>
                      </a:lnTo>
                      <a:lnTo>
                        <a:pt x="204" y="46"/>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79" name="Freeform 578"/>
                <p:cNvSpPr>
                  <a:spLocks noEditPoints="1"/>
                </p:cNvSpPr>
                <p:nvPr/>
              </p:nvSpPr>
              <p:spPr bwMode="auto">
                <a:xfrm>
                  <a:off x="11196259" y="6263981"/>
                  <a:ext cx="173017" cy="162594"/>
                </a:xfrm>
                <a:custGeom>
                  <a:avLst/>
                  <a:gdLst>
                    <a:gd name="T0" fmla="*/ 64 w 89"/>
                    <a:gd name="T1" fmla="*/ 16 h 85"/>
                    <a:gd name="T2" fmla="*/ 64 w 89"/>
                    <a:gd name="T3" fmla="*/ 16 h 85"/>
                    <a:gd name="T4" fmla="*/ 62 w 89"/>
                    <a:gd name="T5" fmla="*/ 14 h 85"/>
                    <a:gd name="T6" fmla="*/ 63 w 89"/>
                    <a:gd name="T7" fmla="*/ 3 h 85"/>
                    <a:gd name="T8" fmla="*/ 37 w 89"/>
                    <a:gd name="T9" fmla="*/ 0 h 85"/>
                    <a:gd name="T10" fmla="*/ 35 w 89"/>
                    <a:gd name="T11" fmla="*/ 10 h 85"/>
                    <a:gd name="T12" fmla="*/ 35 w 89"/>
                    <a:gd name="T13" fmla="*/ 10 h 85"/>
                    <a:gd name="T14" fmla="*/ 27 w 89"/>
                    <a:gd name="T15" fmla="*/ 14 h 85"/>
                    <a:gd name="T16" fmla="*/ 18 w 89"/>
                    <a:gd name="T17" fmla="*/ 7 h 85"/>
                    <a:gd name="T18" fmla="*/ 2 w 89"/>
                    <a:gd name="T19" fmla="*/ 27 h 85"/>
                    <a:gd name="T20" fmla="*/ 11 w 89"/>
                    <a:gd name="T21" fmla="*/ 33 h 85"/>
                    <a:gd name="T22" fmla="*/ 11 w 89"/>
                    <a:gd name="T23" fmla="*/ 33 h 85"/>
                    <a:gd name="T24" fmla="*/ 10 w 89"/>
                    <a:gd name="T25" fmla="*/ 38 h 85"/>
                    <a:gd name="T26" fmla="*/ 10 w 89"/>
                    <a:gd name="T27" fmla="*/ 42 h 85"/>
                    <a:gd name="T28" fmla="*/ 0 w 89"/>
                    <a:gd name="T29" fmla="*/ 47 h 85"/>
                    <a:gd name="T30" fmla="*/ 10 w 89"/>
                    <a:gd name="T31" fmla="*/ 70 h 85"/>
                    <a:gd name="T32" fmla="*/ 19 w 89"/>
                    <a:gd name="T33" fmla="*/ 66 h 85"/>
                    <a:gd name="T34" fmla="*/ 19 w 89"/>
                    <a:gd name="T35" fmla="*/ 66 h 85"/>
                    <a:gd name="T36" fmla="*/ 24 w 89"/>
                    <a:gd name="T37" fmla="*/ 69 h 85"/>
                    <a:gd name="T38" fmla="*/ 24 w 89"/>
                    <a:gd name="T39" fmla="*/ 69 h 85"/>
                    <a:gd name="T40" fmla="*/ 27 w 89"/>
                    <a:gd name="T41" fmla="*/ 71 h 85"/>
                    <a:gd name="T42" fmla="*/ 26 w 89"/>
                    <a:gd name="T43" fmla="*/ 83 h 85"/>
                    <a:gd name="T44" fmla="*/ 51 w 89"/>
                    <a:gd name="T45" fmla="*/ 85 h 85"/>
                    <a:gd name="T46" fmla="*/ 53 w 89"/>
                    <a:gd name="T47" fmla="*/ 74 h 85"/>
                    <a:gd name="T48" fmla="*/ 53 w 89"/>
                    <a:gd name="T49" fmla="*/ 74 h 85"/>
                    <a:gd name="T50" fmla="*/ 61 w 89"/>
                    <a:gd name="T51" fmla="*/ 71 h 85"/>
                    <a:gd name="T52" fmla="*/ 70 w 89"/>
                    <a:gd name="T53" fmla="*/ 79 h 85"/>
                    <a:gd name="T54" fmla="*/ 86 w 89"/>
                    <a:gd name="T55" fmla="*/ 58 h 85"/>
                    <a:gd name="T56" fmla="*/ 77 w 89"/>
                    <a:gd name="T57" fmla="*/ 51 h 85"/>
                    <a:gd name="T58" fmla="*/ 77 w 89"/>
                    <a:gd name="T59" fmla="*/ 51 h 85"/>
                    <a:gd name="T60" fmla="*/ 78 w 89"/>
                    <a:gd name="T61" fmla="*/ 43 h 85"/>
                    <a:gd name="T62" fmla="*/ 89 w 89"/>
                    <a:gd name="T63" fmla="*/ 38 h 85"/>
                    <a:gd name="T64" fmla="*/ 79 w 89"/>
                    <a:gd name="T65" fmla="*/ 15 h 85"/>
                    <a:gd name="T66" fmla="*/ 68 w 89"/>
                    <a:gd name="T67" fmla="*/ 19 h 85"/>
                    <a:gd name="T68" fmla="*/ 68 w 89"/>
                    <a:gd name="T69" fmla="*/ 19 h 85"/>
                    <a:gd name="T70" fmla="*/ 64 w 89"/>
                    <a:gd name="T71" fmla="*/ 16 h 85"/>
                    <a:gd name="T72" fmla="*/ 64 w 89"/>
                    <a:gd name="T73" fmla="*/ 16 h 85"/>
                    <a:gd name="T74" fmla="*/ 54 w 89"/>
                    <a:gd name="T75" fmla="*/ 51 h 85"/>
                    <a:gd name="T76" fmla="*/ 54 w 89"/>
                    <a:gd name="T77" fmla="*/ 51 h 85"/>
                    <a:gd name="T78" fmla="*/ 51 w 89"/>
                    <a:gd name="T79" fmla="*/ 54 h 85"/>
                    <a:gd name="T80" fmla="*/ 46 w 89"/>
                    <a:gd name="T81" fmla="*/ 56 h 85"/>
                    <a:gd name="T82" fmla="*/ 41 w 89"/>
                    <a:gd name="T83" fmla="*/ 55 h 85"/>
                    <a:gd name="T84" fmla="*/ 35 w 89"/>
                    <a:gd name="T85" fmla="*/ 53 h 85"/>
                    <a:gd name="T86" fmla="*/ 35 w 89"/>
                    <a:gd name="T87" fmla="*/ 53 h 85"/>
                    <a:gd name="T88" fmla="*/ 32 w 89"/>
                    <a:gd name="T89" fmla="*/ 49 h 85"/>
                    <a:gd name="T90" fmla="*/ 30 w 89"/>
                    <a:gd name="T91" fmla="*/ 44 h 85"/>
                    <a:gd name="T92" fmla="*/ 30 w 89"/>
                    <a:gd name="T93" fmla="*/ 39 h 85"/>
                    <a:gd name="T94" fmla="*/ 32 w 89"/>
                    <a:gd name="T95" fmla="*/ 34 h 85"/>
                    <a:gd name="T96" fmla="*/ 32 w 89"/>
                    <a:gd name="T97" fmla="*/ 34 h 85"/>
                    <a:gd name="T98" fmla="*/ 36 w 89"/>
                    <a:gd name="T99" fmla="*/ 31 h 85"/>
                    <a:gd name="T100" fmla="*/ 42 w 89"/>
                    <a:gd name="T101" fmla="*/ 28 h 85"/>
                    <a:gd name="T102" fmla="*/ 47 w 89"/>
                    <a:gd name="T103" fmla="*/ 29 h 85"/>
                    <a:gd name="T104" fmla="*/ 52 w 89"/>
                    <a:gd name="T105" fmla="*/ 32 h 85"/>
                    <a:gd name="T106" fmla="*/ 52 w 89"/>
                    <a:gd name="T107" fmla="*/ 32 h 85"/>
                    <a:gd name="T108" fmla="*/ 56 w 89"/>
                    <a:gd name="T109" fmla="*/ 36 h 85"/>
                    <a:gd name="T110" fmla="*/ 58 w 89"/>
                    <a:gd name="T111" fmla="*/ 40 h 85"/>
                    <a:gd name="T112" fmla="*/ 58 w 89"/>
                    <a:gd name="T113" fmla="*/ 45 h 85"/>
                    <a:gd name="T114" fmla="*/ 54 w 89"/>
                    <a:gd name="T115" fmla="*/ 51 h 85"/>
                    <a:gd name="T116" fmla="*/ 54 w 89"/>
                    <a:gd name="T117" fmla="*/ 5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5">
                      <a:moveTo>
                        <a:pt x="64" y="16"/>
                      </a:moveTo>
                      <a:lnTo>
                        <a:pt x="64" y="16"/>
                      </a:lnTo>
                      <a:lnTo>
                        <a:pt x="62" y="14"/>
                      </a:lnTo>
                      <a:lnTo>
                        <a:pt x="63" y="3"/>
                      </a:lnTo>
                      <a:lnTo>
                        <a:pt x="37" y="0"/>
                      </a:lnTo>
                      <a:lnTo>
                        <a:pt x="35" y="10"/>
                      </a:lnTo>
                      <a:lnTo>
                        <a:pt x="35" y="10"/>
                      </a:lnTo>
                      <a:lnTo>
                        <a:pt x="27" y="14"/>
                      </a:lnTo>
                      <a:lnTo>
                        <a:pt x="18" y="7"/>
                      </a:lnTo>
                      <a:lnTo>
                        <a:pt x="2" y="27"/>
                      </a:lnTo>
                      <a:lnTo>
                        <a:pt x="11" y="33"/>
                      </a:lnTo>
                      <a:lnTo>
                        <a:pt x="11" y="33"/>
                      </a:lnTo>
                      <a:lnTo>
                        <a:pt x="10" y="38"/>
                      </a:lnTo>
                      <a:lnTo>
                        <a:pt x="10" y="42"/>
                      </a:lnTo>
                      <a:lnTo>
                        <a:pt x="0" y="47"/>
                      </a:lnTo>
                      <a:lnTo>
                        <a:pt x="10" y="70"/>
                      </a:lnTo>
                      <a:lnTo>
                        <a:pt x="19" y="66"/>
                      </a:lnTo>
                      <a:lnTo>
                        <a:pt x="19" y="66"/>
                      </a:lnTo>
                      <a:lnTo>
                        <a:pt x="24" y="69"/>
                      </a:lnTo>
                      <a:lnTo>
                        <a:pt x="24" y="69"/>
                      </a:lnTo>
                      <a:lnTo>
                        <a:pt x="27" y="71"/>
                      </a:lnTo>
                      <a:lnTo>
                        <a:pt x="26" y="83"/>
                      </a:lnTo>
                      <a:lnTo>
                        <a:pt x="51" y="85"/>
                      </a:lnTo>
                      <a:lnTo>
                        <a:pt x="53" y="74"/>
                      </a:lnTo>
                      <a:lnTo>
                        <a:pt x="53" y="74"/>
                      </a:lnTo>
                      <a:lnTo>
                        <a:pt x="61" y="71"/>
                      </a:lnTo>
                      <a:lnTo>
                        <a:pt x="70" y="79"/>
                      </a:lnTo>
                      <a:lnTo>
                        <a:pt x="86" y="58"/>
                      </a:lnTo>
                      <a:lnTo>
                        <a:pt x="77" y="51"/>
                      </a:lnTo>
                      <a:lnTo>
                        <a:pt x="77" y="51"/>
                      </a:lnTo>
                      <a:lnTo>
                        <a:pt x="78" y="43"/>
                      </a:lnTo>
                      <a:lnTo>
                        <a:pt x="89" y="38"/>
                      </a:lnTo>
                      <a:lnTo>
                        <a:pt x="79" y="15"/>
                      </a:lnTo>
                      <a:lnTo>
                        <a:pt x="68" y="19"/>
                      </a:lnTo>
                      <a:lnTo>
                        <a:pt x="68" y="19"/>
                      </a:lnTo>
                      <a:lnTo>
                        <a:pt x="64" y="16"/>
                      </a:lnTo>
                      <a:lnTo>
                        <a:pt x="64" y="16"/>
                      </a:lnTo>
                      <a:close/>
                      <a:moveTo>
                        <a:pt x="54" y="51"/>
                      </a:moveTo>
                      <a:lnTo>
                        <a:pt x="54" y="51"/>
                      </a:lnTo>
                      <a:lnTo>
                        <a:pt x="51" y="54"/>
                      </a:lnTo>
                      <a:lnTo>
                        <a:pt x="46" y="56"/>
                      </a:lnTo>
                      <a:lnTo>
                        <a:pt x="41" y="55"/>
                      </a:lnTo>
                      <a:lnTo>
                        <a:pt x="35" y="53"/>
                      </a:lnTo>
                      <a:lnTo>
                        <a:pt x="35" y="53"/>
                      </a:lnTo>
                      <a:lnTo>
                        <a:pt x="32" y="49"/>
                      </a:lnTo>
                      <a:lnTo>
                        <a:pt x="30" y="44"/>
                      </a:lnTo>
                      <a:lnTo>
                        <a:pt x="30" y="39"/>
                      </a:lnTo>
                      <a:lnTo>
                        <a:pt x="32" y="34"/>
                      </a:lnTo>
                      <a:lnTo>
                        <a:pt x="32" y="34"/>
                      </a:lnTo>
                      <a:lnTo>
                        <a:pt x="36" y="31"/>
                      </a:lnTo>
                      <a:lnTo>
                        <a:pt x="42" y="28"/>
                      </a:lnTo>
                      <a:lnTo>
                        <a:pt x="47" y="29"/>
                      </a:lnTo>
                      <a:lnTo>
                        <a:pt x="52" y="32"/>
                      </a:lnTo>
                      <a:lnTo>
                        <a:pt x="52" y="32"/>
                      </a:lnTo>
                      <a:lnTo>
                        <a:pt x="56" y="36"/>
                      </a:lnTo>
                      <a:lnTo>
                        <a:pt x="58" y="40"/>
                      </a:lnTo>
                      <a:lnTo>
                        <a:pt x="58" y="45"/>
                      </a:lnTo>
                      <a:lnTo>
                        <a:pt x="54" y="51"/>
                      </a:lnTo>
                      <a:lnTo>
                        <a:pt x="54" y="51"/>
                      </a:lnTo>
                      <a:close/>
                    </a:path>
                  </a:pathLst>
                </a:custGeom>
                <a:solidFill>
                  <a:srgbClr val="898989"/>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0" name="Freeform 579"/>
                <p:cNvSpPr/>
                <p:nvPr/>
              </p:nvSpPr>
              <p:spPr bwMode="auto">
                <a:xfrm>
                  <a:off x="11512755" y="5725183"/>
                  <a:ext cx="270077" cy="650382"/>
                </a:xfrm>
                <a:custGeom>
                  <a:avLst/>
                  <a:gdLst>
                    <a:gd name="T0" fmla="*/ 110 w 142"/>
                    <a:gd name="T1" fmla="*/ 136 h 340"/>
                    <a:gd name="T2" fmla="*/ 110 w 142"/>
                    <a:gd name="T3" fmla="*/ 136 h 340"/>
                    <a:gd name="T4" fmla="*/ 116 w 142"/>
                    <a:gd name="T5" fmla="*/ 133 h 340"/>
                    <a:gd name="T6" fmla="*/ 122 w 142"/>
                    <a:gd name="T7" fmla="*/ 131 h 340"/>
                    <a:gd name="T8" fmla="*/ 123 w 142"/>
                    <a:gd name="T9" fmla="*/ 117 h 340"/>
                    <a:gd name="T10" fmla="*/ 142 w 142"/>
                    <a:gd name="T11" fmla="*/ 120 h 340"/>
                    <a:gd name="T12" fmla="*/ 142 w 142"/>
                    <a:gd name="T13" fmla="*/ 120 h 340"/>
                    <a:gd name="T14" fmla="*/ 136 w 142"/>
                    <a:gd name="T15" fmla="*/ 99 h 340"/>
                    <a:gd name="T16" fmla="*/ 126 w 142"/>
                    <a:gd name="T17" fmla="*/ 80 h 340"/>
                    <a:gd name="T18" fmla="*/ 114 w 142"/>
                    <a:gd name="T19" fmla="*/ 63 h 340"/>
                    <a:gd name="T20" fmla="*/ 102 w 142"/>
                    <a:gd name="T21" fmla="*/ 47 h 340"/>
                    <a:gd name="T22" fmla="*/ 86 w 142"/>
                    <a:gd name="T23" fmla="*/ 32 h 340"/>
                    <a:gd name="T24" fmla="*/ 70 w 142"/>
                    <a:gd name="T25" fmla="*/ 20 h 340"/>
                    <a:gd name="T26" fmla="*/ 50 w 142"/>
                    <a:gd name="T27" fmla="*/ 10 h 340"/>
                    <a:gd name="T28" fmla="*/ 31 w 142"/>
                    <a:gd name="T29" fmla="*/ 0 h 340"/>
                    <a:gd name="T30" fmla="*/ 0 w 142"/>
                    <a:gd name="T31" fmla="*/ 91 h 340"/>
                    <a:gd name="T32" fmla="*/ 0 w 142"/>
                    <a:gd name="T33" fmla="*/ 91 h 340"/>
                    <a:gd name="T34" fmla="*/ 1 w 142"/>
                    <a:gd name="T35" fmla="*/ 92 h 340"/>
                    <a:gd name="T36" fmla="*/ 1 w 142"/>
                    <a:gd name="T37" fmla="*/ 92 h 340"/>
                    <a:gd name="T38" fmla="*/ 12 w 142"/>
                    <a:gd name="T39" fmla="*/ 98 h 340"/>
                    <a:gd name="T40" fmla="*/ 23 w 142"/>
                    <a:gd name="T41" fmla="*/ 106 h 340"/>
                    <a:gd name="T42" fmla="*/ 32 w 142"/>
                    <a:gd name="T43" fmla="*/ 115 h 340"/>
                    <a:gd name="T44" fmla="*/ 40 w 142"/>
                    <a:gd name="T45" fmla="*/ 125 h 340"/>
                    <a:gd name="T46" fmla="*/ 46 w 142"/>
                    <a:gd name="T47" fmla="*/ 137 h 340"/>
                    <a:gd name="T48" fmla="*/ 52 w 142"/>
                    <a:gd name="T49" fmla="*/ 149 h 340"/>
                    <a:gd name="T50" fmla="*/ 55 w 142"/>
                    <a:gd name="T51" fmla="*/ 162 h 340"/>
                    <a:gd name="T52" fmla="*/ 56 w 142"/>
                    <a:gd name="T53" fmla="*/ 176 h 340"/>
                    <a:gd name="T54" fmla="*/ 56 w 142"/>
                    <a:gd name="T55" fmla="*/ 176 h 340"/>
                    <a:gd name="T56" fmla="*/ 55 w 142"/>
                    <a:gd name="T57" fmla="*/ 189 h 340"/>
                    <a:gd name="T58" fmla="*/ 53 w 142"/>
                    <a:gd name="T59" fmla="*/ 201 h 340"/>
                    <a:gd name="T60" fmla="*/ 48 w 142"/>
                    <a:gd name="T61" fmla="*/ 211 h 340"/>
                    <a:gd name="T62" fmla="*/ 43 w 142"/>
                    <a:gd name="T63" fmla="*/ 222 h 340"/>
                    <a:gd name="T64" fmla="*/ 37 w 142"/>
                    <a:gd name="T65" fmla="*/ 232 h 340"/>
                    <a:gd name="T66" fmla="*/ 29 w 142"/>
                    <a:gd name="T67" fmla="*/ 240 h 340"/>
                    <a:gd name="T68" fmla="*/ 22 w 142"/>
                    <a:gd name="T69" fmla="*/ 249 h 340"/>
                    <a:gd name="T70" fmla="*/ 12 w 142"/>
                    <a:gd name="T71" fmla="*/ 255 h 340"/>
                    <a:gd name="T72" fmla="*/ 54 w 142"/>
                    <a:gd name="T73" fmla="*/ 340 h 340"/>
                    <a:gd name="T74" fmla="*/ 54 w 142"/>
                    <a:gd name="T75" fmla="*/ 340 h 340"/>
                    <a:gd name="T76" fmla="*/ 70 w 142"/>
                    <a:gd name="T77" fmla="*/ 332 h 340"/>
                    <a:gd name="T78" fmla="*/ 84 w 142"/>
                    <a:gd name="T79" fmla="*/ 320 h 340"/>
                    <a:gd name="T80" fmla="*/ 96 w 142"/>
                    <a:gd name="T81" fmla="*/ 308 h 340"/>
                    <a:gd name="T82" fmla="*/ 108 w 142"/>
                    <a:gd name="T83" fmla="*/ 296 h 340"/>
                    <a:gd name="T84" fmla="*/ 119 w 142"/>
                    <a:gd name="T85" fmla="*/ 281 h 340"/>
                    <a:gd name="T86" fmla="*/ 128 w 142"/>
                    <a:gd name="T87" fmla="*/ 266 h 340"/>
                    <a:gd name="T88" fmla="*/ 136 w 142"/>
                    <a:gd name="T89" fmla="*/ 250 h 340"/>
                    <a:gd name="T90" fmla="*/ 142 w 142"/>
                    <a:gd name="T91" fmla="*/ 233 h 340"/>
                    <a:gd name="T92" fmla="*/ 108 w 142"/>
                    <a:gd name="T93" fmla="*/ 228 h 340"/>
                    <a:gd name="T94" fmla="*/ 110 w 142"/>
                    <a:gd name="T95" fmla="*/ 213 h 340"/>
                    <a:gd name="T96" fmla="*/ 110 w 142"/>
                    <a:gd name="T97" fmla="*/ 213 h 340"/>
                    <a:gd name="T98" fmla="*/ 105 w 142"/>
                    <a:gd name="T99" fmla="*/ 210 h 340"/>
                    <a:gd name="T100" fmla="*/ 105 w 142"/>
                    <a:gd name="T101" fmla="*/ 210 h 340"/>
                    <a:gd name="T102" fmla="*/ 101 w 142"/>
                    <a:gd name="T103" fmla="*/ 206 h 340"/>
                    <a:gd name="T104" fmla="*/ 87 w 142"/>
                    <a:gd name="T105" fmla="*/ 212 h 340"/>
                    <a:gd name="T106" fmla="*/ 73 w 142"/>
                    <a:gd name="T107" fmla="*/ 180 h 340"/>
                    <a:gd name="T108" fmla="*/ 87 w 142"/>
                    <a:gd name="T109" fmla="*/ 175 h 340"/>
                    <a:gd name="T110" fmla="*/ 87 w 142"/>
                    <a:gd name="T111" fmla="*/ 175 h 340"/>
                    <a:gd name="T112" fmla="*/ 87 w 142"/>
                    <a:gd name="T113" fmla="*/ 169 h 340"/>
                    <a:gd name="T114" fmla="*/ 88 w 142"/>
                    <a:gd name="T115" fmla="*/ 162 h 340"/>
                    <a:gd name="T116" fmla="*/ 77 w 142"/>
                    <a:gd name="T117" fmla="*/ 155 h 340"/>
                    <a:gd name="T118" fmla="*/ 98 w 142"/>
                    <a:gd name="T119" fmla="*/ 127 h 340"/>
                    <a:gd name="T120" fmla="*/ 110 w 142"/>
                    <a:gd name="T121" fmla="*/ 13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340">
                      <a:moveTo>
                        <a:pt x="110" y="136"/>
                      </a:moveTo>
                      <a:lnTo>
                        <a:pt x="110" y="136"/>
                      </a:lnTo>
                      <a:lnTo>
                        <a:pt x="116" y="133"/>
                      </a:lnTo>
                      <a:lnTo>
                        <a:pt x="122" y="131"/>
                      </a:lnTo>
                      <a:lnTo>
                        <a:pt x="123" y="117"/>
                      </a:lnTo>
                      <a:lnTo>
                        <a:pt x="142" y="120"/>
                      </a:lnTo>
                      <a:lnTo>
                        <a:pt x="142" y="120"/>
                      </a:lnTo>
                      <a:lnTo>
                        <a:pt x="136" y="99"/>
                      </a:lnTo>
                      <a:lnTo>
                        <a:pt x="126" y="80"/>
                      </a:lnTo>
                      <a:lnTo>
                        <a:pt x="114" y="63"/>
                      </a:lnTo>
                      <a:lnTo>
                        <a:pt x="102" y="47"/>
                      </a:lnTo>
                      <a:lnTo>
                        <a:pt x="86" y="32"/>
                      </a:lnTo>
                      <a:lnTo>
                        <a:pt x="70" y="20"/>
                      </a:lnTo>
                      <a:lnTo>
                        <a:pt x="50" y="10"/>
                      </a:lnTo>
                      <a:lnTo>
                        <a:pt x="31" y="0"/>
                      </a:lnTo>
                      <a:lnTo>
                        <a:pt x="0" y="91"/>
                      </a:lnTo>
                      <a:lnTo>
                        <a:pt x="0" y="91"/>
                      </a:lnTo>
                      <a:lnTo>
                        <a:pt x="1" y="92"/>
                      </a:lnTo>
                      <a:lnTo>
                        <a:pt x="1" y="92"/>
                      </a:lnTo>
                      <a:lnTo>
                        <a:pt x="12" y="98"/>
                      </a:lnTo>
                      <a:lnTo>
                        <a:pt x="23" y="106"/>
                      </a:lnTo>
                      <a:lnTo>
                        <a:pt x="32" y="115"/>
                      </a:lnTo>
                      <a:lnTo>
                        <a:pt x="40" y="125"/>
                      </a:lnTo>
                      <a:lnTo>
                        <a:pt x="46" y="137"/>
                      </a:lnTo>
                      <a:lnTo>
                        <a:pt x="52" y="149"/>
                      </a:lnTo>
                      <a:lnTo>
                        <a:pt x="55" y="162"/>
                      </a:lnTo>
                      <a:lnTo>
                        <a:pt x="56" y="176"/>
                      </a:lnTo>
                      <a:lnTo>
                        <a:pt x="56" y="176"/>
                      </a:lnTo>
                      <a:lnTo>
                        <a:pt x="55" y="189"/>
                      </a:lnTo>
                      <a:lnTo>
                        <a:pt x="53" y="201"/>
                      </a:lnTo>
                      <a:lnTo>
                        <a:pt x="48" y="211"/>
                      </a:lnTo>
                      <a:lnTo>
                        <a:pt x="43" y="222"/>
                      </a:lnTo>
                      <a:lnTo>
                        <a:pt x="37" y="232"/>
                      </a:lnTo>
                      <a:lnTo>
                        <a:pt x="29" y="240"/>
                      </a:lnTo>
                      <a:lnTo>
                        <a:pt x="22" y="249"/>
                      </a:lnTo>
                      <a:lnTo>
                        <a:pt x="12" y="255"/>
                      </a:lnTo>
                      <a:lnTo>
                        <a:pt x="54" y="340"/>
                      </a:lnTo>
                      <a:lnTo>
                        <a:pt x="54" y="340"/>
                      </a:lnTo>
                      <a:lnTo>
                        <a:pt x="70" y="332"/>
                      </a:lnTo>
                      <a:lnTo>
                        <a:pt x="84" y="320"/>
                      </a:lnTo>
                      <a:lnTo>
                        <a:pt x="96" y="308"/>
                      </a:lnTo>
                      <a:lnTo>
                        <a:pt x="108" y="296"/>
                      </a:lnTo>
                      <a:lnTo>
                        <a:pt x="119" y="281"/>
                      </a:lnTo>
                      <a:lnTo>
                        <a:pt x="128" y="266"/>
                      </a:lnTo>
                      <a:lnTo>
                        <a:pt x="136" y="250"/>
                      </a:lnTo>
                      <a:lnTo>
                        <a:pt x="142" y="233"/>
                      </a:lnTo>
                      <a:lnTo>
                        <a:pt x="108" y="228"/>
                      </a:lnTo>
                      <a:lnTo>
                        <a:pt x="110" y="213"/>
                      </a:lnTo>
                      <a:lnTo>
                        <a:pt x="110" y="213"/>
                      </a:lnTo>
                      <a:lnTo>
                        <a:pt x="105" y="210"/>
                      </a:lnTo>
                      <a:lnTo>
                        <a:pt x="105" y="210"/>
                      </a:lnTo>
                      <a:lnTo>
                        <a:pt x="101" y="206"/>
                      </a:lnTo>
                      <a:lnTo>
                        <a:pt x="87" y="212"/>
                      </a:lnTo>
                      <a:lnTo>
                        <a:pt x="73" y="180"/>
                      </a:lnTo>
                      <a:lnTo>
                        <a:pt x="87" y="175"/>
                      </a:lnTo>
                      <a:lnTo>
                        <a:pt x="87" y="175"/>
                      </a:lnTo>
                      <a:lnTo>
                        <a:pt x="87" y="169"/>
                      </a:lnTo>
                      <a:lnTo>
                        <a:pt x="88" y="162"/>
                      </a:lnTo>
                      <a:lnTo>
                        <a:pt x="77" y="155"/>
                      </a:lnTo>
                      <a:lnTo>
                        <a:pt x="98" y="127"/>
                      </a:lnTo>
                      <a:lnTo>
                        <a:pt x="110" y="136"/>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481" name="Freeform 580"/>
                <p:cNvSpPr>
                  <a:spLocks noEditPoints="1"/>
                </p:cNvSpPr>
                <p:nvPr/>
              </p:nvSpPr>
              <p:spPr bwMode="auto">
                <a:xfrm>
                  <a:off x="11673114" y="5967482"/>
                  <a:ext cx="189900" cy="184912"/>
                </a:xfrm>
                <a:custGeom>
                  <a:avLst/>
                  <a:gdLst>
                    <a:gd name="T0" fmla="*/ 71 w 99"/>
                    <a:gd name="T1" fmla="*/ 18 h 96"/>
                    <a:gd name="T2" fmla="*/ 71 w 99"/>
                    <a:gd name="T3" fmla="*/ 18 h 96"/>
                    <a:gd name="T4" fmla="*/ 68 w 99"/>
                    <a:gd name="T5" fmla="*/ 16 h 96"/>
                    <a:gd name="T6" fmla="*/ 70 w 99"/>
                    <a:gd name="T7" fmla="*/ 3 h 96"/>
                    <a:gd name="T8" fmla="*/ 41 w 99"/>
                    <a:gd name="T9" fmla="*/ 0 h 96"/>
                    <a:gd name="T10" fmla="*/ 39 w 99"/>
                    <a:gd name="T11" fmla="*/ 12 h 96"/>
                    <a:gd name="T12" fmla="*/ 39 w 99"/>
                    <a:gd name="T13" fmla="*/ 12 h 96"/>
                    <a:gd name="T14" fmla="*/ 35 w 99"/>
                    <a:gd name="T15" fmla="*/ 13 h 96"/>
                    <a:gd name="T16" fmla="*/ 30 w 99"/>
                    <a:gd name="T17" fmla="*/ 15 h 96"/>
                    <a:gd name="T18" fmla="*/ 20 w 99"/>
                    <a:gd name="T19" fmla="*/ 9 h 96"/>
                    <a:gd name="T20" fmla="*/ 3 w 99"/>
                    <a:gd name="T21" fmla="*/ 31 h 96"/>
                    <a:gd name="T22" fmla="*/ 12 w 99"/>
                    <a:gd name="T23" fmla="*/ 37 h 96"/>
                    <a:gd name="T24" fmla="*/ 12 w 99"/>
                    <a:gd name="T25" fmla="*/ 37 h 96"/>
                    <a:gd name="T26" fmla="*/ 11 w 99"/>
                    <a:gd name="T27" fmla="*/ 43 h 96"/>
                    <a:gd name="T28" fmla="*/ 10 w 99"/>
                    <a:gd name="T29" fmla="*/ 48 h 96"/>
                    <a:gd name="T30" fmla="*/ 0 w 99"/>
                    <a:gd name="T31" fmla="*/ 52 h 96"/>
                    <a:gd name="T32" fmla="*/ 11 w 99"/>
                    <a:gd name="T33" fmla="*/ 79 h 96"/>
                    <a:gd name="T34" fmla="*/ 22 w 99"/>
                    <a:gd name="T35" fmla="*/ 74 h 96"/>
                    <a:gd name="T36" fmla="*/ 22 w 99"/>
                    <a:gd name="T37" fmla="*/ 74 h 96"/>
                    <a:gd name="T38" fmla="*/ 25 w 99"/>
                    <a:gd name="T39" fmla="*/ 77 h 96"/>
                    <a:gd name="T40" fmla="*/ 25 w 99"/>
                    <a:gd name="T41" fmla="*/ 77 h 96"/>
                    <a:gd name="T42" fmla="*/ 29 w 99"/>
                    <a:gd name="T43" fmla="*/ 80 h 96"/>
                    <a:gd name="T44" fmla="*/ 28 w 99"/>
                    <a:gd name="T45" fmla="*/ 92 h 96"/>
                    <a:gd name="T46" fmla="*/ 57 w 99"/>
                    <a:gd name="T47" fmla="*/ 96 h 96"/>
                    <a:gd name="T48" fmla="*/ 58 w 99"/>
                    <a:gd name="T49" fmla="*/ 83 h 96"/>
                    <a:gd name="T50" fmla="*/ 58 w 99"/>
                    <a:gd name="T51" fmla="*/ 83 h 96"/>
                    <a:gd name="T52" fmla="*/ 67 w 99"/>
                    <a:gd name="T53" fmla="*/ 80 h 96"/>
                    <a:gd name="T54" fmla="*/ 77 w 99"/>
                    <a:gd name="T55" fmla="*/ 88 h 96"/>
                    <a:gd name="T56" fmla="*/ 96 w 99"/>
                    <a:gd name="T57" fmla="*/ 65 h 96"/>
                    <a:gd name="T58" fmla="*/ 85 w 99"/>
                    <a:gd name="T59" fmla="*/ 58 h 96"/>
                    <a:gd name="T60" fmla="*/ 85 w 99"/>
                    <a:gd name="T61" fmla="*/ 58 h 96"/>
                    <a:gd name="T62" fmla="*/ 86 w 99"/>
                    <a:gd name="T63" fmla="*/ 48 h 96"/>
                    <a:gd name="T64" fmla="*/ 99 w 99"/>
                    <a:gd name="T65" fmla="*/ 44 h 96"/>
                    <a:gd name="T66" fmla="*/ 87 w 99"/>
                    <a:gd name="T67" fmla="*/ 17 h 96"/>
                    <a:gd name="T68" fmla="*/ 75 w 99"/>
                    <a:gd name="T69" fmla="*/ 22 h 96"/>
                    <a:gd name="T70" fmla="*/ 75 w 99"/>
                    <a:gd name="T71" fmla="*/ 22 h 96"/>
                    <a:gd name="T72" fmla="*/ 71 w 99"/>
                    <a:gd name="T73" fmla="*/ 18 h 96"/>
                    <a:gd name="T74" fmla="*/ 71 w 99"/>
                    <a:gd name="T75" fmla="*/ 18 h 96"/>
                    <a:gd name="T76" fmla="*/ 60 w 99"/>
                    <a:gd name="T77" fmla="*/ 57 h 96"/>
                    <a:gd name="T78" fmla="*/ 60 w 99"/>
                    <a:gd name="T79" fmla="*/ 57 h 96"/>
                    <a:gd name="T80" fmla="*/ 56 w 99"/>
                    <a:gd name="T81" fmla="*/ 61 h 96"/>
                    <a:gd name="T82" fmla="*/ 51 w 99"/>
                    <a:gd name="T83" fmla="*/ 63 h 96"/>
                    <a:gd name="T84" fmla="*/ 44 w 99"/>
                    <a:gd name="T85" fmla="*/ 63 h 96"/>
                    <a:gd name="T86" fmla="*/ 39 w 99"/>
                    <a:gd name="T87" fmla="*/ 60 h 96"/>
                    <a:gd name="T88" fmla="*/ 39 w 99"/>
                    <a:gd name="T89" fmla="*/ 60 h 96"/>
                    <a:gd name="T90" fmla="*/ 35 w 99"/>
                    <a:gd name="T91" fmla="*/ 56 h 96"/>
                    <a:gd name="T92" fmla="*/ 33 w 99"/>
                    <a:gd name="T93" fmla="*/ 50 h 96"/>
                    <a:gd name="T94" fmla="*/ 34 w 99"/>
                    <a:gd name="T95" fmla="*/ 44 h 96"/>
                    <a:gd name="T96" fmla="*/ 36 w 99"/>
                    <a:gd name="T97" fmla="*/ 38 h 96"/>
                    <a:gd name="T98" fmla="*/ 36 w 99"/>
                    <a:gd name="T99" fmla="*/ 38 h 96"/>
                    <a:gd name="T100" fmla="*/ 40 w 99"/>
                    <a:gd name="T101" fmla="*/ 34 h 96"/>
                    <a:gd name="T102" fmla="*/ 46 w 99"/>
                    <a:gd name="T103" fmla="*/ 33 h 96"/>
                    <a:gd name="T104" fmla="*/ 52 w 99"/>
                    <a:gd name="T105" fmla="*/ 33 h 96"/>
                    <a:gd name="T106" fmla="*/ 58 w 99"/>
                    <a:gd name="T107" fmla="*/ 35 h 96"/>
                    <a:gd name="T108" fmla="*/ 58 w 99"/>
                    <a:gd name="T109" fmla="*/ 35 h 96"/>
                    <a:gd name="T110" fmla="*/ 61 w 99"/>
                    <a:gd name="T111" fmla="*/ 41 h 96"/>
                    <a:gd name="T112" fmla="*/ 64 w 99"/>
                    <a:gd name="T113" fmla="*/ 46 h 96"/>
                    <a:gd name="T114" fmla="*/ 64 w 99"/>
                    <a:gd name="T115" fmla="*/ 51 h 96"/>
                    <a:gd name="T116" fmla="*/ 60 w 99"/>
                    <a:gd name="T117" fmla="*/ 57 h 96"/>
                    <a:gd name="T118" fmla="*/ 60 w 99"/>
                    <a:gd name="T119"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96">
                      <a:moveTo>
                        <a:pt x="71" y="18"/>
                      </a:moveTo>
                      <a:lnTo>
                        <a:pt x="71" y="18"/>
                      </a:lnTo>
                      <a:lnTo>
                        <a:pt x="68" y="16"/>
                      </a:lnTo>
                      <a:lnTo>
                        <a:pt x="70" y="3"/>
                      </a:lnTo>
                      <a:lnTo>
                        <a:pt x="41" y="0"/>
                      </a:lnTo>
                      <a:lnTo>
                        <a:pt x="39" y="12"/>
                      </a:lnTo>
                      <a:lnTo>
                        <a:pt x="39" y="12"/>
                      </a:lnTo>
                      <a:lnTo>
                        <a:pt x="35" y="13"/>
                      </a:lnTo>
                      <a:lnTo>
                        <a:pt x="30" y="15"/>
                      </a:lnTo>
                      <a:lnTo>
                        <a:pt x="20" y="9"/>
                      </a:lnTo>
                      <a:lnTo>
                        <a:pt x="3" y="31"/>
                      </a:lnTo>
                      <a:lnTo>
                        <a:pt x="12" y="37"/>
                      </a:lnTo>
                      <a:lnTo>
                        <a:pt x="12" y="37"/>
                      </a:lnTo>
                      <a:lnTo>
                        <a:pt x="11" y="43"/>
                      </a:lnTo>
                      <a:lnTo>
                        <a:pt x="10" y="48"/>
                      </a:lnTo>
                      <a:lnTo>
                        <a:pt x="0" y="52"/>
                      </a:lnTo>
                      <a:lnTo>
                        <a:pt x="11" y="79"/>
                      </a:lnTo>
                      <a:lnTo>
                        <a:pt x="22" y="74"/>
                      </a:lnTo>
                      <a:lnTo>
                        <a:pt x="22" y="74"/>
                      </a:lnTo>
                      <a:lnTo>
                        <a:pt x="25" y="77"/>
                      </a:lnTo>
                      <a:lnTo>
                        <a:pt x="25" y="77"/>
                      </a:lnTo>
                      <a:lnTo>
                        <a:pt x="29" y="80"/>
                      </a:lnTo>
                      <a:lnTo>
                        <a:pt x="28" y="92"/>
                      </a:lnTo>
                      <a:lnTo>
                        <a:pt x="57" y="96"/>
                      </a:lnTo>
                      <a:lnTo>
                        <a:pt x="58" y="83"/>
                      </a:lnTo>
                      <a:lnTo>
                        <a:pt x="58" y="83"/>
                      </a:lnTo>
                      <a:lnTo>
                        <a:pt x="67" y="80"/>
                      </a:lnTo>
                      <a:lnTo>
                        <a:pt x="77" y="88"/>
                      </a:lnTo>
                      <a:lnTo>
                        <a:pt x="96" y="65"/>
                      </a:lnTo>
                      <a:lnTo>
                        <a:pt x="85" y="58"/>
                      </a:lnTo>
                      <a:lnTo>
                        <a:pt x="85" y="58"/>
                      </a:lnTo>
                      <a:lnTo>
                        <a:pt x="86" y="48"/>
                      </a:lnTo>
                      <a:lnTo>
                        <a:pt x="99" y="44"/>
                      </a:lnTo>
                      <a:lnTo>
                        <a:pt x="87" y="17"/>
                      </a:lnTo>
                      <a:lnTo>
                        <a:pt x="75" y="22"/>
                      </a:lnTo>
                      <a:lnTo>
                        <a:pt x="75" y="22"/>
                      </a:lnTo>
                      <a:lnTo>
                        <a:pt x="71" y="18"/>
                      </a:lnTo>
                      <a:lnTo>
                        <a:pt x="71" y="18"/>
                      </a:lnTo>
                      <a:close/>
                      <a:moveTo>
                        <a:pt x="60" y="57"/>
                      </a:moveTo>
                      <a:lnTo>
                        <a:pt x="60" y="57"/>
                      </a:lnTo>
                      <a:lnTo>
                        <a:pt x="56" y="61"/>
                      </a:lnTo>
                      <a:lnTo>
                        <a:pt x="51" y="63"/>
                      </a:lnTo>
                      <a:lnTo>
                        <a:pt x="44" y="63"/>
                      </a:lnTo>
                      <a:lnTo>
                        <a:pt x="39" y="60"/>
                      </a:lnTo>
                      <a:lnTo>
                        <a:pt x="39" y="60"/>
                      </a:lnTo>
                      <a:lnTo>
                        <a:pt x="35" y="56"/>
                      </a:lnTo>
                      <a:lnTo>
                        <a:pt x="33" y="50"/>
                      </a:lnTo>
                      <a:lnTo>
                        <a:pt x="34" y="44"/>
                      </a:lnTo>
                      <a:lnTo>
                        <a:pt x="36" y="38"/>
                      </a:lnTo>
                      <a:lnTo>
                        <a:pt x="36" y="38"/>
                      </a:lnTo>
                      <a:lnTo>
                        <a:pt x="40" y="34"/>
                      </a:lnTo>
                      <a:lnTo>
                        <a:pt x="46" y="33"/>
                      </a:lnTo>
                      <a:lnTo>
                        <a:pt x="52" y="33"/>
                      </a:lnTo>
                      <a:lnTo>
                        <a:pt x="58" y="35"/>
                      </a:lnTo>
                      <a:lnTo>
                        <a:pt x="58" y="35"/>
                      </a:lnTo>
                      <a:lnTo>
                        <a:pt x="61" y="41"/>
                      </a:lnTo>
                      <a:lnTo>
                        <a:pt x="64" y="46"/>
                      </a:lnTo>
                      <a:lnTo>
                        <a:pt x="64" y="51"/>
                      </a:lnTo>
                      <a:lnTo>
                        <a:pt x="60" y="57"/>
                      </a:lnTo>
                      <a:lnTo>
                        <a:pt x="60" y="57"/>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grpSp>
          <p:nvGrpSpPr>
            <p:cNvPr id="27" name="组合 521"/>
            <p:cNvGrpSpPr/>
            <p:nvPr/>
          </p:nvGrpSpPr>
          <p:grpSpPr>
            <a:xfrm>
              <a:off x="2988356" y="3182685"/>
              <a:ext cx="105859" cy="158991"/>
              <a:chOff x="-909638" y="971550"/>
              <a:chExt cx="909638" cy="2039938"/>
            </a:xfrm>
            <a:solidFill>
              <a:srgbClr val="000000">
                <a:lumMod val="50000"/>
                <a:lumOff val="50000"/>
              </a:srgbClr>
            </a:solidFill>
          </p:grpSpPr>
          <p:sp>
            <p:nvSpPr>
              <p:cNvPr id="467"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8"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9"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70"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71"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sp>
          <p:nvSpPr>
            <p:cNvPr id="297" name="Freeform 30"/>
            <p:cNvSpPr>
              <a:spLocks noEditPoints="1"/>
            </p:cNvSpPr>
            <p:nvPr/>
          </p:nvSpPr>
          <p:spPr bwMode="auto">
            <a:xfrm>
              <a:off x="3138947" y="3165917"/>
              <a:ext cx="131768" cy="16314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01" tIns="45702" rIns="91401" bIns="45702"/>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298" name="圆角矩形 307"/>
            <p:cNvSpPr/>
            <p:nvPr/>
          </p:nvSpPr>
          <p:spPr bwMode="auto">
            <a:xfrm>
              <a:off x="595656" y="1821426"/>
              <a:ext cx="4718264" cy="508501"/>
            </a:xfrm>
            <a:prstGeom prst="roundRect">
              <a:avLst/>
            </a:prstGeom>
            <a:solidFill>
              <a:schemeClr val="bg1"/>
            </a:solidFill>
            <a:ln w="12700">
              <a:solidFill>
                <a:schemeClr val="tx2"/>
              </a:solidFill>
              <a:prstDash val="solid"/>
            </a:ln>
            <a:effectLst>
              <a:outerShdw blurRad="63500" sx="102000" sy="102000" algn="ctr" rotWithShape="0">
                <a:prstClr val="black">
                  <a:alpha val="40000"/>
                </a:prstClr>
              </a:outerShdw>
            </a:effectLst>
          </p:spPr>
          <p:txBody>
            <a:bodyPr lIns="68502" tIns="34251" rIns="68502" bIns="34251"/>
            <a:lstStyle/>
            <a:p>
              <a:pPr algn="ctr" defTabSz="684530" eaLnBrk="1" fontAlgn="auto" hangingPunct="1">
                <a:spcBef>
                  <a:spcPts val="0"/>
                </a:spcBef>
                <a:spcAft>
                  <a:spcPts val="0"/>
                </a:spcAft>
                <a:defRPr/>
              </a:pPr>
              <a:endParaRPr lang="zh-CN" altLang="en-US" sz="1400" kern="0" dirty="0">
                <a:solidFill>
                  <a:sysClr val="windowText" lastClr="000000"/>
                </a:solidFill>
                <a:latin typeface="+mn-lt"/>
                <a:ea typeface="+mn-ea"/>
                <a:cs typeface="Arial Unicode MS" panose="020B0604020202020204" pitchFamily="34" charset="-122"/>
              </a:endParaRPr>
            </a:p>
          </p:txBody>
        </p:sp>
        <p:sp>
          <p:nvSpPr>
            <p:cNvPr id="299" name="矩形 308"/>
            <p:cNvSpPr/>
            <p:nvPr/>
          </p:nvSpPr>
          <p:spPr>
            <a:xfrm>
              <a:off x="1089391" y="1939323"/>
              <a:ext cx="2078132" cy="236982"/>
            </a:xfrm>
            <a:prstGeom prst="rect">
              <a:avLst/>
            </a:prstGeom>
          </p:spPr>
          <p:txBody>
            <a:bodyPr lIns="68502" tIns="34251" rIns="68502" bIns="34251">
              <a:spAutoFit/>
            </a:bodyPr>
            <a:lstStyle/>
            <a:p>
              <a:pPr algn="ctr" defTabSz="684530" eaLnBrk="1" fontAlgn="auto" hangingPunct="1">
                <a:spcBef>
                  <a:spcPts val="0"/>
                </a:spcBef>
                <a:spcAft>
                  <a:spcPts val="0"/>
                </a:spcAft>
                <a:defRPr/>
              </a:pPr>
              <a:r>
                <a:rPr lang="en-US" altLang="zh-CN" sz="1600" b="1" kern="0" dirty="0">
                  <a:solidFill>
                    <a:schemeClr val="tx2"/>
                  </a:solidFill>
                  <a:latin typeface="+mn-lt"/>
                  <a:ea typeface="+mn-ea"/>
                  <a:cs typeface="Arial Unicode MS" panose="020B0604020202020204" pitchFamily="34" charset="-122"/>
                </a:rPr>
                <a:t>FusionInsight</a:t>
              </a:r>
              <a:endParaRPr lang="en-US" altLang="zh-CN" sz="1600" b="1" kern="0" dirty="0">
                <a:solidFill>
                  <a:schemeClr val="tx2"/>
                </a:solidFill>
                <a:latin typeface="+mn-lt"/>
                <a:ea typeface="+mn-ea"/>
                <a:cs typeface="Arial Unicode MS" panose="020B0604020202020204" pitchFamily="34" charset="-122"/>
              </a:endParaRPr>
            </a:p>
          </p:txBody>
        </p:sp>
        <p:sp>
          <p:nvSpPr>
            <p:cNvPr id="300" name="圆角矩形 307"/>
            <p:cNvSpPr/>
            <p:nvPr/>
          </p:nvSpPr>
          <p:spPr bwMode="auto">
            <a:xfrm>
              <a:off x="611532" y="2429960"/>
              <a:ext cx="3460907" cy="509692"/>
            </a:xfrm>
            <a:prstGeom prst="roundRect">
              <a:avLst/>
            </a:prstGeom>
            <a:solidFill>
              <a:schemeClr val="bg1"/>
            </a:solidFill>
            <a:ln w="12700">
              <a:solidFill>
                <a:schemeClr val="tx2"/>
              </a:solidFill>
              <a:prstDash val="solid"/>
            </a:ln>
            <a:effectLst>
              <a:outerShdw blurRad="63500" sx="102000" sy="102000" algn="ctr" rotWithShape="0">
                <a:prstClr val="black">
                  <a:alpha val="40000"/>
                </a:prstClr>
              </a:outerShdw>
            </a:effectLst>
          </p:spPr>
          <p:txBody>
            <a:bodyPr lIns="68502" tIns="34251" rIns="68502" bIns="34251"/>
            <a:lstStyle/>
            <a:p>
              <a:pPr algn="ctr" defTabSz="684530" eaLnBrk="1" fontAlgn="auto" hangingPunct="1">
                <a:spcBef>
                  <a:spcPts val="0"/>
                </a:spcBef>
                <a:spcAft>
                  <a:spcPts val="0"/>
                </a:spcAft>
                <a:defRPr/>
              </a:pPr>
              <a:endParaRPr lang="zh-CN" altLang="en-US" sz="1400" kern="0" dirty="0">
                <a:solidFill>
                  <a:sysClr val="windowText" lastClr="000000"/>
                </a:solidFill>
                <a:latin typeface="+mn-lt"/>
                <a:ea typeface="+mn-ea"/>
                <a:cs typeface="Arial Unicode MS" panose="020B0604020202020204" pitchFamily="34" charset="-122"/>
              </a:endParaRPr>
            </a:p>
          </p:txBody>
        </p:sp>
        <p:sp>
          <p:nvSpPr>
            <p:cNvPr id="301" name="矩形 308"/>
            <p:cNvSpPr/>
            <p:nvPr/>
          </p:nvSpPr>
          <p:spPr>
            <a:xfrm>
              <a:off x="4010523" y="2404952"/>
              <a:ext cx="1436753" cy="236983"/>
            </a:xfrm>
            <a:prstGeom prst="rect">
              <a:avLst/>
            </a:prstGeom>
          </p:spPr>
          <p:txBody>
            <a:bodyPr lIns="68502" tIns="34251" rIns="68502" bIns="34251">
              <a:spAutoFit/>
            </a:bodyPr>
            <a:lstStyle/>
            <a:p>
              <a:pPr algn="ctr" defTabSz="684530" eaLnBrk="1" fontAlgn="auto" hangingPunct="1">
                <a:spcBef>
                  <a:spcPts val="0"/>
                </a:spcBef>
                <a:spcAft>
                  <a:spcPts val="0"/>
                </a:spcAft>
                <a:defRPr/>
              </a:pPr>
              <a:r>
                <a:rPr lang="en-US" altLang="zh-CN" sz="1600" b="1" kern="0" dirty="0">
                  <a:solidFill>
                    <a:schemeClr val="tx2"/>
                  </a:solidFill>
                  <a:latin typeface="+mn-lt"/>
                  <a:ea typeface="+mn-ea"/>
                  <a:cs typeface="Arial Unicode MS" panose="020B0604020202020204" pitchFamily="34" charset="-122"/>
                </a:rPr>
                <a:t>FusionCube</a:t>
              </a:r>
              <a:endParaRPr lang="en-US" altLang="zh-CN" sz="1600" b="1" kern="0" dirty="0">
                <a:solidFill>
                  <a:schemeClr val="tx2"/>
                </a:solidFill>
                <a:latin typeface="+mn-lt"/>
                <a:ea typeface="+mn-ea"/>
                <a:cs typeface="Arial Unicode MS" panose="020B0604020202020204" pitchFamily="34" charset="-122"/>
              </a:endParaRPr>
            </a:p>
          </p:txBody>
        </p:sp>
        <p:sp>
          <p:nvSpPr>
            <p:cNvPr id="303" name="矩形 302"/>
            <p:cNvSpPr/>
            <p:nvPr/>
          </p:nvSpPr>
          <p:spPr>
            <a:xfrm>
              <a:off x="802396" y="2568101"/>
              <a:ext cx="918850" cy="294144"/>
            </a:xfrm>
            <a:prstGeom prst="rect">
              <a:avLst/>
            </a:prstGeom>
          </p:spPr>
          <p:txBody>
            <a:bodyPr wrap="square" lIns="68502" tIns="34251" rIns="68502" bIns="34251">
              <a:spAutoFit/>
            </a:bodyPr>
            <a:lstStyle/>
            <a:p>
              <a:pPr defTabSz="684530" eaLnBrk="1" fontAlgn="auto" hangingPunct="1">
                <a:spcBef>
                  <a:spcPts val="0"/>
                </a:spcBef>
                <a:spcAft>
                  <a:spcPts val="0"/>
                </a:spcAft>
                <a:defRPr/>
              </a:pPr>
              <a:r>
                <a:rPr lang="en-US" altLang="zh-CN" sz="1050" kern="0" dirty="0">
                  <a:solidFill>
                    <a:srgbClr val="000000"/>
                  </a:solidFill>
                  <a:latin typeface="+mn-lt"/>
                  <a:ea typeface="+mn-ea"/>
                  <a:cs typeface="Arial Unicode MS" panose="020B0604020202020204" pitchFamily="34" charset="-122"/>
                </a:rPr>
                <a:t>Virtualized Resource</a:t>
              </a:r>
              <a:endParaRPr lang="zh-CN" altLang="en-US" sz="1050" kern="0" dirty="0">
                <a:solidFill>
                  <a:srgbClr val="000000"/>
                </a:solidFill>
                <a:latin typeface="+mn-lt"/>
                <a:ea typeface="+mn-ea"/>
                <a:cs typeface="Arial Unicode MS" panose="020B0604020202020204" pitchFamily="34" charset="-122"/>
              </a:endParaRPr>
            </a:p>
          </p:txBody>
        </p:sp>
        <p:grpSp>
          <p:nvGrpSpPr>
            <p:cNvPr id="90161" name="组合 377"/>
            <p:cNvGrpSpPr/>
            <p:nvPr/>
          </p:nvGrpSpPr>
          <p:grpSpPr bwMode="auto">
            <a:xfrm>
              <a:off x="1796215" y="2634491"/>
              <a:ext cx="1014214" cy="163324"/>
              <a:chOff x="2959068" y="3040798"/>
              <a:chExt cx="1339337" cy="169902"/>
            </a:xfrm>
          </p:grpSpPr>
          <p:grpSp>
            <p:nvGrpSpPr>
              <p:cNvPr id="90192" name="组合 384"/>
              <p:cNvGrpSpPr/>
              <p:nvPr/>
            </p:nvGrpSpPr>
            <p:grpSpPr bwMode="auto">
              <a:xfrm>
                <a:off x="3996780" y="3084465"/>
                <a:ext cx="301625" cy="82569"/>
                <a:chOff x="3298897" y="4095287"/>
                <a:chExt cx="1257750" cy="591162"/>
              </a:xfrm>
            </p:grpSpPr>
            <p:sp>
              <p:nvSpPr>
                <p:cNvPr id="465" name="Freeform 13"/>
                <p:cNvSpPr>
                  <a:spLocks noEditPoints="1"/>
                </p:cNvSpPr>
                <p:nvPr/>
              </p:nvSpPr>
              <p:spPr bwMode="auto">
                <a:xfrm>
                  <a:off x="3297162" y="4095304"/>
                  <a:ext cx="1258879" cy="30156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6" name="Freeform 13"/>
                <p:cNvSpPr>
                  <a:spLocks noEditPoints="1"/>
                </p:cNvSpPr>
                <p:nvPr/>
              </p:nvSpPr>
              <p:spPr bwMode="auto">
                <a:xfrm>
                  <a:off x="3297162" y="4396869"/>
                  <a:ext cx="1258879" cy="292698"/>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90193" name="组合 222"/>
              <p:cNvGrpSpPr/>
              <p:nvPr/>
            </p:nvGrpSpPr>
            <p:grpSpPr bwMode="auto">
              <a:xfrm>
                <a:off x="2959068" y="3043052"/>
                <a:ext cx="283571" cy="165395"/>
                <a:chOff x="2699421" y="3043052"/>
                <a:chExt cx="283571" cy="165395"/>
              </a:xfrm>
            </p:grpSpPr>
            <p:grpSp>
              <p:nvGrpSpPr>
                <p:cNvPr id="31" name="组合 521"/>
                <p:cNvGrpSpPr/>
                <p:nvPr/>
              </p:nvGrpSpPr>
              <p:grpSpPr>
                <a:xfrm>
                  <a:off x="2699421" y="3043052"/>
                  <a:ext cx="114010" cy="165395"/>
                  <a:chOff x="-909638" y="971550"/>
                  <a:chExt cx="909638" cy="2039938"/>
                </a:xfrm>
                <a:solidFill>
                  <a:srgbClr val="000000">
                    <a:lumMod val="50000"/>
                    <a:lumOff val="50000"/>
                  </a:srgbClr>
                </a:solidFill>
              </p:grpSpPr>
              <p:sp>
                <p:nvSpPr>
                  <p:cNvPr id="460"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1"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2"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3"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64"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47136" name="组合 521"/>
                <p:cNvGrpSpPr/>
                <p:nvPr/>
              </p:nvGrpSpPr>
              <p:grpSpPr>
                <a:xfrm>
                  <a:off x="2868982" y="3043052"/>
                  <a:ext cx="114010" cy="165395"/>
                  <a:chOff x="-909638" y="971550"/>
                  <a:chExt cx="909638" cy="2039938"/>
                </a:xfrm>
                <a:solidFill>
                  <a:srgbClr val="000000">
                    <a:lumMod val="50000"/>
                    <a:lumOff val="50000"/>
                  </a:srgbClr>
                </a:solidFill>
              </p:grpSpPr>
              <p:sp>
                <p:nvSpPr>
                  <p:cNvPr id="455"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56"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57"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58"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59"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grpSp>
            <p:nvGrpSpPr>
              <p:cNvPr id="90194" name="组合 221"/>
              <p:cNvGrpSpPr/>
              <p:nvPr/>
            </p:nvGrpSpPr>
            <p:grpSpPr bwMode="auto">
              <a:xfrm>
                <a:off x="3443174" y="3040798"/>
                <a:ext cx="288732" cy="169902"/>
                <a:chOff x="3183527" y="3040798"/>
                <a:chExt cx="288732" cy="169902"/>
              </a:xfrm>
            </p:grpSpPr>
            <p:sp>
              <p:nvSpPr>
                <p:cNvPr id="437" name="Freeform 30"/>
                <p:cNvSpPr>
                  <a:spLocks noEditPoints="1"/>
                </p:cNvSpPr>
                <p:nvPr/>
              </p:nvSpPr>
              <p:spPr bwMode="auto">
                <a:xfrm>
                  <a:off x="3183243" y="3041109"/>
                  <a:ext cx="142561"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38" name="Freeform 30"/>
                <p:cNvSpPr>
                  <a:spLocks noEditPoints="1"/>
                </p:cNvSpPr>
                <p:nvPr/>
              </p:nvSpPr>
              <p:spPr bwMode="auto">
                <a:xfrm>
                  <a:off x="3329997" y="3041109"/>
                  <a:ext cx="142561"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grpSp>
          <p:nvGrpSpPr>
            <p:cNvPr id="90162" name="组合 377"/>
            <p:cNvGrpSpPr/>
            <p:nvPr/>
          </p:nvGrpSpPr>
          <p:grpSpPr bwMode="auto">
            <a:xfrm>
              <a:off x="2862163" y="2643936"/>
              <a:ext cx="1014214" cy="163324"/>
              <a:chOff x="2959068" y="3040798"/>
              <a:chExt cx="1339337" cy="169902"/>
            </a:xfrm>
          </p:grpSpPr>
          <p:grpSp>
            <p:nvGrpSpPr>
              <p:cNvPr id="90183" name="组合 384"/>
              <p:cNvGrpSpPr/>
              <p:nvPr/>
            </p:nvGrpSpPr>
            <p:grpSpPr bwMode="auto">
              <a:xfrm>
                <a:off x="3996780" y="3084465"/>
                <a:ext cx="301625" cy="82569"/>
                <a:chOff x="3298897" y="4095287"/>
                <a:chExt cx="1257750" cy="591162"/>
              </a:xfrm>
            </p:grpSpPr>
            <p:sp>
              <p:nvSpPr>
                <p:cNvPr id="428" name="Freeform 13"/>
                <p:cNvSpPr>
                  <a:spLocks noEditPoints="1"/>
                </p:cNvSpPr>
                <p:nvPr/>
              </p:nvSpPr>
              <p:spPr bwMode="auto">
                <a:xfrm>
                  <a:off x="3302119" y="4095918"/>
                  <a:ext cx="1258879" cy="301565"/>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29" name="Freeform 13"/>
                <p:cNvSpPr>
                  <a:spLocks noEditPoints="1"/>
                </p:cNvSpPr>
                <p:nvPr/>
              </p:nvSpPr>
              <p:spPr bwMode="auto">
                <a:xfrm>
                  <a:off x="3302119" y="4397483"/>
                  <a:ext cx="1258879" cy="292698"/>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solidFill>
                  <a:srgbClr val="000000">
                    <a:lumMod val="50000"/>
                    <a:lumOff val="50000"/>
                  </a:srgbClr>
                </a:solid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90184" name="组合 222"/>
              <p:cNvGrpSpPr/>
              <p:nvPr/>
            </p:nvGrpSpPr>
            <p:grpSpPr bwMode="auto">
              <a:xfrm>
                <a:off x="2959068" y="3043052"/>
                <a:ext cx="283571" cy="165395"/>
                <a:chOff x="2699421" y="3043052"/>
                <a:chExt cx="283571" cy="165395"/>
              </a:xfrm>
            </p:grpSpPr>
            <p:grpSp>
              <p:nvGrpSpPr>
                <p:cNvPr id="3" name="组合 521"/>
                <p:cNvGrpSpPr/>
                <p:nvPr/>
              </p:nvGrpSpPr>
              <p:grpSpPr>
                <a:xfrm>
                  <a:off x="2699421" y="3043052"/>
                  <a:ext cx="114010" cy="165395"/>
                  <a:chOff x="-909638" y="971550"/>
                  <a:chExt cx="909638" cy="2039938"/>
                </a:xfrm>
                <a:solidFill>
                  <a:srgbClr val="000000">
                    <a:lumMod val="50000"/>
                    <a:lumOff val="50000"/>
                  </a:srgbClr>
                </a:solidFill>
              </p:grpSpPr>
              <p:sp>
                <p:nvSpPr>
                  <p:cNvPr id="405"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8"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9"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24"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27"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nvGrpSpPr>
                <p:cNvPr id="47143" name="组合 521"/>
                <p:cNvGrpSpPr/>
                <p:nvPr/>
              </p:nvGrpSpPr>
              <p:grpSpPr>
                <a:xfrm>
                  <a:off x="2868982" y="3043052"/>
                  <a:ext cx="114010" cy="165395"/>
                  <a:chOff x="-909638" y="971550"/>
                  <a:chExt cx="909638" cy="2039938"/>
                </a:xfrm>
                <a:solidFill>
                  <a:srgbClr val="000000">
                    <a:lumMod val="50000"/>
                    <a:lumOff val="50000"/>
                  </a:srgbClr>
                </a:solidFill>
              </p:grpSpPr>
              <p:sp>
                <p:nvSpPr>
                  <p:cNvPr id="381" name="Freeform 147"/>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0" name="Freeform 148"/>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2" name="Freeform 149"/>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3" name="Freeform 150"/>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404"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ln>
                </p:spPr>
                <p:txBody>
                  <a:bodyPr/>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grpSp>
            <p:nvGrpSpPr>
              <p:cNvPr id="90185" name="组合 221"/>
              <p:cNvGrpSpPr/>
              <p:nvPr/>
            </p:nvGrpSpPr>
            <p:grpSpPr bwMode="auto">
              <a:xfrm>
                <a:off x="3443174" y="3040798"/>
                <a:ext cx="288732" cy="169902"/>
                <a:chOff x="3183527" y="3040798"/>
                <a:chExt cx="288732" cy="169902"/>
              </a:xfrm>
            </p:grpSpPr>
            <p:sp>
              <p:nvSpPr>
                <p:cNvPr id="368" name="Freeform 30"/>
                <p:cNvSpPr>
                  <a:spLocks noEditPoints="1"/>
                </p:cNvSpPr>
                <p:nvPr/>
              </p:nvSpPr>
              <p:spPr bwMode="auto">
                <a:xfrm>
                  <a:off x="3184432" y="3041194"/>
                  <a:ext cx="188684"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sp>
              <p:nvSpPr>
                <p:cNvPr id="376" name="Freeform 30"/>
                <p:cNvSpPr>
                  <a:spLocks noEditPoints="1"/>
                </p:cNvSpPr>
                <p:nvPr/>
              </p:nvSpPr>
              <p:spPr bwMode="auto">
                <a:xfrm>
                  <a:off x="3377309" y="3041194"/>
                  <a:ext cx="142561" cy="16971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000000">
                    <a:lumMod val="50000"/>
                    <a:lumOff val="50000"/>
                  </a:srgbClr>
                </a:solidFill>
                <a:ln w="9525">
                  <a:noFill/>
                  <a:round/>
                </a:ln>
              </p:spPr>
              <p:txBody>
                <a:bodyPr lIns="91414" tIns="45708" rIns="91414" bIns="45708"/>
                <a:lstStyle/>
                <a:p>
                  <a:pPr eaLnBrk="1" fontAlgn="auto" hangingPunct="1">
                    <a:spcBef>
                      <a:spcPts val="0"/>
                    </a:spcBef>
                    <a:spcAft>
                      <a:spcPts val="0"/>
                    </a:spcAft>
                    <a:defRPr/>
                  </a:pPr>
                  <a:endParaRPr lang="zh-CN" altLang="en-US" sz="1400" kern="0" dirty="0">
                    <a:solidFill>
                      <a:srgbClr val="000000"/>
                    </a:solidFill>
                    <a:latin typeface="+mn-lt"/>
                    <a:ea typeface="+mn-ea"/>
                    <a:cs typeface="Arial Unicode MS" panose="020B0604020202020204" pitchFamily="34" charset="-122"/>
                  </a:endParaRPr>
                </a:p>
              </p:txBody>
            </p:sp>
          </p:grpSp>
        </p:grpSp>
        <p:sp>
          <p:nvSpPr>
            <p:cNvPr id="307" name="Freeform 78"/>
            <p:cNvSpPr>
              <a:spLocks noEditPoints="1"/>
            </p:cNvSpPr>
            <p:nvPr/>
          </p:nvSpPr>
          <p:spPr bwMode="auto">
            <a:xfrm>
              <a:off x="4047038" y="1342697"/>
              <a:ext cx="901741" cy="341780"/>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solidFill>
              <a:schemeClr val="bg1">
                <a:lumMod val="65000"/>
              </a:schemeClr>
            </a:solidFill>
            <a:ln w="9525">
              <a:noFill/>
              <a:round/>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nvGrpSpPr>
            <p:cNvPr id="90164" name="组合 423"/>
            <p:cNvGrpSpPr/>
            <p:nvPr/>
          </p:nvGrpSpPr>
          <p:grpSpPr bwMode="auto">
            <a:xfrm>
              <a:off x="745453" y="1325179"/>
              <a:ext cx="366476" cy="465145"/>
              <a:chOff x="11398250" y="-996950"/>
              <a:chExt cx="509588" cy="601663"/>
            </a:xfrm>
          </p:grpSpPr>
          <p:sp>
            <p:nvSpPr>
              <p:cNvPr id="341" name="Freeform 494"/>
              <p:cNvSpPr>
                <a:spLocks noEditPoints="1"/>
              </p:cNvSpPr>
              <p:nvPr/>
            </p:nvSpPr>
            <p:spPr bwMode="auto">
              <a:xfrm>
                <a:off x="11421747" y="-875706"/>
                <a:ext cx="485658" cy="480599"/>
              </a:xfrm>
              <a:custGeom>
                <a:avLst/>
                <a:gdLst>
                  <a:gd name="T0" fmla="*/ 20 w 306"/>
                  <a:gd name="T1" fmla="*/ 154 h 302"/>
                  <a:gd name="T2" fmla="*/ 9 w 306"/>
                  <a:gd name="T3" fmla="*/ 158 h 302"/>
                  <a:gd name="T4" fmla="*/ 1 w 306"/>
                  <a:gd name="T5" fmla="*/ 166 h 302"/>
                  <a:gd name="T6" fmla="*/ 0 w 306"/>
                  <a:gd name="T7" fmla="*/ 275 h 302"/>
                  <a:gd name="T8" fmla="*/ 1 w 306"/>
                  <a:gd name="T9" fmla="*/ 282 h 302"/>
                  <a:gd name="T10" fmla="*/ 9 w 306"/>
                  <a:gd name="T11" fmla="*/ 291 h 302"/>
                  <a:gd name="T12" fmla="*/ 20 w 306"/>
                  <a:gd name="T13" fmla="*/ 295 h 302"/>
                  <a:gd name="T14" fmla="*/ 42 w 306"/>
                  <a:gd name="T15" fmla="*/ 294 h 302"/>
                  <a:gd name="T16" fmla="*/ 52 w 306"/>
                  <a:gd name="T17" fmla="*/ 289 h 302"/>
                  <a:gd name="T18" fmla="*/ 58 w 306"/>
                  <a:gd name="T19" fmla="*/ 279 h 302"/>
                  <a:gd name="T20" fmla="*/ 58 w 306"/>
                  <a:gd name="T21" fmla="*/ 174 h 302"/>
                  <a:gd name="T22" fmla="*/ 54 w 306"/>
                  <a:gd name="T23" fmla="*/ 163 h 302"/>
                  <a:gd name="T24" fmla="*/ 46 w 306"/>
                  <a:gd name="T25" fmla="*/ 155 h 302"/>
                  <a:gd name="T26" fmla="*/ 37 w 306"/>
                  <a:gd name="T27" fmla="*/ 154 h 302"/>
                  <a:gd name="T28" fmla="*/ 102 w 306"/>
                  <a:gd name="T29" fmla="*/ 118 h 302"/>
                  <a:gd name="T30" fmla="*/ 91 w 306"/>
                  <a:gd name="T31" fmla="*/ 122 h 302"/>
                  <a:gd name="T32" fmla="*/ 84 w 306"/>
                  <a:gd name="T33" fmla="*/ 131 h 302"/>
                  <a:gd name="T34" fmla="*/ 82 w 306"/>
                  <a:gd name="T35" fmla="*/ 281 h 302"/>
                  <a:gd name="T36" fmla="*/ 84 w 306"/>
                  <a:gd name="T37" fmla="*/ 289 h 302"/>
                  <a:gd name="T38" fmla="*/ 91 w 306"/>
                  <a:gd name="T39" fmla="*/ 298 h 302"/>
                  <a:gd name="T40" fmla="*/ 102 w 306"/>
                  <a:gd name="T41" fmla="*/ 302 h 302"/>
                  <a:gd name="T42" fmla="*/ 124 w 306"/>
                  <a:gd name="T43" fmla="*/ 301 h 302"/>
                  <a:gd name="T44" fmla="*/ 134 w 306"/>
                  <a:gd name="T45" fmla="*/ 295 h 302"/>
                  <a:gd name="T46" fmla="*/ 140 w 306"/>
                  <a:gd name="T47" fmla="*/ 286 h 302"/>
                  <a:gd name="T48" fmla="*/ 140 w 306"/>
                  <a:gd name="T49" fmla="*/ 138 h 302"/>
                  <a:gd name="T50" fmla="*/ 137 w 306"/>
                  <a:gd name="T51" fmla="*/ 128 h 302"/>
                  <a:gd name="T52" fmla="*/ 128 w 306"/>
                  <a:gd name="T53" fmla="*/ 120 h 302"/>
                  <a:gd name="T54" fmla="*/ 121 w 306"/>
                  <a:gd name="T55" fmla="*/ 118 h 302"/>
                  <a:gd name="T56" fmla="*/ 185 w 306"/>
                  <a:gd name="T57" fmla="*/ 84 h 302"/>
                  <a:gd name="T58" fmla="*/ 174 w 306"/>
                  <a:gd name="T59" fmla="*/ 87 h 302"/>
                  <a:gd name="T60" fmla="*/ 166 w 306"/>
                  <a:gd name="T61" fmla="*/ 96 h 302"/>
                  <a:gd name="T62" fmla="*/ 165 w 306"/>
                  <a:gd name="T63" fmla="*/ 278 h 302"/>
                  <a:gd name="T64" fmla="*/ 166 w 306"/>
                  <a:gd name="T65" fmla="*/ 287 h 302"/>
                  <a:gd name="T66" fmla="*/ 174 w 306"/>
                  <a:gd name="T67" fmla="*/ 295 h 302"/>
                  <a:gd name="T68" fmla="*/ 185 w 306"/>
                  <a:gd name="T69" fmla="*/ 298 h 302"/>
                  <a:gd name="T70" fmla="*/ 207 w 306"/>
                  <a:gd name="T71" fmla="*/ 298 h 302"/>
                  <a:gd name="T72" fmla="*/ 217 w 306"/>
                  <a:gd name="T73" fmla="*/ 293 h 302"/>
                  <a:gd name="T74" fmla="*/ 222 w 306"/>
                  <a:gd name="T75" fmla="*/ 282 h 302"/>
                  <a:gd name="T76" fmla="*/ 223 w 306"/>
                  <a:gd name="T77" fmla="*/ 103 h 302"/>
                  <a:gd name="T78" fmla="*/ 220 w 306"/>
                  <a:gd name="T79" fmla="*/ 93 h 302"/>
                  <a:gd name="T80" fmla="*/ 210 w 306"/>
                  <a:gd name="T81" fmla="*/ 85 h 302"/>
                  <a:gd name="T82" fmla="*/ 203 w 306"/>
                  <a:gd name="T83" fmla="*/ 84 h 302"/>
                  <a:gd name="T84" fmla="*/ 268 w 306"/>
                  <a:gd name="T85" fmla="*/ 0 h 302"/>
                  <a:gd name="T86" fmla="*/ 257 w 306"/>
                  <a:gd name="T87" fmla="*/ 3 h 302"/>
                  <a:gd name="T88" fmla="*/ 250 w 306"/>
                  <a:gd name="T89" fmla="*/ 12 h 302"/>
                  <a:gd name="T90" fmla="*/ 247 w 306"/>
                  <a:gd name="T91" fmla="*/ 281 h 302"/>
                  <a:gd name="T92" fmla="*/ 250 w 306"/>
                  <a:gd name="T93" fmla="*/ 289 h 302"/>
                  <a:gd name="T94" fmla="*/ 257 w 306"/>
                  <a:gd name="T95" fmla="*/ 297 h 302"/>
                  <a:gd name="T96" fmla="*/ 268 w 306"/>
                  <a:gd name="T97" fmla="*/ 301 h 302"/>
                  <a:gd name="T98" fmla="*/ 290 w 306"/>
                  <a:gd name="T99" fmla="*/ 301 h 302"/>
                  <a:gd name="T100" fmla="*/ 300 w 306"/>
                  <a:gd name="T101" fmla="*/ 295 h 302"/>
                  <a:gd name="T102" fmla="*/ 305 w 306"/>
                  <a:gd name="T103" fmla="*/ 285 h 302"/>
                  <a:gd name="T104" fmla="*/ 306 w 306"/>
                  <a:gd name="T105" fmla="*/ 20 h 302"/>
                  <a:gd name="T106" fmla="*/ 302 w 306"/>
                  <a:gd name="T107" fmla="*/ 8 h 302"/>
                  <a:gd name="T108" fmla="*/ 293 w 306"/>
                  <a:gd name="T109" fmla="*/ 1 h 302"/>
                  <a:gd name="T110" fmla="*/ 286 w 306"/>
                  <a:gd name="T11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 h="302">
                    <a:moveTo>
                      <a:pt x="37" y="154"/>
                    </a:moveTo>
                    <a:lnTo>
                      <a:pt x="20" y="154"/>
                    </a:lnTo>
                    <a:lnTo>
                      <a:pt x="20" y="154"/>
                    </a:lnTo>
                    <a:lnTo>
                      <a:pt x="16" y="154"/>
                    </a:lnTo>
                    <a:lnTo>
                      <a:pt x="12" y="155"/>
                    </a:lnTo>
                    <a:lnTo>
                      <a:pt x="9" y="158"/>
                    </a:lnTo>
                    <a:lnTo>
                      <a:pt x="5" y="160"/>
                    </a:lnTo>
                    <a:lnTo>
                      <a:pt x="3" y="163"/>
                    </a:lnTo>
                    <a:lnTo>
                      <a:pt x="1" y="166"/>
                    </a:lnTo>
                    <a:lnTo>
                      <a:pt x="0" y="170"/>
                    </a:lnTo>
                    <a:lnTo>
                      <a:pt x="0" y="174"/>
                    </a:lnTo>
                    <a:lnTo>
                      <a:pt x="0" y="275"/>
                    </a:lnTo>
                    <a:lnTo>
                      <a:pt x="0" y="275"/>
                    </a:lnTo>
                    <a:lnTo>
                      <a:pt x="0" y="279"/>
                    </a:lnTo>
                    <a:lnTo>
                      <a:pt x="1" y="282"/>
                    </a:lnTo>
                    <a:lnTo>
                      <a:pt x="3" y="286"/>
                    </a:lnTo>
                    <a:lnTo>
                      <a:pt x="5" y="289"/>
                    </a:lnTo>
                    <a:lnTo>
                      <a:pt x="9" y="291"/>
                    </a:lnTo>
                    <a:lnTo>
                      <a:pt x="12" y="293"/>
                    </a:lnTo>
                    <a:lnTo>
                      <a:pt x="16" y="294"/>
                    </a:lnTo>
                    <a:lnTo>
                      <a:pt x="20" y="295"/>
                    </a:lnTo>
                    <a:lnTo>
                      <a:pt x="37" y="295"/>
                    </a:lnTo>
                    <a:lnTo>
                      <a:pt x="37" y="295"/>
                    </a:lnTo>
                    <a:lnTo>
                      <a:pt x="42" y="294"/>
                    </a:lnTo>
                    <a:lnTo>
                      <a:pt x="46" y="293"/>
                    </a:lnTo>
                    <a:lnTo>
                      <a:pt x="49" y="291"/>
                    </a:lnTo>
                    <a:lnTo>
                      <a:pt x="52" y="289"/>
                    </a:lnTo>
                    <a:lnTo>
                      <a:pt x="54" y="286"/>
                    </a:lnTo>
                    <a:lnTo>
                      <a:pt x="57" y="282"/>
                    </a:lnTo>
                    <a:lnTo>
                      <a:pt x="58" y="279"/>
                    </a:lnTo>
                    <a:lnTo>
                      <a:pt x="58" y="275"/>
                    </a:lnTo>
                    <a:lnTo>
                      <a:pt x="58" y="174"/>
                    </a:lnTo>
                    <a:lnTo>
                      <a:pt x="58" y="174"/>
                    </a:lnTo>
                    <a:lnTo>
                      <a:pt x="58" y="170"/>
                    </a:lnTo>
                    <a:lnTo>
                      <a:pt x="57" y="166"/>
                    </a:lnTo>
                    <a:lnTo>
                      <a:pt x="54" y="163"/>
                    </a:lnTo>
                    <a:lnTo>
                      <a:pt x="52" y="160"/>
                    </a:lnTo>
                    <a:lnTo>
                      <a:pt x="49" y="158"/>
                    </a:lnTo>
                    <a:lnTo>
                      <a:pt x="46" y="155"/>
                    </a:lnTo>
                    <a:lnTo>
                      <a:pt x="42" y="154"/>
                    </a:lnTo>
                    <a:lnTo>
                      <a:pt x="37" y="154"/>
                    </a:lnTo>
                    <a:lnTo>
                      <a:pt x="37" y="154"/>
                    </a:lnTo>
                    <a:close/>
                    <a:moveTo>
                      <a:pt x="121" y="118"/>
                    </a:moveTo>
                    <a:lnTo>
                      <a:pt x="102" y="118"/>
                    </a:lnTo>
                    <a:lnTo>
                      <a:pt x="102" y="118"/>
                    </a:lnTo>
                    <a:lnTo>
                      <a:pt x="98" y="119"/>
                    </a:lnTo>
                    <a:lnTo>
                      <a:pt x="95" y="120"/>
                    </a:lnTo>
                    <a:lnTo>
                      <a:pt x="91" y="122"/>
                    </a:lnTo>
                    <a:lnTo>
                      <a:pt x="89" y="125"/>
                    </a:lnTo>
                    <a:lnTo>
                      <a:pt x="85" y="128"/>
                    </a:lnTo>
                    <a:lnTo>
                      <a:pt x="84" y="131"/>
                    </a:lnTo>
                    <a:lnTo>
                      <a:pt x="83" y="134"/>
                    </a:lnTo>
                    <a:lnTo>
                      <a:pt x="82" y="138"/>
                    </a:lnTo>
                    <a:lnTo>
                      <a:pt x="82" y="281"/>
                    </a:lnTo>
                    <a:lnTo>
                      <a:pt x="82" y="281"/>
                    </a:lnTo>
                    <a:lnTo>
                      <a:pt x="83" y="286"/>
                    </a:lnTo>
                    <a:lnTo>
                      <a:pt x="84" y="289"/>
                    </a:lnTo>
                    <a:lnTo>
                      <a:pt x="85" y="293"/>
                    </a:lnTo>
                    <a:lnTo>
                      <a:pt x="89" y="295"/>
                    </a:lnTo>
                    <a:lnTo>
                      <a:pt x="91" y="298"/>
                    </a:lnTo>
                    <a:lnTo>
                      <a:pt x="95" y="299"/>
                    </a:lnTo>
                    <a:lnTo>
                      <a:pt x="98" y="301"/>
                    </a:lnTo>
                    <a:lnTo>
                      <a:pt x="102" y="302"/>
                    </a:lnTo>
                    <a:lnTo>
                      <a:pt x="121" y="302"/>
                    </a:lnTo>
                    <a:lnTo>
                      <a:pt x="121" y="302"/>
                    </a:lnTo>
                    <a:lnTo>
                      <a:pt x="124" y="301"/>
                    </a:lnTo>
                    <a:lnTo>
                      <a:pt x="128" y="299"/>
                    </a:lnTo>
                    <a:lnTo>
                      <a:pt x="131" y="298"/>
                    </a:lnTo>
                    <a:lnTo>
                      <a:pt x="134" y="295"/>
                    </a:lnTo>
                    <a:lnTo>
                      <a:pt x="137" y="293"/>
                    </a:lnTo>
                    <a:lnTo>
                      <a:pt x="139" y="289"/>
                    </a:lnTo>
                    <a:lnTo>
                      <a:pt x="140" y="286"/>
                    </a:lnTo>
                    <a:lnTo>
                      <a:pt x="140" y="281"/>
                    </a:lnTo>
                    <a:lnTo>
                      <a:pt x="140" y="138"/>
                    </a:lnTo>
                    <a:lnTo>
                      <a:pt x="140" y="138"/>
                    </a:lnTo>
                    <a:lnTo>
                      <a:pt x="140" y="134"/>
                    </a:lnTo>
                    <a:lnTo>
                      <a:pt x="139" y="131"/>
                    </a:lnTo>
                    <a:lnTo>
                      <a:pt x="137" y="128"/>
                    </a:lnTo>
                    <a:lnTo>
                      <a:pt x="134" y="125"/>
                    </a:lnTo>
                    <a:lnTo>
                      <a:pt x="131" y="122"/>
                    </a:lnTo>
                    <a:lnTo>
                      <a:pt x="128" y="120"/>
                    </a:lnTo>
                    <a:lnTo>
                      <a:pt x="124" y="119"/>
                    </a:lnTo>
                    <a:lnTo>
                      <a:pt x="121" y="118"/>
                    </a:lnTo>
                    <a:lnTo>
                      <a:pt x="121" y="118"/>
                    </a:lnTo>
                    <a:close/>
                    <a:moveTo>
                      <a:pt x="203" y="84"/>
                    </a:moveTo>
                    <a:lnTo>
                      <a:pt x="185" y="84"/>
                    </a:lnTo>
                    <a:lnTo>
                      <a:pt x="185" y="84"/>
                    </a:lnTo>
                    <a:lnTo>
                      <a:pt x="180" y="84"/>
                    </a:lnTo>
                    <a:lnTo>
                      <a:pt x="177" y="85"/>
                    </a:lnTo>
                    <a:lnTo>
                      <a:pt x="174" y="87"/>
                    </a:lnTo>
                    <a:lnTo>
                      <a:pt x="171" y="89"/>
                    </a:lnTo>
                    <a:lnTo>
                      <a:pt x="169" y="93"/>
                    </a:lnTo>
                    <a:lnTo>
                      <a:pt x="166" y="96"/>
                    </a:lnTo>
                    <a:lnTo>
                      <a:pt x="165" y="100"/>
                    </a:lnTo>
                    <a:lnTo>
                      <a:pt x="165" y="103"/>
                    </a:lnTo>
                    <a:lnTo>
                      <a:pt x="165" y="278"/>
                    </a:lnTo>
                    <a:lnTo>
                      <a:pt x="165" y="278"/>
                    </a:lnTo>
                    <a:lnTo>
                      <a:pt x="165" y="282"/>
                    </a:lnTo>
                    <a:lnTo>
                      <a:pt x="166" y="287"/>
                    </a:lnTo>
                    <a:lnTo>
                      <a:pt x="169" y="290"/>
                    </a:lnTo>
                    <a:lnTo>
                      <a:pt x="171" y="293"/>
                    </a:lnTo>
                    <a:lnTo>
                      <a:pt x="174" y="295"/>
                    </a:lnTo>
                    <a:lnTo>
                      <a:pt x="177" y="297"/>
                    </a:lnTo>
                    <a:lnTo>
                      <a:pt x="180" y="298"/>
                    </a:lnTo>
                    <a:lnTo>
                      <a:pt x="185" y="298"/>
                    </a:lnTo>
                    <a:lnTo>
                      <a:pt x="203" y="298"/>
                    </a:lnTo>
                    <a:lnTo>
                      <a:pt x="203" y="298"/>
                    </a:lnTo>
                    <a:lnTo>
                      <a:pt x="207" y="298"/>
                    </a:lnTo>
                    <a:lnTo>
                      <a:pt x="210" y="297"/>
                    </a:lnTo>
                    <a:lnTo>
                      <a:pt x="213" y="295"/>
                    </a:lnTo>
                    <a:lnTo>
                      <a:pt x="217" y="293"/>
                    </a:lnTo>
                    <a:lnTo>
                      <a:pt x="220" y="290"/>
                    </a:lnTo>
                    <a:lnTo>
                      <a:pt x="221" y="287"/>
                    </a:lnTo>
                    <a:lnTo>
                      <a:pt x="222" y="282"/>
                    </a:lnTo>
                    <a:lnTo>
                      <a:pt x="223" y="278"/>
                    </a:lnTo>
                    <a:lnTo>
                      <a:pt x="223" y="103"/>
                    </a:lnTo>
                    <a:lnTo>
                      <a:pt x="223" y="103"/>
                    </a:lnTo>
                    <a:lnTo>
                      <a:pt x="222" y="100"/>
                    </a:lnTo>
                    <a:lnTo>
                      <a:pt x="221" y="96"/>
                    </a:lnTo>
                    <a:lnTo>
                      <a:pt x="220" y="93"/>
                    </a:lnTo>
                    <a:lnTo>
                      <a:pt x="217" y="89"/>
                    </a:lnTo>
                    <a:lnTo>
                      <a:pt x="213" y="87"/>
                    </a:lnTo>
                    <a:lnTo>
                      <a:pt x="210" y="85"/>
                    </a:lnTo>
                    <a:lnTo>
                      <a:pt x="207" y="84"/>
                    </a:lnTo>
                    <a:lnTo>
                      <a:pt x="203" y="84"/>
                    </a:lnTo>
                    <a:lnTo>
                      <a:pt x="203" y="84"/>
                    </a:lnTo>
                    <a:close/>
                    <a:moveTo>
                      <a:pt x="286" y="0"/>
                    </a:moveTo>
                    <a:lnTo>
                      <a:pt x="268" y="0"/>
                    </a:lnTo>
                    <a:lnTo>
                      <a:pt x="268" y="0"/>
                    </a:lnTo>
                    <a:lnTo>
                      <a:pt x="263" y="0"/>
                    </a:lnTo>
                    <a:lnTo>
                      <a:pt x="260" y="1"/>
                    </a:lnTo>
                    <a:lnTo>
                      <a:pt x="257" y="3"/>
                    </a:lnTo>
                    <a:lnTo>
                      <a:pt x="254" y="5"/>
                    </a:lnTo>
                    <a:lnTo>
                      <a:pt x="252" y="8"/>
                    </a:lnTo>
                    <a:lnTo>
                      <a:pt x="250" y="12"/>
                    </a:lnTo>
                    <a:lnTo>
                      <a:pt x="249" y="16"/>
                    </a:lnTo>
                    <a:lnTo>
                      <a:pt x="247" y="20"/>
                    </a:lnTo>
                    <a:lnTo>
                      <a:pt x="247" y="281"/>
                    </a:lnTo>
                    <a:lnTo>
                      <a:pt x="247" y="281"/>
                    </a:lnTo>
                    <a:lnTo>
                      <a:pt x="249" y="285"/>
                    </a:lnTo>
                    <a:lnTo>
                      <a:pt x="250" y="289"/>
                    </a:lnTo>
                    <a:lnTo>
                      <a:pt x="252" y="292"/>
                    </a:lnTo>
                    <a:lnTo>
                      <a:pt x="254" y="295"/>
                    </a:lnTo>
                    <a:lnTo>
                      <a:pt x="257" y="297"/>
                    </a:lnTo>
                    <a:lnTo>
                      <a:pt x="260" y="299"/>
                    </a:lnTo>
                    <a:lnTo>
                      <a:pt x="263" y="301"/>
                    </a:lnTo>
                    <a:lnTo>
                      <a:pt x="268" y="301"/>
                    </a:lnTo>
                    <a:lnTo>
                      <a:pt x="286" y="301"/>
                    </a:lnTo>
                    <a:lnTo>
                      <a:pt x="286" y="301"/>
                    </a:lnTo>
                    <a:lnTo>
                      <a:pt x="290" y="301"/>
                    </a:lnTo>
                    <a:lnTo>
                      <a:pt x="293" y="299"/>
                    </a:lnTo>
                    <a:lnTo>
                      <a:pt x="297" y="297"/>
                    </a:lnTo>
                    <a:lnTo>
                      <a:pt x="300" y="295"/>
                    </a:lnTo>
                    <a:lnTo>
                      <a:pt x="302" y="292"/>
                    </a:lnTo>
                    <a:lnTo>
                      <a:pt x="304" y="289"/>
                    </a:lnTo>
                    <a:lnTo>
                      <a:pt x="305" y="285"/>
                    </a:lnTo>
                    <a:lnTo>
                      <a:pt x="306" y="281"/>
                    </a:lnTo>
                    <a:lnTo>
                      <a:pt x="306" y="20"/>
                    </a:lnTo>
                    <a:lnTo>
                      <a:pt x="306" y="20"/>
                    </a:lnTo>
                    <a:lnTo>
                      <a:pt x="305" y="16"/>
                    </a:lnTo>
                    <a:lnTo>
                      <a:pt x="304" y="12"/>
                    </a:lnTo>
                    <a:lnTo>
                      <a:pt x="302" y="8"/>
                    </a:lnTo>
                    <a:lnTo>
                      <a:pt x="300" y="5"/>
                    </a:lnTo>
                    <a:lnTo>
                      <a:pt x="297" y="3"/>
                    </a:lnTo>
                    <a:lnTo>
                      <a:pt x="293" y="1"/>
                    </a:lnTo>
                    <a:lnTo>
                      <a:pt x="290" y="0"/>
                    </a:lnTo>
                    <a:lnTo>
                      <a:pt x="286" y="0"/>
                    </a:lnTo>
                    <a:lnTo>
                      <a:pt x="286" y="0"/>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342" name="Freeform 495"/>
              <p:cNvSpPr/>
              <p:nvPr/>
            </p:nvSpPr>
            <p:spPr bwMode="auto">
              <a:xfrm>
                <a:off x="11397464" y="-997395"/>
                <a:ext cx="461374" cy="309616"/>
              </a:xfrm>
              <a:custGeom>
                <a:avLst/>
                <a:gdLst>
                  <a:gd name="T0" fmla="*/ 246 w 290"/>
                  <a:gd name="T1" fmla="*/ 0 h 195"/>
                  <a:gd name="T2" fmla="*/ 170 w 290"/>
                  <a:gd name="T3" fmla="*/ 60 h 195"/>
                  <a:gd name="T4" fmla="*/ 200 w 290"/>
                  <a:gd name="T5" fmla="*/ 58 h 195"/>
                  <a:gd name="T6" fmla="*/ 200 w 290"/>
                  <a:gd name="T7" fmla="*/ 58 h 195"/>
                  <a:gd name="T8" fmla="*/ 192 w 290"/>
                  <a:gd name="T9" fmla="*/ 79 h 195"/>
                  <a:gd name="T10" fmla="*/ 187 w 290"/>
                  <a:gd name="T11" fmla="*/ 91 h 195"/>
                  <a:gd name="T12" fmla="*/ 181 w 290"/>
                  <a:gd name="T13" fmla="*/ 101 h 195"/>
                  <a:gd name="T14" fmla="*/ 181 w 290"/>
                  <a:gd name="T15" fmla="*/ 101 h 195"/>
                  <a:gd name="T16" fmla="*/ 176 w 290"/>
                  <a:gd name="T17" fmla="*/ 109 h 195"/>
                  <a:gd name="T18" fmla="*/ 170 w 290"/>
                  <a:gd name="T19" fmla="*/ 116 h 195"/>
                  <a:gd name="T20" fmla="*/ 156 w 290"/>
                  <a:gd name="T21" fmla="*/ 130 h 195"/>
                  <a:gd name="T22" fmla="*/ 140 w 290"/>
                  <a:gd name="T23" fmla="*/ 143 h 195"/>
                  <a:gd name="T24" fmla="*/ 123 w 290"/>
                  <a:gd name="T25" fmla="*/ 156 h 195"/>
                  <a:gd name="T26" fmla="*/ 104 w 290"/>
                  <a:gd name="T27" fmla="*/ 165 h 195"/>
                  <a:gd name="T28" fmla="*/ 83 w 290"/>
                  <a:gd name="T29" fmla="*/ 175 h 195"/>
                  <a:gd name="T30" fmla="*/ 63 w 290"/>
                  <a:gd name="T31" fmla="*/ 182 h 195"/>
                  <a:gd name="T32" fmla="*/ 44 w 290"/>
                  <a:gd name="T33" fmla="*/ 188 h 195"/>
                  <a:gd name="T34" fmla="*/ 44 w 290"/>
                  <a:gd name="T35" fmla="*/ 188 h 195"/>
                  <a:gd name="T36" fmla="*/ 17 w 290"/>
                  <a:gd name="T37" fmla="*/ 192 h 195"/>
                  <a:gd name="T38" fmla="*/ 17 w 290"/>
                  <a:gd name="T39" fmla="*/ 192 h 195"/>
                  <a:gd name="T40" fmla="*/ 0 w 290"/>
                  <a:gd name="T41" fmla="*/ 193 h 195"/>
                  <a:gd name="T42" fmla="*/ 0 w 290"/>
                  <a:gd name="T43" fmla="*/ 193 h 195"/>
                  <a:gd name="T44" fmla="*/ 8 w 290"/>
                  <a:gd name="T45" fmla="*/ 194 h 195"/>
                  <a:gd name="T46" fmla="*/ 16 w 290"/>
                  <a:gd name="T47" fmla="*/ 195 h 195"/>
                  <a:gd name="T48" fmla="*/ 35 w 290"/>
                  <a:gd name="T49" fmla="*/ 195 h 195"/>
                  <a:gd name="T50" fmla="*/ 52 w 290"/>
                  <a:gd name="T51" fmla="*/ 194 h 195"/>
                  <a:gd name="T52" fmla="*/ 65 w 290"/>
                  <a:gd name="T53" fmla="*/ 193 h 195"/>
                  <a:gd name="T54" fmla="*/ 65 w 290"/>
                  <a:gd name="T55" fmla="*/ 193 h 195"/>
                  <a:gd name="T56" fmla="*/ 92 w 290"/>
                  <a:gd name="T57" fmla="*/ 187 h 195"/>
                  <a:gd name="T58" fmla="*/ 117 w 290"/>
                  <a:gd name="T59" fmla="*/ 177 h 195"/>
                  <a:gd name="T60" fmla="*/ 143 w 290"/>
                  <a:gd name="T61" fmla="*/ 166 h 195"/>
                  <a:gd name="T62" fmla="*/ 166 w 290"/>
                  <a:gd name="T63" fmla="*/ 154 h 195"/>
                  <a:gd name="T64" fmla="*/ 189 w 290"/>
                  <a:gd name="T65" fmla="*/ 140 h 195"/>
                  <a:gd name="T66" fmla="*/ 209 w 290"/>
                  <a:gd name="T67" fmla="*/ 125 h 195"/>
                  <a:gd name="T68" fmla="*/ 219 w 290"/>
                  <a:gd name="T69" fmla="*/ 116 h 195"/>
                  <a:gd name="T70" fmla="*/ 226 w 290"/>
                  <a:gd name="T71" fmla="*/ 108 h 195"/>
                  <a:gd name="T72" fmla="*/ 235 w 290"/>
                  <a:gd name="T73" fmla="*/ 99 h 195"/>
                  <a:gd name="T74" fmla="*/ 241 w 290"/>
                  <a:gd name="T75" fmla="*/ 91 h 195"/>
                  <a:gd name="T76" fmla="*/ 241 w 290"/>
                  <a:gd name="T77" fmla="*/ 91 h 195"/>
                  <a:gd name="T78" fmla="*/ 248 w 290"/>
                  <a:gd name="T79" fmla="*/ 81 h 195"/>
                  <a:gd name="T80" fmla="*/ 253 w 290"/>
                  <a:gd name="T81" fmla="*/ 71 h 195"/>
                  <a:gd name="T82" fmla="*/ 257 w 290"/>
                  <a:gd name="T83" fmla="*/ 62 h 195"/>
                  <a:gd name="T84" fmla="*/ 260 w 290"/>
                  <a:gd name="T85" fmla="*/ 51 h 195"/>
                  <a:gd name="T86" fmla="*/ 290 w 290"/>
                  <a:gd name="T87" fmla="*/ 49 h 195"/>
                  <a:gd name="T88" fmla="*/ 246 w 290"/>
                  <a:gd name="T8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 h="195">
                    <a:moveTo>
                      <a:pt x="246" y="0"/>
                    </a:moveTo>
                    <a:lnTo>
                      <a:pt x="170" y="60"/>
                    </a:lnTo>
                    <a:lnTo>
                      <a:pt x="200" y="58"/>
                    </a:lnTo>
                    <a:lnTo>
                      <a:pt x="200" y="58"/>
                    </a:lnTo>
                    <a:lnTo>
                      <a:pt x="192" y="79"/>
                    </a:lnTo>
                    <a:lnTo>
                      <a:pt x="187" y="91"/>
                    </a:lnTo>
                    <a:lnTo>
                      <a:pt x="181" y="101"/>
                    </a:lnTo>
                    <a:lnTo>
                      <a:pt x="181" y="101"/>
                    </a:lnTo>
                    <a:lnTo>
                      <a:pt x="176" y="109"/>
                    </a:lnTo>
                    <a:lnTo>
                      <a:pt x="170" y="116"/>
                    </a:lnTo>
                    <a:lnTo>
                      <a:pt x="156" y="130"/>
                    </a:lnTo>
                    <a:lnTo>
                      <a:pt x="140" y="143"/>
                    </a:lnTo>
                    <a:lnTo>
                      <a:pt x="123" y="156"/>
                    </a:lnTo>
                    <a:lnTo>
                      <a:pt x="104" y="165"/>
                    </a:lnTo>
                    <a:lnTo>
                      <a:pt x="83" y="175"/>
                    </a:lnTo>
                    <a:lnTo>
                      <a:pt x="63" y="182"/>
                    </a:lnTo>
                    <a:lnTo>
                      <a:pt x="44" y="188"/>
                    </a:lnTo>
                    <a:lnTo>
                      <a:pt x="44" y="188"/>
                    </a:lnTo>
                    <a:lnTo>
                      <a:pt x="17" y="192"/>
                    </a:lnTo>
                    <a:lnTo>
                      <a:pt x="17" y="192"/>
                    </a:lnTo>
                    <a:lnTo>
                      <a:pt x="0" y="193"/>
                    </a:lnTo>
                    <a:lnTo>
                      <a:pt x="0" y="193"/>
                    </a:lnTo>
                    <a:lnTo>
                      <a:pt x="8" y="194"/>
                    </a:lnTo>
                    <a:lnTo>
                      <a:pt x="16" y="195"/>
                    </a:lnTo>
                    <a:lnTo>
                      <a:pt x="35" y="195"/>
                    </a:lnTo>
                    <a:lnTo>
                      <a:pt x="52" y="194"/>
                    </a:lnTo>
                    <a:lnTo>
                      <a:pt x="65" y="193"/>
                    </a:lnTo>
                    <a:lnTo>
                      <a:pt x="65" y="193"/>
                    </a:lnTo>
                    <a:lnTo>
                      <a:pt x="92" y="187"/>
                    </a:lnTo>
                    <a:lnTo>
                      <a:pt x="117" y="177"/>
                    </a:lnTo>
                    <a:lnTo>
                      <a:pt x="143" y="166"/>
                    </a:lnTo>
                    <a:lnTo>
                      <a:pt x="166" y="154"/>
                    </a:lnTo>
                    <a:lnTo>
                      <a:pt x="189" y="140"/>
                    </a:lnTo>
                    <a:lnTo>
                      <a:pt x="209" y="125"/>
                    </a:lnTo>
                    <a:lnTo>
                      <a:pt x="219" y="116"/>
                    </a:lnTo>
                    <a:lnTo>
                      <a:pt x="226" y="108"/>
                    </a:lnTo>
                    <a:lnTo>
                      <a:pt x="235" y="99"/>
                    </a:lnTo>
                    <a:lnTo>
                      <a:pt x="241" y="91"/>
                    </a:lnTo>
                    <a:lnTo>
                      <a:pt x="241" y="91"/>
                    </a:lnTo>
                    <a:lnTo>
                      <a:pt x="248" y="81"/>
                    </a:lnTo>
                    <a:lnTo>
                      <a:pt x="253" y="71"/>
                    </a:lnTo>
                    <a:lnTo>
                      <a:pt x="257" y="62"/>
                    </a:lnTo>
                    <a:lnTo>
                      <a:pt x="260" y="51"/>
                    </a:lnTo>
                    <a:lnTo>
                      <a:pt x="290" y="49"/>
                    </a:lnTo>
                    <a:lnTo>
                      <a:pt x="246" y="0"/>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nvGrpSpPr>
            <p:cNvPr id="90165" name="组合 430"/>
            <p:cNvGrpSpPr/>
            <p:nvPr/>
          </p:nvGrpSpPr>
          <p:grpSpPr bwMode="auto">
            <a:xfrm>
              <a:off x="1824900" y="1314515"/>
              <a:ext cx="530081" cy="437636"/>
              <a:chOff x="14479696" y="610898"/>
              <a:chExt cx="912210" cy="758897"/>
            </a:xfrm>
          </p:grpSpPr>
          <p:sp>
            <p:nvSpPr>
              <p:cNvPr id="337" name="Freeform 313"/>
              <p:cNvSpPr>
                <a:spLocks noEditPoints="1"/>
              </p:cNvSpPr>
              <p:nvPr/>
            </p:nvSpPr>
            <p:spPr bwMode="auto">
              <a:xfrm>
                <a:off x="14713854" y="610206"/>
                <a:ext cx="546407" cy="669081"/>
              </a:xfrm>
              <a:custGeom>
                <a:avLst/>
                <a:gdLst>
                  <a:gd name="T0" fmla="*/ 229 w 285"/>
                  <a:gd name="T1" fmla="*/ 349 h 349"/>
                  <a:gd name="T2" fmla="*/ 47 w 285"/>
                  <a:gd name="T3" fmla="*/ 334 h 349"/>
                  <a:gd name="T4" fmla="*/ 47 w 285"/>
                  <a:gd name="T5" fmla="*/ 349 h 349"/>
                  <a:gd name="T6" fmla="*/ 99 w 285"/>
                  <a:gd name="T7" fmla="*/ 76 h 349"/>
                  <a:gd name="T8" fmla="*/ 45 w 285"/>
                  <a:gd name="T9" fmla="*/ 70 h 349"/>
                  <a:gd name="T10" fmla="*/ 45 w 285"/>
                  <a:gd name="T11" fmla="*/ 76 h 349"/>
                  <a:gd name="T12" fmla="*/ 45 w 285"/>
                  <a:gd name="T13" fmla="*/ 54 h 349"/>
                  <a:gd name="T14" fmla="*/ 99 w 285"/>
                  <a:gd name="T15" fmla="*/ 61 h 349"/>
                  <a:gd name="T16" fmla="*/ 99 w 285"/>
                  <a:gd name="T17" fmla="*/ 54 h 349"/>
                  <a:gd name="T18" fmla="*/ 32 w 285"/>
                  <a:gd name="T19" fmla="*/ 0 h 349"/>
                  <a:gd name="T20" fmla="*/ 26 w 285"/>
                  <a:gd name="T21" fmla="*/ 1 h 349"/>
                  <a:gd name="T22" fmla="*/ 14 w 285"/>
                  <a:gd name="T23" fmla="*/ 5 h 349"/>
                  <a:gd name="T24" fmla="*/ 6 w 285"/>
                  <a:gd name="T25" fmla="*/ 15 h 349"/>
                  <a:gd name="T26" fmla="*/ 2 w 285"/>
                  <a:gd name="T27" fmla="*/ 27 h 349"/>
                  <a:gd name="T28" fmla="*/ 0 w 285"/>
                  <a:gd name="T29" fmla="*/ 201 h 349"/>
                  <a:gd name="T30" fmla="*/ 18 w 285"/>
                  <a:gd name="T31" fmla="*/ 35 h 349"/>
                  <a:gd name="T32" fmla="*/ 18 w 285"/>
                  <a:gd name="T33" fmla="*/ 32 h 349"/>
                  <a:gd name="T34" fmla="*/ 21 w 285"/>
                  <a:gd name="T35" fmla="*/ 26 h 349"/>
                  <a:gd name="T36" fmla="*/ 25 w 285"/>
                  <a:gd name="T37" fmla="*/ 20 h 349"/>
                  <a:gd name="T38" fmla="*/ 31 w 285"/>
                  <a:gd name="T39" fmla="*/ 17 h 349"/>
                  <a:gd name="T40" fmla="*/ 163 w 285"/>
                  <a:gd name="T41" fmla="*/ 17 h 349"/>
                  <a:gd name="T42" fmla="*/ 163 w 285"/>
                  <a:gd name="T43" fmla="*/ 103 h 349"/>
                  <a:gd name="T44" fmla="*/ 165 w 285"/>
                  <a:gd name="T45" fmla="*/ 111 h 349"/>
                  <a:gd name="T46" fmla="*/ 168 w 285"/>
                  <a:gd name="T47" fmla="*/ 117 h 349"/>
                  <a:gd name="T48" fmla="*/ 174 w 285"/>
                  <a:gd name="T49" fmla="*/ 121 h 349"/>
                  <a:gd name="T50" fmla="*/ 181 w 285"/>
                  <a:gd name="T51" fmla="*/ 123 h 349"/>
                  <a:gd name="T52" fmla="*/ 270 w 285"/>
                  <a:gd name="T53" fmla="*/ 217 h 349"/>
                  <a:gd name="T54" fmla="*/ 285 w 285"/>
                  <a:gd name="T55" fmla="*/ 123 h 349"/>
                  <a:gd name="T56" fmla="*/ 164 w 285"/>
                  <a:gd name="T57" fmla="*/ 0 h 349"/>
                  <a:gd name="T58" fmla="*/ 243 w 285"/>
                  <a:gd name="T59" fmla="*/ 180 h 349"/>
                  <a:gd name="T60" fmla="*/ 91 w 285"/>
                  <a:gd name="T61" fmla="*/ 172 h 349"/>
                  <a:gd name="T62" fmla="*/ 91 w 285"/>
                  <a:gd name="T63" fmla="*/ 180 h 349"/>
                  <a:gd name="T64" fmla="*/ 243 w 285"/>
                  <a:gd name="T65" fmla="*/ 212 h 349"/>
                  <a:gd name="T66" fmla="*/ 91 w 285"/>
                  <a:gd name="T67" fmla="*/ 204 h 349"/>
                  <a:gd name="T68" fmla="*/ 91 w 285"/>
                  <a:gd name="T69" fmla="*/ 21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349">
                    <a:moveTo>
                      <a:pt x="47" y="349"/>
                    </a:moveTo>
                    <a:lnTo>
                      <a:pt x="229" y="349"/>
                    </a:lnTo>
                    <a:lnTo>
                      <a:pt x="229" y="334"/>
                    </a:lnTo>
                    <a:lnTo>
                      <a:pt x="47" y="334"/>
                    </a:lnTo>
                    <a:lnTo>
                      <a:pt x="47" y="349"/>
                    </a:lnTo>
                    <a:lnTo>
                      <a:pt x="47" y="349"/>
                    </a:lnTo>
                    <a:close/>
                    <a:moveTo>
                      <a:pt x="45" y="76"/>
                    </a:moveTo>
                    <a:lnTo>
                      <a:pt x="99" y="76"/>
                    </a:lnTo>
                    <a:lnTo>
                      <a:pt x="99" y="70"/>
                    </a:lnTo>
                    <a:lnTo>
                      <a:pt x="45" y="70"/>
                    </a:lnTo>
                    <a:lnTo>
                      <a:pt x="45" y="76"/>
                    </a:lnTo>
                    <a:lnTo>
                      <a:pt x="45" y="76"/>
                    </a:lnTo>
                    <a:close/>
                    <a:moveTo>
                      <a:pt x="99" y="54"/>
                    </a:moveTo>
                    <a:lnTo>
                      <a:pt x="45" y="54"/>
                    </a:lnTo>
                    <a:lnTo>
                      <a:pt x="45" y="61"/>
                    </a:lnTo>
                    <a:lnTo>
                      <a:pt x="99" y="61"/>
                    </a:lnTo>
                    <a:lnTo>
                      <a:pt x="99" y="54"/>
                    </a:lnTo>
                    <a:lnTo>
                      <a:pt x="99" y="54"/>
                    </a:lnTo>
                    <a:close/>
                    <a:moveTo>
                      <a:pt x="164" y="0"/>
                    </a:moveTo>
                    <a:lnTo>
                      <a:pt x="32" y="0"/>
                    </a:lnTo>
                    <a:lnTo>
                      <a:pt x="32" y="0"/>
                    </a:lnTo>
                    <a:lnTo>
                      <a:pt x="26" y="1"/>
                    </a:lnTo>
                    <a:lnTo>
                      <a:pt x="20" y="3"/>
                    </a:lnTo>
                    <a:lnTo>
                      <a:pt x="14" y="5"/>
                    </a:lnTo>
                    <a:lnTo>
                      <a:pt x="10" y="10"/>
                    </a:lnTo>
                    <a:lnTo>
                      <a:pt x="6" y="15"/>
                    </a:lnTo>
                    <a:lnTo>
                      <a:pt x="4" y="20"/>
                    </a:lnTo>
                    <a:lnTo>
                      <a:pt x="2" y="27"/>
                    </a:lnTo>
                    <a:lnTo>
                      <a:pt x="0" y="33"/>
                    </a:lnTo>
                    <a:lnTo>
                      <a:pt x="0" y="201"/>
                    </a:lnTo>
                    <a:lnTo>
                      <a:pt x="18" y="201"/>
                    </a:lnTo>
                    <a:lnTo>
                      <a:pt x="18" y="35"/>
                    </a:lnTo>
                    <a:lnTo>
                      <a:pt x="18" y="35"/>
                    </a:lnTo>
                    <a:lnTo>
                      <a:pt x="18" y="32"/>
                    </a:lnTo>
                    <a:lnTo>
                      <a:pt x="19" y="28"/>
                    </a:lnTo>
                    <a:lnTo>
                      <a:pt x="21" y="26"/>
                    </a:lnTo>
                    <a:lnTo>
                      <a:pt x="23" y="22"/>
                    </a:lnTo>
                    <a:lnTo>
                      <a:pt x="25" y="20"/>
                    </a:lnTo>
                    <a:lnTo>
                      <a:pt x="28" y="18"/>
                    </a:lnTo>
                    <a:lnTo>
                      <a:pt x="31" y="17"/>
                    </a:lnTo>
                    <a:lnTo>
                      <a:pt x="36" y="17"/>
                    </a:lnTo>
                    <a:lnTo>
                      <a:pt x="163" y="17"/>
                    </a:lnTo>
                    <a:lnTo>
                      <a:pt x="163" y="103"/>
                    </a:lnTo>
                    <a:lnTo>
                      <a:pt x="163" y="103"/>
                    </a:lnTo>
                    <a:lnTo>
                      <a:pt x="164" y="108"/>
                    </a:lnTo>
                    <a:lnTo>
                      <a:pt x="165" y="111"/>
                    </a:lnTo>
                    <a:lnTo>
                      <a:pt x="166" y="114"/>
                    </a:lnTo>
                    <a:lnTo>
                      <a:pt x="168" y="117"/>
                    </a:lnTo>
                    <a:lnTo>
                      <a:pt x="171" y="119"/>
                    </a:lnTo>
                    <a:lnTo>
                      <a:pt x="174" y="121"/>
                    </a:lnTo>
                    <a:lnTo>
                      <a:pt x="178" y="123"/>
                    </a:lnTo>
                    <a:lnTo>
                      <a:pt x="181" y="123"/>
                    </a:lnTo>
                    <a:lnTo>
                      <a:pt x="270" y="123"/>
                    </a:lnTo>
                    <a:lnTo>
                      <a:pt x="270" y="217"/>
                    </a:lnTo>
                    <a:lnTo>
                      <a:pt x="285" y="217"/>
                    </a:lnTo>
                    <a:lnTo>
                      <a:pt x="285" y="123"/>
                    </a:lnTo>
                    <a:lnTo>
                      <a:pt x="164" y="0"/>
                    </a:lnTo>
                    <a:lnTo>
                      <a:pt x="164" y="0"/>
                    </a:lnTo>
                    <a:close/>
                    <a:moveTo>
                      <a:pt x="91" y="180"/>
                    </a:moveTo>
                    <a:lnTo>
                      <a:pt x="243" y="180"/>
                    </a:lnTo>
                    <a:lnTo>
                      <a:pt x="243" y="172"/>
                    </a:lnTo>
                    <a:lnTo>
                      <a:pt x="91" y="172"/>
                    </a:lnTo>
                    <a:lnTo>
                      <a:pt x="91" y="180"/>
                    </a:lnTo>
                    <a:lnTo>
                      <a:pt x="91" y="180"/>
                    </a:lnTo>
                    <a:close/>
                    <a:moveTo>
                      <a:pt x="91" y="212"/>
                    </a:moveTo>
                    <a:lnTo>
                      <a:pt x="243" y="212"/>
                    </a:lnTo>
                    <a:lnTo>
                      <a:pt x="243" y="204"/>
                    </a:lnTo>
                    <a:lnTo>
                      <a:pt x="91" y="204"/>
                    </a:lnTo>
                    <a:lnTo>
                      <a:pt x="91" y="212"/>
                    </a:lnTo>
                    <a:lnTo>
                      <a:pt x="91" y="212"/>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338" name="Freeform 314"/>
              <p:cNvSpPr/>
              <p:nvPr/>
            </p:nvSpPr>
            <p:spPr bwMode="auto">
              <a:xfrm>
                <a:off x="15118195" y="971593"/>
                <a:ext cx="273203" cy="311824"/>
              </a:xfrm>
              <a:custGeom>
                <a:avLst/>
                <a:gdLst>
                  <a:gd name="T0" fmla="*/ 135 w 142"/>
                  <a:gd name="T1" fmla="*/ 0 h 163"/>
                  <a:gd name="T2" fmla="*/ 58 w 142"/>
                  <a:gd name="T3" fmla="*/ 90 h 163"/>
                  <a:gd name="T4" fmla="*/ 49 w 142"/>
                  <a:gd name="T5" fmla="*/ 63 h 163"/>
                  <a:gd name="T6" fmla="*/ 0 w 142"/>
                  <a:gd name="T7" fmla="*/ 84 h 163"/>
                  <a:gd name="T8" fmla="*/ 51 w 142"/>
                  <a:gd name="T9" fmla="*/ 163 h 163"/>
                  <a:gd name="T10" fmla="*/ 142 w 142"/>
                  <a:gd name="T11" fmla="*/ 6 h 163"/>
                  <a:gd name="T12" fmla="*/ 135 w 142"/>
                  <a:gd name="T13" fmla="*/ 0 h 163"/>
                  <a:gd name="T14" fmla="*/ 135 w 142"/>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63">
                    <a:moveTo>
                      <a:pt x="135" y="0"/>
                    </a:moveTo>
                    <a:lnTo>
                      <a:pt x="58" y="90"/>
                    </a:lnTo>
                    <a:lnTo>
                      <a:pt x="49" y="63"/>
                    </a:lnTo>
                    <a:lnTo>
                      <a:pt x="0" y="84"/>
                    </a:lnTo>
                    <a:lnTo>
                      <a:pt x="51" y="163"/>
                    </a:lnTo>
                    <a:lnTo>
                      <a:pt x="142" y="6"/>
                    </a:lnTo>
                    <a:lnTo>
                      <a:pt x="135" y="0"/>
                    </a:lnTo>
                    <a:lnTo>
                      <a:pt x="135" y="0"/>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339" name="Freeform 315"/>
              <p:cNvSpPr/>
              <p:nvPr/>
            </p:nvSpPr>
            <p:spPr bwMode="auto">
              <a:xfrm>
                <a:off x="14503487" y="955073"/>
                <a:ext cx="412538" cy="415078"/>
              </a:xfrm>
              <a:custGeom>
                <a:avLst/>
                <a:gdLst>
                  <a:gd name="T0" fmla="*/ 83 w 215"/>
                  <a:gd name="T1" fmla="*/ 2 h 216"/>
                  <a:gd name="T2" fmla="*/ 108 w 215"/>
                  <a:gd name="T3" fmla="*/ 100 h 216"/>
                  <a:gd name="T4" fmla="*/ 5 w 215"/>
                  <a:gd name="T5" fmla="*/ 73 h 216"/>
                  <a:gd name="T6" fmla="*/ 5 w 215"/>
                  <a:gd name="T7" fmla="*/ 73 h 216"/>
                  <a:gd name="T8" fmla="*/ 3 w 215"/>
                  <a:gd name="T9" fmla="*/ 80 h 216"/>
                  <a:gd name="T10" fmla="*/ 3 w 215"/>
                  <a:gd name="T11" fmla="*/ 80 h 216"/>
                  <a:gd name="T12" fmla="*/ 1 w 215"/>
                  <a:gd name="T13" fmla="*/ 91 h 216"/>
                  <a:gd name="T14" fmla="*/ 0 w 215"/>
                  <a:gd name="T15" fmla="*/ 101 h 216"/>
                  <a:gd name="T16" fmla="*/ 0 w 215"/>
                  <a:gd name="T17" fmla="*/ 112 h 216"/>
                  <a:gd name="T18" fmla="*/ 0 w 215"/>
                  <a:gd name="T19" fmla="*/ 123 h 216"/>
                  <a:gd name="T20" fmla="*/ 2 w 215"/>
                  <a:gd name="T21" fmla="*/ 132 h 216"/>
                  <a:gd name="T22" fmla="*/ 5 w 215"/>
                  <a:gd name="T23" fmla="*/ 143 h 216"/>
                  <a:gd name="T24" fmla="*/ 9 w 215"/>
                  <a:gd name="T25" fmla="*/ 153 h 216"/>
                  <a:gd name="T26" fmla="*/ 13 w 215"/>
                  <a:gd name="T27" fmla="*/ 161 h 216"/>
                  <a:gd name="T28" fmla="*/ 19 w 215"/>
                  <a:gd name="T29" fmla="*/ 171 h 216"/>
                  <a:gd name="T30" fmla="*/ 25 w 215"/>
                  <a:gd name="T31" fmla="*/ 178 h 216"/>
                  <a:gd name="T32" fmla="*/ 33 w 215"/>
                  <a:gd name="T33" fmla="*/ 186 h 216"/>
                  <a:gd name="T34" fmla="*/ 40 w 215"/>
                  <a:gd name="T35" fmla="*/ 193 h 216"/>
                  <a:gd name="T36" fmla="*/ 50 w 215"/>
                  <a:gd name="T37" fmla="*/ 199 h 216"/>
                  <a:gd name="T38" fmla="*/ 58 w 215"/>
                  <a:gd name="T39" fmla="*/ 204 h 216"/>
                  <a:gd name="T40" fmla="*/ 69 w 215"/>
                  <a:gd name="T41" fmla="*/ 208 h 216"/>
                  <a:gd name="T42" fmla="*/ 78 w 215"/>
                  <a:gd name="T43" fmla="*/ 212 h 216"/>
                  <a:gd name="T44" fmla="*/ 78 w 215"/>
                  <a:gd name="T45" fmla="*/ 212 h 216"/>
                  <a:gd name="T46" fmla="*/ 90 w 215"/>
                  <a:gd name="T47" fmla="*/ 215 h 216"/>
                  <a:gd name="T48" fmla="*/ 101 w 215"/>
                  <a:gd name="T49" fmla="*/ 216 h 216"/>
                  <a:gd name="T50" fmla="*/ 112 w 215"/>
                  <a:gd name="T51" fmla="*/ 216 h 216"/>
                  <a:gd name="T52" fmla="*/ 122 w 215"/>
                  <a:gd name="T53" fmla="*/ 215 h 216"/>
                  <a:gd name="T54" fmla="*/ 132 w 215"/>
                  <a:gd name="T55" fmla="*/ 212 h 216"/>
                  <a:gd name="T56" fmla="*/ 142 w 215"/>
                  <a:gd name="T57" fmla="*/ 209 h 216"/>
                  <a:gd name="T58" fmla="*/ 152 w 215"/>
                  <a:gd name="T59" fmla="*/ 206 h 216"/>
                  <a:gd name="T60" fmla="*/ 161 w 215"/>
                  <a:gd name="T61" fmla="*/ 201 h 216"/>
                  <a:gd name="T62" fmla="*/ 169 w 215"/>
                  <a:gd name="T63" fmla="*/ 195 h 216"/>
                  <a:gd name="T64" fmla="*/ 178 w 215"/>
                  <a:gd name="T65" fmla="*/ 189 h 216"/>
                  <a:gd name="T66" fmla="*/ 185 w 215"/>
                  <a:gd name="T67" fmla="*/ 181 h 216"/>
                  <a:gd name="T68" fmla="*/ 192 w 215"/>
                  <a:gd name="T69" fmla="*/ 174 h 216"/>
                  <a:gd name="T70" fmla="*/ 198 w 215"/>
                  <a:gd name="T71" fmla="*/ 165 h 216"/>
                  <a:gd name="T72" fmla="*/ 203 w 215"/>
                  <a:gd name="T73" fmla="*/ 156 h 216"/>
                  <a:gd name="T74" fmla="*/ 208 w 215"/>
                  <a:gd name="T75" fmla="*/ 146 h 216"/>
                  <a:gd name="T76" fmla="*/ 211 w 215"/>
                  <a:gd name="T77" fmla="*/ 136 h 216"/>
                  <a:gd name="T78" fmla="*/ 211 w 215"/>
                  <a:gd name="T79" fmla="*/ 136 h 216"/>
                  <a:gd name="T80" fmla="*/ 214 w 215"/>
                  <a:gd name="T81" fmla="*/ 125 h 216"/>
                  <a:gd name="T82" fmla="*/ 215 w 215"/>
                  <a:gd name="T83" fmla="*/ 114 h 216"/>
                  <a:gd name="T84" fmla="*/ 215 w 215"/>
                  <a:gd name="T85" fmla="*/ 104 h 216"/>
                  <a:gd name="T86" fmla="*/ 214 w 215"/>
                  <a:gd name="T87" fmla="*/ 93 h 216"/>
                  <a:gd name="T88" fmla="*/ 212 w 215"/>
                  <a:gd name="T89" fmla="*/ 82 h 216"/>
                  <a:gd name="T90" fmla="*/ 209 w 215"/>
                  <a:gd name="T91" fmla="*/ 73 h 216"/>
                  <a:gd name="T92" fmla="*/ 205 w 215"/>
                  <a:gd name="T93" fmla="*/ 63 h 216"/>
                  <a:gd name="T94" fmla="*/ 200 w 215"/>
                  <a:gd name="T95" fmla="*/ 53 h 216"/>
                  <a:gd name="T96" fmla="*/ 195 w 215"/>
                  <a:gd name="T97" fmla="*/ 45 h 216"/>
                  <a:gd name="T98" fmla="*/ 188 w 215"/>
                  <a:gd name="T99" fmla="*/ 36 h 216"/>
                  <a:gd name="T100" fmla="*/ 181 w 215"/>
                  <a:gd name="T101" fmla="*/ 29 h 216"/>
                  <a:gd name="T102" fmla="*/ 173 w 215"/>
                  <a:gd name="T103" fmla="*/ 23 h 216"/>
                  <a:gd name="T104" fmla="*/ 165 w 215"/>
                  <a:gd name="T105" fmla="*/ 16 h 216"/>
                  <a:gd name="T106" fmla="*/ 155 w 215"/>
                  <a:gd name="T107" fmla="*/ 11 h 216"/>
                  <a:gd name="T108" fmla="*/ 146 w 215"/>
                  <a:gd name="T109" fmla="*/ 7 h 216"/>
                  <a:gd name="T110" fmla="*/ 135 w 215"/>
                  <a:gd name="T111" fmla="*/ 3 h 216"/>
                  <a:gd name="T112" fmla="*/ 135 w 215"/>
                  <a:gd name="T113" fmla="*/ 3 h 216"/>
                  <a:gd name="T114" fmla="*/ 121 w 215"/>
                  <a:gd name="T115" fmla="*/ 1 h 216"/>
                  <a:gd name="T116" fmla="*/ 108 w 215"/>
                  <a:gd name="T117" fmla="*/ 0 h 216"/>
                  <a:gd name="T118" fmla="*/ 96 w 215"/>
                  <a:gd name="T119" fmla="*/ 0 h 216"/>
                  <a:gd name="T120" fmla="*/ 83 w 215"/>
                  <a:gd name="T121" fmla="*/ 2 h 216"/>
                  <a:gd name="T122" fmla="*/ 83 w 215"/>
                  <a:gd name="T123" fmla="*/ 2 h 216"/>
                  <a:gd name="T124" fmla="*/ 83 w 215"/>
                  <a:gd name="T125"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5" h="216">
                    <a:moveTo>
                      <a:pt x="83" y="2"/>
                    </a:moveTo>
                    <a:lnTo>
                      <a:pt x="108" y="100"/>
                    </a:lnTo>
                    <a:lnTo>
                      <a:pt x="5" y="73"/>
                    </a:lnTo>
                    <a:lnTo>
                      <a:pt x="5" y="73"/>
                    </a:lnTo>
                    <a:lnTo>
                      <a:pt x="3" y="80"/>
                    </a:lnTo>
                    <a:lnTo>
                      <a:pt x="3" y="80"/>
                    </a:lnTo>
                    <a:lnTo>
                      <a:pt x="1" y="91"/>
                    </a:lnTo>
                    <a:lnTo>
                      <a:pt x="0" y="101"/>
                    </a:lnTo>
                    <a:lnTo>
                      <a:pt x="0" y="112"/>
                    </a:lnTo>
                    <a:lnTo>
                      <a:pt x="0" y="123"/>
                    </a:lnTo>
                    <a:lnTo>
                      <a:pt x="2" y="132"/>
                    </a:lnTo>
                    <a:lnTo>
                      <a:pt x="5" y="143"/>
                    </a:lnTo>
                    <a:lnTo>
                      <a:pt x="9" y="153"/>
                    </a:lnTo>
                    <a:lnTo>
                      <a:pt x="13" y="161"/>
                    </a:lnTo>
                    <a:lnTo>
                      <a:pt x="19" y="171"/>
                    </a:lnTo>
                    <a:lnTo>
                      <a:pt x="25" y="178"/>
                    </a:lnTo>
                    <a:lnTo>
                      <a:pt x="33" y="186"/>
                    </a:lnTo>
                    <a:lnTo>
                      <a:pt x="40" y="193"/>
                    </a:lnTo>
                    <a:lnTo>
                      <a:pt x="50" y="199"/>
                    </a:lnTo>
                    <a:lnTo>
                      <a:pt x="58" y="204"/>
                    </a:lnTo>
                    <a:lnTo>
                      <a:pt x="69" y="208"/>
                    </a:lnTo>
                    <a:lnTo>
                      <a:pt x="78" y="212"/>
                    </a:lnTo>
                    <a:lnTo>
                      <a:pt x="78" y="212"/>
                    </a:lnTo>
                    <a:lnTo>
                      <a:pt x="90" y="215"/>
                    </a:lnTo>
                    <a:lnTo>
                      <a:pt x="101" y="216"/>
                    </a:lnTo>
                    <a:lnTo>
                      <a:pt x="112" y="216"/>
                    </a:lnTo>
                    <a:lnTo>
                      <a:pt x="122" y="215"/>
                    </a:lnTo>
                    <a:lnTo>
                      <a:pt x="132" y="212"/>
                    </a:lnTo>
                    <a:lnTo>
                      <a:pt x="142" y="209"/>
                    </a:lnTo>
                    <a:lnTo>
                      <a:pt x="152" y="206"/>
                    </a:lnTo>
                    <a:lnTo>
                      <a:pt x="161" y="201"/>
                    </a:lnTo>
                    <a:lnTo>
                      <a:pt x="169" y="195"/>
                    </a:lnTo>
                    <a:lnTo>
                      <a:pt x="178" y="189"/>
                    </a:lnTo>
                    <a:lnTo>
                      <a:pt x="185" y="181"/>
                    </a:lnTo>
                    <a:lnTo>
                      <a:pt x="192" y="174"/>
                    </a:lnTo>
                    <a:lnTo>
                      <a:pt x="198" y="165"/>
                    </a:lnTo>
                    <a:lnTo>
                      <a:pt x="203" y="156"/>
                    </a:lnTo>
                    <a:lnTo>
                      <a:pt x="208" y="146"/>
                    </a:lnTo>
                    <a:lnTo>
                      <a:pt x="211" y="136"/>
                    </a:lnTo>
                    <a:lnTo>
                      <a:pt x="211" y="136"/>
                    </a:lnTo>
                    <a:lnTo>
                      <a:pt x="214" y="125"/>
                    </a:lnTo>
                    <a:lnTo>
                      <a:pt x="215" y="114"/>
                    </a:lnTo>
                    <a:lnTo>
                      <a:pt x="215" y="104"/>
                    </a:lnTo>
                    <a:lnTo>
                      <a:pt x="214" y="93"/>
                    </a:lnTo>
                    <a:lnTo>
                      <a:pt x="212" y="82"/>
                    </a:lnTo>
                    <a:lnTo>
                      <a:pt x="209" y="73"/>
                    </a:lnTo>
                    <a:lnTo>
                      <a:pt x="205" y="63"/>
                    </a:lnTo>
                    <a:lnTo>
                      <a:pt x="200" y="53"/>
                    </a:lnTo>
                    <a:lnTo>
                      <a:pt x="195" y="45"/>
                    </a:lnTo>
                    <a:lnTo>
                      <a:pt x="188" y="36"/>
                    </a:lnTo>
                    <a:lnTo>
                      <a:pt x="181" y="29"/>
                    </a:lnTo>
                    <a:lnTo>
                      <a:pt x="173" y="23"/>
                    </a:lnTo>
                    <a:lnTo>
                      <a:pt x="165" y="16"/>
                    </a:lnTo>
                    <a:lnTo>
                      <a:pt x="155" y="11"/>
                    </a:lnTo>
                    <a:lnTo>
                      <a:pt x="146" y="7"/>
                    </a:lnTo>
                    <a:lnTo>
                      <a:pt x="135" y="3"/>
                    </a:lnTo>
                    <a:lnTo>
                      <a:pt x="135" y="3"/>
                    </a:lnTo>
                    <a:lnTo>
                      <a:pt x="121" y="1"/>
                    </a:lnTo>
                    <a:lnTo>
                      <a:pt x="108" y="0"/>
                    </a:lnTo>
                    <a:lnTo>
                      <a:pt x="96" y="0"/>
                    </a:lnTo>
                    <a:lnTo>
                      <a:pt x="83" y="2"/>
                    </a:lnTo>
                    <a:lnTo>
                      <a:pt x="83" y="2"/>
                    </a:lnTo>
                    <a:lnTo>
                      <a:pt x="83" y="2"/>
                    </a:lnTo>
                    <a:close/>
                  </a:path>
                </a:pathLst>
              </a:custGeom>
              <a:solidFill>
                <a:srgbClr val="9F9FA0"/>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sp>
            <p:nvSpPr>
              <p:cNvPr id="340" name="Freeform 316"/>
              <p:cNvSpPr/>
              <p:nvPr/>
            </p:nvSpPr>
            <p:spPr bwMode="auto">
              <a:xfrm>
                <a:off x="14478899" y="926162"/>
                <a:ext cx="196706" cy="187920"/>
              </a:xfrm>
              <a:custGeom>
                <a:avLst/>
                <a:gdLst>
                  <a:gd name="T0" fmla="*/ 0 w 103"/>
                  <a:gd name="T1" fmla="*/ 71 h 98"/>
                  <a:gd name="T2" fmla="*/ 103 w 103"/>
                  <a:gd name="T3" fmla="*/ 98 h 98"/>
                  <a:gd name="T4" fmla="*/ 78 w 103"/>
                  <a:gd name="T5" fmla="*/ 0 h 98"/>
                  <a:gd name="T6" fmla="*/ 78 w 103"/>
                  <a:gd name="T7" fmla="*/ 0 h 98"/>
                  <a:gd name="T8" fmla="*/ 65 w 103"/>
                  <a:gd name="T9" fmla="*/ 4 h 98"/>
                  <a:gd name="T10" fmla="*/ 52 w 103"/>
                  <a:gd name="T11" fmla="*/ 10 h 98"/>
                  <a:gd name="T12" fmla="*/ 40 w 103"/>
                  <a:gd name="T13" fmla="*/ 17 h 98"/>
                  <a:gd name="T14" fmla="*/ 31 w 103"/>
                  <a:gd name="T15" fmla="*/ 25 h 98"/>
                  <a:gd name="T16" fmla="*/ 21 w 103"/>
                  <a:gd name="T17" fmla="*/ 34 h 98"/>
                  <a:gd name="T18" fmla="*/ 13 w 103"/>
                  <a:gd name="T19" fmla="*/ 46 h 98"/>
                  <a:gd name="T20" fmla="*/ 5 w 103"/>
                  <a:gd name="T21" fmla="*/ 58 h 98"/>
                  <a:gd name="T22" fmla="*/ 0 w 103"/>
                  <a:gd name="T23" fmla="*/ 71 h 98"/>
                  <a:gd name="T24" fmla="*/ 0 w 103"/>
                  <a:gd name="T25" fmla="*/ 71 h 98"/>
                  <a:gd name="T26" fmla="*/ 0 w 103"/>
                  <a:gd name="T27" fmla="*/ 7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8">
                    <a:moveTo>
                      <a:pt x="0" y="71"/>
                    </a:moveTo>
                    <a:lnTo>
                      <a:pt x="103" y="98"/>
                    </a:lnTo>
                    <a:lnTo>
                      <a:pt x="78" y="0"/>
                    </a:lnTo>
                    <a:lnTo>
                      <a:pt x="78" y="0"/>
                    </a:lnTo>
                    <a:lnTo>
                      <a:pt x="65" y="4"/>
                    </a:lnTo>
                    <a:lnTo>
                      <a:pt x="52" y="10"/>
                    </a:lnTo>
                    <a:lnTo>
                      <a:pt x="40" y="17"/>
                    </a:lnTo>
                    <a:lnTo>
                      <a:pt x="31" y="25"/>
                    </a:lnTo>
                    <a:lnTo>
                      <a:pt x="21" y="34"/>
                    </a:lnTo>
                    <a:lnTo>
                      <a:pt x="13" y="46"/>
                    </a:lnTo>
                    <a:lnTo>
                      <a:pt x="5" y="58"/>
                    </a:lnTo>
                    <a:lnTo>
                      <a:pt x="0" y="71"/>
                    </a:lnTo>
                    <a:lnTo>
                      <a:pt x="0" y="71"/>
                    </a:lnTo>
                    <a:lnTo>
                      <a:pt x="0" y="71"/>
                    </a:lnTo>
                    <a:close/>
                  </a:path>
                </a:pathLst>
              </a:custGeom>
              <a:solidFill>
                <a:srgbClr val="595757"/>
              </a:solidFill>
              <a:ln>
                <a:noFill/>
              </a:ln>
            </p:spPr>
            <p:txBody>
              <a:bodyPr/>
              <a:lstStyle/>
              <a:p>
                <a:pPr eaLnBrk="1" fontAlgn="t" hangingPunct="1">
                  <a:defRPr/>
                </a:pPr>
                <a:endParaRPr lang="zh-CN" altLang="en-US" sz="1050">
                  <a:latin typeface="+mn-lt"/>
                  <a:ea typeface="+mn-ea"/>
                  <a:cs typeface="Arial Unicode MS" panose="020B0604020202020204" pitchFamily="34" charset="-122"/>
                </a:endParaRPr>
              </a:p>
            </p:txBody>
          </p:sp>
        </p:grpSp>
        <p:grpSp>
          <p:nvGrpSpPr>
            <p:cNvPr id="90166" name="组合 435"/>
            <p:cNvGrpSpPr/>
            <p:nvPr/>
          </p:nvGrpSpPr>
          <p:grpSpPr bwMode="auto">
            <a:xfrm>
              <a:off x="2994476" y="1905978"/>
              <a:ext cx="774110" cy="458484"/>
              <a:chOff x="5016782" y="2733892"/>
              <a:chExt cx="1000788" cy="680011"/>
            </a:xfrm>
          </p:grpSpPr>
          <p:grpSp>
            <p:nvGrpSpPr>
              <p:cNvPr id="90167" name="组合 222"/>
              <p:cNvGrpSpPr/>
              <p:nvPr/>
            </p:nvGrpSpPr>
            <p:grpSpPr bwMode="auto">
              <a:xfrm>
                <a:off x="5016782" y="2733892"/>
                <a:ext cx="1000788" cy="680011"/>
                <a:chOff x="9780247" y="2875894"/>
                <a:chExt cx="1000788" cy="680011"/>
              </a:xfrm>
            </p:grpSpPr>
            <p:grpSp>
              <p:nvGrpSpPr>
                <p:cNvPr id="90169" name="组合 213"/>
                <p:cNvGrpSpPr/>
                <p:nvPr/>
              </p:nvGrpSpPr>
              <p:grpSpPr bwMode="auto">
                <a:xfrm>
                  <a:off x="9829730" y="2890389"/>
                  <a:ext cx="891683" cy="521095"/>
                  <a:chOff x="9704626" y="1441453"/>
                  <a:chExt cx="891683" cy="521095"/>
                </a:xfrm>
              </p:grpSpPr>
              <p:sp>
                <p:nvSpPr>
                  <p:cNvPr id="335" name="Freeform 369"/>
                  <p:cNvSpPr/>
                  <p:nvPr/>
                </p:nvSpPr>
                <p:spPr bwMode="auto">
                  <a:xfrm>
                    <a:off x="9755716" y="1441088"/>
                    <a:ext cx="802508" cy="510450"/>
                  </a:xfrm>
                  <a:custGeom>
                    <a:avLst/>
                    <a:gdLst>
                      <a:gd name="T0" fmla="*/ 202 w 431"/>
                      <a:gd name="T1" fmla="*/ 0 h 286"/>
                      <a:gd name="T2" fmla="*/ 223 w 431"/>
                      <a:gd name="T3" fmla="*/ 1 h 286"/>
                      <a:gd name="T4" fmla="*/ 241 w 431"/>
                      <a:gd name="T5" fmla="*/ 5 h 286"/>
                      <a:gd name="T6" fmla="*/ 260 w 431"/>
                      <a:gd name="T7" fmla="*/ 13 h 286"/>
                      <a:gd name="T8" fmla="*/ 276 w 431"/>
                      <a:gd name="T9" fmla="*/ 23 h 286"/>
                      <a:gd name="T10" fmla="*/ 291 w 431"/>
                      <a:gd name="T11" fmla="*/ 35 h 286"/>
                      <a:gd name="T12" fmla="*/ 304 w 431"/>
                      <a:gd name="T13" fmla="*/ 49 h 286"/>
                      <a:gd name="T14" fmla="*/ 315 w 431"/>
                      <a:gd name="T15" fmla="*/ 64 h 286"/>
                      <a:gd name="T16" fmla="*/ 324 w 431"/>
                      <a:gd name="T17" fmla="*/ 81 h 286"/>
                      <a:gd name="T18" fmla="*/ 329 w 431"/>
                      <a:gd name="T19" fmla="*/ 81 h 286"/>
                      <a:gd name="T20" fmla="*/ 339 w 431"/>
                      <a:gd name="T21" fmla="*/ 81 h 286"/>
                      <a:gd name="T22" fmla="*/ 359 w 431"/>
                      <a:gd name="T23" fmla="*/ 86 h 286"/>
                      <a:gd name="T24" fmla="*/ 378 w 431"/>
                      <a:gd name="T25" fmla="*/ 93 h 286"/>
                      <a:gd name="T26" fmla="*/ 394 w 431"/>
                      <a:gd name="T27" fmla="*/ 104 h 286"/>
                      <a:gd name="T28" fmla="*/ 407 w 431"/>
                      <a:gd name="T29" fmla="*/ 118 h 286"/>
                      <a:gd name="T30" fmla="*/ 419 w 431"/>
                      <a:gd name="T31" fmla="*/ 135 h 286"/>
                      <a:gd name="T32" fmla="*/ 427 w 431"/>
                      <a:gd name="T33" fmla="*/ 153 h 286"/>
                      <a:gd name="T34" fmla="*/ 431 w 431"/>
                      <a:gd name="T35" fmla="*/ 174 h 286"/>
                      <a:gd name="T36" fmla="*/ 431 w 431"/>
                      <a:gd name="T37" fmla="*/ 183 h 286"/>
                      <a:gd name="T38" fmla="*/ 429 w 431"/>
                      <a:gd name="T39" fmla="*/ 204 h 286"/>
                      <a:gd name="T40" fmla="*/ 423 w 431"/>
                      <a:gd name="T41" fmla="*/ 223 h 286"/>
                      <a:gd name="T42" fmla="*/ 414 w 431"/>
                      <a:gd name="T43" fmla="*/ 241 h 286"/>
                      <a:gd name="T44" fmla="*/ 401 w 431"/>
                      <a:gd name="T45" fmla="*/ 256 h 286"/>
                      <a:gd name="T46" fmla="*/ 385 w 431"/>
                      <a:gd name="T47" fmla="*/ 269 h 286"/>
                      <a:gd name="T48" fmla="*/ 368 w 431"/>
                      <a:gd name="T49" fmla="*/ 278 h 286"/>
                      <a:gd name="T50" fmla="*/ 350 w 431"/>
                      <a:gd name="T51" fmla="*/ 284 h 286"/>
                      <a:gd name="T52" fmla="*/ 329 w 431"/>
                      <a:gd name="T53" fmla="*/ 286 h 286"/>
                      <a:gd name="T54" fmla="*/ 85 w 431"/>
                      <a:gd name="T55" fmla="*/ 286 h 286"/>
                      <a:gd name="T56" fmla="*/ 69 w 431"/>
                      <a:gd name="T57" fmla="*/ 284 h 286"/>
                      <a:gd name="T58" fmla="*/ 52 w 431"/>
                      <a:gd name="T59" fmla="*/ 280 h 286"/>
                      <a:gd name="T60" fmla="*/ 38 w 431"/>
                      <a:gd name="T61" fmla="*/ 271 h 286"/>
                      <a:gd name="T62" fmla="*/ 25 w 431"/>
                      <a:gd name="T63" fmla="*/ 261 h 286"/>
                      <a:gd name="T64" fmla="*/ 14 w 431"/>
                      <a:gd name="T65" fmla="*/ 248 h 286"/>
                      <a:gd name="T66" fmla="*/ 7 w 431"/>
                      <a:gd name="T67" fmla="*/ 234 h 286"/>
                      <a:gd name="T68" fmla="*/ 1 w 431"/>
                      <a:gd name="T69" fmla="*/ 218 h 286"/>
                      <a:gd name="T70" fmla="*/ 0 w 431"/>
                      <a:gd name="T71" fmla="*/ 201 h 286"/>
                      <a:gd name="T72" fmla="*/ 0 w 431"/>
                      <a:gd name="T73" fmla="*/ 193 h 286"/>
                      <a:gd name="T74" fmla="*/ 4 w 431"/>
                      <a:gd name="T75" fmla="*/ 178 h 286"/>
                      <a:gd name="T76" fmla="*/ 9 w 431"/>
                      <a:gd name="T77" fmla="*/ 164 h 286"/>
                      <a:gd name="T78" fmla="*/ 21 w 431"/>
                      <a:gd name="T79" fmla="*/ 145 h 286"/>
                      <a:gd name="T80" fmla="*/ 44 w 431"/>
                      <a:gd name="T81" fmla="*/ 127 h 286"/>
                      <a:gd name="T82" fmla="*/ 57 w 431"/>
                      <a:gd name="T83" fmla="*/ 120 h 286"/>
                      <a:gd name="T84" fmla="*/ 72 w 431"/>
                      <a:gd name="T85" fmla="*/ 117 h 286"/>
                      <a:gd name="T86" fmla="*/ 73 w 431"/>
                      <a:gd name="T87" fmla="*/ 104 h 286"/>
                      <a:gd name="T88" fmla="*/ 81 w 431"/>
                      <a:gd name="T89" fmla="*/ 81 h 286"/>
                      <a:gd name="T90" fmla="*/ 91 w 431"/>
                      <a:gd name="T91" fmla="*/ 61 h 286"/>
                      <a:gd name="T92" fmla="*/ 106 w 431"/>
                      <a:gd name="T93" fmla="*/ 41 h 286"/>
                      <a:gd name="T94" fmla="*/ 123 w 431"/>
                      <a:gd name="T95" fmla="*/ 26 h 286"/>
                      <a:gd name="T96" fmla="*/ 144 w 431"/>
                      <a:gd name="T97" fmla="*/ 13 h 286"/>
                      <a:gd name="T98" fmla="*/ 165 w 431"/>
                      <a:gd name="T99" fmla="*/ 4 h 286"/>
                      <a:gd name="T100" fmla="*/ 189 w 431"/>
                      <a:gd name="T101" fmla="*/ 0 h 286"/>
                      <a:gd name="T102" fmla="*/ 202 w 431"/>
                      <a:gd name="T103"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 h="286">
                        <a:moveTo>
                          <a:pt x="202" y="0"/>
                        </a:moveTo>
                        <a:lnTo>
                          <a:pt x="202" y="0"/>
                        </a:lnTo>
                        <a:lnTo>
                          <a:pt x="212" y="0"/>
                        </a:lnTo>
                        <a:lnTo>
                          <a:pt x="223" y="1"/>
                        </a:lnTo>
                        <a:lnTo>
                          <a:pt x="232" y="3"/>
                        </a:lnTo>
                        <a:lnTo>
                          <a:pt x="241" y="5"/>
                        </a:lnTo>
                        <a:lnTo>
                          <a:pt x="251" y="9"/>
                        </a:lnTo>
                        <a:lnTo>
                          <a:pt x="260" y="13"/>
                        </a:lnTo>
                        <a:lnTo>
                          <a:pt x="268" y="17"/>
                        </a:lnTo>
                        <a:lnTo>
                          <a:pt x="276" y="23"/>
                        </a:lnTo>
                        <a:lnTo>
                          <a:pt x="283" y="28"/>
                        </a:lnTo>
                        <a:lnTo>
                          <a:pt x="291" y="35"/>
                        </a:lnTo>
                        <a:lnTo>
                          <a:pt x="298" y="41"/>
                        </a:lnTo>
                        <a:lnTo>
                          <a:pt x="304" y="49"/>
                        </a:lnTo>
                        <a:lnTo>
                          <a:pt x="309" y="56"/>
                        </a:lnTo>
                        <a:lnTo>
                          <a:pt x="315" y="64"/>
                        </a:lnTo>
                        <a:lnTo>
                          <a:pt x="319" y="73"/>
                        </a:lnTo>
                        <a:lnTo>
                          <a:pt x="324" y="81"/>
                        </a:lnTo>
                        <a:lnTo>
                          <a:pt x="324" y="81"/>
                        </a:lnTo>
                        <a:lnTo>
                          <a:pt x="329" y="81"/>
                        </a:lnTo>
                        <a:lnTo>
                          <a:pt x="329" y="81"/>
                        </a:lnTo>
                        <a:lnTo>
                          <a:pt x="339" y="81"/>
                        </a:lnTo>
                        <a:lnTo>
                          <a:pt x="350" y="84"/>
                        </a:lnTo>
                        <a:lnTo>
                          <a:pt x="359" y="86"/>
                        </a:lnTo>
                        <a:lnTo>
                          <a:pt x="368" y="89"/>
                        </a:lnTo>
                        <a:lnTo>
                          <a:pt x="378" y="93"/>
                        </a:lnTo>
                        <a:lnTo>
                          <a:pt x="385" y="99"/>
                        </a:lnTo>
                        <a:lnTo>
                          <a:pt x="394" y="104"/>
                        </a:lnTo>
                        <a:lnTo>
                          <a:pt x="401" y="112"/>
                        </a:lnTo>
                        <a:lnTo>
                          <a:pt x="407" y="118"/>
                        </a:lnTo>
                        <a:lnTo>
                          <a:pt x="414" y="127"/>
                        </a:lnTo>
                        <a:lnTo>
                          <a:pt x="419" y="135"/>
                        </a:lnTo>
                        <a:lnTo>
                          <a:pt x="423" y="144"/>
                        </a:lnTo>
                        <a:lnTo>
                          <a:pt x="427" y="153"/>
                        </a:lnTo>
                        <a:lnTo>
                          <a:pt x="429" y="163"/>
                        </a:lnTo>
                        <a:lnTo>
                          <a:pt x="431" y="174"/>
                        </a:lnTo>
                        <a:lnTo>
                          <a:pt x="431" y="183"/>
                        </a:lnTo>
                        <a:lnTo>
                          <a:pt x="431" y="183"/>
                        </a:lnTo>
                        <a:lnTo>
                          <a:pt x="431" y="194"/>
                        </a:lnTo>
                        <a:lnTo>
                          <a:pt x="429" y="204"/>
                        </a:lnTo>
                        <a:lnTo>
                          <a:pt x="427" y="214"/>
                        </a:lnTo>
                        <a:lnTo>
                          <a:pt x="423" y="223"/>
                        </a:lnTo>
                        <a:lnTo>
                          <a:pt x="419" y="232"/>
                        </a:lnTo>
                        <a:lnTo>
                          <a:pt x="414" y="241"/>
                        </a:lnTo>
                        <a:lnTo>
                          <a:pt x="407" y="248"/>
                        </a:lnTo>
                        <a:lnTo>
                          <a:pt x="401" y="256"/>
                        </a:lnTo>
                        <a:lnTo>
                          <a:pt x="394" y="262"/>
                        </a:lnTo>
                        <a:lnTo>
                          <a:pt x="385" y="269"/>
                        </a:lnTo>
                        <a:lnTo>
                          <a:pt x="378" y="273"/>
                        </a:lnTo>
                        <a:lnTo>
                          <a:pt x="368" y="278"/>
                        </a:lnTo>
                        <a:lnTo>
                          <a:pt x="359" y="281"/>
                        </a:lnTo>
                        <a:lnTo>
                          <a:pt x="350" y="284"/>
                        </a:lnTo>
                        <a:lnTo>
                          <a:pt x="339" y="285"/>
                        </a:lnTo>
                        <a:lnTo>
                          <a:pt x="329" y="286"/>
                        </a:lnTo>
                        <a:lnTo>
                          <a:pt x="85" y="286"/>
                        </a:lnTo>
                        <a:lnTo>
                          <a:pt x="85" y="286"/>
                        </a:lnTo>
                        <a:lnTo>
                          <a:pt x="76" y="285"/>
                        </a:lnTo>
                        <a:lnTo>
                          <a:pt x="69" y="284"/>
                        </a:lnTo>
                        <a:lnTo>
                          <a:pt x="60" y="282"/>
                        </a:lnTo>
                        <a:lnTo>
                          <a:pt x="52" y="280"/>
                        </a:lnTo>
                        <a:lnTo>
                          <a:pt x="45" y="276"/>
                        </a:lnTo>
                        <a:lnTo>
                          <a:pt x="38" y="271"/>
                        </a:lnTo>
                        <a:lnTo>
                          <a:pt x="32" y="267"/>
                        </a:lnTo>
                        <a:lnTo>
                          <a:pt x="25" y="261"/>
                        </a:lnTo>
                        <a:lnTo>
                          <a:pt x="20" y="255"/>
                        </a:lnTo>
                        <a:lnTo>
                          <a:pt x="14" y="248"/>
                        </a:lnTo>
                        <a:lnTo>
                          <a:pt x="10" y="242"/>
                        </a:lnTo>
                        <a:lnTo>
                          <a:pt x="7" y="234"/>
                        </a:lnTo>
                        <a:lnTo>
                          <a:pt x="4" y="226"/>
                        </a:lnTo>
                        <a:lnTo>
                          <a:pt x="1" y="218"/>
                        </a:lnTo>
                        <a:lnTo>
                          <a:pt x="0" y="209"/>
                        </a:lnTo>
                        <a:lnTo>
                          <a:pt x="0" y="201"/>
                        </a:lnTo>
                        <a:lnTo>
                          <a:pt x="0" y="201"/>
                        </a:lnTo>
                        <a:lnTo>
                          <a:pt x="0" y="193"/>
                        </a:lnTo>
                        <a:lnTo>
                          <a:pt x="1" y="185"/>
                        </a:lnTo>
                        <a:lnTo>
                          <a:pt x="4" y="178"/>
                        </a:lnTo>
                        <a:lnTo>
                          <a:pt x="6" y="170"/>
                        </a:lnTo>
                        <a:lnTo>
                          <a:pt x="9" y="164"/>
                        </a:lnTo>
                        <a:lnTo>
                          <a:pt x="12" y="157"/>
                        </a:lnTo>
                        <a:lnTo>
                          <a:pt x="21" y="145"/>
                        </a:lnTo>
                        <a:lnTo>
                          <a:pt x="31" y="135"/>
                        </a:lnTo>
                        <a:lnTo>
                          <a:pt x="44" y="127"/>
                        </a:lnTo>
                        <a:lnTo>
                          <a:pt x="50" y="124"/>
                        </a:lnTo>
                        <a:lnTo>
                          <a:pt x="57" y="120"/>
                        </a:lnTo>
                        <a:lnTo>
                          <a:pt x="64" y="118"/>
                        </a:lnTo>
                        <a:lnTo>
                          <a:pt x="72" y="117"/>
                        </a:lnTo>
                        <a:lnTo>
                          <a:pt x="72" y="117"/>
                        </a:lnTo>
                        <a:lnTo>
                          <a:pt x="73" y="104"/>
                        </a:lnTo>
                        <a:lnTo>
                          <a:pt x="76" y="92"/>
                        </a:lnTo>
                        <a:lnTo>
                          <a:pt x="81" y="81"/>
                        </a:lnTo>
                        <a:lnTo>
                          <a:pt x="85" y="71"/>
                        </a:lnTo>
                        <a:lnTo>
                          <a:pt x="91" y="61"/>
                        </a:lnTo>
                        <a:lnTo>
                          <a:pt x="98" y="51"/>
                        </a:lnTo>
                        <a:lnTo>
                          <a:pt x="106" y="41"/>
                        </a:lnTo>
                        <a:lnTo>
                          <a:pt x="114" y="34"/>
                        </a:lnTo>
                        <a:lnTo>
                          <a:pt x="123" y="26"/>
                        </a:lnTo>
                        <a:lnTo>
                          <a:pt x="133" y="20"/>
                        </a:lnTo>
                        <a:lnTo>
                          <a:pt x="144" y="13"/>
                        </a:lnTo>
                        <a:lnTo>
                          <a:pt x="154" y="9"/>
                        </a:lnTo>
                        <a:lnTo>
                          <a:pt x="165" y="4"/>
                        </a:lnTo>
                        <a:lnTo>
                          <a:pt x="177" y="2"/>
                        </a:lnTo>
                        <a:lnTo>
                          <a:pt x="189" y="0"/>
                        </a:lnTo>
                        <a:lnTo>
                          <a:pt x="202" y="0"/>
                        </a:lnTo>
                        <a:lnTo>
                          <a:pt x="202" y="0"/>
                        </a:lnTo>
                        <a:close/>
                      </a:path>
                    </a:pathLst>
                  </a:custGeom>
                  <a:solidFill>
                    <a:srgbClr val="595757"/>
                  </a:solidFill>
                  <a:ln>
                    <a:noFill/>
                  </a:ln>
                </p:spPr>
                <p:txBody>
                  <a:bodyPr/>
                  <a:lstStyle/>
                  <a:p>
                    <a:pPr eaLnBrk="1" fontAlgn="t" hangingPunct="1">
                      <a:defRPr/>
                    </a:pPr>
                    <a:endParaRPr lang="zh-CN" altLang="en-US" sz="1100">
                      <a:solidFill>
                        <a:schemeClr val="bg1">
                          <a:lumMod val="85000"/>
                        </a:schemeClr>
                      </a:solidFill>
                      <a:latin typeface="+mn-lt"/>
                      <a:ea typeface="+mn-ea"/>
                      <a:cs typeface="Arial Unicode MS" panose="020B0604020202020204" pitchFamily="34" charset="-122"/>
                    </a:endParaRPr>
                  </a:p>
                </p:txBody>
              </p:sp>
              <p:sp>
                <p:nvSpPr>
                  <p:cNvPr id="336" name="Freeform 370"/>
                  <p:cNvSpPr/>
                  <p:nvPr/>
                </p:nvSpPr>
                <p:spPr bwMode="auto">
                  <a:xfrm>
                    <a:off x="9704404" y="1449919"/>
                    <a:ext cx="802509" cy="512216"/>
                  </a:xfrm>
                  <a:custGeom>
                    <a:avLst/>
                    <a:gdLst>
                      <a:gd name="T0" fmla="*/ 202 w 431"/>
                      <a:gd name="T1" fmla="*/ 0 h 287"/>
                      <a:gd name="T2" fmla="*/ 222 w 431"/>
                      <a:gd name="T3" fmla="*/ 3 h 287"/>
                      <a:gd name="T4" fmla="*/ 241 w 431"/>
                      <a:gd name="T5" fmla="*/ 7 h 287"/>
                      <a:gd name="T6" fmla="*/ 260 w 431"/>
                      <a:gd name="T7" fmla="*/ 13 h 287"/>
                      <a:gd name="T8" fmla="*/ 276 w 431"/>
                      <a:gd name="T9" fmla="*/ 23 h 287"/>
                      <a:gd name="T10" fmla="*/ 291 w 431"/>
                      <a:gd name="T11" fmla="*/ 35 h 287"/>
                      <a:gd name="T12" fmla="*/ 304 w 431"/>
                      <a:gd name="T13" fmla="*/ 49 h 287"/>
                      <a:gd name="T14" fmla="*/ 315 w 431"/>
                      <a:gd name="T15" fmla="*/ 66 h 287"/>
                      <a:gd name="T16" fmla="*/ 324 w 431"/>
                      <a:gd name="T17" fmla="*/ 83 h 287"/>
                      <a:gd name="T18" fmla="*/ 328 w 431"/>
                      <a:gd name="T19" fmla="*/ 83 h 287"/>
                      <a:gd name="T20" fmla="*/ 339 w 431"/>
                      <a:gd name="T21" fmla="*/ 83 h 287"/>
                      <a:gd name="T22" fmla="*/ 358 w 431"/>
                      <a:gd name="T23" fmla="*/ 87 h 287"/>
                      <a:gd name="T24" fmla="*/ 377 w 431"/>
                      <a:gd name="T25" fmla="*/ 95 h 287"/>
                      <a:gd name="T26" fmla="*/ 393 w 431"/>
                      <a:gd name="T27" fmla="*/ 106 h 287"/>
                      <a:gd name="T28" fmla="*/ 407 w 431"/>
                      <a:gd name="T29" fmla="*/ 120 h 287"/>
                      <a:gd name="T30" fmla="*/ 418 w 431"/>
                      <a:gd name="T31" fmla="*/ 136 h 287"/>
                      <a:gd name="T32" fmla="*/ 427 w 431"/>
                      <a:gd name="T33" fmla="*/ 154 h 287"/>
                      <a:gd name="T34" fmla="*/ 430 w 431"/>
                      <a:gd name="T35" fmla="*/ 174 h 287"/>
                      <a:gd name="T36" fmla="*/ 431 w 431"/>
                      <a:gd name="T37" fmla="*/ 185 h 287"/>
                      <a:gd name="T38" fmla="*/ 429 w 431"/>
                      <a:gd name="T39" fmla="*/ 205 h 287"/>
                      <a:gd name="T40" fmla="*/ 422 w 431"/>
                      <a:gd name="T41" fmla="*/ 225 h 287"/>
                      <a:gd name="T42" fmla="*/ 414 w 431"/>
                      <a:gd name="T43" fmla="*/ 242 h 287"/>
                      <a:gd name="T44" fmla="*/ 401 w 431"/>
                      <a:gd name="T45" fmla="*/ 257 h 287"/>
                      <a:gd name="T46" fmla="*/ 385 w 431"/>
                      <a:gd name="T47" fmla="*/ 269 h 287"/>
                      <a:gd name="T48" fmla="*/ 368 w 431"/>
                      <a:gd name="T49" fmla="*/ 279 h 287"/>
                      <a:gd name="T50" fmla="*/ 348 w 431"/>
                      <a:gd name="T51" fmla="*/ 285 h 287"/>
                      <a:gd name="T52" fmla="*/ 328 w 431"/>
                      <a:gd name="T53" fmla="*/ 287 h 287"/>
                      <a:gd name="T54" fmla="*/ 85 w 431"/>
                      <a:gd name="T55" fmla="*/ 287 h 287"/>
                      <a:gd name="T56" fmla="*/ 68 w 431"/>
                      <a:gd name="T57" fmla="*/ 286 h 287"/>
                      <a:gd name="T58" fmla="*/ 52 w 431"/>
                      <a:gd name="T59" fmla="*/ 280 h 287"/>
                      <a:gd name="T60" fmla="*/ 37 w 431"/>
                      <a:gd name="T61" fmla="*/ 273 h 287"/>
                      <a:gd name="T62" fmla="*/ 25 w 431"/>
                      <a:gd name="T63" fmla="*/ 262 h 287"/>
                      <a:gd name="T64" fmla="*/ 14 w 431"/>
                      <a:gd name="T65" fmla="*/ 250 h 287"/>
                      <a:gd name="T66" fmla="*/ 7 w 431"/>
                      <a:gd name="T67" fmla="*/ 235 h 287"/>
                      <a:gd name="T68" fmla="*/ 1 w 431"/>
                      <a:gd name="T69" fmla="*/ 220 h 287"/>
                      <a:gd name="T70" fmla="*/ 0 w 431"/>
                      <a:gd name="T71" fmla="*/ 202 h 287"/>
                      <a:gd name="T72" fmla="*/ 0 w 431"/>
                      <a:gd name="T73" fmla="*/ 195 h 287"/>
                      <a:gd name="T74" fmla="*/ 3 w 431"/>
                      <a:gd name="T75" fmla="*/ 179 h 287"/>
                      <a:gd name="T76" fmla="*/ 8 w 431"/>
                      <a:gd name="T77" fmla="*/ 165 h 287"/>
                      <a:gd name="T78" fmla="*/ 21 w 431"/>
                      <a:gd name="T79" fmla="*/ 147 h 287"/>
                      <a:gd name="T80" fmla="*/ 43 w 431"/>
                      <a:gd name="T81" fmla="*/ 127 h 287"/>
                      <a:gd name="T82" fmla="*/ 57 w 431"/>
                      <a:gd name="T83" fmla="*/ 122 h 287"/>
                      <a:gd name="T84" fmla="*/ 71 w 431"/>
                      <a:gd name="T85" fmla="*/ 118 h 287"/>
                      <a:gd name="T86" fmla="*/ 73 w 431"/>
                      <a:gd name="T87" fmla="*/ 106 h 287"/>
                      <a:gd name="T88" fmla="*/ 81 w 431"/>
                      <a:gd name="T89" fmla="*/ 83 h 287"/>
                      <a:gd name="T90" fmla="*/ 91 w 431"/>
                      <a:gd name="T91" fmla="*/ 61 h 287"/>
                      <a:gd name="T92" fmla="*/ 106 w 431"/>
                      <a:gd name="T93" fmla="*/ 43 h 287"/>
                      <a:gd name="T94" fmla="*/ 123 w 431"/>
                      <a:gd name="T95" fmla="*/ 28 h 287"/>
                      <a:gd name="T96" fmla="*/ 142 w 431"/>
                      <a:gd name="T97" fmla="*/ 15 h 287"/>
                      <a:gd name="T98" fmla="*/ 165 w 431"/>
                      <a:gd name="T99" fmla="*/ 6 h 287"/>
                      <a:gd name="T100" fmla="*/ 189 w 431"/>
                      <a:gd name="T101" fmla="*/ 2 h 287"/>
                      <a:gd name="T102" fmla="*/ 202 w 431"/>
                      <a:gd name="T103"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 h="287">
                        <a:moveTo>
                          <a:pt x="202" y="0"/>
                        </a:moveTo>
                        <a:lnTo>
                          <a:pt x="202" y="0"/>
                        </a:lnTo>
                        <a:lnTo>
                          <a:pt x="212" y="2"/>
                        </a:lnTo>
                        <a:lnTo>
                          <a:pt x="222" y="3"/>
                        </a:lnTo>
                        <a:lnTo>
                          <a:pt x="231" y="4"/>
                        </a:lnTo>
                        <a:lnTo>
                          <a:pt x="241" y="7"/>
                        </a:lnTo>
                        <a:lnTo>
                          <a:pt x="250" y="10"/>
                        </a:lnTo>
                        <a:lnTo>
                          <a:pt x="260" y="13"/>
                        </a:lnTo>
                        <a:lnTo>
                          <a:pt x="267" y="19"/>
                        </a:lnTo>
                        <a:lnTo>
                          <a:pt x="276" y="23"/>
                        </a:lnTo>
                        <a:lnTo>
                          <a:pt x="283" y="30"/>
                        </a:lnTo>
                        <a:lnTo>
                          <a:pt x="291" y="35"/>
                        </a:lnTo>
                        <a:lnTo>
                          <a:pt x="297" y="43"/>
                        </a:lnTo>
                        <a:lnTo>
                          <a:pt x="304" y="49"/>
                        </a:lnTo>
                        <a:lnTo>
                          <a:pt x="309" y="57"/>
                        </a:lnTo>
                        <a:lnTo>
                          <a:pt x="315" y="66"/>
                        </a:lnTo>
                        <a:lnTo>
                          <a:pt x="319" y="74"/>
                        </a:lnTo>
                        <a:lnTo>
                          <a:pt x="324" y="83"/>
                        </a:lnTo>
                        <a:lnTo>
                          <a:pt x="324" y="83"/>
                        </a:lnTo>
                        <a:lnTo>
                          <a:pt x="328" y="83"/>
                        </a:lnTo>
                        <a:lnTo>
                          <a:pt x="328" y="83"/>
                        </a:lnTo>
                        <a:lnTo>
                          <a:pt x="339" y="83"/>
                        </a:lnTo>
                        <a:lnTo>
                          <a:pt x="348" y="84"/>
                        </a:lnTo>
                        <a:lnTo>
                          <a:pt x="358" y="87"/>
                        </a:lnTo>
                        <a:lnTo>
                          <a:pt x="368" y="90"/>
                        </a:lnTo>
                        <a:lnTo>
                          <a:pt x="377" y="95"/>
                        </a:lnTo>
                        <a:lnTo>
                          <a:pt x="385" y="100"/>
                        </a:lnTo>
                        <a:lnTo>
                          <a:pt x="393" y="106"/>
                        </a:lnTo>
                        <a:lnTo>
                          <a:pt x="401" y="112"/>
                        </a:lnTo>
                        <a:lnTo>
                          <a:pt x="407" y="120"/>
                        </a:lnTo>
                        <a:lnTo>
                          <a:pt x="414" y="127"/>
                        </a:lnTo>
                        <a:lnTo>
                          <a:pt x="418" y="136"/>
                        </a:lnTo>
                        <a:lnTo>
                          <a:pt x="422" y="145"/>
                        </a:lnTo>
                        <a:lnTo>
                          <a:pt x="427" y="154"/>
                        </a:lnTo>
                        <a:lnTo>
                          <a:pt x="429" y="164"/>
                        </a:lnTo>
                        <a:lnTo>
                          <a:pt x="430" y="174"/>
                        </a:lnTo>
                        <a:lnTo>
                          <a:pt x="431" y="185"/>
                        </a:lnTo>
                        <a:lnTo>
                          <a:pt x="431" y="185"/>
                        </a:lnTo>
                        <a:lnTo>
                          <a:pt x="430" y="196"/>
                        </a:lnTo>
                        <a:lnTo>
                          <a:pt x="429" y="205"/>
                        </a:lnTo>
                        <a:lnTo>
                          <a:pt x="427" y="215"/>
                        </a:lnTo>
                        <a:lnTo>
                          <a:pt x="422" y="225"/>
                        </a:lnTo>
                        <a:lnTo>
                          <a:pt x="418" y="234"/>
                        </a:lnTo>
                        <a:lnTo>
                          <a:pt x="414" y="242"/>
                        </a:lnTo>
                        <a:lnTo>
                          <a:pt x="407" y="250"/>
                        </a:lnTo>
                        <a:lnTo>
                          <a:pt x="401" y="257"/>
                        </a:lnTo>
                        <a:lnTo>
                          <a:pt x="393" y="264"/>
                        </a:lnTo>
                        <a:lnTo>
                          <a:pt x="385" y="269"/>
                        </a:lnTo>
                        <a:lnTo>
                          <a:pt x="377" y="275"/>
                        </a:lnTo>
                        <a:lnTo>
                          <a:pt x="368" y="279"/>
                        </a:lnTo>
                        <a:lnTo>
                          <a:pt x="358" y="282"/>
                        </a:lnTo>
                        <a:lnTo>
                          <a:pt x="348" y="285"/>
                        </a:lnTo>
                        <a:lnTo>
                          <a:pt x="339" y="287"/>
                        </a:lnTo>
                        <a:lnTo>
                          <a:pt x="328" y="287"/>
                        </a:lnTo>
                        <a:lnTo>
                          <a:pt x="85" y="287"/>
                        </a:lnTo>
                        <a:lnTo>
                          <a:pt x="85" y="287"/>
                        </a:lnTo>
                        <a:lnTo>
                          <a:pt x="76" y="287"/>
                        </a:lnTo>
                        <a:lnTo>
                          <a:pt x="68" y="286"/>
                        </a:lnTo>
                        <a:lnTo>
                          <a:pt x="60" y="284"/>
                        </a:lnTo>
                        <a:lnTo>
                          <a:pt x="52" y="280"/>
                        </a:lnTo>
                        <a:lnTo>
                          <a:pt x="45" y="277"/>
                        </a:lnTo>
                        <a:lnTo>
                          <a:pt x="37" y="273"/>
                        </a:lnTo>
                        <a:lnTo>
                          <a:pt x="31" y="267"/>
                        </a:lnTo>
                        <a:lnTo>
                          <a:pt x="25" y="262"/>
                        </a:lnTo>
                        <a:lnTo>
                          <a:pt x="20" y="256"/>
                        </a:lnTo>
                        <a:lnTo>
                          <a:pt x="14" y="250"/>
                        </a:lnTo>
                        <a:lnTo>
                          <a:pt x="10" y="242"/>
                        </a:lnTo>
                        <a:lnTo>
                          <a:pt x="7" y="235"/>
                        </a:lnTo>
                        <a:lnTo>
                          <a:pt x="4" y="227"/>
                        </a:lnTo>
                        <a:lnTo>
                          <a:pt x="1" y="220"/>
                        </a:lnTo>
                        <a:lnTo>
                          <a:pt x="0" y="211"/>
                        </a:lnTo>
                        <a:lnTo>
                          <a:pt x="0" y="202"/>
                        </a:lnTo>
                        <a:lnTo>
                          <a:pt x="0" y="202"/>
                        </a:lnTo>
                        <a:lnTo>
                          <a:pt x="0" y="195"/>
                        </a:lnTo>
                        <a:lnTo>
                          <a:pt x="1" y="186"/>
                        </a:lnTo>
                        <a:lnTo>
                          <a:pt x="3" y="179"/>
                        </a:lnTo>
                        <a:lnTo>
                          <a:pt x="6" y="172"/>
                        </a:lnTo>
                        <a:lnTo>
                          <a:pt x="8" y="165"/>
                        </a:lnTo>
                        <a:lnTo>
                          <a:pt x="12" y="159"/>
                        </a:lnTo>
                        <a:lnTo>
                          <a:pt x="21" y="147"/>
                        </a:lnTo>
                        <a:lnTo>
                          <a:pt x="31" y="136"/>
                        </a:lnTo>
                        <a:lnTo>
                          <a:pt x="43" y="127"/>
                        </a:lnTo>
                        <a:lnTo>
                          <a:pt x="49" y="124"/>
                        </a:lnTo>
                        <a:lnTo>
                          <a:pt x="57" y="122"/>
                        </a:lnTo>
                        <a:lnTo>
                          <a:pt x="64" y="120"/>
                        </a:lnTo>
                        <a:lnTo>
                          <a:pt x="71" y="118"/>
                        </a:lnTo>
                        <a:lnTo>
                          <a:pt x="71" y="118"/>
                        </a:lnTo>
                        <a:lnTo>
                          <a:pt x="73" y="106"/>
                        </a:lnTo>
                        <a:lnTo>
                          <a:pt x="76" y="94"/>
                        </a:lnTo>
                        <a:lnTo>
                          <a:pt x="81" y="83"/>
                        </a:lnTo>
                        <a:lnTo>
                          <a:pt x="85" y="72"/>
                        </a:lnTo>
                        <a:lnTo>
                          <a:pt x="91" y="61"/>
                        </a:lnTo>
                        <a:lnTo>
                          <a:pt x="98" y="51"/>
                        </a:lnTo>
                        <a:lnTo>
                          <a:pt x="106" y="43"/>
                        </a:lnTo>
                        <a:lnTo>
                          <a:pt x="114" y="34"/>
                        </a:lnTo>
                        <a:lnTo>
                          <a:pt x="123" y="28"/>
                        </a:lnTo>
                        <a:lnTo>
                          <a:pt x="133" y="20"/>
                        </a:lnTo>
                        <a:lnTo>
                          <a:pt x="142" y="15"/>
                        </a:lnTo>
                        <a:lnTo>
                          <a:pt x="153" y="10"/>
                        </a:lnTo>
                        <a:lnTo>
                          <a:pt x="165" y="6"/>
                        </a:lnTo>
                        <a:lnTo>
                          <a:pt x="177" y="3"/>
                        </a:lnTo>
                        <a:lnTo>
                          <a:pt x="189" y="2"/>
                        </a:lnTo>
                        <a:lnTo>
                          <a:pt x="202" y="0"/>
                        </a:lnTo>
                        <a:lnTo>
                          <a:pt x="202" y="0"/>
                        </a:lnTo>
                        <a:close/>
                      </a:path>
                    </a:pathLst>
                  </a:custGeom>
                  <a:solidFill>
                    <a:srgbClr val="9F9FA0"/>
                  </a:solidFill>
                  <a:ln>
                    <a:noFill/>
                  </a:ln>
                </p:spPr>
                <p:txBody>
                  <a:bodyPr/>
                  <a:lstStyle/>
                  <a:p>
                    <a:pPr eaLnBrk="1" fontAlgn="t" hangingPunct="1">
                      <a:defRPr/>
                    </a:pPr>
                    <a:endParaRPr lang="zh-CN" altLang="en-US" sz="1100">
                      <a:solidFill>
                        <a:schemeClr val="bg1">
                          <a:lumMod val="85000"/>
                        </a:schemeClr>
                      </a:solidFill>
                      <a:latin typeface="+mn-lt"/>
                      <a:ea typeface="+mn-ea"/>
                      <a:cs typeface="Arial Unicode MS" panose="020B0604020202020204" pitchFamily="34" charset="-122"/>
                    </a:endParaRPr>
                  </a:p>
                </p:txBody>
              </p:sp>
            </p:grpSp>
            <p:sp>
              <p:nvSpPr>
                <p:cNvPr id="330" name="TextBox 329"/>
                <p:cNvSpPr txBox="1"/>
                <p:nvPr/>
              </p:nvSpPr>
              <p:spPr>
                <a:xfrm>
                  <a:off x="9977284" y="2875894"/>
                  <a:ext cx="537742" cy="204887"/>
                </a:xfrm>
                <a:prstGeom prst="rect">
                  <a:avLst/>
                </a:prstGeom>
                <a:noFill/>
              </p:spPr>
              <p:txBody>
                <a:bodyPr wrap="none">
                  <a:spAutoFit/>
                </a:bodyPr>
                <a:lstStyle/>
                <a:p>
                  <a:pPr eaLnBrk="1" fontAlgn="t" hangingPunct="1">
                    <a:defRPr/>
                  </a:pPr>
                  <a:r>
                    <a:rPr lang="en-US" altLang="zh-CN" sz="600" dirty="0">
                      <a:solidFill>
                        <a:schemeClr val="bg1">
                          <a:lumMod val="85000"/>
                        </a:schemeClr>
                      </a:solidFill>
                      <a:latin typeface="+mn-lt"/>
                      <a:ea typeface="+mn-ea"/>
                      <a:cs typeface="Arial Unicode MS" panose="020B0604020202020204" pitchFamily="34" charset="-122"/>
                    </a:rPr>
                    <a:t>010110</a:t>
                  </a:r>
                  <a:endParaRPr lang="zh-CN" altLang="en-US" sz="600" dirty="0">
                    <a:solidFill>
                      <a:schemeClr val="bg1">
                        <a:lumMod val="85000"/>
                      </a:schemeClr>
                    </a:solidFill>
                    <a:latin typeface="+mn-lt"/>
                    <a:ea typeface="+mn-ea"/>
                    <a:cs typeface="Arial Unicode MS" panose="020B0604020202020204" pitchFamily="34" charset="-122"/>
                  </a:endParaRPr>
                </a:p>
              </p:txBody>
            </p:sp>
            <p:sp>
              <p:nvSpPr>
                <p:cNvPr id="331" name="TextBox 330"/>
                <p:cNvSpPr txBox="1"/>
                <p:nvPr/>
              </p:nvSpPr>
              <p:spPr>
                <a:xfrm>
                  <a:off x="9911605" y="2969505"/>
                  <a:ext cx="736831" cy="204887"/>
                </a:xfrm>
                <a:prstGeom prst="rect">
                  <a:avLst/>
                </a:prstGeom>
                <a:noFill/>
              </p:spPr>
              <p:txBody>
                <a:bodyPr wrap="none">
                  <a:spAutoFit/>
                </a:bodyPr>
                <a:lstStyle/>
                <a:p>
                  <a:pPr eaLnBrk="1" fontAlgn="t" hangingPunct="1">
                    <a:defRPr/>
                  </a:pPr>
                  <a:r>
                    <a:rPr lang="en-US" altLang="zh-CN" sz="600" dirty="0">
                      <a:solidFill>
                        <a:schemeClr val="bg1">
                          <a:lumMod val="85000"/>
                        </a:schemeClr>
                      </a:solidFill>
                      <a:latin typeface="+mn-lt"/>
                      <a:ea typeface="+mn-ea"/>
                      <a:cs typeface="Arial Unicode MS" panose="020B0604020202020204" pitchFamily="34" charset="-122"/>
                    </a:rPr>
                    <a:t>0101101010</a:t>
                  </a:r>
                  <a:endParaRPr lang="zh-CN" altLang="en-US" sz="600" dirty="0">
                    <a:solidFill>
                      <a:schemeClr val="bg1">
                        <a:lumMod val="85000"/>
                      </a:schemeClr>
                    </a:solidFill>
                    <a:latin typeface="+mn-lt"/>
                    <a:ea typeface="+mn-ea"/>
                    <a:cs typeface="Arial Unicode MS" panose="020B0604020202020204" pitchFamily="34" charset="-122"/>
                  </a:endParaRPr>
                </a:p>
              </p:txBody>
            </p:sp>
            <p:sp>
              <p:nvSpPr>
                <p:cNvPr id="332" name="TextBox 331"/>
                <p:cNvSpPr txBox="1"/>
                <p:nvPr/>
              </p:nvSpPr>
              <p:spPr>
                <a:xfrm>
                  <a:off x="9845927" y="3064884"/>
                  <a:ext cx="935918" cy="204887"/>
                </a:xfrm>
                <a:prstGeom prst="rect">
                  <a:avLst/>
                </a:prstGeom>
                <a:noFill/>
              </p:spPr>
              <p:txBody>
                <a:bodyPr wrap="none">
                  <a:spAutoFit/>
                </a:bodyPr>
                <a:lstStyle/>
                <a:p>
                  <a:pPr eaLnBrk="1" fontAlgn="t" hangingPunct="1">
                    <a:defRPr/>
                  </a:pPr>
                  <a:r>
                    <a:rPr lang="en-US" altLang="zh-CN" sz="600" dirty="0">
                      <a:solidFill>
                        <a:schemeClr val="bg1">
                          <a:lumMod val="85000"/>
                        </a:schemeClr>
                      </a:solidFill>
                      <a:latin typeface="+mn-lt"/>
                      <a:ea typeface="+mn-ea"/>
                      <a:cs typeface="Arial Unicode MS" panose="020B0604020202020204" pitchFamily="34" charset="-122"/>
                    </a:rPr>
                    <a:t>01011010101101</a:t>
                  </a:r>
                  <a:endParaRPr lang="zh-CN" altLang="en-US" sz="600" dirty="0">
                    <a:solidFill>
                      <a:schemeClr val="bg1">
                        <a:lumMod val="85000"/>
                      </a:schemeClr>
                    </a:solidFill>
                    <a:latin typeface="+mn-lt"/>
                    <a:ea typeface="+mn-ea"/>
                    <a:cs typeface="Arial Unicode MS" panose="020B0604020202020204" pitchFamily="34" charset="-122"/>
                  </a:endParaRPr>
                </a:p>
              </p:txBody>
            </p:sp>
            <p:sp>
              <p:nvSpPr>
                <p:cNvPr id="333" name="TextBox 332"/>
                <p:cNvSpPr txBox="1"/>
                <p:nvPr/>
              </p:nvSpPr>
              <p:spPr>
                <a:xfrm>
                  <a:off x="9780248" y="3158496"/>
                  <a:ext cx="985176" cy="204887"/>
                </a:xfrm>
                <a:prstGeom prst="rect">
                  <a:avLst/>
                </a:prstGeom>
                <a:noFill/>
              </p:spPr>
              <p:txBody>
                <a:bodyPr wrap="none">
                  <a:spAutoFit/>
                </a:bodyPr>
                <a:lstStyle/>
                <a:p>
                  <a:pPr eaLnBrk="1" fontAlgn="t" hangingPunct="1">
                    <a:defRPr/>
                  </a:pPr>
                  <a:r>
                    <a:rPr lang="en-US" altLang="zh-CN" sz="600" dirty="0">
                      <a:solidFill>
                        <a:schemeClr val="bg1">
                          <a:lumMod val="85000"/>
                        </a:schemeClr>
                      </a:solidFill>
                      <a:latin typeface="+mn-lt"/>
                      <a:ea typeface="+mn-ea"/>
                      <a:cs typeface="Arial Unicode MS" panose="020B0604020202020204" pitchFamily="34" charset="-122"/>
                    </a:rPr>
                    <a:t>010110101010110</a:t>
                  </a:r>
                  <a:endParaRPr lang="zh-CN" altLang="en-US" sz="600" dirty="0">
                    <a:solidFill>
                      <a:schemeClr val="bg1">
                        <a:lumMod val="85000"/>
                      </a:schemeClr>
                    </a:solidFill>
                    <a:latin typeface="+mn-lt"/>
                    <a:ea typeface="+mn-ea"/>
                    <a:cs typeface="Arial Unicode MS" panose="020B0604020202020204" pitchFamily="34" charset="-122"/>
                  </a:endParaRPr>
                </a:p>
              </p:txBody>
            </p:sp>
            <p:sp>
              <p:nvSpPr>
                <p:cNvPr id="334" name="TextBox 333"/>
                <p:cNvSpPr txBox="1"/>
                <p:nvPr/>
              </p:nvSpPr>
              <p:spPr>
                <a:xfrm>
                  <a:off x="9813088" y="3248575"/>
                  <a:ext cx="849715" cy="307330"/>
                </a:xfrm>
                <a:prstGeom prst="rect">
                  <a:avLst/>
                </a:prstGeom>
                <a:noFill/>
              </p:spPr>
              <p:txBody>
                <a:bodyPr>
                  <a:spAutoFit/>
                </a:bodyPr>
                <a:lstStyle/>
                <a:p>
                  <a:pPr eaLnBrk="1" fontAlgn="t" hangingPunct="1">
                    <a:defRPr/>
                  </a:pPr>
                  <a:r>
                    <a:rPr lang="en-US" altLang="zh-CN" sz="600" dirty="0">
                      <a:solidFill>
                        <a:schemeClr val="bg1">
                          <a:lumMod val="85000"/>
                        </a:schemeClr>
                      </a:solidFill>
                      <a:latin typeface="+mn-lt"/>
                      <a:ea typeface="+mn-ea"/>
                      <a:cs typeface="Arial Unicode MS" panose="020B0604020202020204" pitchFamily="34" charset="-122"/>
                    </a:rPr>
                    <a:t>0101101010101</a:t>
                  </a:r>
                  <a:endParaRPr lang="zh-CN" altLang="en-US" sz="600" dirty="0">
                    <a:solidFill>
                      <a:schemeClr val="bg1">
                        <a:lumMod val="85000"/>
                      </a:schemeClr>
                    </a:solidFill>
                    <a:latin typeface="+mn-lt"/>
                    <a:ea typeface="+mn-ea"/>
                    <a:cs typeface="Arial Unicode MS" panose="020B0604020202020204" pitchFamily="34" charset="-122"/>
                  </a:endParaRPr>
                </a:p>
              </p:txBody>
            </p:sp>
          </p:grpSp>
          <p:grpSp>
            <p:nvGrpSpPr>
              <p:cNvPr id="47150" name="组合 206"/>
              <p:cNvGrpSpPr/>
              <p:nvPr/>
            </p:nvGrpSpPr>
            <p:grpSpPr>
              <a:xfrm>
                <a:off x="5114459" y="2788354"/>
                <a:ext cx="566738" cy="577850"/>
                <a:chOff x="14519275" y="-893762"/>
                <a:chExt cx="566738" cy="577850"/>
              </a:xfrm>
              <a:solidFill>
                <a:schemeClr val="tx1"/>
              </a:solidFill>
            </p:grpSpPr>
            <p:sp>
              <p:nvSpPr>
                <p:cNvPr id="316" name="Freeform 515"/>
                <p:cNvSpPr/>
                <p:nvPr/>
              </p:nvSpPr>
              <p:spPr bwMode="auto">
                <a:xfrm>
                  <a:off x="14725650" y="-623887"/>
                  <a:ext cx="109537" cy="107950"/>
                </a:xfrm>
                <a:custGeom>
                  <a:avLst/>
                  <a:gdLst>
                    <a:gd name="T0" fmla="*/ 69 w 69"/>
                    <a:gd name="T1" fmla="*/ 25 h 68"/>
                    <a:gd name="T2" fmla="*/ 25 w 69"/>
                    <a:gd name="T3" fmla="*/ 68 h 68"/>
                    <a:gd name="T4" fmla="*/ 0 w 69"/>
                    <a:gd name="T5" fmla="*/ 42 h 68"/>
                    <a:gd name="T6" fmla="*/ 43 w 69"/>
                    <a:gd name="T7" fmla="*/ 0 h 68"/>
                    <a:gd name="T8" fmla="*/ 69 w 69"/>
                    <a:gd name="T9" fmla="*/ 25 h 68"/>
                  </a:gdLst>
                  <a:ahLst/>
                  <a:cxnLst>
                    <a:cxn ang="0">
                      <a:pos x="T0" y="T1"/>
                    </a:cxn>
                    <a:cxn ang="0">
                      <a:pos x="T2" y="T3"/>
                    </a:cxn>
                    <a:cxn ang="0">
                      <a:pos x="T4" y="T5"/>
                    </a:cxn>
                    <a:cxn ang="0">
                      <a:pos x="T6" y="T7"/>
                    </a:cxn>
                    <a:cxn ang="0">
                      <a:pos x="T8" y="T9"/>
                    </a:cxn>
                  </a:cxnLst>
                  <a:rect l="0" t="0" r="r" b="b"/>
                  <a:pathLst>
                    <a:path w="69" h="68">
                      <a:moveTo>
                        <a:pt x="69" y="25"/>
                      </a:moveTo>
                      <a:lnTo>
                        <a:pt x="25" y="68"/>
                      </a:lnTo>
                      <a:lnTo>
                        <a:pt x="0" y="42"/>
                      </a:lnTo>
                      <a:lnTo>
                        <a:pt x="43" y="0"/>
                      </a:lnTo>
                      <a:lnTo>
                        <a:pt x="69" y="25"/>
                      </a:lnTo>
                      <a:close/>
                    </a:path>
                  </a:pathLst>
                </a:custGeom>
                <a:grpFill/>
                <a:ln>
                  <a:noFill/>
                </a:ln>
              </p:spPr>
              <p:txBody>
                <a:bodyPr/>
                <a:lstStyle/>
                <a:p>
                  <a:pPr eaLnBrk="1" fontAlgn="t" hangingPunct="1">
                    <a:defRPr/>
                  </a:pPr>
                  <a:endParaRPr lang="zh-CN" altLang="en-US" sz="1100">
                    <a:latin typeface="+mn-lt"/>
                    <a:ea typeface="+mn-ea"/>
                    <a:cs typeface="Arial Unicode MS" panose="020B0604020202020204" pitchFamily="34" charset="-122"/>
                  </a:endParaRPr>
                </a:p>
              </p:txBody>
            </p:sp>
            <p:sp>
              <p:nvSpPr>
                <p:cNvPr id="325" name="Freeform 516"/>
                <p:cNvSpPr>
                  <a:spLocks noEditPoints="1"/>
                </p:cNvSpPr>
                <p:nvPr/>
              </p:nvSpPr>
              <p:spPr bwMode="auto">
                <a:xfrm>
                  <a:off x="14730413" y="-893762"/>
                  <a:ext cx="355600" cy="354013"/>
                </a:xfrm>
                <a:custGeom>
                  <a:avLst/>
                  <a:gdLst>
                    <a:gd name="T0" fmla="*/ 100 w 224"/>
                    <a:gd name="T1" fmla="*/ 0 h 223"/>
                    <a:gd name="T2" fmla="*/ 68 w 224"/>
                    <a:gd name="T3" fmla="*/ 9 h 223"/>
                    <a:gd name="T4" fmla="*/ 40 w 224"/>
                    <a:gd name="T5" fmla="*/ 26 h 223"/>
                    <a:gd name="T6" fmla="*/ 19 w 224"/>
                    <a:gd name="T7" fmla="*/ 49 h 223"/>
                    <a:gd name="T8" fmla="*/ 5 w 224"/>
                    <a:gd name="T9" fmla="*/ 78 h 223"/>
                    <a:gd name="T10" fmla="*/ 0 w 224"/>
                    <a:gd name="T11" fmla="*/ 111 h 223"/>
                    <a:gd name="T12" fmla="*/ 2 w 224"/>
                    <a:gd name="T13" fmla="*/ 133 h 223"/>
                    <a:gd name="T14" fmla="*/ 14 w 224"/>
                    <a:gd name="T15" fmla="*/ 164 h 223"/>
                    <a:gd name="T16" fmla="*/ 33 w 224"/>
                    <a:gd name="T17" fmla="*/ 190 h 223"/>
                    <a:gd name="T18" fmla="*/ 59 w 224"/>
                    <a:gd name="T19" fmla="*/ 209 h 223"/>
                    <a:gd name="T20" fmla="*/ 89 w 224"/>
                    <a:gd name="T21" fmla="*/ 221 h 223"/>
                    <a:gd name="T22" fmla="*/ 112 w 224"/>
                    <a:gd name="T23" fmla="*/ 223 h 223"/>
                    <a:gd name="T24" fmla="*/ 145 w 224"/>
                    <a:gd name="T25" fmla="*/ 218 h 223"/>
                    <a:gd name="T26" fmla="*/ 175 w 224"/>
                    <a:gd name="T27" fmla="*/ 204 h 223"/>
                    <a:gd name="T28" fmla="*/ 198 w 224"/>
                    <a:gd name="T29" fmla="*/ 182 h 223"/>
                    <a:gd name="T30" fmla="*/ 215 w 224"/>
                    <a:gd name="T31" fmla="*/ 155 h 223"/>
                    <a:gd name="T32" fmla="*/ 223 w 224"/>
                    <a:gd name="T33" fmla="*/ 123 h 223"/>
                    <a:gd name="T34" fmla="*/ 223 w 224"/>
                    <a:gd name="T35" fmla="*/ 100 h 223"/>
                    <a:gd name="T36" fmla="*/ 215 w 224"/>
                    <a:gd name="T37" fmla="*/ 68 h 223"/>
                    <a:gd name="T38" fmla="*/ 198 w 224"/>
                    <a:gd name="T39" fmla="*/ 41 h 223"/>
                    <a:gd name="T40" fmla="*/ 175 w 224"/>
                    <a:gd name="T41" fmla="*/ 19 h 223"/>
                    <a:gd name="T42" fmla="*/ 145 w 224"/>
                    <a:gd name="T43" fmla="*/ 4 h 223"/>
                    <a:gd name="T44" fmla="*/ 112 w 224"/>
                    <a:gd name="T45" fmla="*/ 0 h 223"/>
                    <a:gd name="T46" fmla="*/ 112 w 224"/>
                    <a:gd name="T47" fmla="*/ 191 h 223"/>
                    <a:gd name="T48" fmla="*/ 88 w 224"/>
                    <a:gd name="T49" fmla="*/ 188 h 223"/>
                    <a:gd name="T50" fmla="*/ 67 w 224"/>
                    <a:gd name="T51" fmla="*/ 177 h 223"/>
                    <a:gd name="T52" fmla="*/ 50 w 224"/>
                    <a:gd name="T53" fmla="*/ 162 h 223"/>
                    <a:gd name="T54" fmla="*/ 38 w 224"/>
                    <a:gd name="T55" fmla="*/ 142 h 223"/>
                    <a:gd name="T56" fmla="*/ 33 w 224"/>
                    <a:gd name="T57" fmla="*/ 119 h 223"/>
                    <a:gd name="T58" fmla="*/ 33 w 224"/>
                    <a:gd name="T59" fmla="*/ 103 h 223"/>
                    <a:gd name="T60" fmla="*/ 38 w 224"/>
                    <a:gd name="T61" fmla="*/ 80 h 223"/>
                    <a:gd name="T62" fmla="*/ 50 w 224"/>
                    <a:gd name="T63" fmla="*/ 61 h 223"/>
                    <a:gd name="T64" fmla="*/ 67 w 224"/>
                    <a:gd name="T65" fmla="*/ 45 h 223"/>
                    <a:gd name="T66" fmla="*/ 88 w 224"/>
                    <a:gd name="T67" fmla="*/ 35 h 223"/>
                    <a:gd name="T68" fmla="*/ 112 w 224"/>
                    <a:gd name="T69" fmla="*/ 32 h 223"/>
                    <a:gd name="T70" fmla="*/ 128 w 224"/>
                    <a:gd name="T71" fmla="*/ 33 h 223"/>
                    <a:gd name="T72" fmla="*/ 150 w 224"/>
                    <a:gd name="T73" fmla="*/ 42 h 223"/>
                    <a:gd name="T74" fmla="*/ 168 w 224"/>
                    <a:gd name="T75" fmla="*/ 54 h 223"/>
                    <a:gd name="T76" fmla="*/ 182 w 224"/>
                    <a:gd name="T77" fmla="*/ 74 h 223"/>
                    <a:gd name="T78" fmla="*/ 190 w 224"/>
                    <a:gd name="T79" fmla="*/ 95 h 223"/>
                    <a:gd name="T80" fmla="*/ 192 w 224"/>
                    <a:gd name="T81" fmla="*/ 111 h 223"/>
                    <a:gd name="T82" fmla="*/ 189 w 224"/>
                    <a:gd name="T83" fmla="*/ 134 h 223"/>
                    <a:gd name="T84" fmla="*/ 178 w 224"/>
                    <a:gd name="T85" fmla="*/ 156 h 223"/>
                    <a:gd name="T86" fmla="*/ 163 w 224"/>
                    <a:gd name="T87" fmla="*/ 173 h 223"/>
                    <a:gd name="T88" fmla="*/ 143 w 224"/>
                    <a:gd name="T89" fmla="*/ 185 h 223"/>
                    <a:gd name="T90" fmla="*/ 120 w 224"/>
                    <a:gd name="T91" fmla="*/ 19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4" h="223">
                      <a:moveTo>
                        <a:pt x="112" y="0"/>
                      </a:moveTo>
                      <a:lnTo>
                        <a:pt x="112" y="0"/>
                      </a:lnTo>
                      <a:lnTo>
                        <a:pt x="100" y="0"/>
                      </a:lnTo>
                      <a:lnTo>
                        <a:pt x="89" y="2"/>
                      </a:lnTo>
                      <a:lnTo>
                        <a:pt x="79" y="4"/>
                      </a:lnTo>
                      <a:lnTo>
                        <a:pt x="68" y="9"/>
                      </a:lnTo>
                      <a:lnTo>
                        <a:pt x="59" y="13"/>
                      </a:lnTo>
                      <a:lnTo>
                        <a:pt x="49" y="19"/>
                      </a:lnTo>
                      <a:lnTo>
                        <a:pt x="40" y="26"/>
                      </a:lnTo>
                      <a:lnTo>
                        <a:pt x="33" y="32"/>
                      </a:lnTo>
                      <a:lnTo>
                        <a:pt x="25" y="41"/>
                      </a:lnTo>
                      <a:lnTo>
                        <a:pt x="19" y="49"/>
                      </a:lnTo>
                      <a:lnTo>
                        <a:pt x="14" y="58"/>
                      </a:lnTo>
                      <a:lnTo>
                        <a:pt x="8" y="68"/>
                      </a:lnTo>
                      <a:lnTo>
                        <a:pt x="5" y="78"/>
                      </a:lnTo>
                      <a:lnTo>
                        <a:pt x="2" y="89"/>
                      </a:lnTo>
                      <a:lnTo>
                        <a:pt x="1" y="100"/>
                      </a:lnTo>
                      <a:lnTo>
                        <a:pt x="0" y="111"/>
                      </a:lnTo>
                      <a:lnTo>
                        <a:pt x="0" y="111"/>
                      </a:lnTo>
                      <a:lnTo>
                        <a:pt x="1" y="123"/>
                      </a:lnTo>
                      <a:lnTo>
                        <a:pt x="2" y="133"/>
                      </a:lnTo>
                      <a:lnTo>
                        <a:pt x="5" y="144"/>
                      </a:lnTo>
                      <a:lnTo>
                        <a:pt x="8" y="155"/>
                      </a:lnTo>
                      <a:lnTo>
                        <a:pt x="14" y="164"/>
                      </a:lnTo>
                      <a:lnTo>
                        <a:pt x="19" y="174"/>
                      </a:lnTo>
                      <a:lnTo>
                        <a:pt x="25" y="182"/>
                      </a:lnTo>
                      <a:lnTo>
                        <a:pt x="33" y="190"/>
                      </a:lnTo>
                      <a:lnTo>
                        <a:pt x="40" y="197"/>
                      </a:lnTo>
                      <a:lnTo>
                        <a:pt x="49" y="204"/>
                      </a:lnTo>
                      <a:lnTo>
                        <a:pt x="59" y="209"/>
                      </a:lnTo>
                      <a:lnTo>
                        <a:pt x="68" y="214"/>
                      </a:lnTo>
                      <a:lnTo>
                        <a:pt x="79" y="218"/>
                      </a:lnTo>
                      <a:lnTo>
                        <a:pt x="89" y="221"/>
                      </a:lnTo>
                      <a:lnTo>
                        <a:pt x="100" y="222"/>
                      </a:lnTo>
                      <a:lnTo>
                        <a:pt x="112" y="223"/>
                      </a:lnTo>
                      <a:lnTo>
                        <a:pt x="112" y="223"/>
                      </a:lnTo>
                      <a:lnTo>
                        <a:pt x="124" y="222"/>
                      </a:lnTo>
                      <a:lnTo>
                        <a:pt x="134" y="221"/>
                      </a:lnTo>
                      <a:lnTo>
                        <a:pt x="145" y="218"/>
                      </a:lnTo>
                      <a:lnTo>
                        <a:pt x="156" y="214"/>
                      </a:lnTo>
                      <a:lnTo>
                        <a:pt x="165" y="209"/>
                      </a:lnTo>
                      <a:lnTo>
                        <a:pt x="175" y="204"/>
                      </a:lnTo>
                      <a:lnTo>
                        <a:pt x="183" y="197"/>
                      </a:lnTo>
                      <a:lnTo>
                        <a:pt x="191" y="190"/>
                      </a:lnTo>
                      <a:lnTo>
                        <a:pt x="198" y="182"/>
                      </a:lnTo>
                      <a:lnTo>
                        <a:pt x="205" y="174"/>
                      </a:lnTo>
                      <a:lnTo>
                        <a:pt x="210" y="164"/>
                      </a:lnTo>
                      <a:lnTo>
                        <a:pt x="215" y="155"/>
                      </a:lnTo>
                      <a:lnTo>
                        <a:pt x="218" y="144"/>
                      </a:lnTo>
                      <a:lnTo>
                        <a:pt x="222" y="133"/>
                      </a:lnTo>
                      <a:lnTo>
                        <a:pt x="223" y="123"/>
                      </a:lnTo>
                      <a:lnTo>
                        <a:pt x="224" y="111"/>
                      </a:lnTo>
                      <a:lnTo>
                        <a:pt x="224" y="111"/>
                      </a:lnTo>
                      <a:lnTo>
                        <a:pt x="223" y="100"/>
                      </a:lnTo>
                      <a:lnTo>
                        <a:pt x="222" y="89"/>
                      </a:lnTo>
                      <a:lnTo>
                        <a:pt x="218" y="78"/>
                      </a:lnTo>
                      <a:lnTo>
                        <a:pt x="215" y="68"/>
                      </a:lnTo>
                      <a:lnTo>
                        <a:pt x="210" y="58"/>
                      </a:lnTo>
                      <a:lnTo>
                        <a:pt x="205" y="49"/>
                      </a:lnTo>
                      <a:lnTo>
                        <a:pt x="198" y="41"/>
                      </a:lnTo>
                      <a:lnTo>
                        <a:pt x="191" y="32"/>
                      </a:lnTo>
                      <a:lnTo>
                        <a:pt x="183" y="26"/>
                      </a:lnTo>
                      <a:lnTo>
                        <a:pt x="175" y="19"/>
                      </a:lnTo>
                      <a:lnTo>
                        <a:pt x="165" y="13"/>
                      </a:lnTo>
                      <a:lnTo>
                        <a:pt x="156" y="9"/>
                      </a:lnTo>
                      <a:lnTo>
                        <a:pt x="145" y="4"/>
                      </a:lnTo>
                      <a:lnTo>
                        <a:pt x="134" y="2"/>
                      </a:lnTo>
                      <a:lnTo>
                        <a:pt x="124" y="0"/>
                      </a:lnTo>
                      <a:lnTo>
                        <a:pt x="112" y="0"/>
                      </a:lnTo>
                      <a:lnTo>
                        <a:pt x="112" y="0"/>
                      </a:lnTo>
                      <a:close/>
                      <a:moveTo>
                        <a:pt x="112" y="191"/>
                      </a:moveTo>
                      <a:lnTo>
                        <a:pt x="112" y="191"/>
                      </a:lnTo>
                      <a:lnTo>
                        <a:pt x="103" y="191"/>
                      </a:lnTo>
                      <a:lnTo>
                        <a:pt x="96" y="189"/>
                      </a:lnTo>
                      <a:lnTo>
                        <a:pt x="88" y="188"/>
                      </a:lnTo>
                      <a:lnTo>
                        <a:pt x="81" y="185"/>
                      </a:lnTo>
                      <a:lnTo>
                        <a:pt x="73" y="181"/>
                      </a:lnTo>
                      <a:lnTo>
                        <a:pt x="67" y="177"/>
                      </a:lnTo>
                      <a:lnTo>
                        <a:pt x="61" y="173"/>
                      </a:lnTo>
                      <a:lnTo>
                        <a:pt x="55" y="167"/>
                      </a:lnTo>
                      <a:lnTo>
                        <a:pt x="50" y="162"/>
                      </a:lnTo>
                      <a:lnTo>
                        <a:pt x="46" y="156"/>
                      </a:lnTo>
                      <a:lnTo>
                        <a:pt x="41" y="149"/>
                      </a:lnTo>
                      <a:lnTo>
                        <a:pt x="38" y="142"/>
                      </a:lnTo>
                      <a:lnTo>
                        <a:pt x="36" y="134"/>
                      </a:lnTo>
                      <a:lnTo>
                        <a:pt x="34" y="127"/>
                      </a:lnTo>
                      <a:lnTo>
                        <a:pt x="33" y="119"/>
                      </a:lnTo>
                      <a:lnTo>
                        <a:pt x="32" y="111"/>
                      </a:lnTo>
                      <a:lnTo>
                        <a:pt x="32" y="111"/>
                      </a:lnTo>
                      <a:lnTo>
                        <a:pt x="33" y="103"/>
                      </a:lnTo>
                      <a:lnTo>
                        <a:pt x="34" y="95"/>
                      </a:lnTo>
                      <a:lnTo>
                        <a:pt x="36" y="88"/>
                      </a:lnTo>
                      <a:lnTo>
                        <a:pt x="38" y="80"/>
                      </a:lnTo>
                      <a:lnTo>
                        <a:pt x="41" y="74"/>
                      </a:lnTo>
                      <a:lnTo>
                        <a:pt x="46" y="67"/>
                      </a:lnTo>
                      <a:lnTo>
                        <a:pt x="50" y="61"/>
                      </a:lnTo>
                      <a:lnTo>
                        <a:pt x="55" y="54"/>
                      </a:lnTo>
                      <a:lnTo>
                        <a:pt x="61" y="50"/>
                      </a:lnTo>
                      <a:lnTo>
                        <a:pt x="67" y="45"/>
                      </a:lnTo>
                      <a:lnTo>
                        <a:pt x="73" y="42"/>
                      </a:lnTo>
                      <a:lnTo>
                        <a:pt x="81" y="37"/>
                      </a:lnTo>
                      <a:lnTo>
                        <a:pt x="88" y="35"/>
                      </a:lnTo>
                      <a:lnTo>
                        <a:pt x="96" y="33"/>
                      </a:lnTo>
                      <a:lnTo>
                        <a:pt x="103" y="32"/>
                      </a:lnTo>
                      <a:lnTo>
                        <a:pt x="112" y="32"/>
                      </a:lnTo>
                      <a:lnTo>
                        <a:pt x="112" y="32"/>
                      </a:lnTo>
                      <a:lnTo>
                        <a:pt x="120" y="32"/>
                      </a:lnTo>
                      <a:lnTo>
                        <a:pt x="128" y="33"/>
                      </a:lnTo>
                      <a:lnTo>
                        <a:pt x="135" y="35"/>
                      </a:lnTo>
                      <a:lnTo>
                        <a:pt x="143" y="37"/>
                      </a:lnTo>
                      <a:lnTo>
                        <a:pt x="150" y="42"/>
                      </a:lnTo>
                      <a:lnTo>
                        <a:pt x="157" y="45"/>
                      </a:lnTo>
                      <a:lnTo>
                        <a:pt x="163" y="50"/>
                      </a:lnTo>
                      <a:lnTo>
                        <a:pt x="168" y="54"/>
                      </a:lnTo>
                      <a:lnTo>
                        <a:pt x="174" y="61"/>
                      </a:lnTo>
                      <a:lnTo>
                        <a:pt x="178" y="67"/>
                      </a:lnTo>
                      <a:lnTo>
                        <a:pt x="182" y="74"/>
                      </a:lnTo>
                      <a:lnTo>
                        <a:pt x="185" y="80"/>
                      </a:lnTo>
                      <a:lnTo>
                        <a:pt x="189" y="88"/>
                      </a:lnTo>
                      <a:lnTo>
                        <a:pt x="190" y="95"/>
                      </a:lnTo>
                      <a:lnTo>
                        <a:pt x="192" y="103"/>
                      </a:lnTo>
                      <a:lnTo>
                        <a:pt x="192" y="111"/>
                      </a:lnTo>
                      <a:lnTo>
                        <a:pt x="192" y="111"/>
                      </a:lnTo>
                      <a:lnTo>
                        <a:pt x="192" y="119"/>
                      </a:lnTo>
                      <a:lnTo>
                        <a:pt x="190" y="127"/>
                      </a:lnTo>
                      <a:lnTo>
                        <a:pt x="189" y="134"/>
                      </a:lnTo>
                      <a:lnTo>
                        <a:pt x="185" y="142"/>
                      </a:lnTo>
                      <a:lnTo>
                        <a:pt x="182" y="149"/>
                      </a:lnTo>
                      <a:lnTo>
                        <a:pt x="178" y="156"/>
                      </a:lnTo>
                      <a:lnTo>
                        <a:pt x="174" y="162"/>
                      </a:lnTo>
                      <a:lnTo>
                        <a:pt x="168" y="167"/>
                      </a:lnTo>
                      <a:lnTo>
                        <a:pt x="163" y="173"/>
                      </a:lnTo>
                      <a:lnTo>
                        <a:pt x="157" y="177"/>
                      </a:lnTo>
                      <a:lnTo>
                        <a:pt x="150" y="181"/>
                      </a:lnTo>
                      <a:lnTo>
                        <a:pt x="143" y="185"/>
                      </a:lnTo>
                      <a:lnTo>
                        <a:pt x="135" y="188"/>
                      </a:lnTo>
                      <a:lnTo>
                        <a:pt x="128" y="189"/>
                      </a:lnTo>
                      <a:lnTo>
                        <a:pt x="120" y="191"/>
                      </a:lnTo>
                      <a:lnTo>
                        <a:pt x="112" y="191"/>
                      </a:lnTo>
                      <a:lnTo>
                        <a:pt x="112" y="191"/>
                      </a:lnTo>
                      <a:close/>
                    </a:path>
                  </a:pathLst>
                </a:custGeom>
                <a:grpFill/>
                <a:ln>
                  <a:noFill/>
                </a:ln>
              </p:spPr>
              <p:txBody>
                <a:bodyPr/>
                <a:lstStyle/>
                <a:p>
                  <a:pPr eaLnBrk="1" fontAlgn="t" hangingPunct="1">
                    <a:defRPr/>
                  </a:pPr>
                  <a:endParaRPr lang="zh-CN" altLang="en-US" sz="1100">
                    <a:latin typeface="+mn-lt"/>
                    <a:ea typeface="+mn-ea"/>
                    <a:cs typeface="Arial Unicode MS" panose="020B0604020202020204" pitchFamily="34" charset="-122"/>
                  </a:endParaRPr>
                </a:p>
              </p:txBody>
            </p:sp>
            <p:sp>
              <p:nvSpPr>
                <p:cNvPr id="326" name="Freeform 517"/>
                <p:cNvSpPr/>
                <p:nvPr/>
              </p:nvSpPr>
              <p:spPr bwMode="auto">
                <a:xfrm>
                  <a:off x="14798675" y="-822325"/>
                  <a:ext cx="128587" cy="128588"/>
                </a:xfrm>
                <a:custGeom>
                  <a:avLst/>
                  <a:gdLst>
                    <a:gd name="T0" fmla="*/ 75 w 81"/>
                    <a:gd name="T1" fmla="*/ 0 h 81"/>
                    <a:gd name="T2" fmla="*/ 75 w 81"/>
                    <a:gd name="T3" fmla="*/ 0 h 81"/>
                    <a:gd name="T4" fmla="*/ 75 w 81"/>
                    <a:gd name="T5" fmla="*/ 0 h 81"/>
                    <a:gd name="T6" fmla="*/ 68 w 81"/>
                    <a:gd name="T7" fmla="*/ 1 h 81"/>
                    <a:gd name="T8" fmla="*/ 60 w 81"/>
                    <a:gd name="T9" fmla="*/ 2 h 81"/>
                    <a:gd name="T10" fmla="*/ 53 w 81"/>
                    <a:gd name="T11" fmla="*/ 4 h 81"/>
                    <a:gd name="T12" fmla="*/ 46 w 81"/>
                    <a:gd name="T13" fmla="*/ 7 h 81"/>
                    <a:gd name="T14" fmla="*/ 40 w 81"/>
                    <a:gd name="T15" fmla="*/ 11 h 81"/>
                    <a:gd name="T16" fmla="*/ 34 w 81"/>
                    <a:gd name="T17" fmla="*/ 14 h 81"/>
                    <a:gd name="T18" fmla="*/ 23 w 81"/>
                    <a:gd name="T19" fmla="*/ 23 h 81"/>
                    <a:gd name="T20" fmla="*/ 14 w 81"/>
                    <a:gd name="T21" fmla="*/ 34 h 81"/>
                    <a:gd name="T22" fmla="*/ 10 w 81"/>
                    <a:gd name="T23" fmla="*/ 40 h 81"/>
                    <a:gd name="T24" fmla="*/ 7 w 81"/>
                    <a:gd name="T25" fmla="*/ 47 h 81"/>
                    <a:gd name="T26" fmla="*/ 5 w 81"/>
                    <a:gd name="T27" fmla="*/ 53 h 81"/>
                    <a:gd name="T28" fmla="*/ 3 w 81"/>
                    <a:gd name="T29" fmla="*/ 60 h 81"/>
                    <a:gd name="T30" fmla="*/ 1 w 81"/>
                    <a:gd name="T31" fmla="*/ 67 h 81"/>
                    <a:gd name="T32" fmla="*/ 0 w 81"/>
                    <a:gd name="T33" fmla="*/ 74 h 81"/>
                    <a:gd name="T34" fmla="*/ 0 w 81"/>
                    <a:gd name="T35" fmla="*/ 74 h 81"/>
                    <a:gd name="T36" fmla="*/ 0 w 81"/>
                    <a:gd name="T37" fmla="*/ 74 h 81"/>
                    <a:gd name="T38" fmla="*/ 0 w 81"/>
                    <a:gd name="T39" fmla="*/ 74 h 81"/>
                    <a:gd name="T40" fmla="*/ 0 w 81"/>
                    <a:gd name="T41" fmla="*/ 74 h 81"/>
                    <a:gd name="T42" fmla="*/ 0 w 81"/>
                    <a:gd name="T43" fmla="*/ 74 h 81"/>
                    <a:gd name="T44" fmla="*/ 0 w 81"/>
                    <a:gd name="T45" fmla="*/ 74 h 81"/>
                    <a:gd name="T46" fmla="*/ 0 w 81"/>
                    <a:gd name="T47" fmla="*/ 74 h 81"/>
                    <a:gd name="T48" fmla="*/ 0 w 81"/>
                    <a:gd name="T49" fmla="*/ 74 h 81"/>
                    <a:gd name="T50" fmla="*/ 1 w 81"/>
                    <a:gd name="T51" fmla="*/ 77 h 81"/>
                    <a:gd name="T52" fmla="*/ 2 w 81"/>
                    <a:gd name="T53" fmla="*/ 79 h 81"/>
                    <a:gd name="T54" fmla="*/ 4 w 81"/>
                    <a:gd name="T55" fmla="*/ 80 h 81"/>
                    <a:gd name="T56" fmla="*/ 6 w 81"/>
                    <a:gd name="T57" fmla="*/ 81 h 81"/>
                    <a:gd name="T58" fmla="*/ 6 w 81"/>
                    <a:gd name="T59" fmla="*/ 81 h 81"/>
                    <a:gd name="T60" fmla="*/ 8 w 81"/>
                    <a:gd name="T61" fmla="*/ 80 h 81"/>
                    <a:gd name="T62" fmla="*/ 10 w 81"/>
                    <a:gd name="T63" fmla="*/ 79 h 81"/>
                    <a:gd name="T64" fmla="*/ 11 w 81"/>
                    <a:gd name="T65" fmla="*/ 77 h 81"/>
                    <a:gd name="T66" fmla="*/ 11 w 81"/>
                    <a:gd name="T67" fmla="*/ 74 h 81"/>
                    <a:gd name="T68" fmla="*/ 12 w 81"/>
                    <a:gd name="T69" fmla="*/ 74 h 81"/>
                    <a:gd name="T70" fmla="*/ 12 w 81"/>
                    <a:gd name="T71" fmla="*/ 74 h 81"/>
                    <a:gd name="T72" fmla="*/ 13 w 81"/>
                    <a:gd name="T73" fmla="*/ 63 h 81"/>
                    <a:gd name="T74" fmla="*/ 18 w 81"/>
                    <a:gd name="T75" fmla="*/ 51 h 81"/>
                    <a:gd name="T76" fmla="*/ 24 w 81"/>
                    <a:gd name="T77" fmla="*/ 40 h 81"/>
                    <a:gd name="T78" fmla="*/ 32 w 81"/>
                    <a:gd name="T79" fmla="*/ 32 h 81"/>
                    <a:gd name="T80" fmla="*/ 41 w 81"/>
                    <a:gd name="T81" fmla="*/ 24 h 81"/>
                    <a:gd name="T82" fmla="*/ 51 w 81"/>
                    <a:gd name="T83" fmla="*/ 18 h 81"/>
                    <a:gd name="T84" fmla="*/ 62 w 81"/>
                    <a:gd name="T85" fmla="*/ 14 h 81"/>
                    <a:gd name="T86" fmla="*/ 75 w 81"/>
                    <a:gd name="T87" fmla="*/ 12 h 81"/>
                    <a:gd name="T88" fmla="*/ 75 w 81"/>
                    <a:gd name="T89" fmla="*/ 12 h 81"/>
                    <a:gd name="T90" fmla="*/ 75 w 81"/>
                    <a:gd name="T91" fmla="*/ 12 h 81"/>
                    <a:gd name="T92" fmla="*/ 77 w 81"/>
                    <a:gd name="T93" fmla="*/ 12 h 81"/>
                    <a:gd name="T94" fmla="*/ 78 w 81"/>
                    <a:gd name="T95" fmla="*/ 11 h 81"/>
                    <a:gd name="T96" fmla="*/ 81 w 81"/>
                    <a:gd name="T97" fmla="*/ 8 h 81"/>
                    <a:gd name="T98" fmla="*/ 81 w 81"/>
                    <a:gd name="T99" fmla="*/ 6 h 81"/>
                    <a:gd name="T100" fmla="*/ 81 w 81"/>
                    <a:gd name="T101" fmla="*/ 6 h 81"/>
                    <a:gd name="T102" fmla="*/ 81 w 81"/>
                    <a:gd name="T103" fmla="*/ 4 h 81"/>
                    <a:gd name="T104" fmla="*/ 78 w 81"/>
                    <a:gd name="T105" fmla="*/ 2 h 81"/>
                    <a:gd name="T106" fmla="*/ 77 w 81"/>
                    <a:gd name="T107" fmla="*/ 1 h 81"/>
                    <a:gd name="T108" fmla="*/ 75 w 81"/>
                    <a:gd name="T109" fmla="*/ 0 h 81"/>
                    <a:gd name="T110" fmla="*/ 75 w 81"/>
                    <a:gd name="T11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 h="81">
                      <a:moveTo>
                        <a:pt x="75" y="0"/>
                      </a:moveTo>
                      <a:lnTo>
                        <a:pt x="75" y="0"/>
                      </a:lnTo>
                      <a:lnTo>
                        <a:pt x="75" y="0"/>
                      </a:lnTo>
                      <a:lnTo>
                        <a:pt x="68" y="1"/>
                      </a:lnTo>
                      <a:lnTo>
                        <a:pt x="60" y="2"/>
                      </a:lnTo>
                      <a:lnTo>
                        <a:pt x="53" y="4"/>
                      </a:lnTo>
                      <a:lnTo>
                        <a:pt x="46" y="7"/>
                      </a:lnTo>
                      <a:lnTo>
                        <a:pt x="40" y="11"/>
                      </a:lnTo>
                      <a:lnTo>
                        <a:pt x="34" y="14"/>
                      </a:lnTo>
                      <a:lnTo>
                        <a:pt x="23" y="23"/>
                      </a:lnTo>
                      <a:lnTo>
                        <a:pt x="14" y="34"/>
                      </a:lnTo>
                      <a:lnTo>
                        <a:pt x="10" y="40"/>
                      </a:lnTo>
                      <a:lnTo>
                        <a:pt x="7" y="47"/>
                      </a:lnTo>
                      <a:lnTo>
                        <a:pt x="5" y="53"/>
                      </a:lnTo>
                      <a:lnTo>
                        <a:pt x="3" y="60"/>
                      </a:lnTo>
                      <a:lnTo>
                        <a:pt x="1" y="67"/>
                      </a:lnTo>
                      <a:lnTo>
                        <a:pt x="0" y="74"/>
                      </a:lnTo>
                      <a:lnTo>
                        <a:pt x="0" y="74"/>
                      </a:lnTo>
                      <a:lnTo>
                        <a:pt x="0" y="74"/>
                      </a:lnTo>
                      <a:lnTo>
                        <a:pt x="0" y="74"/>
                      </a:lnTo>
                      <a:lnTo>
                        <a:pt x="0" y="74"/>
                      </a:lnTo>
                      <a:lnTo>
                        <a:pt x="0" y="74"/>
                      </a:lnTo>
                      <a:lnTo>
                        <a:pt x="0" y="74"/>
                      </a:lnTo>
                      <a:lnTo>
                        <a:pt x="0" y="74"/>
                      </a:lnTo>
                      <a:lnTo>
                        <a:pt x="0" y="74"/>
                      </a:lnTo>
                      <a:lnTo>
                        <a:pt x="1" y="77"/>
                      </a:lnTo>
                      <a:lnTo>
                        <a:pt x="2" y="79"/>
                      </a:lnTo>
                      <a:lnTo>
                        <a:pt x="4" y="80"/>
                      </a:lnTo>
                      <a:lnTo>
                        <a:pt x="6" y="81"/>
                      </a:lnTo>
                      <a:lnTo>
                        <a:pt x="6" y="81"/>
                      </a:lnTo>
                      <a:lnTo>
                        <a:pt x="8" y="80"/>
                      </a:lnTo>
                      <a:lnTo>
                        <a:pt x="10" y="79"/>
                      </a:lnTo>
                      <a:lnTo>
                        <a:pt x="11" y="77"/>
                      </a:lnTo>
                      <a:lnTo>
                        <a:pt x="11" y="74"/>
                      </a:lnTo>
                      <a:lnTo>
                        <a:pt x="12" y="74"/>
                      </a:lnTo>
                      <a:lnTo>
                        <a:pt x="12" y="74"/>
                      </a:lnTo>
                      <a:lnTo>
                        <a:pt x="13" y="63"/>
                      </a:lnTo>
                      <a:lnTo>
                        <a:pt x="18" y="51"/>
                      </a:lnTo>
                      <a:lnTo>
                        <a:pt x="24" y="40"/>
                      </a:lnTo>
                      <a:lnTo>
                        <a:pt x="32" y="32"/>
                      </a:lnTo>
                      <a:lnTo>
                        <a:pt x="41" y="24"/>
                      </a:lnTo>
                      <a:lnTo>
                        <a:pt x="51" y="18"/>
                      </a:lnTo>
                      <a:lnTo>
                        <a:pt x="62" y="14"/>
                      </a:lnTo>
                      <a:lnTo>
                        <a:pt x="75" y="12"/>
                      </a:lnTo>
                      <a:lnTo>
                        <a:pt x="75" y="12"/>
                      </a:lnTo>
                      <a:lnTo>
                        <a:pt x="75" y="12"/>
                      </a:lnTo>
                      <a:lnTo>
                        <a:pt x="77" y="12"/>
                      </a:lnTo>
                      <a:lnTo>
                        <a:pt x="78" y="11"/>
                      </a:lnTo>
                      <a:lnTo>
                        <a:pt x="81" y="8"/>
                      </a:lnTo>
                      <a:lnTo>
                        <a:pt x="81" y="6"/>
                      </a:lnTo>
                      <a:lnTo>
                        <a:pt x="81" y="6"/>
                      </a:lnTo>
                      <a:lnTo>
                        <a:pt x="81" y="4"/>
                      </a:lnTo>
                      <a:lnTo>
                        <a:pt x="78" y="2"/>
                      </a:lnTo>
                      <a:lnTo>
                        <a:pt x="77" y="1"/>
                      </a:lnTo>
                      <a:lnTo>
                        <a:pt x="75" y="0"/>
                      </a:lnTo>
                      <a:lnTo>
                        <a:pt x="75" y="0"/>
                      </a:lnTo>
                      <a:close/>
                    </a:path>
                  </a:pathLst>
                </a:custGeom>
                <a:grpFill/>
                <a:ln>
                  <a:noFill/>
                </a:ln>
              </p:spPr>
              <p:txBody>
                <a:bodyPr/>
                <a:lstStyle/>
                <a:p>
                  <a:pPr eaLnBrk="1" fontAlgn="t" hangingPunct="1">
                    <a:defRPr/>
                  </a:pPr>
                  <a:endParaRPr lang="zh-CN" altLang="en-US" sz="1100">
                    <a:latin typeface="+mn-lt"/>
                    <a:ea typeface="+mn-ea"/>
                    <a:cs typeface="Arial Unicode MS" panose="020B0604020202020204" pitchFamily="34" charset="-122"/>
                  </a:endParaRPr>
                </a:p>
              </p:txBody>
            </p:sp>
            <p:sp>
              <p:nvSpPr>
                <p:cNvPr id="327" name="Freeform 518"/>
                <p:cNvSpPr/>
                <p:nvPr/>
              </p:nvSpPr>
              <p:spPr bwMode="auto">
                <a:xfrm>
                  <a:off x="14519275" y="-555625"/>
                  <a:ext cx="241300" cy="239713"/>
                </a:xfrm>
                <a:custGeom>
                  <a:avLst/>
                  <a:gdLst>
                    <a:gd name="T0" fmla="*/ 108 w 152"/>
                    <a:gd name="T1" fmla="*/ 0 h 151"/>
                    <a:gd name="T2" fmla="*/ 9 w 152"/>
                    <a:gd name="T3" fmla="*/ 96 h 151"/>
                    <a:gd name="T4" fmla="*/ 9 w 152"/>
                    <a:gd name="T5" fmla="*/ 96 h 151"/>
                    <a:gd name="T6" fmla="*/ 5 w 152"/>
                    <a:gd name="T7" fmla="*/ 102 h 151"/>
                    <a:gd name="T8" fmla="*/ 2 w 152"/>
                    <a:gd name="T9" fmla="*/ 107 h 151"/>
                    <a:gd name="T10" fmla="*/ 0 w 152"/>
                    <a:gd name="T11" fmla="*/ 112 h 151"/>
                    <a:gd name="T12" fmla="*/ 0 w 152"/>
                    <a:gd name="T13" fmla="*/ 119 h 151"/>
                    <a:gd name="T14" fmla="*/ 0 w 152"/>
                    <a:gd name="T15" fmla="*/ 125 h 151"/>
                    <a:gd name="T16" fmla="*/ 2 w 152"/>
                    <a:gd name="T17" fmla="*/ 130 h 151"/>
                    <a:gd name="T18" fmla="*/ 5 w 152"/>
                    <a:gd name="T19" fmla="*/ 137 h 151"/>
                    <a:gd name="T20" fmla="*/ 8 w 152"/>
                    <a:gd name="T21" fmla="*/ 141 h 151"/>
                    <a:gd name="T22" fmla="*/ 8 w 152"/>
                    <a:gd name="T23" fmla="*/ 141 h 151"/>
                    <a:gd name="T24" fmla="*/ 13 w 152"/>
                    <a:gd name="T25" fmla="*/ 145 h 151"/>
                    <a:gd name="T26" fmla="*/ 19 w 152"/>
                    <a:gd name="T27" fmla="*/ 149 h 151"/>
                    <a:gd name="T28" fmla="*/ 25 w 152"/>
                    <a:gd name="T29" fmla="*/ 151 h 151"/>
                    <a:gd name="T30" fmla="*/ 30 w 152"/>
                    <a:gd name="T31" fmla="*/ 151 h 151"/>
                    <a:gd name="T32" fmla="*/ 37 w 152"/>
                    <a:gd name="T33" fmla="*/ 151 h 151"/>
                    <a:gd name="T34" fmla="*/ 43 w 152"/>
                    <a:gd name="T35" fmla="*/ 149 h 151"/>
                    <a:gd name="T36" fmla="*/ 49 w 152"/>
                    <a:gd name="T37" fmla="*/ 146 h 151"/>
                    <a:gd name="T38" fmla="*/ 54 w 152"/>
                    <a:gd name="T39" fmla="*/ 142 h 151"/>
                    <a:gd name="T40" fmla="*/ 152 w 152"/>
                    <a:gd name="T41" fmla="*/ 46 h 151"/>
                    <a:gd name="T42" fmla="*/ 108 w 152"/>
                    <a:gd name="T43"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51">
                      <a:moveTo>
                        <a:pt x="108" y="0"/>
                      </a:moveTo>
                      <a:lnTo>
                        <a:pt x="9" y="96"/>
                      </a:lnTo>
                      <a:lnTo>
                        <a:pt x="9" y="96"/>
                      </a:lnTo>
                      <a:lnTo>
                        <a:pt x="5" y="102"/>
                      </a:lnTo>
                      <a:lnTo>
                        <a:pt x="2" y="107"/>
                      </a:lnTo>
                      <a:lnTo>
                        <a:pt x="0" y="112"/>
                      </a:lnTo>
                      <a:lnTo>
                        <a:pt x="0" y="119"/>
                      </a:lnTo>
                      <a:lnTo>
                        <a:pt x="0" y="125"/>
                      </a:lnTo>
                      <a:lnTo>
                        <a:pt x="2" y="130"/>
                      </a:lnTo>
                      <a:lnTo>
                        <a:pt x="5" y="137"/>
                      </a:lnTo>
                      <a:lnTo>
                        <a:pt x="8" y="141"/>
                      </a:lnTo>
                      <a:lnTo>
                        <a:pt x="8" y="141"/>
                      </a:lnTo>
                      <a:lnTo>
                        <a:pt x="13" y="145"/>
                      </a:lnTo>
                      <a:lnTo>
                        <a:pt x="19" y="149"/>
                      </a:lnTo>
                      <a:lnTo>
                        <a:pt x="25" y="151"/>
                      </a:lnTo>
                      <a:lnTo>
                        <a:pt x="30" y="151"/>
                      </a:lnTo>
                      <a:lnTo>
                        <a:pt x="37" y="151"/>
                      </a:lnTo>
                      <a:lnTo>
                        <a:pt x="43" y="149"/>
                      </a:lnTo>
                      <a:lnTo>
                        <a:pt x="49" y="146"/>
                      </a:lnTo>
                      <a:lnTo>
                        <a:pt x="54" y="142"/>
                      </a:lnTo>
                      <a:lnTo>
                        <a:pt x="152" y="46"/>
                      </a:lnTo>
                      <a:lnTo>
                        <a:pt x="108" y="0"/>
                      </a:lnTo>
                      <a:close/>
                    </a:path>
                  </a:pathLst>
                </a:custGeom>
                <a:grpFill/>
                <a:ln>
                  <a:noFill/>
                </a:ln>
              </p:spPr>
              <p:txBody>
                <a:bodyPr/>
                <a:lstStyle/>
                <a:p>
                  <a:pPr eaLnBrk="1" fontAlgn="t" hangingPunct="1">
                    <a:defRPr/>
                  </a:pPr>
                  <a:endParaRPr lang="zh-CN" altLang="en-US" sz="1100">
                    <a:latin typeface="+mn-lt"/>
                    <a:ea typeface="+mn-ea"/>
                    <a:cs typeface="Arial Unicode MS" panose="020B0604020202020204" pitchFamily="34" charset="-122"/>
                  </a:endParaRPr>
                </a:p>
              </p:txBody>
            </p:sp>
            <p:sp>
              <p:nvSpPr>
                <p:cNvPr id="328" name="Freeform 519"/>
                <p:cNvSpPr/>
                <p:nvPr/>
              </p:nvSpPr>
              <p:spPr bwMode="auto">
                <a:xfrm>
                  <a:off x="14920913" y="-742950"/>
                  <a:ext cx="92075" cy="92075"/>
                </a:xfrm>
                <a:custGeom>
                  <a:avLst/>
                  <a:gdLst>
                    <a:gd name="T0" fmla="*/ 54 w 58"/>
                    <a:gd name="T1" fmla="*/ 20 h 58"/>
                    <a:gd name="T2" fmla="*/ 37 w 58"/>
                    <a:gd name="T3" fmla="*/ 20 h 58"/>
                    <a:gd name="T4" fmla="*/ 37 w 58"/>
                    <a:gd name="T5" fmla="*/ 4 h 58"/>
                    <a:gd name="T6" fmla="*/ 37 w 58"/>
                    <a:gd name="T7" fmla="*/ 4 h 58"/>
                    <a:gd name="T8" fmla="*/ 37 w 58"/>
                    <a:gd name="T9" fmla="*/ 2 h 58"/>
                    <a:gd name="T10" fmla="*/ 36 w 58"/>
                    <a:gd name="T11" fmla="*/ 1 h 58"/>
                    <a:gd name="T12" fmla="*/ 32 w 58"/>
                    <a:gd name="T13" fmla="*/ 0 h 58"/>
                    <a:gd name="T14" fmla="*/ 25 w 58"/>
                    <a:gd name="T15" fmla="*/ 0 h 58"/>
                    <a:gd name="T16" fmla="*/ 25 w 58"/>
                    <a:gd name="T17" fmla="*/ 0 h 58"/>
                    <a:gd name="T18" fmla="*/ 22 w 58"/>
                    <a:gd name="T19" fmla="*/ 1 h 58"/>
                    <a:gd name="T20" fmla="*/ 22 w 58"/>
                    <a:gd name="T21" fmla="*/ 2 h 58"/>
                    <a:gd name="T22" fmla="*/ 21 w 58"/>
                    <a:gd name="T23" fmla="*/ 4 h 58"/>
                    <a:gd name="T24" fmla="*/ 21 w 58"/>
                    <a:gd name="T25" fmla="*/ 20 h 58"/>
                    <a:gd name="T26" fmla="*/ 4 w 58"/>
                    <a:gd name="T27" fmla="*/ 20 h 58"/>
                    <a:gd name="T28" fmla="*/ 4 w 58"/>
                    <a:gd name="T29" fmla="*/ 20 h 58"/>
                    <a:gd name="T30" fmla="*/ 3 w 58"/>
                    <a:gd name="T31" fmla="*/ 21 h 58"/>
                    <a:gd name="T32" fmla="*/ 1 w 58"/>
                    <a:gd name="T33" fmla="*/ 22 h 58"/>
                    <a:gd name="T34" fmla="*/ 0 w 58"/>
                    <a:gd name="T35" fmla="*/ 24 h 58"/>
                    <a:gd name="T36" fmla="*/ 0 w 58"/>
                    <a:gd name="T37" fmla="*/ 33 h 58"/>
                    <a:gd name="T38" fmla="*/ 0 w 58"/>
                    <a:gd name="T39" fmla="*/ 33 h 58"/>
                    <a:gd name="T40" fmla="*/ 1 w 58"/>
                    <a:gd name="T41" fmla="*/ 35 h 58"/>
                    <a:gd name="T42" fmla="*/ 3 w 58"/>
                    <a:gd name="T43" fmla="*/ 36 h 58"/>
                    <a:gd name="T44" fmla="*/ 4 w 58"/>
                    <a:gd name="T45" fmla="*/ 37 h 58"/>
                    <a:gd name="T46" fmla="*/ 21 w 58"/>
                    <a:gd name="T47" fmla="*/ 37 h 58"/>
                    <a:gd name="T48" fmla="*/ 21 w 58"/>
                    <a:gd name="T49" fmla="*/ 53 h 58"/>
                    <a:gd name="T50" fmla="*/ 21 w 58"/>
                    <a:gd name="T51" fmla="*/ 53 h 58"/>
                    <a:gd name="T52" fmla="*/ 22 w 58"/>
                    <a:gd name="T53" fmla="*/ 55 h 58"/>
                    <a:gd name="T54" fmla="*/ 22 w 58"/>
                    <a:gd name="T55" fmla="*/ 56 h 58"/>
                    <a:gd name="T56" fmla="*/ 25 w 58"/>
                    <a:gd name="T57" fmla="*/ 58 h 58"/>
                    <a:gd name="T58" fmla="*/ 32 w 58"/>
                    <a:gd name="T59" fmla="*/ 58 h 58"/>
                    <a:gd name="T60" fmla="*/ 32 w 58"/>
                    <a:gd name="T61" fmla="*/ 58 h 58"/>
                    <a:gd name="T62" fmla="*/ 36 w 58"/>
                    <a:gd name="T63" fmla="*/ 56 h 58"/>
                    <a:gd name="T64" fmla="*/ 37 w 58"/>
                    <a:gd name="T65" fmla="*/ 55 h 58"/>
                    <a:gd name="T66" fmla="*/ 37 w 58"/>
                    <a:gd name="T67" fmla="*/ 53 h 58"/>
                    <a:gd name="T68" fmla="*/ 37 w 58"/>
                    <a:gd name="T69" fmla="*/ 37 h 58"/>
                    <a:gd name="T70" fmla="*/ 54 w 58"/>
                    <a:gd name="T71" fmla="*/ 37 h 58"/>
                    <a:gd name="T72" fmla="*/ 54 w 58"/>
                    <a:gd name="T73" fmla="*/ 37 h 58"/>
                    <a:gd name="T74" fmla="*/ 56 w 58"/>
                    <a:gd name="T75" fmla="*/ 36 h 58"/>
                    <a:gd name="T76" fmla="*/ 57 w 58"/>
                    <a:gd name="T77" fmla="*/ 35 h 58"/>
                    <a:gd name="T78" fmla="*/ 58 w 58"/>
                    <a:gd name="T79" fmla="*/ 33 h 58"/>
                    <a:gd name="T80" fmla="*/ 58 w 58"/>
                    <a:gd name="T81" fmla="*/ 24 h 58"/>
                    <a:gd name="T82" fmla="*/ 58 w 58"/>
                    <a:gd name="T83" fmla="*/ 24 h 58"/>
                    <a:gd name="T84" fmla="*/ 57 w 58"/>
                    <a:gd name="T85" fmla="*/ 22 h 58"/>
                    <a:gd name="T86" fmla="*/ 56 w 58"/>
                    <a:gd name="T87" fmla="*/ 21 h 58"/>
                    <a:gd name="T88" fmla="*/ 54 w 58"/>
                    <a:gd name="T89" fmla="*/ 20 h 58"/>
                    <a:gd name="T90" fmla="*/ 54 w 58"/>
                    <a:gd name="T91"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54" y="20"/>
                      </a:moveTo>
                      <a:lnTo>
                        <a:pt x="37" y="20"/>
                      </a:lnTo>
                      <a:lnTo>
                        <a:pt x="37" y="4"/>
                      </a:lnTo>
                      <a:lnTo>
                        <a:pt x="37" y="4"/>
                      </a:lnTo>
                      <a:lnTo>
                        <a:pt x="37" y="2"/>
                      </a:lnTo>
                      <a:lnTo>
                        <a:pt x="36" y="1"/>
                      </a:lnTo>
                      <a:lnTo>
                        <a:pt x="32" y="0"/>
                      </a:lnTo>
                      <a:lnTo>
                        <a:pt x="25" y="0"/>
                      </a:lnTo>
                      <a:lnTo>
                        <a:pt x="25" y="0"/>
                      </a:lnTo>
                      <a:lnTo>
                        <a:pt x="22" y="1"/>
                      </a:lnTo>
                      <a:lnTo>
                        <a:pt x="22" y="2"/>
                      </a:lnTo>
                      <a:lnTo>
                        <a:pt x="21" y="4"/>
                      </a:lnTo>
                      <a:lnTo>
                        <a:pt x="21" y="20"/>
                      </a:lnTo>
                      <a:lnTo>
                        <a:pt x="4" y="20"/>
                      </a:lnTo>
                      <a:lnTo>
                        <a:pt x="4" y="20"/>
                      </a:lnTo>
                      <a:lnTo>
                        <a:pt x="3" y="21"/>
                      </a:lnTo>
                      <a:lnTo>
                        <a:pt x="1" y="22"/>
                      </a:lnTo>
                      <a:lnTo>
                        <a:pt x="0" y="24"/>
                      </a:lnTo>
                      <a:lnTo>
                        <a:pt x="0" y="33"/>
                      </a:lnTo>
                      <a:lnTo>
                        <a:pt x="0" y="33"/>
                      </a:lnTo>
                      <a:lnTo>
                        <a:pt x="1" y="35"/>
                      </a:lnTo>
                      <a:lnTo>
                        <a:pt x="3" y="36"/>
                      </a:lnTo>
                      <a:lnTo>
                        <a:pt x="4" y="37"/>
                      </a:lnTo>
                      <a:lnTo>
                        <a:pt x="21" y="37"/>
                      </a:lnTo>
                      <a:lnTo>
                        <a:pt x="21" y="53"/>
                      </a:lnTo>
                      <a:lnTo>
                        <a:pt x="21" y="53"/>
                      </a:lnTo>
                      <a:lnTo>
                        <a:pt x="22" y="55"/>
                      </a:lnTo>
                      <a:lnTo>
                        <a:pt x="22" y="56"/>
                      </a:lnTo>
                      <a:lnTo>
                        <a:pt x="25" y="58"/>
                      </a:lnTo>
                      <a:lnTo>
                        <a:pt x="32" y="58"/>
                      </a:lnTo>
                      <a:lnTo>
                        <a:pt x="32" y="58"/>
                      </a:lnTo>
                      <a:lnTo>
                        <a:pt x="36" y="56"/>
                      </a:lnTo>
                      <a:lnTo>
                        <a:pt x="37" y="55"/>
                      </a:lnTo>
                      <a:lnTo>
                        <a:pt x="37" y="53"/>
                      </a:lnTo>
                      <a:lnTo>
                        <a:pt x="37" y="37"/>
                      </a:lnTo>
                      <a:lnTo>
                        <a:pt x="54" y="37"/>
                      </a:lnTo>
                      <a:lnTo>
                        <a:pt x="54" y="37"/>
                      </a:lnTo>
                      <a:lnTo>
                        <a:pt x="56" y="36"/>
                      </a:lnTo>
                      <a:lnTo>
                        <a:pt x="57" y="35"/>
                      </a:lnTo>
                      <a:lnTo>
                        <a:pt x="58" y="33"/>
                      </a:lnTo>
                      <a:lnTo>
                        <a:pt x="58" y="24"/>
                      </a:lnTo>
                      <a:lnTo>
                        <a:pt x="58" y="24"/>
                      </a:lnTo>
                      <a:lnTo>
                        <a:pt x="57" y="22"/>
                      </a:lnTo>
                      <a:lnTo>
                        <a:pt x="56" y="21"/>
                      </a:lnTo>
                      <a:lnTo>
                        <a:pt x="54" y="20"/>
                      </a:lnTo>
                      <a:lnTo>
                        <a:pt x="54" y="20"/>
                      </a:lnTo>
                      <a:close/>
                    </a:path>
                  </a:pathLst>
                </a:custGeom>
                <a:grpFill/>
                <a:ln>
                  <a:noFill/>
                </a:ln>
              </p:spPr>
              <p:txBody>
                <a:bodyPr/>
                <a:lstStyle/>
                <a:p>
                  <a:pPr eaLnBrk="1" fontAlgn="t" hangingPunct="1">
                    <a:defRPr/>
                  </a:pPr>
                  <a:endParaRPr lang="zh-CN" altLang="en-US" sz="1100">
                    <a:latin typeface="+mn-lt"/>
                    <a:ea typeface="+mn-ea"/>
                    <a:cs typeface="Arial Unicode MS" panose="020B0604020202020204" pitchFamily="34" charset="-122"/>
                  </a:endParaRPr>
                </a:p>
              </p:txBody>
            </p:sp>
          </p:grpSp>
        </p:grpSp>
      </p:grpSp>
      <p:sp>
        <p:nvSpPr>
          <p:cNvPr id="215" name="矩形 308"/>
          <p:cNvSpPr/>
          <p:nvPr/>
        </p:nvSpPr>
        <p:spPr bwMode="auto">
          <a:xfrm>
            <a:off x="1306513" y="3221038"/>
            <a:ext cx="2078037" cy="315912"/>
          </a:xfrm>
          <a:prstGeom prst="rect">
            <a:avLst/>
          </a:prstGeom>
        </p:spPr>
        <p:txBody>
          <a:bodyPr lIns="68502" tIns="34251" rIns="68502" bIns="34251">
            <a:spAutoFit/>
          </a:bodyPr>
          <a:lstStyle/>
          <a:p>
            <a:pPr algn="ctr" defTabSz="684530" eaLnBrk="1" fontAlgn="auto" hangingPunct="1">
              <a:spcBef>
                <a:spcPts val="0"/>
              </a:spcBef>
              <a:spcAft>
                <a:spcPts val="0"/>
              </a:spcAft>
              <a:defRPr/>
            </a:pPr>
            <a:r>
              <a:rPr lang="en-US" altLang="zh-CN" sz="1600" b="1" kern="0" dirty="0" err="1">
                <a:solidFill>
                  <a:schemeClr val="tx2"/>
                </a:solidFill>
                <a:latin typeface="+mn-lt"/>
                <a:ea typeface="+mn-ea"/>
                <a:cs typeface="Arial Unicode MS" panose="020B0604020202020204" pitchFamily="34" charset="-122"/>
              </a:rPr>
              <a:t>FusionSphere</a:t>
            </a:r>
            <a:endParaRPr lang="en-US" altLang="zh-CN" sz="1600" b="1" kern="0" dirty="0">
              <a:solidFill>
                <a:schemeClr val="tx2"/>
              </a:solidFill>
              <a:latin typeface="+mn-lt"/>
              <a:ea typeface="+mn-ea"/>
              <a:cs typeface="Arial Unicode MS" panose="020B0604020202020204" pitchFamily="34"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79941" tIns="39974" rIns="79941" bIns="39974"/>
          <a:lstStyle/>
          <a:p>
            <a:pPr eaLnBrk="1" hangingPunct="1">
              <a:defRPr/>
            </a:pPr>
            <a:r>
              <a:rPr lang="zh-CN" altLang="en-US" smtClean="0">
                <a:latin typeface="+mj-ea"/>
              </a:rPr>
              <a:t>华为部署全球最大的办公桌面云</a:t>
            </a:r>
            <a:endParaRPr lang="zh-CN" altLang="en-US" dirty="0" smtClean="0">
              <a:latin typeface="+mj-ea"/>
            </a:endParaRPr>
          </a:p>
        </p:txBody>
      </p:sp>
      <p:grpSp>
        <p:nvGrpSpPr>
          <p:cNvPr id="92163" name="组合 440"/>
          <p:cNvGrpSpPr/>
          <p:nvPr/>
        </p:nvGrpSpPr>
        <p:grpSpPr bwMode="auto">
          <a:xfrm>
            <a:off x="863600" y="1481138"/>
            <a:ext cx="7740650" cy="4432300"/>
            <a:chOff x="1266825" y="1230845"/>
            <a:chExt cx="6746875" cy="3460750"/>
          </a:xfrm>
        </p:grpSpPr>
        <p:sp>
          <p:nvSpPr>
            <p:cNvPr id="92164" name="Freeform 227"/>
            <p:cNvSpPr>
              <a:spLocks noChangeAspect="1"/>
            </p:cNvSpPr>
            <p:nvPr/>
          </p:nvSpPr>
          <p:spPr bwMode="auto">
            <a:xfrm>
              <a:off x="1877033" y="3502891"/>
              <a:ext cx="350073" cy="735038"/>
            </a:xfrm>
            <a:custGeom>
              <a:avLst/>
              <a:gdLst>
                <a:gd name="T0" fmla="*/ 2147483646 w 750"/>
                <a:gd name="T1" fmla="*/ 2147483646 h 1674"/>
                <a:gd name="T2" fmla="*/ 2147483646 w 750"/>
                <a:gd name="T3" fmla="*/ 2147483646 h 1674"/>
                <a:gd name="T4" fmla="*/ 2147483646 w 750"/>
                <a:gd name="T5" fmla="*/ 2147483646 h 1674"/>
                <a:gd name="T6" fmla="*/ 2147483646 w 750"/>
                <a:gd name="T7" fmla="*/ 2147483646 h 1674"/>
                <a:gd name="T8" fmla="*/ 2147483646 w 750"/>
                <a:gd name="T9" fmla="*/ 2147483646 h 1674"/>
                <a:gd name="T10" fmla="*/ 2147483646 w 750"/>
                <a:gd name="T11" fmla="*/ 2147483646 h 1674"/>
                <a:gd name="T12" fmla="*/ 2147483646 w 750"/>
                <a:gd name="T13" fmla="*/ 2147483646 h 1674"/>
                <a:gd name="T14" fmla="*/ 2147483646 w 750"/>
                <a:gd name="T15" fmla="*/ 2147483646 h 1674"/>
                <a:gd name="T16" fmla="*/ 2147483646 w 750"/>
                <a:gd name="T17" fmla="*/ 2147483646 h 1674"/>
                <a:gd name="T18" fmla="*/ 2147483646 w 750"/>
                <a:gd name="T19" fmla="*/ 2147483646 h 1674"/>
                <a:gd name="T20" fmla="*/ 2147483646 w 750"/>
                <a:gd name="T21" fmla="*/ 2147483646 h 1674"/>
                <a:gd name="T22" fmla="*/ 2147483646 w 750"/>
                <a:gd name="T23" fmla="*/ 2147483646 h 1674"/>
                <a:gd name="T24" fmla="*/ 2147483646 w 750"/>
                <a:gd name="T25" fmla="*/ 2147483646 h 1674"/>
                <a:gd name="T26" fmla="*/ 2147483646 w 750"/>
                <a:gd name="T27" fmla="*/ 2147483646 h 1674"/>
                <a:gd name="T28" fmla="*/ 2147483646 w 750"/>
                <a:gd name="T29" fmla="*/ 2147483646 h 1674"/>
                <a:gd name="T30" fmla="*/ 2147483646 w 750"/>
                <a:gd name="T31" fmla="*/ 2147483646 h 1674"/>
                <a:gd name="T32" fmla="*/ 2147483646 w 750"/>
                <a:gd name="T33" fmla="*/ 2147483646 h 1674"/>
                <a:gd name="T34" fmla="*/ 2147483646 w 750"/>
                <a:gd name="T35" fmla="*/ 2147483646 h 1674"/>
                <a:gd name="T36" fmla="*/ 2147483646 w 750"/>
                <a:gd name="T37" fmla="*/ 2147483646 h 1674"/>
                <a:gd name="T38" fmla="*/ 2147483646 w 750"/>
                <a:gd name="T39" fmla="*/ 2147483646 h 1674"/>
                <a:gd name="T40" fmla="*/ 2147483646 w 750"/>
                <a:gd name="T41" fmla="*/ 2147483646 h 1674"/>
                <a:gd name="T42" fmla="*/ 2147483646 w 750"/>
                <a:gd name="T43" fmla="*/ 2147483646 h 1674"/>
                <a:gd name="T44" fmla="*/ 2147483646 w 750"/>
                <a:gd name="T45" fmla="*/ 2147483646 h 1674"/>
                <a:gd name="T46" fmla="*/ 2147483646 w 750"/>
                <a:gd name="T47" fmla="*/ 2147483646 h 1674"/>
                <a:gd name="T48" fmla="*/ 2147483646 w 750"/>
                <a:gd name="T49" fmla="*/ 2147483646 h 1674"/>
                <a:gd name="T50" fmla="*/ 2147483646 w 750"/>
                <a:gd name="T51" fmla="*/ 2147483646 h 1674"/>
                <a:gd name="T52" fmla="*/ 2147483646 w 750"/>
                <a:gd name="T53" fmla="*/ 2147483646 h 1674"/>
                <a:gd name="T54" fmla="*/ 2147483646 w 750"/>
                <a:gd name="T55" fmla="*/ 2147483646 h 1674"/>
                <a:gd name="T56" fmla="*/ 2147483646 w 750"/>
                <a:gd name="T57" fmla="*/ 2147483646 h 1674"/>
                <a:gd name="T58" fmla="*/ 2147483646 w 750"/>
                <a:gd name="T59" fmla="*/ 2147483646 h 1674"/>
                <a:gd name="T60" fmla="*/ 2147483646 w 750"/>
                <a:gd name="T61" fmla="*/ 2147483646 h 1674"/>
                <a:gd name="T62" fmla="*/ 2147483646 w 750"/>
                <a:gd name="T63" fmla="*/ 2147483646 h 1674"/>
                <a:gd name="T64" fmla="*/ 2147483646 w 750"/>
                <a:gd name="T65" fmla="*/ 2147483646 h 1674"/>
                <a:gd name="T66" fmla="*/ 2147483646 w 750"/>
                <a:gd name="T67" fmla="*/ 2147483646 h 1674"/>
                <a:gd name="T68" fmla="*/ 2147483646 w 750"/>
                <a:gd name="T69" fmla="*/ 2147483646 h 1674"/>
                <a:gd name="T70" fmla="*/ 2147483646 w 750"/>
                <a:gd name="T71" fmla="*/ 2147483646 h 1674"/>
                <a:gd name="T72" fmla="*/ 2147483646 w 750"/>
                <a:gd name="T73" fmla="*/ 2147483646 h 1674"/>
                <a:gd name="T74" fmla="*/ 2147483646 w 750"/>
                <a:gd name="T75" fmla="*/ 2147483646 h 1674"/>
                <a:gd name="T76" fmla="*/ 2147483646 w 750"/>
                <a:gd name="T77" fmla="*/ 2147483646 h 1674"/>
                <a:gd name="T78" fmla="*/ 2147483646 w 750"/>
                <a:gd name="T79" fmla="*/ 2147483646 h 1674"/>
                <a:gd name="T80" fmla="*/ 2147483646 w 750"/>
                <a:gd name="T81" fmla="*/ 2147483646 h 1674"/>
                <a:gd name="T82" fmla="*/ 2147483646 w 750"/>
                <a:gd name="T83" fmla="*/ 2147483646 h 1674"/>
                <a:gd name="T84" fmla="*/ 2147483646 w 750"/>
                <a:gd name="T85" fmla="*/ 2147483646 h 1674"/>
                <a:gd name="T86" fmla="*/ 2147483646 w 750"/>
                <a:gd name="T87" fmla="*/ 2147483646 h 1674"/>
                <a:gd name="T88" fmla="*/ 2147483646 w 750"/>
                <a:gd name="T89" fmla="*/ 2147483646 h 1674"/>
                <a:gd name="T90" fmla="*/ 2147483646 w 750"/>
                <a:gd name="T91" fmla="*/ 2147483646 h 1674"/>
                <a:gd name="T92" fmla="*/ 2147483646 w 750"/>
                <a:gd name="T93" fmla="*/ 2147483646 h 1674"/>
                <a:gd name="T94" fmla="*/ 2147483646 w 750"/>
                <a:gd name="T95" fmla="*/ 2147483646 h 1674"/>
                <a:gd name="T96" fmla="*/ 2147483646 w 750"/>
                <a:gd name="T97" fmla="*/ 2147483646 h 1674"/>
                <a:gd name="T98" fmla="*/ 2147483646 w 750"/>
                <a:gd name="T99" fmla="*/ 2147483646 h 1674"/>
                <a:gd name="T100" fmla="*/ 2147483646 w 750"/>
                <a:gd name="T101" fmla="*/ 2147483646 h 1674"/>
                <a:gd name="T102" fmla="*/ 2147483646 w 750"/>
                <a:gd name="T103" fmla="*/ 2147483646 h 1674"/>
                <a:gd name="T104" fmla="*/ 2147483646 w 750"/>
                <a:gd name="T105" fmla="*/ 2147483646 h 1674"/>
                <a:gd name="T106" fmla="*/ 2147483646 w 750"/>
                <a:gd name="T107" fmla="*/ 2147483646 h 1674"/>
                <a:gd name="T108" fmla="*/ 2147483646 w 750"/>
                <a:gd name="T109" fmla="*/ 2147483646 h 1674"/>
                <a:gd name="T110" fmla="*/ 2147483646 w 750"/>
                <a:gd name="T111" fmla="*/ 2147483646 h 1674"/>
                <a:gd name="T112" fmla="*/ 2147483646 w 750"/>
                <a:gd name="T113" fmla="*/ 2147483646 h 1674"/>
                <a:gd name="T114" fmla="*/ 2147483646 w 750"/>
                <a:gd name="T115" fmla="*/ 2147483646 h 1674"/>
                <a:gd name="T116" fmla="*/ 2147483646 w 750"/>
                <a:gd name="T117" fmla="*/ 2147483646 h 1674"/>
                <a:gd name="T118" fmla="*/ 2147483646 w 750"/>
                <a:gd name="T119" fmla="*/ 2147483646 h 16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0"/>
                <a:gd name="T181" fmla="*/ 0 h 1674"/>
                <a:gd name="T182" fmla="*/ 750 w 750"/>
                <a:gd name="T183" fmla="*/ 1674 h 167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0" h="1674">
                  <a:moveTo>
                    <a:pt x="481" y="1062"/>
                  </a:moveTo>
                  <a:lnTo>
                    <a:pt x="417" y="1061"/>
                  </a:lnTo>
                  <a:lnTo>
                    <a:pt x="370" y="1052"/>
                  </a:lnTo>
                  <a:lnTo>
                    <a:pt x="406" y="1125"/>
                  </a:lnTo>
                  <a:lnTo>
                    <a:pt x="420" y="1131"/>
                  </a:lnTo>
                  <a:lnTo>
                    <a:pt x="438" y="1128"/>
                  </a:lnTo>
                  <a:lnTo>
                    <a:pt x="451" y="1119"/>
                  </a:lnTo>
                  <a:lnTo>
                    <a:pt x="466" y="1159"/>
                  </a:lnTo>
                  <a:lnTo>
                    <a:pt x="441" y="1150"/>
                  </a:lnTo>
                  <a:lnTo>
                    <a:pt x="406" y="1150"/>
                  </a:lnTo>
                  <a:lnTo>
                    <a:pt x="442" y="1168"/>
                  </a:lnTo>
                  <a:lnTo>
                    <a:pt x="409" y="1210"/>
                  </a:lnTo>
                  <a:lnTo>
                    <a:pt x="414" y="1255"/>
                  </a:lnTo>
                  <a:lnTo>
                    <a:pt x="408" y="1278"/>
                  </a:lnTo>
                  <a:lnTo>
                    <a:pt x="357" y="1304"/>
                  </a:lnTo>
                  <a:lnTo>
                    <a:pt x="359" y="1355"/>
                  </a:lnTo>
                  <a:lnTo>
                    <a:pt x="429" y="1390"/>
                  </a:lnTo>
                  <a:lnTo>
                    <a:pt x="454" y="1407"/>
                  </a:lnTo>
                  <a:lnTo>
                    <a:pt x="439" y="1432"/>
                  </a:lnTo>
                  <a:lnTo>
                    <a:pt x="454" y="1438"/>
                  </a:lnTo>
                  <a:lnTo>
                    <a:pt x="430" y="1472"/>
                  </a:lnTo>
                  <a:lnTo>
                    <a:pt x="406" y="1508"/>
                  </a:lnTo>
                  <a:lnTo>
                    <a:pt x="405" y="1552"/>
                  </a:lnTo>
                  <a:lnTo>
                    <a:pt x="379" y="1543"/>
                  </a:lnTo>
                  <a:lnTo>
                    <a:pt x="369" y="1547"/>
                  </a:lnTo>
                  <a:lnTo>
                    <a:pt x="393" y="1558"/>
                  </a:lnTo>
                  <a:lnTo>
                    <a:pt x="373" y="1587"/>
                  </a:lnTo>
                  <a:lnTo>
                    <a:pt x="373" y="1601"/>
                  </a:lnTo>
                  <a:lnTo>
                    <a:pt x="393" y="1632"/>
                  </a:lnTo>
                  <a:lnTo>
                    <a:pt x="382" y="1632"/>
                  </a:lnTo>
                  <a:lnTo>
                    <a:pt x="414" y="1647"/>
                  </a:lnTo>
                  <a:lnTo>
                    <a:pt x="439" y="1674"/>
                  </a:lnTo>
                  <a:lnTo>
                    <a:pt x="366" y="1653"/>
                  </a:lnTo>
                  <a:lnTo>
                    <a:pt x="281" y="1646"/>
                  </a:lnTo>
                  <a:lnTo>
                    <a:pt x="256" y="1622"/>
                  </a:lnTo>
                  <a:lnTo>
                    <a:pt x="227" y="1580"/>
                  </a:lnTo>
                  <a:lnTo>
                    <a:pt x="202" y="1581"/>
                  </a:lnTo>
                  <a:lnTo>
                    <a:pt x="160" y="1510"/>
                  </a:lnTo>
                  <a:lnTo>
                    <a:pt x="187" y="1478"/>
                  </a:lnTo>
                  <a:lnTo>
                    <a:pt x="179" y="1404"/>
                  </a:lnTo>
                  <a:lnTo>
                    <a:pt x="170" y="1343"/>
                  </a:lnTo>
                  <a:lnTo>
                    <a:pt x="167" y="1301"/>
                  </a:lnTo>
                  <a:lnTo>
                    <a:pt x="156" y="1277"/>
                  </a:lnTo>
                  <a:lnTo>
                    <a:pt x="138" y="1267"/>
                  </a:lnTo>
                  <a:lnTo>
                    <a:pt x="167" y="1255"/>
                  </a:lnTo>
                  <a:lnTo>
                    <a:pt x="132" y="1234"/>
                  </a:lnTo>
                  <a:lnTo>
                    <a:pt x="111" y="1176"/>
                  </a:lnTo>
                  <a:lnTo>
                    <a:pt x="87" y="1146"/>
                  </a:lnTo>
                  <a:lnTo>
                    <a:pt x="85" y="1102"/>
                  </a:lnTo>
                  <a:lnTo>
                    <a:pt x="67" y="1028"/>
                  </a:lnTo>
                  <a:lnTo>
                    <a:pt x="63" y="971"/>
                  </a:lnTo>
                  <a:lnTo>
                    <a:pt x="72" y="935"/>
                  </a:lnTo>
                  <a:lnTo>
                    <a:pt x="66" y="904"/>
                  </a:lnTo>
                  <a:lnTo>
                    <a:pt x="53" y="858"/>
                  </a:lnTo>
                  <a:lnTo>
                    <a:pt x="39" y="811"/>
                  </a:lnTo>
                  <a:lnTo>
                    <a:pt x="61" y="774"/>
                  </a:lnTo>
                  <a:lnTo>
                    <a:pt x="51" y="737"/>
                  </a:lnTo>
                  <a:lnTo>
                    <a:pt x="57" y="668"/>
                  </a:lnTo>
                  <a:lnTo>
                    <a:pt x="47" y="635"/>
                  </a:lnTo>
                  <a:lnTo>
                    <a:pt x="24" y="591"/>
                  </a:lnTo>
                  <a:lnTo>
                    <a:pt x="0" y="546"/>
                  </a:lnTo>
                  <a:lnTo>
                    <a:pt x="3" y="510"/>
                  </a:lnTo>
                  <a:lnTo>
                    <a:pt x="11" y="476"/>
                  </a:lnTo>
                  <a:lnTo>
                    <a:pt x="8" y="435"/>
                  </a:lnTo>
                  <a:lnTo>
                    <a:pt x="6" y="395"/>
                  </a:lnTo>
                  <a:lnTo>
                    <a:pt x="26" y="346"/>
                  </a:lnTo>
                  <a:lnTo>
                    <a:pt x="45" y="295"/>
                  </a:lnTo>
                  <a:lnTo>
                    <a:pt x="58" y="280"/>
                  </a:lnTo>
                  <a:lnTo>
                    <a:pt x="41" y="249"/>
                  </a:lnTo>
                  <a:lnTo>
                    <a:pt x="32" y="171"/>
                  </a:lnTo>
                  <a:lnTo>
                    <a:pt x="41" y="143"/>
                  </a:lnTo>
                  <a:lnTo>
                    <a:pt x="82" y="122"/>
                  </a:lnTo>
                  <a:lnTo>
                    <a:pt x="93" y="67"/>
                  </a:lnTo>
                  <a:lnTo>
                    <a:pt x="82" y="56"/>
                  </a:lnTo>
                  <a:lnTo>
                    <a:pt x="121" y="0"/>
                  </a:lnTo>
                  <a:lnTo>
                    <a:pt x="132" y="6"/>
                  </a:lnTo>
                  <a:lnTo>
                    <a:pt x="190" y="19"/>
                  </a:lnTo>
                  <a:lnTo>
                    <a:pt x="214" y="50"/>
                  </a:lnTo>
                  <a:lnTo>
                    <a:pt x="230" y="21"/>
                  </a:lnTo>
                  <a:lnTo>
                    <a:pt x="285" y="12"/>
                  </a:lnTo>
                  <a:lnTo>
                    <a:pt x="296" y="24"/>
                  </a:lnTo>
                  <a:lnTo>
                    <a:pt x="344" y="68"/>
                  </a:lnTo>
                  <a:lnTo>
                    <a:pt x="390" y="115"/>
                  </a:lnTo>
                  <a:lnTo>
                    <a:pt x="430" y="132"/>
                  </a:lnTo>
                  <a:lnTo>
                    <a:pt x="470" y="150"/>
                  </a:lnTo>
                  <a:lnTo>
                    <a:pt x="512" y="176"/>
                  </a:lnTo>
                  <a:lnTo>
                    <a:pt x="557" y="201"/>
                  </a:lnTo>
                  <a:lnTo>
                    <a:pt x="538" y="253"/>
                  </a:lnTo>
                  <a:lnTo>
                    <a:pt x="520" y="304"/>
                  </a:lnTo>
                  <a:lnTo>
                    <a:pt x="576" y="309"/>
                  </a:lnTo>
                  <a:lnTo>
                    <a:pt x="632" y="313"/>
                  </a:lnTo>
                  <a:lnTo>
                    <a:pt x="663" y="301"/>
                  </a:lnTo>
                  <a:lnTo>
                    <a:pt x="700" y="243"/>
                  </a:lnTo>
                  <a:lnTo>
                    <a:pt x="697" y="209"/>
                  </a:lnTo>
                  <a:lnTo>
                    <a:pt x="727" y="210"/>
                  </a:lnTo>
                  <a:lnTo>
                    <a:pt x="750" y="280"/>
                  </a:lnTo>
                  <a:lnTo>
                    <a:pt x="720" y="307"/>
                  </a:lnTo>
                  <a:lnTo>
                    <a:pt x="690" y="334"/>
                  </a:lnTo>
                  <a:lnTo>
                    <a:pt x="663" y="367"/>
                  </a:lnTo>
                  <a:lnTo>
                    <a:pt x="638" y="398"/>
                  </a:lnTo>
                  <a:lnTo>
                    <a:pt x="612" y="431"/>
                  </a:lnTo>
                  <a:lnTo>
                    <a:pt x="587" y="464"/>
                  </a:lnTo>
                  <a:lnTo>
                    <a:pt x="588" y="468"/>
                  </a:lnTo>
                  <a:lnTo>
                    <a:pt x="585" y="528"/>
                  </a:lnTo>
                  <a:lnTo>
                    <a:pt x="584" y="589"/>
                  </a:lnTo>
                  <a:lnTo>
                    <a:pt x="590" y="625"/>
                  </a:lnTo>
                  <a:lnTo>
                    <a:pt x="578" y="647"/>
                  </a:lnTo>
                  <a:lnTo>
                    <a:pt x="600" y="711"/>
                  </a:lnTo>
                  <a:lnTo>
                    <a:pt x="663" y="755"/>
                  </a:lnTo>
                  <a:lnTo>
                    <a:pt x="667" y="795"/>
                  </a:lnTo>
                  <a:lnTo>
                    <a:pt x="697" y="816"/>
                  </a:lnTo>
                  <a:lnTo>
                    <a:pt x="679" y="864"/>
                  </a:lnTo>
                  <a:lnTo>
                    <a:pt x="660" y="911"/>
                  </a:lnTo>
                  <a:lnTo>
                    <a:pt x="621" y="922"/>
                  </a:lnTo>
                  <a:lnTo>
                    <a:pt x="582" y="931"/>
                  </a:lnTo>
                  <a:lnTo>
                    <a:pt x="544" y="941"/>
                  </a:lnTo>
                  <a:lnTo>
                    <a:pt x="505" y="950"/>
                  </a:lnTo>
                  <a:lnTo>
                    <a:pt x="469" y="947"/>
                  </a:lnTo>
                  <a:lnTo>
                    <a:pt x="481" y="967"/>
                  </a:lnTo>
                  <a:lnTo>
                    <a:pt x="493" y="1035"/>
                  </a:lnTo>
                  <a:lnTo>
                    <a:pt x="481" y="106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165" name="Text Box 426"/>
            <p:cNvSpPr txBox="1">
              <a:spLocks noChangeAspect="1" noChangeArrowheads="1"/>
            </p:cNvSpPr>
            <p:nvPr/>
          </p:nvSpPr>
          <p:spPr bwMode="auto">
            <a:xfrm>
              <a:off x="4061880" y="1230845"/>
              <a:ext cx="761030"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西安</a:t>
              </a:r>
              <a:endParaRPr lang="en-US" altLang="zh-CN" sz="1100" smtClean="0">
                <a:latin typeface="+mn-lt"/>
                <a:ea typeface="+mn-ea"/>
              </a:endParaRPr>
            </a:p>
          </p:txBody>
        </p:sp>
        <p:sp>
          <p:nvSpPr>
            <p:cNvPr id="92166" name="Freeform 184"/>
            <p:cNvSpPr>
              <a:spLocks noChangeAspect="1"/>
            </p:cNvSpPr>
            <p:nvPr/>
          </p:nvSpPr>
          <p:spPr bwMode="auto">
            <a:xfrm>
              <a:off x="6318680" y="4589954"/>
              <a:ext cx="13837" cy="7437"/>
            </a:xfrm>
            <a:custGeom>
              <a:avLst/>
              <a:gdLst>
                <a:gd name="T0" fmla="*/ 2147483646 w 31"/>
                <a:gd name="T1" fmla="*/ 2147483646 h 20"/>
                <a:gd name="T2" fmla="*/ 2147483646 w 31"/>
                <a:gd name="T3" fmla="*/ 2147483646 h 20"/>
                <a:gd name="T4" fmla="*/ 2147483646 w 31"/>
                <a:gd name="T5" fmla="*/ 0 h 20"/>
                <a:gd name="T6" fmla="*/ 0 w 31"/>
                <a:gd name="T7" fmla="*/ 2147483646 h 20"/>
                <a:gd name="T8" fmla="*/ 2147483646 w 31"/>
                <a:gd name="T9" fmla="*/ 2147483646 h 20"/>
                <a:gd name="T10" fmla="*/ 0 60000 65536"/>
                <a:gd name="T11" fmla="*/ 0 60000 65536"/>
                <a:gd name="T12" fmla="*/ 0 60000 65536"/>
                <a:gd name="T13" fmla="*/ 0 60000 65536"/>
                <a:gd name="T14" fmla="*/ 0 60000 65536"/>
                <a:gd name="T15" fmla="*/ 0 w 31"/>
                <a:gd name="T16" fmla="*/ 0 h 20"/>
                <a:gd name="T17" fmla="*/ 31 w 31"/>
                <a:gd name="T18" fmla="*/ 20 h 20"/>
              </a:gdLst>
              <a:ahLst/>
              <a:cxnLst>
                <a:cxn ang="T10">
                  <a:pos x="T0" y="T1"/>
                </a:cxn>
                <a:cxn ang="T11">
                  <a:pos x="T2" y="T3"/>
                </a:cxn>
                <a:cxn ang="T12">
                  <a:pos x="T4" y="T5"/>
                </a:cxn>
                <a:cxn ang="T13">
                  <a:pos x="T6" y="T7"/>
                </a:cxn>
                <a:cxn ang="T14">
                  <a:pos x="T8" y="T9"/>
                </a:cxn>
              </a:cxnLst>
              <a:rect l="T15" t="T16" r="T17" b="T18"/>
              <a:pathLst>
                <a:path w="31" h="20">
                  <a:moveTo>
                    <a:pt x="31" y="11"/>
                  </a:moveTo>
                  <a:lnTo>
                    <a:pt x="31" y="5"/>
                  </a:lnTo>
                  <a:lnTo>
                    <a:pt x="18" y="0"/>
                  </a:lnTo>
                  <a:lnTo>
                    <a:pt x="0" y="20"/>
                  </a:lnTo>
                  <a:lnTo>
                    <a:pt x="31" y="11"/>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167" name="Freeform 7"/>
            <p:cNvSpPr>
              <a:spLocks noChangeAspect="1"/>
            </p:cNvSpPr>
            <p:nvPr/>
          </p:nvSpPr>
          <p:spPr bwMode="auto">
            <a:xfrm>
              <a:off x="5942316" y="3375221"/>
              <a:ext cx="228309" cy="203282"/>
            </a:xfrm>
            <a:custGeom>
              <a:avLst/>
              <a:gdLst>
                <a:gd name="T0" fmla="*/ 2147483646 w 489"/>
                <a:gd name="T1" fmla="*/ 2147483646 h 464"/>
                <a:gd name="T2" fmla="*/ 2147483646 w 489"/>
                <a:gd name="T3" fmla="*/ 2147483646 h 464"/>
                <a:gd name="T4" fmla="*/ 2147483646 w 489"/>
                <a:gd name="T5" fmla="*/ 2147483646 h 464"/>
                <a:gd name="T6" fmla="*/ 2147483646 w 489"/>
                <a:gd name="T7" fmla="*/ 2147483646 h 464"/>
                <a:gd name="T8" fmla="*/ 2147483646 w 489"/>
                <a:gd name="T9" fmla="*/ 2147483646 h 464"/>
                <a:gd name="T10" fmla="*/ 2147483646 w 489"/>
                <a:gd name="T11" fmla="*/ 2147483646 h 464"/>
                <a:gd name="T12" fmla="*/ 2147483646 w 489"/>
                <a:gd name="T13" fmla="*/ 2147483646 h 464"/>
                <a:gd name="T14" fmla="*/ 2147483646 w 489"/>
                <a:gd name="T15" fmla="*/ 2147483646 h 464"/>
                <a:gd name="T16" fmla="*/ 2147483646 w 489"/>
                <a:gd name="T17" fmla="*/ 2147483646 h 464"/>
                <a:gd name="T18" fmla="*/ 2147483646 w 489"/>
                <a:gd name="T19" fmla="*/ 2147483646 h 464"/>
                <a:gd name="T20" fmla="*/ 2147483646 w 489"/>
                <a:gd name="T21" fmla="*/ 2147483646 h 464"/>
                <a:gd name="T22" fmla="*/ 2147483646 w 489"/>
                <a:gd name="T23" fmla="*/ 2147483646 h 464"/>
                <a:gd name="T24" fmla="*/ 2147483646 w 489"/>
                <a:gd name="T25" fmla="*/ 2147483646 h 464"/>
                <a:gd name="T26" fmla="*/ 2147483646 w 489"/>
                <a:gd name="T27" fmla="*/ 2147483646 h 464"/>
                <a:gd name="T28" fmla="*/ 2147483646 w 489"/>
                <a:gd name="T29" fmla="*/ 2147483646 h 464"/>
                <a:gd name="T30" fmla="*/ 2147483646 w 489"/>
                <a:gd name="T31" fmla="*/ 2147483646 h 464"/>
                <a:gd name="T32" fmla="*/ 2147483646 w 489"/>
                <a:gd name="T33" fmla="*/ 2147483646 h 464"/>
                <a:gd name="T34" fmla="*/ 2147483646 w 489"/>
                <a:gd name="T35" fmla="*/ 2147483646 h 464"/>
                <a:gd name="T36" fmla="*/ 2147483646 w 489"/>
                <a:gd name="T37" fmla="*/ 2147483646 h 464"/>
                <a:gd name="T38" fmla="*/ 2147483646 w 489"/>
                <a:gd name="T39" fmla="*/ 2147483646 h 464"/>
                <a:gd name="T40" fmla="*/ 2147483646 w 489"/>
                <a:gd name="T41" fmla="*/ 2147483646 h 464"/>
                <a:gd name="T42" fmla="*/ 2147483646 w 489"/>
                <a:gd name="T43" fmla="*/ 2147483646 h 464"/>
                <a:gd name="T44" fmla="*/ 2147483646 w 489"/>
                <a:gd name="T45" fmla="*/ 2147483646 h 464"/>
                <a:gd name="T46" fmla="*/ 2147483646 w 489"/>
                <a:gd name="T47" fmla="*/ 2147483646 h 464"/>
                <a:gd name="T48" fmla="*/ 2147483646 w 489"/>
                <a:gd name="T49" fmla="*/ 2147483646 h 464"/>
                <a:gd name="T50" fmla="*/ 2147483646 w 489"/>
                <a:gd name="T51" fmla="*/ 2147483646 h 464"/>
                <a:gd name="T52" fmla="*/ 2147483646 w 489"/>
                <a:gd name="T53" fmla="*/ 2147483646 h 464"/>
                <a:gd name="T54" fmla="*/ 2147483646 w 489"/>
                <a:gd name="T55" fmla="*/ 2147483646 h 464"/>
                <a:gd name="T56" fmla="*/ 2147483646 w 489"/>
                <a:gd name="T57" fmla="*/ 2147483646 h 464"/>
                <a:gd name="T58" fmla="*/ 0 w 489"/>
                <a:gd name="T59" fmla="*/ 2147483646 h 464"/>
                <a:gd name="T60" fmla="*/ 0 w 489"/>
                <a:gd name="T61" fmla="*/ 2147483646 h 464"/>
                <a:gd name="T62" fmla="*/ 0 w 489"/>
                <a:gd name="T63" fmla="*/ 2147483646 h 464"/>
                <a:gd name="T64" fmla="*/ 0 w 489"/>
                <a:gd name="T65" fmla="*/ 2147483646 h 464"/>
                <a:gd name="T66" fmla="*/ 0 w 489"/>
                <a:gd name="T67" fmla="*/ 2147483646 h 464"/>
                <a:gd name="T68" fmla="*/ 2147483646 w 489"/>
                <a:gd name="T69" fmla="*/ 2147483646 h 464"/>
                <a:gd name="T70" fmla="*/ 2147483646 w 489"/>
                <a:gd name="T71" fmla="*/ 2147483646 h 464"/>
                <a:gd name="T72" fmla="*/ 2147483646 w 489"/>
                <a:gd name="T73" fmla="*/ 2147483646 h 464"/>
                <a:gd name="T74" fmla="*/ 2147483646 w 489"/>
                <a:gd name="T75" fmla="*/ 2147483646 h 464"/>
                <a:gd name="T76" fmla="*/ 2147483646 w 489"/>
                <a:gd name="T77" fmla="*/ 2147483646 h 464"/>
                <a:gd name="T78" fmla="*/ 2147483646 w 489"/>
                <a:gd name="T79" fmla="*/ 2147483646 h 464"/>
                <a:gd name="T80" fmla="*/ 2147483646 w 489"/>
                <a:gd name="T81" fmla="*/ 2147483646 h 464"/>
                <a:gd name="T82" fmla="*/ 2147483646 w 489"/>
                <a:gd name="T83" fmla="*/ 2147483646 h 464"/>
                <a:gd name="T84" fmla="*/ 2147483646 w 489"/>
                <a:gd name="T85" fmla="*/ 2147483646 h 464"/>
                <a:gd name="T86" fmla="*/ 2147483646 w 489"/>
                <a:gd name="T87" fmla="*/ 2147483646 h 464"/>
                <a:gd name="T88" fmla="*/ 2147483646 w 489"/>
                <a:gd name="T89" fmla="*/ 0 h 464"/>
                <a:gd name="T90" fmla="*/ 2147483646 w 489"/>
                <a:gd name="T91" fmla="*/ 0 h 464"/>
                <a:gd name="T92" fmla="*/ 2147483646 w 489"/>
                <a:gd name="T93" fmla="*/ 0 h 464"/>
                <a:gd name="T94" fmla="*/ 2147483646 w 489"/>
                <a:gd name="T95" fmla="*/ 2147483646 h 464"/>
                <a:gd name="T96" fmla="*/ 2147483646 w 489"/>
                <a:gd name="T97" fmla="*/ 2147483646 h 464"/>
                <a:gd name="T98" fmla="*/ 2147483646 w 489"/>
                <a:gd name="T99" fmla="*/ 2147483646 h 464"/>
                <a:gd name="T100" fmla="*/ 2147483646 w 489"/>
                <a:gd name="T101" fmla="*/ 2147483646 h 464"/>
                <a:gd name="T102" fmla="*/ 2147483646 w 489"/>
                <a:gd name="T103" fmla="*/ 2147483646 h 464"/>
                <a:gd name="T104" fmla="*/ 2147483646 w 489"/>
                <a:gd name="T105" fmla="*/ 2147483646 h 464"/>
                <a:gd name="T106" fmla="*/ 2147483646 w 489"/>
                <a:gd name="T107" fmla="*/ 2147483646 h 464"/>
                <a:gd name="T108" fmla="*/ 2147483646 w 489"/>
                <a:gd name="T109" fmla="*/ 2147483646 h 464"/>
                <a:gd name="T110" fmla="*/ 2147483646 w 489"/>
                <a:gd name="T111" fmla="*/ 2147483646 h 464"/>
                <a:gd name="T112" fmla="*/ 2147483646 w 489"/>
                <a:gd name="T113" fmla="*/ 2147483646 h 4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9"/>
                <a:gd name="T172" fmla="*/ 0 h 464"/>
                <a:gd name="T173" fmla="*/ 489 w 489"/>
                <a:gd name="T174" fmla="*/ 464 h 4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9" h="464">
                  <a:moveTo>
                    <a:pt x="489" y="192"/>
                  </a:moveTo>
                  <a:lnTo>
                    <a:pt x="444" y="188"/>
                  </a:lnTo>
                  <a:lnTo>
                    <a:pt x="441" y="188"/>
                  </a:lnTo>
                  <a:lnTo>
                    <a:pt x="418" y="259"/>
                  </a:lnTo>
                  <a:lnTo>
                    <a:pt x="424" y="265"/>
                  </a:lnTo>
                  <a:lnTo>
                    <a:pt x="415" y="291"/>
                  </a:lnTo>
                  <a:lnTo>
                    <a:pt x="383" y="306"/>
                  </a:lnTo>
                  <a:lnTo>
                    <a:pt x="361" y="340"/>
                  </a:lnTo>
                  <a:lnTo>
                    <a:pt x="362" y="364"/>
                  </a:lnTo>
                  <a:lnTo>
                    <a:pt x="371" y="364"/>
                  </a:lnTo>
                  <a:lnTo>
                    <a:pt x="359" y="380"/>
                  </a:lnTo>
                  <a:lnTo>
                    <a:pt x="350" y="401"/>
                  </a:lnTo>
                  <a:lnTo>
                    <a:pt x="338" y="441"/>
                  </a:lnTo>
                  <a:lnTo>
                    <a:pt x="273" y="464"/>
                  </a:lnTo>
                  <a:lnTo>
                    <a:pt x="267" y="435"/>
                  </a:lnTo>
                  <a:lnTo>
                    <a:pt x="258" y="425"/>
                  </a:lnTo>
                  <a:lnTo>
                    <a:pt x="225" y="427"/>
                  </a:lnTo>
                  <a:lnTo>
                    <a:pt x="194" y="410"/>
                  </a:lnTo>
                  <a:lnTo>
                    <a:pt x="167" y="427"/>
                  </a:lnTo>
                  <a:lnTo>
                    <a:pt x="138" y="430"/>
                  </a:lnTo>
                  <a:lnTo>
                    <a:pt x="131" y="401"/>
                  </a:lnTo>
                  <a:lnTo>
                    <a:pt x="88" y="406"/>
                  </a:lnTo>
                  <a:lnTo>
                    <a:pt x="92" y="403"/>
                  </a:lnTo>
                  <a:lnTo>
                    <a:pt x="80" y="409"/>
                  </a:lnTo>
                  <a:lnTo>
                    <a:pt x="58" y="401"/>
                  </a:lnTo>
                  <a:lnTo>
                    <a:pt x="47" y="344"/>
                  </a:lnTo>
                  <a:lnTo>
                    <a:pt x="49" y="303"/>
                  </a:lnTo>
                  <a:lnTo>
                    <a:pt x="18" y="280"/>
                  </a:lnTo>
                  <a:lnTo>
                    <a:pt x="24" y="279"/>
                  </a:lnTo>
                  <a:lnTo>
                    <a:pt x="10" y="252"/>
                  </a:lnTo>
                  <a:lnTo>
                    <a:pt x="13" y="236"/>
                  </a:lnTo>
                  <a:lnTo>
                    <a:pt x="0" y="194"/>
                  </a:lnTo>
                  <a:lnTo>
                    <a:pt x="13" y="164"/>
                  </a:lnTo>
                  <a:lnTo>
                    <a:pt x="6" y="165"/>
                  </a:lnTo>
                  <a:lnTo>
                    <a:pt x="34" y="127"/>
                  </a:lnTo>
                  <a:lnTo>
                    <a:pt x="44" y="164"/>
                  </a:lnTo>
                  <a:lnTo>
                    <a:pt x="91" y="192"/>
                  </a:lnTo>
                  <a:lnTo>
                    <a:pt x="156" y="177"/>
                  </a:lnTo>
                  <a:lnTo>
                    <a:pt x="173" y="155"/>
                  </a:lnTo>
                  <a:lnTo>
                    <a:pt x="237" y="170"/>
                  </a:lnTo>
                  <a:lnTo>
                    <a:pt x="277" y="153"/>
                  </a:lnTo>
                  <a:lnTo>
                    <a:pt x="300" y="106"/>
                  </a:lnTo>
                  <a:lnTo>
                    <a:pt x="310" y="77"/>
                  </a:lnTo>
                  <a:lnTo>
                    <a:pt x="321" y="39"/>
                  </a:lnTo>
                  <a:lnTo>
                    <a:pt x="333" y="0"/>
                  </a:lnTo>
                  <a:lnTo>
                    <a:pt x="374" y="6"/>
                  </a:lnTo>
                  <a:lnTo>
                    <a:pt x="416" y="12"/>
                  </a:lnTo>
                  <a:lnTo>
                    <a:pt x="412" y="19"/>
                  </a:lnTo>
                  <a:lnTo>
                    <a:pt x="415" y="24"/>
                  </a:lnTo>
                  <a:lnTo>
                    <a:pt x="425" y="40"/>
                  </a:lnTo>
                  <a:lnTo>
                    <a:pt x="415" y="40"/>
                  </a:lnTo>
                  <a:lnTo>
                    <a:pt x="400" y="42"/>
                  </a:lnTo>
                  <a:lnTo>
                    <a:pt x="407" y="62"/>
                  </a:lnTo>
                  <a:lnTo>
                    <a:pt x="443" y="119"/>
                  </a:lnTo>
                  <a:lnTo>
                    <a:pt x="434" y="137"/>
                  </a:lnTo>
                  <a:lnTo>
                    <a:pt x="461" y="164"/>
                  </a:lnTo>
                  <a:lnTo>
                    <a:pt x="489" y="19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68" name="Freeform 8"/>
            <p:cNvSpPr>
              <a:spLocks noChangeAspect="1"/>
            </p:cNvSpPr>
            <p:nvPr/>
          </p:nvSpPr>
          <p:spPr bwMode="auto">
            <a:xfrm>
              <a:off x="5626834" y="3347951"/>
              <a:ext cx="250448" cy="275174"/>
            </a:xfrm>
            <a:custGeom>
              <a:avLst/>
              <a:gdLst>
                <a:gd name="T0" fmla="*/ 2147483646 w 536"/>
                <a:gd name="T1" fmla="*/ 2147483646 h 628"/>
                <a:gd name="T2" fmla="*/ 2147483646 w 536"/>
                <a:gd name="T3" fmla="*/ 2147483646 h 628"/>
                <a:gd name="T4" fmla="*/ 2147483646 w 536"/>
                <a:gd name="T5" fmla="*/ 2147483646 h 628"/>
                <a:gd name="T6" fmla="*/ 2147483646 w 536"/>
                <a:gd name="T7" fmla="*/ 2147483646 h 628"/>
                <a:gd name="T8" fmla="*/ 2147483646 w 536"/>
                <a:gd name="T9" fmla="*/ 2147483646 h 628"/>
                <a:gd name="T10" fmla="*/ 2147483646 w 536"/>
                <a:gd name="T11" fmla="*/ 2147483646 h 628"/>
                <a:gd name="T12" fmla="*/ 2147483646 w 536"/>
                <a:gd name="T13" fmla="*/ 2147483646 h 628"/>
                <a:gd name="T14" fmla="*/ 2147483646 w 536"/>
                <a:gd name="T15" fmla="*/ 2147483646 h 628"/>
                <a:gd name="T16" fmla="*/ 2147483646 w 536"/>
                <a:gd name="T17" fmla="*/ 2147483646 h 628"/>
                <a:gd name="T18" fmla="*/ 2147483646 w 536"/>
                <a:gd name="T19" fmla="*/ 2147483646 h 628"/>
                <a:gd name="T20" fmla="*/ 2147483646 w 536"/>
                <a:gd name="T21" fmla="*/ 2147483646 h 628"/>
                <a:gd name="T22" fmla="*/ 2147483646 w 536"/>
                <a:gd name="T23" fmla="*/ 2147483646 h 628"/>
                <a:gd name="T24" fmla="*/ 2147483646 w 536"/>
                <a:gd name="T25" fmla="*/ 2147483646 h 628"/>
                <a:gd name="T26" fmla="*/ 2147483646 w 536"/>
                <a:gd name="T27" fmla="*/ 2147483646 h 628"/>
                <a:gd name="T28" fmla="*/ 2147483646 w 536"/>
                <a:gd name="T29" fmla="*/ 2147483646 h 628"/>
                <a:gd name="T30" fmla="*/ 2147483646 w 536"/>
                <a:gd name="T31" fmla="*/ 2147483646 h 628"/>
                <a:gd name="T32" fmla="*/ 2147483646 w 536"/>
                <a:gd name="T33" fmla="*/ 2147483646 h 628"/>
                <a:gd name="T34" fmla="*/ 2147483646 w 536"/>
                <a:gd name="T35" fmla="*/ 2147483646 h 628"/>
                <a:gd name="T36" fmla="*/ 2147483646 w 536"/>
                <a:gd name="T37" fmla="*/ 2147483646 h 628"/>
                <a:gd name="T38" fmla="*/ 2147483646 w 536"/>
                <a:gd name="T39" fmla="*/ 2147483646 h 628"/>
                <a:gd name="T40" fmla="*/ 2147483646 w 536"/>
                <a:gd name="T41" fmla="*/ 2147483646 h 628"/>
                <a:gd name="T42" fmla="*/ 2147483646 w 536"/>
                <a:gd name="T43" fmla="*/ 2147483646 h 628"/>
                <a:gd name="T44" fmla="*/ 2147483646 w 536"/>
                <a:gd name="T45" fmla="*/ 2147483646 h 628"/>
                <a:gd name="T46" fmla="*/ 2147483646 w 536"/>
                <a:gd name="T47" fmla="*/ 2147483646 h 628"/>
                <a:gd name="T48" fmla="*/ 0 w 536"/>
                <a:gd name="T49" fmla="*/ 0 h 628"/>
                <a:gd name="T50" fmla="*/ 2147483646 w 536"/>
                <a:gd name="T51" fmla="*/ 0 h 628"/>
                <a:gd name="T52" fmla="*/ 2147483646 w 536"/>
                <a:gd name="T53" fmla="*/ 0 h 628"/>
                <a:gd name="T54" fmla="*/ 2147483646 w 536"/>
                <a:gd name="T55" fmla="*/ 0 h 628"/>
                <a:gd name="T56" fmla="*/ 2147483646 w 536"/>
                <a:gd name="T57" fmla="*/ 2147483646 h 628"/>
                <a:gd name="T58" fmla="*/ 2147483646 w 536"/>
                <a:gd name="T59" fmla="*/ 2147483646 h 628"/>
                <a:gd name="T60" fmla="*/ 2147483646 w 536"/>
                <a:gd name="T61" fmla="*/ 2147483646 h 628"/>
                <a:gd name="T62" fmla="*/ 2147483646 w 536"/>
                <a:gd name="T63" fmla="*/ 2147483646 h 628"/>
                <a:gd name="T64" fmla="*/ 2147483646 w 536"/>
                <a:gd name="T65" fmla="*/ 2147483646 h 628"/>
                <a:gd name="T66" fmla="*/ 2147483646 w 536"/>
                <a:gd name="T67" fmla="*/ 2147483646 h 628"/>
                <a:gd name="T68" fmla="*/ 2147483646 w 536"/>
                <a:gd name="T69" fmla="*/ 2147483646 h 628"/>
                <a:gd name="T70" fmla="*/ 2147483646 w 536"/>
                <a:gd name="T71" fmla="*/ 2147483646 h 628"/>
                <a:gd name="T72" fmla="*/ 2147483646 w 536"/>
                <a:gd name="T73" fmla="*/ 2147483646 h 628"/>
                <a:gd name="T74" fmla="*/ 2147483646 w 536"/>
                <a:gd name="T75" fmla="*/ 2147483646 h 628"/>
                <a:gd name="T76" fmla="*/ 2147483646 w 536"/>
                <a:gd name="T77" fmla="*/ 2147483646 h 628"/>
                <a:gd name="T78" fmla="*/ 2147483646 w 536"/>
                <a:gd name="T79" fmla="*/ 2147483646 h 628"/>
                <a:gd name="T80" fmla="*/ 2147483646 w 536"/>
                <a:gd name="T81" fmla="*/ 2147483646 h 628"/>
                <a:gd name="T82" fmla="*/ 2147483646 w 536"/>
                <a:gd name="T83" fmla="*/ 2147483646 h 628"/>
                <a:gd name="T84" fmla="*/ 2147483646 w 536"/>
                <a:gd name="T85" fmla="*/ 2147483646 h 628"/>
                <a:gd name="T86" fmla="*/ 2147483646 w 536"/>
                <a:gd name="T87" fmla="*/ 2147483646 h 628"/>
                <a:gd name="T88" fmla="*/ 2147483646 w 536"/>
                <a:gd name="T89" fmla="*/ 2147483646 h 628"/>
                <a:gd name="T90" fmla="*/ 2147483646 w 536"/>
                <a:gd name="T91" fmla="*/ 2147483646 h 628"/>
                <a:gd name="T92" fmla="*/ 2147483646 w 536"/>
                <a:gd name="T93" fmla="*/ 2147483646 h 628"/>
                <a:gd name="T94" fmla="*/ 2147483646 w 536"/>
                <a:gd name="T95" fmla="*/ 2147483646 h 628"/>
                <a:gd name="T96" fmla="*/ 2147483646 w 536"/>
                <a:gd name="T97" fmla="*/ 2147483646 h 6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628"/>
                <a:gd name="T149" fmla="*/ 536 w 536"/>
                <a:gd name="T150" fmla="*/ 628 h 6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628">
                  <a:moveTo>
                    <a:pt x="536" y="485"/>
                  </a:moveTo>
                  <a:lnTo>
                    <a:pt x="530" y="489"/>
                  </a:lnTo>
                  <a:lnTo>
                    <a:pt x="524" y="558"/>
                  </a:lnTo>
                  <a:lnTo>
                    <a:pt x="515" y="628"/>
                  </a:lnTo>
                  <a:lnTo>
                    <a:pt x="493" y="607"/>
                  </a:lnTo>
                  <a:lnTo>
                    <a:pt x="488" y="619"/>
                  </a:lnTo>
                  <a:lnTo>
                    <a:pt x="463" y="610"/>
                  </a:lnTo>
                  <a:lnTo>
                    <a:pt x="463" y="628"/>
                  </a:lnTo>
                  <a:lnTo>
                    <a:pt x="415" y="580"/>
                  </a:lnTo>
                  <a:lnTo>
                    <a:pt x="390" y="553"/>
                  </a:lnTo>
                  <a:lnTo>
                    <a:pt x="363" y="526"/>
                  </a:lnTo>
                  <a:lnTo>
                    <a:pt x="337" y="499"/>
                  </a:lnTo>
                  <a:lnTo>
                    <a:pt x="310" y="473"/>
                  </a:lnTo>
                  <a:lnTo>
                    <a:pt x="290" y="428"/>
                  </a:lnTo>
                  <a:lnTo>
                    <a:pt x="270" y="382"/>
                  </a:lnTo>
                  <a:lnTo>
                    <a:pt x="261" y="374"/>
                  </a:lnTo>
                  <a:lnTo>
                    <a:pt x="236" y="334"/>
                  </a:lnTo>
                  <a:lnTo>
                    <a:pt x="210" y="292"/>
                  </a:lnTo>
                  <a:lnTo>
                    <a:pt x="194" y="256"/>
                  </a:lnTo>
                  <a:lnTo>
                    <a:pt x="179" y="219"/>
                  </a:lnTo>
                  <a:lnTo>
                    <a:pt x="140" y="180"/>
                  </a:lnTo>
                  <a:lnTo>
                    <a:pt x="107" y="135"/>
                  </a:lnTo>
                  <a:lnTo>
                    <a:pt x="72" y="100"/>
                  </a:lnTo>
                  <a:lnTo>
                    <a:pt x="34" y="62"/>
                  </a:lnTo>
                  <a:lnTo>
                    <a:pt x="0" y="0"/>
                  </a:lnTo>
                  <a:lnTo>
                    <a:pt x="36" y="4"/>
                  </a:lnTo>
                  <a:lnTo>
                    <a:pt x="72" y="12"/>
                  </a:lnTo>
                  <a:lnTo>
                    <a:pt x="109" y="18"/>
                  </a:lnTo>
                  <a:lnTo>
                    <a:pt x="152" y="68"/>
                  </a:lnTo>
                  <a:lnTo>
                    <a:pt x="158" y="80"/>
                  </a:lnTo>
                  <a:lnTo>
                    <a:pt x="202" y="119"/>
                  </a:lnTo>
                  <a:lnTo>
                    <a:pt x="245" y="159"/>
                  </a:lnTo>
                  <a:lnTo>
                    <a:pt x="282" y="198"/>
                  </a:lnTo>
                  <a:lnTo>
                    <a:pt x="281" y="179"/>
                  </a:lnTo>
                  <a:lnTo>
                    <a:pt x="322" y="213"/>
                  </a:lnTo>
                  <a:lnTo>
                    <a:pt x="348" y="244"/>
                  </a:lnTo>
                  <a:lnTo>
                    <a:pt x="393" y="277"/>
                  </a:lnTo>
                  <a:lnTo>
                    <a:pt x="400" y="279"/>
                  </a:lnTo>
                  <a:lnTo>
                    <a:pt x="430" y="306"/>
                  </a:lnTo>
                  <a:lnTo>
                    <a:pt x="409" y="317"/>
                  </a:lnTo>
                  <a:lnTo>
                    <a:pt x="413" y="326"/>
                  </a:lnTo>
                  <a:lnTo>
                    <a:pt x="409" y="334"/>
                  </a:lnTo>
                  <a:lnTo>
                    <a:pt x="415" y="353"/>
                  </a:lnTo>
                  <a:lnTo>
                    <a:pt x="454" y="362"/>
                  </a:lnTo>
                  <a:lnTo>
                    <a:pt x="461" y="402"/>
                  </a:lnTo>
                  <a:lnTo>
                    <a:pt x="472" y="416"/>
                  </a:lnTo>
                  <a:lnTo>
                    <a:pt x="472" y="438"/>
                  </a:lnTo>
                  <a:lnTo>
                    <a:pt x="510" y="438"/>
                  </a:lnTo>
                  <a:lnTo>
                    <a:pt x="536" y="48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69" name="Freeform 9"/>
            <p:cNvSpPr>
              <a:spLocks noChangeAspect="1"/>
            </p:cNvSpPr>
            <p:nvPr/>
          </p:nvSpPr>
          <p:spPr bwMode="auto">
            <a:xfrm>
              <a:off x="6447362" y="3491736"/>
              <a:ext cx="222775" cy="210719"/>
            </a:xfrm>
            <a:custGeom>
              <a:avLst/>
              <a:gdLst>
                <a:gd name="T0" fmla="*/ 2147483646 w 480"/>
                <a:gd name="T1" fmla="*/ 2147483646 h 481"/>
                <a:gd name="T2" fmla="*/ 2147483646 w 480"/>
                <a:gd name="T3" fmla="*/ 2147483646 h 481"/>
                <a:gd name="T4" fmla="*/ 2147483646 w 480"/>
                <a:gd name="T5" fmla="*/ 2147483646 h 481"/>
                <a:gd name="T6" fmla="*/ 2147483646 w 480"/>
                <a:gd name="T7" fmla="*/ 2147483646 h 481"/>
                <a:gd name="T8" fmla="*/ 2147483646 w 480"/>
                <a:gd name="T9" fmla="*/ 2147483646 h 481"/>
                <a:gd name="T10" fmla="*/ 2147483646 w 480"/>
                <a:gd name="T11" fmla="*/ 2147483646 h 481"/>
                <a:gd name="T12" fmla="*/ 2147483646 w 480"/>
                <a:gd name="T13" fmla="*/ 2147483646 h 481"/>
                <a:gd name="T14" fmla="*/ 2147483646 w 480"/>
                <a:gd name="T15" fmla="*/ 2147483646 h 481"/>
                <a:gd name="T16" fmla="*/ 2147483646 w 480"/>
                <a:gd name="T17" fmla="*/ 2147483646 h 481"/>
                <a:gd name="T18" fmla="*/ 2147483646 w 480"/>
                <a:gd name="T19" fmla="*/ 2147483646 h 481"/>
                <a:gd name="T20" fmla="*/ 2147483646 w 480"/>
                <a:gd name="T21" fmla="*/ 2147483646 h 481"/>
                <a:gd name="T22" fmla="*/ 2147483646 w 480"/>
                <a:gd name="T23" fmla="*/ 2147483646 h 481"/>
                <a:gd name="T24" fmla="*/ 2147483646 w 480"/>
                <a:gd name="T25" fmla="*/ 2147483646 h 481"/>
                <a:gd name="T26" fmla="*/ 2147483646 w 480"/>
                <a:gd name="T27" fmla="*/ 0 h 481"/>
                <a:gd name="T28" fmla="*/ 0 w 480"/>
                <a:gd name="T29" fmla="*/ 2147483646 h 481"/>
                <a:gd name="T30" fmla="*/ 2147483646 w 480"/>
                <a:gd name="T31" fmla="*/ 2147483646 h 481"/>
                <a:gd name="T32" fmla="*/ 2147483646 w 480"/>
                <a:gd name="T33" fmla="*/ 2147483646 h 481"/>
                <a:gd name="T34" fmla="*/ 2147483646 w 480"/>
                <a:gd name="T35" fmla="*/ 2147483646 h 481"/>
                <a:gd name="T36" fmla="*/ 2147483646 w 480"/>
                <a:gd name="T37" fmla="*/ 2147483646 h 481"/>
                <a:gd name="T38" fmla="*/ 2147483646 w 480"/>
                <a:gd name="T39" fmla="*/ 2147483646 h 481"/>
                <a:gd name="T40" fmla="*/ 2147483646 w 480"/>
                <a:gd name="T41" fmla="*/ 2147483646 h 481"/>
                <a:gd name="T42" fmla="*/ 2147483646 w 480"/>
                <a:gd name="T43" fmla="*/ 2147483646 h 481"/>
                <a:gd name="T44" fmla="*/ 2147483646 w 480"/>
                <a:gd name="T45" fmla="*/ 2147483646 h 481"/>
                <a:gd name="T46" fmla="*/ 2147483646 w 480"/>
                <a:gd name="T47" fmla="*/ 2147483646 h 481"/>
                <a:gd name="T48" fmla="*/ 2147483646 w 480"/>
                <a:gd name="T49" fmla="*/ 2147483646 h 481"/>
                <a:gd name="T50" fmla="*/ 2147483646 w 480"/>
                <a:gd name="T51" fmla="*/ 2147483646 h 481"/>
                <a:gd name="T52" fmla="*/ 2147483646 w 480"/>
                <a:gd name="T53" fmla="*/ 2147483646 h 481"/>
                <a:gd name="T54" fmla="*/ 2147483646 w 480"/>
                <a:gd name="T55" fmla="*/ 2147483646 h 481"/>
                <a:gd name="T56" fmla="*/ 2147483646 w 480"/>
                <a:gd name="T57" fmla="*/ 2147483646 h 481"/>
                <a:gd name="T58" fmla="*/ 2147483646 w 480"/>
                <a:gd name="T59" fmla="*/ 2147483646 h 481"/>
                <a:gd name="T60" fmla="*/ 2147483646 w 480"/>
                <a:gd name="T61" fmla="*/ 2147483646 h 481"/>
                <a:gd name="T62" fmla="*/ 2147483646 w 480"/>
                <a:gd name="T63" fmla="*/ 2147483646 h 4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481"/>
                <a:gd name="T98" fmla="*/ 480 w 480"/>
                <a:gd name="T99" fmla="*/ 481 h 4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481">
                  <a:moveTo>
                    <a:pt x="366" y="402"/>
                  </a:moveTo>
                  <a:lnTo>
                    <a:pt x="366" y="405"/>
                  </a:lnTo>
                  <a:lnTo>
                    <a:pt x="363" y="430"/>
                  </a:lnTo>
                  <a:lnTo>
                    <a:pt x="376" y="426"/>
                  </a:lnTo>
                  <a:lnTo>
                    <a:pt x="416" y="418"/>
                  </a:lnTo>
                  <a:lnTo>
                    <a:pt x="430" y="448"/>
                  </a:lnTo>
                  <a:lnTo>
                    <a:pt x="457" y="481"/>
                  </a:lnTo>
                  <a:lnTo>
                    <a:pt x="461" y="436"/>
                  </a:lnTo>
                  <a:lnTo>
                    <a:pt x="464" y="391"/>
                  </a:lnTo>
                  <a:lnTo>
                    <a:pt x="467" y="345"/>
                  </a:lnTo>
                  <a:lnTo>
                    <a:pt x="471" y="300"/>
                  </a:lnTo>
                  <a:lnTo>
                    <a:pt x="474" y="256"/>
                  </a:lnTo>
                  <a:lnTo>
                    <a:pt x="476" y="211"/>
                  </a:lnTo>
                  <a:lnTo>
                    <a:pt x="479" y="166"/>
                  </a:lnTo>
                  <a:lnTo>
                    <a:pt x="480" y="120"/>
                  </a:lnTo>
                  <a:lnTo>
                    <a:pt x="448" y="112"/>
                  </a:lnTo>
                  <a:lnTo>
                    <a:pt x="388" y="85"/>
                  </a:lnTo>
                  <a:lnTo>
                    <a:pt x="328" y="57"/>
                  </a:lnTo>
                  <a:lnTo>
                    <a:pt x="295" y="84"/>
                  </a:lnTo>
                  <a:lnTo>
                    <a:pt x="251" y="111"/>
                  </a:lnTo>
                  <a:lnTo>
                    <a:pt x="200" y="163"/>
                  </a:lnTo>
                  <a:lnTo>
                    <a:pt x="179" y="144"/>
                  </a:lnTo>
                  <a:lnTo>
                    <a:pt x="161" y="118"/>
                  </a:lnTo>
                  <a:lnTo>
                    <a:pt x="158" y="129"/>
                  </a:lnTo>
                  <a:lnTo>
                    <a:pt x="146" y="68"/>
                  </a:lnTo>
                  <a:lnTo>
                    <a:pt x="148" y="41"/>
                  </a:lnTo>
                  <a:lnTo>
                    <a:pt x="142" y="17"/>
                  </a:lnTo>
                  <a:lnTo>
                    <a:pt x="97" y="9"/>
                  </a:lnTo>
                  <a:lnTo>
                    <a:pt x="52" y="0"/>
                  </a:lnTo>
                  <a:lnTo>
                    <a:pt x="7" y="30"/>
                  </a:lnTo>
                  <a:lnTo>
                    <a:pt x="0" y="57"/>
                  </a:lnTo>
                  <a:lnTo>
                    <a:pt x="37" y="69"/>
                  </a:lnTo>
                  <a:lnTo>
                    <a:pt x="61" y="102"/>
                  </a:lnTo>
                  <a:lnTo>
                    <a:pt x="97" y="100"/>
                  </a:lnTo>
                  <a:lnTo>
                    <a:pt x="133" y="99"/>
                  </a:lnTo>
                  <a:lnTo>
                    <a:pt x="131" y="109"/>
                  </a:lnTo>
                  <a:lnTo>
                    <a:pt x="127" y="115"/>
                  </a:lnTo>
                  <a:lnTo>
                    <a:pt x="121" y="117"/>
                  </a:lnTo>
                  <a:lnTo>
                    <a:pt x="106" y="115"/>
                  </a:lnTo>
                  <a:lnTo>
                    <a:pt x="61" y="127"/>
                  </a:lnTo>
                  <a:lnTo>
                    <a:pt x="43" y="138"/>
                  </a:lnTo>
                  <a:lnTo>
                    <a:pt x="85" y="172"/>
                  </a:lnTo>
                  <a:lnTo>
                    <a:pt x="77" y="196"/>
                  </a:lnTo>
                  <a:lnTo>
                    <a:pt x="103" y="199"/>
                  </a:lnTo>
                  <a:lnTo>
                    <a:pt x="133" y="147"/>
                  </a:lnTo>
                  <a:lnTo>
                    <a:pt x="124" y="179"/>
                  </a:lnTo>
                  <a:lnTo>
                    <a:pt x="165" y="194"/>
                  </a:lnTo>
                  <a:lnTo>
                    <a:pt x="177" y="194"/>
                  </a:lnTo>
                  <a:lnTo>
                    <a:pt x="174" y="211"/>
                  </a:lnTo>
                  <a:lnTo>
                    <a:pt x="210" y="226"/>
                  </a:lnTo>
                  <a:lnTo>
                    <a:pt x="246" y="239"/>
                  </a:lnTo>
                  <a:lnTo>
                    <a:pt x="282" y="253"/>
                  </a:lnTo>
                  <a:lnTo>
                    <a:pt x="318" y="266"/>
                  </a:lnTo>
                  <a:lnTo>
                    <a:pt x="337" y="290"/>
                  </a:lnTo>
                  <a:lnTo>
                    <a:pt x="361" y="353"/>
                  </a:lnTo>
                  <a:lnTo>
                    <a:pt x="374" y="363"/>
                  </a:lnTo>
                  <a:lnTo>
                    <a:pt x="351" y="363"/>
                  </a:lnTo>
                  <a:lnTo>
                    <a:pt x="377" y="376"/>
                  </a:lnTo>
                  <a:lnTo>
                    <a:pt x="355" y="376"/>
                  </a:lnTo>
                  <a:lnTo>
                    <a:pt x="361" y="394"/>
                  </a:lnTo>
                  <a:lnTo>
                    <a:pt x="330" y="388"/>
                  </a:lnTo>
                  <a:lnTo>
                    <a:pt x="300" y="441"/>
                  </a:lnTo>
                  <a:lnTo>
                    <a:pt x="345" y="432"/>
                  </a:lnTo>
                  <a:lnTo>
                    <a:pt x="366" y="40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0" name="Freeform 10"/>
            <p:cNvSpPr>
              <a:spLocks noChangeAspect="1"/>
            </p:cNvSpPr>
            <p:nvPr/>
          </p:nvSpPr>
          <p:spPr bwMode="auto">
            <a:xfrm>
              <a:off x="6167857" y="3439676"/>
              <a:ext cx="143904" cy="178491"/>
            </a:xfrm>
            <a:custGeom>
              <a:avLst/>
              <a:gdLst>
                <a:gd name="T0" fmla="*/ 2147483646 w 313"/>
                <a:gd name="T1" fmla="*/ 0 h 404"/>
                <a:gd name="T2" fmla="*/ 2147483646 w 313"/>
                <a:gd name="T3" fmla="*/ 0 h 404"/>
                <a:gd name="T4" fmla="*/ 2147483646 w 313"/>
                <a:gd name="T5" fmla="*/ 2147483646 h 404"/>
                <a:gd name="T6" fmla="*/ 2147483646 w 313"/>
                <a:gd name="T7" fmla="*/ 2147483646 h 404"/>
                <a:gd name="T8" fmla="*/ 2147483646 w 313"/>
                <a:gd name="T9" fmla="*/ 2147483646 h 404"/>
                <a:gd name="T10" fmla="*/ 2147483646 w 313"/>
                <a:gd name="T11" fmla="*/ 2147483646 h 404"/>
                <a:gd name="T12" fmla="*/ 2147483646 w 313"/>
                <a:gd name="T13" fmla="*/ 2147483646 h 404"/>
                <a:gd name="T14" fmla="*/ 2147483646 w 313"/>
                <a:gd name="T15" fmla="*/ 2147483646 h 404"/>
                <a:gd name="T16" fmla="*/ 2147483646 w 313"/>
                <a:gd name="T17" fmla="*/ 2147483646 h 404"/>
                <a:gd name="T18" fmla="*/ 2147483646 w 313"/>
                <a:gd name="T19" fmla="*/ 2147483646 h 404"/>
                <a:gd name="T20" fmla="*/ 2147483646 w 313"/>
                <a:gd name="T21" fmla="*/ 2147483646 h 404"/>
                <a:gd name="T22" fmla="*/ 2147483646 w 313"/>
                <a:gd name="T23" fmla="*/ 2147483646 h 404"/>
                <a:gd name="T24" fmla="*/ 0 w 313"/>
                <a:gd name="T25" fmla="*/ 2147483646 h 404"/>
                <a:gd name="T26" fmla="*/ 0 w 313"/>
                <a:gd name="T27" fmla="*/ 2147483646 h 404"/>
                <a:gd name="T28" fmla="*/ 2147483646 w 313"/>
                <a:gd name="T29" fmla="*/ 2147483646 h 404"/>
                <a:gd name="T30" fmla="*/ 2147483646 w 313"/>
                <a:gd name="T31" fmla="*/ 2147483646 h 404"/>
                <a:gd name="T32" fmla="*/ 2147483646 w 313"/>
                <a:gd name="T33" fmla="*/ 2147483646 h 404"/>
                <a:gd name="T34" fmla="*/ 2147483646 w 313"/>
                <a:gd name="T35" fmla="*/ 2147483646 h 404"/>
                <a:gd name="T36" fmla="*/ 2147483646 w 313"/>
                <a:gd name="T37" fmla="*/ 2147483646 h 404"/>
                <a:gd name="T38" fmla="*/ 2147483646 w 313"/>
                <a:gd name="T39" fmla="*/ 2147483646 h 404"/>
                <a:gd name="T40" fmla="*/ 2147483646 w 313"/>
                <a:gd name="T41" fmla="*/ 2147483646 h 404"/>
                <a:gd name="T42" fmla="*/ 2147483646 w 313"/>
                <a:gd name="T43" fmla="*/ 2147483646 h 404"/>
                <a:gd name="T44" fmla="*/ 2147483646 w 313"/>
                <a:gd name="T45" fmla="*/ 2147483646 h 404"/>
                <a:gd name="T46" fmla="*/ 2147483646 w 313"/>
                <a:gd name="T47" fmla="*/ 2147483646 h 404"/>
                <a:gd name="T48" fmla="*/ 2147483646 w 313"/>
                <a:gd name="T49" fmla="*/ 2147483646 h 404"/>
                <a:gd name="T50" fmla="*/ 2147483646 w 313"/>
                <a:gd name="T51" fmla="*/ 2147483646 h 404"/>
                <a:gd name="T52" fmla="*/ 2147483646 w 313"/>
                <a:gd name="T53" fmla="*/ 2147483646 h 404"/>
                <a:gd name="T54" fmla="*/ 2147483646 w 313"/>
                <a:gd name="T55" fmla="*/ 2147483646 h 404"/>
                <a:gd name="T56" fmla="*/ 2147483646 w 313"/>
                <a:gd name="T57" fmla="*/ 2147483646 h 404"/>
                <a:gd name="T58" fmla="*/ 2147483646 w 313"/>
                <a:gd name="T59" fmla="*/ 2147483646 h 404"/>
                <a:gd name="T60" fmla="*/ 2147483646 w 313"/>
                <a:gd name="T61" fmla="*/ 2147483646 h 404"/>
                <a:gd name="T62" fmla="*/ 2147483646 w 313"/>
                <a:gd name="T63" fmla="*/ 2147483646 h 404"/>
                <a:gd name="T64" fmla="*/ 2147483646 w 313"/>
                <a:gd name="T65" fmla="*/ 2147483646 h 404"/>
                <a:gd name="T66" fmla="*/ 2147483646 w 313"/>
                <a:gd name="T67" fmla="*/ 2147483646 h 404"/>
                <a:gd name="T68" fmla="*/ 2147483646 w 313"/>
                <a:gd name="T69" fmla="*/ 2147483646 h 404"/>
                <a:gd name="T70" fmla="*/ 2147483646 w 313"/>
                <a:gd name="T71" fmla="*/ 2147483646 h 404"/>
                <a:gd name="T72" fmla="*/ 2147483646 w 313"/>
                <a:gd name="T73" fmla="*/ 2147483646 h 404"/>
                <a:gd name="T74" fmla="*/ 2147483646 w 313"/>
                <a:gd name="T75" fmla="*/ 2147483646 h 404"/>
                <a:gd name="T76" fmla="*/ 2147483646 w 313"/>
                <a:gd name="T77" fmla="*/ 2147483646 h 404"/>
                <a:gd name="T78" fmla="*/ 2147483646 w 313"/>
                <a:gd name="T79" fmla="*/ 2147483646 h 404"/>
                <a:gd name="T80" fmla="*/ 2147483646 w 313"/>
                <a:gd name="T81" fmla="*/ 2147483646 h 404"/>
                <a:gd name="T82" fmla="*/ 2147483646 w 313"/>
                <a:gd name="T83" fmla="*/ 2147483646 h 404"/>
                <a:gd name="T84" fmla="*/ 2147483646 w 313"/>
                <a:gd name="T85" fmla="*/ 2147483646 h 404"/>
                <a:gd name="T86" fmla="*/ 2147483646 w 313"/>
                <a:gd name="T87" fmla="*/ 2147483646 h 404"/>
                <a:gd name="T88" fmla="*/ 2147483646 w 313"/>
                <a:gd name="T89" fmla="*/ 2147483646 h 404"/>
                <a:gd name="T90" fmla="*/ 2147483646 w 313"/>
                <a:gd name="T91" fmla="*/ 2147483646 h 404"/>
                <a:gd name="T92" fmla="*/ 2147483646 w 313"/>
                <a:gd name="T93" fmla="*/ 0 h 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13"/>
                <a:gd name="T142" fmla="*/ 0 h 404"/>
                <a:gd name="T143" fmla="*/ 313 w 313"/>
                <a:gd name="T144" fmla="*/ 404 h 4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13" h="404">
                  <a:moveTo>
                    <a:pt x="313" y="9"/>
                  </a:moveTo>
                  <a:lnTo>
                    <a:pt x="298" y="0"/>
                  </a:lnTo>
                  <a:lnTo>
                    <a:pt x="251" y="46"/>
                  </a:lnTo>
                  <a:lnTo>
                    <a:pt x="189" y="37"/>
                  </a:lnTo>
                  <a:lnTo>
                    <a:pt x="128" y="27"/>
                  </a:lnTo>
                  <a:lnTo>
                    <a:pt x="98" y="25"/>
                  </a:lnTo>
                  <a:lnTo>
                    <a:pt x="79" y="48"/>
                  </a:lnTo>
                  <a:lnTo>
                    <a:pt x="70" y="46"/>
                  </a:lnTo>
                  <a:lnTo>
                    <a:pt x="46" y="93"/>
                  </a:lnTo>
                  <a:lnTo>
                    <a:pt x="49" y="140"/>
                  </a:lnTo>
                  <a:lnTo>
                    <a:pt x="43" y="134"/>
                  </a:lnTo>
                  <a:lnTo>
                    <a:pt x="22" y="185"/>
                  </a:lnTo>
                  <a:lnTo>
                    <a:pt x="0" y="240"/>
                  </a:lnTo>
                  <a:lnTo>
                    <a:pt x="6" y="288"/>
                  </a:lnTo>
                  <a:lnTo>
                    <a:pt x="28" y="292"/>
                  </a:lnTo>
                  <a:lnTo>
                    <a:pt x="27" y="333"/>
                  </a:lnTo>
                  <a:lnTo>
                    <a:pt x="25" y="373"/>
                  </a:lnTo>
                  <a:lnTo>
                    <a:pt x="28" y="404"/>
                  </a:lnTo>
                  <a:lnTo>
                    <a:pt x="70" y="397"/>
                  </a:lnTo>
                  <a:lnTo>
                    <a:pt x="70" y="330"/>
                  </a:lnTo>
                  <a:lnTo>
                    <a:pt x="67" y="263"/>
                  </a:lnTo>
                  <a:lnTo>
                    <a:pt x="98" y="239"/>
                  </a:lnTo>
                  <a:lnTo>
                    <a:pt x="103" y="273"/>
                  </a:lnTo>
                  <a:lnTo>
                    <a:pt x="106" y="297"/>
                  </a:lnTo>
                  <a:lnTo>
                    <a:pt x="128" y="327"/>
                  </a:lnTo>
                  <a:lnTo>
                    <a:pt x="134" y="360"/>
                  </a:lnTo>
                  <a:lnTo>
                    <a:pt x="151" y="351"/>
                  </a:lnTo>
                  <a:lnTo>
                    <a:pt x="183" y="331"/>
                  </a:lnTo>
                  <a:lnTo>
                    <a:pt x="194" y="327"/>
                  </a:lnTo>
                  <a:lnTo>
                    <a:pt x="164" y="279"/>
                  </a:lnTo>
                  <a:lnTo>
                    <a:pt x="171" y="266"/>
                  </a:lnTo>
                  <a:lnTo>
                    <a:pt x="148" y="228"/>
                  </a:lnTo>
                  <a:lnTo>
                    <a:pt x="124" y="192"/>
                  </a:lnTo>
                  <a:lnTo>
                    <a:pt x="142" y="194"/>
                  </a:lnTo>
                  <a:lnTo>
                    <a:pt x="177" y="169"/>
                  </a:lnTo>
                  <a:lnTo>
                    <a:pt x="212" y="142"/>
                  </a:lnTo>
                  <a:lnTo>
                    <a:pt x="224" y="142"/>
                  </a:lnTo>
                  <a:lnTo>
                    <a:pt x="216" y="124"/>
                  </a:lnTo>
                  <a:lnTo>
                    <a:pt x="198" y="131"/>
                  </a:lnTo>
                  <a:lnTo>
                    <a:pt x="139" y="142"/>
                  </a:lnTo>
                  <a:lnTo>
                    <a:pt x="98" y="169"/>
                  </a:lnTo>
                  <a:lnTo>
                    <a:pt x="59" y="113"/>
                  </a:lnTo>
                  <a:lnTo>
                    <a:pt x="77" y="66"/>
                  </a:lnTo>
                  <a:lnTo>
                    <a:pt x="146" y="69"/>
                  </a:lnTo>
                  <a:lnTo>
                    <a:pt x="215" y="72"/>
                  </a:lnTo>
                  <a:lnTo>
                    <a:pt x="282" y="60"/>
                  </a:lnTo>
                  <a:lnTo>
                    <a:pt x="313"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1" name="Freeform 11"/>
            <p:cNvSpPr>
              <a:spLocks noChangeAspect="1"/>
            </p:cNvSpPr>
            <p:nvPr/>
          </p:nvSpPr>
          <p:spPr bwMode="auto">
            <a:xfrm>
              <a:off x="5855143" y="3625605"/>
              <a:ext cx="208938" cy="68173"/>
            </a:xfrm>
            <a:custGeom>
              <a:avLst/>
              <a:gdLst>
                <a:gd name="T0" fmla="*/ 2147483646 w 446"/>
                <a:gd name="T1" fmla="*/ 2147483646 h 153"/>
                <a:gd name="T2" fmla="*/ 2147483646 w 446"/>
                <a:gd name="T3" fmla="*/ 2147483646 h 153"/>
                <a:gd name="T4" fmla="*/ 2147483646 w 446"/>
                <a:gd name="T5" fmla="*/ 2147483646 h 153"/>
                <a:gd name="T6" fmla="*/ 2147483646 w 446"/>
                <a:gd name="T7" fmla="*/ 2147483646 h 153"/>
                <a:gd name="T8" fmla="*/ 2147483646 w 446"/>
                <a:gd name="T9" fmla="*/ 2147483646 h 153"/>
                <a:gd name="T10" fmla="*/ 2147483646 w 446"/>
                <a:gd name="T11" fmla="*/ 2147483646 h 153"/>
                <a:gd name="T12" fmla="*/ 2147483646 w 446"/>
                <a:gd name="T13" fmla="*/ 2147483646 h 153"/>
                <a:gd name="T14" fmla="*/ 2147483646 w 446"/>
                <a:gd name="T15" fmla="*/ 2147483646 h 153"/>
                <a:gd name="T16" fmla="*/ 2147483646 w 446"/>
                <a:gd name="T17" fmla="*/ 2147483646 h 153"/>
                <a:gd name="T18" fmla="*/ 2147483646 w 446"/>
                <a:gd name="T19" fmla="*/ 2147483646 h 153"/>
                <a:gd name="T20" fmla="*/ 2147483646 w 446"/>
                <a:gd name="T21" fmla="*/ 2147483646 h 153"/>
                <a:gd name="T22" fmla="*/ 2147483646 w 446"/>
                <a:gd name="T23" fmla="*/ 2147483646 h 153"/>
                <a:gd name="T24" fmla="*/ 2147483646 w 446"/>
                <a:gd name="T25" fmla="*/ 0 h 153"/>
                <a:gd name="T26" fmla="*/ 2147483646 w 446"/>
                <a:gd name="T27" fmla="*/ 0 h 153"/>
                <a:gd name="T28" fmla="*/ 2147483646 w 446"/>
                <a:gd name="T29" fmla="*/ 2147483646 h 153"/>
                <a:gd name="T30" fmla="*/ 0 w 446"/>
                <a:gd name="T31" fmla="*/ 2147483646 h 153"/>
                <a:gd name="T32" fmla="*/ 2147483646 w 446"/>
                <a:gd name="T33" fmla="*/ 2147483646 h 153"/>
                <a:gd name="T34" fmla="*/ 2147483646 w 446"/>
                <a:gd name="T35" fmla="*/ 2147483646 h 153"/>
                <a:gd name="T36" fmla="*/ 2147483646 w 446"/>
                <a:gd name="T37" fmla="*/ 2147483646 h 153"/>
                <a:gd name="T38" fmla="*/ 2147483646 w 446"/>
                <a:gd name="T39" fmla="*/ 2147483646 h 153"/>
                <a:gd name="T40" fmla="*/ 2147483646 w 446"/>
                <a:gd name="T41" fmla="*/ 2147483646 h 153"/>
                <a:gd name="T42" fmla="*/ 2147483646 w 446"/>
                <a:gd name="T43" fmla="*/ 2147483646 h 153"/>
                <a:gd name="T44" fmla="*/ 2147483646 w 446"/>
                <a:gd name="T45" fmla="*/ 2147483646 h 153"/>
                <a:gd name="T46" fmla="*/ 2147483646 w 446"/>
                <a:gd name="T47" fmla="*/ 2147483646 h 153"/>
                <a:gd name="T48" fmla="*/ 2147483646 w 446"/>
                <a:gd name="T49" fmla="*/ 2147483646 h 153"/>
                <a:gd name="T50" fmla="*/ 2147483646 w 446"/>
                <a:gd name="T51" fmla="*/ 2147483646 h 1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6"/>
                <a:gd name="T79" fmla="*/ 0 h 153"/>
                <a:gd name="T80" fmla="*/ 446 w 446"/>
                <a:gd name="T81" fmla="*/ 153 h 1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6" h="153">
                  <a:moveTo>
                    <a:pt x="446" y="153"/>
                  </a:moveTo>
                  <a:lnTo>
                    <a:pt x="440" y="145"/>
                  </a:lnTo>
                  <a:lnTo>
                    <a:pt x="441" y="101"/>
                  </a:lnTo>
                  <a:lnTo>
                    <a:pt x="406" y="97"/>
                  </a:lnTo>
                  <a:lnTo>
                    <a:pt x="370" y="91"/>
                  </a:lnTo>
                  <a:lnTo>
                    <a:pt x="356" y="58"/>
                  </a:lnTo>
                  <a:lnTo>
                    <a:pt x="298" y="39"/>
                  </a:lnTo>
                  <a:lnTo>
                    <a:pt x="276" y="24"/>
                  </a:lnTo>
                  <a:lnTo>
                    <a:pt x="255" y="48"/>
                  </a:lnTo>
                  <a:lnTo>
                    <a:pt x="216" y="48"/>
                  </a:lnTo>
                  <a:lnTo>
                    <a:pt x="179" y="48"/>
                  </a:lnTo>
                  <a:lnTo>
                    <a:pt x="158" y="28"/>
                  </a:lnTo>
                  <a:lnTo>
                    <a:pt x="103" y="1"/>
                  </a:lnTo>
                  <a:lnTo>
                    <a:pt x="41" y="0"/>
                  </a:lnTo>
                  <a:lnTo>
                    <a:pt x="16" y="34"/>
                  </a:lnTo>
                  <a:lnTo>
                    <a:pt x="0" y="40"/>
                  </a:lnTo>
                  <a:lnTo>
                    <a:pt x="50" y="55"/>
                  </a:lnTo>
                  <a:lnTo>
                    <a:pt x="50" y="68"/>
                  </a:lnTo>
                  <a:lnTo>
                    <a:pt x="101" y="82"/>
                  </a:lnTo>
                  <a:lnTo>
                    <a:pt x="152" y="95"/>
                  </a:lnTo>
                  <a:lnTo>
                    <a:pt x="197" y="104"/>
                  </a:lnTo>
                  <a:lnTo>
                    <a:pt x="241" y="115"/>
                  </a:lnTo>
                  <a:lnTo>
                    <a:pt x="304" y="122"/>
                  </a:lnTo>
                  <a:lnTo>
                    <a:pt x="367" y="130"/>
                  </a:lnTo>
                  <a:lnTo>
                    <a:pt x="406" y="142"/>
                  </a:lnTo>
                  <a:lnTo>
                    <a:pt x="446" y="15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2" name="Freeform 12"/>
            <p:cNvSpPr>
              <a:spLocks noChangeAspect="1"/>
            </p:cNvSpPr>
            <p:nvPr/>
          </p:nvSpPr>
          <p:spPr bwMode="auto">
            <a:xfrm>
              <a:off x="6263332" y="3686341"/>
              <a:ext cx="88556" cy="47102"/>
            </a:xfrm>
            <a:custGeom>
              <a:avLst/>
              <a:gdLst>
                <a:gd name="T0" fmla="*/ 2147483646 w 191"/>
                <a:gd name="T1" fmla="*/ 0 h 107"/>
                <a:gd name="T2" fmla="*/ 2147483646 w 191"/>
                <a:gd name="T3" fmla="*/ 0 h 107"/>
                <a:gd name="T4" fmla="*/ 2147483646 w 191"/>
                <a:gd name="T5" fmla="*/ 2147483646 h 107"/>
                <a:gd name="T6" fmla="*/ 2147483646 w 191"/>
                <a:gd name="T7" fmla="*/ 2147483646 h 107"/>
                <a:gd name="T8" fmla="*/ 0 w 191"/>
                <a:gd name="T9" fmla="*/ 2147483646 h 107"/>
                <a:gd name="T10" fmla="*/ 0 w 191"/>
                <a:gd name="T11" fmla="*/ 2147483646 h 107"/>
                <a:gd name="T12" fmla="*/ 0 w 191"/>
                <a:gd name="T13" fmla="*/ 2147483646 h 107"/>
                <a:gd name="T14" fmla="*/ 2147483646 w 191"/>
                <a:gd name="T15" fmla="*/ 2147483646 h 107"/>
                <a:gd name="T16" fmla="*/ 2147483646 w 191"/>
                <a:gd name="T17" fmla="*/ 2147483646 h 107"/>
                <a:gd name="T18" fmla="*/ 2147483646 w 191"/>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
                <a:gd name="T31" fmla="*/ 0 h 107"/>
                <a:gd name="T32" fmla="*/ 191 w 191"/>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 h="107">
                  <a:moveTo>
                    <a:pt x="191" y="0"/>
                  </a:moveTo>
                  <a:lnTo>
                    <a:pt x="119" y="3"/>
                  </a:lnTo>
                  <a:lnTo>
                    <a:pt x="73" y="27"/>
                  </a:lnTo>
                  <a:lnTo>
                    <a:pt x="25" y="51"/>
                  </a:lnTo>
                  <a:lnTo>
                    <a:pt x="4" y="91"/>
                  </a:lnTo>
                  <a:lnTo>
                    <a:pt x="0" y="97"/>
                  </a:lnTo>
                  <a:lnTo>
                    <a:pt x="7" y="107"/>
                  </a:lnTo>
                  <a:lnTo>
                    <a:pt x="67" y="72"/>
                  </a:lnTo>
                  <a:lnTo>
                    <a:pt x="128" y="36"/>
                  </a:lnTo>
                  <a:lnTo>
                    <a:pt x="191"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3" name="Freeform 13"/>
            <p:cNvSpPr>
              <a:spLocks noChangeAspect="1"/>
            </p:cNvSpPr>
            <p:nvPr/>
          </p:nvSpPr>
          <p:spPr bwMode="auto">
            <a:xfrm>
              <a:off x="6364341" y="3429760"/>
              <a:ext cx="33209" cy="71892"/>
            </a:xfrm>
            <a:custGeom>
              <a:avLst/>
              <a:gdLst>
                <a:gd name="T0" fmla="*/ 2147483646 w 70"/>
                <a:gd name="T1" fmla="*/ 2147483646 h 167"/>
                <a:gd name="T2" fmla="*/ 2147483646 w 70"/>
                <a:gd name="T3" fmla="*/ 2147483646 h 167"/>
                <a:gd name="T4" fmla="*/ 2147483646 w 70"/>
                <a:gd name="T5" fmla="*/ 2147483646 h 167"/>
                <a:gd name="T6" fmla="*/ 2147483646 w 70"/>
                <a:gd name="T7" fmla="*/ 2147483646 h 167"/>
                <a:gd name="T8" fmla="*/ 2147483646 w 70"/>
                <a:gd name="T9" fmla="*/ 2147483646 h 167"/>
                <a:gd name="T10" fmla="*/ 2147483646 w 70"/>
                <a:gd name="T11" fmla="*/ 2147483646 h 167"/>
                <a:gd name="T12" fmla="*/ 0 w 70"/>
                <a:gd name="T13" fmla="*/ 2147483646 h 167"/>
                <a:gd name="T14" fmla="*/ 2147483646 w 70"/>
                <a:gd name="T15" fmla="*/ 2147483646 h 167"/>
                <a:gd name="T16" fmla="*/ 2147483646 w 70"/>
                <a:gd name="T17" fmla="*/ 0 h 167"/>
                <a:gd name="T18" fmla="*/ 0 w 70"/>
                <a:gd name="T19" fmla="*/ 2147483646 h 167"/>
                <a:gd name="T20" fmla="*/ 0 w 70"/>
                <a:gd name="T21" fmla="*/ 2147483646 h 167"/>
                <a:gd name="T22" fmla="*/ 0 w 70"/>
                <a:gd name="T23" fmla="*/ 2147483646 h 167"/>
                <a:gd name="T24" fmla="*/ 2147483646 w 70"/>
                <a:gd name="T25" fmla="*/ 2147483646 h 167"/>
                <a:gd name="T26" fmla="*/ 2147483646 w 70"/>
                <a:gd name="T27" fmla="*/ 2147483646 h 167"/>
                <a:gd name="T28" fmla="*/ 2147483646 w 70"/>
                <a:gd name="T29" fmla="*/ 2147483646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0"/>
                <a:gd name="T46" fmla="*/ 0 h 167"/>
                <a:gd name="T47" fmla="*/ 70 w 70"/>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0" h="167">
                  <a:moveTo>
                    <a:pt x="70" y="107"/>
                  </a:moveTo>
                  <a:lnTo>
                    <a:pt x="40" y="68"/>
                  </a:lnTo>
                  <a:lnTo>
                    <a:pt x="61" y="43"/>
                  </a:lnTo>
                  <a:lnTo>
                    <a:pt x="46" y="32"/>
                  </a:lnTo>
                  <a:lnTo>
                    <a:pt x="31" y="46"/>
                  </a:lnTo>
                  <a:lnTo>
                    <a:pt x="15" y="73"/>
                  </a:lnTo>
                  <a:lnTo>
                    <a:pt x="13" y="58"/>
                  </a:lnTo>
                  <a:lnTo>
                    <a:pt x="24" y="21"/>
                  </a:lnTo>
                  <a:lnTo>
                    <a:pt x="24" y="0"/>
                  </a:lnTo>
                  <a:lnTo>
                    <a:pt x="0" y="38"/>
                  </a:lnTo>
                  <a:lnTo>
                    <a:pt x="6" y="79"/>
                  </a:lnTo>
                  <a:lnTo>
                    <a:pt x="10" y="119"/>
                  </a:lnTo>
                  <a:lnTo>
                    <a:pt x="40" y="167"/>
                  </a:lnTo>
                  <a:lnTo>
                    <a:pt x="21" y="100"/>
                  </a:lnTo>
                  <a:lnTo>
                    <a:pt x="70" y="10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4" name="Freeform 14"/>
            <p:cNvSpPr>
              <a:spLocks noChangeAspect="1"/>
            </p:cNvSpPr>
            <p:nvPr/>
          </p:nvSpPr>
          <p:spPr bwMode="auto">
            <a:xfrm>
              <a:off x="6372643" y="3549993"/>
              <a:ext cx="66417" cy="24790"/>
            </a:xfrm>
            <a:custGeom>
              <a:avLst/>
              <a:gdLst>
                <a:gd name="T0" fmla="*/ 2147483646 w 143"/>
                <a:gd name="T1" fmla="*/ 2147483646 h 53"/>
                <a:gd name="T2" fmla="*/ 2147483646 w 143"/>
                <a:gd name="T3" fmla="*/ 2147483646 h 53"/>
                <a:gd name="T4" fmla="*/ 2147483646 w 143"/>
                <a:gd name="T5" fmla="*/ 2147483646 h 53"/>
                <a:gd name="T6" fmla="*/ 2147483646 w 143"/>
                <a:gd name="T7" fmla="*/ 2147483646 h 53"/>
                <a:gd name="T8" fmla="*/ 0 w 143"/>
                <a:gd name="T9" fmla="*/ 2147483646 h 53"/>
                <a:gd name="T10" fmla="*/ 0 w 143"/>
                <a:gd name="T11" fmla="*/ 2147483646 h 53"/>
                <a:gd name="T12" fmla="*/ 0 w 143"/>
                <a:gd name="T13" fmla="*/ 0 h 53"/>
                <a:gd name="T14" fmla="*/ 2147483646 w 143"/>
                <a:gd name="T15" fmla="*/ 0 h 53"/>
                <a:gd name="T16" fmla="*/ 2147483646 w 143"/>
                <a:gd name="T17" fmla="*/ 0 h 53"/>
                <a:gd name="T18" fmla="*/ 2147483646 w 143"/>
                <a:gd name="T19" fmla="*/ 0 h 53"/>
                <a:gd name="T20" fmla="*/ 2147483646 w 143"/>
                <a:gd name="T21" fmla="*/ 214748364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
                <a:gd name="T34" fmla="*/ 0 h 53"/>
                <a:gd name="T35" fmla="*/ 143 w 14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 h="53">
                  <a:moveTo>
                    <a:pt x="143" y="43"/>
                  </a:moveTo>
                  <a:lnTo>
                    <a:pt x="136" y="53"/>
                  </a:lnTo>
                  <a:lnTo>
                    <a:pt x="78" y="25"/>
                  </a:lnTo>
                  <a:lnTo>
                    <a:pt x="37" y="28"/>
                  </a:lnTo>
                  <a:lnTo>
                    <a:pt x="8" y="19"/>
                  </a:lnTo>
                  <a:lnTo>
                    <a:pt x="0" y="31"/>
                  </a:lnTo>
                  <a:lnTo>
                    <a:pt x="5" y="12"/>
                  </a:lnTo>
                  <a:lnTo>
                    <a:pt x="33" y="0"/>
                  </a:lnTo>
                  <a:lnTo>
                    <a:pt x="76" y="3"/>
                  </a:lnTo>
                  <a:lnTo>
                    <a:pt x="121" y="6"/>
                  </a:lnTo>
                  <a:lnTo>
                    <a:pt x="143" y="4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5" name="Freeform 15"/>
            <p:cNvSpPr>
              <a:spLocks noChangeAspect="1"/>
            </p:cNvSpPr>
            <p:nvPr/>
          </p:nvSpPr>
          <p:spPr bwMode="auto">
            <a:xfrm>
              <a:off x="6180310" y="3681383"/>
              <a:ext cx="74719" cy="13635"/>
            </a:xfrm>
            <a:custGeom>
              <a:avLst/>
              <a:gdLst>
                <a:gd name="T0" fmla="*/ 2147483646 w 158"/>
                <a:gd name="T1" fmla="*/ 0 h 32"/>
                <a:gd name="T2" fmla="*/ 2147483646 w 158"/>
                <a:gd name="T3" fmla="*/ 0 h 32"/>
                <a:gd name="T4" fmla="*/ 2147483646 w 158"/>
                <a:gd name="T5" fmla="*/ 0 h 32"/>
                <a:gd name="T6" fmla="*/ 2147483646 w 158"/>
                <a:gd name="T7" fmla="*/ 0 h 32"/>
                <a:gd name="T8" fmla="*/ 2147483646 w 158"/>
                <a:gd name="T9" fmla="*/ 0 h 32"/>
                <a:gd name="T10" fmla="*/ 2147483646 w 158"/>
                <a:gd name="T11" fmla="*/ 0 h 32"/>
                <a:gd name="T12" fmla="*/ 2147483646 w 158"/>
                <a:gd name="T13" fmla="*/ 0 h 32"/>
                <a:gd name="T14" fmla="*/ 0 w 158"/>
                <a:gd name="T15" fmla="*/ 2147483646 h 32"/>
                <a:gd name="T16" fmla="*/ 2147483646 w 158"/>
                <a:gd name="T17" fmla="*/ 2147483646 h 32"/>
                <a:gd name="T18" fmla="*/ 2147483646 w 158"/>
                <a:gd name="T19" fmla="*/ 2147483646 h 32"/>
                <a:gd name="T20" fmla="*/ 2147483646 w 158"/>
                <a:gd name="T21" fmla="*/ 2147483646 h 32"/>
                <a:gd name="T22" fmla="*/ 2147483646 w 158"/>
                <a:gd name="T23" fmla="*/ 0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
                <a:gd name="T37" fmla="*/ 0 h 32"/>
                <a:gd name="T38" fmla="*/ 158 w 158"/>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 h="32">
                  <a:moveTo>
                    <a:pt x="158" y="4"/>
                  </a:moveTo>
                  <a:lnTo>
                    <a:pt x="157" y="0"/>
                  </a:lnTo>
                  <a:lnTo>
                    <a:pt x="146" y="0"/>
                  </a:lnTo>
                  <a:lnTo>
                    <a:pt x="131" y="15"/>
                  </a:lnTo>
                  <a:lnTo>
                    <a:pt x="105" y="13"/>
                  </a:lnTo>
                  <a:lnTo>
                    <a:pt x="64" y="7"/>
                  </a:lnTo>
                  <a:lnTo>
                    <a:pt x="26" y="1"/>
                  </a:lnTo>
                  <a:lnTo>
                    <a:pt x="0" y="25"/>
                  </a:lnTo>
                  <a:lnTo>
                    <a:pt x="21" y="32"/>
                  </a:lnTo>
                  <a:lnTo>
                    <a:pt x="70" y="31"/>
                  </a:lnTo>
                  <a:lnTo>
                    <a:pt x="118" y="28"/>
                  </a:lnTo>
                  <a:lnTo>
                    <a:pt x="158" y="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6" name="Freeform 16"/>
            <p:cNvSpPr>
              <a:spLocks noChangeAspect="1"/>
            </p:cNvSpPr>
            <p:nvPr/>
          </p:nvSpPr>
          <p:spPr bwMode="auto">
            <a:xfrm>
              <a:off x="5856527" y="3519006"/>
              <a:ext cx="37359" cy="37186"/>
            </a:xfrm>
            <a:custGeom>
              <a:avLst/>
              <a:gdLst>
                <a:gd name="T0" fmla="*/ 2147483646 w 80"/>
                <a:gd name="T1" fmla="*/ 2147483646 h 85"/>
                <a:gd name="T2" fmla="*/ 2147483646 w 80"/>
                <a:gd name="T3" fmla="*/ 2147483646 h 85"/>
                <a:gd name="T4" fmla="*/ 2147483646 w 80"/>
                <a:gd name="T5" fmla="*/ 2147483646 h 85"/>
                <a:gd name="T6" fmla="*/ 2147483646 w 80"/>
                <a:gd name="T7" fmla="*/ 2147483646 h 85"/>
                <a:gd name="T8" fmla="*/ 0 w 80"/>
                <a:gd name="T9" fmla="*/ 2147483646 h 85"/>
                <a:gd name="T10" fmla="*/ 2147483646 w 80"/>
                <a:gd name="T11" fmla="*/ 0 h 85"/>
                <a:gd name="T12" fmla="*/ 2147483646 w 80"/>
                <a:gd name="T13" fmla="*/ 0 h 85"/>
                <a:gd name="T14" fmla="*/ 2147483646 w 80"/>
                <a:gd name="T15" fmla="*/ 2147483646 h 85"/>
                <a:gd name="T16" fmla="*/ 2147483646 w 80"/>
                <a:gd name="T17" fmla="*/ 2147483646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85"/>
                <a:gd name="T29" fmla="*/ 80 w 80"/>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85">
                  <a:moveTo>
                    <a:pt x="80" y="58"/>
                  </a:moveTo>
                  <a:lnTo>
                    <a:pt x="74" y="85"/>
                  </a:lnTo>
                  <a:lnTo>
                    <a:pt x="34" y="58"/>
                  </a:lnTo>
                  <a:lnTo>
                    <a:pt x="19" y="29"/>
                  </a:lnTo>
                  <a:lnTo>
                    <a:pt x="0" y="20"/>
                  </a:lnTo>
                  <a:lnTo>
                    <a:pt x="23" y="4"/>
                  </a:lnTo>
                  <a:lnTo>
                    <a:pt x="32" y="0"/>
                  </a:lnTo>
                  <a:lnTo>
                    <a:pt x="52" y="44"/>
                  </a:lnTo>
                  <a:lnTo>
                    <a:pt x="80" y="5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7" name="Freeform 17"/>
            <p:cNvSpPr>
              <a:spLocks noChangeAspect="1"/>
            </p:cNvSpPr>
            <p:nvPr/>
          </p:nvSpPr>
          <p:spPr bwMode="auto">
            <a:xfrm>
              <a:off x="6109742" y="3677665"/>
              <a:ext cx="56732" cy="23551"/>
            </a:xfrm>
            <a:custGeom>
              <a:avLst/>
              <a:gdLst>
                <a:gd name="T0" fmla="*/ 2147483646 w 121"/>
                <a:gd name="T1" fmla="*/ 2147483646 h 49"/>
                <a:gd name="T2" fmla="*/ 2147483646 w 121"/>
                <a:gd name="T3" fmla="*/ 0 h 49"/>
                <a:gd name="T4" fmla="*/ 2147483646 w 121"/>
                <a:gd name="T5" fmla="*/ 2147483646 h 49"/>
                <a:gd name="T6" fmla="*/ 2147483646 w 121"/>
                <a:gd name="T7" fmla="*/ 0 h 49"/>
                <a:gd name="T8" fmla="*/ 2147483646 w 121"/>
                <a:gd name="T9" fmla="*/ 2147483646 h 49"/>
                <a:gd name="T10" fmla="*/ 2147483646 w 121"/>
                <a:gd name="T11" fmla="*/ 2147483646 h 49"/>
                <a:gd name="T12" fmla="*/ 0 w 121"/>
                <a:gd name="T13" fmla="*/ 2147483646 h 49"/>
                <a:gd name="T14" fmla="*/ 0 w 121"/>
                <a:gd name="T15" fmla="*/ 2147483646 h 49"/>
                <a:gd name="T16" fmla="*/ 2147483646 w 121"/>
                <a:gd name="T17" fmla="*/ 2147483646 h 49"/>
                <a:gd name="T18" fmla="*/ 2147483646 w 121"/>
                <a:gd name="T19" fmla="*/ 2147483646 h 49"/>
                <a:gd name="T20" fmla="*/ 2147483646 w 121"/>
                <a:gd name="T21" fmla="*/ 2147483646 h 49"/>
                <a:gd name="T22" fmla="*/ 2147483646 w 121"/>
                <a:gd name="T23" fmla="*/ 2147483646 h 49"/>
                <a:gd name="T24" fmla="*/ 2147483646 w 121"/>
                <a:gd name="T25" fmla="*/ 2147483646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1"/>
                <a:gd name="T40" fmla="*/ 0 h 49"/>
                <a:gd name="T41" fmla="*/ 121 w 121"/>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1" h="49">
                  <a:moveTo>
                    <a:pt x="121" y="28"/>
                  </a:moveTo>
                  <a:lnTo>
                    <a:pt x="114" y="13"/>
                  </a:lnTo>
                  <a:lnTo>
                    <a:pt x="97" y="18"/>
                  </a:lnTo>
                  <a:lnTo>
                    <a:pt x="56" y="0"/>
                  </a:lnTo>
                  <a:lnTo>
                    <a:pt x="78" y="25"/>
                  </a:lnTo>
                  <a:lnTo>
                    <a:pt x="51" y="25"/>
                  </a:lnTo>
                  <a:lnTo>
                    <a:pt x="12" y="21"/>
                  </a:lnTo>
                  <a:lnTo>
                    <a:pt x="0" y="49"/>
                  </a:lnTo>
                  <a:lnTo>
                    <a:pt x="42" y="41"/>
                  </a:lnTo>
                  <a:lnTo>
                    <a:pt x="84" y="32"/>
                  </a:lnTo>
                  <a:lnTo>
                    <a:pt x="100" y="37"/>
                  </a:lnTo>
                  <a:lnTo>
                    <a:pt x="99" y="35"/>
                  </a:lnTo>
                  <a:lnTo>
                    <a:pt x="121" y="2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8" name="Freeform 18"/>
            <p:cNvSpPr>
              <a:spLocks noChangeAspect="1"/>
            </p:cNvSpPr>
            <p:nvPr/>
          </p:nvSpPr>
          <p:spPr bwMode="auto">
            <a:xfrm>
              <a:off x="6162322" y="3708652"/>
              <a:ext cx="38743" cy="19832"/>
            </a:xfrm>
            <a:custGeom>
              <a:avLst/>
              <a:gdLst>
                <a:gd name="T0" fmla="*/ 2147483646 w 85"/>
                <a:gd name="T1" fmla="*/ 2147483646 h 45"/>
                <a:gd name="T2" fmla="*/ 2147483646 w 85"/>
                <a:gd name="T3" fmla="*/ 2147483646 h 45"/>
                <a:gd name="T4" fmla="*/ 0 w 85"/>
                <a:gd name="T5" fmla="*/ 0 h 45"/>
                <a:gd name="T6" fmla="*/ 0 w 85"/>
                <a:gd name="T7" fmla="*/ 0 h 45"/>
                <a:gd name="T8" fmla="*/ 2147483646 w 85"/>
                <a:gd name="T9" fmla="*/ 0 h 45"/>
                <a:gd name="T10" fmla="*/ 2147483646 w 85"/>
                <a:gd name="T11" fmla="*/ 2147483646 h 45"/>
                <a:gd name="T12" fmla="*/ 0 60000 65536"/>
                <a:gd name="T13" fmla="*/ 0 60000 65536"/>
                <a:gd name="T14" fmla="*/ 0 60000 65536"/>
                <a:gd name="T15" fmla="*/ 0 60000 65536"/>
                <a:gd name="T16" fmla="*/ 0 60000 65536"/>
                <a:gd name="T17" fmla="*/ 0 60000 65536"/>
                <a:gd name="T18" fmla="*/ 0 w 85"/>
                <a:gd name="T19" fmla="*/ 0 h 45"/>
                <a:gd name="T20" fmla="*/ 85 w 8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85" h="45">
                  <a:moveTo>
                    <a:pt x="85" y="36"/>
                  </a:moveTo>
                  <a:lnTo>
                    <a:pt x="51" y="45"/>
                  </a:lnTo>
                  <a:lnTo>
                    <a:pt x="10" y="18"/>
                  </a:lnTo>
                  <a:lnTo>
                    <a:pt x="0" y="0"/>
                  </a:lnTo>
                  <a:lnTo>
                    <a:pt x="51" y="2"/>
                  </a:lnTo>
                  <a:lnTo>
                    <a:pt x="85" y="3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79" name="Freeform 19"/>
            <p:cNvSpPr>
              <a:spLocks noChangeAspect="1"/>
            </p:cNvSpPr>
            <p:nvPr/>
          </p:nvSpPr>
          <p:spPr bwMode="auto">
            <a:xfrm>
              <a:off x="6331132" y="3556191"/>
              <a:ext cx="26291" cy="18592"/>
            </a:xfrm>
            <a:custGeom>
              <a:avLst/>
              <a:gdLst>
                <a:gd name="T0" fmla="*/ 2147483646 w 61"/>
                <a:gd name="T1" fmla="*/ 2147483646 h 40"/>
                <a:gd name="T2" fmla="*/ 2147483646 w 61"/>
                <a:gd name="T3" fmla="*/ 2147483646 h 40"/>
                <a:gd name="T4" fmla="*/ 0 w 61"/>
                <a:gd name="T5" fmla="*/ 0 h 40"/>
                <a:gd name="T6" fmla="*/ 2147483646 w 61"/>
                <a:gd name="T7" fmla="*/ 0 h 40"/>
                <a:gd name="T8" fmla="*/ 2147483646 w 61"/>
                <a:gd name="T9" fmla="*/ 2147483646 h 40"/>
                <a:gd name="T10" fmla="*/ 0 60000 65536"/>
                <a:gd name="T11" fmla="*/ 0 60000 65536"/>
                <a:gd name="T12" fmla="*/ 0 60000 65536"/>
                <a:gd name="T13" fmla="*/ 0 60000 65536"/>
                <a:gd name="T14" fmla="*/ 0 60000 65536"/>
                <a:gd name="T15" fmla="*/ 0 w 61"/>
                <a:gd name="T16" fmla="*/ 0 h 40"/>
                <a:gd name="T17" fmla="*/ 61 w 61"/>
                <a:gd name="T18" fmla="*/ 40 h 40"/>
              </a:gdLst>
              <a:ahLst/>
              <a:cxnLst>
                <a:cxn ang="T10">
                  <a:pos x="T0" y="T1"/>
                </a:cxn>
                <a:cxn ang="T11">
                  <a:pos x="T2" y="T3"/>
                </a:cxn>
                <a:cxn ang="T12">
                  <a:pos x="T4" y="T5"/>
                </a:cxn>
                <a:cxn ang="T13">
                  <a:pos x="T6" y="T7"/>
                </a:cxn>
                <a:cxn ang="T14">
                  <a:pos x="T8" y="T9"/>
                </a:cxn>
              </a:cxnLst>
              <a:rect l="T15" t="T16" r="T17" b="T18"/>
              <a:pathLst>
                <a:path w="61" h="40">
                  <a:moveTo>
                    <a:pt x="61" y="16"/>
                  </a:moveTo>
                  <a:lnTo>
                    <a:pt x="37" y="40"/>
                  </a:lnTo>
                  <a:lnTo>
                    <a:pt x="0" y="15"/>
                  </a:lnTo>
                  <a:lnTo>
                    <a:pt x="19" y="0"/>
                  </a:lnTo>
                  <a:lnTo>
                    <a:pt x="61" y="1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0" name="Freeform 20"/>
            <p:cNvSpPr>
              <a:spLocks noChangeAspect="1"/>
            </p:cNvSpPr>
            <p:nvPr/>
          </p:nvSpPr>
          <p:spPr bwMode="auto">
            <a:xfrm>
              <a:off x="6064080" y="3677665"/>
              <a:ext cx="23522" cy="14874"/>
            </a:xfrm>
            <a:custGeom>
              <a:avLst/>
              <a:gdLst>
                <a:gd name="T0" fmla="*/ 2147483646 w 56"/>
                <a:gd name="T1" fmla="*/ 2147483646 h 31"/>
                <a:gd name="T2" fmla="*/ 2147483646 w 56"/>
                <a:gd name="T3" fmla="*/ 0 h 31"/>
                <a:gd name="T4" fmla="*/ 0 w 56"/>
                <a:gd name="T5" fmla="*/ 0 h 31"/>
                <a:gd name="T6" fmla="*/ 2147483646 w 56"/>
                <a:gd name="T7" fmla="*/ 2147483646 h 31"/>
                <a:gd name="T8" fmla="*/ 2147483646 w 56"/>
                <a:gd name="T9" fmla="*/ 2147483646 h 31"/>
                <a:gd name="T10" fmla="*/ 0 60000 65536"/>
                <a:gd name="T11" fmla="*/ 0 60000 65536"/>
                <a:gd name="T12" fmla="*/ 0 60000 65536"/>
                <a:gd name="T13" fmla="*/ 0 60000 65536"/>
                <a:gd name="T14" fmla="*/ 0 60000 65536"/>
                <a:gd name="T15" fmla="*/ 0 w 56"/>
                <a:gd name="T16" fmla="*/ 0 h 31"/>
                <a:gd name="T17" fmla="*/ 56 w 56"/>
                <a:gd name="T18" fmla="*/ 31 h 31"/>
              </a:gdLst>
              <a:ahLst/>
              <a:cxnLst>
                <a:cxn ang="T10">
                  <a:pos x="T0" y="T1"/>
                </a:cxn>
                <a:cxn ang="T11">
                  <a:pos x="T2" y="T3"/>
                </a:cxn>
                <a:cxn ang="T12">
                  <a:pos x="T4" y="T5"/>
                </a:cxn>
                <a:cxn ang="T13">
                  <a:pos x="T6" y="T7"/>
                </a:cxn>
                <a:cxn ang="T14">
                  <a:pos x="T8" y="T9"/>
                </a:cxn>
              </a:cxnLst>
              <a:rect l="T15" t="T16" r="T17" b="T18"/>
              <a:pathLst>
                <a:path w="56" h="31">
                  <a:moveTo>
                    <a:pt x="56" y="15"/>
                  </a:moveTo>
                  <a:lnTo>
                    <a:pt x="48" y="4"/>
                  </a:lnTo>
                  <a:lnTo>
                    <a:pt x="0" y="0"/>
                  </a:lnTo>
                  <a:lnTo>
                    <a:pt x="29" y="31"/>
                  </a:lnTo>
                  <a:lnTo>
                    <a:pt x="56" y="1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1" name="Freeform 21"/>
            <p:cNvSpPr>
              <a:spLocks noChangeAspect="1"/>
            </p:cNvSpPr>
            <p:nvPr/>
          </p:nvSpPr>
          <p:spPr bwMode="auto">
            <a:xfrm>
              <a:off x="5673880" y="3445873"/>
              <a:ext cx="19372" cy="22311"/>
            </a:xfrm>
            <a:custGeom>
              <a:avLst/>
              <a:gdLst>
                <a:gd name="T0" fmla="*/ 2147483646 w 40"/>
                <a:gd name="T1" fmla="*/ 2147483646 h 53"/>
                <a:gd name="T2" fmla="*/ 2147483646 w 40"/>
                <a:gd name="T3" fmla="*/ 2147483646 h 53"/>
                <a:gd name="T4" fmla="*/ 0 w 40"/>
                <a:gd name="T5" fmla="*/ 0 h 53"/>
                <a:gd name="T6" fmla="*/ 0 w 40"/>
                <a:gd name="T7" fmla="*/ 0 h 53"/>
                <a:gd name="T8" fmla="*/ 2147483646 w 40"/>
                <a:gd name="T9" fmla="*/ 2147483646 h 53"/>
                <a:gd name="T10" fmla="*/ 0 60000 65536"/>
                <a:gd name="T11" fmla="*/ 0 60000 65536"/>
                <a:gd name="T12" fmla="*/ 0 60000 65536"/>
                <a:gd name="T13" fmla="*/ 0 60000 65536"/>
                <a:gd name="T14" fmla="*/ 0 60000 65536"/>
                <a:gd name="T15" fmla="*/ 0 w 40"/>
                <a:gd name="T16" fmla="*/ 0 h 53"/>
                <a:gd name="T17" fmla="*/ 40 w 40"/>
                <a:gd name="T18" fmla="*/ 53 h 53"/>
              </a:gdLst>
              <a:ahLst/>
              <a:cxnLst>
                <a:cxn ang="T10">
                  <a:pos x="T0" y="T1"/>
                </a:cxn>
                <a:cxn ang="T11">
                  <a:pos x="T2" y="T3"/>
                </a:cxn>
                <a:cxn ang="T12">
                  <a:pos x="T4" y="T5"/>
                </a:cxn>
                <a:cxn ang="T13">
                  <a:pos x="T6" y="T7"/>
                </a:cxn>
                <a:cxn ang="T14">
                  <a:pos x="T8" y="T9"/>
                </a:cxn>
              </a:cxnLst>
              <a:rect l="T15" t="T16" r="T17" b="T18"/>
              <a:pathLst>
                <a:path w="40" h="53">
                  <a:moveTo>
                    <a:pt x="40" y="29"/>
                  </a:moveTo>
                  <a:lnTo>
                    <a:pt x="36" y="53"/>
                  </a:lnTo>
                  <a:lnTo>
                    <a:pt x="0" y="5"/>
                  </a:lnTo>
                  <a:lnTo>
                    <a:pt x="10" y="0"/>
                  </a:lnTo>
                  <a:lnTo>
                    <a:pt x="40" y="2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2" name="Freeform 22"/>
            <p:cNvSpPr>
              <a:spLocks noChangeAspect="1"/>
            </p:cNvSpPr>
            <p:nvPr/>
          </p:nvSpPr>
          <p:spPr bwMode="auto">
            <a:xfrm>
              <a:off x="6095905" y="3681383"/>
              <a:ext cx="15221" cy="17353"/>
            </a:xfrm>
            <a:custGeom>
              <a:avLst/>
              <a:gdLst>
                <a:gd name="T0" fmla="*/ 2147483646 w 36"/>
                <a:gd name="T1" fmla="*/ 0 h 39"/>
                <a:gd name="T2" fmla="*/ 2147483646 w 36"/>
                <a:gd name="T3" fmla="*/ 0 h 39"/>
                <a:gd name="T4" fmla="*/ 0 w 36"/>
                <a:gd name="T5" fmla="*/ 2147483646 h 39"/>
                <a:gd name="T6" fmla="*/ 2147483646 w 36"/>
                <a:gd name="T7" fmla="*/ 2147483646 h 39"/>
                <a:gd name="T8" fmla="*/ 2147483646 w 36"/>
                <a:gd name="T9" fmla="*/ 0 h 39"/>
                <a:gd name="T10" fmla="*/ 0 60000 65536"/>
                <a:gd name="T11" fmla="*/ 0 60000 65536"/>
                <a:gd name="T12" fmla="*/ 0 60000 65536"/>
                <a:gd name="T13" fmla="*/ 0 60000 65536"/>
                <a:gd name="T14" fmla="*/ 0 60000 65536"/>
                <a:gd name="T15" fmla="*/ 0 w 36"/>
                <a:gd name="T16" fmla="*/ 0 h 39"/>
                <a:gd name="T17" fmla="*/ 36 w 36"/>
                <a:gd name="T18" fmla="*/ 39 h 39"/>
              </a:gdLst>
              <a:ahLst/>
              <a:cxnLst>
                <a:cxn ang="T10">
                  <a:pos x="T0" y="T1"/>
                </a:cxn>
                <a:cxn ang="T11">
                  <a:pos x="T2" y="T3"/>
                </a:cxn>
                <a:cxn ang="T12">
                  <a:pos x="T4" y="T5"/>
                </a:cxn>
                <a:cxn ang="T13">
                  <a:pos x="T6" y="T7"/>
                </a:cxn>
                <a:cxn ang="T14">
                  <a:pos x="T8" y="T9"/>
                </a:cxn>
              </a:cxnLst>
              <a:rect l="T15" t="T16" r="T17" b="T18"/>
              <a:pathLst>
                <a:path w="36" h="39">
                  <a:moveTo>
                    <a:pt x="36" y="11"/>
                  </a:moveTo>
                  <a:lnTo>
                    <a:pt x="24" y="0"/>
                  </a:lnTo>
                  <a:lnTo>
                    <a:pt x="0" y="30"/>
                  </a:lnTo>
                  <a:lnTo>
                    <a:pt x="18" y="39"/>
                  </a:lnTo>
                  <a:lnTo>
                    <a:pt x="36" y="1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3" name="Freeform 23"/>
            <p:cNvSpPr>
              <a:spLocks noChangeAspect="1"/>
            </p:cNvSpPr>
            <p:nvPr/>
          </p:nvSpPr>
          <p:spPr bwMode="auto">
            <a:xfrm>
              <a:off x="5911875" y="3546275"/>
              <a:ext cx="15220" cy="13634"/>
            </a:xfrm>
            <a:custGeom>
              <a:avLst/>
              <a:gdLst>
                <a:gd name="T0" fmla="*/ 2147483646 w 33"/>
                <a:gd name="T1" fmla="*/ 0 h 33"/>
                <a:gd name="T2" fmla="*/ 2147483646 w 33"/>
                <a:gd name="T3" fmla="*/ 2147483646 h 33"/>
                <a:gd name="T4" fmla="*/ 0 w 33"/>
                <a:gd name="T5" fmla="*/ 2147483646 h 33"/>
                <a:gd name="T6" fmla="*/ 0 w 33"/>
                <a:gd name="T7" fmla="*/ 0 h 33"/>
                <a:gd name="T8" fmla="*/ 2147483646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33" y="12"/>
                  </a:moveTo>
                  <a:lnTo>
                    <a:pt x="15" y="28"/>
                  </a:lnTo>
                  <a:lnTo>
                    <a:pt x="0" y="33"/>
                  </a:lnTo>
                  <a:lnTo>
                    <a:pt x="1" y="0"/>
                  </a:lnTo>
                  <a:lnTo>
                    <a:pt x="33" y="1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4" name="Freeform 24"/>
            <p:cNvSpPr>
              <a:spLocks noChangeAspect="1"/>
            </p:cNvSpPr>
            <p:nvPr/>
          </p:nvSpPr>
          <p:spPr bwMode="auto">
            <a:xfrm>
              <a:off x="6250878" y="3589658"/>
              <a:ext cx="13837" cy="29749"/>
            </a:xfrm>
            <a:custGeom>
              <a:avLst/>
              <a:gdLst>
                <a:gd name="T0" fmla="*/ 2147483646 w 30"/>
                <a:gd name="T1" fmla="*/ 2147483646 h 67"/>
                <a:gd name="T2" fmla="*/ 2147483646 w 30"/>
                <a:gd name="T3" fmla="*/ 2147483646 h 67"/>
                <a:gd name="T4" fmla="*/ 2147483646 w 30"/>
                <a:gd name="T5" fmla="*/ 0 h 67"/>
                <a:gd name="T6" fmla="*/ 2147483646 w 30"/>
                <a:gd name="T7" fmla="*/ 0 h 67"/>
                <a:gd name="T8" fmla="*/ 0 w 30"/>
                <a:gd name="T9" fmla="*/ 2147483646 h 67"/>
                <a:gd name="T10" fmla="*/ 2147483646 w 30"/>
                <a:gd name="T11" fmla="*/ 2147483646 h 67"/>
                <a:gd name="T12" fmla="*/ 0 60000 65536"/>
                <a:gd name="T13" fmla="*/ 0 60000 65536"/>
                <a:gd name="T14" fmla="*/ 0 60000 65536"/>
                <a:gd name="T15" fmla="*/ 0 60000 65536"/>
                <a:gd name="T16" fmla="*/ 0 60000 65536"/>
                <a:gd name="T17" fmla="*/ 0 60000 65536"/>
                <a:gd name="T18" fmla="*/ 0 w 30"/>
                <a:gd name="T19" fmla="*/ 0 h 67"/>
                <a:gd name="T20" fmla="*/ 30 w 30"/>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30" h="67">
                  <a:moveTo>
                    <a:pt x="30" y="46"/>
                  </a:moveTo>
                  <a:lnTo>
                    <a:pt x="24" y="41"/>
                  </a:lnTo>
                  <a:lnTo>
                    <a:pt x="26" y="16"/>
                  </a:lnTo>
                  <a:lnTo>
                    <a:pt x="26" y="0"/>
                  </a:lnTo>
                  <a:lnTo>
                    <a:pt x="0" y="67"/>
                  </a:lnTo>
                  <a:lnTo>
                    <a:pt x="30" y="4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5" name="Freeform 25"/>
            <p:cNvSpPr>
              <a:spLocks noChangeAspect="1"/>
            </p:cNvSpPr>
            <p:nvPr/>
          </p:nvSpPr>
          <p:spPr bwMode="auto">
            <a:xfrm>
              <a:off x="6516547" y="3615688"/>
              <a:ext cx="9686" cy="17353"/>
            </a:xfrm>
            <a:custGeom>
              <a:avLst/>
              <a:gdLst>
                <a:gd name="T0" fmla="*/ 2147483646 w 19"/>
                <a:gd name="T1" fmla="*/ 2147483646 h 39"/>
                <a:gd name="T2" fmla="*/ 2147483646 w 19"/>
                <a:gd name="T3" fmla="*/ 0 h 39"/>
                <a:gd name="T4" fmla="*/ 0 w 19"/>
                <a:gd name="T5" fmla="*/ 0 h 39"/>
                <a:gd name="T6" fmla="*/ 0 w 19"/>
                <a:gd name="T7" fmla="*/ 2147483646 h 39"/>
                <a:gd name="T8" fmla="*/ 2147483646 w 19"/>
                <a:gd name="T9" fmla="*/ 2147483646 h 39"/>
                <a:gd name="T10" fmla="*/ 0 60000 65536"/>
                <a:gd name="T11" fmla="*/ 0 60000 65536"/>
                <a:gd name="T12" fmla="*/ 0 60000 65536"/>
                <a:gd name="T13" fmla="*/ 0 60000 65536"/>
                <a:gd name="T14" fmla="*/ 0 60000 65536"/>
                <a:gd name="T15" fmla="*/ 0 w 19"/>
                <a:gd name="T16" fmla="*/ 0 h 39"/>
                <a:gd name="T17" fmla="*/ 19 w 19"/>
                <a:gd name="T18" fmla="*/ 39 h 39"/>
              </a:gdLst>
              <a:ahLst/>
              <a:cxnLst>
                <a:cxn ang="T10">
                  <a:pos x="T0" y="T1"/>
                </a:cxn>
                <a:cxn ang="T11">
                  <a:pos x="T2" y="T3"/>
                </a:cxn>
                <a:cxn ang="T12">
                  <a:pos x="T4" y="T5"/>
                </a:cxn>
                <a:cxn ang="T13">
                  <a:pos x="T6" y="T7"/>
                </a:cxn>
                <a:cxn ang="T14">
                  <a:pos x="T8" y="T9"/>
                </a:cxn>
              </a:cxnLst>
              <a:rect l="T15" t="T16" r="T17" b="T18"/>
              <a:pathLst>
                <a:path w="19" h="39">
                  <a:moveTo>
                    <a:pt x="19" y="30"/>
                  </a:moveTo>
                  <a:lnTo>
                    <a:pt x="16" y="0"/>
                  </a:lnTo>
                  <a:lnTo>
                    <a:pt x="0" y="6"/>
                  </a:lnTo>
                  <a:lnTo>
                    <a:pt x="0" y="39"/>
                  </a:lnTo>
                  <a:lnTo>
                    <a:pt x="19" y="3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6" name="Freeform 26"/>
            <p:cNvSpPr>
              <a:spLocks noChangeAspect="1"/>
            </p:cNvSpPr>
            <p:nvPr/>
          </p:nvSpPr>
          <p:spPr bwMode="auto">
            <a:xfrm>
              <a:off x="5711239" y="3505370"/>
              <a:ext cx="12454" cy="17353"/>
            </a:xfrm>
            <a:custGeom>
              <a:avLst/>
              <a:gdLst>
                <a:gd name="T0" fmla="*/ 2147483646 w 29"/>
                <a:gd name="T1" fmla="*/ 2147483646 h 42"/>
                <a:gd name="T2" fmla="*/ 0 w 29"/>
                <a:gd name="T3" fmla="*/ 2147483646 h 42"/>
                <a:gd name="T4" fmla="*/ 0 w 29"/>
                <a:gd name="T5" fmla="*/ 0 h 42"/>
                <a:gd name="T6" fmla="*/ 2147483646 w 29"/>
                <a:gd name="T7" fmla="*/ 2147483646 h 42"/>
                <a:gd name="T8" fmla="*/ 0 60000 65536"/>
                <a:gd name="T9" fmla="*/ 0 60000 65536"/>
                <a:gd name="T10" fmla="*/ 0 60000 65536"/>
                <a:gd name="T11" fmla="*/ 0 60000 65536"/>
                <a:gd name="T12" fmla="*/ 0 w 29"/>
                <a:gd name="T13" fmla="*/ 0 h 42"/>
                <a:gd name="T14" fmla="*/ 29 w 29"/>
                <a:gd name="T15" fmla="*/ 42 h 42"/>
              </a:gdLst>
              <a:ahLst/>
              <a:cxnLst>
                <a:cxn ang="T8">
                  <a:pos x="T0" y="T1"/>
                </a:cxn>
                <a:cxn ang="T9">
                  <a:pos x="T2" y="T3"/>
                </a:cxn>
                <a:cxn ang="T10">
                  <a:pos x="T4" y="T5"/>
                </a:cxn>
                <a:cxn ang="T11">
                  <a:pos x="T6" y="T7"/>
                </a:cxn>
              </a:cxnLst>
              <a:rect l="T12" t="T13" r="T14" b="T15"/>
              <a:pathLst>
                <a:path w="29" h="42">
                  <a:moveTo>
                    <a:pt x="29" y="42"/>
                  </a:moveTo>
                  <a:lnTo>
                    <a:pt x="7" y="40"/>
                  </a:lnTo>
                  <a:lnTo>
                    <a:pt x="0" y="0"/>
                  </a:lnTo>
                  <a:lnTo>
                    <a:pt x="29" y="4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7" name="Freeform 27"/>
            <p:cNvSpPr>
              <a:spLocks noChangeAspect="1"/>
            </p:cNvSpPr>
            <p:nvPr/>
          </p:nvSpPr>
          <p:spPr bwMode="auto">
            <a:xfrm>
              <a:off x="6246728" y="3594616"/>
              <a:ext cx="9685" cy="16114"/>
            </a:xfrm>
            <a:custGeom>
              <a:avLst/>
              <a:gdLst>
                <a:gd name="T0" fmla="*/ 2147483646 w 20"/>
                <a:gd name="T1" fmla="*/ 0 h 40"/>
                <a:gd name="T2" fmla="*/ 2147483646 w 20"/>
                <a:gd name="T3" fmla="*/ 0 h 40"/>
                <a:gd name="T4" fmla="*/ 0 w 20"/>
                <a:gd name="T5" fmla="*/ 0 h 40"/>
                <a:gd name="T6" fmla="*/ 0 w 20"/>
                <a:gd name="T7" fmla="*/ 2147483646 h 40"/>
                <a:gd name="T8" fmla="*/ 2147483646 w 20"/>
                <a:gd name="T9" fmla="*/ 0 h 40"/>
                <a:gd name="T10" fmla="*/ 0 60000 65536"/>
                <a:gd name="T11" fmla="*/ 0 60000 65536"/>
                <a:gd name="T12" fmla="*/ 0 60000 65536"/>
                <a:gd name="T13" fmla="*/ 0 60000 65536"/>
                <a:gd name="T14" fmla="*/ 0 60000 65536"/>
                <a:gd name="T15" fmla="*/ 0 w 20"/>
                <a:gd name="T16" fmla="*/ 0 h 40"/>
                <a:gd name="T17" fmla="*/ 20 w 20"/>
                <a:gd name="T18" fmla="*/ 40 h 40"/>
              </a:gdLst>
              <a:ahLst/>
              <a:cxnLst>
                <a:cxn ang="T10">
                  <a:pos x="T0" y="T1"/>
                </a:cxn>
                <a:cxn ang="T11">
                  <a:pos x="T2" y="T3"/>
                </a:cxn>
                <a:cxn ang="T12">
                  <a:pos x="T4" y="T5"/>
                </a:cxn>
                <a:cxn ang="T13">
                  <a:pos x="T6" y="T7"/>
                </a:cxn>
                <a:cxn ang="T14">
                  <a:pos x="T8" y="T9"/>
                </a:cxn>
              </a:cxnLst>
              <a:rect l="T15" t="T16" r="T17" b="T18"/>
              <a:pathLst>
                <a:path w="20" h="40">
                  <a:moveTo>
                    <a:pt x="20" y="17"/>
                  </a:moveTo>
                  <a:lnTo>
                    <a:pt x="17" y="0"/>
                  </a:lnTo>
                  <a:lnTo>
                    <a:pt x="6" y="5"/>
                  </a:lnTo>
                  <a:lnTo>
                    <a:pt x="0" y="40"/>
                  </a:lnTo>
                  <a:lnTo>
                    <a:pt x="20"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8" name="Freeform 28"/>
            <p:cNvSpPr>
              <a:spLocks noChangeAspect="1"/>
            </p:cNvSpPr>
            <p:nvPr/>
          </p:nvSpPr>
          <p:spPr bwMode="auto">
            <a:xfrm>
              <a:off x="6291006" y="3521485"/>
              <a:ext cx="22139" cy="6197"/>
            </a:xfrm>
            <a:custGeom>
              <a:avLst/>
              <a:gdLst>
                <a:gd name="T0" fmla="*/ 2147483646 w 48"/>
                <a:gd name="T1" fmla="*/ 0 h 12"/>
                <a:gd name="T2" fmla="*/ 2147483646 w 48"/>
                <a:gd name="T3" fmla="*/ 0 h 12"/>
                <a:gd name="T4" fmla="*/ 0 w 48"/>
                <a:gd name="T5" fmla="*/ 0 h 12"/>
                <a:gd name="T6" fmla="*/ 2147483646 w 48"/>
                <a:gd name="T7" fmla="*/ 0 h 12"/>
                <a:gd name="T8" fmla="*/ 0 60000 65536"/>
                <a:gd name="T9" fmla="*/ 0 60000 65536"/>
                <a:gd name="T10" fmla="*/ 0 60000 65536"/>
                <a:gd name="T11" fmla="*/ 0 60000 65536"/>
                <a:gd name="T12" fmla="*/ 0 w 48"/>
                <a:gd name="T13" fmla="*/ 0 h 12"/>
                <a:gd name="T14" fmla="*/ 48 w 48"/>
                <a:gd name="T15" fmla="*/ 12 h 12"/>
              </a:gdLst>
              <a:ahLst/>
              <a:cxnLst>
                <a:cxn ang="T8">
                  <a:pos x="T0" y="T1"/>
                </a:cxn>
                <a:cxn ang="T9">
                  <a:pos x="T2" y="T3"/>
                </a:cxn>
                <a:cxn ang="T10">
                  <a:pos x="T4" y="T5"/>
                </a:cxn>
                <a:cxn ang="T11">
                  <a:pos x="T6" y="T7"/>
                </a:cxn>
              </a:cxnLst>
              <a:rect l="T12" t="T13" r="T14" b="T15"/>
              <a:pathLst>
                <a:path w="48" h="12">
                  <a:moveTo>
                    <a:pt x="48" y="12"/>
                  </a:moveTo>
                  <a:lnTo>
                    <a:pt x="21" y="0"/>
                  </a:lnTo>
                  <a:lnTo>
                    <a:pt x="0" y="12"/>
                  </a:lnTo>
                  <a:lnTo>
                    <a:pt x="48" y="1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89" name="Freeform 29"/>
            <p:cNvSpPr>
              <a:spLocks noChangeAspect="1"/>
            </p:cNvSpPr>
            <p:nvPr/>
          </p:nvSpPr>
          <p:spPr bwMode="auto">
            <a:xfrm>
              <a:off x="6511012" y="3633042"/>
              <a:ext cx="8302" cy="13634"/>
            </a:xfrm>
            <a:custGeom>
              <a:avLst/>
              <a:gdLst>
                <a:gd name="T0" fmla="*/ 2147483646 w 18"/>
                <a:gd name="T1" fmla="*/ 0 h 33"/>
                <a:gd name="T2" fmla="*/ 0 w 18"/>
                <a:gd name="T3" fmla="*/ 2147483646 h 33"/>
                <a:gd name="T4" fmla="*/ 0 w 18"/>
                <a:gd name="T5" fmla="*/ 0 h 33"/>
                <a:gd name="T6" fmla="*/ 2147483646 w 18"/>
                <a:gd name="T7" fmla="*/ 0 h 33"/>
                <a:gd name="T8" fmla="*/ 0 60000 65536"/>
                <a:gd name="T9" fmla="*/ 0 60000 65536"/>
                <a:gd name="T10" fmla="*/ 0 60000 65536"/>
                <a:gd name="T11" fmla="*/ 0 60000 65536"/>
                <a:gd name="T12" fmla="*/ 0 w 18"/>
                <a:gd name="T13" fmla="*/ 0 h 33"/>
                <a:gd name="T14" fmla="*/ 18 w 18"/>
                <a:gd name="T15" fmla="*/ 33 h 33"/>
              </a:gdLst>
              <a:ahLst/>
              <a:cxnLst>
                <a:cxn ang="T8">
                  <a:pos x="T0" y="T1"/>
                </a:cxn>
                <a:cxn ang="T9">
                  <a:pos x="T2" y="T3"/>
                </a:cxn>
                <a:cxn ang="T10">
                  <a:pos x="T4" y="T5"/>
                </a:cxn>
                <a:cxn ang="T11">
                  <a:pos x="T6" y="T7"/>
                </a:cxn>
              </a:cxnLst>
              <a:rect l="T12" t="T13" r="T14" b="T15"/>
              <a:pathLst>
                <a:path w="18" h="33">
                  <a:moveTo>
                    <a:pt x="18" y="17"/>
                  </a:moveTo>
                  <a:lnTo>
                    <a:pt x="5" y="33"/>
                  </a:lnTo>
                  <a:lnTo>
                    <a:pt x="0" y="0"/>
                  </a:lnTo>
                  <a:lnTo>
                    <a:pt x="18"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0" name="Freeform 30"/>
            <p:cNvSpPr>
              <a:spLocks noChangeAspect="1"/>
            </p:cNvSpPr>
            <p:nvPr/>
          </p:nvSpPr>
          <p:spPr bwMode="auto">
            <a:xfrm>
              <a:off x="6023953" y="3651634"/>
              <a:ext cx="31825" cy="2479"/>
            </a:xfrm>
            <a:custGeom>
              <a:avLst/>
              <a:gdLst>
                <a:gd name="T0" fmla="*/ 2147483646 w 67"/>
                <a:gd name="T1" fmla="*/ 0 h 9"/>
                <a:gd name="T2" fmla="*/ 2147483646 w 67"/>
                <a:gd name="T3" fmla="*/ 0 h 9"/>
                <a:gd name="T4" fmla="*/ 0 w 67"/>
                <a:gd name="T5" fmla="*/ 0 h 9"/>
                <a:gd name="T6" fmla="*/ 2147483646 w 67"/>
                <a:gd name="T7" fmla="*/ 0 h 9"/>
                <a:gd name="T8" fmla="*/ 0 60000 65536"/>
                <a:gd name="T9" fmla="*/ 0 60000 65536"/>
                <a:gd name="T10" fmla="*/ 0 60000 65536"/>
                <a:gd name="T11" fmla="*/ 0 60000 65536"/>
                <a:gd name="T12" fmla="*/ 0 w 67"/>
                <a:gd name="T13" fmla="*/ 0 h 9"/>
                <a:gd name="T14" fmla="*/ 67 w 67"/>
                <a:gd name="T15" fmla="*/ 9 h 9"/>
              </a:gdLst>
              <a:ahLst/>
              <a:cxnLst>
                <a:cxn ang="T8">
                  <a:pos x="T0" y="T1"/>
                </a:cxn>
                <a:cxn ang="T9">
                  <a:pos x="T2" y="T3"/>
                </a:cxn>
                <a:cxn ang="T10">
                  <a:pos x="T4" y="T5"/>
                </a:cxn>
                <a:cxn ang="T11">
                  <a:pos x="T6" y="T7"/>
                </a:cxn>
              </a:cxnLst>
              <a:rect l="T12" t="T13" r="T14" b="T15"/>
              <a:pathLst>
                <a:path w="67" h="9">
                  <a:moveTo>
                    <a:pt x="67" y="0"/>
                  </a:moveTo>
                  <a:lnTo>
                    <a:pt x="19" y="9"/>
                  </a:lnTo>
                  <a:lnTo>
                    <a:pt x="0" y="1"/>
                  </a:lnTo>
                  <a:lnTo>
                    <a:pt x="6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1" name="Freeform 31"/>
            <p:cNvSpPr>
              <a:spLocks noChangeAspect="1"/>
            </p:cNvSpPr>
            <p:nvPr/>
          </p:nvSpPr>
          <p:spPr bwMode="auto">
            <a:xfrm>
              <a:off x="6057162" y="3361586"/>
              <a:ext cx="20756" cy="22311"/>
            </a:xfrm>
            <a:custGeom>
              <a:avLst/>
              <a:gdLst>
                <a:gd name="T0" fmla="*/ 2147483646 w 45"/>
                <a:gd name="T1" fmla="*/ 2147483646 h 50"/>
                <a:gd name="T2" fmla="*/ 0 w 45"/>
                <a:gd name="T3" fmla="*/ 2147483646 h 50"/>
                <a:gd name="T4" fmla="*/ 2147483646 w 45"/>
                <a:gd name="T5" fmla="*/ 0 h 50"/>
                <a:gd name="T6" fmla="*/ 2147483646 w 45"/>
                <a:gd name="T7" fmla="*/ 0 h 50"/>
                <a:gd name="T8" fmla="*/ 2147483646 w 45"/>
                <a:gd name="T9" fmla="*/ 2147483646 h 50"/>
                <a:gd name="T10" fmla="*/ 2147483646 w 45"/>
                <a:gd name="T11" fmla="*/ 2147483646 h 50"/>
                <a:gd name="T12" fmla="*/ 0 60000 65536"/>
                <a:gd name="T13" fmla="*/ 0 60000 65536"/>
                <a:gd name="T14" fmla="*/ 0 60000 65536"/>
                <a:gd name="T15" fmla="*/ 0 60000 65536"/>
                <a:gd name="T16" fmla="*/ 0 60000 65536"/>
                <a:gd name="T17" fmla="*/ 0 60000 65536"/>
                <a:gd name="T18" fmla="*/ 0 w 45"/>
                <a:gd name="T19" fmla="*/ 0 h 50"/>
                <a:gd name="T20" fmla="*/ 45 w 45"/>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5" h="50">
                  <a:moveTo>
                    <a:pt x="25" y="50"/>
                  </a:moveTo>
                  <a:lnTo>
                    <a:pt x="0" y="20"/>
                  </a:lnTo>
                  <a:lnTo>
                    <a:pt x="45" y="0"/>
                  </a:lnTo>
                  <a:lnTo>
                    <a:pt x="45" y="3"/>
                  </a:lnTo>
                  <a:lnTo>
                    <a:pt x="36" y="29"/>
                  </a:lnTo>
                  <a:lnTo>
                    <a:pt x="25" y="5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2" name="Freeform 32"/>
            <p:cNvSpPr>
              <a:spLocks noChangeAspect="1"/>
            </p:cNvSpPr>
            <p:nvPr/>
          </p:nvSpPr>
          <p:spPr bwMode="auto">
            <a:xfrm>
              <a:off x="7052036" y="3312005"/>
              <a:ext cx="6918" cy="4958"/>
            </a:xfrm>
            <a:custGeom>
              <a:avLst/>
              <a:gdLst>
                <a:gd name="T0" fmla="*/ 0 w 10"/>
                <a:gd name="T1" fmla="*/ 0 h 10"/>
                <a:gd name="T2" fmla="*/ 0 w 10"/>
                <a:gd name="T3" fmla="*/ 0 h 10"/>
                <a:gd name="T4" fmla="*/ 0 w 10"/>
                <a:gd name="T5" fmla="*/ 0 h 10"/>
                <a:gd name="T6" fmla="*/ 0 w 10"/>
                <a:gd name="T7" fmla="*/ 0 h 10"/>
                <a:gd name="T8" fmla="*/ 0 w 10"/>
                <a:gd name="T9" fmla="*/ 2147483646 h 10"/>
                <a:gd name="T10" fmla="*/ 2147483646 w 10"/>
                <a:gd name="T11" fmla="*/ 0 h 10"/>
                <a:gd name="T12" fmla="*/ 2147483646 w 10"/>
                <a:gd name="T13" fmla="*/ 0 h 10"/>
                <a:gd name="T14" fmla="*/ 2147483646 w 10"/>
                <a:gd name="T15" fmla="*/ 0 h 10"/>
                <a:gd name="T16" fmla="*/ 2147483646 w 10"/>
                <a:gd name="T17" fmla="*/ 0 h 10"/>
                <a:gd name="T18" fmla="*/ 2147483646 w 10"/>
                <a:gd name="T19" fmla="*/ 0 h 10"/>
                <a:gd name="T20" fmla="*/ 2147483646 w 10"/>
                <a:gd name="T21" fmla="*/ 0 h 10"/>
                <a:gd name="T22" fmla="*/ 0 w 10"/>
                <a:gd name="T23" fmla="*/ 0 h 10"/>
                <a:gd name="T24" fmla="*/ 0 w 10"/>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0"/>
                <a:gd name="T41" fmla="*/ 10 w 10"/>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0">
                  <a:moveTo>
                    <a:pt x="3" y="0"/>
                  </a:moveTo>
                  <a:lnTo>
                    <a:pt x="0" y="3"/>
                  </a:lnTo>
                  <a:lnTo>
                    <a:pt x="3" y="5"/>
                  </a:lnTo>
                  <a:lnTo>
                    <a:pt x="3" y="8"/>
                  </a:lnTo>
                  <a:lnTo>
                    <a:pt x="6" y="10"/>
                  </a:lnTo>
                  <a:lnTo>
                    <a:pt x="10" y="8"/>
                  </a:lnTo>
                  <a:lnTo>
                    <a:pt x="10" y="7"/>
                  </a:lnTo>
                  <a:lnTo>
                    <a:pt x="10" y="5"/>
                  </a:lnTo>
                  <a:lnTo>
                    <a:pt x="10" y="4"/>
                  </a:lnTo>
                  <a:lnTo>
                    <a:pt x="10" y="3"/>
                  </a:lnTo>
                  <a:lnTo>
                    <a:pt x="9" y="1"/>
                  </a:lnTo>
                  <a:lnTo>
                    <a:pt x="7" y="1"/>
                  </a:lnTo>
                  <a:lnTo>
                    <a:pt x="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3" name="Freeform 33"/>
            <p:cNvSpPr>
              <a:spLocks noChangeAspect="1"/>
            </p:cNvSpPr>
            <p:nvPr/>
          </p:nvSpPr>
          <p:spPr bwMode="auto">
            <a:xfrm>
              <a:off x="7165498" y="3351670"/>
              <a:ext cx="2767" cy="2479"/>
            </a:xfrm>
            <a:custGeom>
              <a:avLst/>
              <a:gdLst>
                <a:gd name="T0" fmla="*/ 0 w 6"/>
                <a:gd name="T1" fmla="*/ 0 h 6"/>
                <a:gd name="T2" fmla="*/ 0 w 6"/>
                <a:gd name="T3" fmla="*/ 0 h 6"/>
                <a:gd name="T4" fmla="*/ 0 w 6"/>
                <a:gd name="T5" fmla="*/ 0 h 6"/>
                <a:gd name="T6" fmla="*/ 0 w 6"/>
                <a:gd name="T7" fmla="*/ 0 h 6"/>
                <a:gd name="T8" fmla="*/ 0 w 6"/>
                <a:gd name="T9" fmla="*/ 0 h 6"/>
                <a:gd name="T10" fmla="*/ 0 w 6"/>
                <a:gd name="T11" fmla="*/ 0 h 6"/>
                <a:gd name="T12" fmla="*/ 0 w 6"/>
                <a:gd name="T13" fmla="*/ 0 h 6"/>
                <a:gd name="T14" fmla="*/ 0 60000 65536"/>
                <a:gd name="T15" fmla="*/ 0 60000 65536"/>
                <a:gd name="T16" fmla="*/ 0 60000 65536"/>
                <a:gd name="T17" fmla="*/ 0 60000 65536"/>
                <a:gd name="T18" fmla="*/ 0 60000 65536"/>
                <a:gd name="T19" fmla="*/ 0 60000 65536"/>
                <a:gd name="T20" fmla="*/ 0 60000 65536"/>
                <a:gd name="T21" fmla="*/ 0 w 6"/>
                <a:gd name="T22" fmla="*/ 0 h 6"/>
                <a:gd name="T23" fmla="*/ 6 w 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6">
                  <a:moveTo>
                    <a:pt x="6" y="6"/>
                  </a:moveTo>
                  <a:lnTo>
                    <a:pt x="3" y="6"/>
                  </a:lnTo>
                  <a:lnTo>
                    <a:pt x="0" y="4"/>
                  </a:lnTo>
                  <a:lnTo>
                    <a:pt x="1" y="3"/>
                  </a:lnTo>
                  <a:lnTo>
                    <a:pt x="4" y="0"/>
                  </a:lnTo>
                  <a:lnTo>
                    <a:pt x="6" y="3"/>
                  </a:lnTo>
                  <a:lnTo>
                    <a:pt x="6"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4" name="Freeform 34"/>
            <p:cNvSpPr>
              <a:spLocks noChangeAspect="1"/>
            </p:cNvSpPr>
            <p:nvPr/>
          </p:nvSpPr>
          <p:spPr bwMode="auto">
            <a:xfrm>
              <a:off x="6592650" y="3250029"/>
              <a:ext cx="2767" cy="2479"/>
            </a:xfrm>
            <a:custGeom>
              <a:avLst/>
              <a:gdLst>
                <a:gd name="T0" fmla="*/ 0 w 8"/>
                <a:gd name="T1" fmla="*/ 0 h 9"/>
                <a:gd name="T2" fmla="*/ 0 w 8"/>
                <a:gd name="T3" fmla="*/ 0 h 9"/>
                <a:gd name="T4" fmla="*/ 0 w 8"/>
                <a:gd name="T5" fmla="*/ 0 h 9"/>
                <a:gd name="T6" fmla="*/ 0 w 8"/>
                <a:gd name="T7" fmla="*/ 0 h 9"/>
                <a:gd name="T8" fmla="*/ 0 w 8"/>
                <a:gd name="T9" fmla="*/ 0 h 9"/>
                <a:gd name="T10" fmla="*/ 0 w 8"/>
                <a:gd name="T11" fmla="*/ 0 h 9"/>
                <a:gd name="T12" fmla="*/ 0 w 8"/>
                <a:gd name="T13" fmla="*/ 0 h 9"/>
                <a:gd name="T14" fmla="*/ 0 w 8"/>
                <a:gd name="T15" fmla="*/ 0 h 9"/>
                <a:gd name="T16" fmla="*/ 0 w 8"/>
                <a:gd name="T17" fmla="*/ 0 h 9"/>
                <a:gd name="T18" fmla="*/ 0 w 8"/>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9"/>
                <a:gd name="T32" fmla="*/ 8 w 8"/>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9">
                  <a:moveTo>
                    <a:pt x="5" y="4"/>
                  </a:moveTo>
                  <a:lnTo>
                    <a:pt x="3" y="4"/>
                  </a:lnTo>
                  <a:lnTo>
                    <a:pt x="0" y="9"/>
                  </a:lnTo>
                  <a:lnTo>
                    <a:pt x="2" y="4"/>
                  </a:lnTo>
                  <a:lnTo>
                    <a:pt x="3" y="1"/>
                  </a:lnTo>
                  <a:lnTo>
                    <a:pt x="6" y="0"/>
                  </a:lnTo>
                  <a:lnTo>
                    <a:pt x="6" y="3"/>
                  </a:lnTo>
                  <a:lnTo>
                    <a:pt x="8" y="3"/>
                  </a:lnTo>
                  <a:lnTo>
                    <a:pt x="6" y="3"/>
                  </a:lnTo>
                  <a:lnTo>
                    <a:pt x="5" y="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5" name="Freeform 35"/>
            <p:cNvSpPr>
              <a:spLocks noChangeAspect="1"/>
            </p:cNvSpPr>
            <p:nvPr/>
          </p:nvSpPr>
          <p:spPr bwMode="auto">
            <a:xfrm>
              <a:off x="6903980" y="3302089"/>
              <a:ext cx="1384" cy="1240"/>
            </a:xfrm>
            <a:custGeom>
              <a:avLst/>
              <a:gdLst>
                <a:gd name="T0" fmla="*/ 0 w 3"/>
                <a:gd name="T1" fmla="*/ 0 h 3"/>
                <a:gd name="T2" fmla="*/ 0 w 3"/>
                <a:gd name="T3" fmla="*/ 0 h 3"/>
                <a:gd name="T4" fmla="*/ 0 w 3"/>
                <a:gd name="T5" fmla="*/ 0 h 3"/>
                <a:gd name="T6" fmla="*/ 0 w 3"/>
                <a:gd name="T7" fmla="*/ 0 h 3"/>
                <a:gd name="T8" fmla="*/ 0 w 3"/>
                <a:gd name="T9" fmla="*/ 0 h 3"/>
                <a:gd name="T10" fmla="*/ 0 w 3"/>
                <a:gd name="T11" fmla="*/ 0 h 3"/>
                <a:gd name="T12" fmla="*/ 0 w 3"/>
                <a:gd name="T13" fmla="*/ 0 h 3"/>
                <a:gd name="T14" fmla="*/ 0 60000 65536"/>
                <a:gd name="T15" fmla="*/ 0 60000 65536"/>
                <a:gd name="T16" fmla="*/ 0 60000 65536"/>
                <a:gd name="T17" fmla="*/ 0 60000 65536"/>
                <a:gd name="T18" fmla="*/ 0 60000 65536"/>
                <a:gd name="T19" fmla="*/ 0 60000 65536"/>
                <a:gd name="T20" fmla="*/ 0 60000 65536"/>
                <a:gd name="T21" fmla="*/ 0 w 3"/>
                <a:gd name="T22" fmla="*/ 0 h 3"/>
                <a:gd name="T23" fmla="*/ 3 w 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3">
                  <a:moveTo>
                    <a:pt x="3" y="0"/>
                  </a:moveTo>
                  <a:lnTo>
                    <a:pt x="2" y="3"/>
                  </a:lnTo>
                  <a:lnTo>
                    <a:pt x="0" y="2"/>
                  </a:lnTo>
                  <a:lnTo>
                    <a:pt x="2" y="0"/>
                  </a:lnTo>
                  <a:lnTo>
                    <a:pt x="0" y="0"/>
                  </a:lnTo>
                  <a:lnTo>
                    <a:pt x="2" y="0"/>
                  </a:lnTo>
                  <a:lnTo>
                    <a:pt x="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6" name="Freeform 36"/>
            <p:cNvSpPr>
              <a:spLocks noChangeAspect="1"/>
            </p:cNvSpPr>
            <p:nvPr/>
          </p:nvSpPr>
          <p:spPr bwMode="auto">
            <a:xfrm>
              <a:off x="5958920" y="3313245"/>
              <a:ext cx="215856" cy="146264"/>
            </a:xfrm>
            <a:custGeom>
              <a:avLst/>
              <a:gdLst>
                <a:gd name="T0" fmla="*/ 2147483646 w 463"/>
                <a:gd name="T1" fmla="*/ 0 h 332"/>
                <a:gd name="T2" fmla="*/ 2147483646 w 463"/>
                <a:gd name="T3" fmla="*/ 2147483646 h 332"/>
                <a:gd name="T4" fmla="*/ 2147483646 w 463"/>
                <a:gd name="T5" fmla="*/ 2147483646 h 332"/>
                <a:gd name="T6" fmla="*/ 2147483646 w 463"/>
                <a:gd name="T7" fmla="*/ 2147483646 h 332"/>
                <a:gd name="T8" fmla="*/ 2147483646 w 463"/>
                <a:gd name="T9" fmla="*/ 2147483646 h 332"/>
                <a:gd name="T10" fmla="*/ 2147483646 w 463"/>
                <a:gd name="T11" fmla="*/ 2147483646 h 332"/>
                <a:gd name="T12" fmla="*/ 2147483646 w 463"/>
                <a:gd name="T13" fmla="*/ 2147483646 h 332"/>
                <a:gd name="T14" fmla="*/ 2147483646 w 463"/>
                <a:gd name="T15" fmla="*/ 2147483646 h 332"/>
                <a:gd name="T16" fmla="*/ 2147483646 w 463"/>
                <a:gd name="T17" fmla="*/ 2147483646 h 332"/>
                <a:gd name="T18" fmla="*/ 2147483646 w 463"/>
                <a:gd name="T19" fmla="*/ 2147483646 h 332"/>
                <a:gd name="T20" fmla="*/ 2147483646 w 463"/>
                <a:gd name="T21" fmla="*/ 2147483646 h 332"/>
                <a:gd name="T22" fmla="*/ 2147483646 w 463"/>
                <a:gd name="T23" fmla="*/ 2147483646 h 332"/>
                <a:gd name="T24" fmla="*/ 2147483646 w 463"/>
                <a:gd name="T25" fmla="*/ 2147483646 h 332"/>
                <a:gd name="T26" fmla="*/ 2147483646 w 463"/>
                <a:gd name="T27" fmla="*/ 2147483646 h 332"/>
                <a:gd name="T28" fmla="*/ 2147483646 w 463"/>
                <a:gd name="T29" fmla="*/ 2147483646 h 332"/>
                <a:gd name="T30" fmla="*/ 2147483646 w 463"/>
                <a:gd name="T31" fmla="*/ 2147483646 h 332"/>
                <a:gd name="T32" fmla="*/ 2147483646 w 463"/>
                <a:gd name="T33" fmla="*/ 2147483646 h 332"/>
                <a:gd name="T34" fmla="*/ 2147483646 w 463"/>
                <a:gd name="T35" fmla="*/ 2147483646 h 332"/>
                <a:gd name="T36" fmla="*/ 2147483646 w 463"/>
                <a:gd name="T37" fmla="*/ 2147483646 h 332"/>
                <a:gd name="T38" fmla="*/ 2147483646 w 463"/>
                <a:gd name="T39" fmla="*/ 2147483646 h 332"/>
                <a:gd name="T40" fmla="*/ 2147483646 w 463"/>
                <a:gd name="T41" fmla="*/ 2147483646 h 332"/>
                <a:gd name="T42" fmla="*/ 0 w 463"/>
                <a:gd name="T43" fmla="*/ 2147483646 h 332"/>
                <a:gd name="T44" fmla="*/ 0 w 463"/>
                <a:gd name="T45" fmla="*/ 2147483646 h 332"/>
                <a:gd name="T46" fmla="*/ 0 w 463"/>
                <a:gd name="T47" fmla="*/ 2147483646 h 332"/>
                <a:gd name="T48" fmla="*/ 2147483646 w 463"/>
                <a:gd name="T49" fmla="*/ 2147483646 h 332"/>
                <a:gd name="T50" fmla="*/ 2147483646 w 463"/>
                <a:gd name="T51" fmla="*/ 2147483646 h 332"/>
                <a:gd name="T52" fmla="*/ 2147483646 w 463"/>
                <a:gd name="T53" fmla="*/ 2147483646 h 332"/>
                <a:gd name="T54" fmla="*/ 2147483646 w 463"/>
                <a:gd name="T55" fmla="*/ 2147483646 h 332"/>
                <a:gd name="T56" fmla="*/ 2147483646 w 463"/>
                <a:gd name="T57" fmla="*/ 2147483646 h 332"/>
                <a:gd name="T58" fmla="*/ 2147483646 w 463"/>
                <a:gd name="T59" fmla="*/ 2147483646 h 332"/>
                <a:gd name="T60" fmla="*/ 2147483646 w 463"/>
                <a:gd name="T61" fmla="*/ 2147483646 h 332"/>
                <a:gd name="T62" fmla="*/ 2147483646 w 463"/>
                <a:gd name="T63" fmla="*/ 2147483646 h 332"/>
                <a:gd name="T64" fmla="*/ 2147483646 w 463"/>
                <a:gd name="T65" fmla="*/ 2147483646 h 332"/>
                <a:gd name="T66" fmla="*/ 2147483646 w 463"/>
                <a:gd name="T67" fmla="*/ 2147483646 h 332"/>
                <a:gd name="T68" fmla="*/ 2147483646 w 463"/>
                <a:gd name="T69" fmla="*/ 2147483646 h 332"/>
                <a:gd name="T70" fmla="*/ 2147483646 w 463"/>
                <a:gd name="T71" fmla="*/ 2147483646 h 332"/>
                <a:gd name="T72" fmla="*/ 2147483646 w 463"/>
                <a:gd name="T73" fmla="*/ 2147483646 h 332"/>
                <a:gd name="T74" fmla="*/ 2147483646 w 463"/>
                <a:gd name="T75" fmla="*/ 2147483646 h 332"/>
                <a:gd name="T76" fmla="*/ 2147483646 w 463"/>
                <a:gd name="T77" fmla="*/ 2147483646 h 332"/>
                <a:gd name="T78" fmla="*/ 2147483646 w 463"/>
                <a:gd name="T79" fmla="*/ 2147483646 h 332"/>
                <a:gd name="T80" fmla="*/ 2147483646 w 463"/>
                <a:gd name="T81" fmla="*/ 2147483646 h 332"/>
                <a:gd name="T82" fmla="*/ 2147483646 w 463"/>
                <a:gd name="T83" fmla="*/ 2147483646 h 332"/>
                <a:gd name="T84" fmla="*/ 2147483646 w 463"/>
                <a:gd name="T85" fmla="*/ 2147483646 h 332"/>
                <a:gd name="T86" fmla="*/ 2147483646 w 463"/>
                <a:gd name="T87" fmla="*/ 2147483646 h 332"/>
                <a:gd name="T88" fmla="*/ 2147483646 w 463"/>
                <a:gd name="T89" fmla="*/ 0 h 332"/>
                <a:gd name="T90" fmla="*/ 2147483646 w 463"/>
                <a:gd name="T91" fmla="*/ 0 h 332"/>
                <a:gd name="T92" fmla="*/ 2147483646 w 463"/>
                <a:gd name="T93" fmla="*/ 0 h 3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63"/>
                <a:gd name="T142" fmla="*/ 0 h 332"/>
                <a:gd name="T143" fmla="*/ 463 w 463"/>
                <a:gd name="T144" fmla="*/ 332 h 3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63" h="332">
                  <a:moveTo>
                    <a:pt x="348" y="0"/>
                  </a:moveTo>
                  <a:lnTo>
                    <a:pt x="376" y="22"/>
                  </a:lnTo>
                  <a:lnTo>
                    <a:pt x="375" y="56"/>
                  </a:lnTo>
                  <a:lnTo>
                    <a:pt x="397" y="46"/>
                  </a:lnTo>
                  <a:lnTo>
                    <a:pt x="397" y="61"/>
                  </a:lnTo>
                  <a:lnTo>
                    <a:pt x="406" y="65"/>
                  </a:lnTo>
                  <a:lnTo>
                    <a:pt x="463" y="91"/>
                  </a:lnTo>
                  <a:lnTo>
                    <a:pt x="413" y="105"/>
                  </a:lnTo>
                  <a:lnTo>
                    <a:pt x="427" y="132"/>
                  </a:lnTo>
                  <a:lnTo>
                    <a:pt x="393" y="143"/>
                  </a:lnTo>
                  <a:lnTo>
                    <a:pt x="382" y="152"/>
                  </a:lnTo>
                  <a:lnTo>
                    <a:pt x="340" y="146"/>
                  </a:lnTo>
                  <a:lnTo>
                    <a:pt x="299" y="140"/>
                  </a:lnTo>
                  <a:lnTo>
                    <a:pt x="287" y="179"/>
                  </a:lnTo>
                  <a:lnTo>
                    <a:pt x="276" y="217"/>
                  </a:lnTo>
                  <a:lnTo>
                    <a:pt x="266" y="246"/>
                  </a:lnTo>
                  <a:lnTo>
                    <a:pt x="243" y="293"/>
                  </a:lnTo>
                  <a:lnTo>
                    <a:pt x="203" y="310"/>
                  </a:lnTo>
                  <a:lnTo>
                    <a:pt x="139" y="295"/>
                  </a:lnTo>
                  <a:lnTo>
                    <a:pt x="122" y="317"/>
                  </a:lnTo>
                  <a:lnTo>
                    <a:pt x="57" y="332"/>
                  </a:lnTo>
                  <a:lnTo>
                    <a:pt x="10" y="304"/>
                  </a:lnTo>
                  <a:lnTo>
                    <a:pt x="0" y="267"/>
                  </a:lnTo>
                  <a:lnTo>
                    <a:pt x="3" y="271"/>
                  </a:lnTo>
                  <a:lnTo>
                    <a:pt x="40" y="292"/>
                  </a:lnTo>
                  <a:lnTo>
                    <a:pt x="78" y="305"/>
                  </a:lnTo>
                  <a:lnTo>
                    <a:pt x="69" y="301"/>
                  </a:lnTo>
                  <a:lnTo>
                    <a:pt x="76" y="290"/>
                  </a:lnTo>
                  <a:lnTo>
                    <a:pt x="81" y="262"/>
                  </a:lnTo>
                  <a:lnTo>
                    <a:pt x="82" y="252"/>
                  </a:lnTo>
                  <a:lnTo>
                    <a:pt x="87" y="234"/>
                  </a:lnTo>
                  <a:lnTo>
                    <a:pt x="119" y="222"/>
                  </a:lnTo>
                  <a:lnTo>
                    <a:pt x="154" y="210"/>
                  </a:lnTo>
                  <a:lnTo>
                    <a:pt x="182" y="170"/>
                  </a:lnTo>
                  <a:lnTo>
                    <a:pt x="212" y="128"/>
                  </a:lnTo>
                  <a:lnTo>
                    <a:pt x="237" y="158"/>
                  </a:lnTo>
                  <a:lnTo>
                    <a:pt x="248" y="137"/>
                  </a:lnTo>
                  <a:lnTo>
                    <a:pt x="257" y="111"/>
                  </a:lnTo>
                  <a:lnTo>
                    <a:pt x="269" y="141"/>
                  </a:lnTo>
                  <a:lnTo>
                    <a:pt x="267" y="119"/>
                  </a:lnTo>
                  <a:lnTo>
                    <a:pt x="279" y="104"/>
                  </a:lnTo>
                  <a:lnTo>
                    <a:pt x="275" y="89"/>
                  </a:lnTo>
                  <a:lnTo>
                    <a:pt x="285" y="76"/>
                  </a:lnTo>
                  <a:lnTo>
                    <a:pt x="309" y="38"/>
                  </a:lnTo>
                  <a:lnTo>
                    <a:pt x="333" y="0"/>
                  </a:lnTo>
                  <a:lnTo>
                    <a:pt x="336" y="14"/>
                  </a:lnTo>
                  <a:lnTo>
                    <a:pt x="348"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197" name="Freeform 37"/>
            <p:cNvSpPr>
              <a:spLocks noChangeAspect="1"/>
            </p:cNvSpPr>
            <p:nvPr/>
          </p:nvSpPr>
          <p:spPr bwMode="auto">
            <a:xfrm>
              <a:off x="5738913" y="3321921"/>
              <a:ext cx="98242" cy="125192"/>
            </a:xfrm>
            <a:custGeom>
              <a:avLst/>
              <a:gdLst>
                <a:gd name="T0" fmla="*/ 2147483646 w 212"/>
                <a:gd name="T1" fmla="*/ 2147483646 h 286"/>
                <a:gd name="T2" fmla="*/ 2147483646 w 212"/>
                <a:gd name="T3" fmla="*/ 2147483646 h 286"/>
                <a:gd name="T4" fmla="*/ 2147483646 w 212"/>
                <a:gd name="T5" fmla="*/ 2147483646 h 286"/>
                <a:gd name="T6" fmla="*/ 2147483646 w 212"/>
                <a:gd name="T7" fmla="*/ 2147483646 h 286"/>
                <a:gd name="T8" fmla="*/ 2147483646 w 212"/>
                <a:gd name="T9" fmla="*/ 2147483646 h 286"/>
                <a:gd name="T10" fmla="*/ 0 w 212"/>
                <a:gd name="T11" fmla="*/ 0 h 286"/>
                <a:gd name="T12" fmla="*/ 0 w 212"/>
                <a:gd name="T13" fmla="*/ 0 h 286"/>
                <a:gd name="T14" fmla="*/ 2147483646 w 212"/>
                <a:gd name="T15" fmla="*/ 0 h 286"/>
                <a:gd name="T16" fmla="*/ 2147483646 w 212"/>
                <a:gd name="T17" fmla="*/ 2147483646 h 286"/>
                <a:gd name="T18" fmla="*/ 2147483646 w 212"/>
                <a:gd name="T19" fmla="*/ 2147483646 h 286"/>
                <a:gd name="T20" fmla="*/ 2147483646 w 212"/>
                <a:gd name="T21" fmla="*/ 0 h 286"/>
                <a:gd name="T22" fmla="*/ 2147483646 w 212"/>
                <a:gd name="T23" fmla="*/ 2147483646 h 286"/>
                <a:gd name="T24" fmla="*/ 2147483646 w 212"/>
                <a:gd name="T25" fmla="*/ 2147483646 h 286"/>
                <a:gd name="T26" fmla="*/ 2147483646 w 212"/>
                <a:gd name="T27" fmla="*/ 2147483646 h 286"/>
                <a:gd name="T28" fmla="*/ 2147483646 w 212"/>
                <a:gd name="T29" fmla="*/ 2147483646 h 286"/>
                <a:gd name="T30" fmla="*/ 2147483646 w 212"/>
                <a:gd name="T31" fmla="*/ 2147483646 h 286"/>
                <a:gd name="T32" fmla="*/ 2147483646 w 212"/>
                <a:gd name="T33" fmla="*/ 2147483646 h 286"/>
                <a:gd name="T34" fmla="*/ 2147483646 w 212"/>
                <a:gd name="T35" fmla="*/ 2147483646 h 286"/>
                <a:gd name="T36" fmla="*/ 2147483646 w 212"/>
                <a:gd name="T37" fmla="*/ 2147483646 h 2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286"/>
                <a:gd name="T59" fmla="*/ 212 w 212"/>
                <a:gd name="T60" fmla="*/ 286 h 2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286">
                  <a:moveTo>
                    <a:pt x="179" y="286"/>
                  </a:moveTo>
                  <a:lnTo>
                    <a:pt x="122" y="245"/>
                  </a:lnTo>
                  <a:lnTo>
                    <a:pt x="64" y="203"/>
                  </a:lnTo>
                  <a:lnTo>
                    <a:pt x="37" y="140"/>
                  </a:lnTo>
                  <a:lnTo>
                    <a:pt x="19" y="75"/>
                  </a:lnTo>
                  <a:lnTo>
                    <a:pt x="0" y="7"/>
                  </a:lnTo>
                  <a:lnTo>
                    <a:pt x="1" y="0"/>
                  </a:lnTo>
                  <a:lnTo>
                    <a:pt x="40" y="18"/>
                  </a:lnTo>
                  <a:lnTo>
                    <a:pt x="43" y="43"/>
                  </a:lnTo>
                  <a:lnTo>
                    <a:pt x="76" y="42"/>
                  </a:lnTo>
                  <a:lnTo>
                    <a:pt x="95" y="18"/>
                  </a:lnTo>
                  <a:lnTo>
                    <a:pt x="127" y="49"/>
                  </a:lnTo>
                  <a:lnTo>
                    <a:pt x="157" y="82"/>
                  </a:lnTo>
                  <a:lnTo>
                    <a:pt x="163" y="134"/>
                  </a:lnTo>
                  <a:lnTo>
                    <a:pt x="169" y="186"/>
                  </a:lnTo>
                  <a:lnTo>
                    <a:pt x="189" y="234"/>
                  </a:lnTo>
                  <a:lnTo>
                    <a:pt x="212" y="282"/>
                  </a:lnTo>
                  <a:lnTo>
                    <a:pt x="195" y="274"/>
                  </a:lnTo>
                  <a:lnTo>
                    <a:pt x="179" y="286"/>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198" name="Freeform 38"/>
            <p:cNvSpPr>
              <a:spLocks noChangeAspect="1"/>
            </p:cNvSpPr>
            <p:nvPr/>
          </p:nvSpPr>
          <p:spPr bwMode="auto">
            <a:xfrm>
              <a:off x="6516547" y="3293412"/>
              <a:ext cx="4152" cy="8676"/>
            </a:xfrm>
            <a:custGeom>
              <a:avLst/>
              <a:gdLst>
                <a:gd name="T0" fmla="*/ 0 w 7"/>
                <a:gd name="T1" fmla="*/ 0 h 21"/>
                <a:gd name="T2" fmla="*/ 0 w 7"/>
                <a:gd name="T3" fmla="*/ 0 h 21"/>
                <a:gd name="T4" fmla="*/ 0 w 7"/>
                <a:gd name="T5" fmla="*/ 0 h 21"/>
                <a:gd name="T6" fmla="*/ 0 w 7"/>
                <a:gd name="T7" fmla="*/ 0 h 21"/>
                <a:gd name="T8" fmla="*/ 0 w 7"/>
                <a:gd name="T9" fmla="*/ 0 h 21"/>
                <a:gd name="T10" fmla="*/ 0 w 7"/>
                <a:gd name="T11" fmla="*/ 0 h 21"/>
                <a:gd name="T12" fmla="*/ 0 w 7"/>
                <a:gd name="T13" fmla="*/ 0 h 21"/>
                <a:gd name="T14" fmla="*/ 0 w 7"/>
                <a:gd name="T15" fmla="*/ 0 h 21"/>
                <a:gd name="T16" fmla="*/ 0 w 7"/>
                <a:gd name="T17" fmla="*/ 0 h 21"/>
                <a:gd name="T18" fmla="*/ 0 w 7"/>
                <a:gd name="T19" fmla="*/ 0 h 21"/>
                <a:gd name="T20" fmla="*/ 0 w 7"/>
                <a:gd name="T21" fmla="*/ 2147483646 h 21"/>
                <a:gd name="T22" fmla="*/ 0 w 7"/>
                <a:gd name="T23" fmla="*/ 0 h 21"/>
                <a:gd name="T24" fmla="*/ 0 w 7"/>
                <a:gd name="T25" fmla="*/ 0 h 21"/>
                <a:gd name="T26" fmla="*/ 0 w 7"/>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21"/>
                <a:gd name="T44" fmla="*/ 7 w 7"/>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21">
                  <a:moveTo>
                    <a:pt x="1" y="13"/>
                  </a:moveTo>
                  <a:lnTo>
                    <a:pt x="1" y="10"/>
                  </a:lnTo>
                  <a:lnTo>
                    <a:pt x="1" y="7"/>
                  </a:lnTo>
                  <a:lnTo>
                    <a:pt x="4" y="6"/>
                  </a:lnTo>
                  <a:lnTo>
                    <a:pt x="6" y="4"/>
                  </a:lnTo>
                  <a:lnTo>
                    <a:pt x="6" y="0"/>
                  </a:lnTo>
                  <a:lnTo>
                    <a:pt x="7" y="4"/>
                  </a:lnTo>
                  <a:lnTo>
                    <a:pt x="6" y="12"/>
                  </a:lnTo>
                  <a:lnTo>
                    <a:pt x="7" y="13"/>
                  </a:lnTo>
                  <a:lnTo>
                    <a:pt x="4" y="18"/>
                  </a:lnTo>
                  <a:lnTo>
                    <a:pt x="4" y="21"/>
                  </a:lnTo>
                  <a:lnTo>
                    <a:pt x="1" y="19"/>
                  </a:lnTo>
                  <a:lnTo>
                    <a:pt x="0" y="16"/>
                  </a:lnTo>
                  <a:lnTo>
                    <a:pt x="1" y="1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199" name="Freeform 39"/>
            <p:cNvSpPr>
              <a:spLocks noChangeAspect="1"/>
            </p:cNvSpPr>
            <p:nvPr/>
          </p:nvSpPr>
          <p:spPr bwMode="auto">
            <a:xfrm>
              <a:off x="6513779" y="3303329"/>
              <a:ext cx="2767" cy="3718"/>
            </a:xfrm>
            <a:custGeom>
              <a:avLst/>
              <a:gdLst>
                <a:gd name="T0" fmla="*/ 2147483646 w 4"/>
                <a:gd name="T1" fmla="*/ 0 h 6"/>
                <a:gd name="T2" fmla="*/ 0 w 4"/>
                <a:gd name="T3" fmla="*/ 0 h 6"/>
                <a:gd name="T4" fmla="*/ 0 w 4"/>
                <a:gd name="T5" fmla="*/ 0 h 6"/>
                <a:gd name="T6" fmla="*/ 0 w 4"/>
                <a:gd name="T7" fmla="*/ 0 h 6"/>
                <a:gd name="T8" fmla="*/ 2147483646 w 4"/>
                <a:gd name="T9" fmla="*/ 0 h 6"/>
                <a:gd name="T10" fmla="*/ 2147483646 w 4"/>
                <a:gd name="T11" fmla="*/ 0 h 6"/>
                <a:gd name="T12" fmla="*/ 2147483646 w 4"/>
                <a:gd name="T13" fmla="*/ 0 h 6"/>
                <a:gd name="T14" fmla="*/ 2147483646 w 4"/>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6"/>
                <a:gd name="T26" fmla="*/ 4 w 4"/>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6">
                  <a:moveTo>
                    <a:pt x="1" y="5"/>
                  </a:moveTo>
                  <a:lnTo>
                    <a:pt x="0" y="3"/>
                  </a:lnTo>
                  <a:lnTo>
                    <a:pt x="0" y="5"/>
                  </a:lnTo>
                  <a:lnTo>
                    <a:pt x="0" y="6"/>
                  </a:lnTo>
                  <a:lnTo>
                    <a:pt x="4" y="5"/>
                  </a:lnTo>
                  <a:lnTo>
                    <a:pt x="4" y="0"/>
                  </a:lnTo>
                  <a:lnTo>
                    <a:pt x="4" y="2"/>
                  </a:lnTo>
                  <a:lnTo>
                    <a:pt x="1"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0" name="Freeform 40"/>
            <p:cNvSpPr>
              <a:spLocks noChangeAspect="1"/>
            </p:cNvSpPr>
            <p:nvPr/>
          </p:nvSpPr>
          <p:spPr bwMode="auto">
            <a:xfrm>
              <a:off x="6508245" y="3313245"/>
              <a:ext cx="2767" cy="1239"/>
            </a:xfrm>
            <a:custGeom>
              <a:avLst/>
              <a:gdLst>
                <a:gd name="T0" fmla="*/ 2147483646 w 1"/>
                <a:gd name="T1" fmla="*/ 0 h 1"/>
                <a:gd name="T2" fmla="*/ 2147483646 w 1"/>
                <a:gd name="T3" fmla="*/ 2147483646 h 1"/>
                <a:gd name="T4" fmla="*/ 0 w 1"/>
                <a:gd name="T5" fmla="*/ 0 h 1"/>
                <a:gd name="T6" fmla="*/ 2147483646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lnTo>
                    <a:pt x="1" y="1"/>
                  </a:lnTo>
                  <a:lnTo>
                    <a:pt x="0" y="0"/>
                  </a:lnTo>
                  <a:lnTo>
                    <a:pt x="1"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1" name="Freeform 41"/>
            <p:cNvSpPr>
              <a:spLocks noChangeAspect="1"/>
            </p:cNvSpPr>
            <p:nvPr/>
          </p:nvSpPr>
          <p:spPr bwMode="auto">
            <a:xfrm>
              <a:off x="6511012" y="3309526"/>
              <a:ext cx="2767" cy="2479"/>
            </a:xfrm>
            <a:custGeom>
              <a:avLst/>
              <a:gdLst>
                <a:gd name="T0" fmla="*/ 2147483646 w 2"/>
                <a:gd name="T1" fmla="*/ 0 h 4"/>
                <a:gd name="T2" fmla="*/ 2147483646 w 2"/>
                <a:gd name="T3" fmla="*/ 0 h 4"/>
                <a:gd name="T4" fmla="*/ 0 w 2"/>
                <a:gd name="T5" fmla="*/ 0 h 4"/>
                <a:gd name="T6" fmla="*/ 2147483646 w 2"/>
                <a:gd name="T7" fmla="*/ 0 h 4"/>
                <a:gd name="T8" fmla="*/ 0 60000 65536"/>
                <a:gd name="T9" fmla="*/ 0 60000 65536"/>
                <a:gd name="T10" fmla="*/ 0 60000 65536"/>
                <a:gd name="T11" fmla="*/ 0 60000 65536"/>
                <a:gd name="T12" fmla="*/ 0 w 2"/>
                <a:gd name="T13" fmla="*/ 0 h 4"/>
                <a:gd name="T14" fmla="*/ 2 w 2"/>
                <a:gd name="T15" fmla="*/ 4 h 4"/>
              </a:gdLst>
              <a:ahLst/>
              <a:cxnLst>
                <a:cxn ang="T8">
                  <a:pos x="T0" y="T1"/>
                </a:cxn>
                <a:cxn ang="T9">
                  <a:pos x="T2" y="T3"/>
                </a:cxn>
                <a:cxn ang="T10">
                  <a:pos x="T4" y="T5"/>
                </a:cxn>
                <a:cxn ang="T11">
                  <a:pos x="T6" y="T7"/>
                </a:cxn>
              </a:cxnLst>
              <a:rect l="T12" t="T13" r="T14" b="T15"/>
              <a:pathLst>
                <a:path w="2" h="4">
                  <a:moveTo>
                    <a:pt x="2" y="3"/>
                  </a:moveTo>
                  <a:lnTo>
                    <a:pt x="2" y="0"/>
                  </a:lnTo>
                  <a:lnTo>
                    <a:pt x="0" y="4"/>
                  </a:lnTo>
                  <a:lnTo>
                    <a:pt x="2"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2" name="Freeform 42"/>
            <p:cNvSpPr>
              <a:spLocks noChangeAspect="1"/>
            </p:cNvSpPr>
            <p:nvPr/>
          </p:nvSpPr>
          <p:spPr bwMode="auto">
            <a:xfrm>
              <a:off x="6659067" y="3542556"/>
              <a:ext cx="221390" cy="197085"/>
            </a:xfrm>
            <a:custGeom>
              <a:avLst/>
              <a:gdLst>
                <a:gd name="T0" fmla="*/ 2147483646 w 474"/>
                <a:gd name="T1" fmla="*/ 2147483646 h 443"/>
                <a:gd name="T2" fmla="*/ 2147483646 w 474"/>
                <a:gd name="T3" fmla="*/ 2147483646 h 443"/>
                <a:gd name="T4" fmla="*/ 2147483646 w 474"/>
                <a:gd name="T5" fmla="*/ 2147483646 h 443"/>
                <a:gd name="T6" fmla="*/ 2147483646 w 474"/>
                <a:gd name="T7" fmla="*/ 2147483646 h 443"/>
                <a:gd name="T8" fmla="*/ 2147483646 w 474"/>
                <a:gd name="T9" fmla="*/ 2147483646 h 443"/>
                <a:gd name="T10" fmla="*/ 2147483646 w 474"/>
                <a:gd name="T11" fmla="*/ 2147483646 h 443"/>
                <a:gd name="T12" fmla="*/ 2147483646 w 474"/>
                <a:gd name="T13" fmla="*/ 2147483646 h 443"/>
                <a:gd name="T14" fmla="*/ 2147483646 w 474"/>
                <a:gd name="T15" fmla="*/ 2147483646 h 443"/>
                <a:gd name="T16" fmla="*/ 2147483646 w 474"/>
                <a:gd name="T17" fmla="*/ 2147483646 h 443"/>
                <a:gd name="T18" fmla="*/ 2147483646 w 474"/>
                <a:gd name="T19" fmla="*/ 2147483646 h 443"/>
                <a:gd name="T20" fmla="*/ 2147483646 w 474"/>
                <a:gd name="T21" fmla="*/ 2147483646 h 443"/>
                <a:gd name="T22" fmla="*/ 2147483646 w 474"/>
                <a:gd name="T23" fmla="*/ 2147483646 h 443"/>
                <a:gd name="T24" fmla="*/ 2147483646 w 474"/>
                <a:gd name="T25" fmla="*/ 2147483646 h 443"/>
                <a:gd name="T26" fmla="*/ 2147483646 w 474"/>
                <a:gd name="T27" fmla="*/ 2147483646 h 443"/>
                <a:gd name="T28" fmla="*/ 2147483646 w 474"/>
                <a:gd name="T29" fmla="*/ 2147483646 h 443"/>
                <a:gd name="T30" fmla="*/ 2147483646 w 474"/>
                <a:gd name="T31" fmla="*/ 2147483646 h 443"/>
                <a:gd name="T32" fmla="*/ 2147483646 w 474"/>
                <a:gd name="T33" fmla="*/ 2147483646 h 443"/>
                <a:gd name="T34" fmla="*/ 2147483646 w 474"/>
                <a:gd name="T35" fmla="*/ 2147483646 h 443"/>
                <a:gd name="T36" fmla="*/ 2147483646 w 474"/>
                <a:gd name="T37" fmla="*/ 2147483646 h 443"/>
                <a:gd name="T38" fmla="*/ 2147483646 w 474"/>
                <a:gd name="T39" fmla="*/ 2147483646 h 443"/>
                <a:gd name="T40" fmla="*/ 0 w 474"/>
                <a:gd name="T41" fmla="*/ 2147483646 h 443"/>
                <a:gd name="T42" fmla="*/ 0 w 474"/>
                <a:gd name="T43" fmla="*/ 2147483646 h 443"/>
                <a:gd name="T44" fmla="*/ 0 w 474"/>
                <a:gd name="T45" fmla="*/ 2147483646 h 443"/>
                <a:gd name="T46" fmla="*/ 0 w 474"/>
                <a:gd name="T47" fmla="*/ 2147483646 h 443"/>
                <a:gd name="T48" fmla="*/ 2147483646 w 474"/>
                <a:gd name="T49" fmla="*/ 2147483646 h 443"/>
                <a:gd name="T50" fmla="*/ 2147483646 w 474"/>
                <a:gd name="T51" fmla="*/ 2147483646 h 443"/>
                <a:gd name="T52" fmla="*/ 2147483646 w 474"/>
                <a:gd name="T53" fmla="*/ 2147483646 h 443"/>
                <a:gd name="T54" fmla="*/ 2147483646 w 474"/>
                <a:gd name="T55" fmla="*/ 2147483646 h 443"/>
                <a:gd name="T56" fmla="*/ 2147483646 w 474"/>
                <a:gd name="T57" fmla="*/ 0 h 443"/>
                <a:gd name="T58" fmla="*/ 2147483646 w 474"/>
                <a:gd name="T59" fmla="*/ 2147483646 h 443"/>
                <a:gd name="T60" fmla="*/ 2147483646 w 474"/>
                <a:gd name="T61" fmla="*/ 2147483646 h 443"/>
                <a:gd name="T62" fmla="*/ 2147483646 w 474"/>
                <a:gd name="T63" fmla="*/ 2147483646 h 443"/>
                <a:gd name="T64" fmla="*/ 2147483646 w 474"/>
                <a:gd name="T65" fmla="*/ 2147483646 h 443"/>
                <a:gd name="T66" fmla="*/ 2147483646 w 474"/>
                <a:gd name="T67" fmla="*/ 2147483646 h 443"/>
                <a:gd name="T68" fmla="*/ 2147483646 w 474"/>
                <a:gd name="T69" fmla="*/ 2147483646 h 443"/>
                <a:gd name="T70" fmla="*/ 2147483646 w 474"/>
                <a:gd name="T71" fmla="*/ 2147483646 h 443"/>
                <a:gd name="T72" fmla="*/ 2147483646 w 474"/>
                <a:gd name="T73" fmla="*/ 2147483646 h 443"/>
                <a:gd name="T74" fmla="*/ 2147483646 w 474"/>
                <a:gd name="T75" fmla="*/ 2147483646 h 443"/>
                <a:gd name="T76" fmla="*/ 2147483646 w 474"/>
                <a:gd name="T77" fmla="*/ 2147483646 h 443"/>
                <a:gd name="T78" fmla="*/ 2147483646 w 474"/>
                <a:gd name="T79" fmla="*/ 2147483646 h 443"/>
                <a:gd name="T80" fmla="*/ 2147483646 w 474"/>
                <a:gd name="T81" fmla="*/ 2147483646 h 443"/>
                <a:gd name="T82" fmla="*/ 2147483646 w 474"/>
                <a:gd name="T83" fmla="*/ 2147483646 h 443"/>
                <a:gd name="T84" fmla="*/ 2147483646 w 474"/>
                <a:gd name="T85" fmla="*/ 2147483646 h 443"/>
                <a:gd name="T86" fmla="*/ 2147483646 w 474"/>
                <a:gd name="T87" fmla="*/ 2147483646 h 443"/>
                <a:gd name="T88" fmla="*/ 2147483646 w 474"/>
                <a:gd name="T89" fmla="*/ 2147483646 h 443"/>
                <a:gd name="T90" fmla="*/ 2147483646 w 474"/>
                <a:gd name="T91" fmla="*/ 2147483646 h 443"/>
                <a:gd name="T92" fmla="*/ 2147483646 w 474"/>
                <a:gd name="T93" fmla="*/ 2147483646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4"/>
                <a:gd name="T142" fmla="*/ 0 h 443"/>
                <a:gd name="T143" fmla="*/ 474 w 474"/>
                <a:gd name="T144" fmla="*/ 443 h 4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4" h="443">
                  <a:moveTo>
                    <a:pt x="474" y="422"/>
                  </a:moveTo>
                  <a:lnTo>
                    <a:pt x="455" y="432"/>
                  </a:lnTo>
                  <a:lnTo>
                    <a:pt x="456" y="443"/>
                  </a:lnTo>
                  <a:lnTo>
                    <a:pt x="428" y="437"/>
                  </a:lnTo>
                  <a:lnTo>
                    <a:pt x="383" y="427"/>
                  </a:lnTo>
                  <a:lnTo>
                    <a:pt x="335" y="416"/>
                  </a:lnTo>
                  <a:lnTo>
                    <a:pt x="312" y="389"/>
                  </a:lnTo>
                  <a:lnTo>
                    <a:pt x="286" y="361"/>
                  </a:lnTo>
                  <a:lnTo>
                    <a:pt x="261" y="328"/>
                  </a:lnTo>
                  <a:lnTo>
                    <a:pt x="235" y="295"/>
                  </a:lnTo>
                  <a:lnTo>
                    <a:pt x="173" y="271"/>
                  </a:lnTo>
                  <a:lnTo>
                    <a:pt x="170" y="285"/>
                  </a:lnTo>
                  <a:lnTo>
                    <a:pt x="141" y="274"/>
                  </a:lnTo>
                  <a:lnTo>
                    <a:pt x="143" y="301"/>
                  </a:lnTo>
                  <a:lnTo>
                    <a:pt x="125" y="298"/>
                  </a:lnTo>
                  <a:lnTo>
                    <a:pt x="131" y="312"/>
                  </a:lnTo>
                  <a:lnTo>
                    <a:pt x="64" y="310"/>
                  </a:lnTo>
                  <a:lnTo>
                    <a:pt x="119" y="341"/>
                  </a:lnTo>
                  <a:lnTo>
                    <a:pt x="94" y="364"/>
                  </a:lnTo>
                  <a:lnTo>
                    <a:pt x="47" y="362"/>
                  </a:lnTo>
                  <a:lnTo>
                    <a:pt x="0" y="361"/>
                  </a:lnTo>
                  <a:lnTo>
                    <a:pt x="4" y="316"/>
                  </a:lnTo>
                  <a:lnTo>
                    <a:pt x="7" y="271"/>
                  </a:lnTo>
                  <a:lnTo>
                    <a:pt x="10" y="225"/>
                  </a:lnTo>
                  <a:lnTo>
                    <a:pt x="14" y="180"/>
                  </a:lnTo>
                  <a:lnTo>
                    <a:pt x="17" y="136"/>
                  </a:lnTo>
                  <a:lnTo>
                    <a:pt x="19" y="91"/>
                  </a:lnTo>
                  <a:lnTo>
                    <a:pt x="22" y="46"/>
                  </a:lnTo>
                  <a:lnTo>
                    <a:pt x="23" y="0"/>
                  </a:lnTo>
                  <a:lnTo>
                    <a:pt x="70" y="21"/>
                  </a:lnTo>
                  <a:lnTo>
                    <a:pt x="116" y="42"/>
                  </a:lnTo>
                  <a:lnTo>
                    <a:pt x="162" y="62"/>
                  </a:lnTo>
                  <a:lnTo>
                    <a:pt x="210" y="83"/>
                  </a:lnTo>
                  <a:lnTo>
                    <a:pt x="252" y="137"/>
                  </a:lnTo>
                  <a:lnTo>
                    <a:pt x="255" y="161"/>
                  </a:lnTo>
                  <a:lnTo>
                    <a:pt x="297" y="180"/>
                  </a:lnTo>
                  <a:lnTo>
                    <a:pt x="338" y="198"/>
                  </a:lnTo>
                  <a:lnTo>
                    <a:pt x="343" y="228"/>
                  </a:lnTo>
                  <a:lnTo>
                    <a:pt x="300" y="234"/>
                  </a:lnTo>
                  <a:lnTo>
                    <a:pt x="323" y="280"/>
                  </a:lnTo>
                  <a:lnTo>
                    <a:pt x="355" y="312"/>
                  </a:lnTo>
                  <a:lnTo>
                    <a:pt x="376" y="359"/>
                  </a:lnTo>
                  <a:lnTo>
                    <a:pt x="406" y="362"/>
                  </a:lnTo>
                  <a:lnTo>
                    <a:pt x="404" y="382"/>
                  </a:lnTo>
                  <a:lnTo>
                    <a:pt x="431" y="397"/>
                  </a:lnTo>
                  <a:lnTo>
                    <a:pt x="425" y="407"/>
                  </a:lnTo>
                  <a:lnTo>
                    <a:pt x="474" y="42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3" name="Freeform 43"/>
            <p:cNvSpPr>
              <a:spLocks noChangeAspect="1"/>
            </p:cNvSpPr>
            <p:nvPr/>
          </p:nvSpPr>
          <p:spPr bwMode="auto">
            <a:xfrm>
              <a:off x="6836180" y="3584700"/>
              <a:ext cx="91324" cy="48342"/>
            </a:xfrm>
            <a:custGeom>
              <a:avLst/>
              <a:gdLst>
                <a:gd name="T0" fmla="*/ 2147483646 w 200"/>
                <a:gd name="T1" fmla="*/ 0 h 112"/>
                <a:gd name="T2" fmla="*/ 2147483646 w 200"/>
                <a:gd name="T3" fmla="*/ 2147483646 h 112"/>
                <a:gd name="T4" fmla="*/ 2147483646 w 200"/>
                <a:gd name="T5" fmla="*/ 2147483646 h 112"/>
                <a:gd name="T6" fmla="*/ 2147483646 w 200"/>
                <a:gd name="T7" fmla="*/ 2147483646 h 112"/>
                <a:gd name="T8" fmla="*/ 2147483646 w 200"/>
                <a:gd name="T9" fmla="*/ 2147483646 h 112"/>
                <a:gd name="T10" fmla="*/ 2147483646 w 200"/>
                <a:gd name="T11" fmla="*/ 2147483646 h 112"/>
                <a:gd name="T12" fmla="*/ 2147483646 w 200"/>
                <a:gd name="T13" fmla="*/ 2147483646 h 112"/>
                <a:gd name="T14" fmla="*/ 0 w 200"/>
                <a:gd name="T15" fmla="*/ 2147483646 h 112"/>
                <a:gd name="T16" fmla="*/ 0 w 200"/>
                <a:gd name="T17" fmla="*/ 2147483646 h 112"/>
                <a:gd name="T18" fmla="*/ 2147483646 w 200"/>
                <a:gd name="T19" fmla="*/ 2147483646 h 112"/>
                <a:gd name="T20" fmla="*/ 2147483646 w 200"/>
                <a:gd name="T21" fmla="*/ 2147483646 h 112"/>
                <a:gd name="T22" fmla="*/ 2147483646 w 200"/>
                <a:gd name="T23" fmla="*/ 2147483646 h 112"/>
                <a:gd name="T24" fmla="*/ 2147483646 w 200"/>
                <a:gd name="T25" fmla="*/ 2147483646 h 112"/>
                <a:gd name="T26" fmla="*/ 2147483646 w 200"/>
                <a:gd name="T27" fmla="*/ 2147483646 h 112"/>
                <a:gd name="T28" fmla="*/ 2147483646 w 200"/>
                <a:gd name="T29" fmla="*/ 0 h 112"/>
                <a:gd name="T30" fmla="*/ 2147483646 w 200"/>
                <a:gd name="T31" fmla="*/ 0 h 112"/>
                <a:gd name="T32" fmla="*/ 2147483646 w 200"/>
                <a:gd name="T33" fmla="*/ 0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12"/>
                <a:gd name="T53" fmla="*/ 200 w 200"/>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12">
                  <a:moveTo>
                    <a:pt x="200" y="3"/>
                  </a:moveTo>
                  <a:lnTo>
                    <a:pt x="186" y="41"/>
                  </a:lnTo>
                  <a:lnTo>
                    <a:pt x="176" y="50"/>
                  </a:lnTo>
                  <a:lnTo>
                    <a:pt x="179" y="66"/>
                  </a:lnTo>
                  <a:lnTo>
                    <a:pt x="146" y="82"/>
                  </a:lnTo>
                  <a:lnTo>
                    <a:pt x="79" y="112"/>
                  </a:lnTo>
                  <a:lnTo>
                    <a:pt x="40" y="102"/>
                  </a:lnTo>
                  <a:lnTo>
                    <a:pt x="9" y="85"/>
                  </a:lnTo>
                  <a:lnTo>
                    <a:pt x="0" y="67"/>
                  </a:lnTo>
                  <a:lnTo>
                    <a:pt x="65" y="72"/>
                  </a:lnTo>
                  <a:lnTo>
                    <a:pt x="82" y="42"/>
                  </a:lnTo>
                  <a:lnTo>
                    <a:pt x="82" y="58"/>
                  </a:lnTo>
                  <a:lnTo>
                    <a:pt x="109" y="72"/>
                  </a:lnTo>
                  <a:lnTo>
                    <a:pt x="156" y="36"/>
                  </a:lnTo>
                  <a:lnTo>
                    <a:pt x="156" y="3"/>
                  </a:lnTo>
                  <a:lnTo>
                    <a:pt x="182" y="0"/>
                  </a:lnTo>
                  <a:lnTo>
                    <a:pt x="200"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4" name="Freeform 44"/>
            <p:cNvSpPr>
              <a:spLocks noChangeAspect="1"/>
            </p:cNvSpPr>
            <p:nvPr/>
          </p:nvSpPr>
          <p:spPr bwMode="auto">
            <a:xfrm>
              <a:off x="6980084" y="3611970"/>
              <a:ext cx="24906" cy="34707"/>
            </a:xfrm>
            <a:custGeom>
              <a:avLst/>
              <a:gdLst>
                <a:gd name="T0" fmla="*/ 2147483646 w 55"/>
                <a:gd name="T1" fmla="*/ 2147483646 h 81"/>
                <a:gd name="T2" fmla="*/ 2147483646 w 55"/>
                <a:gd name="T3" fmla="*/ 2147483646 h 81"/>
                <a:gd name="T4" fmla="*/ 0 w 55"/>
                <a:gd name="T5" fmla="*/ 2147483646 h 81"/>
                <a:gd name="T6" fmla="*/ 0 w 55"/>
                <a:gd name="T7" fmla="*/ 0 h 81"/>
                <a:gd name="T8" fmla="*/ 2147483646 w 55"/>
                <a:gd name="T9" fmla="*/ 2147483646 h 81"/>
                <a:gd name="T10" fmla="*/ 2147483646 w 55"/>
                <a:gd name="T11" fmla="*/ 2147483646 h 81"/>
                <a:gd name="T12" fmla="*/ 0 60000 65536"/>
                <a:gd name="T13" fmla="*/ 0 60000 65536"/>
                <a:gd name="T14" fmla="*/ 0 60000 65536"/>
                <a:gd name="T15" fmla="*/ 0 60000 65536"/>
                <a:gd name="T16" fmla="*/ 0 60000 65536"/>
                <a:gd name="T17" fmla="*/ 0 60000 65536"/>
                <a:gd name="T18" fmla="*/ 0 w 55"/>
                <a:gd name="T19" fmla="*/ 0 h 81"/>
                <a:gd name="T20" fmla="*/ 55 w 55"/>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55" h="81">
                  <a:moveTo>
                    <a:pt x="55" y="72"/>
                  </a:moveTo>
                  <a:lnTo>
                    <a:pt x="41" y="81"/>
                  </a:lnTo>
                  <a:lnTo>
                    <a:pt x="9" y="44"/>
                  </a:lnTo>
                  <a:lnTo>
                    <a:pt x="0" y="0"/>
                  </a:lnTo>
                  <a:lnTo>
                    <a:pt x="27" y="36"/>
                  </a:lnTo>
                  <a:lnTo>
                    <a:pt x="55" y="7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5" name="Freeform 45"/>
            <p:cNvSpPr>
              <a:spLocks noChangeAspect="1"/>
            </p:cNvSpPr>
            <p:nvPr/>
          </p:nvSpPr>
          <p:spPr bwMode="auto">
            <a:xfrm>
              <a:off x="6894295" y="3547514"/>
              <a:ext cx="49813" cy="48342"/>
            </a:xfrm>
            <a:custGeom>
              <a:avLst/>
              <a:gdLst>
                <a:gd name="T0" fmla="*/ 2147483646 w 108"/>
                <a:gd name="T1" fmla="*/ 2147483646 h 112"/>
                <a:gd name="T2" fmla="*/ 2147483646 w 108"/>
                <a:gd name="T3" fmla="*/ 2147483646 h 112"/>
                <a:gd name="T4" fmla="*/ 2147483646 w 108"/>
                <a:gd name="T5" fmla="*/ 2147483646 h 112"/>
                <a:gd name="T6" fmla="*/ 2147483646 w 108"/>
                <a:gd name="T7" fmla="*/ 2147483646 h 112"/>
                <a:gd name="T8" fmla="*/ 0 w 108"/>
                <a:gd name="T9" fmla="*/ 0 h 112"/>
                <a:gd name="T10" fmla="*/ 0 w 108"/>
                <a:gd name="T11" fmla="*/ 0 h 112"/>
                <a:gd name="T12" fmla="*/ 2147483646 w 108"/>
                <a:gd name="T13" fmla="*/ 2147483646 h 112"/>
                <a:gd name="T14" fmla="*/ 2147483646 w 108"/>
                <a:gd name="T15" fmla="*/ 2147483646 h 112"/>
                <a:gd name="T16" fmla="*/ 2147483646 w 108"/>
                <a:gd name="T17" fmla="*/ 2147483646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12"/>
                <a:gd name="T29" fmla="*/ 108 w 108"/>
                <a:gd name="T30" fmla="*/ 112 h 1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12">
                  <a:moveTo>
                    <a:pt x="108" y="92"/>
                  </a:moveTo>
                  <a:lnTo>
                    <a:pt x="91" y="112"/>
                  </a:lnTo>
                  <a:lnTo>
                    <a:pt x="58" y="46"/>
                  </a:lnTo>
                  <a:lnTo>
                    <a:pt x="30" y="24"/>
                  </a:lnTo>
                  <a:lnTo>
                    <a:pt x="0" y="0"/>
                  </a:lnTo>
                  <a:lnTo>
                    <a:pt x="2" y="0"/>
                  </a:lnTo>
                  <a:lnTo>
                    <a:pt x="40" y="28"/>
                  </a:lnTo>
                  <a:lnTo>
                    <a:pt x="81" y="58"/>
                  </a:lnTo>
                  <a:lnTo>
                    <a:pt x="108" y="9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6" name="Freeform 46"/>
            <p:cNvSpPr>
              <a:spLocks noChangeAspect="1"/>
            </p:cNvSpPr>
            <p:nvPr/>
          </p:nvSpPr>
          <p:spPr bwMode="auto">
            <a:xfrm>
              <a:off x="6881841" y="3718569"/>
              <a:ext cx="9686" cy="8677"/>
            </a:xfrm>
            <a:custGeom>
              <a:avLst/>
              <a:gdLst>
                <a:gd name="T0" fmla="*/ 2147483646 w 20"/>
                <a:gd name="T1" fmla="*/ 0 h 18"/>
                <a:gd name="T2" fmla="*/ 0 w 20"/>
                <a:gd name="T3" fmla="*/ 2147483646 h 18"/>
                <a:gd name="T4" fmla="*/ 0 w 20"/>
                <a:gd name="T5" fmla="*/ 0 h 18"/>
                <a:gd name="T6" fmla="*/ 2147483646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20" y="9"/>
                  </a:moveTo>
                  <a:lnTo>
                    <a:pt x="6" y="18"/>
                  </a:lnTo>
                  <a:lnTo>
                    <a:pt x="0" y="0"/>
                  </a:lnTo>
                  <a:lnTo>
                    <a:pt x="20"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7" name="Freeform 47"/>
            <p:cNvSpPr>
              <a:spLocks noChangeAspect="1"/>
            </p:cNvSpPr>
            <p:nvPr/>
          </p:nvSpPr>
          <p:spPr bwMode="auto">
            <a:xfrm>
              <a:off x="6744856" y="3109963"/>
              <a:ext cx="2767" cy="4958"/>
            </a:xfrm>
            <a:custGeom>
              <a:avLst/>
              <a:gdLst>
                <a:gd name="T0" fmla="*/ 0 w 6"/>
                <a:gd name="T1" fmla="*/ 0 h 9"/>
                <a:gd name="T2" fmla="*/ 0 w 6"/>
                <a:gd name="T3" fmla="*/ 0 h 9"/>
                <a:gd name="T4" fmla="*/ 0 w 6"/>
                <a:gd name="T5" fmla="*/ 0 h 9"/>
                <a:gd name="T6" fmla="*/ 0 w 6"/>
                <a:gd name="T7" fmla="*/ 0 h 9"/>
                <a:gd name="T8" fmla="*/ 0 w 6"/>
                <a:gd name="T9" fmla="*/ 0 h 9"/>
                <a:gd name="T10" fmla="*/ 0 w 6"/>
                <a:gd name="T11" fmla="*/ 0 h 9"/>
                <a:gd name="T12" fmla="*/ 0 w 6"/>
                <a:gd name="T13" fmla="*/ 0 h 9"/>
                <a:gd name="T14" fmla="*/ 0 w 6"/>
                <a:gd name="T15" fmla="*/ 0 h 9"/>
                <a:gd name="T16" fmla="*/ 0 w 6"/>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9"/>
                <a:gd name="T29" fmla="*/ 6 w 6"/>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9">
                  <a:moveTo>
                    <a:pt x="6" y="0"/>
                  </a:moveTo>
                  <a:lnTo>
                    <a:pt x="3" y="0"/>
                  </a:lnTo>
                  <a:lnTo>
                    <a:pt x="0" y="3"/>
                  </a:lnTo>
                  <a:lnTo>
                    <a:pt x="2" y="9"/>
                  </a:lnTo>
                  <a:lnTo>
                    <a:pt x="5" y="9"/>
                  </a:lnTo>
                  <a:lnTo>
                    <a:pt x="5" y="6"/>
                  </a:lnTo>
                  <a:lnTo>
                    <a:pt x="5" y="5"/>
                  </a:lnTo>
                  <a:lnTo>
                    <a:pt x="5" y="3"/>
                  </a:lnTo>
                  <a:lnTo>
                    <a:pt x="6"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8" name="Freeform 48"/>
            <p:cNvSpPr>
              <a:spLocks noChangeAspect="1"/>
            </p:cNvSpPr>
            <p:nvPr/>
          </p:nvSpPr>
          <p:spPr bwMode="auto">
            <a:xfrm>
              <a:off x="6743472" y="3114921"/>
              <a:ext cx="2767" cy="4958"/>
            </a:xfrm>
            <a:custGeom>
              <a:avLst/>
              <a:gdLst>
                <a:gd name="T0" fmla="*/ 0 w 5"/>
                <a:gd name="T1" fmla="*/ 0 h 9"/>
                <a:gd name="T2" fmla="*/ 0 w 5"/>
                <a:gd name="T3" fmla="*/ 0 h 9"/>
                <a:gd name="T4" fmla="*/ 0 w 5"/>
                <a:gd name="T5" fmla="*/ 0 h 9"/>
                <a:gd name="T6" fmla="*/ 0 w 5"/>
                <a:gd name="T7" fmla="*/ 0 h 9"/>
                <a:gd name="T8" fmla="*/ 0 w 5"/>
                <a:gd name="T9" fmla="*/ 0 h 9"/>
                <a:gd name="T10" fmla="*/ 0 w 5"/>
                <a:gd name="T11" fmla="*/ 0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2" y="0"/>
                  </a:moveTo>
                  <a:lnTo>
                    <a:pt x="0" y="1"/>
                  </a:lnTo>
                  <a:lnTo>
                    <a:pt x="0" y="4"/>
                  </a:lnTo>
                  <a:lnTo>
                    <a:pt x="3" y="9"/>
                  </a:lnTo>
                  <a:lnTo>
                    <a:pt x="5" y="7"/>
                  </a:lnTo>
                  <a:lnTo>
                    <a:pt x="2"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09" name="Freeform 49"/>
            <p:cNvSpPr>
              <a:spLocks noChangeAspect="1"/>
            </p:cNvSpPr>
            <p:nvPr/>
          </p:nvSpPr>
          <p:spPr bwMode="auto">
            <a:xfrm>
              <a:off x="6736554" y="3135992"/>
              <a:ext cx="4151" cy="3719"/>
            </a:xfrm>
            <a:custGeom>
              <a:avLst/>
              <a:gdLst>
                <a:gd name="T0" fmla="*/ 0 w 8"/>
                <a:gd name="T1" fmla="*/ 0 h 6"/>
                <a:gd name="T2" fmla="*/ 0 w 8"/>
                <a:gd name="T3" fmla="*/ 0 h 6"/>
                <a:gd name="T4" fmla="*/ 0 w 8"/>
                <a:gd name="T5" fmla="*/ 0 h 6"/>
                <a:gd name="T6" fmla="*/ 0 w 8"/>
                <a:gd name="T7" fmla="*/ 0 h 6"/>
                <a:gd name="T8" fmla="*/ 0 w 8"/>
                <a:gd name="T9" fmla="*/ 0 h 6"/>
                <a:gd name="T10" fmla="*/ 0 w 8"/>
                <a:gd name="T11" fmla="*/ 0 h 6"/>
                <a:gd name="T12" fmla="*/ 0 60000 65536"/>
                <a:gd name="T13" fmla="*/ 0 60000 65536"/>
                <a:gd name="T14" fmla="*/ 0 60000 65536"/>
                <a:gd name="T15" fmla="*/ 0 60000 65536"/>
                <a:gd name="T16" fmla="*/ 0 60000 65536"/>
                <a:gd name="T17" fmla="*/ 0 60000 65536"/>
                <a:gd name="T18" fmla="*/ 0 w 8"/>
                <a:gd name="T19" fmla="*/ 0 h 6"/>
                <a:gd name="T20" fmla="*/ 8 w 8"/>
                <a:gd name="T21" fmla="*/ 6 h 6"/>
              </a:gdLst>
              <a:ahLst/>
              <a:cxnLst>
                <a:cxn ang="T12">
                  <a:pos x="T0" y="T1"/>
                </a:cxn>
                <a:cxn ang="T13">
                  <a:pos x="T2" y="T3"/>
                </a:cxn>
                <a:cxn ang="T14">
                  <a:pos x="T4" y="T5"/>
                </a:cxn>
                <a:cxn ang="T15">
                  <a:pos x="T6" y="T7"/>
                </a:cxn>
                <a:cxn ang="T16">
                  <a:pos x="T8" y="T9"/>
                </a:cxn>
                <a:cxn ang="T17">
                  <a:pos x="T10" y="T11"/>
                </a:cxn>
              </a:cxnLst>
              <a:rect l="T18" t="T19" r="T20" b="T21"/>
              <a:pathLst>
                <a:path w="8" h="6">
                  <a:moveTo>
                    <a:pt x="3" y="6"/>
                  </a:moveTo>
                  <a:lnTo>
                    <a:pt x="3" y="4"/>
                  </a:lnTo>
                  <a:lnTo>
                    <a:pt x="0" y="4"/>
                  </a:lnTo>
                  <a:lnTo>
                    <a:pt x="6" y="0"/>
                  </a:lnTo>
                  <a:lnTo>
                    <a:pt x="8" y="1"/>
                  </a:lnTo>
                  <a:lnTo>
                    <a:pt x="3"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0" name="Freeform 50"/>
            <p:cNvSpPr>
              <a:spLocks noChangeAspect="1"/>
            </p:cNvSpPr>
            <p:nvPr/>
          </p:nvSpPr>
          <p:spPr bwMode="auto">
            <a:xfrm>
              <a:off x="6731019" y="3040550"/>
              <a:ext cx="2767" cy="3718"/>
            </a:xfrm>
            <a:custGeom>
              <a:avLst/>
              <a:gdLst>
                <a:gd name="T0" fmla="*/ 0 w 5"/>
                <a:gd name="T1" fmla="*/ 0 h 8"/>
                <a:gd name="T2" fmla="*/ 0 w 5"/>
                <a:gd name="T3" fmla="*/ 0 h 8"/>
                <a:gd name="T4" fmla="*/ 0 w 5"/>
                <a:gd name="T5" fmla="*/ 0 h 8"/>
                <a:gd name="T6" fmla="*/ 0 w 5"/>
                <a:gd name="T7" fmla="*/ 0 h 8"/>
                <a:gd name="T8" fmla="*/ 0 w 5"/>
                <a:gd name="T9" fmla="*/ 0 h 8"/>
                <a:gd name="T10" fmla="*/ 0 w 5"/>
                <a:gd name="T11" fmla="*/ 0 h 8"/>
                <a:gd name="T12" fmla="*/ 0 60000 65536"/>
                <a:gd name="T13" fmla="*/ 0 60000 65536"/>
                <a:gd name="T14" fmla="*/ 0 60000 65536"/>
                <a:gd name="T15" fmla="*/ 0 60000 65536"/>
                <a:gd name="T16" fmla="*/ 0 60000 65536"/>
                <a:gd name="T17" fmla="*/ 0 60000 65536"/>
                <a:gd name="T18" fmla="*/ 0 w 5"/>
                <a:gd name="T19" fmla="*/ 0 h 8"/>
                <a:gd name="T20" fmla="*/ 5 w 5"/>
                <a:gd name="T21" fmla="*/ 8 h 8"/>
              </a:gdLst>
              <a:ahLst/>
              <a:cxnLst>
                <a:cxn ang="T12">
                  <a:pos x="T0" y="T1"/>
                </a:cxn>
                <a:cxn ang="T13">
                  <a:pos x="T2" y="T3"/>
                </a:cxn>
                <a:cxn ang="T14">
                  <a:pos x="T4" y="T5"/>
                </a:cxn>
                <a:cxn ang="T15">
                  <a:pos x="T6" y="T7"/>
                </a:cxn>
                <a:cxn ang="T16">
                  <a:pos x="T8" y="T9"/>
                </a:cxn>
                <a:cxn ang="T17">
                  <a:pos x="T10" y="T11"/>
                </a:cxn>
              </a:cxnLst>
              <a:rect l="T18" t="T19" r="T20" b="T21"/>
              <a:pathLst>
                <a:path w="5" h="8">
                  <a:moveTo>
                    <a:pt x="5" y="3"/>
                  </a:moveTo>
                  <a:lnTo>
                    <a:pt x="2" y="6"/>
                  </a:lnTo>
                  <a:lnTo>
                    <a:pt x="0" y="8"/>
                  </a:lnTo>
                  <a:lnTo>
                    <a:pt x="2" y="2"/>
                  </a:lnTo>
                  <a:lnTo>
                    <a:pt x="3" y="0"/>
                  </a:lnTo>
                  <a:lnTo>
                    <a:pt x="5"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1" name="Freeform 51"/>
            <p:cNvSpPr>
              <a:spLocks noChangeAspect="1"/>
            </p:cNvSpPr>
            <p:nvPr/>
          </p:nvSpPr>
          <p:spPr bwMode="auto">
            <a:xfrm>
              <a:off x="6725485" y="3024435"/>
              <a:ext cx="1383" cy="2479"/>
            </a:xfrm>
            <a:custGeom>
              <a:avLst/>
              <a:gdLst>
                <a:gd name="T0" fmla="*/ 0 w 3"/>
                <a:gd name="T1" fmla="*/ 2147483646 h 4"/>
                <a:gd name="T2" fmla="*/ 0 w 3"/>
                <a:gd name="T3" fmla="*/ 0 h 4"/>
                <a:gd name="T4" fmla="*/ 0 w 3"/>
                <a:gd name="T5" fmla="*/ 0 h 4"/>
                <a:gd name="T6" fmla="*/ 0 w 3"/>
                <a:gd name="T7" fmla="*/ 2147483646 h 4"/>
                <a:gd name="T8" fmla="*/ 0 w 3"/>
                <a:gd name="T9" fmla="*/ 2147483646 h 4"/>
                <a:gd name="T10" fmla="*/ 0 60000 65536"/>
                <a:gd name="T11" fmla="*/ 0 60000 65536"/>
                <a:gd name="T12" fmla="*/ 0 60000 65536"/>
                <a:gd name="T13" fmla="*/ 0 60000 65536"/>
                <a:gd name="T14" fmla="*/ 0 60000 65536"/>
                <a:gd name="T15" fmla="*/ 0 w 3"/>
                <a:gd name="T16" fmla="*/ 0 h 4"/>
                <a:gd name="T17" fmla="*/ 3 w 3"/>
                <a:gd name="T18" fmla="*/ 4 h 4"/>
              </a:gdLst>
              <a:ahLst/>
              <a:cxnLst>
                <a:cxn ang="T10">
                  <a:pos x="T0" y="T1"/>
                </a:cxn>
                <a:cxn ang="T11">
                  <a:pos x="T2" y="T3"/>
                </a:cxn>
                <a:cxn ang="T12">
                  <a:pos x="T4" y="T5"/>
                </a:cxn>
                <a:cxn ang="T13">
                  <a:pos x="T6" y="T7"/>
                </a:cxn>
                <a:cxn ang="T14">
                  <a:pos x="T8" y="T9"/>
                </a:cxn>
              </a:cxnLst>
              <a:rect l="T15" t="T16" r="T17" b="T18"/>
              <a:pathLst>
                <a:path w="3" h="4">
                  <a:moveTo>
                    <a:pt x="3" y="3"/>
                  </a:moveTo>
                  <a:lnTo>
                    <a:pt x="2" y="0"/>
                  </a:lnTo>
                  <a:lnTo>
                    <a:pt x="0" y="0"/>
                  </a:lnTo>
                  <a:lnTo>
                    <a:pt x="2" y="4"/>
                  </a:lnTo>
                  <a:lnTo>
                    <a:pt x="3"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2" name="Freeform 52"/>
            <p:cNvSpPr>
              <a:spLocks noChangeAspect="1"/>
            </p:cNvSpPr>
            <p:nvPr/>
          </p:nvSpPr>
          <p:spPr bwMode="auto">
            <a:xfrm>
              <a:off x="6737937" y="3085172"/>
              <a:ext cx="2767" cy="0"/>
            </a:xfrm>
            <a:custGeom>
              <a:avLst/>
              <a:gdLst>
                <a:gd name="T0" fmla="*/ 0 w 6"/>
                <a:gd name="T1" fmla="*/ 0 h 2"/>
                <a:gd name="T2" fmla="*/ 0 w 6"/>
                <a:gd name="T3" fmla="*/ 0 h 2"/>
                <a:gd name="T4" fmla="*/ 0 w 6"/>
                <a:gd name="T5" fmla="*/ 0 h 2"/>
                <a:gd name="T6" fmla="*/ 0 w 6"/>
                <a:gd name="T7" fmla="*/ 0 h 2"/>
                <a:gd name="T8" fmla="*/ 0 w 6"/>
                <a:gd name="T9" fmla="*/ 0 h 2"/>
                <a:gd name="T10" fmla="*/ 0 60000 65536"/>
                <a:gd name="T11" fmla="*/ 0 60000 65536"/>
                <a:gd name="T12" fmla="*/ 0 60000 65536"/>
                <a:gd name="T13" fmla="*/ 0 60000 65536"/>
                <a:gd name="T14" fmla="*/ 0 60000 65536"/>
                <a:gd name="T15" fmla="*/ 0 w 6"/>
                <a:gd name="T16" fmla="*/ 0 h 2"/>
                <a:gd name="T17" fmla="*/ 6 w 6"/>
                <a:gd name="T18" fmla="*/ 0 h 2"/>
              </a:gdLst>
              <a:ahLst/>
              <a:cxnLst>
                <a:cxn ang="T10">
                  <a:pos x="T0" y="T1"/>
                </a:cxn>
                <a:cxn ang="T11">
                  <a:pos x="T2" y="T3"/>
                </a:cxn>
                <a:cxn ang="T12">
                  <a:pos x="T4" y="T5"/>
                </a:cxn>
                <a:cxn ang="T13">
                  <a:pos x="T6" y="T7"/>
                </a:cxn>
                <a:cxn ang="T14">
                  <a:pos x="T8" y="T9"/>
                </a:cxn>
              </a:cxnLst>
              <a:rect l="T15" t="T16" r="T17" b="T18"/>
              <a:pathLst>
                <a:path w="6" h="2">
                  <a:moveTo>
                    <a:pt x="4" y="0"/>
                  </a:moveTo>
                  <a:lnTo>
                    <a:pt x="6" y="0"/>
                  </a:lnTo>
                  <a:lnTo>
                    <a:pt x="3" y="2"/>
                  </a:lnTo>
                  <a:lnTo>
                    <a:pt x="0" y="0"/>
                  </a:lnTo>
                  <a:lnTo>
                    <a:pt x="4"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3" name="Freeform 53"/>
            <p:cNvSpPr>
              <a:spLocks noChangeAspect="1"/>
            </p:cNvSpPr>
            <p:nvPr/>
          </p:nvSpPr>
          <p:spPr bwMode="auto">
            <a:xfrm>
              <a:off x="5413746" y="2837268"/>
              <a:ext cx="114846" cy="137587"/>
            </a:xfrm>
            <a:custGeom>
              <a:avLst/>
              <a:gdLst>
                <a:gd name="T0" fmla="*/ 2147483646 w 245"/>
                <a:gd name="T1" fmla="*/ 2147483646 h 313"/>
                <a:gd name="T2" fmla="*/ 2147483646 w 245"/>
                <a:gd name="T3" fmla="*/ 2147483646 h 313"/>
                <a:gd name="T4" fmla="*/ 2147483646 w 245"/>
                <a:gd name="T5" fmla="*/ 2147483646 h 313"/>
                <a:gd name="T6" fmla="*/ 2147483646 w 245"/>
                <a:gd name="T7" fmla="*/ 2147483646 h 313"/>
                <a:gd name="T8" fmla="*/ 2147483646 w 245"/>
                <a:gd name="T9" fmla="*/ 2147483646 h 313"/>
                <a:gd name="T10" fmla="*/ 2147483646 w 245"/>
                <a:gd name="T11" fmla="*/ 2147483646 h 313"/>
                <a:gd name="T12" fmla="*/ 2147483646 w 245"/>
                <a:gd name="T13" fmla="*/ 2147483646 h 313"/>
                <a:gd name="T14" fmla="*/ 0 w 245"/>
                <a:gd name="T15" fmla="*/ 2147483646 h 313"/>
                <a:gd name="T16" fmla="*/ 2147483646 w 245"/>
                <a:gd name="T17" fmla="*/ 2147483646 h 313"/>
                <a:gd name="T18" fmla="*/ 2147483646 w 245"/>
                <a:gd name="T19" fmla="*/ 2147483646 h 313"/>
                <a:gd name="T20" fmla="*/ 0 w 245"/>
                <a:gd name="T21" fmla="*/ 2147483646 h 313"/>
                <a:gd name="T22" fmla="*/ 0 w 245"/>
                <a:gd name="T23" fmla="*/ 0 h 313"/>
                <a:gd name="T24" fmla="*/ 2147483646 w 245"/>
                <a:gd name="T25" fmla="*/ 0 h 313"/>
                <a:gd name="T26" fmla="*/ 2147483646 w 245"/>
                <a:gd name="T27" fmla="*/ 2147483646 h 313"/>
                <a:gd name="T28" fmla="*/ 2147483646 w 245"/>
                <a:gd name="T29" fmla="*/ 2147483646 h 313"/>
                <a:gd name="T30" fmla="*/ 2147483646 w 245"/>
                <a:gd name="T31" fmla="*/ 2147483646 h 313"/>
                <a:gd name="T32" fmla="*/ 2147483646 w 245"/>
                <a:gd name="T33" fmla="*/ 2147483646 h 313"/>
                <a:gd name="T34" fmla="*/ 2147483646 w 245"/>
                <a:gd name="T35" fmla="*/ 2147483646 h 313"/>
                <a:gd name="T36" fmla="*/ 2147483646 w 245"/>
                <a:gd name="T37" fmla="*/ 2147483646 h 313"/>
                <a:gd name="T38" fmla="*/ 2147483646 w 245"/>
                <a:gd name="T39" fmla="*/ 2147483646 h 313"/>
                <a:gd name="T40" fmla="*/ 2147483646 w 245"/>
                <a:gd name="T41" fmla="*/ 2147483646 h 313"/>
                <a:gd name="T42" fmla="*/ 2147483646 w 245"/>
                <a:gd name="T43" fmla="*/ 2147483646 h 313"/>
                <a:gd name="T44" fmla="*/ 2147483646 w 245"/>
                <a:gd name="T45" fmla="*/ 2147483646 h 313"/>
                <a:gd name="T46" fmla="*/ 2147483646 w 245"/>
                <a:gd name="T47" fmla="*/ 2147483646 h 313"/>
                <a:gd name="T48" fmla="*/ 2147483646 w 245"/>
                <a:gd name="T49" fmla="*/ 2147483646 h 313"/>
                <a:gd name="T50" fmla="*/ 2147483646 w 245"/>
                <a:gd name="T51" fmla="*/ 2147483646 h 313"/>
                <a:gd name="T52" fmla="*/ 2147483646 w 245"/>
                <a:gd name="T53" fmla="*/ 2147483646 h 313"/>
                <a:gd name="T54" fmla="*/ 2147483646 w 245"/>
                <a:gd name="T55" fmla="*/ 2147483646 h 313"/>
                <a:gd name="T56" fmla="*/ 2147483646 w 245"/>
                <a:gd name="T57" fmla="*/ 2147483646 h 313"/>
                <a:gd name="T58" fmla="*/ 2147483646 w 245"/>
                <a:gd name="T59" fmla="*/ 2147483646 h 313"/>
                <a:gd name="T60" fmla="*/ 2147483646 w 245"/>
                <a:gd name="T61" fmla="*/ 2147483646 h 313"/>
                <a:gd name="T62" fmla="*/ 2147483646 w 245"/>
                <a:gd name="T63" fmla="*/ 2147483646 h 313"/>
                <a:gd name="T64" fmla="*/ 2147483646 w 245"/>
                <a:gd name="T65" fmla="*/ 2147483646 h 313"/>
                <a:gd name="T66" fmla="*/ 2147483646 w 245"/>
                <a:gd name="T67" fmla="*/ 2147483646 h 313"/>
                <a:gd name="T68" fmla="*/ 2147483646 w 245"/>
                <a:gd name="T69" fmla="*/ 2147483646 h 313"/>
                <a:gd name="T70" fmla="*/ 2147483646 w 245"/>
                <a:gd name="T71" fmla="*/ 2147483646 h 313"/>
                <a:gd name="T72" fmla="*/ 2147483646 w 245"/>
                <a:gd name="T73" fmla="*/ 2147483646 h 313"/>
                <a:gd name="T74" fmla="*/ 2147483646 w 245"/>
                <a:gd name="T75" fmla="*/ 2147483646 h 313"/>
                <a:gd name="T76" fmla="*/ 2147483646 w 245"/>
                <a:gd name="T77" fmla="*/ 2147483646 h 313"/>
                <a:gd name="T78" fmla="*/ 2147483646 w 245"/>
                <a:gd name="T79" fmla="*/ 2147483646 h 313"/>
                <a:gd name="T80" fmla="*/ 2147483646 w 245"/>
                <a:gd name="T81" fmla="*/ 2147483646 h 313"/>
                <a:gd name="T82" fmla="*/ 2147483646 w 245"/>
                <a:gd name="T83" fmla="*/ 2147483646 h 313"/>
                <a:gd name="T84" fmla="*/ 2147483646 w 245"/>
                <a:gd name="T85" fmla="*/ 2147483646 h 3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5"/>
                <a:gd name="T130" fmla="*/ 0 h 313"/>
                <a:gd name="T131" fmla="*/ 245 w 245"/>
                <a:gd name="T132" fmla="*/ 313 h 3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5" h="313">
                  <a:moveTo>
                    <a:pt x="88" y="261"/>
                  </a:moveTo>
                  <a:lnTo>
                    <a:pt x="85" y="265"/>
                  </a:lnTo>
                  <a:lnTo>
                    <a:pt x="73" y="250"/>
                  </a:lnTo>
                  <a:lnTo>
                    <a:pt x="73" y="255"/>
                  </a:lnTo>
                  <a:lnTo>
                    <a:pt x="60" y="213"/>
                  </a:lnTo>
                  <a:lnTo>
                    <a:pt x="47" y="170"/>
                  </a:lnTo>
                  <a:lnTo>
                    <a:pt x="42" y="138"/>
                  </a:lnTo>
                  <a:lnTo>
                    <a:pt x="6" y="107"/>
                  </a:lnTo>
                  <a:lnTo>
                    <a:pt x="18" y="85"/>
                  </a:lnTo>
                  <a:lnTo>
                    <a:pt x="38" y="76"/>
                  </a:lnTo>
                  <a:lnTo>
                    <a:pt x="0" y="40"/>
                  </a:lnTo>
                  <a:lnTo>
                    <a:pt x="2" y="0"/>
                  </a:lnTo>
                  <a:lnTo>
                    <a:pt x="33" y="13"/>
                  </a:lnTo>
                  <a:lnTo>
                    <a:pt x="50" y="30"/>
                  </a:lnTo>
                  <a:lnTo>
                    <a:pt x="61" y="21"/>
                  </a:lnTo>
                  <a:lnTo>
                    <a:pt x="81" y="65"/>
                  </a:lnTo>
                  <a:lnTo>
                    <a:pt x="132" y="70"/>
                  </a:lnTo>
                  <a:lnTo>
                    <a:pt x="182" y="76"/>
                  </a:lnTo>
                  <a:lnTo>
                    <a:pt x="208" y="94"/>
                  </a:lnTo>
                  <a:lnTo>
                    <a:pt x="199" y="116"/>
                  </a:lnTo>
                  <a:lnTo>
                    <a:pt x="164" y="140"/>
                  </a:lnTo>
                  <a:lnTo>
                    <a:pt x="173" y="185"/>
                  </a:lnTo>
                  <a:lnTo>
                    <a:pt x="184" y="195"/>
                  </a:lnTo>
                  <a:lnTo>
                    <a:pt x="205" y="155"/>
                  </a:lnTo>
                  <a:lnTo>
                    <a:pt x="224" y="204"/>
                  </a:lnTo>
                  <a:lnTo>
                    <a:pt x="242" y="252"/>
                  </a:lnTo>
                  <a:lnTo>
                    <a:pt x="245" y="285"/>
                  </a:lnTo>
                  <a:lnTo>
                    <a:pt x="230" y="297"/>
                  </a:lnTo>
                  <a:lnTo>
                    <a:pt x="236" y="313"/>
                  </a:lnTo>
                  <a:lnTo>
                    <a:pt x="208" y="261"/>
                  </a:lnTo>
                  <a:lnTo>
                    <a:pt x="181" y="207"/>
                  </a:lnTo>
                  <a:lnTo>
                    <a:pt x="150" y="203"/>
                  </a:lnTo>
                  <a:lnTo>
                    <a:pt x="133" y="170"/>
                  </a:lnTo>
                  <a:lnTo>
                    <a:pt x="87" y="143"/>
                  </a:lnTo>
                  <a:lnTo>
                    <a:pt x="70" y="143"/>
                  </a:lnTo>
                  <a:lnTo>
                    <a:pt x="123" y="174"/>
                  </a:lnTo>
                  <a:lnTo>
                    <a:pt x="138" y="206"/>
                  </a:lnTo>
                  <a:lnTo>
                    <a:pt x="141" y="221"/>
                  </a:lnTo>
                  <a:lnTo>
                    <a:pt x="129" y="262"/>
                  </a:lnTo>
                  <a:lnTo>
                    <a:pt x="121" y="247"/>
                  </a:lnTo>
                  <a:lnTo>
                    <a:pt x="111" y="249"/>
                  </a:lnTo>
                  <a:lnTo>
                    <a:pt x="100" y="259"/>
                  </a:lnTo>
                  <a:lnTo>
                    <a:pt x="88" y="26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4" name="Freeform 54"/>
            <p:cNvSpPr>
              <a:spLocks noChangeAspect="1"/>
            </p:cNvSpPr>
            <p:nvPr/>
          </p:nvSpPr>
          <p:spPr bwMode="auto">
            <a:xfrm>
              <a:off x="5422048" y="2796363"/>
              <a:ext cx="71952" cy="35947"/>
            </a:xfrm>
            <a:custGeom>
              <a:avLst/>
              <a:gdLst>
                <a:gd name="T0" fmla="*/ 2147483646 w 157"/>
                <a:gd name="T1" fmla="*/ 0 h 76"/>
                <a:gd name="T2" fmla="*/ 2147483646 w 157"/>
                <a:gd name="T3" fmla="*/ 0 h 76"/>
                <a:gd name="T4" fmla="*/ 0 w 157"/>
                <a:gd name="T5" fmla="*/ 2147483646 h 76"/>
                <a:gd name="T6" fmla="*/ 0 w 157"/>
                <a:gd name="T7" fmla="*/ 2147483646 h 76"/>
                <a:gd name="T8" fmla="*/ 2147483646 w 157"/>
                <a:gd name="T9" fmla="*/ 2147483646 h 76"/>
                <a:gd name="T10" fmla="*/ 2147483646 w 157"/>
                <a:gd name="T11" fmla="*/ 2147483646 h 76"/>
                <a:gd name="T12" fmla="*/ 2147483646 w 157"/>
                <a:gd name="T13" fmla="*/ 2147483646 h 76"/>
                <a:gd name="T14" fmla="*/ 2147483646 w 157"/>
                <a:gd name="T15" fmla="*/ 2147483646 h 76"/>
                <a:gd name="T16" fmla="*/ 2147483646 w 157"/>
                <a:gd name="T17" fmla="*/ 2147483646 h 76"/>
                <a:gd name="T18" fmla="*/ 2147483646 w 15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7"/>
                <a:gd name="T31" fmla="*/ 0 h 76"/>
                <a:gd name="T32" fmla="*/ 157 w 157"/>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7" h="76">
                  <a:moveTo>
                    <a:pt x="100" y="7"/>
                  </a:moveTo>
                  <a:lnTo>
                    <a:pt x="33" y="0"/>
                  </a:lnTo>
                  <a:lnTo>
                    <a:pt x="0" y="49"/>
                  </a:lnTo>
                  <a:lnTo>
                    <a:pt x="8" y="70"/>
                  </a:lnTo>
                  <a:lnTo>
                    <a:pt x="66" y="76"/>
                  </a:lnTo>
                  <a:lnTo>
                    <a:pt x="111" y="73"/>
                  </a:lnTo>
                  <a:lnTo>
                    <a:pt x="157" y="70"/>
                  </a:lnTo>
                  <a:lnTo>
                    <a:pt x="139" y="41"/>
                  </a:lnTo>
                  <a:lnTo>
                    <a:pt x="124" y="24"/>
                  </a:lnTo>
                  <a:lnTo>
                    <a:pt x="100" y="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5" name="Freeform 55"/>
            <p:cNvSpPr>
              <a:spLocks noChangeAspect="1"/>
            </p:cNvSpPr>
            <p:nvPr/>
          </p:nvSpPr>
          <p:spPr bwMode="auto">
            <a:xfrm>
              <a:off x="5773505" y="3126076"/>
              <a:ext cx="118997" cy="101641"/>
            </a:xfrm>
            <a:custGeom>
              <a:avLst/>
              <a:gdLst>
                <a:gd name="T0" fmla="*/ 2147483646 w 253"/>
                <a:gd name="T1" fmla="*/ 2147483646 h 236"/>
                <a:gd name="T2" fmla="*/ 2147483646 w 253"/>
                <a:gd name="T3" fmla="*/ 2147483646 h 236"/>
                <a:gd name="T4" fmla="*/ 2147483646 w 253"/>
                <a:gd name="T5" fmla="*/ 2147483646 h 236"/>
                <a:gd name="T6" fmla="*/ 2147483646 w 253"/>
                <a:gd name="T7" fmla="*/ 2147483646 h 236"/>
                <a:gd name="T8" fmla="*/ 2147483646 w 253"/>
                <a:gd name="T9" fmla="*/ 2147483646 h 236"/>
                <a:gd name="T10" fmla="*/ 2147483646 w 253"/>
                <a:gd name="T11" fmla="*/ 2147483646 h 236"/>
                <a:gd name="T12" fmla="*/ 2147483646 w 253"/>
                <a:gd name="T13" fmla="*/ 2147483646 h 236"/>
                <a:gd name="T14" fmla="*/ 2147483646 w 253"/>
                <a:gd name="T15" fmla="*/ 2147483646 h 236"/>
                <a:gd name="T16" fmla="*/ 2147483646 w 253"/>
                <a:gd name="T17" fmla="*/ 2147483646 h 236"/>
                <a:gd name="T18" fmla="*/ 2147483646 w 253"/>
                <a:gd name="T19" fmla="*/ 2147483646 h 236"/>
                <a:gd name="T20" fmla="*/ 2147483646 w 253"/>
                <a:gd name="T21" fmla="*/ 2147483646 h 236"/>
                <a:gd name="T22" fmla="*/ 2147483646 w 253"/>
                <a:gd name="T23" fmla="*/ 2147483646 h 236"/>
                <a:gd name="T24" fmla="*/ 0 w 253"/>
                <a:gd name="T25" fmla="*/ 2147483646 h 236"/>
                <a:gd name="T26" fmla="*/ 2147483646 w 253"/>
                <a:gd name="T27" fmla="*/ 2147483646 h 236"/>
                <a:gd name="T28" fmla="*/ 2147483646 w 253"/>
                <a:gd name="T29" fmla="*/ 2147483646 h 236"/>
                <a:gd name="T30" fmla="*/ 2147483646 w 253"/>
                <a:gd name="T31" fmla="*/ 0 h 236"/>
                <a:gd name="T32" fmla="*/ 2147483646 w 253"/>
                <a:gd name="T33" fmla="*/ 2147483646 h 236"/>
                <a:gd name="T34" fmla="*/ 2147483646 w 253"/>
                <a:gd name="T35" fmla="*/ 2147483646 h 236"/>
                <a:gd name="T36" fmla="*/ 2147483646 w 253"/>
                <a:gd name="T37" fmla="*/ 0 h 236"/>
                <a:gd name="T38" fmla="*/ 2147483646 w 253"/>
                <a:gd name="T39" fmla="*/ 0 h 236"/>
                <a:gd name="T40" fmla="*/ 2147483646 w 253"/>
                <a:gd name="T41" fmla="*/ 0 h 236"/>
                <a:gd name="T42" fmla="*/ 2147483646 w 253"/>
                <a:gd name="T43" fmla="*/ 2147483646 h 236"/>
                <a:gd name="T44" fmla="*/ 2147483646 w 253"/>
                <a:gd name="T45" fmla="*/ 2147483646 h 236"/>
                <a:gd name="T46" fmla="*/ 2147483646 w 253"/>
                <a:gd name="T47" fmla="*/ 2147483646 h 236"/>
                <a:gd name="T48" fmla="*/ 2147483646 w 253"/>
                <a:gd name="T49" fmla="*/ 2147483646 h 236"/>
                <a:gd name="T50" fmla="*/ 2147483646 w 253"/>
                <a:gd name="T51" fmla="*/ 2147483646 h 2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3"/>
                <a:gd name="T79" fmla="*/ 0 h 236"/>
                <a:gd name="T80" fmla="*/ 253 w 253"/>
                <a:gd name="T81" fmla="*/ 236 h 2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3" h="236">
                  <a:moveTo>
                    <a:pt x="183" y="173"/>
                  </a:moveTo>
                  <a:lnTo>
                    <a:pt x="196" y="215"/>
                  </a:lnTo>
                  <a:lnTo>
                    <a:pt x="160" y="209"/>
                  </a:lnTo>
                  <a:lnTo>
                    <a:pt x="147" y="216"/>
                  </a:lnTo>
                  <a:lnTo>
                    <a:pt x="118" y="236"/>
                  </a:lnTo>
                  <a:lnTo>
                    <a:pt x="89" y="228"/>
                  </a:lnTo>
                  <a:lnTo>
                    <a:pt x="74" y="219"/>
                  </a:lnTo>
                  <a:lnTo>
                    <a:pt x="68" y="197"/>
                  </a:lnTo>
                  <a:lnTo>
                    <a:pt x="53" y="209"/>
                  </a:lnTo>
                  <a:lnTo>
                    <a:pt x="39" y="173"/>
                  </a:lnTo>
                  <a:lnTo>
                    <a:pt x="38" y="168"/>
                  </a:lnTo>
                  <a:lnTo>
                    <a:pt x="20" y="124"/>
                  </a:lnTo>
                  <a:lnTo>
                    <a:pt x="0" y="77"/>
                  </a:lnTo>
                  <a:lnTo>
                    <a:pt x="32" y="22"/>
                  </a:lnTo>
                  <a:lnTo>
                    <a:pt x="83" y="21"/>
                  </a:lnTo>
                  <a:lnTo>
                    <a:pt x="135" y="19"/>
                  </a:lnTo>
                  <a:lnTo>
                    <a:pt x="175" y="42"/>
                  </a:lnTo>
                  <a:lnTo>
                    <a:pt x="174" y="25"/>
                  </a:lnTo>
                  <a:lnTo>
                    <a:pt x="193" y="12"/>
                  </a:lnTo>
                  <a:lnTo>
                    <a:pt x="211" y="19"/>
                  </a:lnTo>
                  <a:lnTo>
                    <a:pt x="245" y="0"/>
                  </a:lnTo>
                  <a:lnTo>
                    <a:pt x="247" y="49"/>
                  </a:lnTo>
                  <a:lnTo>
                    <a:pt x="250" y="92"/>
                  </a:lnTo>
                  <a:lnTo>
                    <a:pt x="253" y="134"/>
                  </a:lnTo>
                  <a:lnTo>
                    <a:pt x="208" y="158"/>
                  </a:lnTo>
                  <a:lnTo>
                    <a:pt x="183" y="17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6" name="Freeform 56"/>
            <p:cNvSpPr>
              <a:spLocks noChangeAspect="1"/>
            </p:cNvSpPr>
            <p:nvPr/>
          </p:nvSpPr>
          <p:spPr bwMode="auto">
            <a:xfrm>
              <a:off x="6729635" y="3150867"/>
              <a:ext cx="5535" cy="7437"/>
            </a:xfrm>
            <a:custGeom>
              <a:avLst/>
              <a:gdLst>
                <a:gd name="T0" fmla="*/ 0 w 12"/>
                <a:gd name="T1" fmla="*/ 0 h 20"/>
                <a:gd name="T2" fmla="*/ 0 w 12"/>
                <a:gd name="T3" fmla="*/ 0 h 20"/>
                <a:gd name="T4" fmla="*/ 0 w 12"/>
                <a:gd name="T5" fmla="*/ 0 h 20"/>
                <a:gd name="T6" fmla="*/ 0 w 12"/>
                <a:gd name="T7" fmla="*/ 0 h 20"/>
                <a:gd name="T8" fmla="*/ 0 w 12"/>
                <a:gd name="T9" fmla="*/ 0 h 20"/>
                <a:gd name="T10" fmla="*/ 0 60000 65536"/>
                <a:gd name="T11" fmla="*/ 0 60000 65536"/>
                <a:gd name="T12" fmla="*/ 0 60000 65536"/>
                <a:gd name="T13" fmla="*/ 0 60000 65536"/>
                <a:gd name="T14" fmla="*/ 0 60000 65536"/>
                <a:gd name="T15" fmla="*/ 0 w 12"/>
                <a:gd name="T16" fmla="*/ 0 h 20"/>
                <a:gd name="T17" fmla="*/ 12 w 12"/>
                <a:gd name="T18" fmla="*/ 20 h 20"/>
              </a:gdLst>
              <a:ahLst/>
              <a:cxnLst>
                <a:cxn ang="T10">
                  <a:pos x="T0" y="T1"/>
                </a:cxn>
                <a:cxn ang="T11">
                  <a:pos x="T2" y="T3"/>
                </a:cxn>
                <a:cxn ang="T12">
                  <a:pos x="T4" y="T5"/>
                </a:cxn>
                <a:cxn ang="T13">
                  <a:pos x="T6" y="T7"/>
                </a:cxn>
                <a:cxn ang="T14">
                  <a:pos x="T8" y="T9"/>
                </a:cxn>
              </a:cxnLst>
              <a:rect l="T15" t="T16" r="T17" b="T18"/>
              <a:pathLst>
                <a:path w="12" h="20">
                  <a:moveTo>
                    <a:pt x="1" y="20"/>
                  </a:moveTo>
                  <a:lnTo>
                    <a:pt x="0" y="11"/>
                  </a:lnTo>
                  <a:lnTo>
                    <a:pt x="9" y="0"/>
                  </a:lnTo>
                  <a:lnTo>
                    <a:pt x="12" y="2"/>
                  </a:lnTo>
                  <a:lnTo>
                    <a:pt x="1" y="2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7" name="Freeform 57"/>
            <p:cNvSpPr>
              <a:spLocks noChangeAspect="1"/>
            </p:cNvSpPr>
            <p:nvPr/>
          </p:nvSpPr>
          <p:spPr bwMode="auto">
            <a:xfrm>
              <a:off x="5701554" y="2937669"/>
              <a:ext cx="186798" cy="205761"/>
            </a:xfrm>
            <a:custGeom>
              <a:avLst/>
              <a:gdLst>
                <a:gd name="T0" fmla="*/ 2147483646 w 404"/>
                <a:gd name="T1" fmla="*/ 2147483646 h 468"/>
                <a:gd name="T2" fmla="*/ 2147483646 w 404"/>
                <a:gd name="T3" fmla="*/ 2147483646 h 468"/>
                <a:gd name="T4" fmla="*/ 2147483646 w 404"/>
                <a:gd name="T5" fmla="*/ 2147483646 h 468"/>
                <a:gd name="T6" fmla="*/ 2147483646 w 404"/>
                <a:gd name="T7" fmla="*/ 2147483646 h 468"/>
                <a:gd name="T8" fmla="*/ 2147483646 w 404"/>
                <a:gd name="T9" fmla="*/ 2147483646 h 468"/>
                <a:gd name="T10" fmla="*/ 2147483646 w 404"/>
                <a:gd name="T11" fmla="*/ 2147483646 h 468"/>
                <a:gd name="T12" fmla="*/ 2147483646 w 404"/>
                <a:gd name="T13" fmla="*/ 0 h 468"/>
                <a:gd name="T14" fmla="*/ 2147483646 w 404"/>
                <a:gd name="T15" fmla="*/ 0 h 468"/>
                <a:gd name="T16" fmla="*/ 2147483646 w 404"/>
                <a:gd name="T17" fmla="*/ 2147483646 h 468"/>
                <a:gd name="T18" fmla="*/ 2147483646 w 404"/>
                <a:gd name="T19" fmla="*/ 2147483646 h 468"/>
                <a:gd name="T20" fmla="*/ 2147483646 w 404"/>
                <a:gd name="T21" fmla="*/ 2147483646 h 468"/>
                <a:gd name="T22" fmla="*/ 2147483646 w 404"/>
                <a:gd name="T23" fmla="*/ 2147483646 h 468"/>
                <a:gd name="T24" fmla="*/ 0 w 404"/>
                <a:gd name="T25" fmla="*/ 2147483646 h 468"/>
                <a:gd name="T26" fmla="*/ 2147483646 w 404"/>
                <a:gd name="T27" fmla="*/ 2147483646 h 468"/>
                <a:gd name="T28" fmla="*/ 2147483646 w 404"/>
                <a:gd name="T29" fmla="*/ 2147483646 h 468"/>
                <a:gd name="T30" fmla="*/ 2147483646 w 404"/>
                <a:gd name="T31" fmla="*/ 2147483646 h 468"/>
                <a:gd name="T32" fmla="*/ 2147483646 w 404"/>
                <a:gd name="T33" fmla="*/ 2147483646 h 468"/>
                <a:gd name="T34" fmla="*/ 2147483646 w 404"/>
                <a:gd name="T35" fmla="*/ 2147483646 h 468"/>
                <a:gd name="T36" fmla="*/ 2147483646 w 404"/>
                <a:gd name="T37" fmla="*/ 2147483646 h 468"/>
                <a:gd name="T38" fmla="*/ 2147483646 w 404"/>
                <a:gd name="T39" fmla="*/ 2147483646 h 468"/>
                <a:gd name="T40" fmla="*/ 2147483646 w 404"/>
                <a:gd name="T41" fmla="*/ 2147483646 h 468"/>
                <a:gd name="T42" fmla="*/ 2147483646 w 404"/>
                <a:gd name="T43" fmla="*/ 2147483646 h 468"/>
                <a:gd name="T44" fmla="*/ 2147483646 w 404"/>
                <a:gd name="T45" fmla="*/ 2147483646 h 468"/>
                <a:gd name="T46" fmla="*/ 2147483646 w 404"/>
                <a:gd name="T47" fmla="*/ 2147483646 h 468"/>
                <a:gd name="T48" fmla="*/ 2147483646 w 404"/>
                <a:gd name="T49" fmla="*/ 2147483646 h 468"/>
                <a:gd name="T50" fmla="*/ 2147483646 w 404"/>
                <a:gd name="T51" fmla="*/ 2147483646 h 468"/>
                <a:gd name="T52" fmla="*/ 2147483646 w 404"/>
                <a:gd name="T53" fmla="*/ 2147483646 h 468"/>
                <a:gd name="T54" fmla="*/ 2147483646 w 404"/>
                <a:gd name="T55" fmla="*/ 2147483646 h 468"/>
                <a:gd name="T56" fmla="*/ 2147483646 w 404"/>
                <a:gd name="T57" fmla="*/ 2147483646 h 468"/>
                <a:gd name="T58" fmla="*/ 2147483646 w 404"/>
                <a:gd name="T59" fmla="*/ 2147483646 h 468"/>
                <a:gd name="T60" fmla="*/ 2147483646 w 404"/>
                <a:gd name="T61" fmla="*/ 2147483646 h 468"/>
                <a:gd name="T62" fmla="*/ 2147483646 w 404"/>
                <a:gd name="T63" fmla="*/ 2147483646 h 468"/>
                <a:gd name="T64" fmla="*/ 2147483646 w 404"/>
                <a:gd name="T65" fmla="*/ 2147483646 h 468"/>
                <a:gd name="T66" fmla="*/ 2147483646 w 404"/>
                <a:gd name="T67" fmla="*/ 2147483646 h 468"/>
                <a:gd name="T68" fmla="*/ 2147483646 w 404"/>
                <a:gd name="T69" fmla="*/ 2147483646 h 468"/>
                <a:gd name="T70" fmla="*/ 2147483646 w 404"/>
                <a:gd name="T71" fmla="*/ 2147483646 h 468"/>
                <a:gd name="T72" fmla="*/ 2147483646 w 404"/>
                <a:gd name="T73" fmla="*/ 2147483646 h 468"/>
                <a:gd name="T74" fmla="*/ 2147483646 w 404"/>
                <a:gd name="T75" fmla="*/ 2147483646 h 468"/>
                <a:gd name="T76" fmla="*/ 2147483646 w 404"/>
                <a:gd name="T77" fmla="*/ 2147483646 h 468"/>
                <a:gd name="T78" fmla="*/ 2147483646 w 404"/>
                <a:gd name="T79" fmla="*/ 2147483646 h 468"/>
                <a:gd name="T80" fmla="*/ 2147483646 w 404"/>
                <a:gd name="T81" fmla="*/ 2147483646 h 468"/>
                <a:gd name="T82" fmla="*/ 2147483646 w 404"/>
                <a:gd name="T83" fmla="*/ 2147483646 h 468"/>
                <a:gd name="T84" fmla="*/ 2147483646 w 404"/>
                <a:gd name="T85" fmla="*/ 2147483646 h 4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4"/>
                <a:gd name="T130" fmla="*/ 0 h 468"/>
                <a:gd name="T131" fmla="*/ 404 w 404"/>
                <a:gd name="T132" fmla="*/ 468 h 46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4" h="468">
                  <a:moveTo>
                    <a:pt x="227" y="120"/>
                  </a:moveTo>
                  <a:lnTo>
                    <a:pt x="213" y="103"/>
                  </a:lnTo>
                  <a:lnTo>
                    <a:pt x="185" y="80"/>
                  </a:lnTo>
                  <a:lnTo>
                    <a:pt x="161" y="92"/>
                  </a:lnTo>
                  <a:lnTo>
                    <a:pt x="127" y="60"/>
                  </a:lnTo>
                  <a:lnTo>
                    <a:pt x="118" y="36"/>
                  </a:lnTo>
                  <a:lnTo>
                    <a:pt x="79" y="0"/>
                  </a:lnTo>
                  <a:lnTo>
                    <a:pt x="56" y="2"/>
                  </a:lnTo>
                  <a:lnTo>
                    <a:pt x="68" y="66"/>
                  </a:lnTo>
                  <a:lnTo>
                    <a:pt x="48" y="56"/>
                  </a:lnTo>
                  <a:lnTo>
                    <a:pt x="40" y="45"/>
                  </a:lnTo>
                  <a:lnTo>
                    <a:pt x="18" y="84"/>
                  </a:lnTo>
                  <a:lnTo>
                    <a:pt x="0" y="114"/>
                  </a:lnTo>
                  <a:lnTo>
                    <a:pt x="18" y="120"/>
                  </a:lnTo>
                  <a:lnTo>
                    <a:pt x="24" y="153"/>
                  </a:lnTo>
                  <a:lnTo>
                    <a:pt x="61" y="154"/>
                  </a:lnTo>
                  <a:lnTo>
                    <a:pt x="64" y="211"/>
                  </a:lnTo>
                  <a:lnTo>
                    <a:pt x="67" y="268"/>
                  </a:lnTo>
                  <a:lnTo>
                    <a:pt x="110" y="235"/>
                  </a:lnTo>
                  <a:lnTo>
                    <a:pt x="140" y="245"/>
                  </a:lnTo>
                  <a:lnTo>
                    <a:pt x="161" y="236"/>
                  </a:lnTo>
                  <a:lnTo>
                    <a:pt x="185" y="221"/>
                  </a:lnTo>
                  <a:lnTo>
                    <a:pt x="243" y="269"/>
                  </a:lnTo>
                  <a:lnTo>
                    <a:pt x="252" y="309"/>
                  </a:lnTo>
                  <a:lnTo>
                    <a:pt x="295" y="368"/>
                  </a:lnTo>
                  <a:lnTo>
                    <a:pt x="307" y="414"/>
                  </a:lnTo>
                  <a:lnTo>
                    <a:pt x="294" y="445"/>
                  </a:lnTo>
                  <a:lnTo>
                    <a:pt x="334" y="468"/>
                  </a:lnTo>
                  <a:lnTo>
                    <a:pt x="333" y="451"/>
                  </a:lnTo>
                  <a:lnTo>
                    <a:pt x="352" y="438"/>
                  </a:lnTo>
                  <a:lnTo>
                    <a:pt x="370" y="445"/>
                  </a:lnTo>
                  <a:lnTo>
                    <a:pt x="404" y="426"/>
                  </a:lnTo>
                  <a:lnTo>
                    <a:pt x="397" y="381"/>
                  </a:lnTo>
                  <a:lnTo>
                    <a:pt x="382" y="362"/>
                  </a:lnTo>
                  <a:lnTo>
                    <a:pt x="383" y="350"/>
                  </a:lnTo>
                  <a:lnTo>
                    <a:pt x="342" y="315"/>
                  </a:lnTo>
                  <a:lnTo>
                    <a:pt x="319" y="284"/>
                  </a:lnTo>
                  <a:lnTo>
                    <a:pt x="289" y="247"/>
                  </a:lnTo>
                  <a:lnTo>
                    <a:pt x="259" y="209"/>
                  </a:lnTo>
                  <a:lnTo>
                    <a:pt x="197" y="165"/>
                  </a:lnTo>
                  <a:lnTo>
                    <a:pt x="206" y="150"/>
                  </a:lnTo>
                  <a:lnTo>
                    <a:pt x="233" y="141"/>
                  </a:lnTo>
                  <a:lnTo>
                    <a:pt x="227" y="12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8" name="Freeform 58"/>
            <p:cNvSpPr>
              <a:spLocks noChangeAspect="1"/>
            </p:cNvSpPr>
            <p:nvPr/>
          </p:nvSpPr>
          <p:spPr bwMode="auto">
            <a:xfrm>
              <a:off x="5521674" y="2790166"/>
              <a:ext cx="197867" cy="443749"/>
            </a:xfrm>
            <a:custGeom>
              <a:avLst/>
              <a:gdLst>
                <a:gd name="T0" fmla="*/ 2147483646 w 424"/>
                <a:gd name="T1" fmla="*/ 2147483646 h 1016"/>
                <a:gd name="T2" fmla="*/ 2147483646 w 424"/>
                <a:gd name="T3" fmla="*/ 2147483646 h 1016"/>
                <a:gd name="T4" fmla="*/ 2147483646 w 424"/>
                <a:gd name="T5" fmla="*/ 2147483646 h 1016"/>
                <a:gd name="T6" fmla="*/ 2147483646 w 424"/>
                <a:gd name="T7" fmla="*/ 2147483646 h 1016"/>
                <a:gd name="T8" fmla="*/ 2147483646 w 424"/>
                <a:gd name="T9" fmla="*/ 0 h 1016"/>
                <a:gd name="T10" fmla="*/ 2147483646 w 424"/>
                <a:gd name="T11" fmla="*/ 2147483646 h 1016"/>
                <a:gd name="T12" fmla="*/ 2147483646 w 424"/>
                <a:gd name="T13" fmla="*/ 2147483646 h 1016"/>
                <a:gd name="T14" fmla="*/ 2147483646 w 424"/>
                <a:gd name="T15" fmla="*/ 2147483646 h 1016"/>
                <a:gd name="T16" fmla="*/ 2147483646 w 424"/>
                <a:gd name="T17" fmla="*/ 2147483646 h 1016"/>
                <a:gd name="T18" fmla="*/ 2147483646 w 424"/>
                <a:gd name="T19" fmla="*/ 2147483646 h 1016"/>
                <a:gd name="T20" fmla="*/ 2147483646 w 424"/>
                <a:gd name="T21" fmla="*/ 2147483646 h 1016"/>
                <a:gd name="T22" fmla="*/ 0 w 424"/>
                <a:gd name="T23" fmla="*/ 2147483646 h 1016"/>
                <a:gd name="T24" fmla="*/ 0 w 424"/>
                <a:gd name="T25" fmla="*/ 2147483646 h 1016"/>
                <a:gd name="T26" fmla="*/ 2147483646 w 424"/>
                <a:gd name="T27" fmla="*/ 2147483646 h 1016"/>
                <a:gd name="T28" fmla="*/ 2147483646 w 424"/>
                <a:gd name="T29" fmla="*/ 2147483646 h 1016"/>
                <a:gd name="T30" fmla="*/ 2147483646 w 424"/>
                <a:gd name="T31" fmla="*/ 2147483646 h 1016"/>
                <a:gd name="T32" fmla="*/ 2147483646 w 424"/>
                <a:gd name="T33" fmla="*/ 2147483646 h 1016"/>
                <a:gd name="T34" fmla="*/ 2147483646 w 424"/>
                <a:gd name="T35" fmla="*/ 2147483646 h 1016"/>
                <a:gd name="T36" fmla="*/ 2147483646 w 424"/>
                <a:gd name="T37" fmla="*/ 2147483646 h 1016"/>
                <a:gd name="T38" fmla="*/ 2147483646 w 424"/>
                <a:gd name="T39" fmla="*/ 2147483646 h 1016"/>
                <a:gd name="T40" fmla="*/ 2147483646 w 424"/>
                <a:gd name="T41" fmla="*/ 2147483646 h 1016"/>
                <a:gd name="T42" fmla="*/ 2147483646 w 424"/>
                <a:gd name="T43" fmla="*/ 2147483646 h 1016"/>
                <a:gd name="T44" fmla="*/ 2147483646 w 424"/>
                <a:gd name="T45" fmla="*/ 2147483646 h 1016"/>
                <a:gd name="T46" fmla="*/ 2147483646 w 424"/>
                <a:gd name="T47" fmla="*/ 2147483646 h 1016"/>
                <a:gd name="T48" fmla="*/ 2147483646 w 424"/>
                <a:gd name="T49" fmla="*/ 2147483646 h 1016"/>
                <a:gd name="T50" fmla="*/ 2147483646 w 424"/>
                <a:gd name="T51" fmla="*/ 2147483646 h 1016"/>
                <a:gd name="T52" fmla="*/ 2147483646 w 424"/>
                <a:gd name="T53" fmla="*/ 2147483646 h 1016"/>
                <a:gd name="T54" fmla="*/ 2147483646 w 424"/>
                <a:gd name="T55" fmla="*/ 2147483646 h 1016"/>
                <a:gd name="T56" fmla="*/ 2147483646 w 424"/>
                <a:gd name="T57" fmla="*/ 2147483646 h 1016"/>
                <a:gd name="T58" fmla="*/ 2147483646 w 424"/>
                <a:gd name="T59" fmla="*/ 2147483646 h 1016"/>
                <a:gd name="T60" fmla="*/ 2147483646 w 424"/>
                <a:gd name="T61" fmla="*/ 2147483646 h 1016"/>
                <a:gd name="T62" fmla="*/ 2147483646 w 424"/>
                <a:gd name="T63" fmla="*/ 2147483646 h 1016"/>
                <a:gd name="T64" fmla="*/ 2147483646 w 424"/>
                <a:gd name="T65" fmla="*/ 2147483646 h 1016"/>
                <a:gd name="T66" fmla="*/ 2147483646 w 424"/>
                <a:gd name="T67" fmla="*/ 2147483646 h 1016"/>
                <a:gd name="T68" fmla="*/ 2147483646 w 424"/>
                <a:gd name="T69" fmla="*/ 2147483646 h 1016"/>
                <a:gd name="T70" fmla="*/ 2147483646 w 424"/>
                <a:gd name="T71" fmla="*/ 2147483646 h 1016"/>
                <a:gd name="T72" fmla="*/ 2147483646 w 424"/>
                <a:gd name="T73" fmla="*/ 2147483646 h 1016"/>
                <a:gd name="T74" fmla="*/ 2147483646 w 424"/>
                <a:gd name="T75" fmla="*/ 2147483646 h 1016"/>
                <a:gd name="T76" fmla="*/ 2147483646 w 424"/>
                <a:gd name="T77" fmla="*/ 2147483646 h 1016"/>
                <a:gd name="T78" fmla="*/ 2147483646 w 424"/>
                <a:gd name="T79" fmla="*/ 2147483646 h 1016"/>
                <a:gd name="T80" fmla="*/ 2147483646 w 424"/>
                <a:gd name="T81" fmla="*/ 2147483646 h 1016"/>
                <a:gd name="T82" fmla="*/ 2147483646 w 424"/>
                <a:gd name="T83" fmla="*/ 2147483646 h 1016"/>
                <a:gd name="T84" fmla="*/ 2147483646 w 424"/>
                <a:gd name="T85" fmla="*/ 2147483646 h 1016"/>
                <a:gd name="T86" fmla="*/ 2147483646 w 424"/>
                <a:gd name="T87" fmla="*/ 2147483646 h 10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4"/>
                <a:gd name="T133" fmla="*/ 0 h 1016"/>
                <a:gd name="T134" fmla="*/ 424 w 424"/>
                <a:gd name="T135" fmla="*/ 1016 h 10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4" h="1016">
                  <a:moveTo>
                    <a:pt x="285" y="245"/>
                  </a:moveTo>
                  <a:lnTo>
                    <a:pt x="234" y="251"/>
                  </a:lnTo>
                  <a:lnTo>
                    <a:pt x="233" y="227"/>
                  </a:lnTo>
                  <a:lnTo>
                    <a:pt x="230" y="206"/>
                  </a:lnTo>
                  <a:lnTo>
                    <a:pt x="252" y="166"/>
                  </a:lnTo>
                  <a:lnTo>
                    <a:pt x="260" y="141"/>
                  </a:lnTo>
                  <a:lnTo>
                    <a:pt x="249" y="97"/>
                  </a:lnTo>
                  <a:lnTo>
                    <a:pt x="239" y="52"/>
                  </a:lnTo>
                  <a:lnTo>
                    <a:pt x="218" y="42"/>
                  </a:lnTo>
                  <a:lnTo>
                    <a:pt x="179" y="0"/>
                  </a:lnTo>
                  <a:lnTo>
                    <a:pt x="173" y="18"/>
                  </a:lnTo>
                  <a:lnTo>
                    <a:pt x="166" y="45"/>
                  </a:lnTo>
                  <a:lnTo>
                    <a:pt x="161" y="61"/>
                  </a:lnTo>
                  <a:lnTo>
                    <a:pt x="170" y="78"/>
                  </a:lnTo>
                  <a:lnTo>
                    <a:pt x="134" y="70"/>
                  </a:lnTo>
                  <a:lnTo>
                    <a:pt x="88" y="118"/>
                  </a:lnTo>
                  <a:lnTo>
                    <a:pt x="87" y="164"/>
                  </a:lnTo>
                  <a:lnTo>
                    <a:pt x="87" y="188"/>
                  </a:lnTo>
                  <a:lnTo>
                    <a:pt x="64" y="255"/>
                  </a:lnTo>
                  <a:lnTo>
                    <a:pt x="33" y="255"/>
                  </a:lnTo>
                  <a:lnTo>
                    <a:pt x="31" y="303"/>
                  </a:lnTo>
                  <a:lnTo>
                    <a:pt x="31" y="361"/>
                  </a:lnTo>
                  <a:lnTo>
                    <a:pt x="14" y="361"/>
                  </a:lnTo>
                  <a:lnTo>
                    <a:pt x="12" y="363"/>
                  </a:lnTo>
                  <a:lnTo>
                    <a:pt x="15" y="396"/>
                  </a:lnTo>
                  <a:lnTo>
                    <a:pt x="0" y="408"/>
                  </a:lnTo>
                  <a:lnTo>
                    <a:pt x="31" y="457"/>
                  </a:lnTo>
                  <a:lnTo>
                    <a:pt x="34" y="460"/>
                  </a:lnTo>
                  <a:lnTo>
                    <a:pt x="45" y="448"/>
                  </a:lnTo>
                  <a:lnTo>
                    <a:pt x="55" y="481"/>
                  </a:lnTo>
                  <a:lnTo>
                    <a:pt x="60" y="482"/>
                  </a:lnTo>
                  <a:lnTo>
                    <a:pt x="79" y="479"/>
                  </a:lnTo>
                  <a:lnTo>
                    <a:pt x="96" y="502"/>
                  </a:lnTo>
                  <a:lnTo>
                    <a:pt x="82" y="509"/>
                  </a:lnTo>
                  <a:lnTo>
                    <a:pt x="96" y="531"/>
                  </a:lnTo>
                  <a:lnTo>
                    <a:pt x="103" y="511"/>
                  </a:lnTo>
                  <a:lnTo>
                    <a:pt x="121" y="554"/>
                  </a:lnTo>
                  <a:lnTo>
                    <a:pt x="139" y="597"/>
                  </a:lnTo>
                  <a:lnTo>
                    <a:pt x="136" y="645"/>
                  </a:lnTo>
                  <a:lnTo>
                    <a:pt x="133" y="691"/>
                  </a:lnTo>
                  <a:lnTo>
                    <a:pt x="152" y="664"/>
                  </a:lnTo>
                  <a:lnTo>
                    <a:pt x="160" y="694"/>
                  </a:lnTo>
                  <a:lnTo>
                    <a:pt x="166" y="702"/>
                  </a:lnTo>
                  <a:lnTo>
                    <a:pt x="179" y="699"/>
                  </a:lnTo>
                  <a:lnTo>
                    <a:pt x="188" y="694"/>
                  </a:lnTo>
                  <a:lnTo>
                    <a:pt x="188" y="702"/>
                  </a:lnTo>
                  <a:lnTo>
                    <a:pt x="223" y="675"/>
                  </a:lnTo>
                  <a:lnTo>
                    <a:pt x="229" y="658"/>
                  </a:lnTo>
                  <a:lnTo>
                    <a:pt x="240" y="666"/>
                  </a:lnTo>
                  <a:lnTo>
                    <a:pt x="255" y="621"/>
                  </a:lnTo>
                  <a:lnTo>
                    <a:pt x="273" y="648"/>
                  </a:lnTo>
                  <a:lnTo>
                    <a:pt x="296" y="667"/>
                  </a:lnTo>
                  <a:lnTo>
                    <a:pt x="318" y="745"/>
                  </a:lnTo>
                  <a:lnTo>
                    <a:pt x="337" y="821"/>
                  </a:lnTo>
                  <a:lnTo>
                    <a:pt x="339" y="808"/>
                  </a:lnTo>
                  <a:lnTo>
                    <a:pt x="352" y="848"/>
                  </a:lnTo>
                  <a:lnTo>
                    <a:pt x="367" y="888"/>
                  </a:lnTo>
                  <a:lnTo>
                    <a:pt x="376" y="930"/>
                  </a:lnTo>
                  <a:lnTo>
                    <a:pt x="376" y="975"/>
                  </a:lnTo>
                  <a:lnTo>
                    <a:pt x="375" y="1016"/>
                  </a:lnTo>
                  <a:lnTo>
                    <a:pt x="385" y="1006"/>
                  </a:lnTo>
                  <a:lnTo>
                    <a:pt x="402" y="970"/>
                  </a:lnTo>
                  <a:lnTo>
                    <a:pt x="418" y="934"/>
                  </a:lnTo>
                  <a:lnTo>
                    <a:pt x="405" y="881"/>
                  </a:lnTo>
                  <a:lnTo>
                    <a:pt x="391" y="833"/>
                  </a:lnTo>
                  <a:lnTo>
                    <a:pt x="366" y="799"/>
                  </a:lnTo>
                  <a:lnTo>
                    <a:pt x="342" y="764"/>
                  </a:lnTo>
                  <a:lnTo>
                    <a:pt x="340" y="733"/>
                  </a:lnTo>
                  <a:lnTo>
                    <a:pt x="346" y="709"/>
                  </a:lnTo>
                  <a:lnTo>
                    <a:pt x="358" y="676"/>
                  </a:lnTo>
                  <a:lnTo>
                    <a:pt x="346" y="672"/>
                  </a:lnTo>
                  <a:lnTo>
                    <a:pt x="306" y="612"/>
                  </a:lnTo>
                  <a:lnTo>
                    <a:pt x="267" y="552"/>
                  </a:lnTo>
                  <a:lnTo>
                    <a:pt x="279" y="554"/>
                  </a:lnTo>
                  <a:lnTo>
                    <a:pt x="290" y="493"/>
                  </a:lnTo>
                  <a:lnTo>
                    <a:pt x="336" y="484"/>
                  </a:lnTo>
                  <a:lnTo>
                    <a:pt x="358" y="458"/>
                  </a:lnTo>
                  <a:lnTo>
                    <a:pt x="384" y="454"/>
                  </a:lnTo>
                  <a:lnTo>
                    <a:pt x="402" y="424"/>
                  </a:lnTo>
                  <a:lnTo>
                    <a:pt x="424" y="385"/>
                  </a:lnTo>
                  <a:lnTo>
                    <a:pt x="411" y="379"/>
                  </a:lnTo>
                  <a:lnTo>
                    <a:pt x="375" y="390"/>
                  </a:lnTo>
                  <a:lnTo>
                    <a:pt x="352" y="358"/>
                  </a:lnTo>
                  <a:lnTo>
                    <a:pt x="327" y="348"/>
                  </a:lnTo>
                  <a:lnTo>
                    <a:pt x="332" y="302"/>
                  </a:lnTo>
                  <a:lnTo>
                    <a:pt x="300" y="288"/>
                  </a:lnTo>
                  <a:lnTo>
                    <a:pt x="288" y="251"/>
                  </a:lnTo>
                  <a:lnTo>
                    <a:pt x="285" y="24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19" name="Freeform 59"/>
            <p:cNvSpPr>
              <a:spLocks noChangeAspect="1"/>
            </p:cNvSpPr>
            <p:nvPr/>
          </p:nvSpPr>
          <p:spPr bwMode="auto">
            <a:xfrm>
              <a:off x="6160939" y="3028154"/>
              <a:ext cx="106544" cy="147503"/>
            </a:xfrm>
            <a:custGeom>
              <a:avLst/>
              <a:gdLst>
                <a:gd name="T0" fmla="*/ 2147483646 w 231"/>
                <a:gd name="T1" fmla="*/ 2147483646 h 335"/>
                <a:gd name="T2" fmla="*/ 2147483646 w 231"/>
                <a:gd name="T3" fmla="*/ 2147483646 h 335"/>
                <a:gd name="T4" fmla="*/ 0 w 231"/>
                <a:gd name="T5" fmla="*/ 2147483646 h 335"/>
                <a:gd name="T6" fmla="*/ 0 w 231"/>
                <a:gd name="T7" fmla="*/ 2147483646 h 335"/>
                <a:gd name="T8" fmla="*/ 2147483646 w 231"/>
                <a:gd name="T9" fmla="*/ 2147483646 h 335"/>
                <a:gd name="T10" fmla="*/ 2147483646 w 231"/>
                <a:gd name="T11" fmla="*/ 2147483646 h 335"/>
                <a:gd name="T12" fmla="*/ 0 w 231"/>
                <a:gd name="T13" fmla="*/ 2147483646 h 335"/>
                <a:gd name="T14" fmla="*/ 2147483646 w 231"/>
                <a:gd name="T15" fmla="*/ 0 h 335"/>
                <a:gd name="T16" fmla="*/ 2147483646 w 231"/>
                <a:gd name="T17" fmla="*/ 0 h 335"/>
                <a:gd name="T18" fmla="*/ 2147483646 w 231"/>
                <a:gd name="T19" fmla="*/ 2147483646 h 335"/>
                <a:gd name="T20" fmla="*/ 2147483646 w 231"/>
                <a:gd name="T21" fmla="*/ 2147483646 h 335"/>
                <a:gd name="T22" fmla="*/ 2147483646 w 231"/>
                <a:gd name="T23" fmla="*/ 2147483646 h 335"/>
                <a:gd name="T24" fmla="*/ 2147483646 w 231"/>
                <a:gd name="T25" fmla="*/ 2147483646 h 335"/>
                <a:gd name="T26" fmla="*/ 2147483646 w 231"/>
                <a:gd name="T27" fmla="*/ 2147483646 h 335"/>
                <a:gd name="T28" fmla="*/ 2147483646 w 231"/>
                <a:gd name="T29" fmla="*/ 2147483646 h 335"/>
                <a:gd name="T30" fmla="*/ 2147483646 w 231"/>
                <a:gd name="T31" fmla="*/ 2147483646 h 335"/>
                <a:gd name="T32" fmla="*/ 2147483646 w 231"/>
                <a:gd name="T33" fmla="*/ 2147483646 h 335"/>
                <a:gd name="T34" fmla="*/ 2147483646 w 231"/>
                <a:gd name="T35" fmla="*/ 2147483646 h 335"/>
                <a:gd name="T36" fmla="*/ 2147483646 w 231"/>
                <a:gd name="T37" fmla="*/ 2147483646 h 335"/>
                <a:gd name="T38" fmla="*/ 2147483646 w 231"/>
                <a:gd name="T39" fmla="*/ 2147483646 h 335"/>
                <a:gd name="T40" fmla="*/ 2147483646 w 231"/>
                <a:gd name="T41" fmla="*/ 2147483646 h 335"/>
                <a:gd name="T42" fmla="*/ 2147483646 w 231"/>
                <a:gd name="T43" fmla="*/ 2147483646 h 335"/>
                <a:gd name="T44" fmla="*/ 2147483646 w 231"/>
                <a:gd name="T45" fmla="*/ 2147483646 h 335"/>
                <a:gd name="T46" fmla="*/ 2147483646 w 231"/>
                <a:gd name="T47" fmla="*/ 2147483646 h 335"/>
                <a:gd name="T48" fmla="*/ 2147483646 w 231"/>
                <a:gd name="T49" fmla="*/ 2147483646 h 335"/>
                <a:gd name="T50" fmla="*/ 2147483646 w 231"/>
                <a:gd name="T51" fmla="*/ 2147483646 h 335"/>
                <a:gd name="T52" fmla="*/ 2147483646 w 231"/>
                <a:gd name="T53" fmla="*/ 2147483646 h 335"/>
                <a:gd name="T54" fmla="*/ 2147483646 w 231"/>
                <a:gd name="T55" fmla="*/ 2147483646 h 335"/>
                <a:gd name="T56" fmla="*/ 2147483646 w 231"/>
                <a:gd name="T57" fmla="*/ 2147483646 h 335"/>
                <a:gd name="T58" fmla="*/ 2147483646 w 231"/>
                <a:gd name="T59" fmla="*/ 2147483646 h 335"/>
                <a:gd name="T60" fmla="*/ 2147483646 w 231"/>
                <a:gd name="T61" fmla="*/ 2147483646 h 335"/>
                <a:gd name="T62" fmla="*/ 2147483646 w 231"/>
                <a:gd name="T63" fmla="*/ 2147483646 h 335"/>
                <a:gd name="T64" fmla="*/ 2147483646 w 231"/>
                <a:gd name="T65" fmla="*/ 2147483646 h 335"/>
                <a:gd name="T66" fmla="*/ 2147483646 w 231"/>
                <a:gd name="T67" fmla="*/ 2147483646 h 335"/>
                <a:gd name="T68" fmla="*/ 2147483646 w 231"/>
                <a:gd name="T69" fmla="*/ 2147483646 h 335"/>
                <a:gd name="T70" fmla="*/ 2147483646 w 231"/>
                <a:gd name="T71" fmla="*/ 2147483646 h 335"/>
                <a:gd name="T72" fmla="*/ 2147483646 w 231"/>
                <a:gd name="T73" fmla="*/ 2147483646 h 3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335"/>
                <a:gd name="T113" fmla="*/ 231 w 231"/>
                <a:gd name="T114" fmla="*/ 335 h 3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335">
                  <a:moveTo>
                    <a:pt x="43" y="212"/>
                  </a:moveTo>
                  <a:lnTo>
                    <a:pt x="43" y="235"/>
                  </a:lnTo>
                  <a:lnTo>
                    <a:pt x="7" y="176"/>
                  </a:lnTo>
                  <a:lnTo>
                    <a:pt x="0" y="135"/>
                  </a:lnTo>
                  <a:lnTo>
                    <a:pt x="25" y="139"/>
                  </a:lnTo>
                  <a:lnTo>
                    <a:pt x="18" y="82"/>
                  </a:lnTo>
                  <a:lnTo>
                    <a:pt x="12" y="26"/>
                  </a:lnTo>
                  <a:lnTo>
                    <a:pt x="22" y="0"/>
                  </a:lnTo>
                  <a:lnTo>
                    <a:pt x="86" y="15"/>
                  </a:lnTo>
                  <a:lnTo>
                    <a:pt x="95" y="27"/>
                  </a:lnTo>
                  <a:lnTo>
                    <a:pt x="109" y="74"/>
                  </a:lnTo>
                  <a:lnTo>
                    <a:pt x="116" y="103"/>
                  </a:lnTo>
                  <a:lnTo>
                    <a:pt x="106" y="139"/>
                  </a:lnTo>
                  <a:lnTo>
                    <a:pt x="85" y="160"/>
                  </a:lnTo>
                  <a:lnTo>
                    <a:pt x="88" y="199"/>
                  </a:lnTo>
                  <a:lnTo>
                    <a:pt x="116" y="259"/>
                  </a:lnTo>
                  <a:lnTo>
                    <a:pt x="133" y="256"/>
                  </a:lnTo>
                  <a:lnTo>
                    <a:pt x="133" y="251"/>
                  </a:lnTo>
                  <a:lnTo>
                    <a:pt x="160" y="244"/>
                  </a:lnTo>
                  <a:lnTo>
                    <a:pt x="182" y="272"/>
                  </a:lnTo>
                  <a:lnTo>
                    <a:pt x="186" y="259"/>
                  </a:lnTo>
                  <a:lnTo>
                    <a:pt x="209" y="275"/>
                  </a:lnTo>
                  <a:lnTo>
                    <a:pt x="198" y="282"/>
                  </a:lnTo>
                  <a:lnTo>
                    <a:pt x="219" y="308"/>
                  </a:lnTo>
                  <a:lnTo>
                    <a:pt x="231" y="312"/>
                  </a:lnTo>
                  <a:lnTo>
                    <a:pt x="221" y="335"/>
                  </a:lnTo>
                  <a:lnTo>
                    <a:pt x="221" y="321"/>
                  </a:lnTo>
                  <a:lnTo>
                    <a:pt x="188" y="302"/>
                  </a:lnTo>
                  <a:lnTo>
                    <a:pt x="163" y="275"/>
                  </a:lnTo>
                  <a:lnTo>
                    <a:pt x="145" y="268"/>
                  </a:lnTo>
                  <a:lnTo>
                    <a:pt x="154" y="303"/>
                  </a:lnTo>
                  <a:lnTo>
                    <a:pt x="104" y="263"/>
                  </a:lnTo>
                  <a:lnTo>
                    <a:pt x="74" y="278"/>
                  </a:lnTo>
                  <a:lnTo>
                    <a:pt x="55" y="266"/>
                  </a:lnTo>
                  <a:lnTo>
                    <a:pt x="55" y="242"/>
                  </a:lnTo>
                  <a:lnTo>
                    <a:pt x="61" y="218"/>
                  </a:lnTo>
                  <a:lnTo>
                    <a:pt x="43" y="21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0" name="Freeform 60"/>
            <p:cNvSpPr>
              <a:spLocks noChangeAspect="1"/>
            </p:cNvSpPr>
            <p:nvPr/>
          </p:nvSpPr>
          <p:spPr bwMode="auto">
            <a:xfrm>
              <a:off x="6231507" y="3245071"/>
              <a:ext cx="107928" cy="101641"/>
            </a:xfrm>
            <a:custGeom>
              <a:avLst/>
              <a:gdLst>
                <a:gd name="T0" fmla="*/ 2147483646 w 226"/>
                <a:gd name="T1" fmla="*/ 2147483646 h 229"/>
                <a:gd name="T2" fmla="*/ 2147483646 w 226"/>
                <a:gd name="T3" fmla="*/ 2147483646 h 229"/>
                <a:gd name="T4" fmla="*/ 2147483646 w 226"/>
                <a:gd name="T5" fmla="*/ 2147483646 h 229"/>
                <a:gd name="T6" fmla="*/ 2147483646 w 226"/>
                <a:gd name="T7" fmla="*/ 2147483646 h 229"/>
                <a:gd name="T8" fmla="*/ 2147483646 w 226"/>
                <a:gd name="T9" fmla="*/ 2147483646 h 229"/>
                <a:gd name="T10" fmla="*/ 2147483646 w 226"/>
                <a:gd name="T11" fmla="*/ 2147483646 h 229"/>
                <a:gd name="T12" fmla="*/ 2147483646 w 226"/>
                <a:gd name="T13" fmla="*/ 2147483646 h 229"/>
                <a:gd name="T14" fmla="*/ 2147483646 w 226"/>
                <a:gd name="T15" fmla="*/ 2147483646 h 229"/>
                <a:gd name="T16" fmla="*/ 2147483646 w 226"/>
                <a:gd name="T17" fmla="*/ 2147483646 h 229"/>
                <a:gd name="T18" fmla="*/ 2147483646 w 226"/>
                <a:gd name="T19" fmla="*/ 2147483646 h 229"/>
                <a:gd name="T20" fmla="*/ 2147483646 w 226"/>
                <a:gd name="T21" fmla="*/ 2147483646 h 229"/>
                <a:gd name="T22" fmla="*/ 0 w 226"/>
                <a:gd name="T23" fmla="*/ 2147483646 h 229"/>
                <a:gd name="T24" fmla="*/ 0 w 226"/>
                <a:gd name="T25" fmla="*/ 2147483646 h 229"/>
                <a:gd name="T26" fmla="*/ 2147483646 w 226"/>
                <a:gd name="T27" fmla="*/ 2147483646 h 229"/>
                <a:gd name="T28" fmla="*/ 2147483646 w 226"/>
                <a:gd name="T29" fmla="*/ 2147483646 h 229"/>
                <a:gd name="T30" fmla="*/ 2147483646 w 226"/>
                <a:gd name="T31" fmla="*/ 2147483646 h 229"/>
                <a:gd name="T32" fmla="*/ 2147483646 w 226"/>
                <a:gd name="T33" fmla="*/ 2147483646 h 229"/>
                <a:gd name="T34" fmla="*/ 2147483646 w 226"/>
                <a:gd name="T35" fmla="*/ 2147483646 h 229"/>
                <a:gd name="T36" fmla="*/ 2147483646 w 226"/>
                <a:gd name="T37" fmla="*/ 2147483646 h 229"/>
                <a:gd name="T38" fmla="*/ 2147483646 w 226"/>
                <a:gd name="T39" fmla="*/ 2147483646 h 229"/>
                <a:gd name="T40" fmla="*/ 2147483646 w 226"/>
                <a:gd name="T41" fmla="*/ 2147483646 h 229"/>
                <a:gd name="T42" fmla="*/ 2147483646 w 226"/>
                <a:gd name="T43" fmla="*/ 0 h 229"/>
                <a:gd name="T44" fmla="*/ 2147483646 w 226"/>
                <a:gd name="T45" fmla="*/ 2147483646 h 229"/>
                <a:gd name="T46" fmla="*/ 2147483646 w 226"/>
                <a:gd name="T47" fmla="*/ 2147483646 h 229"/>
                <a:gd name="T48" fmla="*/ 2147483646 w 226"/>
                <a:gd name="T49" fmla="*/ 2147483646 h 229"/>
                <a:gd name="T50" fmla="*/ 2147483646 w 226"/>
                <a:gd name="T51" fmla="*/ 2147483646 h 229"/>
                <a:gd name="T52" fmla="*/ 2147483646 w 226"/>
                <a:gd name="T53" fmla="*/ 2147483646 h 229"/>
                <a:gd name="T54" fmla="*/ 2147483646 w 226"/>
                <a:gd name="T55" fmla="*/ 2147483646 h 229"/>
                <a:gd name="T56" fmla="*/ 2147483646 w 226"/>
                <a:gd name="T57" fmla="*/ 2147483646 h 229"/>
                <a:gd name="T58" fmla="*/ 2147483646 w 226"/>
                <a:gd name="T59" fmla="*/ 2147483646 h 229"/>
                <a:gd name="T60" fmla="*/ 2147483646 w 226"/>
                <a:gd name="T61" fmla="*/ 2147483646 h 22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6"/>
                <a:gd name="T94" fmla="*/ 0 h 229"/>
                <a:gd name="T95" fmla="*/ 226 w 226"/>
                <a:gd name="T96" fmla="*/ 229 h 2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6" h="229">
                  <a:moveTo>
                    <a:pt x="173" y="229"/>
                  </a:moveTo>
                  <a:lnTo>
                    <a:pt x="167" y="206"/>
                  </a:lnTo>
                  <a:lnTo>
                    <a:pt x="156" y="212"/>
                  </a:lnTo>
                  <a:lnTo>
                    <a:pt x="104" y="181"/>
                  </a:lnTo>
                  <a:lnTo>
                    <a:pt x="109" y="135"/>
                  </a:lnTo>
                  <a:lnTo>
                    <a:pt x="80" y="106"/>
                  </a:lnTo>
                  <a:lnTo>
                    <a:pt x="68" y="123"/>
                  </a:lnTo>
                  <a:lnTo>
                    <a:pt x="58" y="117"/>
                  </a:lnTo>
                  <a:lnTo>
                    <a:pt x="50" y="126"/>
                  </a:lnTo>
                  <a:lnTo>
                    <a:pt x="35" y="109"/>
                  </a:lnTo>
                  <a:lnTo>
                    <a:pt x="15" y="141"/>
                  </a:lnTo>
                  <a:lnTo>
                    <a:pt x="0" y="153"/>
                  </a:lnTo>
                  <a:lnTo>
                    <a:pt x="6" y="114"/>
                  </a:lnTo>
                  <a:lnTo>
                    <a:pt x="44" y="81"/>
                  </a:lnTo>
                  <a:lnTo>
                    <a:pt x="74" y="60"/>
                  </a:lnTo>
                  <a:lnTo>
                    <a:pt x="85" y="91"/>
                  </a:lnTo>
                  <a:lnTo>
                    <a:pt x="107" y="78"/>
                  </a:lnTo>
                  <a:lnTo>
                    <a:pt x="122" y="67"/>
                  </a:lnTo>
                  <a:lnTo>
                    <a:pt x="129" y="42"/>
                  </a:lnTo>
                  <a:lnTo>
                    <a:pt x="150" y="44"/>
                  </a:lnTo>
                  <a:lnTo>
                    <a:pt x="162" y="42"/>
                  </a:lnTo>
                  <a:lnTo>
                    <a:pt x="158" y="0"/>
                  </a:lnTo>
                  <a:lnTo>
                    <a:pt x="194" y="27"/>
                  </a:lnTo>
                  <a:lnTo>
                    <a:pt x="203" y="67"/>
                  </a:lnTo>
                  <a:lnTo>
                    <a:pt x="226" y="136"/>
                  </a:lnTo>
                  <a:lnTo>
                    <a:pt x="213" y="161"/>
                  </a:lnTo>
                  <a:lnTo>
                    <a:pt x="209" y="184"/>
                  </a:lnTo>
                  <a:lnTo>
                    <a:pt x="189" y="139"/>
                  </a:lnTo>
                  <a:lnTo>
                    <a:pt x="171" y="151"/>
                  </a:lnTo>
                  <a:lnTo>
                    <a:pt x="182" y="187"/>
                  </a:lnTo>
                  <a:lnTo>
                    <a:pt x="173" y="22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1" name="Freeform 61"/>
            <p:cNvSpPr>
              <a:spLocks noChangeAspect="1"/>
            </p:cNvSpPr>
            <p:nvPr/>
          </p:nvSpPr>
          <p:spPr bwMode="auto">
            <a:xfrm>
              <a:off x="6239809" y="3219041"/>
              <a:ext cx="22139" cy="40904"/>
            </a:xfrm>
            <a:custGeom>
              <a:avLst/>
              <a:gdLst>
                <a:gd name="T0" fmla="*/ 2147483646 w 47"/>
                <a:gd name="T1" fmla="*/ 0 h 97"/>
                <a:gd name="T2" fmla="*/ 2147483646 w 47"/>
                <a:gd name="T3" fmla="*/ 2147483646 h 97"/>
                <a:gd name="T4" fmla="*/ 2147483646 w 47"/>
                <a:gd name="T5" fmla="*/ 2147483646 h 97"/>
                <a:gd name="T6" fmla="*/ 0 w 47"/>
                <a:gd name="T7" fmla="*/ 2147483646 h 97"/>
                <a:gd name="T8" fmla="*/ 0 w 47"/>
                <a:gd name="T9" fmla="*/ 2147483646 h 97"/>
                <a:gd name="T10" fmla="*/ 2147483646 w 47"/>
                <a:gd name="T11" fmla="*/ 0 h 97"/>
                <a:gd name="T12" fmla="*/ 2147483646 w 47"/>
                <a:gd name="T13" fmla="*/ 0 h 97"/>
                <a:gd name="T14" fmla="*/ 0 60000 65536"/>
                <a:gd name="T15" fmla="*/ 0 60000 65536"/>
                <a:gd name="T16" fmla="*/ 0 60000 65536"/>
                <a:gd name="T17" fmla="*/ 0 60000 65536"/>
                <a:gd name="T18" fmla="*/ 0 60000 65536"/>
                <a:gd name="T19" fmla="*/ 0 60000 65536"/>
                <a:gd name="T20" fmla="*/ 0 60000 65536"/>
                <a:gd name="T21" fmla="*/ 0 w 47"/>
                <a:gd name="T22" fmla="*/ 0 h 97"/>
                <a:gd name="T23" fmla="*/ 47 w 4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97">
                  <a:moveTo>
                    <a:pt x="47" y="0"/>
                  </a:moveTo>
                  <a:lnTo>
                    <a:pt x="35" y="72"/>
                  </a:lnTo>
                  <a:lnTo>
                    <a:pt x="35" y="97"/>
                  </a:lnTo>
                  <a:lnTo>
                    <a:pt x="0" y="64"/>
                  </a:lnTo>
                  <a:lnTo>
                    <a:pt x="8" y="48"/>
                  </a:lnTo>
                  <a:lnTo>
                    <a:pt x="17" y="0"/>
                  </a:lnTo>
                  <a:lnTo>
                    <a:pt x="47"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2" name="Freeform 62"/>
            <p:cNvSpPr>
              <a:spLocks noChangeAspect="1"/>
            </p:cNvSpPr>
            <p:nvPr/>
          </p:nvSpPr>
          <p:spPr bwMode="auto">
            <a:xfrm>
              <a:off x="6274401" y="3176897"/>
              <a:ext cx="34592" cy="35946"/>
            </a:xfrm>
            <a:custGeom>
              <a:avLst/>
              <a:gdLst>
                <a:gd name="T0" fmla="*/ 2147483646 w 80"/>
                <a:gd name="T1" fmla="*/ 2147483646 h 83"/>
                <a:gd name="T2" fmla="*/ 2147483646 w 80"/>
                <a:gd name="T3" fmla="*/ 2147483646 h 83"/>
                <a:gd name="T4" fmla="*/ 0 w 80"/>
                <a:gd name="T5" fmla="*/ 0 h 83"/>
                <a:gd name="T6" fmla="*/ 2147483646 w 80"/>
                <a:gd name="T7" fmla="*/ 0 h 83"/>
                <a:gd name="T8" fmla="*/ 2147483646 w 80"/>
                <a:gd name="T9" fmla="*/ 2147483646 h 83"/>
                <a:gd name="T10" fmla="*/ 2147483646 w 80"/>
                <a:gd name="T11" fmla="*/ 2147483646 h 83"/>
                <a:gd name="T12" fmla="*/ 2147483646 w 80"/>
                <a:gd name="T13" fmla="*/ 2147483646 h 83"/>
                <a:gd name="T14" fmla="*/ 0 60000 65536"/>
                <a:gd name="T15" fmla="*/ 0 60000 65536"/>
                <a:gd name="T16" fmla="*/ 0 60000 65536"/>
                <a:gd name="T17" fmla="*/ 0 60000 65536"/>
                <a:gd name="T18" fmla="*/ 0 60000 65536"/>
                <a:gd name="T19" fmla="*/ 0 60000 65536"/>
                <a:gd name="T20" fmla="*/ 0 60000 65536"/>
                <a:gd name="T21" fmla="*/ 0 w 80"/>
                <a:gd name="T22" fmla="*/ 0 h 83"/>
                <a:gd name="T23" fmla="*/ 80 w 8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83">
                  <a:moveTo>
                    <a:pt x="59" y="79"/>
                  </a:moveTo>
                  <a:lnTo>
                    <a:pt x="37" y="53"/>
                  </a:lnTo>
                  <a:lnTo>
                    <a:pt x="0" y="7"/>
                  </a:lnTo>
                  <a:lnTo>
                    <a:pt x="40" y="0"/>
                  </a:lnTo>
                  <a:lnTo>
                    <a:pt x="58" y="34"/>
                  </a:lnTo>
                  <a:lnTo>
                    <a:pt x="80" y="83"/>
                  </a:lnTo>
                  <a:lnTo>
                    <a:pt x="59" y="7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3" name="Freeform 63"/>
            <p:cNvSpPr>
              <a:spLocks noChangeAspect="1"/>
            </p:cNvSpPr>
            <p:nvPr/>
          </p:nvSpPr>
          <p:spPr bwMode="auto">
            <a:xfrm>
              <a:off x="6221821" y="3195490"/>
              <a:ext cx="29057" cy="32228"/>
            </a:xfrm>
            <a:custGeom>
              <a:avLst/>
              <a:gdLst>
                <a:gd name="T0" fmla="*/ 2147483646 w 61"/>
                <a:gd name="T1" fmla="*/ 0 h 75"/>
                <a:gd name="T2" fmla="*/ 0 w 61"/>
                <a:gd name="T3" fmla="*/ 0 h 75"/>
                <a:gd name="T4" fmla="*/ 0 w 61"/>
                <a:gd name="T5" fmla="*/ 0 h 75"/>
                <a:gd name="T6" fmla="*/ 2147483646 w 61"/>
                <a:gd name="T7" fmla="*/ 2147483646 h 75"/>
                <a:gd name="T8" fmla="*/ 2147483646 w 61"/>
                <a:gd name="T9" fmla="*/ 2147483646 h 75"/>
                <a:gd name="T10" fmla="*/ 2147483646 w 61"/>
                <a:gd name="T11" fmla="*/ 2147483646 h 75"/>
                <a:gd name="T12" fmla="*/ 2147483646 w 61"/>
                <a:gd name="T13" fmla="*/ 0 h 75"/>
                <a:gd name="T14" fmla="*/ 0 60000 65536"/>
                <a:gd name="T15" fmla="*/ 0 60000 65536"/>
                <a:gd name="T16" fmla="*/ 0 60000 65536"/>
                <a:gd name="T17" fmla="*/ 0 60000 65536"/>
                <a:gd name="T18" fmla="*/ 0 60000 65536"/>
                <a:gd name="T19" fmla="*/ 0 60000 65536"/>
                <a:gd name="T20" fmla="*/ 0 60000 65536"/>
                <a:gd name="T21" fmla="*/ 0 w 61"/>
                <a:gd name="T22" fmla="*/ 0 h 75"/>
                <a:gd name="T23" fmla="*/ 61 w 6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75">
                  <a:moveTo>
                    <a:pt x="57" y="16"/>
                  </a:moveTo>
                  <a:lnTo>
                    <a:pt x="6" y="0"/>
                  </a:lnTo>
                  <a:lnTo>
                    <a:pt x="0" y="3"/>
                  </a:lnTo>
                  <a:lnTo>
                    <a:pt x="14" y="75"/>
                  </a:lnTo>
                  <a:lnTo>
                    <a:pt x="60" y="28"/>
                  </a:lnTo>
                  <a:lnTo>
                    <a:pt x="61" y="25"/>
                  </a:lnTo>
                  <a:lnTo>
                    <a:pt x="57" y="16"/>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4" name="Freeform 64"/>
            <p:cNvSpPr>
              <a:spLocks noChangeAspect="1"/>
            </p:cNvSpPr>
            <p:nvPr/>
          </p:nvSpPr>
          <p:spPr bwMode="auto">
            <a:xfrm>
              <a:off x="6122195" y="3209125"/>
              <a:ext cx="52580" cy="66934"/>
            </a:xfrm>
            <a:custGeom>
              <a:avLst/>
              <a:gdLst>
                <a:gd name="T0" fmla="*/ 2147483646 w 113"/>
                <a:gd name="T1" fmla="*/ 2147483646 h 158"/>
                <a:gd name="T2" fmla="*/ 2147483646 w 113"/>
                <a:gd name="T3" fmla="*/ 2147483646 h 158"/>
                <a:gd name="T4" fmla="*/ 2147483646 w 113"/>
                <a:gd name="T5" fmla="*/ 2147483646 h 158"/>
                <a:gd name="T6" fmla="*/ 0 w 113"/>
                <a:gd name="T7" fmla="*/ 2147483646 h 158"/>
                <a:gd name="T8" fmla="*/ 0 w 113"/>
                <a:gd name="T9" fmla="*/ 2147483646 h 158"/>
                <a:gd name="T10" fmla="*/ 2147483646 w 113"/>
                <a:gd name="T11" fmla="*/ 2147483646 h 158"/>
                <a:gd name="T12" fmla="*/ 2147483646 w 113"/>
                <a:gd name="T13" fmla="*/ 2147483646 h 158"/>
                <a:gd name="T14" fmla="*/ 2147483646 w 113"/>
                <a:gd name="T15" fmla="*/ 2147483646 h 158"/>
                <a:gd name="T16" fmla="*/ 2147483646 w 113"/>
                <a:gd name="T17" fmla="*/ 2147483646 h 158"/>
                <a:gd name="T18" fmla="*/ 2147483646 w 113"/>
                <a:gd name="T19" fmla="*/ 0 h 158"/>
                <a:gd name="T20" fmla="*/ 2147483646 w 113"/>
                <a:gd name="T21" fmla="*/ 2147483646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58"/>
                <a:gd name="T35" fmla="*/ 113 w 113"/>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58">
                  <a:moveTo>
                    <a:pt x="113" y="43"/>
                  </a:moveTo>
                  <a:lnTo>
                    <a:pt x="68" y="88"/>
                  </a:lnTo>
                  <a:lnTo>
                    <a:pt x="34" y="122"/>
                  </a:lnTo>
                  <a:lnTo>
                    <a:pt x="0" y="158"/>
                  </a:lnTo>
                  <a:lnTo>
                    <a:pt x="3" y="146"/>
                  </a:lnTo>
                  <a:lnTo>
                    <a:pt x="39" y="103"/>
                  </a:lnTo>
                  <a:lnTo>
                    <a:pt x="73" y="61"/>
                  </a:lnTo>
                  <a:lnTo>
                    <a:pt x="89" y="25"/>
                  </a:lnTo>
                  <a:lnTo>
                    <a:pt x="92" y="25"/>
                  </a:lnTo>
                  <a:lnTo>
                    <a:pt x="94" y="0"/>
                  </a:lnTo>
                  <a:lnTo>
                    <a:pt x="113" y="4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5" name="Freeform 65"/>
            <p:cNvSpPr>
              <a:spLocks noChangeAspect="1"/>
            </p:cNvSpPr>
            <p:nvPr/>
          </p:nvSpPr>
          <p:spPr bwMode="auto">
            <a:xfrm>
              <a:off x="6178926" y="3155825"/>
              <a:ext cx="30441" cy="27270"/>
            </a:xfrm>
            <a:custGeom>
              <a:avLst/>
              <a:gdLst>
                <a:gd name="T0" fmla="*/ 2147483646 w 66"/>
                <a:gd name="T1" fmla="*/ 2147483646 h 63"/>
                <a:gd name="T2" fmla="*/ 2147483646 w 66"/>
                <a:gd name="T3" fmla="*/ 2147483646 h 63"/>
                <a:gd name="T4" fmla="*/ 2147483646 w 66"/>
                <a:gd name="T5" fmla="*/ 2147483646 h 63"/>
                <a:gd name="T6" fmla="*/ 0 w 66"/>
                <a:gd name="T7" fmla="*/ 0 h 63"/>
                <a:gd name="T8" fmla="*/ 2147483646 w 66"/>
                <a:gd name="T9" fmla="*/ 0 h 63"/>
                <a:gd name="T10" fmla="*/ 2147483646 w 66"/>
                <a:gd name="T11" fmla="*/ 2147483646 h 63"/>
                <a:gd name="T12" fmla="*/ 0 60000 65536"/>
                <a:gd name="T13" fmla="*/ 0 60000 65536"/>
                <a:gd name="T14" fmla="*/ 0 60000 65536"/>
                <a:gd name="T15" fmla="*/ 0 60000 65536"/>
                <a:gd name="T16" fmla="*/ 0 60000 65536"/>
                <a:gd name="T17" fmla="*/ 0 60000 65536"/>
                <a:gd name="T18" fmla="*/ 0 w 66"/>
                <a:gd name="T19" fmla="*/ 0 h 63"/>
                <a:gd name="T20" fmla="*/ 66 w 66"/>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66" h="63">
                  <a:moveTo>
                    <a:pt x="66" y="45"/>
                  </a:moveTo>
                  <a:lnTo>
                    <a:pt x="55" y="63"/>
                  </a:lnTo>
                  <a:lnTo>
                    <a:pt x="29" y="31"/>
                  </a:lnTo>
                  <a:lnTo>
                    <a:pt x="0" y="0"/>
                  </a:lnTo>
                  <a:lnTo>
                    <a:pt x="51" y="6"/>
                  </a:lnTo>
                  <a:lnTo>
                    <a:pt x="66" y="4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6" name="Freeform 66"/>
            <p:cNvSpPr>
              <a:spLocks noChangeAspect="1"/>
            </p:cNvSpPr>
            <p:nvPr/>
          </p:nvSpPr>
          <p:spPr bwMode="auto">
            <a:xfrm>
              <a:off x="6277169" y="3202927"/>
              <a:ext cx="23522" cy="33468"/>
            </a:xfrm>
            <a:custGeom>
              <a:avLst/>
              <a:gdLst>
                <a:gd name="T0" fmla="*/ 2147483646 w 51"/>
                <a:gd name="T1" fmla="*/ 0 h 76"/>
                <a:gd name="T2" fmla="*/ 2147483646 w 51"/>
                <a:gd name="T3" fmla="*/ 2147483646 h 76"/>
                <a:gd name="T4" fmla="*/ 2147483646 w 51"/>
                <a:gd name="T5" fmla="*/ 2147483646 h 76"/>
                <a:gd name="T6" fmla="*/ 2147483646 w 51"/>
                <a:gd name="T7" fmla="*/ 2147483646 h 76"/>
                <a:gd name="T8" fmla="*/ 0 w 51"/>
                <a:gd name="T9" fmla="*/ 2147483646 h 76"/>
                <a:gd name="T10" fmla="*/ 0 w 51"/>
                <a:gd name="T11" fmla="*/ 0 h 76"/>
                <a:gd name="T12" fmla="*/ 2147483646 w 51"/>
                <a:gd name="T13" fmla="*/ 0 h 76"/>
                <a:gd name="T14" fmla="*/ 0 60000 65536"/>
                <a:gd name="T15" fmla="*/ 0 60000 65536"/>
                <a:gd name="T16" fmla="*/ 0 60000 65536"/>
                <a:gd name="T17" fmla="*/ 0 60000 65536"/>
                <a:gd name="T18" fmla="*/ 0 60000 65536"/>
                <a:gd name="T19" fmla="*/ 0 60000 65536"/>
                <a:gd name="T20" fmla="*/ 0 60000 65536"/>
                <a:gd name="T21" fmla="*/ 0 w 51"/>
                <a:gd name="T22" fmla="*/ 0 h 76"/>
                <a:gd name="T23" fmla="*/ 51 w 51"/>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76">
                  <a:moveTo>
                    <a:pt x="31" y="12"/>
                  </a:moveTo>
                  <a:lnTo>
                    <a:pt x="51" y="66"/>
                  </a:lnTo>
                  <a:lnTo>
                    <a:pt x="37" y="70"/>
                  </a:lnTo>
                  <a:lnTo>
                    <a:pt x="34" y="76"/>
                  </a:lnTo>
                  <a:lnTo>
                    <a:pt x="11" y="32"/>
                  </a:lnTo>
                  <a:lnTo>
                    <a:pt x="0" y="0"/>
                  </a:lnTo>
                  <a:lnTo>
                    <a:pt x="31" y="1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7" name="Freeform 67"/>
            <p:cNvSpPr>
              <a:spLocks noChangeAspect="1"/>
            </p:cNvSpPr>
            <p:nvPr/>
          </p:nvSpPr>
          <p:spPr bwMode="auto">
            <a:xfrm>
              <a:off x="6249495" y="3179376"/>
              <a:ext cx="19372" cy="18592"/>
            </a:xfrm>
            <a:custGeom>
              <a:avLst/>
              <a:gdLst>
                <a:gd name="T0" fmla="*/ 2147483646 w 45"/>
                <a:gd name="T1" fmla="*/ 2147483646 h 39"/>
                <a:gd name="T2" fmla="*/ 0 w 45"/>
                <a:gd name="T3" fmla="*/ 2147483646 h 39"/>
                <a:gd name="T4" fmla="*/ 0 w 45"/>
                <a:gd name="T5" fmla="*/ 2147483646 h 39"/>
                <a:gd name="T6" fmla="*/ 0 w 45"/>
                <a:gd name="T7" fmla="*/ 0 h 39"/>
                <a:gd name="T8" fmla="*/ 2147483646 w 45"/>
                <a:gd name="T9" fmla="*/ 2147483646 h 39"/>
                <a:gd name="T10" fmla="*/ 2147483646 w 45"/>
                <a:gd name="T11" fmla="*/ 2147483646 h 39"/>
                <a:gd name="T12" fmla="*/ 0 60000 65536"/>
                <a:gd name="T13" fmla="*/ 0 60000 65536"/>
                <a:gd name="T14" fmla="*/ 0 60000 65536"/>
                <a:gd name="T15" fmla="*/ 0 60000 65536"/>
                <a:gd name="T16" fmla="*/ 0 60000 65536"/>
                <a:gd name="T17" fmla="*/ 0 60000 65536"/>
                <a:gd name="T18" fmla="*/ 0 w 45"/>
                <a:gd name="T19" fmla="*/ 0 h 39"/>
                <a:gd name="T20" fmla="*/ 45 w 45"/>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45" h="39">
                  <a:moveTo>
                    <a:pt x="45" y="39"/>
                  </a:moveTo>
                  <a:lnTo>
                    <a:pt x="8" y="18"/>
                  </a:lnTo>
                  <a:lnTo>
                    <a:pt x="0" y="22"/>
                  </a:lnTo>
                  <a:lnTo>
                    <a:pt x="3" y="0"/>
                  </a:lnTo>
                  <a:lnTo>
                    <a:pt x="44" y="31"/>
                  </a:lnTo>
                  <a:lnTo>
                    <a:pt x="45" y="3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8" name="Freeform 68"/>
            <p:cNvSpPr>
              <a:spLocks noChangeAspect="1"/>
            </p:cNvSpPr>
            <p:nvPr/>
          </p:nvSpPr>
          <p:spPr bwMode="auto">
            <a:xfrm>
              <a:off x="6268867" y="3236394"/>
              <a:ext cx="19372" cy="8676"/>
            </a:xfrm>
            <a:custGeom>
              <a:avLst/>
              <a:gdLst>
                <a:gd name="T0" fmla="*/ 2147483646 w 40"/>
                <a:gd name="T1" fmla="*/ 2147483646 h 20"/>
                <a:gd name="T2" fmla="*/ 2147483646 w 40"/>
                <a:gd name="T3" fmla="*/ 0 h 20"/>
                <a:gd name="T4" fmla="*/ 0 w 40"/>
                <a:gd name="T5" fmla="*/ 2147483646 h 20"/>
                <a:gd name="T6" fmla="*/ 2147483646 w 40"/>
                <a:gd name="T7" fmla="*/ 2147483646 h 20"/>
                <a:gd name="T8" fmla="*/ 0 60000 65536"/>
                <a:gd name="T9" fmla="*/ 0 60000 65536"/>
                <a:gd name="T10" fmla="*/ 0 60000 65536"/>
                <a:gd name="T11" fmla="*/ 0 60000 65536"/>
                <a:gd name="T12" fmla="*/ 0 w 40"/>
                <a:gd name="T13" fmla="*/ 0 h 20"/>
                <a:gd name="T14" fmla="*/ 40 w 40"/>
                <a:gd name="T15" fmla="*/ 20 h 20"/>
              </a:gdLst>
              <a:ahLst/>
              <a:cxnLst>
                <a:cxn ang="T8">
                  <a:pos x="T0" y="T1"/>
                </a:cxn>
                <a:cxn ang="T9">
                  <a:pos x="T2" y="T3"/>
                </a:cxn>
                <a:cxn ang="T10">
                  <a:pos x="T4" y="T5"/>
                </a:cxn>
                <a:cxn ang="T11">
                  <a:pos x="T6" y="T7"/>
                </a:cxn>
              </a:cxnLst>
              <a:rect l="T12" t="T13" r="T14" b="T15"/>
              <a:pathLst>
                <a:path w="40" h="20">
                  <a:moveTo>
                    <a:pt x="40" y="18"/>
                  </a:moveTo>
                  <a:lnTo>
                    <a:pt x="30" y="0"/>
                  </a:lnTo>
                  <a:lnTo>
                    <a:pt x="0" y="20"/>
                  </a:lnTo>
                  <a:lnTo>
                    <a:pt x="40" y="18"/>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29" name="Freeform 69"/>
            <p:cNvSpPr>
              <a:spLocks noChangeAspect="1"/>
            </p:cNvSpPr>
            <p:nvPr/>
          </p:nvSpPr>
          <p:spPr bwMode="auto">
            <a:xfrm>
              <a:off x="6257797" y="3209125"/>
              <a:ext cx="13837" cy="43383"/>
            </a:xfrm>
            <a:custGeom>
              <a:avLst/>
              <a:gdLst>
                <a:gd name="T0" fmla="*/ 2147483646 w 27"/>
                <a:gd name="T1" fmla="*/ 0 h 102"/>
                <a:gd name="T2" fmla="*/ 2147483646 w 27"/>
                <a:gd name="T3" fmla="*/ 2147483646 h 102"/>
                <a:gd name="T4" fmla="*/ 2147483646 w 27"/>
                <a:gd name="T5" fmla="*/ 2147483646 h 102"/>
                <a:gd name="T6" fmla="*/ 0 w 27"/>
                <a:gd name="T7" fmla="*/ 2147483646 h 102"/>
                <a:gd name="T8" fmla="*/ 2147483646 w 27"/>
                <a:gd name="T9" fmla="*/ 2147483646 h 102"/>
                <a:gd name="T10" fmla="*/ 2147483646 w 27"/>
                <a:gd name="T11" fmla="*/ 0 h 102"/>
                <a:gd name="T12" fmla="*/ 0 60000 65536"/>
                <a:gd name="T13" fmla="*/ 0 60000 65536"/>
                <a:gd name="T14" fmla="*/ 0 60000 65536"/>
                <a:gd name="T15" fmla="*/ 0 60000 65536"/>
                <a:gd name="T16" fmla="*/ 0 60000 65536"/>
                <a:gd name="T17" fmla="*/ 0 60000 65536"/>
                <a:gd name="T18" fmla="*/ 0 w 27"/>
                <a:gd name="T19" fmla="*/ 0 h 102"/>
                <a:gd name="T20" fmla="*/ 27 w 2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27" h="102">
                  <a:moveTo>
                    <a:pt x="27" y="0"/>
                  </a:moveTo>
                  <a:lnTo>
                    <a:pt x="27" y="29"/>
                  </a:lnTo>
                  <a:lnTo>
                    <a:pt x="15" y="66"/>
                  </a:lnTo>
                  <a:lnTo>
                    <a:pt x="0" y="102"/>
                  </a:lnTo>
                  <a:lnTo>
                    <a:pt x="15" y="51"/>
                  </a:lnTo>
                  <a:lnTo>
                    <a:pt x="27"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30" name="Freeform 70"/>
            <p:cNvSpPr>
              <a:spLocks noChangeAspect="1"/>
            </p:cNvSpPr>
            <p:nvPr/>
          </p:nvSpPr>
          <p:spPr bwMode="auto">
            <a:xfrm>
              <a:off x="5646206" y="2988490"/>
              <a:ext cx="197867" cy="353264"/>
            </a:xfrm>
            <a:custGeom>
              <a:avLst/>
              <a:gdLst>
                <a:gd name="T0" fmla="*/ 2147483646 w 424"/>
                <a:gd name="T1" fmla="*/ 2147483646 h 804"/>
                <a:gd name="T2" fmla="*/ 2147483646 w 424"/>
                <a:gd name="T3" fmla="*/ 2147483646 h 804"/>
                <a:gd name="T4" fmla="*/ 2147483646 w 424"/>
                <a:gd name="T5" fmla="*/ 2147483646 h 804"/>
                <a:gd name="T6" fmla="*/ 2147483646 w 424"/>
                <a:gd name="T7" fmla="*/ 2147483646 h 804"/>
                <a:gd name="T8" fmla="*/ 2147483646 w 424"/>
                <a:gd name="T9" fmla="*/ 2147483646 h 804"/>
                <a:gd name="T10" fmla="*/ 2147483646 w 424"/>
                <a:gd name="T11" fmla="*/ 2147483646 h 804"/>
                <a:gd name="T12" fmla="*/ 2147483646 w 424"/>
                <a:gd name="T13" fmla="*/ 2147483646 h 804"/>
                <a:gd name="T14" fmla="*/ 2147483646 w 424"/>
                <a:gd name="T15" fmla="*/ 2147483646 h 804"/>
                <a:gd name="T16" fmla="*/ 2147483646 w 424"/>
                <a:gd name="T17" fmla="*/ 2147483646 h 804"/>
                <a:gd name="T18" fmla="*/ 2147483646 w 424"/>
                <a:gd name="T19" fmla="*/ 2147483646 h 804"/>
                <a:gd name="T20" fmla="*/ 2147483646 w 424"/>
                <a:gd name="T21" fmla="*/ 2147483646 h 804"/>
                <a:gd name="T22" fmla="*/ 2147483646 w 424"/>
                <a:gd name="T23" fmla="*/ 2147483646 h 804"/>
                <a:gd name="T24" fmla="*/ 2147483646 w 424"/>
                <a:gd name="T25" fmla="*/ 2147483646 h 804"/>
                <a:gd name="T26" fmla="*/ 2147483646 w 424"/>
                <a:gd name="T27" fmla="*/ 2147483646 h 804"/>
                <a:gd name="T28" fmla="*/ 2147483646 w 424"/>
                <a:gd name="T29" fmla="*/ 0 h 804"/>
                <a:gd name="T30" fmla="*/ 2147483646 w 424"/>
                <a:gd name="T31" fmla="*/ 2147483646 h 804"/>
                <a:gd name="T32" fmla="*/ 0 w 424"/>
                <a:gd name="T33" fmla="*/ 2147483646 h 804"/>
                <a:gd name="T34" fmla="*/ 2147483646 w 424"/>
                <a:gd name="T35" fmla="*/ 2147483646 h 804"/>
                <a:gd name="T36" fmla="*/ 2147483646 w 424"/>
                <a:gd name="T37" fmla="*/ 2147483646 h 804"/>
                <a:gd name="T38" fmla="*/ 2147483646 w 424"/>
                <a:gd name="T39" fmla="*/ 2147483646 h 804"/>
                <a:gd name="T40" fmla="*/ 2147483646 w 424"/>
                <a:gd name="T41" fmla="*/ 2147483646 h 804"/>
                <a:gd name="T42" fmla="*/ 2147483646 w 424"/>
                <a:gd name="T43" fmla="*/ 2147483646 h 804"/>
                <a:gd name="T44" fmla="*/ 2147483646 w 424"/>
                <a:gd name="T45" fmla="*/ 2147483646 h 804"/>
                <a:gd name="T46" fmla="*/ 2147483646 w 424"/>
                <a:gd name="T47" fmla="*/ 2147483646 h 804"/>
                <a:gd name="T48" fmla="*/ 2147483646 w 424"/>
                <a:gd name="T49" fmla="*/ 2147483646 h 804"/>
                <a:gd name="T50" fmla="*/ 2147483646 w 424"/>
                <a:gd name="T51" fmla="*/ 2147483646 h 804"/>
                <a:gd name="T52" fmla="*/ 2147483646 w 424"/>
                <a:gd name="T53" fmla="*/ 2147483646 h 804"/>
                <a:gd name="T54" fmla="*/ 2147483646 w 424"/>
                <a:gd name="T55" fmla="*/ 2147483646 h 804"/>
                <a:gd name="T56" fmla="*/ 2147483646 w 424"/>
                <a:gd name="T57" fmla="*/ 2147483646 h 804"/>
                <a:gd name="T58" fmla="*/ 2147483646 w 424"/>
                <a:gd name="T59" fmla="*/ 2147483646 h 804"/>
                <a:gd name="T60" fmla="*/ 2147483646 w 424"/>
                <a:gd name="T61" fmla="*/ 2147483646 h 804"/>
                <a:gd name="T62" fmla="*/ 2147483646 w 424"/>
                <a:gd name="T63" fmla="*/ 2147483646 h 804"/>
                <a:gd name="T64" fmla="*/ 2147483646 w 424"/>
                <a:gd name="T65" fmla="*/ 2147483646 h 8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4"/>
                <a:gd name="T100" fmla="*/ 0 h 804"/>
                <a:gd name="T101" fmla="*/ 424 w 424"/>
                <a:gd name="T102" fmla="*/ 804 h 8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4" h="804">
                  <a:moveTo>
                    <a:pt x="153" y="615"/>
                  </a:moveTo>
                  <a:lnTo>
                    <a:pt x="139" y="571"/>
                  </a:lnTo>
                  <a:lnTo>
                    <a:pt x="151" y="524"/>
                  </a:lnTo>
                  <a:lnTo>
                    <a:pt x="162" y="476"/>
                  </a:lnTo>
                  <a:lnTo>
                    <a:pt x="163" y="431"/>
                  </a:lnTo>
                  <a:lnTo>
                    <a:pt x="165" y="386"/>
                  </a:lnTo>
                  <a:lnTo>
                    <a:pt x="206" y="379"/>
                  </a:lnTo>
                  <a:lnTo>
                    <a:pt x="209" y="418"/>
                  </a:lnTo>
                  <a:lnTo>
                    <a:pt x="247" y="425"/>
                  </a:lnTo>
                  <a:lnTo>
                    <a:pt x="296" y="458"/>
                  </a:lnTo>
                  <a:lnTo>
                    <a:pt x="314" y="480"/>
                  </a:lnTo>
                  <a:lnTo>
                    <a:pt x="296" y="436"/>
                  </a:lnTo>
                  <a:lnTo>
                    <a:pt x="276" y="389"/>
                  </a:lnTo>
                  <a:lnTo>
                    <a:pt x="308" y="334"/>
                  </a:lnTo>
                  <a:lnTo>
                    <a:pt x="359" y="333"/>
                  </a:lnTo>
                  <a:lnTo>
                    <a:pt x="411" y="331"/>
                  </a:lnTo>
                  <a:lnTo>
                    <a:pt x="424" y="300"/>
                  </a:lnTo>
                  <a:lnTo>
                    <a:pt x="412" y="254"/>
                  </a:lnTo>
                  <a:lnTo>
                    <a:pt x="369" y="195"/>
                  </a:lnTo>
                  <a:lnTo>
                    <a:pt x="360" y="155"/>
                  </a:lnTo>
                  <a:lnTo>
                    <a:pt x="302" y="107"/>
                  </a:lnTo>
                  <a:lnTo>
                    <a:pt x="278" y="122"/>
                  </a:lnTo>
                  <a:lnTo>
                    <a:pt x="257" y="131"/>
                  </a:lnTo>
                  <a:lnTo>
                    <a:pt x="227" y="121"/>
                  </a:lnTo>
                  <a:lnTo>
                    <a:pt x="184" y="154"/>
                  </a:lnTo>
                  <a:lnTo>
                    <a:pt x="181" y="97"/>
                  </a:lnTo>
                  <a:lnTo>
                    <a:pt x="178" y="40"/>
                  </a:lnTo>
                  <a:lnTo>
                    <a:pt x="141" y="39"/>
                  </a:lnTo>
                  <a:lnTo>
                    <a:pt x="135" y="6"/>
                  </a:lnTo>
                  <a:lnTo>
                    <a:pt x="117" y="0"/>
                  </a:lnTo>
                  <a:lnTo>
                    <a:pt x="91" y="4"/>
                  </a:lnTo>
                  <a:lnTo>
                    <a:pt x="69" y="30"/>
                  </a:lnTo>
                  <a:lnTo>
                    <a:pt x="23" y="39"/>
                  </a:lnTo>
                  <a:lnTo>
                    <a:pt x="12" y="100"/>
                  </a:lnTo>
                  <a:lnTo>
                    <a:pt x="0" y="98"/>
                  </a:lnTo>
                  <a:lnTo>
                    <a:pt x="39" y="158"/>
                  </a:lnTo>
                  <a:lnTo>
                    <a:pt x="79" y="218"/>
                  </a:lnTo>
                  <a:lnTo>
                    <a:pt x="91" y="222"/>
                  </a:lnTo>
                  <a:lnTo>
                    <a:pt x="79" y="255"/>
                  </a:lnTo>
                  <a:lnTo>
                    <a:pt x="73" y="279"/>
                  </a:lnTo>
                  <a:lnTo>
                    <a:pt x="75" y="310"/>
                  </a:lnTo>
                  <a:lnTo>
                    <a:pt x="99" y="345"/>
                  </a:lnTo>
                  <a:lnTo>
                    <a:pt x="124" y="379"/>
                  </a:lnTo>
                  <a:lnTo>
                    <a:pt x="138" y="427"/>
                  </a:lnTo>
                  <a:lnTo>
                    <a:pt x="151" y="480"/>
                  </a:lnTo>
                  <a:lnTo>
                    <a:pt x="135" y="516"/>
                  </a:lnTo>
                  <a:lnTo>
                    <a:pt x="118" y="552"/>
                  </a:lnTo>
                  <a:lnTo>
                    <a:pt x="117" y="562"/>
                  </a:lnTo>
                  <a:lnTo>
                    <a:pt x="109" y="616"/>
                  </a:lnTo>
                  <a:lnTo>
                    <a:pt x="103" y="670"/>
                  </a:lnTo>
                  <a:lnTo>
                    <a:pt x="111" y="662"/>
                  </a:lnTo>
                  <a:lnTo>
                    <a:pt x="138" y="692"/>
                  </a:lnTo>
                  <a:lnTo>
                    <a:pt x="163" y="722"/>
                  </a:lnTo>
                  <a:lnTo>
                    <a:pt x="175" y="736"/>
                  </a:lnTo>
                  <a:lnTo>
                    <a:pt x="199" y="768"/>
                  </a:lnTo>
                  <a:lnTo>
                    <a:pt x="200" y="761"/>
                  </a:lnTo>
                  <a:lnTo>
                    <a:pt x="239" y="779"/>
                  </a:lnTo>
                  <a:lnTo>
                    <a:pt x="242" y="804"/>
                  </a:lnTo>
                  <a:lnTo>
                    <a:pt x="275" y="803"/>
                  </a:lnTo>
                  <a:lnTo>
                    <a:pt x="294" y="779"/>
                  </a:lnTo>
                  <a:lnTo>
                    <a:pt x="268" y="746"/>
                  </a:lnTo>
                  <a:lnTo>
                    <a:pt x="232" y="740"/>
                  </a:lnTo>
                  <a:lnTo>
                    <a:pt x="206" y="709"/>
                  </a:lnTo>
                  <a:lnTo>
                    <a:pt x="193" y="670"/>
                  </a:lnTo>
                  <a:lnTo>
                    <a:pt x="178" y="618"/>
                  </a:lnTo>
                  <a:lnTo>
                    <a:pt x="153" y="61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1" name="Freeform 71"/>
            <p:cNvSpPr>
              <a:spLocks noChangeAspect="1"/>
            </p:cNvSpPr>
            <p:nvPr/>
          </p:nvSpPr>
          <p:spPr bwMode="auto">
            <a:xfrm>
              <a:off x="5737530" y="2916597"/>
              <a:ext cx="197867" cy="354504"/>
            </a:xfrm>
            <a:custGeom>
              <a:avLst/>
              <a:gdLst>
                <a:gd name="T0" fmla="*/ 2147483646 w 427"/>
                <a:gd name="T1" fmla="*/ 2147483646 h 804"/>
                <a:gd name="T2" fmla="*/ 2147483646 w 427"/>
                <a:gd name="T3" fmla="*/ 2147483646 h 804"/>
                <a:gd name="T4" fmla="*/ 2147483646 w 427"/>
                <a:gd name="T5" fmla="*/ 2147483646 h 804"/>
                <a:gd name="T6" fmla="*/ 0 w 427"/>
                <a:gd name="T7" fmla="*/ 2147483646 h 804"/>
                <a:gd name="T8" fmla="*/ 2147483646 w 427"/>
                <a:gd name="T9" fmla="*/ 2147483646 h 804"/>
                <a:gd name="T10" fmla="*/ 2147483646 w 427"/>
                <a:gd name="T11" fmla="*/ 2147483646 h 804"/>
                <a:gd name="T12" fmla="*/ 2147483646 w 427"/>
                <a:gd name="T13" fmla="*/ 2147483646 h 804"/>
                <a:gd name="T14" fmla="*/ 2147483646 w 427"/>
                <a:gd name="T15" fmla="*/ 0 h 804"/>
                <a:gd name="T16" fmla="*/ 2147483646 w 427"/>
                <a:gd name="T17" fmla="*/ 2147483646 h 804"/>
                <a:gd name="T18" fmla="*/ 2147483646 w 427"/>
                <a:gd name="T19" fmla="*/ 2147483646 h 804"/>
                <a:gd name="T20" fmla="*/ 2147483646 w 427"/>
                <a:gd name="T21" fmla="*/ 2147483646 h 804"/>
                <a:gd name="T22" fmla="*/ 2147483646 w 427"/>
                <a:gd name="T23" fmla="*/ 2147483646 h 804"/>
                <a:gd name="T24" fmla="*/ 2147483646 w 427"/>
                <a:gd name="T25" fmla="*/ 2147483646 h 804"/>
                <a:gd name="T26" fmla="*/ 2147483646 w 427"/>
                <a:gd name="T27" fmla="*/ 2147483646 h 804"/>
                <a:gd name="T28" fmla="*/ 2147483646 w 427"/>
                <a:gd name="T29" fmla="*/ 2147483646 h 804"/>
                <a:gd name="T30" fmla="*/ 2147483646 w 427"/>
                <a:gd name="T31" fmla="*/ 2147483646 h 804"/>
                <a:gd name="T32" fmla="*/ 2147483646 w 427"/>
                <a:gd name="T33" fmla="*/ 2147483646 h 804"/>
                <a:gd name="T34" fmla="*/ 2147483646 w 427"/>
                <a:gd name="T35" fmla="*/ 2147483646 h 804"/>
                <a:gd name="T36" fmla="*/ 2147483646 w 427"/>
                <a:gd name="T37" fmla="*/ 2147483646 h 804"/>
                <a:gd name="T38" fmla="*/ 2147483646 w 427"/>
                <a:gd name="T39" fmla="*/ 2147483646 h 804"/>
                <a:gd name="T40" fmla="*/ 2147483646 w 427"/>
                <a:gd name="T41" fmla="*/ 2147483646 h 804"/>
                <a:gd name="T42" fmla="*/ 2147483646 w 427"/>
                <a:gd name="T43" fmla="*/ 2147483646 h 804"/>
                <a:gd name="T44" fmla="*/ 2147483646 w 427"/>
                <a:gd name="T45" fmla="*/ 2147483646 h 804"/>
                <a:gd name="T46" fmla="*/ 2147483646 w 427"/>
                <a:gd name="T47" fmla="*/ 2147483646 h 804"/>
                <a:gd name="T48" fmla="*/ 2147483646 w 427"/>
                <a:gd name="T49" fmla="*/ 2147483646 h 804"/>
                <a:gd name="T50" fmla="*/ 2147483646 w 427"/>
                <a:gd name="T51" fmla="*/ 2147483646 h 804"/>
                <a:gd name="T52" fmla="*/ 2147483646 w 427"/>
                <a:gd name="T53" fmla="*/ 2147483646 h 804"/>
                <a:gd name="T54" fmla="*/ 2147483646 w 427"/>
                <a:gd name="T55" fmla="*/ 2147483646 h 804"/>
                <a:gd name="T56" fmla="*/ 2147483646 w 427"/>
                <a:gd name="T57" fmla="*/ 2147483646 h 804"/>
                <a:gd name="T58" fmla="*/ 2147483646 w 427"/>
                <a:gd name="T59" fmla="*/ 2147483646 h 804"/>
                <a:gd name="T60" fmla="*/ 2147483646 w 427"/>
                <a:gd name="T61" fmla="*/ 2147483646 h 804"/>
                <a:gd name="T62" fmla="*/ 2147483646 w 427"/>
                <a:gd name="T63" fmla="*/ 2147483646 h 804"/>
                <a:gd name="T64" fmla="*/ 2147483646 w 427"/>
                <a:gd name="T65" fmla="*/ 2147483646 h 804"/>
                <a:gd name="T66" fmla="*/ 2147483646 w 427"/>
                <a:gd name="T67" fmla="*/ 2147483646 h 80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7"/>
                <a:gd name="T103" fmla="*/ 0 h 804"/>
                <a:gd name="T104" fmla="*/ 427 w 427"/>
                <a:gd name="T105" fmla="*/ 804 h 80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7" h="804">
                  <a:moveTo>
                    <a:pt x="148" y="167"/>
                  </a:moveTo>
                  <a:lnTo>
                    <a:pt x="134" y="150"/>
                  </a:lnTo>
                  <a:lnTo>
                    <a:pt x="106" y="127"/>
                  </a:lnTo>
                  <a:lnTo>
                    <a:pt x="82" y="139"/>
                  </a:lnTo>
                  <a:lnTo>
                    <a:pt x="48" y="107"/>
                  </a:lnTo>
                  <a:lnTo>
                    <a:pt x="39" y="83"/>
                  </a:lnTo>
                  <a:lnTo>
                    <a:pt x="0" y="47"/>
                  </a:lnTo>
                  <a:lnTo>
                    <a:pt x="12" y="34"/>
                  </a:lnTo>
                  <a:lnTo>
                    <a:pt x="37" y="43"/>
                  </a:lnTo>
                  <a:lnTo>
                    <a:pt x="49" y="34"/>
                  </a:lnTo>
                  <a:lnTo>
                    <a:pt x="67" y="33"/>
                  </a:lnTo>
                  <a:lnTo>
                    <a:pt x="80" y="36"/>
                  </a:lnTo>
                  <a:lnTo>
                    <a:pt x="88" y="31"/>
                  </a:lnTo>
                  <a:lnTo>
                    <a:pt x="104" y="31"/>
                  </a:lnTo>
                  <a:lnTo>
                    <a:pt x="133" y="0"/>
                  </a:lnTo>
                  <a:lnTo>
                    <a:pt x="154" y="3"/>
                  </a:lnTo>
                  <a:lnTo>
                    <a:pt x="212" y="22"/>
                  </a:lnTo>
                  <a:lnTo>
                    <a:pt x="219" y="58"/>
                  </a:lnTo>
                  <a:lnTo>
                    <a:pt x="240" y="74"/>
                  </a:lnTo>
                  <a:lnTo>
                    <a:pt x="288" y="94"/>
                  </a:lnTo>
                  <a:lnTo>
                    <a:pt x="261" y="115"/>
                  </a:lnTo>
                  <a:lnTo>
                    <a:pt x="236" y="128"/>
                  </a:lnTo>
                  <a:lnTo>
                    <a:pt x="236" y="134"/>
                  </a:lnTo>
                  <a:lnTo>
                    <a:pt x="218" y="179"/>
                  </a:lnTo>
                  <a:lnTo>
                    <a:pt x="200" y="230"/>
                  </a:lnTo>
                  <a:lnTo>
                    <a:pt x="234" y="279"/>
                  </a:lnTo>
                  <a:lnTo>
                    <a:pt x="246" y="304"/>
                  </a:lnTo>
                  <a:lnTo>
                    <a:pt x="277" y="335"/>
                  </a:lnTo>
                  <a:lnTo>
                    <a:pt x="307" y="365"/>
                  </a:lnTo>
                  <a:lnTo>
                    <a:pt x="348" y="398"/>
                  </a:lnTo>
                  <a:lnTo>
                    <a:pt x="380" y="434"/>
                  </a:lnTo>
                  <a:lnTo>
                    <a:pt x="404" y="509"/>
                  </a:lnTo>
                  <a:lnTo>
                    <a:pt x="427" y="583"/>
                  </a:lnTo>
                  <a:lnTo>
                    <a:pt x="421" y="603"/>
                  </a:lnTo>
                  <a:lnTo>
                    <a:pt x="422" y="622"/>
                  </a:lnTo>
                  <a:lnTo>
                    <a:pt x="415" y="644"/>
                  </a:lnTo>
                  <a:lnTo>
                    <a:pt x="382" y="674"/>
                  </a:lnTo>
                  <a:lnTo>
                    <a:pt x="348" y="704"/>
                  </a:lnTo>
                  <a:lnTo>
                    <a:pt x="313" y="697"/>
                  </a:lnTo>
                  <a:lnTo>
                    <a:pt x="313" y="712"/>
                  </a:lnTo>
                  <a:lnTo>
                    <a:pt x="313" y="728"/>
                  </a:lnTo>
                  <a:lnTo>
                    <a:pt x="304" y="734"/>
                  </a:lnTo>
                  <a:lnTo>
                    <a:pt x="304" y="755"/>
                  </a:lnTo>
                  <a:lnTo>
                    <a:pt x="286" y="756"/>
                  </a:lnTo>
                  <a:lnTo>
                    <a:pt x="248" y="797"/>
                  </a:lnTo>
                  <a:lnTo>
                    <a:pt x="225" y="804"/>
                  </a:lnTo>
                  <a:lnTo>
                    <a:pt x="230" y="737"/>
                  </a:lnTo>
                  <a:lnTo>
                    <a:pt x="198" y="709"/>
                  </a:lnTo>
                  <a:lnTo>
                    <a:pt x="227" y="689"/>
                  </a:lnTo>
                  <a:lnTo>
                    <a:pt x="240" y="682"/>
                  </a:lnTo>
                  <a:lnTo>
                    <a:pt x="276" y="688"/>
                  </a:lnTo>
                  <a:lnTo>
                    <a:pt x="263" y="646"/>
                  </a:lnTo>
                  <a:lnTo>
                    <a:pt x="288" y="631"/>
                  </a:lnTo>
                  <a:lnTo>
                    <a:pt x="333" y="607"/>
                  </a:lnTo>
                  <a:lnTo>
                    <a:pt x="330" y="565"/>
                  </a:lnTo>
                  <a:lnTo>
                    <a:pt x="327" y="522"/>
                  </a:lnTo>
                  <a:lnTo>
                    <a:pt x="325" y="473"/>
                  </a:lnTo>
                  <a:lnTo>
                    <a:pt x="318" y="428"/>
                  </a:lnTo>
                  <a:lnTo>
                    <a:pt x="303" y="409"/>
                  </a:lnTo>
                  <a:lnTo>
                    <a:pt x="304" y="397"/>
                  </a:lnTo>
                  <a:lnTo>
                    <a:pt x="263" y="362"/>
                  </a:lnTo>
                  <a:lnTo>
                    <a:pt x="240" y="331"/>
                  </a:lnTo>
                  <a:lnTo>
                    <a:pt x="210" y="294"/>
                  </a:lnTo>
                  <a:lnTo>
                    <a:pt x="180" y="256"/>
                  </a:lnTo>
                  <a:lnTo>
                    <a:pt x="118" y="212"/>
                  </a:lnTo>
                  <a:lnTo>
                    <a:pt x="127" y="197"/>
                  </a:lnTo>
                  <a:lnTo>
                    <a:pt x="154" y="188"/>
                  </a:lnTo>
                  <a:lnTo>
                    <a:pt x="148" y="16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2" name="Freeform 72"/>
            <p:cNvSpPr>
              <a:spLocks noChangeAspect="1"/>
            </p:cNvSpPr>
            <p:nvPr/>
          </p:nvSpPr>
          <p:spPr bwMode="auto">
            <a:xfrm>
              <a:off x="4590450" y="2847184"/>
              <a:ext cx="16604" cy="38425"/>
            </a:xfrm>
            <a:custGeom>
              <a:avLst/>
              <a:gdLst>
                <a:gd name="T0" fmla="*/ 2147483646 w 33"/>
                <a:gd name="T1" fmla="*/ 2147483646 h 85"/>
                <a:gd name="T2" fmla="*/ 2147483646 w 33"/>
                <a:gd name="T3" fmla="*/ 2147483646 h 85"/>
                <a:gd name="T4" fmla="*/ 0 w 33"/>
                <a:gd name="T5" fmla="*/ 2147483646 h 85"/>
                <a:gd name="T6" fmla="*/ 0 w 33"/>
                <a:gd name="T7" fmla="*/ 2147483646 h 85"/>
                <a:gd name="T8" fmla="*/ 2147483646 w 33"/>
                <a:gd name="T9" fmla="*/ 0 h 85"/>
                <a:gd name="T10" fmla="*/ 2147483646 w 33"/>
                <a:gd name="T11" fmla="*/ 2147483646 h 85"/>
                <a:gd name="T12" fmla="*/ 2147483646 w 33"/>
                <a:gd name="T13" fmla="*/ 2147483646 h 85"/>
                <a:gd name="T14" fmla="*/ 0 60000 65536"/>
                <a:gd name="T15" fmla="*/ 0 60000 65536"/>
                <a:gd name="T16" fmla="*/ 0 60000 65536"/>
                <a:gd name="T17" fmla="*/ 0 60000 65536"/>
                <a:gd name="T18" fmla="*/ 0 60000 65536"/>
                <a:gd name="T19" fmla="*/ 0 60000 65536"/>
                <a:gd name="T20" fmla="*/ 0 60000 65536"/>
                <a:gd name="T21" fmla="*/ 0 w 33"/>
                <a:gd name="T22" fmla="*/ 0 h 85"/>
                <a:gd name="T23" fmla="*/ 33 w 33"/>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85">
                  <a:moveTo>
                    <a:pt x="19" y="82"/>
                  </a:moveTo>
                  <a:lnTo>
                    <a:pt x="15" y="85"/>
                  </a:lnTo>
                  <a:lnTo>
                    <a:pt x="2" y="75"/>
                  </a:lnTo>
                  <a:lnTo>
                    <a:pt x="0" y="25"/>
                  </a:lnTo>
                  <a:lnTo>
                    <a:pt x="16" y="0"/>
                  </a:lnTo>
                  <a:lnTo>
                    <a:pt x="33" y="45"/>
                  </a:lnTo>
                  <a:lnTo>
                    <a:pt x="19" y="8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3" name="Freeform 73"/>
            <p:cNvSpPr>
              <a:spLocks noChangeAspect="1"/>
            </p:cNvSpPr>
            <p:nvPr/>
          </p:nvSpPr>
          <p:spPr bwMode="auto">
            <a:xfrm>
              <a:off x="4395350" y="2517471"/>
              <a:ext cx="462153" cy="350785"/>
            </a:xfrm>
            <a:custGeom>
              <a:avLst/>
              <a:gdLst>
                <a:gd name="T0" fmla="*/ 2147483646 w 992"/>
                <a:gd name="T1" fmla="*/ 2147483646 h 800"/>
                <a:gd name="T2" fmla="*/ 2147483646 w 992"/>
                <a:gd name="T3" fmla="*/ 2147483646 h 800"/>
                <a:gd name="T4" fmla="*/ 2147483646 w 992"/>
                <a:gd name="T5" fmla="*/ 2147483646 h 800"/>
                <a:gd name="T6" fmla="*/ 2147483646 w 992"/>
                <a:gd name="T7" fmla="*/ 2147483646 h 800"/>
                <a:gd name="T8" fmla="*/ 0 w 992"/>
                <a:gd name="T9" fmla="*/ 0 h 800"/>
                <a:gd name="T10" fmla="*/ 2147483646 w 992"/>
                <a:gd name="T11" fmla="*/ 0 h 800"/>
                <a:gd name="T12" fmla="*/ 2147483646 w 992"/>
                <a:gd name="T13" fmla="*/ 2147483646 h 800"/>
                <a:gd name="T14" fmla="*/ 2147483646 w 992"/>
                <a:gd name="T15" fmla="*/ 0 h 800"/>
                <a:gd name="T16" fmla="*/ 2147483646 w 992"/>
                <a:gd name="T17" fmla="*/ 2147483646 h 800"/>
                <a:gd name="T18" fmla="*/ 2147483646 w 992"/>
                <a:gd name="T19" fmla="*/ 2147483646 h 800"/>
                <a:gd name="T20" fmla="*/ 2147483646 w 992"/>
                <a:gd name="T21" fmla="*/ 2147483646 h 800"/>
                <a:gd name="T22" fmla="*/ 2147483646 w 992"/>
                <a:gd name="T23" fmla="*/ 2147483646 h 800"/>
                <a:gd name="T24" fmla="*/ 2147483646 w 992"/>
                <a:gd name="T25" fmla="*/ 2147483646 h 800"/>
                <a:gd name="T26" fmla="*/ 2147483646 w 992"/>
                <a:gd name="T27" fmla="*/ 2147483646 h 800"/>
                <a:gd name="T28" fmla="*/ 2147483646 w 992"/>
                <a:gd name="T29" fmla="*/ 2147483646 h 800"/>
                <a:gd name="T30" fmla="*/ 2147483646 w 992"/>
                <a:gd name="T31" fmla="*/ 2147483646 h 800"/>
                <a:gd name="T32" fmla="*/ 2147483646 w 992"/>
                <a:gd name="T33" fmla="*/ 2147483646 h 800"/>
                <a:gd name="T34" fmla="*/ 2147483646 w 992"/>
                <a:gd name="T35" fmla="*/ 2147483646 h 800"/>
                <a:gd name="T36" fmla="*/ 2147483646 w 992"/>
                <a:gd name="T37" fmla="*/ 2147483646 h 800"/>
                <a:gd name="T38" fmla="*/ 2147483646 w 992"/>
                <a:gd name="T39" fmla="*/ 2147483646 h 800"/>
                <a:gd name="T40" fmla="*/ 2147483646 w 992"/>
                <a:gd name="T41" fmla="*/ 2147483646 h 800"/>
                <a:gd name="T42" fmla="*/ 2147483646 w 992"/>
                <a:gd name="T43" fmla="*/ 2147483646 h 800"/>
                <a:gd name="T44" fmla="*/ 2147483646 w 992"/>
                <a:gd name="T45" fmla="*/ 2147483646 h 800"/>
                <a:gd name="T46" fmla="*/ 2147483646 w 992"/>
                <a:gd name="T47" fmla="*/ 2147483646 h 800"/>
                <a:gd name="T48" fmla="*/ 2147483646 w 992"/>
                <a:gd name="T49" fmla="*/ 2147483646 h 800"/>
                <a:gd name="T50" fmla="*/ 2147483646 w 992"/>
                <a:gd name="T51" fmla="*/ 2147483646 h 800"/>
                <a:gd name="T52" fmla="*/ 2147483646 w 992"/>
                <a:gd name="T53" fmla="*/ 2147483646 h 800"/>
                <a:gd name="T54" fmla="*/ 2147483646 w 992"/>
                <a:gd name="T55" fmla="*/ 2147483646 h 800"/>
                <a:gd name="T56" fmla="*/ 2147483646 w 992"/>
                <a:gd name="T57" fmla="*/ 2147483646 h 800"/>
                <a:gd name="T58" fmla="*/ 2147483646 w 992"/>
                <a:gd name="T59" fmla="*/ 2147483646 h 800"/>
                <a:gd name="T60" fmla="*/ 2147483646 w 992"/>
                <a:gd name="T61" fmla="*/ 2147483646 h 800"/>
                <a:gd name="T62" fmla="*/ 2147483646 w 992"/>
                <a:gd name="T63" fmla="*/ 2147483646 h 800"/>
                <a:gd name="T64" fmla="*/ 2147483646 w 992"/>
                <a:gd name="T65" fmla="*/ 2147483646 h 800"/>
                <a:gd name="T66" fmla="*/ 2147483646 w 992"/>
                <a:gd name="T67" fmla="*/ 2147483646 h 800"/>
                <a:gd name="T68" fmla="*/ 2147483646 w 992"/>
                <a:gd name="T69" fmla="*/ 2147483646 h 800"/>
                <a:gd name="T70" fmla="*/ 2147483646 w 992"/>
                <a:gd name="T71" fmla="*/ 2147483646 h 800"/>
                <a:gd name="T72" fmla="*/ 2147483646 w 992"/>
                <a:gd name="T73" fmla="*/ 2147483646 h 800"/>
                <a:gd name="T74" fmla="*/ 2147483646 w 992"/>
                <a:gd name="T75" fmla="*/ 2147483646 h 800"/>
                <a:gd name="T76" fmla="*/ 2147483646 w 992"/>
                <a:gd name="T77" fmla="*/ 2147483646 h 800"/>
                <a:gd name="T78" fmla="*/ 2147483646 w 992"/>
                <a:gd name="T79" fmla="*/ 2147483646 h 8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2"/>
                <a:gd name="T121" fmla="*/ 0 h 800"/>
                <a:gd name="T122" fmla="*/ 992 w 992"/>
                <a:gd name="T123" fmla="*/ 800 h 8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2" h="800">
                  <a:moveTo>
                    <a:pt x="138" y="363"/>
                  </a:moveTo>
                  <a:lnTo>
                    <a:pt x="112" y="326"/>
                  </a:lnTo>
                  <a:lnTo>
                    <a:pt x="107" y="296"/>
                  </a:lnTo>
                  <a:lnTo>
                    <a:pt x="124" y="245"/>
                  </a:lnTo>
                  <a:lnTo>
                    <a:pt x="124" y="220"/>
                  </a:lnTo>
                  <a:lnTo>
                    <a:pt x="91" y="203"/>
                  </a:lnTo>
                  <a:lnTo>
                    <a:pt x="46" y="139"/>
                  </a:lnTo>
                  <a:lnTo>
                    <a:pt x="16" y="100"/>
                  </a:lnTo>
                  <a:lnTo>
                    <a:pt x="6" y="45"/>
                  </a:lnTo>
                  <a:lnTo>
                    <a:pt x="0" y="15"/>
                  </a:lnTo>
                  <a:lnTo>
                    <a:pt x="19" y="0"/>
                  </a:lnTo>
                  <a:lnTo>
                    <a:pt x="25" y="5"/>
                  </a:lnTo>
                  <a:lnTo>
                    <a:pt x="31" y="14"/>
                  </a:lnTo>
                  <a:lnTo>
                    <a:pt x="86" y="45"/>
                  </a:lnTo>
                  <a:lnTo>
                    <a:pt x="122" y="29"/>
                  </a:lnTo>
                  <a:lnTo>
                    <a:pt x="170" y="0"/>
                  </a:lnTo>
                  <a:lnTo>
                    <a:pt x="182" y="30"/>
                  </a:lnTo>
                  <a:lnTo>
                    <a:pt x="177" y="41"/>
                  </a:lnTo>
                  <a:lnTo>
                    <a:pt x="219" y="69"/>
                  </a:lnTo>
                  <a:lnTo>
                    <a:pt x="246" y="118"/>
                  </a:lnTo>
                  <a:lnTo>
                    <a:pt x="298" y="141"/>
                  </a:lnTo>
                  <a:lnTo>
                    <a:pt x="341" y="156"/>
                  </a:lnTo>
                  <a:lnTo>
                    <a:pt x="385" y="171"/>
                  </a:lnTo>
                  <a:lnTo>
                    <a:pt x="427" y="162"/>
                  </a:lnTo>
                  <a:lnTo>
                    <a:pt x="458" y="156"/>
                  </a:lnTo>
                  <a:lnTo>
                    <a:pt x="468" y="148"/>
                  </a:lnTo>
                  <a:lnTo>
                    <a:pt x="459" y="129"/>
                  </a:lnTo>
                  <a:lnTo>
                    <a:pt x="474" y="130"/>
                  </a:lnTo>
                  <a:lnTo>
                    <a:pt x="509" y="96"/>
                  </a:lnTo>
                  <a:lnTo>
                    <a:pt x="561" y="89"/>
                  </a:lnTo>
                  <a:lnTo>
                    <a:pt x="603" y="84"/>
                  </a:lnTo>
                  <a:lnTo>
                    <a:pt x="677" y="112"/>
                  </a:lnTo>
                  <a:lnTo>
                    <a:pt x="718" y="138"/>
                  </a:lnTo>
                  <a:lnTo>
                    <a:pt x="756" y="162"/>
                  </a:lnTo>
                  <a:lnTo>
                    <a:pt x="798" y="168"/>
                  </a:lnTo>
                  <a:lnTo>
                    <a:pt x="818" y="226"/>
                  </a:lnTo>
                  <a:lnTo>
                    <a:pt x="807" y="288"/>
                  </a:lnTo>
                  <a:lnTo>
                    <a:pt x="803" y="296"/>
                  </a:lnTo>
                  <a:lnTo>
                    <a:pt x="803" y="324"/>
                  </a:lnTo>
                  <a:lnTo>
                    <a:pt x="822" y="339"/>
                  </a:lnTo>
                  <a:lnTo>
                    <a:pt x="818" y="350"/>
                  </a:lnTo>
                  <a:lnTo>
                    <a:pt x="828" y="396"/>
                  </a:lnTo>
                  <a:lnTo>
                    <a:pt x="837" y="442"/>
                  </a:lnTo>
                  <a:lnTo>
                    <a:pt x="882" y="459"/>
                  </a:lnTo>
                  <a:lnTo>
                    <a:pt x="892" y="479"/>
                  </a:lnTo>
                  <a:lnTo>
                    <a:pt x="858" y="542"/>
                  </a:lnTo>
                  <a:lnTo>
                    <a:pt x="891" y="579"/>
                  </a:lnTo>
                  <a:lnTo>
                    <a:pt x="925" y="617"/>
                  </a:lnTo>
                  <a:lnTo>
                    <a:pt x="961" y="633"/>
                  </a:lnTo>
                  <a:lnTo>
                    <a:pt x="977" y="688"/>
                  </a:lnTo>
                  <a:lnTo>
                    <a:pt x="992" y="696"/>
                  </a:lnTo>
                  <a:lnTo>
                    <a:pt x="992" y="721"/>
                  </a:lnTo>
                  <a:lnTo>
                    <a:pt x="950" y="738"/>
                  </a:lnTo>
                  <a:lnTo>
                    <a:pt x="932" y="759"/>
                  </a:lnTo>
                  <a:lnTo>
                    <a:pt x="930" y="800"/>
                  </a:lnTo>
                  <a:lnTo>
                    <a:pt x="877" y="793"/>
                  </a:lnTo>
                  <a:lnTo>
                    <a:pt x="825" y="784"/>
                  </a:lnTo>
                  <a:lnTo>
                    <a:pt x="773" y="776"/>
                  </a:lnTo>
                  <a:lnTo>
                    <a:pt x="721" y="767"/>
                  </a:lnTo>
                  <a:lnTo>
                    <a:pt x="701" y="730"/>
                  </a:lnTo>
                  <a:lnTo>
                    <a:pt x="682" y="693"/>
                  </a:lnTo>
                  <a:lnTo>
                    <a:pt x="643" y="708"/>
                  </a:lnTo>
                  <a:lnTo>
                    <a:pt x="603" y="724"/>
                  </a:lnTo>
                  <a:lnTo>
                    <a:pt x="531" y="708"/>
                  </a:lnTo>
                  <a:lnTo>
                    <a:pt x="488" y="681"/>
                  </a:lnTo>
                  <a:lnTo>
                    <a:pt x="446" y="654"/>
                  </a:lnTo>
                  <a:lnTo>
                    <a:pt x="409" y="618"/>
                  </a:lnTo>
                  <a:lnTo>
                    <a:pt x="385" y="584"/>
                  </a:lnTo>
                  <a:lnTo>
                    <a:pt x="343" y="524"/>
                  </a:lnTo>
                  <a:lnTo>
                    <a:pt x="322" y="527"/>
                  </a:lnTo>
                  <a:lnTo>
                    <a:pt x="301" y="512"/>
                  </a:lnTo>
                  <a:lnTo>
                    <a:pt x="300" y="508"/>
                  </a:lnTo>
                  <a:lnTo>
                    <a:pt x="286" y="533"/>
                  </a:lnTo>
                  <a:lnTo>
                    <a:pt x="279" y="536"/>
                  </a:lnTo>
                  <a:lnTo>
                    <a:pt x="264" y="517"/>
                  </a:lnTo>
                  <a:lnTo>
                    <a:pt x="247" y="479"/>
                  </a:lnTo>
                  <a:lnTo>
                    <a:pt x="231" y="479"/>
                  </a:lnTo>
                  <a:lnTo>
                    <a:pt x="232" y="436"/>
                  </a:lnTo>
                  <a:lnTo>
                    <a:pt x="215" y="412"/>
                  </a:lnTo>
                  <a:lnTo>
                    <a:pt x="176" y="387"/>
                  </a:lnTo>
                  <a:lnTo>
                    <a:pt x="138" y="36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4" name="Freeform 74"/>
            <p:cNvSpPr>
              <a:spLocks noChangeAspect="1"/>
            </p:cNvSpPr>
            <p:nvPr/>
          </p:nvSpPr>
          <p:spPr bwMode="auto">
            <a:xfrm>
              <a:off x="4302642" y="2576968"/>
              <a:ext cx="224158" cy="198324"/>
            </a:xfrm>
            <a:custGeom>
              <a:avLst/>
              <a:gdLst>
                <a:gd name="T0" fmla="*/ 2147483646 w 479"/>
                <a:gd name="T1" fmla="*/ 2147483646 h 452"/>
                <a:gd name="T2" fmla="*/ 2147483646 w 479"/>
                <a:gd name="T3" fmla="*/ 2147483646 h 452"/>
                <a:gd name="T4" fmla="*/ 2147483646 w 479"/>
                <a:gd name="T5" fmla="*/ 2147483646 h 452"/>
                <a:gd name="T6" fmla="*/ 2147483646 w 479"/>
                <a:gd name="T7" fmla="*/ 2147483646 h 452"/>
                <a:gd name="T8" fmla="*/ 2147483646 w 479"/>
                <a:gd name="T9" fmla="*/ 2147483646 h 452"/>
                <a:gd name="T10" fmla="*/ 2147483646 w 479"/>
                <a:gd name="T11" fmla="*/ 0 h 452"/>
                <a:gd name="T12" fmla="*/ 2147483646 w 479"/>
                <a:gd name="T13" fmla="*/ 0 h 452"/>
                <a:gd name="T14" fmla="*/ 2147483646 w 479"/>
                <a:gd name="T15" fmla="*/ 0 h 452"/>
                <a:gd name="T16" fmla="*/ 2147483646 w 479"/>
                <a:gd name="T17" fmla="*/ 0 h 452"/>
                <a:gd name="T18" fmla="*/ 2147483646 w 479"/>
                <a:gd name="T19" fmla="*/ 0 h 452"/>
                <a:gd name="T20" fmla="*/ 2147483646 w 479"/>
                <a:gd name="T21" fmla="*/ 2147483646 h 452"/>
                <a:gd name="T22" fmla="*/ 2147483646 w 479"/>
                <a:gd name="T23" fmla="*/ 2147483646 h 452"/>
                <a:gd name="T24" fmla="*/ 2147483646 w 479"/>
                <a:gd name="T25" fmla="*/ 2147483646 h 452"/>
                <a:gd name="T26" fmla="*/ 2147483646 w 479"/>
                <a:gd name="T27" fmla="*/ 2147483646 h 452"/>
                <a:gd name="T28" fmla="*/ 0 w 479"/>
                <a:gd name="T29" fmla="*/ 2147483646 h 452"/>
                <a:gd name="T30" fmla="*/ 2147483646 w 479"/>
                <a:gd name="T31" fmla="*/ 2147483646 h 452"/>
                <a:gd name="T32" fmla="*/ 2147483646 w 479"/>
                <a:gd name="T33" fmla="*/ 2147483646 h 452"/>
                <a:gd name="T34" fmla="*/ 2147483646 w 479"/>
                <a:gd name="T35" fmla="*/ 2147483646 h 452"/>
                <a:gd name="T36" fmla="*/ 2147483646 w 479"/>
                <a:gd name="T37" fmla="*/ 2147483646 h 452"/>
                <a:gd name="T38" fmla="*/ 2147483646 w 479"/>
                <a:gd name="T39" fmla="*/ 2147483646 h 452"/>
                <a:gd name="T40" fmla="*/ 2147483646 w 479"/>
                <a:gd name="T41" fmla="*/ 2147483646 h 452"/>
                <a:gd name="T42" fmla="*/ 2147483646 w 479"/>
                <a:gd name="T43" fmla="*/ 2147483646 h 452"/>
                <a:gd name="T44" fmla="*/ 2147483646 w 479"/>
                <a:gd name="T45" fmla="*/ 2147483646 h 452"/>
                <a:gd name="T46" fmla="*/ 2147483646 w 479"/>
                <a:gd name="T47" fmla="*/ 2147483646 h 452"/>
                <a:gd name="T48" fmla="*/ 2147483646 w 479"/>
                <a:gd name="T49" fmla="*/ 2147483646 h 452"/>
                <a:gd name="T50" fmla="*/ 2147483646 w 479"/>
                <a:gd name="T51" fmla="*/ 2147483646 h 452"/>
                <a:gd name="T52" fmla="*/ 2147483646 w 479"/>
                <a:gd name="T53" fmla="*/ 2147483646 h 452"/>
                <a:gd name="T54" fmla="*/ 2147483646 w 479"/>
                <a:gd name="T55" fmla="*/ 2147483646 h 452"/>
                <a:gd name="T56" fmla="*/ 2147483646 w 479"/>
                <a:gd name="T57" fmla="*/ 2147483646 h 452"/>
                <a:gd name="T58" fmla="*/ 2147483646 w 479"/>
                <a:gd name="T59" fmla="*/ 2147483646 h 452"/>
                <a:gd name="T60" fmla="*/ 2147483646 w 479"/>
                <a:gd name="T61" fmla="*/ 2147483646 h 452"/>
                <a:gd name="T62" fmla="*/ 2147483646 w 479"/>
                <a:gd name="T63" fmla="*/ 2147483646 h 452"/>
                <a:gd name="T64" fmla="*/ 2147483646 w 479"/>
                <a:gd name="T65" fmla="*/ 2147483646 h 452"/>
                <a:gd name="T66" fmla="*/ 2147483646 w 479"/>
                <a:gd name="T67" fmla="*/ 2147483646 h 4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9"/>
                <a:gd name="T103" fmla="*/ 0 h 452"/>
                <a:gd name="T104" fmla="*/ 479 w 479"/>
                <a:gd name="T105" fmla="*/ 452 h 4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9" h="452">
                  <a:moveTo>
                    <a:pt x="312" y="193"/>
                  </a:moveTo>
                  <a:lnTo>
                    <a:pt x="307" y="163"/>
                  </a:lnTo>
                  <a:lnTo>
                    <a:pt x="324" y="112"/>
                  </a:lnTo>
                  <a:lnTo>
                    <a:pt x="324" y="87"/>
                  </a:lnTo>
                  <a:lnTo>
                    <a:pt x="291" y="70"/>
                  </a:lnTo>
                  <a:lnTo>
                    <a:pt x="246" y="6"/>
                  </a:lnTo>
                  <a:lnTo>
                    <a:pt x="219" y="11"/>
                  </a:lnTo>
                  <a:lnTo>
                    <a:pt x="207" y="0"/>
                  </a:lnTo>
                  <a:lnTo>
                    <a:pt x="147" y="0"/>
                  </a:lnTo>
                  <a:lnTo>
                    <a:pt x="135" y="11"/>
                  </a:lnTo>
                  <a:lnTo>
                    <a:pt x="92" y="51"/>
                  </a:lnTo>
                  <a:lnTo>
                    <a:pt x="94" y="105"/>
                  </a:lnTo>
                  <a:lnTo>
                    <a:pt x="95" y="158"/>
                  </a:lnTo>
                  <a:lnTo>
                    <a:pt x="47" y="187"/>
                  </a:lnTo>
                  <a:lnTo>
                    <a:pt x="0" y="215"/>
                  </a:lnTo>
                  <a:lnTo>
                    <a:pt x="31" y="279"/>
                  </a:lnTo>
                  <a:lnTo>
                    <a:pt x="77" y="299"/>
                  </a:lnTo>
                  <a:lnTo>
                    <a:pt x="122" y="320"/>
                  </a:lnTo>
                  <a:lnTo>
                    <a:pt x="167" y="341"/>
                  </a:lnTo>
                  <a:lnTo>
                    <a:pt x="213" y="361"/>
                  </a:lnTo>
                  <a:lnTo>
                    <a:pt x="256" y="402"/>
                  </a:lnTo>
                  <a:lnTo>
                    <a:pt x="304" y="446"/>
                  </a:lnTo>
                  <a:lnTo>
                    <a:pt x="391" y="452"/>
                  </a:lnTo>
                  <a:lnTo>
                    <a:pt x="413" y="405"/>
                  </a:lnTo>
                  <a:lnTo>
                    <a:pt x="452" y="402"/>
                  </a:lnTo>
                  <a:lnTo>
                    <a:pt x="479" y="403"/>
                  </a:lnTo>
                  <a:lnTo>
                    <a:pt x="464" y="384"/>
                  </a:lnTo>
                  <a:lnTo>
                    <a:pt x="447" y="346"/>
                  </a:lnTo>
                  <a:lnTo>
                    <a:pt x="431" y="346"/>
                  </a:lnTo>
                  <a:lnTo>
                    <a:pt x="432" y="303"/>
                  </a:lnTo>
                  <a:lnTo>
                    <a:pt x="415" y="279"/>
                  </a:lnTo>
                  <a:lnTo>
                    <a:pt x="376" y="254"/>
                  </a:lnTo>
                  <a:lnTo>
                    <a:pt x="338" y="230"/>
                  </a:lnTo>
                  <a:lnTo>
                    <a:pt x="312" y="19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5" name="Freeform 75"/>
            <p:cNvSpPr>
              <a:spLocks noChangeAspect="1"/>
            </p:cNvSpPr>
            <p:nvPr/>
          </p:nvSpPr>
          <p:spPr bwMode="auto">
            <a:xfrm>
              <a:off x="4483906" y="2754219"/>
              <a:ext cx="42894" cy="35947"/>
            </a:xfrm>
            <a:custGeom>
              <a:avLst/>
              <a:gdLst>
                <a:gd name="T0" fmla="*/ 2147483646 w 91"/>
                <a:gd name="T1" fmla="*/ 2147483646 h 80"/>
                <a:gd name="T2" fmla="*/ 2147483646 w 91"/>
                <a:gd name="T3" fmla="*/ 2147483646 h 80"/>
                <a:gd name="T4" fmla="*/ 2147483646 w 91"/>
                <a:gd name="T5" fmla="*/ 2147483646 h 80"/>
                <a:gd name="T6" fmla="*/ 2147483646 w 91"/>
                <a:gd name="T7" fmla="*/ 2147483646 h 80"/>
                <a:gd name="T8" fmla="*/ 2147483646 w 91"/>
                <a:gd name="T9" fmla="*/ 2147483646 h 80"/>
                <a:gd name="T10" fmla="*/ 2147483646 w 91"/>
                <a:gd name="T11" fmla="*/ 2147483646 h 80"/>
                <a:gd name="T12" fmla="*/ 0 w 91"/>
                <a:gd name="T13" fmla="*/ 2147483646 h 80"/>
                <a:gd name="T14" fmla="*/ 2147483646 w 91"/>
                <a:gd name="T15" fmla="*/ 0 h 80"/>
                <a:gd name="T16" fmla="*/ 2147483646 w 91"/>
                <a:gd name="T17" fmla="*/ 0 h 80"/>
                <a:gd name="T18" fmla="*/ 2147483646 w 91"/>
                <a:gd name="T19" fmla="*/ 2147483646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80"/>
                <a:gd name="T32" fmla="*/ 91 w 9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80">
                  <a:moveTo>
                    <a:pt x="73" y="24"/>
                  </a:moveTo>
                  <a:lnTo>
                    <a:pt x="58" y="25"/>
                  </a:lnTo>
                  <a:lnTo>
                    <a:pt x="61" y="37"/>
                  </a:lnTo>
                  <a:lnTo>
                    <a:pt x="91" y="80"/>
                  </a:lnTo>
                  <a:lnTo>
                    <a:pt x="50" y="71"/>
                  </a:lnTo>
                  <a:lnTo>
                    <a:pt x="44" y="55"/>
                  </a:lnTo>
                  <a:lnTo>
                    <a:pt x="0" y="50"/>
                  </a:lnTo>
                  <a:lnTo>
                    <a:pt x="22" y="3"/>
                  </a:lnTo>
                  <a:lnTo>
                    <a:pt x="61" y="0"/>
                  </a:lnTo>
                  <a:lnTo>
                    <a:pt x="73" y="2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6" name="Freeform 76"/>
            <p:cNvSpPr>
              <a:spLocks noChangeAspect="1"/>
            </p:cNvSpPr>
            <p:nvPr/>
          </p:nvSpPr>
          <p:spPr bwMode="auto">
            <a:xfrm>
              <a:off x="5221413" y="2743064"/>
              <a:ext cx="186799" cy="95443"/>
            </a:xfrm>
            <a:custGeom>
              <a:avLst/>
              <a:gdLst>
                <a:gd name="T0" fmla="*/ 2147483646 w 400"/>
                <a:gd name="T1" fmla="*/ 2147483646 h 218"/>
                <a:gd name="T2" fmla="*/ 2147483646 w 400"/>
                <a:gd name="T3" fmla="*/ 2147483646 h 218"/>
                <a:gd name="T4" fmla="*/ 2147483646 w 400"/>
                <a:gd name="T5" fmla="*/ 2147483646 h 218"/>
                <a:gd name="T6" fmla="*/ 2147483646 w 400"/>
                <a:gd name="T7" fmla="*/ 2147483646 h 218"/>
                <a:gd name="T8" fmla="*/ 0 w 400"/>
                <a:gd name="T9" fmla="*/ 2147483646 h 218"/>
                <a:gd name="T10" fmla="*/ 0 w 400"/>
                <a:gd name="T11" fmla="*/ 2147483646 h 218"/>
                <a:gd name="T12" fmla="*/ 2147483646 w 400"/>
                <a:gd name="T13" fmla="*/ 0 h 218"/>
                <a:gd name="T14" fmla="*/ 2147483646 w 400"/>
                <a:gd name="T15" fmla="*/ 0 h 218"/>
                <a:gd name="T16" fmla="*/ 2147483646 w 400"/>
                <a:gd name="T17" fmla="*/ 0 h 218"/>
                <a:gd name="T18" fmla="*/ 2147483646 w 400"/>
                <a:gd name="T19" fmla="*/ 2147483646 h 218"/>
                <a:gd name="T20" fmla="*/ 2147483646 w 400"/>
                <a:gd name="T21" fmla="*/ 2147483646 h 218"/>
                <a:gd name="T22" fmla="*/ 2147483646 w 400"/>
                <a:gd name="T23" fmla="*/ 2147483646 h 218"/>
                <a:gd name="T24" fmla="*/ 2147483646 w 400"/>
                <a:gd name="T25" fmla="*/ 2147483646 h 218"/>
                <a:gd name="T26" fmla="*/ 2147483646 w 400"/>
                <a:gd name="T27" fmla="*/ 2147483646 h 218"/>
                <a:gd name="T28" fmla="*/ 2147483646 w 400"/>
                <a:gd name="T29" fmla="*/ 2147483646 h 218"/>
                <a:gd name="T30" fmla="*/ 2147483646 w 400"/>
                <a:gd name="T31" fmla="*/ 2147483646 h 218"/>
                <a:gd name="T32" fmla="*/ 2147483646 w 400"/>
                <a:gd name="T33" fmla="*/ 2147483646 h 218"/>
                <a:gd name="T34" fmla="*/ 2147483646 w 400"/>
                <a:gd name="T35" fmla="*/ 2147483646 h 218"/>
                <a:gd name="T36" fmla="*/ 2147483646 w 400"/>
                <a:gd name="T37" fmla="*/ 2147483646 h 218"/>
                <a:gd name="T38" fmla="*/ 2147483646 w 400"/>
                <a:gd name="T39" fmla="*/ 2147483646 h 218"/>
                <a:gd name="T40" fmla="*/ 2147483646 w 400"/>
                <a:gd name="T41" fmla="*/ 2147483646 h 218"/>
                <a:gd name="T42" fmla="*/ 2147483646 w 400"/>
                <a:gd name="T43" fmla="*/ 2147483646 h 218"/>
                <a:gd name="T44" fmla="*/ 2147483646 w 400"/>
                <a:gd name="T45" fmla="*/ 2147483646 h 2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0"/>
                <a:gd name="T70" fmla="*/ 0 h 218"/>
                <a:gd name="T71" fmla="*/ 400 w 400"/>
                <a:gd name="T72" fmla="*/ 218 h 2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0" h="218">
                  <a:moveTo>
                    <a:pt x="227" y="173"/>
                  </a:moveTo>
                  <a:lnTo>
                    <a:pt x="167" y="162"/>
                  </a:lnTo>
                  <a:lnTo>
                    <a:pt x="119" y="154"/>
                  </a:lnTo>
                  <a:lnTo>
                    <a:pt x="61" y="122"/>
                  </a:lnTo>
                  <a:lnTo>
                    <a:pt x="1" y="92"/>
                  </a:lnTo>
                  <a:lnTo>
                    <a:pt x="0" y="58"/>
                  </a:lnTo>
                  <a:lnTo>
                    <a:pt x="27" y="13"/>
                  </a:lnTo>
                  <a:lnTo>
                    <a:pt x="30" y="18"/>
                  </a:lnTo>
                  <a:lnTo>
                    <a:pt x="51" y="0"/>
                  </a:lnTo>
                  <a:lnTo>
                    <a:pt x="89" y="22"/>
                  </a:lnTo>
                  <a:lnTo>
                    <a:pt x="151" y="70"/>
                  </a:lnTo>
                  <a:lnTo>
                    <a:pt x="170" y="62"/>
                  </a:lnTo>
                  <a:lnTo>
                    <a:pt x="186" y="80"/>
                  </a:lnTo>
                  <a:lnTo>
                    <a:pt x="230" y="100"/>
                  </a:lnTo>
                  <a:lnTo>
                    <a:pt x="237" y="110"/>
                  </a:lnTo>
                  <a:lnTo>
                    <a:pt x="286" y="131"/>
                  </a:lnTo>
                  <a:lnTo>
                    <a:pt x="328" y="137"/>
                  </a:lnTo>
                  <a:lnTo>
                    <a:pt x="386" y="142"/>
                  </a:lnTo>
                  <a:lnTo>
                    <a:pt x="400" y="218"/>
                  </a:lnTo>
                  <a:lnTo>
                    <a:pt x="348" y="216"/>
                  </a:lnTo>
                  <a:lnTo>
                    <a:pt x="285" y="209"/>
                  </a:lnTo>
                  <a:lnTo>
                    <a:pt x="251" y="198"/>
                  </a:lnTo>
                  <a:lnTo>
                    <a:pt x="227" y="17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7" name="Freeform 77"/>
            <p:cNvSpPr>
              <a:spLocks noChangeAspect="1"/>
            </p:cNvSpPr>
            <p:nvPr/>
          </p:nvSpPr>
          <p:spPr bwMode="auto">
            <a:xfrm>
              <a:off x="4795236" y="2584405"/>
              <a:ext cx="334853" cy="319797"/>
            </a:xfrm>
            <a:custGeom>
              <a:avLst/>
              <a:gdLst>
                <a:gd name="T0" fmla="*/ 2147483646 w 719"/>
                <a:gd name="T1" fmla="*/ 2147483646 h 732"/>
                <a:gd name="T2" fmla="*/ 2147483646 w 719"/>
                <a:gd name="T3" fmla="*/ 2147483646 h 732"/>
                <a:gd name="T4" fmla="*/ 2147483646 w 719"/>
                <a:gd name="T5" fmla="*/ 2147483646 h 732"/>
                <a:gd name="T6" fmla="*/ 2147483646 w 719"/>
                <a:gd name="T7" fmla="*/ 2147483646 h 732"/>
                <a:gd name="T8" fmla="*/ 2147483646 w 719"/>
                <a:gd name="T9" fmla="*/ 2147483646 h 732"/>
                <a:gd name="T10" fmla="*/ 2147483646 w 719"/>
                <a:gd name="T11" fmla="*/ 2147483646 h 732"/>
                <a:gd name="T12" fmla="*/ 2147483646 w 719"/>
                <a:gd name="T13" fmla="*/ 2147483646 h 732"/>
                <a:gd name="T14" fmla="*/ 2147483646 w 719"/>
                <a:gd name="T15" fmla="*/ 2147483646 h 732"/>
                <a:gd name="T16" fmla="*/ 2147483646 w 719"/>
                <a:gd name="T17" fmla="*/ 2147483646 h 732"/>
                <a:gd name="T18" fmla="*/ 2147483646 w 719"/>
                <a:gd name="T19" fmla="*/ 2147483646 h 732"/>
                <a:gd name="T20" fmla="*/ 2147483646 w 719"/>
                <a:gd name="T21" fmla="*/ 2147483646 h 732"/>
                <a:gd name="T22" fmla="*/ 2147483646 w 719"/>
                <a:gd name="T23" fmla="*/ 2147483646 h 732"/>
                <a:gd name="T24" fmla="*/ 2147483646 w 719"/>
                <a:gd name="T25" fmla="*/ 2147483646 h 732"/>
                <a:gd name="T26" fmla="*/ 2147483646 w 719"/>
                <a:gd name="T27" fmla="*/ 2147483646 h 732"/>
                <a:gd name="T28" fmla="*/ 2147483646 w 719"/>
                <a:gd name="T29" fmla="*/ 2147483646 h 732"/>
                <a:gd name="T30" fmla="*/ 2147483646 w 719"/>
                <a:gd name="T31" fmla="*/ 2147483646 h 732"/>
                <a:gd name="T32" fmla="*/ 2147483646 w 719"/>
                <a:gd name="T33" fmla="*/ 2147483646 h 732"/>
                <a:gd name="T34" fmla="*/ 2147483646 w 719"/>
                <a:gd name="T35" fmla="*/ 0 h 732"/>
                <a:gd name="T36" fmla="*/ 2147483646 w 719"/>
                <a:gd name="T37" fmla="*/ 0 h 732"/>
                <a:gd name="T38" fmla="*/ 2147483646 w 719"/>
                <a:gd name="T39" fmla="*/ 2147483646 h 732"/>
                <a:gd name="T40" fmla="*/ 2147483646 w 719"/>
                <a:gd name="T41" fmla="*/ 2147483646 h 732"/>
                <a:gd name="T42" fmla="*/ 2147483646 w 719"/>
                <a:gd name="T43" fmla="*/ 2147483646 h 732"/>
                <a:gd name="T44" fmla="*/ 2147483646 w 719"/>
                <a:gd name="T45" fmla="*/ 2147483646 h 732"/>
                <a:gd name="T46" fmla="*/ 2147483646 w 719"/>
                <a:gd name="T47" fmla="*/ 2147483646 h 732"/>
                <a:gd name="T48" fmla="*/ 2147483646 w 719"/>
                <a:gd name="T49" fmla="*/ 2147483646 h 732"/>
                <a:gd name="T50" fmla="*/ 2147483646 w 719"/>
                <a:gd name="T51" fmla="*/ 2147483646 h 732"/>
                <a:gd name="T52" fmla="*/ 2147483646 w 719"/>
                <a:gd name="T53" fmla="*/ 2147483646 h 732"/>
                <a:gd name="T54" fmla="*/ 2147483646 w 719"/>
                <a:gd name="T55" fmla="*/ 2147483646 h 732"/>
                <a:gd name="T56" fmla="*/ 2147483646 w 719"/>
                <a:gd name="T57" fmla="*/ 2147483646 h 732"/>
                <a:gd name="T58" fmla="*/ 2147483646 w 719"/>
                <a:gd name="T59" fmla="*/ 2147483646 h 732"/>
                <a:gd name="T60" fmla="*/ 2147483646 w 719"/>
                <a:gd name="T61" fmla="*/ 2147483646 h 732"/>
                <a:gd name="T62" fmla="*/ 2147483646 w 719"/>
                <a:gd name="T63" fmla="*/ 2147483646 h 732"/>
                <a:gd name="T64" fmla="*/ 2147483646 w 719"/>
                <a:gd name="T65" fmla="*/ 2147483646 h 732"/>
                <a:gd name="T66" fmla="*/ 2147483646 w 719"/>
                <a:gd name="T67" fmla="*/ 2147483646 h 732"/>
                <a:gd name="T68" fmla="*/ 2147483646 w 719"/>
                <a:gd name="T69" fmla="*/ 2147483646 h 7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19"/>
                <a:gd name="T106" fmla="*/ 0 h 732"/>
                <a:gd name="T107" fmla="*/ 719 w 719"/>
                <a:gd name="T108" fmla="*/ 732 h 7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19" h="732">
                  <a:moveTo>
                    <a:pt x="295" y="640"/>
                  </a:moveTo>
                  <a:lnTo>
                    <a:pt x="313" y="667"/>
                  </a:lnTo>
                  <a:lnTo>
                    <a:pt x="331" y="676"/>
                  </a:lnTo>
                  <a:lnTo>
                    <a:pt x="358" y="717"/>
                  </a:lnTo>
                  <a:lnTo>
                    <a:pt x="394" y="732"/>
                  </a:lnTo>
                  <a:lnTo>
                    <a:pt x="418" y="722"/>
                  </a:lnTo>
                  <a:lnTo>
                    <a:pt x="416" y="703"/>
                  </a:lnTo>
                  <a:lnTo>
                    <a:pt x="457" y="704"/>
                  </a:lnTo>
                  <a:lnTo>
                    <a:pt x="503" y="697"/>
                  </a:lnTo>
                  <a:lnTo>
                    <a:pt x="521" y="700"/>
                  </a:lnTo>
                  <a:lnTo>
                    <a:pt x="497" y="626"/>
                  </a:lnTo>
                  <a:lnTo>
                    <a:pt x="479" y="625"/>
                  </a:lnTo>
                  <a:lnTo>
                    <a:pt x="467" y="588"/>
                  </a:lnTo>
                  <a:lnTo>
                    <a:pt x="433" y="568"/>
                  </a:lnTo>
                  <a:lnTo>
                    <a:pt x="458" y="501"/>
                  </a:lnTo>
                  <a:lnTo>
                    <a:pt x="478" y="506"/>
                  </a:lnTo>
                  <a:lnTo>
                    <a:pt x="522" y="506"/>
                  </a:lnTo>
                  <a:lnTo>
                    <a:pt x="554" y="458"/>
                  </a:lnTo>
                  <a:lnTo>
                    <a:pt x="583" y="412"/>
                  </a:lnTo>
                  <a:lnTo>
                    <a:pt x="607" y="370"/>
                  </a:lnTo>
                  <a:lnTo>
                    <a:pt x="627" y="334"/>
                  </a:lnTo>
                  <a:lnTo>
                    <a:pt x="616" y="292"/>
                  </a:lnTo>
                  <a:lnTo>
                    <a:pt x="648" y="270"/>
                  </a:lnTo>
                  <a:lnTo>
                    <a:pt x="627" y="253"/>
                  </a:lnTo>
                  <a:lnTo>
                    <a:pt x="609" y="232"/>
                  </a:lnTo>
                  <a:lnTo>
                    <a:pt x="588" y="219"/>
                  </a:lnTo>
                  <a:lnTo>
                    <a:pt x="576" y="191"/>
                  </a:lnTo>
                  <a:lnTo>
                    <a:pt x="576" y="173"/>
                  </a:lnTo>
                  <a:lnTo>
                    <a:pt x="554" y="149"/>
                  </a:lnTo>
                  <a:lnTo>
                    <a:pt x="555" y="130"/>
                  </a:lnTo>
                  <a:lnTo>
                    <a:pt x="622" y="140"/>
                  </a:lnTo>
                  <a:lnTo>
                    <a:pt x="676" y="124"/>
                  </a:lnTo>
                  <a:lnTo>
                    <a:pt x="719" y="85"/>
                  </a:lnTo>
                  <a:lnTo>
                    <a:pt x="657" y="67"/>
                  </a:lnTo>
                  <a:lnTo>
                    <a:pt x="622" y="50"/>
                  </a:lnTo>
                  <a:lnTo>
                    <a:pt x="601" y="15"/>
                  </a:lnTo>
                  <a:lnTo>
                    <a:pt x="546" y="0"/>
                  </a:lnTo>
                  <a:lnTo>
                    <a:pt x="492" y="12"/>
                  </a:lnTo>
                  <a:lnTo>
                    <a:pt x="437" y="25"/>
                  </a:lnTo>
                  <a:lnTo>
                    <a:pt x="412" y="58"/>
                  </a:lnTo>
                  <a:lnTo>
                    <a:pt x="439" y="106"/>
                  </a:lnTo>
                  <a:lnTo>
                    <a:pt x="425" y="146"/>
                  </a:lnTo>
                  <a:lnTo>
                    <a:pt x="416" y="170"/>
                  </a:lnTo>
                  <a:lnTo>
                    <a:pt x="376" y="173"/>
                  </a:lnTo>
                  <a:lnTo>
                    <a:pt x="403" y="204"/>
                  </a:lnTo>
                  <a:lnTo>
                    <a:pt x="366" y="235"/>
                  </a:lnTo>
                  <a:lnTo>
                    <a:pt x="363" y="297"/>
                  </a:lnTo>
                  <a:lnTo>
                    <a:pt x="316" y="294"/>
                  </a:lnTo>
                  <a:lnTo>
                    <a:pt x="304" y="310"/>
                  </a:lnTo>
                  <a:lnTo>
                    <a:pt x="260" y="328"/>
                  </a:lnTo>
                  <a:lnTo>
                    <a:pt x="251" y="371"/>
                  </a:lnTo>
                  <a:lnTo>
                    <a:pt x="252" y="397"/>
                  </a:lnTo>
                  <a:lnTo>
                    <a:pt x="201" y="407"/>
                  </a:lnTo>
                  <a:lnTo>
                    <a:pt x="151" y="419"/>
                  </a:lnTo>
                  <a:lnTo>
                    <a:pt x="79" y="421"/>
                  </a:lnTo>
                  <a:lnTo>
                    <a:pt x="40" y="409"/>
                  </a:lnTo>
                  <a:lnTo>
                    <a:pt x="0" y="395"/>
                  </a:lnTo>
                  <a:lnTo>
                    <a:pt x="33" y="432"/>
                  </a:lnTo>
                  <a:lnTo>
                    <a:pt x="67" y="470"/>
                  </a:lnTo>
                  <a:lnTo>
                    <a:pt x="103" y="486"/>
                  </a:lnTo>
                  <a:lnTo>
                    <a:pt x="119" y="541"/>
                  </a:lnTo>
                  <a:lnTo>
                    <a:pt x="134" y="549"/>
                  </a:lnTo>
                  <a:lnTo>
                    <a:pt x="134" y="574"/>
                  </a:lnTo>
                  <a:lnTo>
                    <a:pt x="92" y="591"/>
                  </a:lnTo>
                  <a:lnTo>
                    <a:pt x="74" y="612"/>
                  </a:lnTo>
                  <a:lnTo>
                    <a:pt x="72" y="653"/>
                  </a:lnTo>
                  <a:lnTo>
                    <a:pt x="115" y="652"/>
                  </a:lnTo>
                  <a:lnTo>
                    <a:pt x="160" y="650"/>
                  </a:lnTo>
                  <a:lnTo>
                    <a:pt x="197" y="647"/>
                  </a:lnTo>
                  <a:lnTo>
                    <a:pt x="246" y="643"/>
                  </a:lnTo>
                  <a:lnTo>
                    <a:pt x="295" y="64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38" name="Freeform 78"/>
            <p:cNvSpPr>
              <a:spLocks noChangeAspect="1"/>
            </p:cNvSpPr>
            <p:nvPr/>
          </p:nvSpPr>
          <p:spPr bwMode="auto">
            <a:xfrm>
              <a:off x="4009300" y="2714554"/>
              <a:ext cx="249064" cy="239228"/>
            </a:xfrm>
            <a:custGeom>
              <a:avLst/>
              <a:gdLst>
                <a:gd name="T0" fmla="*/ 2147483646 w 536"/>
                <a:gd name="T1" fmla="*/ 2147483646 h 547"/>
                <a:gd name="T2" fmla="*/ 2147483646 w 536"/>
                <a:gd name="T3" fmla="*/ 2147483646 h 547"/>
                <a:gd name="T4" fmla="*/ 2147483646 w 536"/>
                <a:gd name="T5" fmla="*/ 2147483646 h 547"/>
                <a:gd name="T6" fmla="*/ 2147483646 w 536"/>
                <a:gd name="T7" fmla="*/ 2147483646 h 547"/>
                <a:gd name="T8" fmla="*/ 2147483646 w 536"/>
                <a:gd name="T9" fmla="*/ 2147483646 h 547"/>
                <a:gd name="T10" fmla="*/ 2147483646 w 536"/>
                <a:gd name="T11" fmla="*/ 2147483646 h 547"/>
                <a:gd name="T12" fmla="*/ 2147483646 w 536"/>
                <a:gd name="T13" fmla="*/ 2147483646 h 547"/>
                <a:gd name="T14" fmla="*/ 2147483646 w 536"/>
                <a:gd name="T15" fmla="*/ 2147483646 h 547"/>
                <a:gd name="T16" fmla="*/ 2147483646 w 536"/>
                <a:gd name="T17" fmla="*/ 2147483646 h 547"/>
                <a:gd name="T18" fmla="*/ 2147483646 w 536"/>
                <a:gd name="T19" fmla="*/ 2147483646 h 547"/>
                <a:gd name="T20" fmla="*/ 2147483646 w 536"/>
                <a:gd name="T21" fmla="*/ 2147483646 h 547"/>
                <a:gd name="T22" fmla="*/ 2147483646 w 536"/>
                <a:gd name="T23" fmla="*/ 2147483646 h 547"/>
                <a:gd name="T24" fmla="*/ 2147483646 w 536"/>
                <a:gd name="T25" fmla="*/ 2147483646 h 547"/>
                <a:gd name="T26" fmla="*/ 2147483646 w 536"/>
                <a:gd name="T27" fmla="*/ 2147483646 h 547"/>
                <a:gd name="T28" fmla="*/ 2147483646 w 536"/>
                <a:gd name="T29" fmla="*/ 2147483646 h 547"/>
                <a:gd name="T30" fmla="*/ 2147483646 w 536"/>
                <a:gd name="T31" fmla="*/ 2147483646 h 547"/>
                <a:gd name="T32" fmla="*/ 2147483646 w 536"/>
                <a:gd name="T33" fmla="*/ 2147483646 h 547"/>
                <a:gd name="T34" fmla="*/ 2147483646 w 536"/>
                <a:gd name="T35" fmla="*/ 2147483646 h 547"/>
                <a:gd name="T36" fmla="*/ 2147483646 w 536"/>
                <a:gd name="T37" fmla="*/ 2147483646 h 547"/>
                <a:gd name="T38" fmla="*/ 2147483646 w 536"/>
                <a:gd name="T39" fmla="*/ 2147483646 h 547"/>
                <a:gd name="T40" fmla="*/ 2147483646 w 536"/>
                <a:gd name="T41" fmla="*/ 2147483646 h 547"/>
                <a:gd name="T42" fmla="*/ 2147483646 w 536"/>
                <a:gd name="T43" fmla="*/ 2147483646 h 547"/>
                <a:gd name="T44" fmla="*/ 2147483646 w 536"/>
                <a:gd name="T45" fmla="*/ 2147483646 h 547"/>
                <a:gd name="T46" fmla="*/ 2147483646 w 536"/>
                <a:gd name="T47" fmla="*/ 2147483646 h 547"/>
                <a:gd name="T48" fmla="*/ 2147483646 w 536"/>
                <a:gd name="T49" fmla="*/ 2147483646 h 547"/>
                <a:gd name="T50" fmla="*/ 2147483646 w 536"/>
                <a:gd name="T51" fmla="*/ 2147483646 h 547"/>
                <a:gd name="T52" fmla="*/ 2147483646 w 536"/>
                <a:gd name="T53" fmla="*/ 2147483646 h 547"/>
                <a:gd name="T54" fmla="*/ 2147483646 w 536"/>
                <a:gd name="T55" fmla="*/ 2147483646 h 547"/>
                <a:gd name="T56" fmla="*/ 2147483646 w 536"/>
                <a:gd name="T57" fmla="*/ 2147483646 h 547"/>
                <a:gd name="T58" fmla="*/ 2147483646 w 536"/>
                <a:gd name="T59" fmla="*/ 2147483646 h 547"/>
                <a:gd name="T60" fmla="*/ 2147483646 w 536"/>
                <a:gd name="T61" fmla="*/ 2147483646 h 547"/>
                <a:gd name="T62" fmla="*/ 2147483646 w 536"/>
                <a:gd name="T63" fmla="*/ 2147483646 h 547"/>
                <a:gd name="T64" fmla="*/ 2147483646 w 536"/>
                <a:gd name="T65" fmla="*/ 2147483646 h 547"/>
                <a:gd name="T66" fmla="*/ 2147483646 w 536"/>
                <a:gd name="T67" fmla="*/ 2147483646 h 547"/>
                <a:gd name="T68" fmla="*/ 2147483646 w 536"/>
                <a:gd name="T69" fmla="*/ 2147483646 h 547"/>
                <a:gd name="T70" fmla="*/ 2147483646 w 536"/>
                <a:gd name="T71" fmla="*/ 2147483646 h 547"/>
                <a:gd name="T72" fmla="*/ 0 w 536"/>
                <a:gd name="T73" fmla="*/ 2147483646 h 547"/>
                <a:gd name="T74" fmla="*/ 0 w 536"/>
                <a:gd name="T75" fmla="*/ 2147483646 h 547"/>
                <a:gd name="T76" fmla="*/ 0 w 536"/>
                <a:gd name="T77" fmla="*/ 2147483646 h 547"/>
                <a:gd name="T78" fmla="*/ 0 w 536"/>
                <a:gd name="T79" fmla="*/ 2147483646 h 547"/>
                <a:gd name="T80" fmla="*/ 0 w 536"/>
                <a:gd name="T81" fmla="*/ 2147483646 h 547"/>
                <a:gd name="T82" fmla="*/ 0 w 536"/>
                <a:gd name="T83" fmla="*/ 0 h 547"/>
                <a:gd name="T84" fmla="*/ 2147483646 w 536"/>
                <a:gd name="T85" fmla="*/ 0 h 547"/>
                <a:gd name="T86" fmla="*/ 2147483646 w 536"/>
                <a:gd name="T87" fmla="*/ 2147483646 h 547"/>
                <a:gd name="T88" fmla="*/ 2147483646 w 536"/>
                <a:gd name="T89" fmla="*/ 2147483646 h 547"/>
                <a:gd name="T90" fmla="*/ 2147483646 w 536"/>
                <a:gd name="T91" fmla="*/ 2147483646 h 547"/>
                <a:gd name="T92" fmla="*/ 2147483646 w 536"/>
                <a:gd name="T93" fmla="*/ 0 h 547"/>
                <a:gd name="T94" fmla="*/ 2147483646 w 536"/>
                <a:gd name="T95" fmla="*/ 0 h 547"/>
                <a:gd name="T96" fmla="*/ 2147483646 w 536"/>
                <a:gd name="T97" fmla="*/ 0 h 547"/>
                <a:gd name="T98" fmla="*/ 2147483646 w 536"/>
                <a:gd name="T99" fmla="*/ 0 h 547"/>
                <a:gd name="T100" fmla="*/ 2147483646 w 536"/>
                <a:gd name="T101" fmla="*/ 2147483646 h 547"/>
                <a:gd name="T102" fmla="*/ 2147483646 w 536"/>
                <a:gd name="T103" fmla="*/ 2147483646 h 547"/>
                <a:gd name="T104" fmla="*/ 2147483646 w 536"/>
                <a:gd name="T105" fmla="*/ 0 h 547"/>
                <a:gd name="T106" fmla="*/ 2147483646 w 536"/>
                <a:gd name="T107" fmla="*/ 2147483646 h 547"/>
                <a:gd name="T108" fmla="*/ 2147483646 w 536"/>
                <a:gd name="T109" fmla="*/ 2147483646 h 547"/>
                <a:gd name="T110" fmla="*/ 2147483646 w 536"/>
                <a:gd name="T111" fmla="*/ 2147483646 h 547"/>
                <a:gd name="T112" fmla="*/ 2147483646 w 536"/>
                <a:gd name="T113" fmla="*/ 2147483646 h 547"/>
                <a:gd name="T114" fmla="*/ 2147483646 w 536"/>
                <a:gd name="T115" fmla="*/ 2147483646 h 5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36"/>
                <a:gd name="T175" fmla="*/ 0 h 547"/>
                <a:gd name="T176" fmla="*/ 536 w 536"/>
                <a:gd name="T177" fmla="*/ 547 h 5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36" h="547">
                  <a:moveTo>
                    <a:pt x="427" y="201"/>
                  </a:moveTo>
                  <a:lnTo>
                    <a:pt x="396" y="149"/>
                  </a:lnTo>
                  <a:lnTo>
                    <a:pt x="366" y="98"/>
                  </a:lnTo>
                  <a:lnTo>
                    <a:pt x="357" y="104"/>
                  </a:lnTo>
                  <a:lnTo>
                    <a:pt x="376" y="146"/>
                  </a:lnTo>
                  <a:lnTo>
                    <a:pt x="397" y="186"/>
                  </a:lnTo>
                  <a:lnTo>
                    <a:pt x="418" y="226"/>
                  </a:lnTo>
                  <a:lnTo>
                    <a:pt x="439" y="267"/>
                  </a:lnTo>
                  <a:lnTo>
                    <a:pt x="461" y="306"/>
                  </a:lnTo>
                  <a:lnTo>
                    <a:pt x="482" y="346"/>
                  </a:lnTo>
                  <a:lnTo>
                    <a:pt x="509" y="385"/>
                  </a:lnTo>
                  <a:lnTo>
                    <a:pt x="536" y="422"/>
                  </a:lnTo>
                  <a:lnTo>
                    <a:pt x="532" y="426"/>
                  </a:lnTo>
                  <a:lnTo>
                    <a:pt x="535" y="470"/>
                  </a:lnTo>
                  <a:lnTo>
                    <a:pt x="517" y="491"/>
                  </a:lnTo>
                  <a:lnTo>
                    <a:pt x="503" y="486"/>
                  </a:lnTo>
                  <a:lnTo>
                    <a:pt x="493" y="517"/>
                  </a:lnTo>
                  <a:lnTo>
                    <a:pt x="467" y="522"/>
                  </a:lnTo>
                  <a:lnTo>
                    <a:pt x="458" y="547"/>
                  </a:lnTo>
                  <a:lnTo>
                    <a:pt x="399" y="540"/>
                  </a:lnTo>
                  <a:lnTo>
                    <a:pt x="339" y="532"/>
                  </a:lnTo>
                  <a:lnTo>
                    <a:pt x="336" y="520"/>
                  </a:lnTo>
                  <a:lnTo>
                    <a:pt x="330" y="532"/>
                  </a:lnTo>
                  <a:lnTo>
                    <a:pt x="293" y="532"/>
                  </a:lnTo>
                  <a:lnTo>
                    <a:pt x="255" y="532"/>
                  </a:lnTo>
                  <a:lnTo>
                    <a:pt x="217" y="532"/>
                  </a:lnTo>
                  <a:lnTo>
                    <a:pt x="179" y="532"/>
                  </a:lnTo>
                  <a:lnTo>
                    <a:pt x="142" y="532"/>
                  </a:lnTo>
                  <a:lnTo>
                    <a:pt x="105" y="532"/>
                  </a:lnTo>
                  <a:lnTo>
                    <a:pt x="67" y="532"/>
                  </a:lnTo>
                  <a:lnTo>
                    <a:pt x="30" y="532"/>
                  </a:lnTo>
                  <a:lnTo>
                    <a:pt x="27" y="482"/>
                  </a:lnTo>
                  <a:lnTo>
                    <a:pt x="24" y="429"/>
                  </a:lnTo>
                  <a:lnTo>
                    <a:pt x="21" y="377"/>
                  </a:lnTo>
                  <a:lnTo>
                    <a:pt x="18" y="326"/>
                  </a:lnTo>
                  <a:lnTo>
                    <a:pt x="15" y="274"/>
                  </a:lnTo>
                  <a:lnTo>
                    <a:pt x="11" y="222"/>
                  </a:lnTo>
                  <a:lnTo>
                    <a:pt x="8" y="170"/>
                  </a:lnTo>
                  <a:lnTo>
                    <a:pt x="3" y="119"/>
                  </a:lnTo>
                  <a:lnTo>
                    <a:pt x="2" y="77"/>
                  </a:lnTo>
                  <a:lnTo>
                    <a:pt x="0" y="35"/>
                  </a:lnTo>
                  <a:lnTo>
                    <a:pt x="8" y="0"/>
                  </a:lnTo>
                  <a:lnTo>
                    <a:pt x="39" y="1"/>
                  </a:lnTo>
                  <a:lnTo>
                    <a:pt x="111" y="22"/>
                  </a:lnTo>
                  <a:lnTo>
                    <a:pt x="182" y="41"/>
                  </a:lnTo>
                  <a:lnTo>
                    <a:pt x="248" y="21"/>
                  </a:lnTo>
                  <a:lnTo>
                    <a:pt x="279" y="4"/>
                  </a:lnTo>
                  <a:lnTo>
                    <a:pt x="264" y="12"/>
                  </a:lnTo>
                  <a:lnTo>
                    <a:pt x="287" y="6"/>
                  </a:lnTo>
                  <a:lnTo>
                    <a:pt x="329" y="18"/>
                  </a:lnTo>
                  <a:lnTo>
                    <a:pt x="344" y="28"/>
                  </a:lnTo>
                  <a:lnTo>
                    <a:pt x="366" y="32"/>
                  </a:lnTo>
                  <a:lnTo>
                    <a:pt x="432" y="18"/>
                  </a:lnTo>
                  <a:lnTo>
                    <a:pt x="452" y="68"/>
                  </a:lnTo>
                  <a:lnTo>
                    <a:pt x="473" y="119"/>
                  </a:lnTo>
                  <a:lnTo>
                    <a:pt x="464" y="164"/>
                  </a:lnTo>
                  <a:lnTo>
                    <a:pt x="454" y="210"/>
                  </a:lnTo>
                  <a:lnTo>
                    <a:pt x="427" y="201"/>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39" name="Freeform 79"/>
            <p:cNvSpPr>
              <a:spLocks noChangeAspect="1"/>
            </p:cNvSpPr>
            <p:nvPr/>
          </p:nvSpPr>
          <p:spPr bwMode="auto">
            <a:xfrm>
              <a:off x="4980650" y="2620351"/>
              <a:ext cx="622661" cy="664385"/>
            </a:xfrm>
            <a:custGeom>
              <a:avLst/>
              <a:gdLst>
                <a:gd name="T0" fmla="*/ 2147483646 w 1337"/>
                <a:gd name="T1" fmla="*/ 2147483646 h 1511"/>
                <a:gd name="T2" fmla="*/ 2147483646 w 1337"/>
                <a:gd name="T3" fmla="*/ 2147483646 h 1511"/>
                <a:gd name="T4" fmla="*/ 2147483646 w 1337"/>
                <a:gd name="T5" fmla="*/ 2147483646 h 1511"/>
                <a:gd name="T6" fmla="*/ 2147483646 w 1337"/>
                <a:gd name="T7" fmla="*/ 2147483646 h 1511"/>
                <a:gd name="T8" fmla="*/ 2147483646 w 1337"/>
                <a:gd name="T9" fmla="*/ 2147483646 h 1511"/>
                <a:gd name="T10" fmla="*/ 2147483646 w 1337"/>
                <a:gd name="T11" fmla="*/ 2147483646 h 1511"/>
                <a:gd name="T12" fmla="*/ 2147483646 w 1337"/>
                <a:gd name="T13" fmla="*/ 2147483646 h 1511"/>
                <a:gd name="T14" fmla="*/ 2147483646 w 1337"/>
                <a:gd name="T15" fmla="*/ 2147483646 h 1511"/>
                <a:gd name="T16" fmla="*/ 2147483646 w 1337"/>
                <a:gd name="T17" fmla="*/ 2147483646 h 1511"/>
                <a:gd name="T18" fmla="*/ 0 w 1337"/>
                <a:gd name="T19" fmla="*/ 2147483646 h 1511"/>
                <a:gd name="T20" fmla="*/ 2147483646 w 1337"/>
                <a:gd name="T21" fmla="*/ 2147483646 h 1511"/>
                <a:gd name="T22" fmla="*/ 2147483646 w 1337"/>
                <a:gd name="T23" fmla="*/ 2147483646 h 1511"/>
                <a:gd name="T24" fmla="*/ 2147483646 w 1337"/>
                <a:gd name="T25" fmla="*/ 2147483646 h 1511"/>
                <a:gd name="T26" fmla="*/ 2147483646 w 1337"/>
                <a:gd name="T27" fmla="*/ 2147483646 h 1511"/>
                <a:gd name="T28" fmla="*/ 2147483646 w 1337"/>
                <a:gd name="T29" fmla="*/ 2147483646 h 1511"/>
                <a:gd name="T30" fmla="*/ 2147483646 w 1337"/>
                <a:gd name="T31" fmla="*/ 2147483646 h 1511"/>
                <a:gd name="T32" fmla="*/ 2147483646 w 1337"/>
                <a:gd name="T33" fmla="*/ 2147483646 h 1511"/>
                <a:gd name="T34" fmla="*/ 2147483646 w 1337"/>
                <a:gd name="T35" fmla="*/ 2147483646 h 1511"/>
                <a:gd name="T36" fmla="*/ 2147483646 w 1337"/>
                <a:gd name="T37" fmla="*/ 2147483646 h 1511"/>
                <a:gd name="T38" fmla="*/ 2147483646 w 1337"/>
                <a:gd name="T39" fmla="*/ 2147483646 h 1511"/>
                <a:gd name="T40" fmla="*/ 2147483646 w 1337"/>
                <a:gd name="T41" fmla="*/ 2147483646 h 1511"/>
                <a:gd name="T42" fmla="*/ 2147483646 w 1337"/>
                <a:gd name="T43" fmla="*/ 2147483646 h 1511"/>
                <a:gd name="T44" fmla="*/ 2147483646 w 1337"/>
                <a:gd name="T45" fmla="*/ 2147483646 h 1511"/>
                <a:gd name="T46" fmla="*/ 2147483646 w 1337"/>
                <a:gd name="T47" fmla="*/ 2147483646 h 1511"/>
                <a:gd name="T48" fmla="*/ 2147483646 w 1337"/>
                <a:gd name="T49" fmla="*/ 2147483646 h 1511"/>
                <a:gd name="T50" fmla="*/ 2147483646 w 1337"/>
                <a:gd name="T51" fmla="*/ 2147483646 h 1511"/>
                <a:gd name="T52" fmla="*/ 2147483646 w 1337"/>
                <a:gd name="T53" fmla="*/ 2147483646 h 1511"/>
                <a:gd name="T54" fmla="*/ 2147483646 w 1337"/>
                <a:gd name="T55" fmla="*/ 2147483646 h 1511"/>
                <a:gd name="T56" fmla="*/ 2147483646 w 1337"/>
                <a:gd name="T57" fmla="*/ 2147483646 h 1511"/>
                <a:gd name="T58" fmla="*/ 2147483646 w 1337"/>
                <a:gd name="T59" fmla="*/ 2147483646 h 1511"/>
                <a:gd name="T60" fmla="*/ 2147483646 w 1337"/>
                <a:gd name="T61" fmla="*/ 2147483646 h 1511"/>
                <a:gd name="T62" fmla="*/ 2147483646 w 1337"/>
                <a:gd name="T63" fmla="*/ 2147483646 h 1511"/>
                <a:gd name="T64" fmla="*/ 2147483646 w 1337"/>
                <a:gd name="T65" fmla="*/ 2147483646 h 1511"/>
                <a:gd name="T66" fmla="*/ 2147483646 w 1337"/>
                <a:gd name="T67" fmla="*/ 2147483646 h 1511"/>
                <a:gd name="T68" fmla="*/ 2147483646 w 1337"/>
                <a:gd name="T69" fmla="*/ 2147483646 h 1511"/>
                <a:gd name="T70" fmla="*/ 2147483646 w 1337"/>
                <a:gd name="T71" fmla="*/ 2147483646 h 1511"/>
                <a:gd name="T72" fmla="*/ 2147483646 w 1337"/>
                <a:gd name="T73" fmla="*/ 2147483646 h 1511"/>
                <a:gd name="T74" fmla="*/ 2147483646 w 1337"/>
                <a:gd name="T75" fmla="*/ 2147483646 h 1511"/>
                <a:gd name="T76" fmla="*/ 2147483646 w 1337"/>
                <a:gd name="T77" fmla="*/ 2147483646 h 1511"/>
                <a:gd name="T78" fmla="*/ 2147483646 w 1337"/>
                <a:gd name="T79" fmla="*/ 2147483646 h 1511"/>
                <a:gd name="T80" fmla="*/ 2147483646 w 1337"/>
                <a:gd name="T81" fmla="*/ 2147483646 h 1511"/>
                <a:gd name="T82" fmla="*/ 2147483646 w 1337"/>
                <a:gd name="T83" fmla="*/ 2147483646 h 1511"/>
                <a:gd name="T84" fmla="*/ 2147483646 w 1337"/>
                <a:gd name="T85" fmla="*/ 2147483646 h 1511"/>
                <a:gd name="T86" fmla="*/ 2147483646 w 1337"/>
                <a:gd name="T87" fmla="*/ 2147483646 h 1511"/>
                <a:gd name="T88" fmla="*/ 2147483646 w 1337"/>
                <a:gd name="T89" fmla="*/ 2147483646 h 1511"/>
                <a:gd name="T90" fmla="*/ 2147483646 w 1337"/>
                <a:gd name="T91" fmla="*/ 2147483646 h 1511"/>
                <a:gd name="T92" fmla="*/ 2147483646 w 1337"/>
                <a:gd name="T93" fmla="*/ 2147483646 h 1511"/>
                <a:gd name="T94" fmla="*/ 2147483646 w 1337"/>
                <a:gd name="T95" fmla="*/ 2147483646 h 1511"/>
                <a:gd name="T96" fmla="*/ 2147483646 w 1337"/>
                <a:gd name="T97" fmla="*/ 2147483646 h 1511"/>
                <a:gd name="T98" fmla="*/ 2147483646 w 1337"/>
                <a:gd name="T99" fmla="*/ 2147483646 h 1511"/>
                <a:gd name="T100" fmla="*/ 2147483646 w 1337"/>
                <a:gd name="T101" fmla="*/ 2147483646 h 1511"/>
                <a:gd name="T102" fmla="*/ 2147483646 w 1337"/>
                <a:gd name="T103" fmla="*/ 2147483646 h 1511"/>
                <a:gd name="T104" fmla="*/ 2147483646 w 1337"/>
                <a:gd name="T105" fmla="*/ 2147483646 h 1511"/>
                <a:gd name="T106" fmla="*/ 2147483646 w 1337"/>
                <a:gd name="T107" fmla="*/ 2147483646 h 1511"/>
                <a:gd name="T108" fmla="*/ 2147483646 w 1337"/>
                <a:gd name="T109" fmla="*/ 2147483646 h 1511"/>
                <a:gd name="T110" fmla="*/ 2147483646 w 1337"/>
                <a:gd name="T111" fmla="*/ 2147483646 h 1511"/>
                <a:gd name="T112" fmla="*/ 2147483646 w 1337"/>
                <a:gd name="T113" fmla="*/ 2147483646 h 1511"/>
                <a:gd name="T114" fmla="*/ 2147483646 w 1337"/>
                <a:gd name="T115" fmla="*/ 2147483646 h 1511"/>
                <a:gd name="T116" fmla="*/ 2147483646 w 1337"/>
                <a:gd name="T117" fmla="*/ 0 h 15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37"/>
                <a:gd name="T178" fmla="*/ 0 h 1511"/>
                <a:gd name="T179" fmla="*/ 1337 w 1337"/>
                <a:gd name="T180" fmla="*/ 1511 h 15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37" h="1511">
                  <a:moveTo>
                    <a:pt x="325" y="0"/>
                  </a:moveTo>
                  <a:lnTo>
                    <a:pt x="282" y="39"/>
                  </a:lnTo>
                  <a:lnTo>
                    <a:pt x="228" y="55"/>
                  </a:lnTo>
                  <a:lnTo>
                    <a:pt x="161" y="45"/>
                  </a:lnTo>
                  <a:lnTo>
                    <a:pt x="160" y="64"/>
                  </a:lnTo>
                  <a:lnTo>
                    <a:pt x="182" y="88"/>
                  </a:lnTo>
                  <a:lnTo>
                    <a:pt x="182" y="106"/>
                  </a:lnTo>
                  <a:lnTo>
                    <a:pt x="194" y="134"/>
                  </a:lnTo>
                  <a:lnTo>
                    <a:pt x="215" y="147"/>
                  </a:lnTo>
                  <a:lnTo>
                    <a:pt x="233" y="168"/>
                  </a:lnTo>
                  <a:lnTo>
                    <a:pt x="254" y="185"/>
                  </a:lnTo>
                  <a:lnTo>
                    <a:pt x="222" y="207"/>
                  </a:lnTo>
                  <a:lnTo>
                    <a:pt x="233" y="249"/>
                  </a:lnTo>
                  <a:lnTo>
                    <a:pt x="213" y="285"/>
                  </a:lnTo>
                  <a:lnTo>
                    <a:pt x="189" y="327"/>
                  </a:lnTo>
                  <a:lnTo>
                    <a:pt x="160" y="373"/>
                  </a:lnTo>
                  <a:lnTo>
                    <a:pt x="128" y="421"/>
                  </a:lnTo>
                  <a:lnTo>
                    <a:pt x="84" y="421"/>
                  </a:lnTo>
                  <a:lnTo>
                    <a:pt x="64" y="416"/>
                  </a:lnTo>
                  <a:lnTo>
                    <a:pt x="39" y="483"/>
                  </a:lnTo>
                  <a:lnTo>
                    <a:pt x="73" y="503"/>
                  </a:lnTo>
                  <a:lnTo>
                    <a:pt x="85" y="540"/>
                  </a:lnTo>
                  <a:lnTo>
                    <a:pt x="103" y="541"/>
                  </a:lnTo>
                  <a:lnTo>
                    <a:pt x="127" y="615"/>
                  </a:lnTo>
                  <a:lnTo>
                    <a:pt x="109" y="612"/>
                  </a:lnTo>
                  <a:lnTo>
                    <a:pt x="63" y="619"/>
                  </a:lnTo>
                  <a:lnTo>
                    <a:pt x="22" y="618"/>
                  </a:lnTo>
                  <a:lnTo>
                    <a:pt x="24" y="637"/>
                  </a:lnTo>
                  <a:lnTo>
                    <a:pt x="0" y="647"/>
                  </a:lnTo>
                  <a:lnTo>
                    <a:pt x="0" y="650"/>
                  </a:lnTo>
                  <a:lnTo>
                    <a:pt x="19" y="644"/>
                  </a:lnTo>
                  <a:lnTo>
                    <a:pt x="10" y="656"/>
                  </a:lnTo>
                  <a:lnTo>
                    <a:pt x="54" y="700"/>
                  </a:lnTo>
                  <a:lnTo>
                    <a:pt x="109" y="689"/>
                  </a:lnTo>
                  <a:lnTo>
                    <a:pt x="106" y="700"/>
                  </a:lnTo>
                  <a:lnTo>
                    <a:pt x="72" y="723"/>
                  </a:lnTo>
                  <a:lnTo>
                    <a:pt x="46" y="720"/>
                  </a:lnTo>
                  <a:lnTo>
                    <a:pt x="88" y="767"/>
                  </a:lnTo>
                  <a:lnTo>
                    <a:pt x="131" y="812"/>
                  </a:lnTo>
                  <a:lnTo>
                    <a:pt x="197" y="794"/>
                  </a:lnTo>
                  <a:lnTo>
                    <a:pt x="201" y="756"/>
                  </a:lnTo>
                  <a:lnTo>
                    <a:pt x="204" y="732"/>
                  </a:lnTo>
                  <a:lnTo>
                    <a:pt x="230" y="732"/>
                  </a:lnTo>
                  <a:lnTo>
                    <a:pt x="221" y="747"/>
                  </a:lnTo>
                  <a:lnTo>
                    <a:pt x="219" y="758"/>
                  </a:lnTo>
                  <a:lnTo>
                    <a:pt x="246" y="758"/>
                  </a:lnTo>
                  <a:lnTo>
                    <a:pt x="228" y="776"/>
                  </a:lnTo>
                  <a:lnTo>
                    <a:pt x="236" y="800"/>
                  </a:lnTo>
                  <a:lnTo>
                    <a:pt x="239" y="838"/>
                  </a:lnTo>
                  <a:lnTo>
                    <a:pt x="252" y="895"/>
                  </a:lnTo>
                  <a:lnTo>
                    <a:pt x="254" y="910"/>
                  </a:lnTo>
                  <a:lnTo>
                    <a:pt x="260" y="922"/>
                  </a:lnTo>
                  <a:lnTo>
                    <a:pt x="275" y="991"/>
                  </a:lnTo>
                  <a:lnTo>
                    <a:pt x="292" y="1044"/>
                  </a:lnTo>
                  <a:lnTo>
                    <a:pt x="312" y="1098"/>
                  </a:lnTo>
                  <a:lnTo>
                    <a:pt x="322" y="1110"/>
                  </a:lnTo>
                  <a:lnTo>
                    <a:pt x="349" y="1174"/>
                  </a:lnTo>
                  <a:lnTo>
                    <a:pt x="375" y="1238"/>
                  </a:lnTo>
                  <a:lnTo>
                    <a:pt x="397" y="1283"/>
                  </a:lnTo>
                  <a:lnTo>
                    <a:pt x="419" y="1328"/>
                  </a:lnTo>
                  <a:lnTo>
                    <a:pt x="442" y="1373"/>
                  </a:lnTo>
                  <a:lnTo>
                    <a:pt x="457" y="1411"/>
                  </a:lnTo>
                  <a:lnTo>
                    <a:pt x="476" y="1453"/>
                  </a:lnTo>
                  <a:lnTo>
                    <a:pt x="495" y="1496"/>
                  </a:lnTo>
                  <a:lnTo>
                    <a:pt x="527" y="1511"/>
                  </a:lnTo>
                  <a:lnTo>
                    <a:pt x="552" y="1483"/>
                  </a:lnTo>
                  <a:lnTo>
                    <a:pt x="581" y="1453"/>
                  </a:lnTo>
                  <a:lnTo>
                    <a:pt x="609" y="1450"/>
                  </a:lnTo>
                  <a:lnTo>
                    <a:pt x="591" y="1428"/>
                  </a:lnTo>
                  <a:lnTo>
                    <a:pt x="618" y="1389"/>
                  </a:lnTo>
                  <a:lnTo>
                    <a:pt x="631" y="1388"/>
                  </a:lnTo>
                  <a:lnTo>
                    <a:pt x="627" y="1347"/>
                  </a:lnTo>
                  <a:lnTo>
                    <a:pt x="622" y="1307"/>
                  </a:lnTo>
                  <a:lnTo>
                    <a:pt x="631" y="1264"/>
                  </a:lnTo>
                  <a:lnTo>
                    <a:pt x="640" y="1217"/>
                  </a:lnTo>
                  <a:lnTo>
                    <a:pt x="630" y="1168"/>
                  </a:lnTo>
                  <a:lnTo>
                    <a:pt x="625" y="1104"/>
                  </a:lnTo>
                  <a:lnTo>
                    <a:pt x="652" y="1086"/>
                  </a:lnTo>
                  <a:lnTo>
                    <a:pt x="657" y="1080"/>
                  </a:lnTo>
                  <a:lnTo>
                    <a:pt x="669" y="1079"/>
                  </a:lnTo>
                  <a:lnTo>
                    <a:pt x="681" y="1058"/>
                  </a:lnTo>
                  <a:lnTo>
                    <a:pt x="721" y="1043"/>
                  </a:lnTo>
                  <a:lnTo>
                    <a:pt x="727" y="1007"/>
                  </a:lnTo>
                  <a:lnTo>
                    <a:pt x="773" y="959"/>
                  </a:lnTo>
                  <a:lnTo>
                    <a:pt x="821" y="911"/>
                  </a:lnTo>
                  <a:lnTo>
                    <a:pt x="858" y="873"/>
                  </a:lnTo>
                  <a:lnTo>
                    <a:pt x="887" y="855"/>
                  </a:lnTo>
                  <a:lnTo>
                    <a:pt x="915" y="815"/>
                  </a:lnTo>
                  <a:lnTo>
                    <a:pt x="915" y="774"/>
                  </a:lnTo>
                  <a:lnTo>
                    <a:pt x="960" y="743"/>
                  </a:lnTo>
                  <a:lnTo>
                    <a:pt x="973" y="764"/>
                  </a:lnTo>
                  <a:lnTo>
                    <a:pt x="988" y="767"/>
                  </a:lnTo>
                  <a:lnTo>
                    <a:pt x="998" y="762"/>
                  </a:lnTo>
                  <a:lnTo>
                    <a:pt x="1010" y="764"/>
                  </a:lnTo>
                  <a:lnTo>
                    <a:pt x="1007" y="749"/>
                  </a:lnTo>
                  <a:lnTo>
                    <a:pt x="994" y="707"/>
                  </a:lnTo>
                  <a:lnTo>
                    <a:pt x="981" y="664"/>
                  </a:lnTo>
                  <a:lnTo>
                    <a:pt x="976" y="632"/>
                  </a:lnTo>
                  <a:lnTo>
                    <a:pt x="940" y="601"/>
                  </a:lnTo>
                  <a:lnTo>
                    <a:pt x="952" y="579"/>
                  </a:lnTo>
                  <a:lnTo>
                    <a:pt x="972" y="570"/>
                  </a:lnTo>
                  <a:lnTo>
                    <a:pt x="934" y="534"/>
                  </a:lnTo>
                  <a:lnTo>
                    <a:pt x="936" y="494"/>
                  </a:lnTo>
                  <a:lnTo>
                    <a:pt x="967" y="507"/>
                  </a:lnTo>
                  <a:lnTo>
                    <a:pt x="984" y="524"/>
                  </a:lnTo>
                  <a:lnTo>
                    <a:pt x="995" y="515"/>
                  </a:lnTo>
                  <a:lnTo>
                    <a:pt x="1015" y="559"/>
                  </a:lnTo>
                  <a:lnTo>
                    <a:pt x="1066" y="564"/>
                  </a:lnTo>
                  <a:lnTo>
                    <a:pt x="1116" y="570"/>
                  </a:lnTo>
                  <a:lnTo>
                    <a:pt x="1142" y="588"/>
                  </a:lnTo>
                  <a:lnTo>
                    <a:pt x="1133" y="610"/>
                  </a:lnTo>
                  <a:lnTo>
                    <a:pt x="1098" y="634"/>
                  </a:lnTo>
                  <a:lnTo>
                    <a:pt x="1107" y="679"/>
                  </a:lnTo>
                  <a:lnTo>
                    <a:pt x="1118" y="689"/>
                  </a:lnTo>
                  <a:lnTo>
                    <a:pt x="1139" y="649"/>
                  </a:lnTo>
                  <a:lnTo>
                    <a:pt x="1158" y="698"/>
                  </a:lnTo>
                  <a:lnTo>
                    <a:pt x="1176" y="746"/>
                  </a:lnTo>
                  <a:lnTo>
                    <a:pt x="1178" y="744"/>
                  </a:lnTo>
                  <a:lnTo>
                    <a:pt x="1195" y="744"/>
                  </a:lnTo>
                  <a:lnTo>
                    <a:pt x="1195" y="686"/>
                  </a:lnTo>
                  <a:lnTo>
                    <a:pt x="1197" y="638"/>
                  </a:lnTo>
                  <a:lnTo>
                    <a:pt x="1228" y="638"/>
                  </a:lnTo>
                  <a:lnTo>
                    <a:pt x="1251" y="571"/>
                  </a:lnTo>
                  <a:lnTo>
                    <a:pt x="1251" y="547"/>
                  </a:lnTo>
                  <a:lnTo>
                    <a:pt x="1252" y="501"/>
                  </a:lnTo>
                  <a:lnTo>
                    <a:pt x="1298" y="453"/>
                  </a:lnTo>
                  <a:lnTo>
                    <a:pt x="1334" y="461"/>
                  </a:lnTo>
                  <a:lnTo>
                    <a:pt x="1325" y="444"/>
                  </a:lnTo>
                  <a:lnTo>
                    <a:pt x="1330" y="428"/>
                  </a:lnTo>
                  <a:lnTo>
                    <a:pt x="1337" y="401"/>
                  </a:lnTo>
                  <a:lnTo>
                    <a:pt x="1285" y="383"/>
                  </a:lnTo>
                  <a:lnTo>
                    <a:pt x="1287" y="359"/>
                  </a:lnTo>
                  <a:lnTo>
                    <a:pt x="1269" y="353"/>
                  </a:lnTo>
                  <a:lnTo>
                    <a:pt x="1272" y="344"/>
                  </a:lnTo>
                  <a:lnTo>
                    <a:pt x="1251" y="338"/>
                  </a:lnTo>
                  <a:lnTo>
                    <a:pt x="1225" y="353"/>
                  </a:lnTo>
                  <a:lnTo>
                    <a:pt x="1187" y="347"/>
                  </a:lnTo>
                  <a:lnTo>
                    <a:pt x="1152" y="379"/>
                  </a:lnTo>
                  <a:lnTo>
                    <a:pt x="1118" y="410"/>
                  </a:lnTo>
                  <a:lnTo>
                    <a:pt x="1075" y="427"/>
                  </a:lnTo>
                  <a:lnTo>
                    <a:pt x="1073" y="427"/>
                  </a:lnTo>
                  <a:lnTo>
                    <a:pt x="1088" y="444"/>
                  </a:lnTo>
                  <a:lnTo>
                    <a:pt x="1106" y="473"/>
                  </a:lnTo>
                  <a:lnTo>
                    <a:pt x="1060" y="476"/>
                  </a:lnTo>
                  <a:lnTo>
                    <a:pt x="1015" y="479"/>
                  </a:lnTo>
                  <a:lnTo>
                    <a:pt x="957" y="473"/>
                  </a:lnTo>
                  <a:lnTo>
                    <a:pt x="949" y="452"/>
                  </a:lnTo>
                  <a:lnTo>
                    <a:pt x="927" y="407"/>
                  </a:lnTo>
                  <a:lnTo>
                    <a:pt x="907" y="421"/>
                  </a:lnTo>
                  <a:lnTo>
                    <a:pt x="921" y="497"/>
                  </a:lnTo>
                  <a:lnTo>
                    <a:pt x="869" y="495"/>
                  </a:lnTo>
                  <a:lnTo>
                    <a:pt x="806" y="488"/>
                  </a:lnTo>
                  <a:lnTo>
                    <a:pt x="772" y="477"/>
                  </a:lnTo>
                  <a:lnTo>
                    <a:pt x="748" y="452"/>
                  </a:lnTo>
                  <a:lnTo>
                    <a:pt x="688" y="441"/>
                  </a:lnTo>
                  <a:lnTo>
                    <a:pt x="640" y="433"/>
                  </a:lnTo>
                  <a:lnTo>
                    <a:pt x="582" y="401"/>
                  </a:lnTo>
                  <a:lnTo>
                    <a:pt x="522" y="371"/>
                  </a:lnTo>
                  <a:lnTo>
                    <a:pt x="521" y="337"/>
                  </a:lnTo>
                  <a:lnTo>
                    <a:pt x="548" y="292"/>
                  </a:lnTo>
                  <a:lnTo>
                    <a:pt x="501" y="261"/>
                  </a:lnTo>
                  <a:lnTo>
                    <a:pt x="445" y="228"/>
                  </a:lnTo>
                  <a:lnTo>
                    <a:pt x="421" y="221"/>
                  </a:lnTo>
                  <a:lnTo>
                    <a:pt x="400" y="161"/>
                  </a:lnTo>
                  <a:lnTo>
                    <a:pt x="430" y="165"/>
                  </a:lnTo>
                  <a:lnTo>
                    <a:pt x="437" y="143"/>
                  </a:lnTo>
                  <a:lnTo>
                    <a:pt x="407" y="103"/>
                  </a:lnTo>
                  <a:lnTo>
                    <a:pt x="406" y="82"/>
                  </a:lnTo>
                  <a:lnTo>
                    <a:pt x="404" y="77"/>
                  </a:lnTo>
                  <a:lnTo>
                    <a:pt x="401" y="68"/>
                  </a:lnTo>
                  <a:lnTo>
                    <a:pt x="394" y="59"/>
                  </a:lnTo>
                  <a:lnTo>
                    <a:pt x="385" y="46"/>
                  </a:lnTo>
                  <a:lnTo>
                    <a:pt x="384" y="34"/>
                  </a:lnTo>
                  <a:lnTo>
                    <a:pt x="378" y="19"/>
                  </a:lnTo>
                  <a:lnTo>
                    <a:pt x="363" y="13"/>
                  </a:lnTo>
                  <a:lnTo>
                    <a:pt x="340" y="6"/>
                  </a:lnTo>
                  <a:lnTo>
                    <a:pt x="325"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0" name="Freeform 80"/>
            <p:cNvSpPr>
              <a:spLocks noChangeAspect="1"/>
            </p:cNvSpPr>
            <p:nvPr/>
          </p:nvSpPr>
          <p:spPr bwMode="auto">
            <a:xfrm>
              <a:off x="4209935" y="2673651"/>
              <a:ext cx="26290" cy="91725"/>
            </a:xfrm>
            <a:custGeom>
              <a:avLst/>
              <a:gdLst>
                <a:gd name="T0" fmla="*/ 2147483646 w 58"/>
                <a:gd name="T1" fmla="*/ 2147483646 h 207"/>
                <a:gd name="T2" fmla="*/ 2147483646 w 58"/>
                <a:gd name="T3" fmla="*/ 2147483646 h 207"/>
                <a:gd name="T4" fmla="*/ 0 w 58"/>
                <a:gd name="T5" fmla="*/ 2147483646 h 207"/>
                <a:gd name="T6" fmla="*/ 2147483646 w 58"/>
                <a:gd name="T7" fmla="*/ 2147483646 h 207"/>
                <a:gd name="T8" fmla="*/ 2147483646 w 58"/>
                <a:gd name="T9" fmla="*/ 0 h 207"/>
                <a:gd name="T10" fmla="*/ 2147483646 w 58"/>
                <a:gd name="T11" fmla="*/ 0 h 207"/>
                <a:gd name="T12" fmla="*/ 2147483646 w 58"/>
                <a:gd name="T13" fmla="*/ 2147483646 h 207"/>
                <a:gd name="T14" fmla="*/ 2147483646 w 58"/>
                <a:gd name="T15" fmla="*/ 2147483646 h 207"/>
                <a:gd name="T16" fmla="*/ 2147483646 w 58"/>
                <a:gd name="T17" fmla="*/ 2147483646 h 207"/>
                <a:gd name="T18" fmla="*/ 2147483646 w 58"/>
                <a:gd name="T19" fmla="*/ 2147483646 h 207"/>
                <a:gd name="T20" fmla="*/ 2147483646 w 58"/>
                <a:gd name="T21" fmla="*/ 2147483646 h 207"/>
                <a:gd name="T22" fmla="*/ 2147483646 w 58"/>
                <a:gd name="T23" fmla="*/ 2147483646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207"/>
                <a:gd name="T38" fmla="*/ 58 w 58"/>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207">
                  <a:moveTo>
                    <a:pt x="41" y="207"/>
                  </a:moveTo>
                  <a:lnTo>
                    <a:pt x="20" y="156"/>
                  </a:lnTo>
                  <a:lnTo>
                    <a:pt x="0" y="106"/>
                  </a:lnTo>
                  <a:lnTo>
                    <a:pt x="16" y="56"/>
                  </a:lnTo>
                  <a:lnTo>
                    <a:pt x="31" y="7"/>
                  </a:lnTo>
                  <a:lnTo>
                    <a:pt x="53" y="0"/>
                  </a:lnTo>
                  <a:lnTo>
                    <a:pt x="58" y="26"/>
                  </a:lnTo>
                  <a:lnTo>
                    <a:pt x="55" y="71"/>
                  </a:lnTo>
                  <a:lnTo>
                    <a:pt x="52" y="116"/>
                  </a:lnTo>
                  <a:lnTo>
                    <a:pt x="49" y="159"/>
                  </a:lnTo>
                  <a:lnTo>
                    <a:pt x="44" y="204"/>
                  </a:lnTo>
                  <a:lnTo>
                    <a:pt x="41" y="20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41" name="Freeform 81"/>
            <p:cNvSpPr>
              <a:spLocks noChangeAspect="1"/>
            </p:cNvSpPr>
            <p:nvPr/>
          </p:nvSpPr>
          <p:spPr bwMode="auto">
            <a:xfrm>
              <a:off x="4232074" y="2672411"/>
              <a:ext cx="84405" cy="100402"/>
            </a:xfrm>
            <a:custGeom>
              <a:avLst/>
              <a:gdLst>
                <a:gd name="T0" fmla="*/ 2147483646 w 187"/>
                <a:gd name="T1" fmla="*/ 2147483646 h 231"/>
                <a:gd name="T2" fmla="*/ 2147483646 w 187"/>
                <a:gd name="T3" fmla="*/ 2147483646 h 231"/>
                <a:gd name="T4" fmla="*/ 0 w 187"/>
                <a:gd name="T5" fmla="*/ 2147483646 h 231"/>
                <a:gd name="T6" fmla="*/ 0 w 187"/>
                <a:gd name="T7" fmla="*/ 2147483646 h 231"/>
                <a:gd name="T8" fmla="*/ 0 w 187"/>
                <a:gd name="T9" fmla="*/ 2147483646 h 231"/>
                <a:gd name="T10" fmla="*/ 0 w 187"/>
                <a:gd name="T11" fmla="*/ 2147483646 h 231"/>
                <a:gd name="T12" fmla="*/ 0 w 187"/>
                <a:gd name="T13" fmla="*/ 2147483646 h 231"/>
                <a:gd name="T14" fmla="*/ 2147483646 w 187"/>
                <a:gd name="T15" fmla="*/ 2147483646 h 231"/>
                <a:gd name="T16" fmla="*/ 2147483646 w 187"/>
                <a:gd name="T17" fmla="*/ 2147483646 h 231"/>
                <a:gd name="T18" fmla="*/ 2147483646 w 187"/>
                <a:gd name="T19" fmla="*/ 2147483646 h 231"/>
                <a:gd name="T20" fmla="*/ 2147483646 w 187"/>
                <a:gd name="T21" fmla="*/ 2147483646 h 231"/>
                <a:gd name="T22" fmla="*/ 2147483646 w 187"/>
                <a:gd name="T23" fmla="*/ 2147483646 h 231"/>
                <a:gd name="T24" fmla="*/ 2147483646 w 187"/>
                <a:gd name="T25" fmla="*/ 2147483646 h 231"/>
                <a:gd name="T26" fmla="*/ 2147483646 w 187"/>
                <a:gd name="T27" fmla="*/ 2147483646 h 231"/>
                <a:gd name="T28" fmla="*/ 2147483646 w 187"/>
                <a:gd name="T29" fmla="*/ 0 h 231"/>
                <a:gd name="T30" fmla="*/ 2147483646 w 187"/>
                <a:gd name="T31" fmla="*/ 2147483646 h 231"/>
                <a:gd name="T32" fmla="*/ 2147483646 w 187"/>
                <a:gd name="T33" fmla="*/ 2147483646 h 2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7"/>
                <a:gd name="T52" fmla="*/ 0 h 231"/>
                <a:gd name="T53" fmla="*/ 187 w 187"/>
                <a:gd name="T54" fmla="*/ 231 h 2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7" h="231">
                  <a:moveTo>
                    <a:pt x="72" y="58"/>
                  </a:moveTo>
                  <a:lnTo>
                    <a:pt x="14" y="34"/>
                  </a:lnTo>
                  <a:lnTo>
                    <a:pt x="11" y="79"/>
                  </a:lnTo>
                  <a:lnTo>
                    <a:pt x="8" y="124"/>
                  </a:lnTo>
                  <a:lnTo>
                    <a:pt x="5" y="167"/>
                  </a:lnTo>
                  <a:lnTo>
                    <a:pt x="0" y="212"/>
                  </a:lnTo>
                  <a:lnTo>
                    <a:pt x="2" y="222"/>
                  </a:lnTo>
                  <a:lnTo>
                    <a:pt x="54" y="231"/>
                  </a:lnTo>
                  <a:lnTo>
                    <a:pt x="82" y="194"/>
                  </a:lnTo>
                  <a:lnTo>
                    <a:pt x="118" y="187"/>
                  </a:lnTo>
                  <a:lnTo>
                    <a:pt x="138" y="160"/>
                  </a:lnTo>
                  <a:lnTo>
                    <a:pt x="85" y="105"/>
                  </a:lnTo>
                  <a:lnTo>
                    <a:pt x="136" y="84"/>
                  </a:lnTo>
                  <a:lnTo>
                    <a:pt x="187" y="64"/>
                  </a:lnTo>
                  <a:lnTo>
                    <a:pt x="156" y="0"/>
                  </a:lnTo>
                  <a:lnTo>
                    <a:pt x="114" y="30"/>
                  </a:lnTo>
                  <a:lnTo>
                    <a:pt x="72" y="5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2" name="Freeform 82"/>
            <p:cNvSpPr>
              <a:spLocks noChangeAspect="1"/>
            </p:cNvSpPr>
            <p:nvPr/>
          </p:nvSpPr>
          <p:spPr bwMode="auto">
            <a:xfrm>
              <a:off x="4627810" y="2874453"/>
              <a:ext cx="168810" cy="203282"/>
            </a:xfrm>
            <a:custGeom>
              <a:avLst/>
              <a:gdLst>
                <a:gd name="T0" fmla="*/ 2147483646 w 364"/>
                <a:gd name="T1" fmla="*/ 2147483646 h 461"/>
                <a:gd name="T2" fmla="*/ 2147483646 w 364"/>
                <a:gd name="T3" fmla="*/ 2147483646 h 461"/>
                <a:gd name="T4" fmla="*/ 2147483646 w 364"/>
                <a:gd name="T5" fmla="*/ 2147483646 h 461"/>
                <a:gd name="T6" fmla="*/ 2147483646 w 364"/>
                <a:gd name="T7" fmla="*/ 2147483646 h 461"/>
                <a:gd name="T8" fmla="*/ 2147483646 w 364"/>
                <a:gd name="T9" fmla="*/ 2147483646 h 461"/>
                <a:gd name="T10" fmla="*/ 2147483646 w 364"/>
                <a:gd name="T11" fmla="*/ 0 h 461"/>
                <a:gd name="T12" fmla="*/ 2147483646 w 364"/>
                <a:gd name="T13" fmla="*/ 0 h 461"/>
                <a:gd name="T14" fmla="*/ 2147483646 w 364"/>
                <a:gd name="T15" fmla="*/ 0 h 461"/>
                <a:gd name="T16" fmla="*/ 2147483646 w 364"/>
                <a:gd name="T17" fmla="*/ 2147483646 h 461"/>
                <a:gd name="T18" fmla="*/ 2147483646 w 364"/>
                <a:gd name="T19" fmla="*/ 2147483646 h 461"/>
                <a:gd name="T20" fmla="*/ 2147483646 w 364"/>
                <a:gd name="T21" fmla="*/ 2147483646 h 461"/>
                <a:gd name="T22" fmla="*/ 2147483646 w 364"/>
                <a:gd name="T23" fmla="*/ 2147483646 h 461"/>
                <a:gd name="T24" fmla="*/ 2147483646 w 364"/>
                <a:gd name="T25" fmla="*/ 2147483646 h 461"/>
                <a:gd name="T26" fmla="*/ 2147483646 w 364"/>
                <a:gd name="T27" fmla="*/ 2147483646 h 461"/>
                <a:gd name="T28" fmla="*/ 2147483646 w 364"/>
                <a:gd name="T29" fmla="*/ 2147483646 h 461"/>
                <a:gd name="T30" fmla="*/ 2147483646 w 364"/>
                <a:gd name="T31" fmla="*/ 2147483646 h 461"/>
                <a:gd name="T32" fmla="*/ 2147483646 w 364"/>
                <a:gd name="T33" fmla="*/ 2147483646 h 461"/>
                <a:gd name="T34" fmla="*/ 0 w 364"/>
                <a:gd name="T35" fmla="*/ 2147483646 h 461"/>
                <a:gd name="T36" fmla="*/ 0 w 364"/>
                <a:gd name="T37" fmla="*/ 2147483646 h 461"/>
                <a:gd name="T38" fmla="*/ 2147483646 w 364"/>
                <a:gd name="T39" fmla="*/ 2147483646 h 461"/>
                <a:gd name="T40" fmla="*/ 2147483646 w 364"/>
                <a:gd name="T41" fmla="*/ 2147483646 h 461"/>
                <a:gd name="T42" fmla="*/ 2147483646 w 364"/>
                <a:gd name="T43" fmla="*/ 2147483646 h 461"/>
                <a:gd name="T44" fmla="*/ 2147483646 w 364"/>
                <a:gd name="T45" fmla="*/ 2147483646 h 461"/>
                <a:gd name="T46" fmla="*/ 2147483646 w 364"/>
                <a:gd name="T47" fmla="*/ 2147483646 h 461"/>
                <a:gd name="T48" fmla="*/ 2147483646 w 364"/>
                <a:gd name="T49" fmla="*/ 2147483646 h 461"/>
                <a:gd name="T50" fmla="*/ 2147483646 w 364"/>
                <a:gd name="T51" fmla="*/ 2147483646 h 461"/>
                <a:gd name="T52" fmla="*/ 2147483646 w 364"/>
                <a:gd name="T53" fmla="*/ 2147483646 h 461"/>
                <a:gd name="T54" fmla="*/ 2147483646 w 364"/>
                <a:gd name="T55" fmla="*/ 2147483646 h 461"/>
                <a:gd name="T56" fmla="*/ 2147483646 w 364"/>
                <a:gd name="T57" fmla="*/ 2147483646 h 461"/>
                <a:gd name="T58" fmla="*/ 2147483646 w 364"/>
                <a:gd name="T59" fmla="*/ 2147483646 h 461"/>
                <a:gd name="T60" fmla="*/ 2147483646 w 364"/>
                <a:gd name="T61" fmla="*/ 2147483646 h 461"/>
                <a:gd name="T62" fmla="*/ 2147483646 w 364"/>
                <a:gd name="T63" fmla="*/ 2147483646 h 461"/>
                <a:gd name="T64" fmla="*/ 2147483646 w 364"/>
                <a:gd name="T65" fmla="*/ 2147483646 h 4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4"/>
                <a:gd name="T100" fmla="*/ 0 h 461"/>
                <a:gd name="T101" fmla="*/ 364 w 364"/>
                <a:gd name="T102" fmla="*/ 461 h 4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4" h="461">
                  <a:moveTo>
                    <a:pt x="364" y="140"/>
                  </a:moveTo>
                  <a:lnTo>
                    <a:pt x="328" y="108"/>
                  </a:lnTo>
                  <a:lnTo>
                    <a:pt x="291" y="76"/>
                  </a:lnTo>
                  <a:lnTo>
                    <a:pt x="250" y="58"/>
                  </a:lnTo>
                  <a:lnTo>
                    <a:pt x="210" y="42"/>
                  </a:lnTo>
                  <a:lnTo>
                    <a:pt x="186" y="2"/>
                  </a:lnTo>
                  <a:lnTo>
                    <a:pt x="171" y="12"/>
                  </a:lnTo>
                  <a:lnTo>
                    <a:pt x="164" y="0"/>
                  </a:lnTo>
                  <a:lnTo>
                    <a:pt x="173" y="51"/>
                  </a:lnTo>
                  <a:lnTo>
                    <a:pt x="150" y="60"/>
                  </a:lnTo>
                  <a:lnTo>
                    <a:pt x="140" y="127"/>
                  </a:lnTo>
                  <a:lnTo>
                    <a:pt x="167" y="164"/>
                  </a:lnTo>
                  <a:lnTo>
                    <a:pt x="155" y="220"/>
                  </a:lnTo>
                  <a:lnTo>
                    <a:pt x="144" y="275"/>
                  </a:lnTo>
                  <a:lnTo>
                    <a:pt x="110" y="290"/>
                  </a:lnTo>
                  <a:lnTo>
                    <a:pt x="74" y="303"/>
                  </a:lnTo>
                  <a:lnTo>
                    <a:pt x="40" y="317"/>
                  </a:lnTo>
                  <a:lnTo>
                    <a:pt x="4" y="331"/>
                  </a:lnTo>
                  <a:lnTo>
                    <a:pt x="0" y="354"/>
                  </a:lnTo>
                  <a:lnTo>
                    <a:pt x="34" y="408"/>
                  </a:lnTo>
                  <a:lnTo>
                    <a:pt x="67" y="461"/>
                  </a:lnTo>
                  <a:lnTo>
                    <a:pt x="106" y="452"/>
                  </a:lnTo>
                  <a:lnTo>
                    <a:pt x="143" y="443"/>
                  </a:lnTo>
                  <a:lnTo>
                    <a:pt x="170" y="420"/>
                  </a:lnTo>
                  <a:lnTo>
                    <a:pt x="185" y="393"/>
                  </a:lnTo>
                  <a:lnTo>
                    <a:pt x="228" y="379"/>
                  </a:lnTo>
                  <a:lnTo>
                    <a:pt x="247" y="339"/>
                  </a:lnTo>
                  <a:lnTo>
                    <a:pt x="283" y="323"/>
                  </a:lnTo>
                  <a:lnTo>
                    <a:pt x="280" y="261"/>
                  </a:lnTo>
                  <a:lnTo>
                    <a:pt x="297" y="249"/>
                  </a:lnTo>
                  <a:lnTo>
                    <a:pt x="312" y="246"/>
                  </a:lnTo>
                  <a:lnTo>
                    <a:pt x="337" y="194"/>
                  </a:lnTo>
                  <a:lnTo>
                    <a:pt x="364" y="14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3" name="Freeform 83"/>
            <p:cNvSpPr>
              <a:spLocks noChangeAspect="1"/>
            </p:cNvSpPr>
            <p:nvPr/>
          </p:nvSpPr>
          <p:spPr bwMode="auto">
            <a:xfrm>
              <a:off x="4703912" y="2844705"/>
              <a:ext cx="5535" cy="11155"/>
            </a:xfrm>
            <a:custGeom>
              <a:avLst/>
              <a:gdLst>
                <a:gd name="T0" fmla="*/ 0 w 15"/>
                <a:gd name="T1" fmla="*/ 0 h 28"/>
                <a:gd name="T2" fmla="*/ 0 w 15"/>
                <a:gd name="T3" fmla="*/ 2147483646 h 28"/>
                <a:gd name="T4" fmla="*/ 0 w 15"/>
                <a:gd name="T5" fmla="*/ 2147483646 h 28"/>
                <a:gd name="T6" fmla="*/ 0 w 15"/>
                <a:gd name="T7" fmla="*/ 0 h 28"/>
                <a:gd name="T8" fmla="*/ 0 60000 65536"/>
                <a:gd name="T9" fmla="*/ 0 60000 65536"/>
                <a:gd name="T10" fmla="*/ 0 60000 65536"/>
                <a:gd name="T11" fmla="*/ 0 60000 65536"/>
                <a:gd name="T12" fmla="*/ 0 w 15"/>
                <a:gd name="T13" fmla="*/ 0 h 28"/>
                <a:gd name="T14" fmla="*/ 15 w 15"/>
                <a:gd name="T15" fmla="*/ 28 h 28"/>
              </a:gdLst>
              <a:ahLst/>
              <a:cxnLst>
                <a:cxn ang="T8">
                  <a:pos x="T0" y="T1"/>
                </a:cxn>
                <a:cxn ang="T9">
                  <a:pos x="T2" y="T3"/>
                </a:cxn>
                <a:cxn ang="T10">
                  <a:pos x="T4" y="T5"/>
                </a:cxn>
                <a:cxn ang="T11">
                  <a:pos x="T6" y="T7"/>
                </a:cxn>
              </a:cxnLst>
              <a:rect l="T12" t="T13" r="T14" b="T15"/>
              <a:pathLst>
                <a:path w="15" h="28">
                  <a:moveTo>
                    <a:pt x="15" y="0"/>
                  </a:moveTo>
                  <a:lnTo>
                    <a:pt x="0" y="21"/>
                  </a:lnTo>
                  <a:lnTo>
                    <a:pt x="14" y="28"/>
                  </a:lnTo>
                  <a:lnTo>
                    <a:pt x="15"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4" name="Freeform 84"/>
            <p:cNvSpPr>
              <a:spLocks noChangeAspect="1"/>
            </p:cNvSpPr>
            <p:nvPr/>
          </p:nvSpPr>
          <p:spPr bwMode="auto">
            <a:xfrm>
              <a:off x="4225155" y="2699680"/>
              <a:ext cx="481524" cy="402846"/>
            </a:xfrm>
            <a:custGeom>
              <a:avLst/>
              <a:gdLst>
                <a:gd name="T0" fmla="*/ 2147483646 w 1027"/>
                <a:gd name="T1" fmla="*/ 2147483646 h 918"/>
                <a:gd name="T2" fmla="*/ 2147483646 w 1027"/>
                <a:gd name="T3" fmla="*/ 2147483646 h 918"/>
                <a:gd name="T4" fmla="*/ 2147483646 w 1027"/>
                <a:gd name="T5" fmla="*/ 2147483646 h 918"/>
                <a:gd name="T6" fmla="*/ 2147483646 w 1027"/>
                <a:gd name="T7" fmla="*/ 2147483646 h 918"/>
                <a:gd name="T8" fmla="*/ 0 w 1027"/>
                <a:gd name="T9" fmla="*/ 2147483646 h 918"/>
                <a:gd name="T10" fmla="*/ 2147483646 w 1027"/>
                <a:gd name="T11" fmla="*/ 2147483646 h 918"/>
                <a:gd name="T12" fmla="*/ 2147483646 w 1027"/>
                <a:gd name="T13" fmla="*/ 2147483646 h 918"/>
                <a:gd name="T14" fmla="*/ 2147483646 w 1027"/>
                <a:gd name="T15" fmla="*/ 2147483646 h 918"/>
                <a:gd name="T16" fmla="*/ 2147483646 w 1027"/>
                <a:gd name="T17" fmla="*/ 0 h 918"/>
                <a:gd name="T18" fmla="*/ 2147483646 w 1027"/>
                <a:gd name="T19" fmla="*/ 2147483646 h 918"/>
                <a:gd name="T20" fmla="*/ 2147483646 w 1027"/>
                <a:gd name="T21" fmla="*/ 2147483646 h 918"/>
                <a:gd name="T22" fmla="*/ 2147483646 w 1027"/>
                <a:gd name="T23" fmla="*/ 2147483646 h 918"/>
                <a:gd name="T24" fmla="*/ 2147483646 w 1027"/>
                <a:gd name="T25" fmla="*/ 2147483646 h 918"/>
                <a:gd name="T26" fmla="*/ 2147483646 w 1027"/>
                <a:gd name="T27" fmla="*/ 2147483646 h 918"/>
                <a:gd name="T28" fmla="*/ 2147483646 w 1027"/>
                <a:gd name="T29" fmla="*/ 2147483646 h 918"/>
                <a:gd name="T30" fmla="*/ 2147483646 w 1027"/>
                <a:gd name="T31" fmla="*/ 2147483646 h 918"/>
                <a:gd name="T32" fmla="*/ 2147483646 w 1027"/>
                <a:gd name="T33" fmla="*/ 2147483646 h 918"/>
                <a:gd name="T34" fmla="*/ 2147483646 w 1027"/>
                <a:gd name="T35" fmla="*/ 2147483646 h 918"/>
                <a:gd name="T36" fmla="*/ 2147483646 w 1027"/>
                <a:gd name="T37" fmla="*/ 2147483646 h 918"/>
                <a:gd name="T38" fmla="*/ 2147483646 w 1027"/>
                <a:gd name="T39" fmla="*/ 2147483646 h 918"/>
                <a:gd name="T40" fmla="*/ 2147483646 w 1027"/>
                <a:gd name="T41" fmla="*/ 2147483646 h 918"/>
                <a:gd name="T42" fmla="*/ 2147483646 w 1027"/>
                <a:gd name="T43" fmla="*/ 2147483646 h 918"/>
                <a:gd name="T44" fmla="*/ 2147483646 w 1027"/>
                <a:gd name="T45" fmla="*/ 2147483646 h 918"/>
                <a:gd name="T46" fmla="*/ 2147483646 w 1027"/>
                <a:gd name="T47" fmla="*/ 2147483646 h 918"/>
                <a:gd name="T48" fmla="*/ 2147483646 w 1027"/>
                <a:gd name="T49" fmla="*/ 2147483646 h 918"/>
                <a:gd name="T50" fmla="*/ 2147483646 w 1027"/>
                <a:gd name="T51" fmla="*/ 2147483646 h 918"/>
                <a:gd name="T52" fmla="*/ 2147483646 w 1027"/>
                <a:gd name="T53" fmla="*/ 2147483646 h 918"/>
                <a:gd name="T54" fmla="*/ 2147483646 w 1027"/>
                <a:gd name="T55" fmla="*/ 2147483646 h 918"/>
                <a:gd name="T56" fmla="*/ 2147483646 w 1027"/>
                <a:gd name="T57" fmla="*/ 2147483646 h 918"/>
                <a:gd name="T58" fmla="*/ 2147483646 w 1027"/>
                <a:gd name="T59" fmla="*/ 2147483646 h 918"/>
                <a:gd name="T60" fmla="*/ 2147483646 w 1027"/>
                <a:gd name="T61" fmla="*/ 2147483646 h 918"/>
                <a:gd name="T62" fmla="*/ 2147483646 w 1027"/>
                <a:gd name="T63" fmla="*/ 2147483646 h 918"/>
                <a:gd name="T64" fmla="*/ 2147483646 w 1027"/>
                <a:gd name="T65" fmla="*/ 2147483646 h 918"/>
                <a:gd name="T66" fmla="*/ 2147483646 w 1027"/>
                <a:gd name="T67" fmla="*/ 2147483646 h 918"/>
                <a:gd name="T68" fmla="*/ 2147483646 w 1027"/>
                <a:gd name="T69" fmla="*/ 2147483646 h 9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27"/>
                <a:gd name="T106" fmla="*/ 0 h 918"/>
                <a:gd name="T107" fmla="*/ 1027 w 1027"/>
                <a:gd name="T108" fmla="*/ 918 h 9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27" h="918">
                  <a:moveTo>
                    <a:pt x="252" y="627"/>
                  </a:moveTo>
                  <a:lnTo>
                    <a:pt x="231" y="552"/>
                  </a:lnTo>
                  <a:lnTo>
                    <a:pt x="215" y="509"/>
                  </a:lnTo>
                  <a:lnTo>
                    <a:pt x="198" y="466"/>
                  </a:lnTo>
                  <a:lnTo>
                    <a:pt x="166" y="439"/>
                  </a:lnTo>
                  <a:lnTo>
                    <a:pt x="134" y="414"/>
                  </a:lnTo>
                  <a:lnTo>
                    <a:pt x="109" y="355"/>
                  </a:lnTo>
                  <a:lnTo>
                    <a:pt x="61" y="291"/>
                  </a:lnTo>
                  <a:lnTo>
                    <a:pt x="13" y="229"/>
                  </a:lnTo>
                  <a:lnTo>
                    <a:pt x="0" y="224"/>
                  </a:lnTo>
                  <a:lnTo>
                    <a:pt x="9" y="158"/>
                  </a:lnTo>
                  <a:lnTo>
                    <a:pt x="61" y="167"/>
                  </a:lnTo>
                  <a:lnTo>
                    <a:pt x="89" y="130"/>
                  </a:lnTo>
                  <a:lnTo>
                    <a:pt x="125" y="123"/>
                  </a:lnTo>
                  <a:lnTo>
                    <a:pt x="145" y="96"/>
                  </a:lnTo>
                  <a:lnTo>
                    <a:pt x="92" y="41"/>
                  </a:lnTo>
                  <a:lnTo>
                    <a:pt x="143" y="20"/>
                  </a:lnTo>
                  <a:lnTo>
                    <a:pt x="194" y="0"/>
                  </a:lnTo>
                  <a:lnTo>
                    <a:pt x="240" y="20"/>
                  </a:lnTo>
                  <a:lnTo>
                    <a:pt x="285" y="41"/>
                  </a:lnTo>
                  <a:lnTo>
                    <a:pt x="330" y="62"/>
                  </a:lnTo>
                  <a:lnTo>
                    <a:pt x="376" y="82"/>
                  </a:lnTo>
                  <a:lnTo>
                    <a:pt x="419" y="124"/>
                  </a:lnTo>
                  <a:lnTo>
                    <a:pt x="467" y="167"/>
                  </a:lnTo>
                  <a:lnTo>
                    <a:pt x="554" y="173"/>
                  </a:lnTo>
                  <a:lnTo>
                    <a:pt x="598" y="178"/>
                  </a:lnTo>
                  <a:lnTo>
                    <a:pt x="604" y="194"/>
                  </a:lnTo>
                  <a:lnTo>
                    <a:pt x="645" y="203"/>
                  </a:lnTo>
                  <a:lnTo>
                    <a:pt x="672" y="247"/>
                  </a:lnTo>
                  <a:lnTo>
                    <a:pt x="694" y="264"/>
                  </a:lnTo>
                  <a:lnTo>
                    <a:pt x="737" y="306"/>
                  </a:lnTo>
                  <a:lnTo>
                    <a:pt x="740" y="339"/>
                  </a:lnTo>
                  <a:lnTo>
                    <a:pt x="761" y="376"/>
                  </a:lnTo>
                  <a:lnTo>
                    <a:pt x="784" y="414"/>
                  </a:lnTo>
                  <a:lnTo>
                    <a:pt x="797" y="424"/>
                  </a:lnTo>
                  <a:lnTo>
                    <a:pt x="801" y="420"/>
                  </a:lnTo>
                  <a:lnTo>
                    <a:pt x="810" y="423"/>
                  </a:lnTo>
                  <a:lnTo>
                    <a:pt x="810" y="438"/>
                  </a:lnTo>
                  <a:lnTo>
                    <a:pt x="815" y="439"/>
                  </a:lnTo>
                  <a:lnTo>
                    <a:pt x="813" y="449"/>
                  </a:lnTo>
                  <a:lnTo>
                    <a:pt x="831" y="461"/>
                  </a:lnTo>
                  <a:lnTo>
                    <a:pt x="846" y="509"/>
                  </a:lnTo>
                  <a:lnTo>
                    <a:pt x="919" y="524"/>
                  </a:lnTo>
                  <a:lnTo>
                    <a:pt x="992" y="538"/>
                  </a:lnTo>
                  <a:lnTo>
                    <a:pt x="1000" y="527"/>
                  </a:lnTo>
                  <a:lnTo>
                    <a:pt x="1027" y="564"/>
                  </a:lnTo>
                  <a:lnTo>
                    <a:pt x="1015" y="620"/>
                  </a:lnTo>
                  <a:lnTo>
                    <a:pt x="1004" y="675"/>
                  </a:lnTo>
                  <a:lnTo>
                    <a:pt x="970" y="690"/>
                  </a:lnTo>
                  <a:lnTo>
                    <a:pt x="934" y="703"/>
                  </a:lnTo>
                  <a:lnTo>
                    <a:pt x="900" y="717"/>
                  </a:lnTo>
                  <a:lnTo>
                    <a:pt x="864" y="731"/>
                  </a:lnTo>
                  <a:lnTo>
                    <a:pt x="827" y="740"/>
                  </a:lnTo>
                  <a:lnTo>
                    <a:pt x="788" y="751"/>
                  </a:lnTo>
                  <a:lnTo>
                    <a:pt x="751" y="761"/>
                  </a:lnTo>
                  <a:lnTo>
                    <a:pt x="712" y="772"/>
                  </a:lnTo>
                  <a:lnTo>
                    <a:pt x="685" y="808"/>
                  </a:lnTo>
                  <a:lnTo>
                    <a:pt x="658" y="845"/>
                  </a:lnTo>
                  <a:lnTo>
                    <a:pt x="631" y="881"/>
                  </a:lnTo>
                  <a:lnTo>
                    <a:pt x="604" y="918"/>
                  </a:lnTo>
                  <a:lnTo>
                    <a:pt x="600" y="860"/>
                  </a:lnTo>
                  <a:lnTo>
                    <a:pt x="555" y="839"/>
                  </a:lnTo>
                  <a:lnTo>
                    <a:pt x="509" y="820"/>
                  </a:lnTo>
                  <a:lnTo>
                    <a:pt x="455" y="814"/>
                  </a:lnTo>
                  <a:lnTo>
                    <a:pt x="448" y="860"/>
                  </a:lnTo>
                  <a:lnTo>
                    <a:pt x="431" y="876"/>
                  </a:lnTo>
                  <a:lnTo>
                    <a:pt x="406" y="836"/>
                  </a:lnTo>
                  <a:lnTo>
                    <a:pt x="382" y="796"/>
                  </a:lnTo>
                  <a:lnTo>
                    <a:pt x="343" y="734"/>
                  </a:lnTo>
                  <a:lnTo>
                    <a:pt x="304" y="672"/>
                  </a:lnTo>
                  <a:lnTo>
                    <a:pt x="252" y="6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5" name="Freeform 85"/>
            <p:cNvSpPr>
              <a:spLocks noChangeAspect="1"/>
            </p:cNvSpPr>
            <p:nvPr/>
          </p:nvSpPr>
          <p:spPr bwMode="auto">
            <a:xfrm>
              <a:off x="4605671" y="2853381"/>
              <a:ext cx="109311" cy="81809"/>
            </a:xfrm>
            <a:custGeom>
              <a:avLst/>
              <a:gdLst>
                <a:gd name="T0" fmla="*/ 0 w 233"/>
                <a:gd name="T1" fmla="*/ 2147483646 h 187"/>
                <a:gd name="T2" fmla="*/ 2147483646 w 233"/>
                <a:gd name="T3" fmla="*/ 2147483646 h 187"/>
                <a:gd name="T4" fmla="*/ 2147483646 w 233"/>
                <a:gd name="T5" fmla="*/ 2147483646 h 187"/>
                <a:gd name="T6" fmla="*/ 2147483646 w 233"/>
                <a:gd name="T7" fmla="*/ 2147483646 h 187"/>
                <a:gd name="T8" fmla="*/ 2147483646 w 233"/>
                <a:gd name="T9" fmla="*/ 2147483646 h 187"/>
                <a:gd name="T10" fmla="*/ 2147483646 w 233"/>
                <a:gd name="T11" fmla="*/ 2147483646 h 187"/>
                <a:gd name="T12" fmla="*/ 2147483646 w 233"/>
                <a:gd name="T13" fmla="*/ 2147483646 h 187"/>
                <a:gd name="T14" fmla="*/ 2147483646 w 233"/>
                <a:gd name="T15" fmla="*/ 2147483646 h 187"/>
                <a:gd name="T16" fmla="*/ 2147483646 w 233"/>
                <a:gd name="T17" fmla="*/ 2147483646 h 187"/>
                <a:gd name="T18" fmla="*/ 2147483646 w 233"/>
                <a:gd name="T19" fmla="*/ 2147483646 h 187"/>
                <a:gd name="T20" fmla="*/ 2147483646 w 233"/>
                <a:gd name="T21" fmla="*/ 2147483646 h 187"/>
                <a:gd name="T22" fmla="*/ 2147483646 w 233"/>
                <a:gd name="T23" fmla="*/ 0 h 187"/>
                <a:gd name="T24" fmla="*/ 2147483646 w 233"/>
                <a:gd name="T25" fmla="*/ 0 h 187"/>
                <a:gd name="T26" fmla="*/ 2147483646 w 233"/>
                <a:gd name="T27" fmla="*/ 2147483646 h 187"/>
                <a:gd name="T28" fmla="*/ 2147483646 w 233"/>
                <a:gd name="T29" fmla="*/ 2147483646 h 187"/>
                <a:gd name="T30" fmla="*/ 2147483646 w 233"/>
                <a:gd name="T31" fmla="*/ 2147483646 h 187"/>
                <a:gd name="T32" fmla="*/ 2147483646 w 233"/>
                <a:gd name="T33" fmla="*/ 2147483646 h 187"/>
                <a:gd name="T34" fmla="*/ 0 w 233"/>
                <a:gd name="T35" fmla="*/ 2147483646 h 187"/>
                <a:gd name="T36" fmla="*/ 0 w 233"/>
                <a:gd name="T37" fmla="*/ 2147483646 h 1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187"/>
                <a:gd name="T59" fmla="*/ 233 w 233"/>
                <a:gd name="T60" fmla="*/ 187 h 1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187">
                  <a:moveTo>
                    <a:pt x="0" y="98"/>
                  </a:moveTo>
                  <a:lnTo>
                    <a:pt x="18" y="110"/>
                  </a:lnTo>
                  <a:lnTo>
                    <a:pt x="33" y="158"/>
                  </a:lnTo>
                  <a:lnTo>
                    <a:pt x="106" y="173"/>
                  </a:lnTo>
                  <a:lnTo>
                    <a:pt x="179" y="187"/>
                  </a:lnTo>
                  <a:lnTo>
                    <a:pt x="187" y="176"/>
                  </a:lnTo>
                  <a:lnTo>
                    <a:pt x="197" y="109"/>
                  </a:lnTo>
                  <a:lnTo>
                    <a:pt x="220" y="100"/>
                  </a:lnTo>
                  <a:lnTo>
                    <a:pt x="211" y="49"/>
                  </a:lnTo>
                  <a:lnTo>
                    <a:pt x="218" y="61"/>
                  </a:lnTo>
                  <a:lnTo>
                    <a:pt x="233" y="51"/>
                  </a:lnTo>
                  <a:lnTo>
                    <a:pt x="223" y="7"/>
                  </a:lnTo>
                  <a:lnTo>
                    <a:pt x="209" y="0"/>
                  </a:lnTo>
                  <a:lnTo>
                    <a:pt x="166" y="49"/>
                  </a:lnTo>
                  <a:lnTo>
                    <a:pt x="121" y="98"/>
                  </a:lnTo>
                  <a:lnTo>
                    <a:pt x="47" y="101"/>
                  </a:lnTo>
                  <a:lnTo>
                    <a:pt x="17" y="97"/>
                  </a:lnTo>
                  <a:lnTo>
                    <a:pt x="2" y="88"/>
                  </a:lnTo>
                  <a:lnTo>
                    <a:pt x="0" y="9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6" name="Freeform 86"/>
            <p:cNvSpPr>
              <a:spLocks noChangeAspect="1"/>
            </p:cNvSpPr>
            <p:nvPr/>
          </p:nvSpPr>
          <p:spPr bwMode="auto">
            <a:xfrm>
              <a:off x="4428558" y="3020717"/>
              <a:ext cx="229693" cy="153701"/>
            </a:xfrm>
            <a:custGeom>
              <a:avLst/>
              <a:gdLst>
                <a:gd name="T0" fmla="*/ 2147483646 w 497"/>
                <a:gd name="T1" fmla="*/ 2147483646 h 348"/>
                <a:gd name="T2" fmla="*/ 0 w 497"/>
                <a:gd name="T3" fmla="*/ 2147483646 h 348"/>
                <a:gd name="T4" fmla="*/ 0 w 497"/>
                <a:gd name="T5" fmla="*/ 2147483646 h 348"/>
                <a:gd name="T6" fmla="*/ 2147483646 w 497"/>
                <a:gd name="T7" fmla="*/ 2147483646 h 348"/>
                <a:gd name="T8" fmla="*/ 2147483646 w 497"/>
                <a:gd name="T9" fmla="*/ 2147483646 h 348"/>
                <a:gd name="T10" fmla="*/ 2147483646 w 497"/>
                <a:gd name="T11" fmla="*/ 2147483646 h 348"/>
                <a:gd name="T12" fmla="*/ 2147483646 w 497"/>
                <a:gd name="T13" fmla="*/ 2147483646 h 348"/>
                <a:gd name="T14" fmla="*/ 2147483646 w 497"/>
                <a:gd name="T15" fmla="*/ 2147483646 h 348"/>
                <a:gd name="T16" fmla="*/ 2147483646 w 497"/>
                <a:gd name="T17" fmla="*/ 2147483646 h 348"/>
                <a:gd name="T18" fmla="*/ 2147483646 w 497"/>
                <a:gd name="T19" fmla="*/ 2147483646 h 348"/>
                <a:gd name="T20" fmla="*/ 2147483646 w 497"/>
                <a:gd name="T21" fmla="*/ 2147483646 h 348"/>
                <a:gd name="T22" fmla="*/ 2147483646 w 497"/>
                <a:gd name="T23" fmla="*/ 2147483646 h 348"/>
                <a:gd name="T24" fmla="*/ 2147483646 w 497"/>
                <a:gd name="T25" fmla="*/ 2147483646 h 348"/>
                <a:gd name="T26" fmla="*/ 2147483646 w 497"/>
                <a:gd name="T27" fmla="*/ 2147483646 h 348"/>
                <a:gd name="T28" fmla="*/ 2147483646 w 497"/>
                <a:gd name="T29" fmla="*/ 2147483646 h 348"/>
                <a:gd name="T30" fmla="*/ 2147483646 w 497"/>
                <a:gd name="T31" fmla="*/ 2147483646 h 348"/>
                <a:gd name="T32" fmla="*/ 2147483646 w 497"/>
                <a:gd name="T33" fmla="*/ 2147483646 h 348"/>
                <a:gd name="T34" fmla="*/ 2147483646 w 497"/>
                <a:gd name="T35" fmla="*/ 2147483646 h 348"/>
                <a:gd name="T36" fmla="*/ 2147483646 w 497"/>
                <a:gd name="T37" fmla="*/ 0 h 348"/>
                <a:gd name="T38" fmla="*/ 2147483646 w 497"/>
                <a:gd name="T39" fmla="*/ 0 h 348"/>
                <a:gd name="T40" fmla="*/ 2147483646 w 497"/>
                <a:gd name="T41" fmla="*/ 2147483646 h 348"/>
                <a:gd name="T42" fmla="*/ 2147483646 w 497"/>
                <a:gd name="T43" fmla="*/ 2147483646 h 348"/>
                <a:gd name="T44" fmla="*/ 2147483646 w 497"/>
                <a:gd name="T45" fmla="*/ 2147483646 h 348"/>
                <a:gd name="T46" fmla="*/ 2147483646 w 497"/>
                <a:gd name="T47" fmla="*/ 2147483646 h 348"/>
                <a:gd name="T48" fmla="*/ 2147483646 w 497"/>
                <a:gd name="T49" fmla="*/ 2147483646 h 348"/>
                <a:gd name="T50" fmla="*/ 2147483646 w 497"/>
                <a:gd name="T51" fmla="*/ 2147483646 h 348"/>
                <a:gd name="T52" fmla="*/ 2147483646 w 497"/>
                <a:gd name="T53" fmla="*/ 2147483646 h 348"/>
                <a:gd name="T54" fmla="*/ 2147483646 w 497"/>
                <a:gd name="T55" fmla="*/ 2147483646 h 348"/>
                <a:gd name="T56" fmla="*/ 2147483646 w 497"/>
                <a:gd name="T57" fmla="*/ 2147483646 h 348"/>
                <a:gd name="T58" fmla="*/ 2147483646 w 497"/>
                <a:gd name="T59" fmla="*/ 2147483646 h 348"/>
                <a:gd name="T60" fmla="*/ 2147483646 w 497"/>
                <a:gd name="T61" fmla="*/ 2147483646 h 348"/>
                <a:gd name="T62" fmla="*/ 2147483646 w 497"/>
                <a:gd name="T63" fmla="*/ 2147483646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7"/>
                <a:gd name="T97" fmla="*/ 0 h 348"/>
                <a:gd name="T98" fmla="*/ 497 w 497"/>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7" h="348">
                  <a:moveTo>
                    <a:pt x="18" y="129"/>
                  </a:moveTo>
                  <a:lnTo>
                    <a:pt x="1" y="145"/>
                  </a:lnTo>
                  <a:lnTo>
                    <a:pt x="0" y="209"/>
                  </a:lnTo>
                  <a:lnTo>
                    <a:pt x="21" y="280"/>
                  </a:lnTo>
                  <a:lnTo>
                    <a:pt x="43" y="348"/>
                  </a:lnTo>
                  <a:lnTo>
                    <a:pt x="104" y="344"/>
                  </a:lnTo>
                  <a:lnTo>
                    <a:pt x="167" y="309"/>
                  </a:lnTo>
                  <a:lnTo>
                    <a:pt x="216" y="291"/>
                  </a:lnTo>
                  <a:lnTo>
                    <a:pt x="267" y="275"/>
                  </a:lnTo>
                  <a:lnTo>
                    <a:pt x="304" y="260"/>
                  </a:lnTo>
                  <a:lnTo>
                    <a:pt x="342" y="242"/>
                  </a:lnTo>
                  <a:lnTo>
                    <a:pt x="379" y="224"/>
                  </a:lnTo>
                  <a:lnTo>
                    <a:pt x="416" y="206"/>
                  </a:lnTo>
                  <a:lnTo>
                    <a:pt x="452" y="189"/>
                  </a:lnTo>
                  <a:lnTo>
                    <a:pt x="454" y="166"/>
                  </a:lnTo>
                  <a:lnTo>
                    <a:pt x="497" y="130"/>
                  </a:lnTo>
                  <a:lnTo>
                    <a:pt x="464" y="77"/>
                  </a:lnTo>
                  <a:lnTo>
                    <a:pt x="430" y="23"/>
                  </a:lnTo>
                  <a:lnTo>
                    <a:pt x="434" y="0"/>
                  </a:lnTo>
                  <a:lnTo>
                    <a:pt x="397" y="9"/>
                  </a:lnTo>
                  <a:lnTo>
                    <a:pt x="358" y="20"/>
                  </a:lnTo>
                  <a:lnTo>
                    <a:pt x="321" y="30"/>
                  </a:lnTo>
                  <a:lnTo>
                    <a:pt x="282" y="41"/>
                  </a:lnTo>
                  <a:lnTo>
                    <a:pt x="255" y="77"/>
                  </a:lnTo>
                  <a:lnTo>
                    <a:pt x="228" y="114"/>
                  </a:lnTo>
                  <a:lnTo>
                    <a:pt x="201" y="150"/>
                  </a:lnTo>
                  <a:lnTo>
                    <a:pt x="174" y="187"/>
                  </a:lnTo>
                  <a:lnTo>
                    <a:pt x="170" y="129"/>
                  </a:lnTo>
                  <a:lnTo>
                    <a:pt x="125" y="108"/>
                  </a:lnTo>
                  <a:lnTo>
                    <a:pt x="79" y="89"/>
                  </a:lnTo>
                  <a:lnTo>
                    <a:pt x="25" y="83"/>
                  </a:lnTo>
                  <a:lnTo>
                    <a:pt x="18" y="12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7" name="Freeform 87"/>
            <p:cNvSpPr>
              <a:spLocks noChangeAspect="1"/>
            </p:cNvSpPr>
            <p:nvPr/>
          </p:nvSpPr>
          <p:spPr bwMode="auto">
            <a:xfrm>
              <a:off x="5273993" y="3243831"/>
              <a:ext cx="48430" cy="92964"/>
            </a:xfrm>
            <a:custGeom>
              <a:avLst/>
              <a:gdLst>
                <a:gd name="T0" fmla="*/ 2147483646 w 108"/>
                <a:gd name="T1" fmla="*/ 0 h 212"/>
                <a:gd name="T2" fmla="*/ 2147483646 w 108"/>
                <a:gd name="T3" fmla="*/ 2147483646 h 212"/>
                <a:gd name="T4" fmla="*/ 2147483646 w 108"/>
                <a:gd name="T5" fmla="*/ 2147483646 h 212"/>
                <a:gd name="T6" fmla="*/ 2147483646 w 108"/>
                <a:gd name="T7" fmla="*/ 2147483646 h 212"/>
                <a:gd name="T8" fmla="*/ 2147483646 w 108"/>
                <a:gd name="T9" fmla="*/ 2147483646 h 212"/>
                <a:gd name="T10" fmla="*/ 2147483646 w 108"/>
                <a:gd name="T11" fmla="*/ 2147483646 h 212"/>
                <a:gd name="T12" fmla="*/ 2147483646 w 108"/>
                <a:gd name="T13" fmla="*/ 2147483646 h 212"/>
                <a:gd name="T14" fmla="*/ 0 w 108"/>
                <a:gd name="T15" fmla="*/ 2147483646 h 212"/>
                <a:gd name="T16" fmla="*/ 0 w 108"/>
                <a:gd name="T17" fmla="*/ 2147483646 h 212"/>
                <a:gd name="T18" fmla="*/ 0 w 108"/>
                <a:gd name="T19" fmla="*/ 2147483646 h 212"/>
                <a:gd name="T20" fmla="*/ 0 w 108"/>
                <a:gd name="T21" fmla="*/ 2147483646 h 212"/>
                <a:gd name="T22" fmla="*/ 2147483646 w 108"/>
                <a:gd name="T23" fmla="*/ 0 h 212"/>
                <a:gd name="T24" fmla="*/ 2147483646 w 108"/>
                <a:gd name="T25" fmla="*/ 0 h 212"/>
                <a:gd name="T26" fmla="*/ 0 w 108"/>
                <a:gd name="T27" fmla="*/ 0 h 212"/>
                <a:gd name="T28" fmla="*/ 2147483646 w 108"/>
                <a:gd name="T29" fmla="*/ 0 h 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212"/>
                <a:gd name="T47" fmla="*/ 108 w 108"/>
                <a:gd name="T48" fmla="*/ 212 h 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212">
                  <a:moveTo>
                    <a:pt x="26" y="7"/>
                  </a:moveTo>
                  <a:lnTo>
                    <a:pt x="45" y="36"/>
                  </a:lnTo>
                  <a:lnTo>
                    <a:pt x="69" y="70"/>
                  </a:lnTo>
                  <a:lnTo>
                    <a:pt x="88" y="112"/>
                  </a:lnTo>
                  <a:lnTo>
                    <a:pt x="108" y="155"/>
                  </a:lnTo>
                  <a:lnTo>
                    <a:pt x="82" y="198"/>
                  </a:lnTo>
                  <a:lnTo>
                    <a:pt x="35" y="212"/>
                  </a:lnTo>
                  <a:lnTo>
                    <a:pt x="8" y="140"/>
                  </a:lnTo>
                  <a:lnTo>
                    <a:pt x="0" y="88"/>
                  </a:lnTo>
                  <a:lnTo>
                    <a:pt x="5" y="92"/>
                  </a:lnTo>
                  <a:lnTo>
                    <a:pt x="12" y="54"/>
                  </a:lnTo>
                  <a:lnTo>
                    <a:pt x="18" y="13"/>
                  </a:lnTo>
                  <a:lnTo>
                    <a:pt x="21" y="10"/>
                  </a:lnTo>
                  <a:lnTo>
                    <a:pt x="8" y="0"/>
                  </a:lnTo>
                  <a:lnTo>
                    <a:pt x="26" y="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8" name="Freeform 88"/>
            <p:cNvSpPr>
              <a:spLocks noChangeAspect="1"/>
            </p:cNvSpPr>
            <p:nvPr/>
          </p:nvSpPr>
          <p:spPr bwMode="auto">
            <a:xfrm>
              <a:off x="4124146" y="3507850"/>
              <a:ext cx="44278" cy="39665"/>
            </a:xfrm>
            <a:custGeom>
              <a:avLst/>
              <a:gdLst>
                <a:gd name="T0" fmla="*/ 2147483646 w 93"/>
                <a:gd name="T1" fmla="*/ 0 h 90"/>
                <a:gd name="T2" fmla="*/ 0 w 93"/>
                <a:gd name="T3" fmla="*/ 2147483646 h 90"/>
                <a:gd name="T4" fmla="*/ 0 w 93"/>
                <a:gd name="T5" fmla="*/ 2147483646 h 90"/>
                <a:gd name="T6" fmla="*/ 0 w 93"/>
                <a:gd name="T7" fmla="*/ 2147483646 h 90"/>
                <a:gd name="T8" fmla="*/ 0 w 93"/>
                <a:gd name="T9" fmla="*/ 2147483646 h 90"/>
                <a:gd name="T10" fmla="*/ 2147483646 w 93"/>
                <a:gd name="T11" fmla="*/ 2147483646 h 90"/>
                <a:gd name="T12" fmla="*/ 2147483646 w 93"/>
                <a:gd name="T13" fmla="*/ 2147483646 h 90"/>
                <a:gd name="T14" fmla="*/ 2147483646 w 93"/>
                <a:gd name="T15" fmla="*/ 2147483646 h 90"/>
                <a:gd name="T16" fmla="*/ 2147483646 w 93"/>
                <a:gd name="T17" fmla="*/ 2147483646 h 90"/>
                <a:gd name="T18" fmla="*/ 2147483646 w 93"/>
                <a:gd name="T19" fmla="*/ 0 h 90"/>
                <a:gd name="T20" fmla="*/ 2147483646 w 93"/>
                <a:gd name="T21" fmla="*/ 0 h 90"/>
                <a:gd name="T22" fmla="*/ 2147483646 w 93"/>
                <a:gd name="T23" fmla="*/ 0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
                <a:gd name="T37" fmla="*/ 0 h 90"/>
                <a:gd name="T38" fmla="*/ 93 w 93"/>
                <a:gd name="T39" fmla="*/ 90 h 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 h="90">
                  <a:moveTo>
                    <a:pt x="33" y="17"/>
                  </a:moveTo>
                  <a:lnTo>
                    <a:pt x="10" y="57"/>
                  </a:lnTo>
                  <a:lnTo>
                    <a:pt x="0" y="88"/>
                  </a:lnTo>
                  <a:lnTo>
                    <a:pt x="2" y="90"/>
                  </a:lnTo>
                  <a:lnTo>
                    <a:pt x="4" y="90"/>
                  </a:lnTo>
                  <a:lnTo>
                    <a:pt x="48" y="87"/>
                  </a:lnTo>
                  <a:lnTo>
                    <a:pt x="52" y="69"/>
                  </a:lnTo>
                  <a:lnTo>
                    <a:pt x="79" y="73"/>
                  </a:lnTo>
                  <a:lnTo>
                    <a:pt x="93" y="67"/>
                  </a:lnTo>
                  <a:lnTo>
                    <a:pt x="76" y="0"/>
                  </a:lnTo>
                  <a:lnTo>
                    <a:pt x="46" y="17"/>
                  </a:lnTo>
                  <a:lnTo>
                    <a:pt x="33"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49" name="Freeform 89"/>
            <p:cNvSpPr>
              <a:spLocks noChangeAspect="1"/>
            </p:cNvSpPr>
            <p:nvPr/>
          </p:nvSpPr>
          <p:spPr bwMode="auto">
            <a:xfrm>
              <a:off x="5138391" y="3435957"/>
              <a:ext cx="1384" cy="1240"/>
            </a:xfrm>
            <a:custGeom>
              <a:avLst/>
              <a:gdLst>
                <a:gd name="T0" fmla="*/ 0 w 4"/>
                <a:gd name="T1" fmla="*/ 0 h 6"/>
                <a:gd name="T2" fmla="*/ 0 w 4"/>
                <a:gd name="T3" fmla="*/ 0 h 6"/>
                <a:gd name="T4" fmla="*/ 0 w 4"/>
                <a:gd name="T5" fmla="*/ 0 h 6"/>
                <a:gd name="T6" fmla="*/ 0 w 4"/>
                <a:gd name="T7" fmla="*/ 0 h 6"/>
                <a:gd name="T8" fmla="*/ 0 w 4"/>
                <a:gd name="T9" fmla="*/ 0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4" y="5"/>
                  </a:moveTo>
                  <a:lnTo>
                    <a:pt x="1" y="6"/>
                  </a:lnTo>
                  <a:lnTo>
                    <a:pt x="0" y="3"/>
                  </a:lnTo>
                  <a:lnTo>
                    <a:pt x="3" y="0"/>
                  </a:lnTo>
                  <a:lnTo>
                    <a:pt x="4"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0" name="Freeform 90"/>
            <p:cNvSpPr>
              <a:spLocks noChangeAspect="1"/>
            </p:cNvSpPr>
            <p:nvPr/>
          </p:nvSpPr>
          <p:spPr bwMode="auto">
            <a:xfrm>
              <a:off x="5132856" y="3500412"/>
              <a:ext cx="1384" cy="1240"/>
            </a:xfrm>
            <a:custGeom>
              <a:avLst/>
              <a:gdLst>
                <a:gd name="T0" fmla="*/ 0 w 3"/>
                <a:gd name="T1" fmla="*/ 0 h 5"/>
                <a:gd name="T2" fmla="*/ 0 w 3"/>
                <a:gd name="T3" fmla="*/ 0 h 5"/>
                <a:gd name="T4" fmla="*/ 0 w 3"/>
                <a:gd name="T5" fmla="*/ 0 h 5"/>
                <a:gd name="T6" fmla="*/ 0 w 3"/>
                <a:gd name="T7" fmla="*/ 0 h 5"/>
                <a:gd name="T8" fmla="*/ 0 60000 65536"/>
                <a:gd name="T9" fmla="*/ 0 60000 65536"/>
                <a:gd name="T10" fmla="*/ 0 60000 65536"/>
                <a:gd name="T11" fmla="*/ 0 60000 65536"/>
                <a:gd name="T12" fmla="*/ 0 w 3"/>
                <a:gd name="T13" fmla="*/ 0 h 5"/>
                <a:gd name="T14" fmla="*/ 3 w 3"/>
                <a:gd name="T15" fmla="*/ 5 h 5"/>
              </a:gdLst>
              <a:ahLst/>
              <a:cxnLst>
                <a:cxn ang="T8">
                  <a:pos x="T0" y="T1"/>
                </a:cxn>
                <a:cxn ang="T9">
                  <a:pos x="T2" y="T3"/>
                </a:cxn>
                <a:cxn ang="T10">
                  <a:pos x="T4" y="T5"/>
                </a:cxn>
                <a:cxn ang="T11">
                  <a:pos x="T6" y="T7"/>
                </a:cxn>
              </a:cxnLst>
              <a:rect l="T12" t="T13" r="T14" b="T15"/>
              <a:pathLst>
                <a:path w="3" h="5">
                  <a:moveTo>
                    <a:pt x="3" y="5"/>
                  </a:moveTo>
                  <a:lnTo>
                    <a:pt x="3" y="0"/>
                  </a:lnTo>
                  <a:lnTo>
                    <a:pt x="0" y="5"/>
                  </a:lnTo>
                  <a:lnTo>
                    <a:pt x="3"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1" name="Freeform 91"/>
            <p:cNvSpPr>
              <a:spLocks noChangeAspect="1"/>
            </p:cNvSpPr>
            <p:nvPr/>
          </p:nvSpPr>
          <p:spPr bwMode="auto">
            <a:xfrm>
              <a:off x="5123171" y="3309526"/>
              <a:ext cx="2767" cy="2479"/>
            </a:xfrm>
            <a:custGeom>
              <a:avLst/>
              <a:gdLst>
                <a:gd name="T0" fmla="*/ 0 w 5"/>
                <a:gd name="T1" fmla="*/ 0 h 3"/>
                <a:gd name="T2" fmla="*/ 0 w 5"/>
                <a:gd name="T3" fmla="*/ 0 h 3"/>
                <a:gd name="T4" fmla="*/ 0 w 5"/>
                <a:gd name="T5" fmla="*/ 0 h 3"/>
                <a:gd name="T6" fmla="*/ 0 w 5"/>
                <a:gd name="T7" fmla="*/ 0 h 3"/>
                <a:gd name="T8" fmla="*/ 0 60000 65536"/>
                <a:gd name="T9" fmla="*/ 0 60000 65536"/>
                <a:gd name="T10" fmla="*/ 0 60000 65536"/>
                <a:gd name="T11" fmla="*/ 0 60000 65536"/>
                <a:gd name="T12" fmla="*/ 0 w 5"/>
                <a:gd name="T13" fmla="*/ 0 h 3"/>
                <a:gd name="T14" fmla="*/ 5 w 5"/>
                <a:gd name="T15" fmla="*/ 3 h 3"/>
              </a:gdLst>
              <a:ahLst/>
              <a:cxnLst>
                <a:cxn ang="T8">
                  <a:pos x="T0" y="T1"/>
                </a:cxn>
                <a:cxn ang="T9">
                  <a:pos x="T2" y="T3"/>
                </a:cxn>
                <a:cxn ang="T10">
                  <a:pos x="T4" y="T5"/>
                </a:cxn>
                <a:cxn ang="T11">
                  <a:pos x="T6" y="T7"/>
                </a:cxn>
              </a:cxnLst>
              <a:rect l="T12" t="T13" r="T14" b="T15"/>
              <a:pathLst>
                <a:path w="5" h="3">
                  <a:moveTo>
                    <a:pt x="5" y="3"/>
                  </a:moveTo>
                  <a:lnTo>
                    <a:pt x="5" y="0"/>
                  </a:lnTo>
                  <a:lnTo>
                    <a:pt x="0" y="2"/>
                  </a:lnTo>
                  <a:lnTo>
                    <a:pt x="5"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2" name="Freeform 92"/>
            <p:cNvSpPr>
              <a:spLocks noChangeAspect="1"/>
            </p:cNvSpPr>
            <p:nvPr/>
          </p:nvSpPr>
          <p:spPr bwMode="auto">
            <a:xfrm>
              <a:off x="4580764" y="2847184"/>
              <a:ext cx="2767" cy="6197"/>
            </a:xfrm>
            <a:custGeom>
              <a:avLst/>
              <a:gdLst>
                <a:gd name="T0" fmla="*/ 0 w 5"/>
                <a:gd name="T1" fmla="*/ 0 h 13"/>
                <a:gd name="T2" fmla="*/ 0 w 5"/>
                <a:gd name="T3" fmla="*/ 0 h 13"/>
                <a:gd name="T4" fmla="*/ 0 w 5"/>
                <a:gd name="T5" fmla="*/ 0 h 13"/>
                <a:gd name="T6" fmla="*/ 0 w 5"/>
                <a:gd name="T7" fmla="*/ 0 h 13"/>
                <a:gd name="T8" fmla="*/ 0 60000 65536"/>
                <a:gd name="T9" fmla="*/ 0 60000 65536"/>
                <a:gd name="T10" fmla="*/ 0 60000 65536"/>
                <a:gd name="T11" fmla="*/ 0 60000 65536"/>
                <a:gd name="T12" fmla="*/ 0 w 5"/>
                <a:gd name="T13" fmla="*/ 0 h 13"/>
                <a:gd name="T14" fmla="*/ 5 w 5"/>
                <a:gd name="T15" fmla="*/ 13 h 13"/>
              </a:gdLst>
              <a:ahLst/>
              <a:cxnLst>
                <a:cxn ang="T8">
                  <a:pos x="T0" y="T1"/>
                </a:cxn>
                <a:cxn ang="T9">
                  <a:pos x="T2" y="T3"/>
                </a:cxn>
                <a:cxn ang="T10">
                  <a:pos x="T4" y="T5"/>
                </a:cxn>
                <a:cxn ang="T11">
                  <a:pos x="T6" y="T7"/>
                </a:cxn>
              </a:cxnLst>
              <a:rect l="T12" t="T13" r="T14" b="T15"/>
              <a:pathLst>
                <a:path w="5" h="13">
                  <a:moveTo>
                    <a:pt x="3" y="0"/>
                  </a:moveTo>
                  <a:lnTo>
                    <a:pt x="0" y="13"/>
                  </a:lnTo>
                  <a:lnTo>
                    <a:pt x="5" y="6"/>
                  </a:lnTo>
                  <a:lnTo>
                    <a:pt x="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3" name="Freeform 93"/>
            <p:cNvSpPr>
              <a:spLocks noChangeAspect="1"/>
            </p:cNvSpPr>
            <p:nvPr/>
          </p:nvSpPr>
          <p:spPr bwMode="auto">
            <a:xfrm>
              <a:off x="3771305" y="2910399"/>
              <a:ext cx="233844" cy="389210"/>
            </a:xfrm>
            <a:custGeom>
              <a:avLst/>
              <a:gdLst>
                <a:gd name="T0" fmla="*/ 2147483646 w 500"/>
                <a:gd name="T1" fmla="*/ 2147483646 h 882"/>
                <a:gd name="T2" fmla="*/ 2147483646 w 500"/>
                <a:gd name="T3" fmla="*/ 2147483646 h 882"/>
                <a:gd name="T4" fmla="*/ 2147483646 w 500"/>
                <a:gd name="T5" fmla="*/ 2147483646 h 882"/>
                <a:gd name="T6" fmla="*/ 2147483646 w 500"/>
                <a:gd name="T7" fmla="*/ 2147483646 h 882"/>
                <a:gd name="T8" fmla="*/ 2147483646 w 500"/>
                <a:gd name="T9" fmla="*/ 2147483646 h 882"/>
                <a:gd name="T10" fmla="*/ 2147483646 w 500"/>
                <a:gd name="T11" fmla="*/ 2147483646 h 882"/>
                <a:gd name="T12" fmla="*/ 2147483646 w 500"/>
                <a:gd name="T13" fmla="*/ 2147483646 h 882"/>
                <a:gd name="T14" fmla="*/ 2147483646 w 500"/>
                <a:gd name="T15" fmla="*/ 2147483646 h 882"/>
                <a:gd name="T16" fmla="*/ 2147483646 w 500"/>
                <a:gd name="T17" fmla="*/ 0 h 882"/>
                <a:gd name="T18" fmla="*/ 2147483646 w 500"/>
                <a:gd name="T19" fmla="*/ 2147483646 h 882"/>
                <a:gd name="T20" fmla="*/ 2147483646 w 500"/>
                <a:gd name="T21" fmla="*/ 2147483646 h 882"/>
                <a:gd name="T22" fmla="*/ 2147483646 w 500"/>
                <a:gd name="T23" fmla="*/ 2147483646 h 882"/>
                <a:gd name="T24" fmla="*/ 2147483646 w 500"/>
                <a:gd name="T25" fmla="*/ 2147483646 h 882"/>
                <a:gd name="T26" fmla="*/ 2147483646 w 500"/>
                <a:gd name="T27" fmla="*/ 2147483646 h 882"/>
                <a:gd name="T28" fmla="*/ 2147483646 w 500"/>
                <a:gd name="T29" fmla="*/ 2147483646 h 882"/>
                <a:gd name="T30" fmla="*/ 2147483646 w 500"/>
                <a:gd name="T31" fmla="*/ 2147483646 h 882"/>
                <a:gd name="T32" fmla="*/ 2147483646 w 500"/>
                <a:gd name="T33" fmla="*/ 2147483646 h 882"/>
                <a:gd name="T34" fmla="*/ 2147483646 w 500"/>
                <a:gd name="T35" fmla="*/ 2147483646 h 882"/>
                <a:gd name="T36" fmla="*/ 2147483646 w 500"/>
                <a:gd name="T37" fmla="*/ 2147483646 h 882"/>
                <a:gd name="T38" fmla="*/ 2147483646 w 500"/>
                <a:gd name="T39" fmla="*/ 2147483646 h 882"/>
                <a:gd name="T40" fmla="*/ 2147483646 w 500"/>
                <a:gd name="T41" fmla="*/ 2147483646 h 882"/>
                <a:gd name="T42" fmla="*/ 0 w 500"/>
                <a:gd name="T43" fmla="*/ 2147483646 h 882"/>
                <a:gd name="T44" fmla="*/ 0 w 500"/>
                <a:gd name="T45" fmla="*/ 2147483646 h 882"/>
                <a:gd name="T46" fmla="*/ 2147483646 w 500"/>
                <a:gd name="T47" fmla="*/ 2147483646 h 882"/>
                <a:gd name="T48" fmla="*/ 2147483646 w 500"/>
                <a:gd name="T49" fmla="*/ 2147483646 h 882"/>
                <a:gd name="T50" fmla="*/ 2147483646 w 500"/>
                <a:gd name="T51" fmla="*/ 2147483646 h 882"/>
                <a:gd name="T52" fmla="*/ 2147483646 w 500"/>
                <a:gd name="T53" fmla="*/ 2147483646 h 882"/>
                <a:gd name="T54" fmla="*/ 2147483646 w 500"/>
                <a:gd name="T55" fmla="*/ 2147483646 h 882"/>
                <a:gd name="T56" fmla="*/ 2147483646 w 500"/>
                <a:gd name="T57" fmla="*/ 2147483646 h 882"/>
                <a:gd name="T58" fmla="*/ 2147483646 w 500"/>
                <a:gd name="T59" fmla="*/ 2147483646 h 882"/>
                <a:gd name="T60" fmla="*/ 2147483646 w 500"/>
                <a:gd name="T61" fmla="*/ 2147483646 h 882"/>
                <a:gd name="T62" fmla="*/ 2147483646 w 500"/>
                <a:gd name="T63" fmla="*/ 2147483646 h 882"/>
                <a:gd name="T64" fmla="*/ 2147483646 w 500"/>
                <a:gd name="T65" fmla="*/ 2147483646 h 882"/>
                <a:gd name="T66" fmla="*/ 2147483646 w 500"/>
                <a:gd name="T67" fmla="*/ 2147483646 h 882"/>
                <a:gd name="T68" fmla="*/ 2147483646 w 500"/>
                <a:gd name="T69" fmla="*/ 2147483646 h 882"/>
                <a:gd name="T70" fmla="*/ 2147483646 w 500"/>
                <a:gd name="T71" fmla="*/ 2147483646 h 882"/>
                <a:gd name="T72" fmla="*/ 2147483646 w 500"/>
                <a:gd name="T73" fmla="*/ 2147483646 h 882"/>
                <a:gd name="T74" fmla="*/ 2147483646 w 500"/>
                <a:gd name="T75" fmla="*/ 2147483646 h 882"/>
                <a:gd name="T76" fmla="*/ 2147483646 w 500"/>
                <a:gd name="T77" fmla="*/ 2147483646 h 882"/>
                <a:gd name="T78" fmla="*/ 2147483646 w 500"/>
                <a:gd name="T79" fmla="*/ 2147483646 h 882"/>
                <a:gd name="T80" fmla="*/ 2147483646 w 500"/>
                <a:gd name="T81" fmla="*/ 2147483646 h 882"/>
                <a:gd name="T82" fmla="*/ 2147483646 w 500"/>
                <a:gd name="T83" fmla="*/ 2147483646 h 882"/>
                <a:gd name="T84" fmla="*/ 2147483646 w 500"/>
                <a:gd name="T85" fmla="*/ 2147483646 h 882"/>
                <a:gd name="T86" fmla="*/ 2147483646 w 500"/>
                <a:gd name="T87" fmla="*/ 2147483646 h 882"/>
                <a:gd name="T88" fmla="*/ 2147483646 w 500"/>
                <a:gd name="T89" fmla="*/ 2147483646 h 882"/>
                <a:gd name="T90" fmla="*/ 2147483646 w 500"/>
                <a:gd name="T91" fmla="*/ 2147483646 h 882"/>
                <a:gd name="T92" fmla="*/ 2147483646 w 500"/>
                <a:gd name="T93" fmla="*/ 2147483646 h 882"/>
                <a:gd name="T94" fmla="*/ 2147483646 w 500"/>
                <a:gd name="T95" fmla="*/ 2147483646 h 882"/>
                <a:gd name="T96" fmla="*/ 2147483646 w 500"/>
                <a:gd name="T97" fmla="*/ 2147483646 h 882"/>
                <a:gd name="T98" fmla="*/ 2147483646 w 500"/>
                <a:gd name="T99" fmla="*/ 2147483646 h 882"/>
                <a:gd name="T100" fmla="*/ 2147483646 w 500"/>
                <a:gd name="T101" fmla="*/ 2147483646 h 882"/>
                <a:gd name="T102" fmla="*/ 2147483646 w 500"/>
                <a:gd name="T103" fmla="*/ 2147483646 h 882"/>
                <a:gd name="T104" fmla="*/ 2147483646 w 500"/>
                <a:gd name="T105" fmla="*/ 2147483646 h 882"/>
                <a:gd name="T106" fmla="*/ 2147483646 w 500"/>
                <a:gd name="T107" fmla="*/ 2147483646 h 882"/>
                <a:gd name="T108" fmla="*/ 2147483646 w 500"/>
                <a:gd name="T109" fmla="*/ 2147483646 h 882"/>
                <a:gd name="T110" fmla="*/ 2147483646 w 500"/>
                <a:gd name="T111" fmla="*/ 2147483646 h 882"/>
                <a:gd name="T112" fmla="*/ 2147483646 w 500"/>
                <a:gd name="T113" fmla="*/ 2147483646 h 8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0"/>
                <a:gd name="T172" fmla="*/ 0 h 882"/>
                <a:gd name="T173" fmla="*/ 500 w 500"/>
                <a:gd name="T174" fmla="*/ 882 h 8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0" h="882">
                  <a:moveTo>
                    <a:pt x="494" y="221"/>
                  </a:moveTo>
                  <a:lnTo>
                    <a:pt x="445" y="193"/>
                  </a:lnTo>
                  <a:lnTo>
                    <a:pt x="396" y="166"/>
                  </a:lnTo>
                  <a:lnTo>
                    <a:pt x="347" y="138"/>
                  </a:lnTo>
                  <a:lnTo>
                    <a:pt x="299" y="111"/>
                  </a:lnTo>
                  <a:lnTo>
                    <a:pt x="250" y="82"/>
                  </a:lnTo>
                  <a:lnTo>
                    <a:pt x="202" y="56"/>
                  </a:lnTo>
                  <a:lnTo>
                    <a:pt x="152" y="27"/>
                  </a:lnTo>
                  <a:lnTo>
                    <a:pt x="105" y="0"/>
                  </a:lnTo>
                  <a:lnTo>
                    <a:pt x="57" y="27"/>
                  </a:lnTo>
                  <a:lnTo>
                    <a:pt x="63" y="69"/>
                  </a:lnTo>
                  <a:lnTo>
                    <a:pt x="69" y="111"/>
                  </a:lnTo>
                  <a:lnTo>
                    <a:pt x="109" y="175"/>
                  </a:lnTo>
                  <a:lnTo>
                    <a:pt x="97" y="197"/>
                  </a:lnTo>
                  <a:lnTo>
                    <a:pt x="96" y="239"/>
                  </a:lnTo>
                  <a:lnTo>
                    <a:pt x="93" y="281"/>
                  </a:lnTo>
                  <a:lnTo>
                    <a:pt x="90" y="323"/>
                  </a:lnTo>
                  <a:lnTo>
                    <a:pt x="88" y="364"/>
                  </a:lnTo>
                  <a:lnTo>
                    <a:pt x="66" y="397"/>
                  </a:lnTo>
                  <a:lnTo>
                    <a:pt x="45" y="430"/>
                  </a:lnTo>
                  <a:lnTo>
                    <a:pt x="23" y="463"/>
                  </a:lnTo>
                  <a:lnTo>
                    <a:pt x="0" y="497"/>
                  </a:lnTo>
                  <a:lnTo>
                    <a:pt x="2" y="540"/>
                  </a:lnTo>
                  <a:lnTo>
                    <a:pt x="23" y="576"/>
                  </a:lnTo>
                  <a:lnTo>
                    <a:pt x="42" y="576"/>
                  </a:lnTo>
                  <a:lnTo>
                    <a:pt x="67" y="630"/>
                  </a:lnTo>
                  <a:lnTo>
                    <a:pt x="72" y="691"/>
                  </a:lnTo>
                  <a:lnTo>
                    <a:pt x="105" y="746"/>
                  </a:lnTo>
                  <a:lnTo>
                    <a:pt x="48" y="746"/>
                  </a:lnTo>
                  <a:lnTo>
                    <a:pt x="23" y="760"/>
                  </a:lnTo>
                  <a:lnTo>
                    <a:pt x="64" y="812"/>
                  </a:lnTo>
                  <a:lnTo>
                    <a:pt x="96" y="882"/>
                  </a:lnTo>
                  <a:lnTo>
                    <a:pt x="141" y="867"/>
                  </a:lnTo>
                  <a:lnTo>
                    <a:pt x="151" y="875"/>
                  </a:lnTo>
                  <a:lnTo>
                    <a:pt x="178" y="869"/>
                  </a:lnTo>
                  <a:lnTo>
                    <a:pt x="247" y="855"/>
                  </a:lnTo>
                  <a:lnTo>
                    <a:pt x="269" y="827"/>
                  </a:lnTo>
                  <a:lnTo>
                    <a:pt x="261" y="809"/>
                  </a:lnTo>
                  <a:lnTo>
                    <a:pt x="330" y="796"/>
                  </a:lnTo>
                  <a:lnTo>
                    <a:pt x="369" y="751"/>
                  </a:lnTo>
                  <a:lnTo>
                    <a:pt x="405" y="706"/>
                  </a:lnTo>
                  <a:lnTo>
                    <a:pt x="453" y="696"/>
                  </a:lnTo>
                  <a:lnTo>
                    <a:pt x="448" y="664"/>
                  </a:lnTo>
                  <a:lnTo>
                    <a:pt x="439" y="636"/>
                  </a:lnTo>
                  <a:lnTo>
                    <a:pt x="418" y="594"/>
                  </a:lnTo>
                  <a:lnTo>
                    <a:pt x="400" y="591"/>
                  </a:lnTo>
                  <a:lnTo>
                    <a:pt x="417" y="549"/>
                  </a:lnTo>
                  <a:lnTo>
                    <a:pt x="421" y="524"/>
                  </a:lnTo>
                  <a:lnTo>
                    <a:pt x="429" y="509"/>
                  </a:lnTo>
                  <a:lnTo>
                    <a:pt x="429" y="490"/>
                  </a:lnTo>
                  <a:lnTo>
                    <a:pt x="453" y="446"/>
                  </a:lnTo>
                  <a:lnTo>
                    <a:pt x="469" y="432"/>
                  </a:lnTo>
                  <a:lnTo>
                    <a:pt x="500" y="432"/>
                  </a:lnTo>
                  <a:lnTo>
                    <a:pt x="499" y="379"/>
                  </a:lnTo>
                  <a:lnTo>
                    <a:pt x="497" y="326"/>
                  </a:lnTo>
                  <a:lnTo>
                    <a:pt x="496" y="273"/>
                  </a:lnTo>
                  <a:lnTo>
                    <a:pt x="494" y="22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4" name="Freeform 94"/>
            <p:cNvSpPr>
              <a:spLocks noChangeAspect="1"/>
            </p:cNvSpPr>
            <p:nvPr/>
          </p:nvSpPr>
          <p:spPr bwMode="auto">
            <a:xfrm>
              <a:off x="4409187" y="3176897"/>
              <a:ext cx="34592" cy="37186"/>
            </a:xfrm>
            <a:custGeom>
              <a:avLst/>
              <a:gdLst>
                <a:gd name="T0" fmla="*/ 0 w 71"/>
                <a:gd name="T1" fmla="*/ 2147483646 h 86"/>
                <a:gd name="T2" fmla="*/ 2147483646 w 71"/>
                <a:gd name="T3" fmla="*/ 2147483646 h 86"/>
                <a:gd name="T4" fmla="*/ 2147483646 w 71"/>
                <a:gd name="T5" fmla="*/ 2147483646 h 86"/>
                <a:gd name="T6" fmla="*/ 2147483646 w 71"/>
                <a:gd name="T7" fmla="*/ 0 h 86"/>
                <a:gd name="T8" fmla="*/ 2147483646 w 71"/>
                <a:gd name="T9" fmla="*/ 0 h 86"/>
                <a:gd name="T10" fmla="*/ 0 w 71"/>
                <a:gd name="T11" fmla="*/ 2147483646 h 86"/>
                <a:gd name="T12" fmla="*/ 0 60000 65536"/>
                <a:gd name="T13" fmla="*/ 0 60000 65536"/>
                <a:gd name="T14" fmla="*/ 0 60000 65536"/>
                <a:gd name="T15" fmla="*/ 0 60000 65536"/>
                <a:gd name="T16" fmla="*/ 0 60000 65536"/>
                <a:gd name="T17" fmla="*/ 0 60000 65536"/>
                <a:gd name="T18" fmla="*/ 0 w 71"/>
                <a:gd name="T19" fmla="*/ 0 h 86"/>
                <a:gd name="T20" fmla="*/ 71 w 71"/>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71" h="86">
                  <a:moveTo>
                    <a:pt x="0" y="83"/>
                  </a:moveTo>
                  <a:lnTo>
                    <a:pt x="57" y="86"/>
                  </a:lnTo>
                  <a:lnTo>
                    <a:pt x="71" y="59"/>
                  </a:lnTo>
                  <a:lnTo>
                    <a:pt x="50" y="0"/>
                  </a:lnTo>
                  <a:lnTo>
                    <a:pt x="33" y="3"/>
                  </a:lnTo>
                  <a:lnTo>
                    <a:pt x="0" y="8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5" name="Freeform 95"/>
            <p:cNvSpPr>
              <a:spLocks noChangeAspect="1"/>
            </p:cNvSpPr>
            <p:nvPr/>
          </p:nvSpPr>
          <p:spPr bwMode="auto">
            <a:xfrm>
              <a:off x="4286038" y="3044268"/>
              <a:ext cx="149439" cy="140067"/>
            </a:xfrm>
            <a:custGeom>
              <a:avLst/>
              <a:gdLst>
                <a:gd name="T0" fmla="*/ 0 w 321"/>
                <a:gd name="T1" fmla="*/ 2147483646 h 316"/>
                <a:gd name="T2" fmla="*/ 0 w 321"/>
                <a:gd name="T3" fmla="*/ 2147483646 h 316"/>
                <a:gd name="T4" fmla="*/ 0 w 321"/>
                <a:gd name="T5" fmla="*/ 2147483646 h 316"/>
                <a:gd name="T6" fmla="*/ 2147483646 w 321"/>
                <a:gd name="T7" fmla="*/ 2147483646 h 316"/>
                <a:gd name="T8" fmla="*/ 2147483646 w 321"/>
                <a:gd name="T9" fmla="*/ 2147483646 h 316"/>
                <a:gd name="T10" fmla="*/ 2147483646 w 321"/>
                <a:gd name="T11" fmla="*/ 0 h 316"/>
                <a:gd name="T12" fmla="*/ 2147483646 w 321"/>
                <a:gd name="T13" fmla="*/ 0 h 316"/>
                <a:gd name="T14" fmla="*/ 2147483646 w 321"/>
                <a:gd name="T15" fmla="*/ 2147483646 h 316"/>
                <a:gd name="T16" fmla="*/ 2147483646 w 321"/>
                <a:gd name="T17" fmla="*/ 2147483646 h 316"/>
                <a:gd name="T18" fmla="*/ 2147483646 w 321"/>
                <a:gd name="T19" fmla="*/ 2147483646 h 316"/>
                <a:gd name="T20" fmla="*/ 2147483646 w 321"/>
                <a:gd name="T21" fmla="*/ 2147483646 h 316"/>
                <a:gd name="T22" fmla="*/ 2147483646 w 321"/>
                <a:gd name="T23" fmla="*/ 2147483646 h 316"/>
                <a:gd name="T24" fmla="*/ 2147483646 w 321"/>
                <a:gd name="T25" fmla="*/ 2147483646 h 316"/>
                <a:gd name="T26" fmla="*/ 2147483646 w 321"/>
                <a:gd name="T27" fmla="*/ 2147483646 h 316"/>
                <a:gd name="T28" fmla="*/ 2147483646 w 321"/>
                <a:gd name="T29" fmla="*/ 2147483646 h 316"/>
                <a:gd name="T30" fmla="*/ 2147483646 w 321"/>
                <a:gd name="T31" fmla="*/ 2147483646 h 316"/>
                <a:gd name="T32" fmla="*/ 2147483646 w 321"/>
                <a:gd name="T33" fmla="*/ 2147483646 h 316"/>
                <a:gd name="T34" fmla="*/ 2147483646 w 321"/>
                <a:gd name="T35" fmla="*/ 2147483646 h 316"/>
                <a:gd name="T36" fmla="*/ 2147483646 w 321"/>
                <a:gd name="T37" fmla="*/ 2147483646 h 316"/>
                <a:gd name="T38" fmla="*/ 2147483646 w 321"/>
                <a:gd name="T39" fmla="*/ 2147483646 h 316"/>
                <a:gd name="T40" fmla="*/ 2147483646 w 321"/>
                <a:gd name="T41" fmla="*/ 2147483646 h 316"/>
                <a:gd name="T42" fmla="*/ 2147483646 w 321"/>
                <a:gd name="T43" fmla="*/ 2147483646 h 316"/>
                <a:gd name="T44" fmla="*/ 2147483646 w 321"/>
                <a:gd name="T45" fmla="*/ 2147483646 h 316"/>
                <a:gd name="T46" fmla="*/ 2147483646 w 321"/>
                <a:gd name="T47" fmla="*/ 2147483646 h 316"/>
                <a:gd name="T48" fmla="*/ 2147483646 w 321"/>
                <a:gd name="T49" fmla="*/ 2147483646 h 316"/>
                <a:gd name="T50" fmla="*/ 2147483646 w 321"/>
                <a:gd name="T51" fmla="*/ 2147483646 h 316"/>
                <a:gd name="T52" fmla="*/ 2147483646 w 321"/>
                <a:gd name="T53" fmla="*/ 2147483646 h 316"/>
                <a:gd name="T54" fmla="*/ 2147483646 w 321"/>
                <a:gd name="T55" fmla="*/ 2147483646 h 316"/>
                <a:gd name="T56" fmla="*/ 2147483646 w 321"/>
                <a:gd name="T57" fmla="*/ 2147483646 h 316"/>
                <a:gd name="T58" fmla="*/ 2147483646 w 321"/>
                <a:gd name="T59" fmla="*/ 2147483646 h 316"/>
                <a:gd name="T60" fmla="*/ 2147483646 w 321"/>
                <a:gd name="T61" fmla="*/ 2147483646 h 316"/>
                <a:gd name="T62" fmla="*/ 0 w 321"/>
                <a:gd name="T63" fmla="*/ 2147483646 h 3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1"/>
                <a:gd name="T97" fmla="*/ 0 h 316"/>
                <a:gd name="T98" fmla="*/ 321 w 321"/>
                <a:gd name="T99" fmla="*/ 316 h 3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1" h="316">
                  <a:moveTo>
                    <a:pt x="0" y="241"/>
                  </a:moveTo>
                  <a:lnTo>
                    <a:pt x="6" y="200"/>
                  </a:lnTo>
                  <a:lnTo>
                    <a:pt x="12" y="124"/>
                  </a:lnTo>
                  <a:lnTo>
                    <a:pt x="30" y="53"/>
                  </a:lnTo>
                  <a:lnTo>
                    <a:pt x="61" y="30"/>
                  </a:lnTo>
                  <a:lnTo>
                    <a:pt x="91" y="6"/>
                  </a:lnTo>
                  <a:lnTo>
                    <a:pt x="97" y="0"/>
                  </a:lnTo>
                  <a:lnTo>
                    <a:pt x="112" y="39"/>
                  </a:lnTo>
                  <a:lnTo>
                    <a:pt x="128" y="79"/>
                  </a:lnTo>
                  <a:lnTo>
                    <a:pt x="143" y="118"/>
                  </a:lnTo>
                  <a:lnTo>
                    <a:pt x="158" y="158"/>
                  </a:lnTo>
                  <a:lnTo>
                    <a:pt x="161" y="143"/>
                  </a:lnTo>
                  <a:lnTo>
                    <a:pt x="173" y="152"/>
                  </a:lnTo>
                  <a:lnTo>
                    <a:pt x="213" y="180"/>
                  </a:lnTo>
                  <a:lnTo>
                    <a:pt x="267" y="234"/>
                  </a:lnTo>
                  <a:lnTo>
                    <a:pt x="321" y="286"/>
                  </a:lnTo>
                  <a:lnTo>
                    <a:pt x="321" y="295"/>
                  </a:lnTo>
                  <a:lnTo>
                    <a:pt x="318" y="300"/>
                  </a:lnTo>
                  <a:lnTo>
                    <a:pt x="301" y="303"/>
                  </a:lnTo>
                  <a:lnTo>
                    <a:pt x="276" y="316"/>
                  </a:lnTo>
                  <a:lnTo>
                    <a:pt x="273" y="303"/>
                  </a:lnTo>
                  <a:lnTo>
                    <a:pt x="231" y="288"/>
                  </a:lnTo>
                  <a:lnTo>
                    <a:pt x="201" y="255"/>
                  </a:lnTo>
                  <a:lnTo>
                    <a:pt x="186" y="235"/>
                  </a:lnTo>
                  <a:lnTo>
                    <a:pt x="155" y="221"/>
                  </a:lnTo>
                  <a:lnTo>
                    <a:pt x="130" y="215"/>
                  </a:lnTo>
                  <a:lnTo>
                    <a:pt x="98" y="219"/>
                  </a:lnTo>
                  <a:lnTo>
                    <a:pt x="74" y="192"/>
                  </a:lnTo>
                  <a:lnTo>
                    <a:pt x="67" y="238"/>
                  </a:lnTo>
                  <a:lnTo>
                    <a:pt x="45" y="219"/>
                  </a:lnTo>
                  <a:lnTo>
                    <a:pt x="24" y="244"/>
                  </a:lnTo>
                  <a:lnTo>
                    <a:pt x="0" y="24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6" name="Freeform 96"/>
            <p:cNvSpPr>
              <a:spLocks noChangeAspect="1"/>
            </p:cNvSpPr>
            <p:nvPr/>
          </p:nvSpPr>
          <p:spPr bwMode="auto">
            <a:xfrm>
              <a:off x="4214086" y="3128555"/>
              <a:ext cx="339005" cy="267737"/>
            </a:xfrm>
            <a:custGeom>
              <a:avLst/>
              <a:gdLst>
                <a:gd name="T0" fmla="*/ 2147483646 w 726"/>
                <a:gd name="T1" fmla="*/ 2147483646 h 608"/>
                <a:gd name="T2" fmla="*/ 2147483646 w 726"/>
                <a:gd name="T3" fmla="*/ 2147483646 h 608"/>
                <a:gd name="T4" fmla="*/ 2147483646 w 726"/>
                <a:gd name="T5" fmla="*/ 2147483646 h 608"/>
                <a:gd name="T6" fmla="*/ 2147483646 w 726"/>
                <a:gd name="T7" fmla="*/ 2147483646 h 608"/>
                <a:gd name="T8" fmla="*/ 2147483646 w 726"/>
                <a:gd name="T9" fmla="*/ 2147483646 h 608"/>
                <a:gd name="T10" fmla="*/ 2147483646 w 726"/>
                <a:gd name="T11" fmla="*/ 2147483646 h 608"/>
                <a:gd name="T12" fmla="*/ 2147483646 w 726"/>
                <a:gd name="T13" fmla="*/ 2147483646 h 608"/>
                <a:gd name="T14" fmla="*/ 2147483646 w 726"/>
                <a:gd name="T15" fmla="*/ 2147483646 h 608"/>
                <a:gd name="T16" fmla="*/ 0 w 726"/>
                <a:gd name="T17" fmla="*/ 2147483646 h 608"/>
                <a:gd name="T18" fmla="*/ 2147483646 w 726"/>
                <a:gd name="T19" fmla="*/ 2147483646 h 608"/>
                <a:gd name="T20" fmla="*/ 2147483646 w 726"/>
                <a:gd name="T21" fmla="*/ 2147483646 h 608"/>
                <a:gd name="T22" fmla="*/ 2147483646 w 726"/>
                <a:gd name="T23" fmla="*/ 2147483646 h 608"/>
                <a:gd name="T24" fmla="*/ 2147483646 w 726"/>
                <a:gd name="T25" fmla="*/ 2147483646 h 608"/>
                <a:gd name="T26" fmla="*/ 2147483646 w 726"/>
                <a:gd name="T27" fmla="*/ 2147483646 h 608"/>
                <a:gd name="T28" fmla="*/ 2147483646 w 726"/>
                <a:gd name="T29" fmla="*/ 2147483646 h 608"/>
                <a:gd name="T30" fmla="*/ 2147483646 w 726"/>
                <a:gd name="T31" fmla="*/ 2147483646 h 608"/>
                <a:gd name="T32" fmla="*/ 2147483646 w 726"/>
                <a:gd name="T33" fmla="*/ 2147483646 h 608"/>
                <a:gd name="T34" fmla="*/ 2147483646 w 726"/>
                <a:gd name="T35" fmla="*/ 2147483646 h 608"/>
                <a:gd name="T36" fmla="*/ 2147483646 w 726"/>
                <a:gd name="T37" fmla="*/ 2147483646 h 608"/>
                <a:gd name="T38" fmla="*/ 2147483646 w 726"/>
                <a:gd name="T39" fmla="*/ 0 h 608"/>
                <a:gd name="T40" fmla="*/ 2147483646 w 726"/>
                <a:gd name="T41" fmla="*/ 2147483646 h 608"/>
                <a:gd name="T42" fmla="*/ 2147483646 w 726"/>
                <a:gd name="T43" fmla="*/ 2147483646 h 608"/>
                <a:gd name="T44" fmla="*/ 2147483646 w 726"/>
                <a:gd name="T45" fmla="*/ 2147483646 h 608"/>
                <a:gd name="T46" fmla="*/ 2147483646 w 726"/>
                <a:gd name="T47" fmla="*/ 2147483646 h 608"/>
                <a:gd name="T48" fmla="*/ 2147483646 w 726"/>
                <a:gd name="T49" fmla="*/ 2147483646 h 608"/>
                <a:gd name="T50" fmla="*/ 2147483646 w 726"/>
                <a:gd name="T51" fmla="*/ 2147483646 h 608"/>
                <a:gd name="T52" fmla="*/ 2147483646 w 726"/>
                <a:gd name="T53" fmla="*/ 2147483646 h 608"/>
                <a:gd name="T54" fmla="*/ 2147483646 w 726"/>
                <a:gd name="T55" fmla="*/ 2147483646 h 608"/>
                <a:gd name="T56" fmla="*/ 2147483646 w 726"/>
                <a:gd name="T57" fmla="*/ 2147483646 h 608"/>
                <a:gd name="T58" fmla="*/ 2147483646 w 726"/>
                <a:gd name="T59" fmla="*/ 2147483646 h 608"/>
                <a:gd name="T60" fmla="*/ 2147483646 w 726"/>
                <a:gd name="T61" fmla="*/ 2147483646 h 608"/>
                <a:gd name="T62" fmla="*/ 2147483646 w 726"/>
                <a:gd name="T63" fmla="*/ 2147483646 h 608"/>
                <a:gd name="T64" fmla="*/ 2147483646 w 726"/>
                <a:gd name="T65" fmla="*/ 2147483646 h 608"/>
                <a:gd name="T66" fmla="*/ 2147483646 w 726"/>
                <a:gd name="T67" fmla="*/ 2147483646 h 608"/>
                <a:gd name="T68" fmla="*/ 2147483646 w 726"/>
                <a:gd name="T69" fmla="*/ 2147483646 h 608"/>
                <a:gd name="T70" fmla="*/ 2147483646 w 726"/>
                <a:gd name="T71" fmla="*/ 2147483646 h 608"/>
                <a:gd name="T72" fmla="*/ 2147483646 w 726"/>
                <a:gd name="T73" fmla="*/ 2147483646 h 608"/>
                <a:gd name="T74" fmla="*/ 2147483646 w 726"/>
                <a:gd name="T75" fmla="*/ 2147483646 h 608"/>
                <a:gd name="T76" fmla="*/ 2147483646 w 726"/>
                <a:gd name="T77" fmla="*/ 2147483646 h 608"/>
                <a:gd name="T78" fmla="*/ 2147483646 w 726"/>
                <a:gd name="T79" fmla="*/ 2147483646 h 608"/>
                <a:gd name="T80" fmla="*/ 2147483646 w 726"/>
                <a:gd name="T81" fmla="*/ 2147483646 h 608"/>
                <a:gd name="T82" fmla="*/ 2147483646 w 726"/>
                <a:gd name="T83" fmla="*/ 2147483646 h 608"/>
                <a:gd name="T84" fmla="*/ 2147483646 w 726"/>
                <a:gd name="T85" fmla="*/ 2147483646 h 608"/>
                <a:gd name="T86" fmla="*/ 2147483646 w 726"/>
                <a:gd name="T87" fmla="*/ 2147483646 h 608"/>
                <a:gd name="T88" fmla="*/ 2147483646 w 726"/>
                <a:gd name="T89" fmla="*/ 2147483646 h 608"/>
                <a:gd name="T90" fmla="*/ 2147483646 w 726"/>
                <a:gd name="T91" fmla="*/ 2147483646 h 608"/>
                <a:gd name="T92" fmla="*/ 2147483646 w 726"/>
                <a:gd name="T93" fmla="*/ 2147483646 h 608"/>
                <a:gd name="T94" fmla="*/ 2147483646 w 726"/>
                <a:gd name="T95" fmla="*/ 2147483646 h 608"/>
                <a:gd name="T96" fmla="*/ 2147483646 w 726"/>
                <a:gd name="T97" fmla="*/ 2147483646 h 608"/>
                <a:gd name="T98" fmla="*/ 2147483646 w 726"/>
                <a:gd name="T99" fmla="*/ 2147483646 h 608"/>
                <a:gd name="T100" fmla="*/ 2147483646 w 726"/>
                <a:gd name="T101" fmla="*/ 2147483646 h 6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26"/>
                <a:gd name="T154" fmla="*/ 0 h 608"/>
                <a:gd name="T155" fmla="*/ 726 w 726"/>
                <a:gd name="T156" fmla="*/ 608 h 6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26" h="608">
                  <a:moveTo>
                    <a:pt x="246" y="596"/>
                  </a:moveTo>
                  <a:lnTo>
                    <a:pt x="186" y="554"/>
                  </a:lnTo>
                  <a:lnTo>
                    <a:pt x="144" y="546"/>
                  </a:lnTo>
                  <a:lnTo>
                    <a:pt x="131" y="505"/>
                  </a:lnTo>
                  <a:lnTo>
                    <a:pt x="103" y="490"/>
                  </a:lnTo>
                  <a:lnTo>
                    <a:pt x="85" y="454"/>
                  </a:lnTo>
                  <a:lnTo>
                    <a:pt x="65" y="417"/>
                  </a:lnTo>
                  <a:lnTo>
                    <a:pt x="17" y="375"/>
                  </a:lnTo>
                  <a:lnTo>
                    <a:pt x="0" y="360"/>
                  </a:lnTo>
                  <a:lnTo>
                    <a:pt x="17" y="334"/>
                  </a:lnTo>
                  <a:lnTo>
                    <a:pt x="52" y="327"/>
                  </a:lnTo>
                  <a:lnTo>
                    <a:pt x="58" y="266"/>
                  </a:lnTo>
                  <a:lnTo>
                    <a:pt x="64" y="206"/>
                  </a:lnTo>
                  <a:lnTo>
                    <a:pt x="91" y="202"/>
                  </a:lnTo>
                  <a:lnTo>
                    <a:pt x="103" y="139"/>
                  </a:lnTo>
                  <a:lnTo>
                    <a:pt x="152" y="49"/>
                  </a:lnTo>
                  <a:lnTo>
                    <a:pt x="176" y="52"/>
                  </a:lnTo>
                  <a:lnTo>
                    <a:pt x="197" y="27"/>
                  </a:lnTo>
                  <a:lnTo>
                    <a:pt x="219" y="46"/>
                  </a:lnTo>
                  <a:lnTo>
                    <a:pt x="226" y="0"/>
                  </a:lnTo>
                  <a:lnTo>
                    <a:pt x="250" y="27"/>
                  </a:lnTo>
                  <a:lnTo>
                    <a:pt x="282" y="23"/>
                  </a:lnTo>
                  <a:lnTo>
                    <a:pt x="307" y="29"/>
                  </a:lnTo>
                  <a:lnTo>
                    <a:pt x="338" y="43"/>
                  </a:lnTo>
                  <a:lnTo>
                    <a:pt x="353" y="63"/>
                  </a:lnTo>
                  <a:lnTo>
                    <a:pt x="383" y="96"/>
                  </a:lnTo>
                  <a:lnTo>
                    <a:pt x="425" y="111"/>
                  </a:lnTo>
                  <a:lnTo>
                    <a:pt x="428" y="124"/>
                  </a:lnTo>
                  <a:lnTo>
                    <a:pt x="453" y="111"/>
                  </a:lnTo>
                  <a:lnTo>
                    <a:pt x="420" y="191"/>
                  </a:lnTo>
                  <a:lnTo>
                    <a:pt x="477" y="194"/>
                  </a:lnTo>
                  <a:lnTo>
                    <a:pt x="470" y="224"/>
                  </a:lnTo>
                  <a:lnTo>
                    <a:pt x="501" y="264"/>
                  </a:lnTo>
                  <a:lnTo>
                    <a:pt x="532" y="305"/>
                  </a:lnTo>
                  <a:lnTo>
                    <a:pt x="570" y="318"/>
                  </a:lnTo>
                  <a:lnTo>
                    <a:pt x="606" y="331"/>
                  </a:lnTo>
                  <a:lnTo>
                    <a:pt x="643" y="346"/>
                  </a:lnTo>
                  <a:lnTo>
                    <a:pt x="679" y="360"/>
                  </a:lnTo>
                  <a:lnTo>
                    <a:pt x="726" y="360"/>
                  </a:lnTo>
                  <a:lnTo>
                    <a:pt x="691" y="402"/>
                  </a:lnTo>
                  <a:lnTo>
                    <a:pt x="655" y="445"/>
                  </a:lnTo>
                  <a:lnTo>
                    <a:pt x="619" y="488"/>
                  </a:lnTo>
                  <a:lnTo>
                    <a:pt x="583" y="531"/>
                  </a:lnTo>
                  <a:lnTo>
                    <a:pt x="544" y="534"/>
                  </a:lnTo>
                  <a:lnTo>
                    <a:pt x="506" y="539"/>
                  </a:lnTo>
                  <a:lnTo>
                    <a:pt x="459" y="569"/>
                  </a:lnTo>
                  <a:lnTo>
                    <a:pt x="435" y="582"/>
                  </a:lnTo>
                  <a:lnTo>
                    <a:pt x="388" y="572"/>
                  </a:lnTo>
                  <a:lnTo>
                    <a:pt x="337" y="588"/>
                  </a:lnTo>
                  <a:lnTo>
                    <a:pt x="313" y="608"/>
                  </a:lnTo>
                  <a:lnTo>
                    <a:pt x="246" y="59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7" name="Freeform 97"/>
            <p:cNvSpPr>
              <a:spLocks noChangeAspect="1"/>
            </p:cNvSpPr>
            <p:nvPr/>
          </p:nvSpPr>
          <p:spPr bwMode="auto">
            <a:xfrm>
              <a:off x="4396733" y="3191771"/>
              <a:ext cx="229693" cy="329713"/>
            </a:xfrm>
            <a:custGeom>
              <a:avLst/>
              <a:gdLst>
                <a:gd name="T0" fmla="*/ 2147483646 w 491"/>
                <a:gd name="T1" fmla="*/ 2147483646 h 752"/>
                <a:gd name="T2" fmla="*/ 2147483646 w 491"/>
                <a:gd name="T3" fmla="*/ 2147483646 h 752"/>
                <a:gd name="T4" fmla="*/ 2147483646 w 491"/>
                <a:gd name="T5" fmla="*/ 2147483646 h 752"/>
                <a:gd name="T6" fmla="*/ 2147483646 w 491"/>
                <a:gd name="T7" fmla="*/ 2147483646 h 752"/>
                <a:gd name="T8" fmla="*/ 2147483646 w 491"/>
                <a:gd name="T9" fmla="*/ 2147483646 h 752"/>
                <a:gd name="T10" fmla="*/ 2147483646 w 491"/>
                <a:gd name="T11" fmla="*/ 2147483646 h 752"/>
                <a:gd name="T12" fmla="*/ 2147483646 w 491"/>
                <a:gd name="T13" fmla="*/ 2147483646 h 752"/>
                <a:gd name="T14" fmla="*/ 2147483646 w 491"/>
                <a:gd name="T15" fmla="*/ 2147483646 h 752"/>
                <a:gd name="T16" fmla="*/ 2147483646 w 491"/>
                <a:gd name="T17" fmla="*/ 2147483646 h 752"/>
                <a:gd name="T18" fmla="*/ 2147483646 w 491"/>
                <a:gd name="T19" fmla="*/ 2147483646 h 752"/>
                <a:gd name="T20" fmla="*/ 2147483646 w 491"/>
                <a:gd name="T21" fmla="*/ 2147483646 h 752"/>
                <a:gd name="T22" fmla="*/ 2147483646 w 491"/>
                <a:gd name="T23" fmla="*/ 2147483646 h 752"/>
                <a:gd name="T24" fmla="*/ 2147483646 w 491"/>
                <a:gd name="T25" fmla="*/ 2147483646 h 752"/>
                <a:gd name="T26" fmla="*/ 2147483646 w 491"/>
                <a:gd name="T27" fmla="*/ 2147483646 h 752"/>
                <a:gd name="T28" fmla="*/ 2147483646 w 491"/>
                <a:gd name="T29" fmla="*/ 2147483646 h 752"/>
                <a:gd name="T30" fmla="*/ 2147483646 w 491"/>
                <a:gd name="T31" fmla="*/ 2147483646 h 752"/>
                <a:gd name="T32" fmla="*/ 0 w 491"/>
                <a:gd name="T33" fmla="*/ 2147483646 h 752"/>
                <a:gd name="T34" fmla="*/ 0 w 491"/>
                <a:gd name="T35" fmla="*/ 2147483646 h 752"/>
                <a:gd name="T36" fmla="*/ 0 w 491"/>
                <a:gd name="T37" fmla="*/ 2147483646 h 752"/>
                <a:gd name="T38" fmla="*/ 0 w 491"/>
                <a:gd name="T39" fmla="*/ 2147483646 h 752"/>
                <a:gd name="T40" fmla="*/ 0 w 491"/>
                <a:gd name="T41" fmla="*/ 2147483646 h 752"/>
                <a:gd name="T42" fmla="*/ 2147483646 w 491"/>
                <a:gd name="T43" fmla="*/ 2147483646 h 752"/>
                <a:gd name="T44" fmla="*/ 2147483646 w 491"/>
                <a:gd name="T45" fmla="*/ 2147483646 h 752"/>
                <a:gd name="T46" fmla="*/ 2147483646 w 491"/>
                <a:gd name="T47" fmla="*/ 2147483646 h 752"/>
                <a:gd name="T48" fmla="*/ 2147483646 w 491"/>
                <a:gd name="T49" fmla="*/ 2147483646 h 752"/>
                <a:gd name="T50" fmla="*/ 2147483646 w 491"/>
                <a:gd name="T51" fmla="*/ 2147483646 h 752"/>
                <a:gd name="T52" fmla="*/ 2147483646 w 491"/>
                <a:gd name="T53" fmla="*/ 2147483646 h 752"/>
                <a:gd name="T54" fmla="*/ 2147483646 w 491"/>
                <a:gd name="T55" fmla="*/ 2147483646 h 752"/>
                <a:gd name="T56" fmla="*/ 2147483646 w 491"/>
                <a:gd name="T57" fmla="*/ 2147483646 h 752"/>
                <a:gd name="T58" fmla="*/ 2147483646 w 491"/>
                <a:gd name="T59" fmla="*/ 2147483646 h 752"/>
                <a:gd name="T60" fmla="*/ 2147483646 w 491"/>
                <a:gd name="T61" fmla="*/ 2147483646 h 752"/>
                <a:gd name="T62" fmla="*/ 2147483646 w 491"/>
                <a:gd name="T63" fmla="*/ 2147483646 h 752"/>
                <a:gd name="T64" fmla="*/ 2147483646 w 491"/>
                <a:gd name="T65" fmla="*/ 2147483646 h 752"/>
                <a:gd name="T66" fmla="*/ 2147483646 w 491"/>
                <a:gd name="T67" fmla="*/ 2147483646 h 752"/>
                <a:gd name="T68" fmla="*/ 2147483646 w 491"/>
                <a:gd name="T69" fmla="*/ 2147483646 h 752"/>
                <a:gd name="T70" fmla="*/ 2147483646 w 491"/>
                <a:gd name="T71" fmla="*/ 2147483646 h 752"/>
                <a:gd name="T72" fmla="*/ 2147483646 w 491"/>
                <a:gd name="T73" fmla="*/ 2147483646 h 752"/>
                <a:gd name="T74" fmla="*/ 2147483646 w 491"/>
                <a:gd name="T75" fmla="*/ 2147483646 h 752"/>
                <a:gd name="T76" fmla="*/ 2147483646 w 491"/>
                <a:gd name="T77" fmla="*/ 2147483646 h 752"/>
                <a:gd name="T78" fmla="*/ 2147483646 w 491"/>
                <a:gd name="T79" fmla="*/ 2147483646 h 752"/>
                <a:gd name="T80" fmla="*/ 2147483646 w 491"/>
                <a:gd name="T81" fmla="*/ 2147483646 h 752"/>
                <a:gd name="T82" fmla="*/ 2147483646 w 491"/>
                <a:gd name="T83" fmla="*/ 2147483646 h 752"/>
                <a:gd name="T84" fmla="*/ 2147483646 w 491"/>
                <a:gd name="T85" fmla="*/ 2147483646 h 752"/>
                <a:gd name="T86" fmla="*/ 2147483646 w 491"/>
                <a:gd name="T87" fmla="*/ 2147483646 h 752"/>
                <a:gd name="T88" fmla="*/ 2147483646 w 491"/>
                <a:gd name="T89" fmla="*/ 2147483646 h 752"/>
                <a:gd name="T90" fmla="*/ 2147483646 w 491"/>
                <a:gd name="T91" fmla="*/ 2147483646 h 752"/>
                <a:gd name="T92" fmla="*/ 2147483646 w 491"/>
                <a:gd name="T93" fmla="*/ 0 h 752"/>
                <a:gd name="T94" fmla="*/ 2147483646 w 491"/>
                <a:gd name="T95" fmla="*/ 0 h 752"/>
                <a:gd name="T96" fmla="*/ 2147483646 w 491"/>
                <a:gd name="T97" fmla="*/ 0 h 752"/>
                <a:gd name="T98" fmla="*/ 2147483646 w 491"/>
                <a:gd name="T99" fmla="*/ 2147483646 h 752"/>
                <a:gd name="T100" fmla="*/ 2147483646 w 491"/>
                <a:gd name="T101" fmla="*/ 2147483646 h 752"/>
                <a:gd name="T102" fmla="*/ 2147483646 w 491"/>
                <a:gd name="T103" fmla="*/ 2147483646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91"/>
                <a:gd name="T157" fmla="*/ 0 h 752"/>
                <a:gd name="T158" fmla="*/ 491 w 491"/>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91" h="752">
                  <a:moveTo>
                    <a:pt x="473" y="101"/>
                  </a:moveTo>
                  <a:lnTo>
                    <a:pt x="459" y="163"/>
                  </a:lnTo>
                  <a:lnTo>
                    <a:pt x="426" y="230"/>
                  </a:lnTo>
                  <a:lnTo>
                    <a:pt x="394" y="295"/>
                  </a:lnTo>
                  <a:lnTo>
                    <a:pt x="361" y="363"/>
                  </a:lnTo>
                  <a:lnTo>
                    <a:pt x="326" y="428"/>
                  </a:lnTo>
                  <a:lnTo>
                    <a:pt x="298" y="458"/>
                  </a:lnTo>
                  <a:lnTo>
                    <a:pt x="268" y="489"/>
                  </a:lnTo>
                  <a:lnTo>
                    <a:pt x="240" y="519"/>
                  </a:lnTo>
                  <a:lnTo>
                    <a:pt x="210" y="551"/>
                  </a:lnTo>
                  <a:lnTo>
                    <a:pt x="177" y="583"/>
                  </a:lnTo>
                  <a:lnTo>
                    <a:pt x="143" y="616"/>
                  </a:lnTo>
                  <a:lnTo>
                    <a:pt x="109" y="651"/>
                  </a:lnTo>
                  <a:lnTo>
                    <a:pt x="74" y="683"/>
                  </a:lnTo>
                  <a:lnTo>
                    <a:pt x="52" y="718"/>
                  </a:lnTo>
                  <a:lnTo>
                    <a:pt x="28" y="752"/>
                  </a:lnTo>
                  <a:lnTo>
                    <a:pt x="3" y="707"/>
                  </a:lnTo>
                  <a:lnTo>
                    <a:pt x="3" y="657"/>
                  </a:lnTo>
                  <a:lnTo>
                    <a:pt x="1" y="606"/>
                  </a:lnTo>
                  <a:lnTo>
                    <a:pt x="1" y="554"/>
                  </a:lnTo>
                  <a:lnTo>
                    <a:pt x="0" y="503"/>
                  </a:lnTo>
                  <a:lnTo>
                    <a:pt x="22" y="471"/>
                  </a:lnTo>
                  <a:lnTo>
                    <a:pt x="44" y="440"/>
                  </a:lnTo>
                  <a:lnTo>
                    <a:pt x="68" y="427"/>
                  </a:lnTo>
                  <a:lnTo>
                    <a:pt x="115" y="397"/>
                  </a:lnTo>
                  <a:lnTo>
                    <a:pt x="153" y="392"/>
                  </a:lnTo>
                  <a:lnTo>
                    <a:pt x="192" y="389"/>
                  </a:lnTo>
                  <a:lnTo>
                    <a:pt x="228" y="346"/>
                  </a:lnTo>
                  <a:lnTo>
                    <a:pt x="264" y="303"/>
                  </a:lnTo>
                  <a:lnTo>
                    <a:pt x="300" y="260"/>
                  </a:lnTo>
                  <a:lnTo>
                    <a:pt x="335" y="218"/>
                  </a:lnTo>
                  <a:lnTo>
                    <a:pt x="288" y="218"/>
                  </a:lnTo>
                  <a:lnTo>
                    <a:pt x="252" y="204"/>
                  </a:lnTo>
                  <a:lnTo>
                    <a:pt x="215" y="189"/>
                  </a:lnTo>
                  <a:lnTo>
                    <a:pt x="179" y="176"/>
                  </a:lnTo>
                  <a:lnTo>
                    <a:pt x="141" y="163"/>
                  </a:lnTo>
                  <a:lnTo>
                    <a:pt x="110" y="122"/>
                  </a:lnTo>
                  <a:lnTo>
                    <a:pt x="79" y="82"/>
                  </a:lnTo>
                  <a:lnTo>
                    <a:pt x="86" y="52"/>
                  </a:lnTo>
                  <a:lnTo>
                    <a:pt x="100" y="25"/>
                  </a:lnTo>
                  <a:lnTo>
                    <a:pt x="129" y="54"/>
                  </a:lnTo>
                  <a:lnTo>
                    <a:pt x="159" y="84"/>
                  </a:lnTo>
                  <a:lnTo>
                    <a:pt x="222" y="60"/>
                  </a:lnTo>
                  <a:lnTo>
                    <a:pt x="267" y="66"/>
                  </a:lnTo>
                  <a:lnTo>
                    <a:pt x="312" y="45"/>
                  </a:lnTo>
                  <a:lnTo>
                    <a:pt x="380" y="30"/>
                  </a:lnTo>
                  <a:lnTo>
                    <a:pt x="447" y="13"/>
                  </a:lnTo>
                  <a:lnTo>
                    <a:pt x="473" y="0"/>
                  </a:lnTo>
                  <a:lnTo>
                    <a:pt x="488" y="15"/>
                  </a:lnTo>
                  <a:lnTo>
                    <a:pt x="483" y="84"/>
                  </a:lnTo>
                  <a:lnTo>
                    <a:pt x="491" y="84"/>
                  </a:lnTo>
                  <a:lnTo>
                    <a:pt x="473" y="10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8" name="Freeform 98"/>
            <p:cNvSpPr>
              <a:spLocks noChangeAspect="1"/>
            </p:cNvSpPr>
            <p:nvPr/>
          </p:nvSpPr>
          <p:spPr bwMode="auto">
            <a:xfrm>
              <a:off x="3959487" y="2920315"/>
              <a:ext cx="369446" cy="475977"/>
            </a:xfrm>
            <a:custGeom>
              <a:avLst/>
              <a:gdLst>
                <a:gd name="T0" fmla="*/ 2147483646 w 793"/>
                <a:gd name="T1" fmla="*/ 2147483646 h 1086"/>
                <a:gd name="T2" fmla="*/ 2147483646 w 793"/>
                <a:gd name="T3" fmla="*/ 2147483646 h 1086"/>
                <a:gd name="T4" fmla="*/ 2147483646 w 793"/>
                <a:gd name="T5" fmla="*/ 2147483646 h 1086"/>
                <a:gd name="T6" fmla="*/ 2147483646 w 793"/>
                <a:gd name="T7" fmla="*/ 2147483646 h 1086"/>
                <a:gd name="T8" fmla="*/ 2147483646 w 793"/>
                <a:gd name="T9" fmla="*/ 2147483646 h 1086"/>
                <a:gd name="T10" fmla="*/ 2147483646 w 793"/>
                <a:gd name="T11" fmla="*/ 2147483646 h 1086"/>
                <a:gd name="T12" fmla="*/ 2147483646 w 793"/>
                <a:gd name="T13" fmla="*/ 2147483646 h 1086"/>
                <a:gd name="T14" fmla="*/ 2147483646 w 793"/>
                <a:gd name="T15" fmla="*/ 2147483646 h 1086"/>
                <a:gd name="T16" fmla="*/ 2147483646 w 793"/>
                <a:gd name="T17" fmla="*/ 2147483646 h 1086"/>
                <a:gd name="T18" fmla="*/ 2147483646 w 793"/>
                <a:gd name="T19" fmla="*/ 0 h 1086"/>
                <a:gd name="T20" fmla="*/ 2147483646 w 793"/>
                <a:gd name="T21" fmla="*/ 0 h 1086"/>
                <a:gd name="T22" fmla="*/ 2147483646 w 793"/>
                <a:gd name="T23" fmla="*/ 2147483646 h 1086"/>
                <a:gd name="T24" fmla="*/ 2147483646 w 793"/>
                <a:gd name="T25" fmla="*/ 2147483646 h 1086"/>
                <a:gd name="T26" fmla="*/ 2147483646 w 793"/>
                <a:gd name="T27" fmla="*/ 2147483646 h 1086"/>
                <a:gd name="T28" fmla="*/ 2147483646 w 793"/>
                <a:gd name="T29" fmla="*/ 2147483646 h 1086"/>
                <a:gd name="T30" fmla="*/ 2147483646 w 793"/>
                <a:gd name="T31" fmla="*/ 2147483646 h 1086"/>
                <a:gd name="T32" fmla="*/ 2147483646 w 793"/>
                <a:gd name="T33" fmla="*/ 2147483646 h 1086"/>
                <a:gd name="T34" fmla="*/ 2147483646 w 793"/>
                <a:gd name="T35" fmla="*/ 2147483646 h 1086"/>
                <a:gd name="T36" fmla="*/ 2147483646 w 793"/>
                <a:gd name="T37" fmla="*/ 2147483646 h 1086"/>
                <a:gd name="T38" fmla="*/ 2147483646 w 793"/>
                <a:gd name="T39" fmla="*/ 2147483646 h 1086"/>
                <a:gd name="T40" fmla="*/ 2147483646 w 793"/>
                <a:gd name="T41" fmla="*/ 2147483646 h 1086"/>
                <a:gd name="T42" fmla="*/ 2147483646 w 793"/>
                <a:gd name="T43" fmla="*/ 2147483646 h 1086"/>
                <a:gd name="T44" fmla="*/ 2147483646 w 793"/>
                <a:gd name="T45" fmla="*/ 2147483646 h 1086"/>
                <a:gd name="T46" fmla="*/ 2147483646 w 793"/>
                <a:gd name="T47" fmla="*/ 2147483646 h 1086"/>
                <a:gd name="T48" fmla="*/ 2147483646 w 793"/>
                <a:gd name="T49" fmla="*/ 2147483646 h 1086"/>
                <a:gd name="T50" fmla="*/ 2147483646 w 793"/>
                <a:gd name="T51" fmla="*/ 2147483646 h 1086"/>
                <a:gd name="T52" fmla="*/ 2147483646 w 793"/>
                <a:gd name="T53" fmla="*/ 2147483646 h 1086"/>
                <a:gd name="T54" fmla="*/ 2147483646 w 793"/>
                <a:gd name="T55" fmla="*/ 2147483646 h 1086"/>
                <a:gd name="T56" fmla="*/ 2147483646 w 793"/>
                <a:gd name="T57" fmla="*/ 2147483646 h 1086"/>
                <a:gd name="T58" fmla="*/ 2147483646 w 793"/>
                <a:gd name="T59" fmla="*/ 2147483646 h 1086"/>
                <a:gd name="T60" fmla="*/ 2147483646 w 793"/>
                <a:gd name="T61" fmla="*/ 2147483646 h 1086"/>
                <a:gd name="T62" fmla="*/ 2147483646 w 793"/>
                <a:gd name="T63" fmla="*/ 2147483646 h 1086"/>
                <a:gd name="T64" fmla="*/ 2147483646 w 793"/>
                <a:gd name="T65" fmla="*/ 2147483646 h 1086"/>
                <a:gd name="T66" fmla="*/ 2147483646 w 793"/>
                <a:gd name="T67" fmla="*/ 2147483646 h 1086"/>
                <a:gd name="T68" fmla="*/ 2147483646 w 793"/>
                <a:gd name="T69" fmla="*/ 2147483646 h 1086"/>
                <a:gd name="T70" fmla="*/ 2147483646 w 793"/>
                <a:gd name="T71" fmla="*/ 2147483646 h 1086"/>
                <a:gd name="T72" fmla="*/ 2147483646 w 793"/>
                <a:gd name="T73" fmla="*/ 2147483646 h 1086"/>
                <a:gd name="T74" fmla="*/ 0 w 793"/>
                <a:gd name="T75" fmla="*/ 2147483646 h 1086"/>
                <a:gd name="T76" fmla="*/ 2147483646 w 793"/>
                <a:gd name="T77" fmla="*/ 2147483646 h 1086"/>
                <a:gd name="T78" fmla="*/ 2147483646 w 793"/>
                <a:gd name="T79" fmla="*/ 2147483646 h 1086"/>
                <a:gd name="T80" fmla="*/ 2147483646 w 793"/>
                <a:gd name="T81" fmla="*/ 2147483646 h 1086"/>
                <a:gd name="T82" fmla="*/ 2147483646 w 793"/>
                <a:gd name="T83" fmla="*/ 2147483646 h 1086"/>
                <a:gd name="T84" fmla="*/ 2147483646 w 793"/>
                <a:gd name="T85" fmla="*/ 2147483646 h 10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3"/>
                <a:gd name="T130" fmla="*/ 0 h 1086"/>
                <a:gd name="T131" fmla="*/ 793 w 793"/>
                <a:gd name="T132" fmla="*/ 1086 h 10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3" h="1086">
                  <a:moveTo>
                    <a:pt x="94" y="201"/>
                  </a:moveTo>
                  <a:lnTo>
                    <a:pt x="93" y="173"/>
                  </a:lnTo>
                  <a:lnTo>
                    <a:pt x="141" y="173"/>
                  </a:lnTo>
                  <a:lnTo>
                    <a:pt x="139" y="118"/>
                  </a:lnTo>
                  <a:lnTo>
                    <a:pt x="136" y="62"/>
                  </a:lnTo>
                  <a:lnTo>
                    <a:pt x="173" y="62"/>
                  </a:lnTo>
                  <a:lnTo>
                    <a:pt x="211" y="62"/>
                  </a:lnTo>
                  <a:lnTo>
                    <a:pt x="248" y="62"/>
                  </a:lnTo>
                  <a:lnTo>
                    <a:pt x="285" y="62"/>
                  </a:lnTo>
                  <a:lnTo>
                    <a:pt x="323" y="62"/>
                  </a:lnTo>
                  <a:lnTo>
                    <a:pt x="361" y="62"/>
                  </a:lnTo>
                  <a:lnTo>
                    <a:pt x="399" y="62"/>
                  </a:lnTo>
                  <a:lnTo>
                    <a:pt x="436" y="62"/>
                  </a:lnTo>
                  <a:lnTo>
                    <a:pt x="442" y="50"/>
                  </a:lnTo>
                  <a:lnTo>
                    <a:pt x="445" y="62"/>
                  </a:lnTo>
                  <a:lnTo>
                    <a:pt x="505" y="70"/>
                  </a:lnTo>
                  <a:lnTo>
                    <a:pt x="564" y="77"/>
                  </a:lnTo>
                  <a:lnTo>
                    <a:pt x="573" y="52"/>
                  </a:lnTo>
                  <a:lnTo>
                    <a:pt x="599" y="47"/>
                  </a:lnTo>
                  <a:lnTo>
                    <a:pt x="609" y="16"/>
                  </a:lnTo>
                  <a:lnTo>
                    <a:pt x="623" y="21"/>
                  </a:lnTo>
                  <a:lnTo>
                    <a:pt x="641" y="0"/>
                  </a:lnTo>
                  <a:lnTo>
                    <a:pt x="672" y="36"/>
                  </a:lnTo>
                  <a:lnTo>
                    <a:pt x="705" y="71"/>
                  </a:lnTo>
                  <a:lnTo>
                    <a:pt x="721" y="112"/>
                  </a:lnTo>
                  <a:lnTo>
                    <a:pt x="733" y="177"/>
                  </a:lnTo>
                  <a:lnTo>
                    <a:pt x="747" y="243"/>
                  </a:lnTo>
                  <a:lnTo>
                    <a:pt x="793" y="291"/>
                  </a:lnTo>
                  <a:lnTo>
                    <a:pt x="763" y="315"/>
                  </a:lnTo>
                  <a:lnTo>
                    <a:pt x="732" y="338"/>
                  </a:lnTo>
                  <a:lnTo>
                    <a:pt x="714" y="409"/>
                  </a:lnTo>
                  <a:lnTo>
                    <a:pt x="708" y="485"/>
                  </a:lnTo>
                  <a:lnTo>
                    <a:pt x="702" y="526"/>
                  </a:lnTo>
                  <a:lnTo>
                    <a:pt x="653" y="616"/>
                  </a:lnTo>
                  <a:lnTo>
                    <a:pt x="641" y="679"/>
                  </a:lnTo>
                  <a:lnTo>
                    <a:pt x="614" y="683"/>
                  </a:lnTo>
                  <a:lnTo>
                    <a:pt x="608" y="743"/>
                  </a:lnTo>
                  <a:lnTo>
                    <a:pt x="602" y="804"/>
                  </a:lnTo>
                  <a:lnTo>
                    <a:pt x="567" y="811"/>
                  </a:lnTo>
                  <a:lnTo>
                    <a:pt x="550" y="837"/>
                  </a:lnTo>
                  <a:lnTo>
                    <a:pt x="567" y="852"/>
                  </a:lnTo>
                  <a:lnTo>
                    <a:pt x="615" y="894"/>
                  </a:lnTo>
                  <a:lnTo>
                    <a:pt x="635" y="931"/>
                  </a:lnTo>
                  <a:lnTo>
                    <a:pt x="653" y="967"/>
                  </a:lnTo>
                  <a:lnTo>
                    <a:pt x="681" y="982"/>
                  </a:lnTo>
                  <a:lnTo>
                    <a:pt x="694" y="1023"/>
                  </a:lnTo>
                  <a:lnTo>
                    <a:pt x="657" y="1023"/>
                  </a:lnTo>
                  <a:lnTo>
                    <a:pt x="618" y="1023"/>
                  </a:lnTo>
                  <a:lnTo>
                    <a:pt x="600" y="1046"/>
                  </a:lnTo>
                  <a:lnTo>
                    <a:pt x="576" y="1071"/>
                  </a:lnTo>
                  <a:lnTo>
                    <a:pt x="523" y="1071"/>
                  </a:lnTo>
                  <a:lnTo>
                    <a:pt x="500" y="1080"/>
                  </a:lnTo>
                  <a:lnTo>
                    <a:pt x="488" y="1073"/>
                  </a:lnTo>
                  <a:lnTo>
                    <a:pt x="453" y="1076"/>
                  </a:lnTo>
                  <a:lnTo>
                    <a:pt x="448" y="1086"/>
                  </a:lnTo>
                  <a:lnTo>
                    <a:pt x="414" y="1053"/>
                  </a:lnTo>
                  <a:lnTo>
                    <a:pt x="379" y="1020"/>
                  </a:lnTo>
                  <a:lnTo>
                    <a:pt x="358" y="1034"/>
                  </a:lnTo>
                  <a:lnTo>
                    <a:pt x="332" y="1037"/>
                  </a:lnTo>
                  <a:lnTo>
                    <a:pt x="293" y="1014"/>
                  </a:lnTo>
                  <a:lnTo>
                    <a:pt x="281" y="1001"/>
                  </a:lnTo>
                  <a:lnTo>
                    <a:pt x="273" y="985"/>
                  </a:lnTo>
                  <a:lnTo>
                    <a:pt x="245" y="947"/>
                  </a:lnTo>
                  <a:lnTo>
                    <a:pt x="226" y="919"/>
                  </a:lnTo>
                  <a:lnTo>
                    <a:pt x="182" y="877"/>
                  </a:lnTo>
                  <a:lnTo>
                    <a:pt x="173" y="855"/>
                  </a:lnTo>
                  <a:lnTo>
                    <a:pt x="129" y="822"/>
                  </a:lnTo>
                  <a:lnTo>
                    <a:pt x="121" y="805"/>
                  </a:lnTo>
                  <a:lnTo>
                    <a:pt x="85" y="797"/>
                  </a:lnTo>
                  <a:lnTo>
                    <a:pt x="94" y="744"/>
                  </a:lnTo>
                  <a:lnTo>
                    <a:pt x="73" y="710"/>
                  </a:lnTo>
                  <a:lnTo>
                    <a:pt x="53" y="676"/>
                  </a:lnTo>
                  <a:lnTo>
                    <a:pt x="48" y="644"/>
                  </a:lnTo>
                  <a:lnTo>
                    <a:pt x="39" y="616"/>
                  </a:lnTo>
                  <a:lnTo>
                    <a:pt x="18" y="574"/>
                  </a:lnTo>
                  <a:lnTo>
                    <a:pt x="0" y="571"/>
                  </a:lnTo>
                  <a:lnTo>
                    <a:pt x="17" y="529"/>
                  </a:lnTo>
                  <a:lnTo>
                    <a:pt x="21" y="504"/>
                  </a:lnTo>
                  <a:lnTo>
                    <a:pt x="29" y="489"/>
                  </a:lnTo>
                  <a:lnTo>
                    <a:pt x="29" y="470"/>
                  </a:lnTo>
                  <a:lnTo>
                    <a:pt x="53" y="426"/>
                  </a:lnTo>
                  <a:lnTo>
                    <a:pt x="69" y="412"/>
                  </a:lnTo>
                  <a:lnTo>
                    <a:pt x="100" y="412"/>
                  </a:lnTo>
                  <a:lnTo>
                    <a:pt x="99" y="359"/>
                  </a:lnTo>
                  <a:lnTo>
                    <a:pt x="97" y="306"/>
                  </a:lnTo>
                  <a:lnTo>
                    <a:pt x="96" y="253"/>
                  </a:lnTo>
                  <a:lnTo>
                    <a:pt x="94" y="20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59" name="Freeform 99"/>
            <p:cNvSpPr>
              <a:spLocks noChangeAspect="1"/>
            </p:cNvSpPr>
            <p:nvPr/>
          </p:nvSpPr>
          <p:spPr bwMode="auto">
            <a:xfrm>
              <a:off x="4125530" y="3537598"/>
              <a:ext cx="41511" cy="52060"/>
            </a:xfrm>
            <a:custGeom>
              <a:avLst/>
              <a:gdLst>
                <a:gd name="T0" fmla="*/ 2147483646 w 88"/>
                <a:gd name="T1" fmla="*/ 2147483646 h 118"/>
                <a:gd name="T2" fmla="*/ 2147483646 w 88"/>
                <a:gd name="T3" fmla="*/ 0 h 118"/>
                <a:gd name="T4" fmla="*/ 2147483646 w 88"/>
                <a:gd name="T5" fmla="*/ 0 h 118"/>
                <a:gd name="T6" fmla="*/ 2147483646 w 88"/>
                <a:gd name="T7" fmla="*/ 0 h 118"/>
                <a:gd name="T8" fmla="*/ 0 w 88"/>
                <a:gd name="T9" fmla="*/ 2147483646 h 118"/>
                <a:gd name="T10" fmla="*/ 0 w 88"/>
                <a:gd name="T11" fmla="*/ 2147483646 h 118"/>
                <a:gd name="T12" fmla="*/ 0 w 88"/>
                <a:gd name="T13" fmla="*/ 2147483646 h 118"/>
                <a:gd name="T14" fmla="*/ 0 w 88"/>
                <a:gd name="T15" fmla="*/ 2147483646 h 118"/>
                <a:gd name="T16" fmla="*/ 2147483646 w 88"/>
                <a:gd name="T17" fmla="*/ 2147483646 h 118"/>
                <a:gd name="T18" fmla="*/ 2147483646 w 88"/>
                <a:gd name="T19" fmla="*/ 2147483646 h 118"/>
                <a:gd name="T20" fmla="*/ 2147483646 w 88"/>
                <a:gd name="T21" fmla="*/ 2147483646 h 118"/>
                <a:gd name="T22" fmla="*/ 2147483646 w 88"/>
                <a:gd name="T23" fmla="*/ 2147483646 h 118"/>
                <a:gd name="T24" fmla="*/ 2147483646 w 88"/>
                <a:gd name="T25" fmla="*/ 2147483646 h 1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118"/>
                <a:gd name="T41" fmla="*/ 88 w 88"/>
                <a:gd name="T42" fmla="*/ 118 h 1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118">
                  <a:moveTo>
                    <a:pt x="76" y="31"/>
                  </a:moveTo>
                  <a:lnTo>
                    <a:pt x="76" y="4"/>
                  </a:lnTo>
                  <a:lnTo>
                    <a:pt x="49" y="0"/>
                  </a:lnTo>
                  <a:lnTo>
                    <a:pt x="45" y="18"/>
                  </a:lnTo>
                  <a:lnTo>
                    <a:pt x="1" y="21"/>
                  </a:lnTo>
                  <a:lnTo>
                    <a:pt x="0" y="24"/>
                  </a:lnTo>
                  <a:lnTo>
                    <a:pt x="1" y="27"/>
                  </a:lnTo>
                  <a:lnTo>
                    <a:pt x="10" y="73"/>
                  </a:lnTo>
                  <a:lnTo>
                    <a:pt x="19" y="118"/>
                  </a:lnTo>
                  <a:lnTo>
                    <a:pt x="31" y="118"/>
                  </a:lnTo>
                  <a:lnTo>
                    <a:pt x="60" y="83"/>
                  </a:lnTo>
                  <a:lnTo>
                    <a:pt x="88" y="49"/>
                  </a:lnTo>
                  <a:lnTo>
                    <a:pt x="76" y="3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0" name="Freeform 100"/>
            <p:cNvSpPr>
              <a:spLocks noChangeAspect="1"/>
            </p:cNvSpPr>
            <p:nvPr/>
          </p:nvSpPr>
          <p:spPr bwMode="auto">
            <a:xfrm>
              <a:off x="3720109" y="3395053"/>
              <a:ext cx="170193" cy="208240"/>
            </a:xfrm>
            <a:custGeom>
              <a:avLst/>
              <a:gdLst>
                <a:gd name="T0" fmla="*/ 2147483646 w 364"/>
                <a:gd name="T1" fmla="*/ 2147483646 h 476"/>
                <a:gd name="T2" fmla="*/ 2147483646 w 364"/>
                <a:gd name="T3" fmla="*/ 2147483646 h 476"/>
                <a:gd name="T4" fmla="*/ 2147483646 w 364"/>
                <a:gd name="T5" fmla="*/ 2147483646 h 476"/>
                <a:gd name="T6" fmla="*/ 2147483646 w 364"/>
                <a:gd name="T7" fmla="*/ 2147483646 h 476"/>
                <a:gd name="T8" fmla="*/ 2147483646 w 364"/>
                <a:gd name="T9" fmla="*/ 2147483646 h 476"/>
                <a:gd name="T10" fmla="*/ 2147483646 w 364"/>
                <a:gd name="T11" fmla="*/ 2147483646 h 476"/>
                <a:gd name="T12" fmla="*/ 2147483646 w 364"/>
                <a:gd name="T13" fmla="*/ 2147483646 h 476"/>
                <a:gd name="T14" fmla="*/ 0 w 364"/>
                <a:gd name="T15" fmla="*/ 2147483646 h 476"/>
                <a:gd name="T16" fmla="*/ 2147483646 w 364"/>
                <a:gd name="T17" fmla="*/ 2147483646 h 476"/>
                <a:gd name="T18" fmla="*/ 2147483646 w 364"/>
                <a:gd name="T19" fmla="*/ 2147483646 h 476"/>
                <a:gd name="T20" fmla="*/ 2147483646 w 364"/>
                <a:gd name="T21" fmla="*/ 2147483646 h 476"/>
                <a:gd name="T22" fmla="*/ 2147483646 w 364"/>
                <a:gd name="T23" fmla="*/ 2147483646 h 476"/>
                <a:gd name="T24" fmla="*/ 2147483646 w 364"/>
                <a:gd name="T25" fmla="*/ 2147483646 h 476"/>
                <a:gd name="T26" fmla="*/ 2147483646 w 364"/>
                <a:gd name="T27" fmla="*/ 2147483646 h 476"/>
                <a:gd name="T28" fmla="*/ 2147483646 w 364"/>
                <a:gd name="T29" fmla="*/ 2147483646 h 476"/>
                <a:gd name="T30" fmla="*/ 2147483646 w 364"/>
                <a:gd name="T31" fmla="*/ 2147483646 h 476"/>
                <a:gd name="T32" fmla="*/ 2147483646 w 364"/>
                <a:gd name="T33" fmla="*/ 2147483646 h 476"/>
                <a:gd name="T34" fmla="*/ 2147483646 w 364"/>
                <a:gd name="T35" fmla="*/ 2147483646 h 476"/>
                <a:gd name="T36" fmla="*/ 2147483646 w 364"/>
                <a:gd name="T37" fmla="*/ 2147483646 h 476"/>
                <a:gd name="T38" fmla="*/ 2147483646 w 364"/>
                <a:gd name="T39" fmla="*/ 2147483646 h 476"/>
                <a:gd name="T40" fmla="*/ 2147483646 w 364"/>
                <a:gd name="T41" fmla="*/ 2147483646 h 476"/>
                <a:gd name="T42" fmla="*/ 2147483646 w 364"/>
                <a:gd name="T43" fmla="*/ 2147483646 h 476"/>
                <a:gd name="T44" fmla="*/ 2147483646 w 364"/>
                <a:gd name="T45" fmla="*/ 2147483646 h 476"/>
                <a:gd name="T46" fmla="*/ 2147483646 w 364"/>
                <a:gd name="T47" fmla="*/ 2147483646 h 476"/>
                <a:gd name="T48" fmla="*/ 2147483646 w 364"/>
                <a:gd name="T49" fmla="*/ 2147483646 h 476"/>
                <a:gd name="T50" fmla="*/ 2147483646 w 364"/>
                <a:gd name="T51" fmla="*/ 0 h 476"/>
                <a:gd name="T52" fmla="*/ 2147483646 w 364"/>
                <a:gd name="T53" fmla="*/ 0 h 476"/>
                <a:gd name="T54" fmla="*/ 2147483646 w 364"/>
                <a:gd name="T55" fmla="*/ 0 h 476"/>
                <a:gd name="T56" fmla="*/ 2147483646 w 364"/>
                <a:gd name="T57" fmla="*/ 0 h 476"/>
                <a:gd name="T58" fmla="*/ 2147483646 w 364"/>
                <a:gd name="T59" fmla="*/ 2147483646 h 476"/>
                <a:gd name="T60" fmla="*/ 2147483646 w 364"/>
                <a:gd name="T61" fmla="*/ 2147483646 h 476"/>
                <a:gd name="T62" fmla="*/ 2147483646 w 364"/>
                <a:gd name="T63" fmla="*/ 2147483646 h 476"/>
                <a:gd name="T64" fmla="*/ 2147483646 w 364"/>
                <a:gd name="T65" fmla="*/ 2147483646 h 476"/>
                <a:gd name="T66" fmla="*/ 2147483646 w 364"/>
                <a:gd name="T67" fmla="*/ 2147483646 h 476"/>
                <a:gd name="T68" fmla="*/ 2147483646 w 364"/>
                <a:gd name="T69" fmla="*/ 2147483646 h 476"/>
                <a:gd name="T70" fmla="*/ 2147483646 w 364"/>
                <a:gd name="T71" fmla="*/ 2147483646 h 476"/>
                <a:gd name="T72" fmla="*/ 2147483646 w 364"/>
                <a:gd name="T73" fmla="*/ 2147483646 h 476"/>
                <a:gd name="T74" fmla="*/ 2147483646 w 364"/>
                <a:gd name="T75" fmla="*/ 2147483646 h 476"/>
                <a:gd name="T76" fmla="*/ 2147483646 w 364"/>
                <a:gd name="T77" fmla="*/ 2147483646 h 476"/>
                <a:gd name="T78" fmla="*/ 2147483646 w 364"/>
                <a:gd name="T79" fmla="*/ 2147483646 h 476"/>
                <a:gd name="T80" fmla="*/ 2147483646 w 364"/>
                <a:gd name="T81" fmla="*/ 2147483646 h 476"/>
                <a:gd name="T82" fmla="*/ 2147483646 w 364"/>
                <a:gd name="T83" fmla="*/ 2147483646 h 476"/>
                <a:gd name="T84" fmla="*/ 2147483646 w 364"/>
                <a:gd name="T85" fmla="*/ 2147483646 h 476"/>
                <a:gd name="T86" fmla="*/ 2147483646 w 364"/>
                <a:gd name="T87" fmla="*/ 2147483646 h 476"/>
                <a:gd name="T88" fmla="*/ 2147483646 w 364"/>
                <a:gd name="T89" fmla="*/ 2147483646 h 4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64"/>
                <a:gd name="T136" fmla="*/ 0 h 476"/>
                <a:gd name="T137" fmla="*/ 364 w 364"/>
                <a:gd name="T138" fmla="*/ 476 h 4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64" h="476">
                  <a:moveTo>
                    <a:pt x="65" y="333"/>
                  </a:moveTo>
                  <a:lnTo>
                    <a:pt x="21" y="337"/>
                  </a:lnTo>
                  <a:lnTo>
                    <a:pt x="22" y="352"/>
                  </a:lnTo>
                  <a:lnTo>
                    <a:pt x="28" y="367"/>
                  </a:lnTo>
                  <a:lnTo>
                    <a:pt x="37" y="391"/>
                  </a:lnTo>
                  <a:lnTo>
                    <a:pt x="28" y="401"/>
                  </a:lnTo>
                  <a:lnTo>
                    <a:pt x="15" y="392"/>
                  </a:lnTo>
                  <a:lnTo>
                    <a:pt x="0" y="416"/>
                  </a:lnTo>
                  <a:lnTo>
                    <a:pt x="42" y="476"/>
                  </a:lnTo>
                  <a:lnTo>
                    <a:pt x="74" y="446"/>
                  </a:lnTo>
                  <a:lnTo>
                    <a:pt x="92" y="455"/>
                  </a:lnTo>
                  <a:lnTo>
                    <a:pt x="118" y="463"/>
                  </a:lnTo>
                  <a:lnTo>
                    <a:pt x="131" y="446"/>
                  </a:lnTo>
                  <a:lnTo>
                    <a:pt x="161" y="443"/>
                  </a:lnTo>
                  <a:lnTo>
                    <a:pt x="165" y="469"/>
                  </a:lnTo>
                  <a:lnTo>
                    <a:pt x="203" y="431"/>
                  </a:lnTo>
                  <a:lnTo>
                    <a:pt x="240" y="395"/>
                  </a:lnTo>
                  <a:lnTo>
                    <a:pt x="248" y="352"/>
                  </a:lnTo>
                  <a:lnTo>
                    <a:pt x="254" y="310"/>
                  </a:lnTo>
                  <a:lnTo>
                    <a:pt x="288" y="264"/>
                  </a:lnTo>
                  <a:lnTo>
                    <a:pt x="322" y="219"/>
                  </a:lnTo>
                  <a:lnTo>
                    <a:pt x="328" y="178"/>
                  </a:lnTo>
                  <a:lnTo>
                    <a:pt x="336" y="137"/>
                  </a:lnTo>
                  <a:lnTo>
                    <a:pt x="343" y="96"/>
                  </a:lnTo>
                  <a:lnTo>
                    <a:pt x="351" y="54"/>
                  </a:lnTo>
                  <a:lnTo>
                    <a:pt x="364" y="6"/>
                  </a:lnTo>
                  <a:lnTo>
                    <a:pt x="327" y="3"/>
                  </a:lnTo>
                  <a:lnTo>
                    <a:pt x="288" y="0"/>
                  </a:lnTo>
                  <a:lnTo>
                    <a:pt x="261" y="16"/>
                  </a:lnTo>
                  <a:lnTo>
                    <a:pt x="245" y="76"/>
                  </a:lnTo>
                  <a:lnTo>
                    <a:pt x="236" y="102"/>
                  </a:lnTo>
                  <a:lnTo>
                    <a:pt x="194" y="90"/>
                  </a:lnTo>
                  <a:lnTo>
                    <a:pt x="152" y="79"/>
                  </a:lnTo>
                  <a:lnTo>
                    <a:pt x="104" y="79"/>
                  </a:lnTo>
                  <a:lnTo>
                    <a:pt x="100" y="131"/>
                  </a:lnTo>
                  <a:lnTo>
                    <a:pt x="154" y="127"/>
                  </a:lnTo>
                  <a:lnTo>
                    <a:pt x="157" y="164"/>
                  </a:lnTo>
                  <a:lnTo>
                    <a:pt x="134" y="196"/>
                  </a:lnTo>
                  <a:lnTo>
                    <a:pt x="162" y="245"/>
                  </a:lnTo>
                  <a:lnTo>
                    <a:pt x="149" y="319"/>
                  </a:lnTo>
                  <a:lnTo>
                    <a:pt x="133" y="334"/>
                  </a:lnTo>
                  <a:lnTo>
                    <a:pt x="125" y="319"/>
                  </a:lnTo>
                  <a:lnTo>
                    <a:pt x="97" y="330"/>
                  </a:lnTo>
                  <a:lnTo>
                    <a:pt x="68" y="298"/>
                  </a:lnTo>
                  <a:lnTo>
                    <a:pt x="65" y="33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1" name="Freeform 101"/>
            <p:cNvSpPr>
              <a:spLocks noChangeAspect="1"/>
            </p:cNvSpPr>
            <p:nvPr/>
          </p:nvSpPr>
          <p:spPr bwMode="auto">
            <a:xfrm>
              <a:off x="4237609" y="3369023"/>
              <a:ext cx="181263" cy="226833"/>
            </a:xfrm>
            <a:custGeom>
              <a:avLst/>
              <a:gdLst>
                <a:gd name="T0" fmla="*/ 2147483646 w 388"/>
                <a:gd name="T1" fmla="*/ 2147483646 h 514"/>
                <a:gd name="T2" fmla="*/ 2147483646 w 388"/>
                <a:gd name="T3" fmla="*/ 2147483646 h 514"/>
                <a:gd name="T4" fmla="*/ 2147483646 w 388"/>
                <a:gd name="T5" fmla="*/ 2147483646 h 514"/>
                <a:gd name="T6" fmla="*/ 2147483646 w 388"/>
                <a:gd name="T7" fmla="*/ 2147483646 h 514"/>
                <a:gd name="T8" fmla="*/ 0 w 388"/>
                <a:gd name="T9" fmla="*/ 2147483646 h 514"/>
                <a:gd name="T10" fmla="*/ 0 w 388"/>
                <a:gd name="T11" fmla="*/ 2147483646 h 514"/>
                <a:gd name="T12" fmla="*/ 2147483646 w 388"/>
                <a:gd name="T13" fmla="*/ 2147483646 h 514"/>
                <a:gd name="T14" fmla="*/ 2147483646 w 388"/>
                <a:gd name="T15" fmla="*/ 2147483646 h 514"/>
                <a:gd name="T16" fmla="*/ 2147483646 w 388"/>
                <a:gd name="T17" fmla="*/ 2147483646 h 514"/>
                <a:gd name="T18" fmla="*/ 2147483646 w 388"/>
                <a:gd name="T19" fmla="*/ 2147483646 h 514"/>
                <a:gd name="T20" fmla="*/ 0 w 388"/>
                <a:gd name="T21" fmla="*/ 2147483646 h 514"/>
                <a:gd name="T22" fmla="*/ 2147483646 w 388"/>
                <a:gd name="T23" fmla="*/ 0 h 514"/>
                <a:gd name="T24" fmla="*/ 2147483646 w 388"/>
                <a:gd name="T25" fmla="*/ 0 h 514"/>
                <a:gd name="T26" fmla="*/ 2147483646 w 388"/>
                <a:gd name="T27" fmla="*/ 0 h 514"/>
                <a:gd name="T28" fmla="*/ 2147483646 w 388"/>
                <a:gd name="T29" fmla="*/ 0 h 514"/>
                <a:gd name="T30" fmla="*/ 2147483646 w 388"/>
                <a:gd name="T31" fmla="*/ 2147483646 h 514"/>
                <a:gd name="T32" fmla="*/ 2147483646 w 388"/>
                <a:gd name="T33" fmla="*/ 2147483646 h 514"/>
                <a:gd name="T34" fmla="*/ 2147483646 w 388"/>
                <a:gd name="T35" fmla="*/ 2147483646 h 514"/>
                <a:gd name="T36" fmla="*/ 2147483646 w 388"/>
                <a:gd name="T37" fmla="*/ 2147483646 h 514"/>
                <a:gd name="T38" fmla="*/ 2147483646 w 388"/>
                <a:gd name="T39" fmla="*/ 2147483646 h 514"/>
                <a:gd name="T40" fmla="*/ 2147483646 w 388"/>
                <a:gd name="T41" fmla="*/ 2147483646 h 514"/>
                <a:gd name="T42" fmla="*/ 2147483646 w 388"/>
                <a:gd name="T43" fmla="*/ 2147483646 h 514"/>
                <a:gd name="T44" fmla="*/ 2147483646 w 388"/>
                <a:gd name="T45" fmla="*/ 2147483646 h 514"/>
                <a:gd name="T46" fmla="*/ 2147483646 w 388"/>
                <a:gd name="T47" fmla="*/ 2147483646 h 514"/>
                <a:gd name="T48" fmla="*/ 2147483646 w 388"/>
                <a:gd name="T49" fmla="*/ 2147483646 h 514"/>
                <a:gd name="T50" fmla="*/ 2147483646 w 388"/>
                <a:gd name="T51" fmla="*/ 2147483646 h 514"/>
                <a:gd name="T52" fmla="*/ 2147483646 w 388"/>
                <a:gd name="T53" fmla="*/ 2147483646 h 514"/>
                <a:gd name="T54" fmla="*/ 2147483646 w 388"/>
                <a:gd name="T55" fmla="*/ 2147483646 h 514"/>
                <a:gd name="T56" fmla="*/ 2147483646 w 388"/>
                <a:gd name="T57" fmla="*/ 2147483646 h 514"/>
                <a:gd name="T58" fmla="*/ 2147483646 w 388"/>
                <a:gd name="T59" fmla="*/ 2147483646 h 514"/>
                <a:gd name="T60" fmla="*/ 2147483646 w 388"/>
                <a:gd name="T61" fmla="*/ 2147483646 h 514"/>
                <a:gd name="T62" fmla="*/ 2147483646 w 388"/>
                <a:gd name="T63" fmla="*/ 2147483646 h 514"/>
                <a:gd name="T64" fmla="*/ 2147483646 w 388"/>
                <a:gd name="T65" fmla="*/ 2147483646 h 514"/>
                <a:gd name="T66" fmla="*/ 2147483646 w 388"/>
                <a:gd name="T67" fmla="*/ 2147483646 h 514"/>
                <a:gd name="T68" fmla="*/ 2147483646 w 388"/>
                <a:gd name="T69" fmla="*/ 2147483646 h 514"/>
                <a:gd name="T70" fmla="*/ 2147483646 w 388"/>
                <a:gd name="T71" fmla="*/ 2147483646 h 5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8"/>
                <a:gd name="T109" fmla="*/ 0 h 514"/>
                <a:gd name="T110" fmla="*/ 388 w 388"/>
                <a:gd name="T111" fmla="*/ 514 h 5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8" h="514">
                  <a:moveTo>
                    <a:pt x="179" y="421"/>
                  </a:moveTo>
                  <a:lnTo>
                    <a:pt x="135" y="394"/>
                  </a:lnTo>
                  <a:lnTo>
                    <a:pt x="90" y="366"/>
                  </a:lnTo>
                  <a:lnTo>
                    <a:pt x="45" y="339"/>
                  </a:lnTo>
                  <a:lnTo>
                    <a:pt x="0" y="311"/>
                  </a:lnTo>
                  <a:lnTo>
                    <a:pt x="0" y="250"/>
                  </a:lnTo>
                  <a:lnTo>
                    <a:pt x="33" y="194"/>
                  </a:lnTo>
                  <a:lnTo>
                    <a:pt x="53" y="151"/>
                  </a:lnTo>
                  <a:lnTo>
                    <a:pt x="38" y="109"/>
                  </a:lnTo>
                  <a:lnTo>
                    <a:pt x="24" y="66"/>
                  </a:lnTo>
                  <a:lnTo>
                    <a:pt x="3" y="23"/>
                  </a:lnTo>
                  <a:lnTo>
                    <a:pt x="21" y="0"/>
                  </a:lnTo>
                  <a:lnTo>
                    <a:pt x="60" y="0"/>
                  </a:lnTo>
                  <a:lnTo>
                    <a:pt x="97" y="0"/>
                  </a:lnTo>
                  <a:lnTo>
                    <a:pt x="139" y="8"/>
                  </a:lnTo>
                  <a:lnTo>
                    <a:pt x="199" y="50"/>
                  </a:lnTo>
                  <a:lnTo>
                    <a:pt x="266" y="62"/>
                  </a:lnTo>
                  <a:lnTo>
                    <a:pt x="290" y="42"/>
                  </a:lnTo>
                  <a:lnTo>
                    <a:pt x="341" y="26"/>
                  </a:lnTo>
                  <a:lnTo>
                    <a:pt x="388" y="36"/>
                  </a:lnTo>
                  <a:lnTo>
                    <a:pt x="366" y="67"/>
                  </a:lnTo>
                  <a:lnTo>
                    <a:pt x="344" y="99"/>
                  </a:lnTo>
                  <a:lnTo>
                    <a:pt x="345" y="150"/>
                  </a:lnTo>
                  <a:lnTo>
                    <a:pt x="345" y="202"/>
                  </a:lnTo>
                  <a:lnTo>
                    <a:pt x="347" y="253"/>
                  </a:lnTo>
                  <a:lnTo>
                    <a:pt x="347" y="303"/>
                  </a:lnTo>
                  <a:lnTo>
                    <a:pt x="372" y="348"/>
                  </a:lnTo>
                  <a:lnTo>
                    <a:pt x="345" y="363"/>
                  </a:lnTo>
                  <a:lnTo>
                    <a:pt x="326" y="396"/>
                  </a:lnTo>
                  <a:lnTo>
                    <a:pt x="303" y="417"/>
                  </a:lnTo>
                  <a:lnTo>
                    <a:pt x="282" y="463"/>
                  </a:lnTo>
                  <a:lnTo>
                    <a:pt x="262" y="511"/>
                  </a:lnTo>
                  <a:lnTo>
                    <a:pt x="256" y="514"/>
                  </a:lnTo>
                  <a:lnTo>
                    <a:pt x="220" y="476"/>
                  </a:lnTo>
                  <a:lnTo>
                    <a:pt x="182" y="441"/>
                  </a:lnTo>
                  <a:lnTo>
                    <a:pt x="179" y="42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2" name="Freeform 102"/>
            <p:cNvSpPr>
              <a:spLocks noChangeAspect="1"/>
            </p:cNvSpPr>
            <p:nvPr/>
          </p:nvSpPr>
          <p:spPr bwMode="auto">
            <a:xfrm>
              <a:off x="3527775" y="3147149"/>
              <a:ext cx="269820" cy="228072"/>
            </a:xfrm>
            <a:custGeom>
              <a:avLst/>
              <a:gdLst>
                <a:gd name="T0" fmla="*/ 2147483646 w 577"/>
                <a:gd name="T1" fmla="*/ 2147483646 h 519"/>
                <a:gd name="T2" fmla="*/ 2147483646 w 577"/>
                <a:gd name="T3" fmla="*/ 2147483646 h 519"/>
                <a:gd name="T4" fmla="*/ 2147483646 w 577"/>
                <a:gd name="T5" fmla="*/ 2147483646 h 519"/>
                <a:gd name="T6" fmla="*/ 2147483646 w 577"/>
                <a:gd name="T7" fmla="*/ 2147483646 h 519"/>
                <a:gd name="T8" fmla="*/ 2147483646 w 577"/>
                <a:gd name="T9" fmla="*/ 2147483646 h 519"/>
                <a:gd name="T10" fmla="*/ 2147483646 w 577"/>
                <a:gd name="T11" fmla="*/ 2147483646 h 519"/>
                <a:gd name="T12" fmla="*/ 2147483646 w 577"/>
                <a:gd name="T13" fmla="*/ 2147483646 h 519"/>
                <a:gd name="T14" fmla="*/ 2147483646 w 577"/>
                <a:gd name="T15" fmla="*/ 2147483646 h 519"/>
                <a:gd name="T16" fmla="*/ 2147483646 w 577"/>
                <a:gd name="T17" fmla="*/ 2147483646 h 519"/>
                <a:gd name="T18" fmla="*/ 2147483646 w 577"/>
                <a:gd name="T19" fmla="*/ 2147483646 h 519"/>
                <a:gd name="T20" fmla="*/ 2147483646 w 577"/>
                <a:gd name="T21" fmla="*/ 2147483646 h 519"/>
                <a:gd name="T22" fmla="*/ 2147483646 w 577"/>
                <a:gd name="T23" fmla="*/ 2147483646 h 519"/>
                <a:gd name="T24" fmla="*/ 2147483646 w 577"/>
                <a:gd name="T25" fmla="*/ 2147483646 h 519"/>
                <a:gd name="T26" fmla="*/ 2147483646 w 577"/>
                <a:gd name="T27" fmla="*/ 2147483646 h 519"/>
                <a:gd name="T28" fmla="*/ 2147483646 w 577"/>
                <a:gd name="T29" fmla="*/ 2147483646 h 519"/>
                <a:gd name="T30" fmla="*/ 2147483646 w 577"/>
                <a:gd name="T31" fmla="*/ 2147483646 h 519"/>
                <a:gd name="T32" fmla="*/ 2147483646 w 577"/>
                <a:gd name="T33" fmla="*/ 2147483646 h 519"/>
                <a:gd name="T34" fmla="*/ 2147483646 w 577"/>
                <a:gd name="T35" fmla="*/ 2147483646 h 519"/>
                <a:gd name="T36" fmla="*/ 2147483646 w 577"/>
                <a:gd name="T37" fmla="*/ 2147483646 h 519"/>
                <a:gd name="T38" fmla="*/ 2147483646 w 577"/>
                <a:gd name="T39" fmla="*/ 2147483646 h 519"/>
                <a:gd name="T40" fmla="*/ 2147483646 w 577"/>
                <a:gd name="T41" fmla="*/ 2147483646 h 519"/>
                <a:gd name="T42" fmla="*/ 2147483646 w 577"/>
                <a:gd name="T43" fmla="*/ 2147483646 h 519"/>
                <a:gd name="T44" fmla="*/ 2147483646 w 577"/>
                <a:gd name="T45" fmla="*/ 2147483646 h 519"/>
                <a:gd name="T46" fmla="*/ 2147483646 w 577"/>
                <a:gd name="T47" fmla="*/ 2147483646 h 519"/>
                <a:gd name="T48" fmla="*/ 2147483646 w 577"/>
                <a:gd name="T49" fmla="*/ 2147483646 h 519"/>
                <a:gd name="T50" fmla="*/ 0 w 577"/>
                <a:gd name="T51" fmla="*/ 2147483646 h 519"/>
                <a:gd name="T52" fmla="*/ 0 w 577"/>
                <a:gd name="T53" fmla="*/ 2147483646 h 519"/>
                <a:gd name="T54" fmla="*/ 0 w 577"/>
                <a:gd name="T55" fmla="*/ 2147483646 h 519"/>
                <a:gd name="T56" fmla="*/ 2147483646 w 577"/>
                <a:gd name="T57" fmla="*/ 2147483646 h 519"/>
                <a:gd name="T58" fmla="*/ 2147483646 w 577"/>
                <a:gd name="T59" fmla="*/ 2147483646 h 519"/>
                <a:gd name="T60" fmla="*/ 2147483646 w 577"/>
                <a:gd name="T61" fmla="*/ 2147483646 h 519"/>
                <a:gd name="T62" fmla="*/ 2147483646 w 577"/>
                <a:gd name="T63" fmla="*/ 2147483646 h 519"/>
                <a:gd name="T64" fmla="*/ 2147483646 w 577"/>
                <a:gd name="T65" fmla="*/ 2147483646 h 519"/>
                <a:gd name="T66" fmla="*/ 2147483646 w 577"/>
                <a:gd name="T67" fmla="*/ 2147483646 h 519"/>
                <a:gd name="T68" fmla="*/ 2147483646 w 577"/>
                <a:gd name="T69" fmla="*/ 0 h 519"/>
                <a:gd name="T70" fmla="*/ 2147483646 w 577"/>
                <a:gd name="T71" fmla="*/ 0 h 519"/>
                <a:gd name="T72" fmla="*/ 2147483646 w 577"/>
                <a:gd name="T73" fmla="*/ 0 h 519"/>
                <a:gd name="T74" fmla="*/ 2147483646 w 577"/>
                <a:gd name="T75" fmla="*/ 2147483646 h 519"/>
                <a:gd name="T76" fmla="*/ 2147483646 w 577"/>
                <a:gd name="T77" fmla="*/ 2147483646 h 519"/>
                <a:gd name="T78" fmla="*/ 2147483646 w 577"/>
                <a:gd name="T79" fmla="*/ 2147483646 h 519"/>
                <a:gd name="T80" fmla="*/ 2147483646 w 577"/>
                <a:gd name="T81" fmla="*/ 2147483646 h 519"/>
                <a:gd name="T82" fmla="*/ 2147483646 w 577"/>
                <a:gd name="T83" fmla="*/ 2147483646 h 519"/>
                <a:gd name="T84" fmla="*/ 2147483646 w 577"/>
                <a:gd name="T85" fmla="*/ 2147483646 h 519"/>
                <a:gd name="T86" fmla="*/ 2147483646 w 577"/>
                <a:gd name="T87" fmla="*/ 2147483646 h 519"/>
                <a:gd name="T88" fmla="*/ 2147483646 w 577"/>
                <a:gd name="T89" fmla="*/ 0 h 519"/>
                <a:gd name="T90" fmla="*/ 2147483646 w 577"/>
                <a:gd name="T91" fmla="*/ 2147483646 h 519"/>
                <a:gd name="T92" fmla="*/ 2147483646 w 577"/>
                <a:gd name="T93" fmla="*/ 2147483646 h 519"/>
                <a:gd name="T94" fmla="*/ 2147483646 w 577"/>
                <a:gd name="T95" fmla="*/ 2147483646 h 519"/>
                <a:gd name="T96" fmla="*/ 2147483646 w 577"/>
                <a:gd name="T97" fmla="*/ 2147483646 h 519"/>
                <a:gd name="T98" fmla="*/ 2147483646 w 577"/>
                <a:gd name="T99" fmla="*/ 2147483646 h 519"/>
                <a:gd name="T100" fmla="*/ 2147483646 w 577"/>
                <a:gd name="T101" fmla="*/ 2147483646 h 519"/>
                <a:gd name="T102" fmla="*/ 2147483646 w 577"/>
                <a:gd name="T103" fmla="*/ 2147483646 h 519"/>
                <a:gd name="T104" fmla="*/ 2147483646 w 577"/>
                <a:gd name="T105" fmla="*/ 2147483646 h 519"/>
                <a:gd name="T106" fmla="*/ 2147483646 w 577"/>
                <a:gd name="T107" fmla="*/ 2147483646 h 519"/>
                <a:gd name="T108" fmla="*/ 2147483646 w 577"/>
                <a:gd name="T109" fmla="*/ 2147483646 h 519"/>
                <a:gd name="T110" fmla="*/ 2147483646 w 577"/>
                <a:gd name="T111" fmla="*/ 2147483646 h 519"/>
                <a:gd name="T112" fmla="*/ 2147483646 w 577"/>
                <a:gd name="T113" fmla="*/ 2147483646 h 5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77"/>
                <a:gd name="T172" fmla="*/ 0 h 519"/>
                <a:gd name="T173" fmla="*/ 577 w 577"/>
                <a:gd name="T174" fmla="*/ 519 h 5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77" h="519">
                  <a:moveTo>
                    <a:pt x="382" y="372"/>
                  </a:moveTo>
                  <a:lnTo>
                    <a:pt x="345" y="383"/>
                  </a:lnTo>
                  <a:lnTo>
                    <a:pt x="322" y="416"/>
                  </a:lnTo>
                  <a:lnTo>
                    <a:pt x="301" y="448"/>
                  </a:lnTo>
                  <a:lnTo>
                    <a:pt x="286" y="494"/>
                  </a:lnTo>
                  <a:lnTo>
                    <a:pt x="270" y="491"/>
                  </a:lnTo>
                  <a:lnTo>
                    <a:pt x="271" y="509"/>
                  </a:lnTo>
                  <a:lnTo>
                    <a:pt x="225" y="509"/>
                  </a:lnTo>
                  <a:lnTo>
                    <a:pt x="216" y="503"/>
                  </a:lnTo>
                  <a:lnTo>
                    <a:pt x="209" y="506"/>
                  </a:lnTo>
                  <a:lnTo>
                    <a:pt x="201" y="513"/>
                  </a:lnTo>
                  <a:lnTo>
                    <a:pt x="195" y="497"/>
                  </a:lnTo>
                  <a:lnTo>
                    <a:pt x="194" y="519"/>
                  </a:lnTo>
                  <a:lnTo>
                    <a:pt x="194" y="510"/>
                  </a:lnTo>
                  <a:lnTo>
                    <a:pt x="189" y="513"/>
                  </a:lnTo>
                  <a:lnTo>
                    <a:pt x="173" y="513"/>
                  </a:lnTo>
                  <a:lnTo>
                    <a:pt x="152" y="516"/>
                  </a:lnTo>
                  <a:lnTo>
                    <a:pt x="131" y="463"/>
                  </a:lnTo>
                  <a:lnTo>
                    <a:pt x="136" y="460"/>
                  </a:lnTo>
                  <a:lnTo>
                    <a:pt x="125" y="451"/>
                  </a:lnTo>
                  <a:lnTo>
                    <a:pt x="130" y="451"/>
                  </a:lnTo>
                  <a:lnTo>
                    <a:pt x="118" y="439"/>
                  </a:lnTo>
                  <a:lnTo>
                    <a:pt x="66" y="404"/>
                  </a:lnTo>
                  <a:lnTo>
                    <a:pt x="39" y="403"/>
                  </a:lnTo>
                  <a:lnTo>
                    <a:pt x="48" y="395"/>
                  </a:lnTo>
                  <a:lnTo>
                    <a:pt x="0" y="407"/>
                  </a:lnTo>
                  <a:lnTo>
                    <a:pt x="4" y="333"/>
                  </a:lnTo>
                  <a:lnTo>
                    <a:pt x="7" y="258"/>
                  </a:lnTo>
                  <a:lnTo>
                    <a:pt x="45" y="195"/>
                  </a:lnTo>
                  <a:lnTo>
                    <a:pt x="48" y="145"/>
                  </a:lnTo>
                  <a:lnTo>
                    <a:pt x="40" y="116"/>
                  </a:lnTo>
                  <a:lnTo>
                    <a:pt x="42" y="113"/>
                  </a:lnTo>
                  <a:lnTo>
                    <a:pt x="43" y="91"/>
                  </a:lnTo>
                  <a:lnTo>
                    <a:pt x="58" y="55"/>
                  </a:lnTo>
                  <a:lnTo>
                    <a:pt x="69" y="15"/>
                  </a:lnTo>
                  <a:lnTo>
                    <a:pt x="115" y="0"/>
                  </a:lnTo>
                  <a:lnTo>
                    <a:pt x="163" y="4"/>
                  </a:lnTo>
                  <a:lnTo>
                    <a:pt x="197" y="36"/>
                  </a:lnTo>
                  <a:lnTo>
                    <a:pt x="246" y="22"/>
                  </a:lnTo>
                  <a:lnTo>
                    <a:pt x="282" y="37"/>
                  </a:lnTo>
                  <a:lnTo>
                    <a:pt x="318" y="51"/>
                  </a:lnTo>
                  <a:lnTo>
                    <a:pt x="374" y="24"/>
                  </a:lnTo>
                  <a:lnTo>
                    <a:pt x="424" y="28"/>
                  </a:lnTo>
                  <a:lnTo>
                    <a:pt x="473" y="34"/>
                  </a:lnTo>
                  <a:lnTo>
                    <a:pt x="527" y="1"/>
                  </a:lnTo>
                  <a:lnTo>
                    <a:pt x="548" y="37"/>
                  </a:lnTo>
                  <a:lnTo>
                    <a:pt x="557" y="78"/>
                  </a:lnTo>
                  <a:lnTo>
                    <a:pt x="577" y="98"/>
                  </a:lnTo>
                  <a:lnTo>
                    <a:pt x="566" y="130"/>
                  </a:lnTo>
                  <a:lnTo>
                    <a:pt x="533" y="160"/>
                  </a:lnTo>
                  <a:lnTo>
                    <a:pt x="515" y="200"/>
                  </a:lnTo>
                  <a:lnTo>
                    <a:pt x="497" y="239"/>
                  </a:lnTo>
                  <a:lnTo>
                    <a:pt x="477" y="285"/>
                  </a:lnTo>
                  <a:lnTo>
                    <a:pt x="461" y="312"/>
                  </a:lnTo>
                  <a:lnTo>
                    <a:pt x="442" y="361"/>
                  </a:lnTo>
                  <a:lnTo>
                    <a:pt x="412" y="404"/>
                  </a:lnTo>
                  <a:lnTo>
                    <a:pt x="382" y="37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3" name="Freeform 103"/>
            <p:cNvSpPr>
              <a:spLocks noChangeAspect="1"/>
            </p:cNvSpPr>
            <p:nvPr/>
          </p:nvSpPr>
          <p:spPr bwMode="auto">
            <a:xfrm>
              <a:off x="3483497" y="3181855"/>
              <a:ext cx="66417" cy="148743"/>
            </a:xfrm>
            <a:custGeom>
              <a:avLst/>
              <a:gdLst>
                <a:gd name="T0" fmla="*/ 0 w 142"/>
                <a:gd name="T1" fmla="*/ 2147483646 h 338"/>
                <a:gd name="T2" fmla="*/ 0 w 142"/>
                <a:gd name="T3" fmla="*/ 2147483646 h 338"/>
                <a:gd name="T4" fmla="*/ 0 w 142"/>
                <a:gd name="T5" fmla="*/ 2147483646 h 338"/>
                <a:gd name="T6" fmla="*/ 2147483646 w 142"/>
                <a:gd name="T7" fmla="*/ 2147483646 h 338"/>
                <a:gd name="T8" fmla="*/ 2147483646 w 142"/>
                <a:gd name="T9" fmla="*/ 2147483646 h 338"/>
                <a:gd name="T10" fmla="*/ 2147483646 w 142"/>
                <a:gd name="T11" fmla="*/ 2147483646 h 338"/>
                <a:gd name="T12" fmla="*/ 2147483646 w 142"/>
                <a:gd name="T13" fmla="*/ 2147483646 h 338"/>
                <a:gd name="T14" fmla="*/ 2147483646 w 142"/>
                <a:gd name="T15" fmla="*/ 2147483646 h 338"/>
                <a:gd name="T16" fmla="*/ 2147483646 w 142"/>
                <a:gd name="T17" fmla="*/ 2147483646 h 338"/>
                <a:gd name="T18" fmla="*/ 2147483646 w 142"/>
                <a:gd name="T19" fmla="*/ 2147483646 h 338"/>
                <a:gd name="T20" fmla="*/ 2147483646 w 142"/>
                <a:gd name="T21" fmla="*/ 2147483646 h 338"/>
                <a:gd name="T22" fmla="*/ 2147483646 w 142"/>
                <a:gd name="T23" fmla="*/ 2147483646 h 338"/>
                <a:gd name="T24" fmla="*/ 2147483646 w 142"/>
                <a:gd name="T25" fmla="*/ 2147483646 h 338"/>
                <a:gd name="T26" fmla="*/ 2147483646 w 142"/>
                <a:gd name="T27" fmla="*/ 2147483646 h 338"/>
                <a:gd name="T28" fmla="*/ 2147483646 w 142"/>
                <a:gd name="T29" fmla="*/ 2147483646 h 338"/>
                <a:gd name="T30" fmla="*/ 2147483646 w 142"/>
                <a:gd name="T31" fmla="*/ 2147483646 h 338"/>
                <a:gd name="T32" fmla="*/ 2147483646 w 142"/>
                <a:gd name="T33" fmla="*/ 0 h 338"/>
                <a:gd name="T34" fmla="*/ 2147483646 w 142"/>
                <a:gd name="T35" fmla="*/ 0 h 338"/>
                <a:gd name="T36" fmla="*/ 2147483646 w 142"/>
                <a:gd name="T37" fmla="*/ 2147483646 h 338"/>
                <a:gd name="T38" fmla="*/ 2147483646 w 142"/>
                <a:gd name="T39" fmla="*/ 2147483646 h 338"/>
                <a:gd name="T40" fmla="*/ 2147483646 w 142"/>
                <a:gd name="T41" fmla="*/ 2147483646 h 338"/>
                <a:gd name="T42" fmla="*/ 2147483646 w 142"/>
                <a:gd name="T43" fmla="*/ 2147483646 h 338"/>
                <a:gd name="T44" fmla="*/ 0 w 142"/>
                <a:gd name="T45" fmla="*/ 2147483646 h 3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2"/>
                <a:gd name="T70" fmla="*/ 0 h 338"/>
                <a:gd name="T71" fmla="*/ 142 w 142"/>
                <a:gd name="T72" fmla="*/ 338 h 3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2" h="338">
                  <a:moveTo>
                    <a:pt x="7" y="74"/>
                  </a:moveTo>
                  <a:lnTo>
                    <a:pt x="6" y="74"/>
                  </a:lnTo>
                  <a:lnTo>
                    <a:pt x="0" y="97"/>
                  </a:lnTo>
                  <a:lnTo>
                    <a:pt x="27" y="129"/>
                  </a:lnTo>
                  <a:lnTo>
                    <a:pt x="34" y="173"/>
                  </a:lnTo>
                  <a:lnTo>
                    <a:pt x="36" y="214"/>
                  </a:lnTo>
                  <a:lnTo>
                    <a:pt x="37" y="255"/>
                  </a:lnTo>
                  <a:lnTo>
                    <a:pt x="39" y="297"/>
                  </a:lnTo>
                  <a:lnTo>
                    <a:pt x="40" y="338"/>
                  </a:lnTo>
                  <a:lnTo>
                    <a:pt x="94" y="329"/>
                  </a:lnTo>
                  <a:lnTo>
                    <a:pt x="98" y="255"/>
                  </a:lnTo>
                  <a:lnTo>
                    <a:pt x="101" y="180"/>
                  </a:lnTo>
                  <a:lnTo>
                    <a:pt x="139" y="117"/>
                  </a:lnTo>
                  <a:lnTo>
                    <a:pt x="142" y="67"/>
                  </a:lnTo>
                  <a:lnTo>
                    <a:pt x="134" y="38"/>
                  </a:lnTo>
                  <a:lnTo>
                    <a:pt x="136" y="35"/>
                  </a:lnTo>
                  <a:lnTo>
                    <a:pt x="92" y="0"/>
                  </a:lnTo>
                  <a:lnTo>
                    <a:pt x="79" y="16"/>
                  </a:lnTo>
                  <a:lnTo>
                    <a:pt x="77" y="25"/>
                  </a:lnTo>
                  <a:lnTo>
                    <a:pt x="77" y="26"/>
                  </a:lnTo>
                  <a:lnTo>
                    <a:pt x="76" y="31"/>
                  </a:lnTo>
                  <a:lnTo>
                    <a:pt x="39" y="53"/>
                  </a:lnTo>
                  <a:lnTo>
                    <a:pt x="7" y="7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4" name="Freeform 105"/>
            <p:cNvSpPr>
              <a:spLocks noChangeAspect="1"/>
            </p:cNvSpPr>
            <p:nvPr/>
          </p:nvSpPr>
          <p:spPr bwMode="auto">
            <a:xfrm>
              <a:off x="3659226" y="3164502"/>
              <a:ext cx="174345" cy="273934"/>
            </a:xfrm>
            <a:custGeom>
              <a:avLst/>
              <a:gdLst>
                <a:gd name="T0" fmla="*/ 2147483646 w 375"/>
                <a:gd name="T1" fmla="*/ 2147483646 h 626"/>
                <a:gd name="T2" fmla="*/ 2147483646 w 375"/>
                <a:gd name="T3" fmla="*/ 2147483646 h 626"/>
                <a:gd name="T4" fmla="*/ 2147483646 w 375"/>
                <a:gd name="T5" fmla="*/ 2147483646 h 626"/>
                <a:gd name="T6" fmla="*/ 2147483646 w 375"/>
                <a:gd name="T7" fmla="*/ 2147483646 h 626"/>
                <a:gd name="T8" fmla="*/ 2147483646 w 375"/>
                <a:gd name="T9" fmla="*/ 2147483646 h 626"/>
                <a:gd name="T10" fmla="*/ 2147483646 w 375"/>
                <a:gd name="T11" fmla="*/ 2147483646 h 626"/>
                <a:gd name="T12" fmla="*/ 2147483646 w 375"/>
                <a:gd name="T13" fmla="*/ 2147483646 h 626"/>
                <a:gd name="T14" fmla="*/ 2147483646 w 375"/>
                <a:gd name="T15" fmla="*/ 2147483646 h 626"/>
                <a:gd name="T16" fmla="*/ 2147483646 w 375"/>
                <a:gd name="T17" fmla="*/ 2147483646 h 626"/>
                <a:gd name="T18" fmla="*/ 2147483646 w 375"/>
                <a:gd name="T19" fmla="*/ 2147483646 h 626"/>
                <a:gd name="T20" fmla="*/ 2147483646 w 375"/>
                <a:gd name="T21" fmla="*/ 2147483646 h 626"/>
                <a:gd name="T22" fmla="*/ 2147483646 w 375"/>
                <a:gd name="T23" fmla="*/ 2147483646 h 626"/>
                <a:gd name="T24" fmla="*/ 2147483646 w 375"/>
                <a:gd name="T25" fmla="*/ 2147483646 h 626"/>
                <a:gd name="T26" fmla="*/ 2147483646 w 375"/>
                <a:gd name="T27" fmla="*/ 2147483646 h 626"/>
                <a:gd name="T28" fmla="*/ 2147483646 w 375"/>
                <a:gd name="T29" fmla="*/ 2147483646 h 626"/>
                <a:gd name="T30" fmla="*/ 2147483646 w 375"/>
                <a:gd name="T31" fmla="*/ 2147483646 h 626"/>
                <a:gd name="T32" fmla="*/ 2147483646 w 375"/>
                <a:gd name="T33" fmla="*/ 2147483646 h 626"/>
                <a:gd name="T34" fmla="*/ 2147483646 w 375"/>
                <a:gd name="T35" fmla="*/ 2147483646 h 626"/>
                <a:gd name="T36" fmla="*/ 2147483646 w 375"/>
                <a:gd name="T37" fmla="*/ 2147483646 h 626"/>
                <a:gd name="T38" fmla="*/ 2147483646 w 375"/>
                <a:gd name="T39" fmla="*/ 2147483646 h 626"/>
                <a:gd name="T40" fmla="*/ 2147483646 w 375"/>
                <a:gd name="T41" fmla="*/ 2147483646 h 626"/>
                <a:gd name="T42" fmla="*/ 2147483646 w 375"/>
                <a:gd name="T43" fmla="*/ 2147483646 h 626"/>
                <a:gd name="T44" fmla="*/ 2147483646 w 375"/>
                <a:gd name="T45" fmla="*/ 2147483646 h 626"/>
                <a:gd name="T46" fmla="*/ 0 w 375"/>
                <a:gd name="T47" fmla="*/ 2147483646 h 626"/>
                <a:gd name="T48" fmla="*/ 0 w 375"/>
                <a:gd name="T49" fmla="*/ 2147483646 h 626"/>
                <a:gd name="T50" fmla="*/ 0 w 375"/>
                <a:gd name="T51" fmla="*/ 2147483646 h 626"/>
                <a:gd name="T52" fmla="*/ 2147483646 w 375"/>
                <a:gd name="T53" fmla="*/ 2147483646 h 626"/>
                <a:gd name="T54" fmla="*/ 2147483646 w 375"/>
                <a:gd name="T55" fmla="*/ 2147483646 h 626"/>
                <a:gd name="T56" fmla="*/ 2147483646 w 375"/>
                <a:gd name="T57" fmla="*/ 2147483646 h 626"/>
                <a:gd name="T58" fmla="*/ 2147483646 w 375"/>
                <a:gd name="T59" fmla="*/ 2147483646 h 626"/>
                <a:gd name="T60" fmla="*/ 2147483646 w 375"/>
                <a:gd name="T61" fmla="*/ 2147483646 h 626"/>
                <a:gd name="T62" fmla="*/ 2147483646 w 375"/>
                <a:gd name="T63" fmla="*/ 2147483646 h 626"/>
                <a:gd name="T64" fmla="*/ 2147483646 w 375"/>
                <a:gd name="T65" fmla="*/ 2147483646 h 626"/>
                <a:gd name="T66" fmla="*/ 2147483646 w 375"/>
                <a:gd name="T67" fmla="*/ 2147483646 h 626"/>
                <a:gd name="T68" fmla="*/ 2147483646 w 375"/>
                <a:gd name="T69" fmla="*/ 2147483646 h 626"/>
                <a:gd name="T70" fmla="*/ 2147483646 w 375"/>
                <a:gd name="T71" fmla="*/ 2147483646 h 626"/>
                <a:gd name="T72" fmla="*/ 2147483646 w 375"/>
                <a:gd name="T73" fmla="*/ 2147483646 h 626"/>
                <a:gd name="T74" fmla="*/ 2147483646 w 375"/>
                <a:gd name="T75" fmla="*/ 2147483646 h 626"/>
                <a:gd name="T76" fmla="*/ 2147483646 w 375"/>
                <a:gd name="T77" fmla="*/ 2147483646 h 626"/>
                <a:gd name="T78" fmla="*/ 2147483646 w 375"/>
                <a:gd name="T79" fmla="*/ 2147483646 h 626"/>
                <a:gd name="T80" fmla="*/ 2147483646 w 375"/>
                <a:gd name="T81" fmla="*/ 0 h 626"/>
                <a:gd name="T82" fmla="*/ 2147483646 w 375"/>
                <a:gd name="T83" fmla="*/ 0 h 626"/>
                <a:gd name="T84" fmla="*/ 2147483646 w 375"/>
                <a:gd name="T85" fmla="*/ 2147483646 h 626"/>
                <a:gd name="T86" fmla="*/ 2147483646 w 375"/>
                <a:gd name="T87" fmla="*/ 2147483646 h 626"/>
                <a:gd name="T88" fmla="*/ 2147483646 w 375"/>
                <a:gd name="T89" fmla="*/ 2147483646 h 6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5"/>
                <a:gd name="T136" fmla="*/ 0 h 626"/>
                <a:gd name="T137" fmla="*/ 375 w 375"/>
                <a:gd name="T138" fmla="*/ 626 h 6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5" h="626">
                  <a:moveTo>
                    <a:pt x="348" y="170"/>
                  </a:moveTo>
                  <a:lnTo>
                    <a:pt x="291" y="170"/>
                  </a:lnTo>
                  <a:lnTo>
                    <a:pt x="266" y="184"/>
                  </a:lnTo>
                  <a:lnTo>
                    <a:pt x="307" y="236"/>
                  </a:lnTo>
                  <a:lnTo>
                    <a:pt x="339" y="306"/>
                  </a:lnTo>
                  <a:lnTo>
                    <a:pt x="315" y="351"/>
                  </a:lnTo>
                  <a:lnTo>
                    <a:pt x="291" y="396"/>
                  </a:lnTo>
                  <a:lnTo>
                    <a:pt x="306" y="472"/>
                  </a:lnTo>
                  <a:lnTo>
                    <a:pt x="334" y="511"/>
                  </a:lnTo>
                  <a:lnTo>
                    <a:pt x="361" y="551"/>
                  </a:lnTo>
                  <a:lnTo>
                    <a:pt x="375" y="600"/>
                  </a:lnTo>
                  <a:lnTo>
                    <a:pt x="366" y="626"/>
                  </a:lnTo>
                  <a:lnTo>
                    <a:pt x="324" y="614"/>
                  </a:lnTo>
                  <a:lnTo>
                    <a:pt x="282" y="603"/>
                  </a:lnTo>
                  <a:lnTo>
                    <a:pt x="234" y="603"/>
                  </a:lnTo>
                  <a:lnTo>
                    <a:pt x="187" y="603"/>
                  </a:lnTo>
                  <a:lnTo>
                    <a:pt x="137" y="603"/>
                  </a:lnTo>
                  <a:lnTo>
                    <a:pt x="101" y="597"/>
                  </a:lnTo>
                  <a:lnTo>
                    <a:pt x="64" y="593"/>
                  </a:lnTo>
                  <a:lnTo>
                    <a:pt x="64" y="534"/>
                  </a:lnTo>
                  <a:lnTo>
                    <a:pt x="58" y="509"/>
                  </a:lnTo>
                  <a:lnTo>
                    <a:pt x="55" y="500"/>
                  </a:lnTo>
                  <a:lnTo>
                    <a:pt x="22" y="496"/>
                  </a:lnTo>
                  <a:lnTo>
                    <a:pt x="9" y="464"/>
                  </a:lnTo>
                  <a:lnTo>
                    <a:pt x="0" y="466"/>
                  </a:lnTo>
                  <a:lnTo>
                    <a:pt x="4" y="457"/>
                  </a:lnTo>
                  <a:lnTo>
                    <a:pt x="19" y="411"/>
                  </a:lnTo>
                  <a:lnTo>
                    <a:pt x="40" y="379"/>
                  </a:lnTo>
                  <a:lnTo>
                    <a:pt x="63" y="346"/>
                  </a:lnTo>
                  <a:lnTo>
                    <a:pt x="100" y="335"/>
                  </a:lnTo>
                  <a:lnTo>
                    <a:pt x="130" y="367"/>
                  </a:lnTo>
                  <a:lnTo>
                    <a:pt x="160" y="324"/>
                  </a:lnTo>
                  <a:lnTo>
                    <a:pt x="179" y="275"/>
                  </a:lnTo>
                  <a:lnTo>
                    <a:pt x="195" y="248"/>
                  </a:lnTo>
                  <a:lnTo>
                    <a:pt x="215" y="202"/>
                  </a:lnTo>
                  <a:lnTo>
                    <a:pt x="233" y="163"/>
                  </a:lnTo>
                  <a:lnTo>
                    <a:pt x="251" y="123"/>
                  </a:lnTo>
                  <a:lnTo>
                    <a:pt x="284" y="93"/>
                  </a:lnTo>
                  <a:lnTo>
                    <a:pt x="295" y="61"/>
                  </a:lnTo>
                  <a:lnTo>
                    <a:pt x="275" y="41"/>
                  </a:lnTo>
                  <a:lnTo>
                    <a:pt x="266" y="0"/>
                  </a:lnTo>
                  <a:lnTo>
                    <a:pt x="285" y="0"/>
                  </a:lnTo>
                  <a:lnTo>
                    <a:pt x="310" y="54"/>
                  </a:lnTo>
                  <a:lnTo>
                    <a:pt x="315" y="115"/>
                  </a:lnTo>
                  <a:lnTo>
                    <a:pt x="348" y="17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65" name="Freeform 106"/>
            <p:cNvSpPr>
              <a:spLocks noChangeAspect="1"/>
            </p:cNvSpPr>
            <p:nvPr/>
          </p:nvSpPr>
          <p:spPr bwMode="auto">
            <a:xfrm>
              <a:off x="3794828" y="3217801"/>
              <a:ext cx="294726" cy="209480"/>
            </a:xfrm>
            <a:custGeom>
              <a:avLst/>
              <a:gdLst>
                <a:gd name="T0" fmla="*/ 2147483646 w 633"/>
                <a:gd name="T1" fmla="*/ 2147483646 h 480"/>
                <a:gd name="T2" fmla="*/ 2147483646 w 633"/>
                <a:gd name="T3" fmla="*/ 2147483646 h 480"/>
                <a:gd name="T4" fmla="*/ 2147483646 w 633"/>
                <a:gd name="T5" fmla="*/ 2147483646 h 480"/>
                <a:gd name="T6" fmla="*/ 2147483646 w 633"/>
                <a:gd name="T7" fmla="*/ 2147483646 h 480"/>
                <a:gd name="T8" fmla="*/ 2147483646 w 633"/>
                <a:gd name="T9" fmla="*/ 0 h 480"/>
                <a:gd name="T10" fmla="*/ 2147483646 w 633"/>
                <a:gd name="T11" fmla="*/ 0 h 480"/>
                <a:gd name="T12" fmla="*/ 2147483646 w 633"/>
                <a:gd name="T13" fmla="*/ 2147483646 h 480"/>
                <a:gd name="T14" fmla="*/ 2147483646 w 633"/>
                <a:gd name="T15" fmla="*/ 2147483646 h 480"/>
                <a:gd name="T16" fmla="*/ 2147483646 w 633"/>
                <a:gd name="T17" fmla="*/ 2147483646 h 480"/>
                <a:gd name="T18" fmla="*/ 2147483646 w 633"/>
                <a:gd name="T19" fmla="*/ 2147483646 h 480"/>
                <a:gd name="T20" fmla="*/ 2147483646 w 633"/>
                <a:gd name="T21" fmla="*/ 2147483646 h 480"/>
                <a:gd name="T22" fmla="*/ 2147483646 w 633"/>
                <a:gd name="T23" fmla="*/ 2147483646 h 480"/>
                <a:gd name="T24" fmla="*/ 2147483646 w 633"/>
                <a:gd name="T25" fmla="*/ 2147483646 h 480"/>
                <a:gd name="T26" fmla="*/ 2147483646 w 633"/>
                <a:gd name="T27" fmla="*/ 2147483646 h 480"/>
                <a:gd name="T28" fmla="*/ 2147483646 w 633"/>
                <a:gd name="T29" fmla="*/ 2147483646 h 480"/>
                <a:gd name="T30" fmla="*/ 2147483646 w 633"/>
                <a:gd name="T31" fmla="*/ 2147483646 h 480"/>
                <a:gd name="T32" fmla="*/ 2147483646 w 633"/>
                <a:gd name="T33" fmla="*/ 2147483646 h 480"/>
                <a:gd name="T34" fmla="*/ 2147483646 w 633"/>
                <a:gd name="T35" fmla="*/ 2147483646 h 480"/>
                <a:gd name="T36" fmla="*/ 2147483646 w 633"/>
                <a:gd name="T37" fmla="*/ 2147483646 h 480"/>
                <a:gd name="T38" fmla="*/ 2147483646 w 633"/>
                <a:gd name="T39" fmla="*/ 2147483646 h 480"/>
                <a:gd name="T40" fmla="*/ 2147483646 w 633"/>
                <a:gd name="T41" fmla="*/ 2147483646 h 480"/>
                <a:gd name="T42" fmla="*/ 2147483646 w 633"/>
                <a:gd name="T43" fmla="*/ 2147483646 h 480"/>
                <a:gd name="T44" fmla="*/ 2147483646 w 633"/>
                <a:gd name="T45" fmla="*/ 2147483646 h 480"/>
                <a:gd name="T46" fmla="*/ 2147483646 w 633"/>
                <a:gd name="T47" fmla="*/ 2147483646 h 480"/>
                <a:gd name="T48" fmla="*/ 2147483646 w 633"/>
                <a:gd name="T49" fmla="*/ 2147483646 h 480"/>
                <a:gd name="T50" fmla="*/ 2147483646 w 633"/>
                <a:gd name="T51" fmla="*/ 2147483646 h 480"/>
                <a:gd name="T52" fmla="*/ 2147483646 w 633"/>
                <a:gd name="T53" fmla="*/ 2147483646 h 480"/>
                <a:gd name="T54" fmla="*/ 2147483646 w 633"/>
                <a:gd name="T55" fmla="*/ 2147483646 h 480"/>
                <a:gd name="T56" fmla="*/ 2147483646 w 633"/>
                <a:gd name="T57" fmla="*/ 2147483646 h 480"/>
                <a:gd name="T58" fmla="*/ 2147483646 w 633"/>
                <a:gd name="T59" fmla="*/ 2147483646 h 480"/>
                <a:gd name="T60" fmla="*/ 2147483646 w 633"/>
                <a:gd name="T61" fmla="*/ 2147483646 h 480"/>
                <a:gd name="T62" fmla="*/ 2147483646 w 633"/>
                <a:gd name="T63" fmla="*/ 2147483646 h 480"/>
                <a:gd name="T64" fmla="*/ 2147483646 w 633"/>
                <a:gd name="T65" fmla="*/ 2147483646 h 480"/>
                <a:gd name="T66" fmla="*/ 2147483646 w 633"/>
                <a:gd name="T67" fmla="*/ 2147483646 h 480"/>
                <a:gd name="T68" fmla="*/ 2147483646 w 633"/>
                <a:gd name="T69" fmla="*/ 2147483646 h 480"/>
                <a:gd name="T70" fmla="*/ 2147483646 w 633"/>
                <a:gd name="T71" fmla="*/ 2147483646 h 480"/>
                <a:gd name="T72" fmla="*/ 2147483646 w 633"/>
                <a:gd name="T73" fmla="*/ 2147483646 h 480"/>
                <a:gd name="T74" fmla="*/ 0 w 633"/>
                <a:gd name="T75" fmla="*/ 2147483646 h 480"/>
                <a:gd name="T76" fmla="*/ 2147483646 w 633"/>
                <a:gd name="T77" fmla="*/ 2147483646 h 480"/>
                <a:gd name="T78" fmla="*/ 2147483646 w 633"/>
                <a:gd name="T79" fmla="*/ 2147483646 h 480"/>
                <a:gd name="T80" fmla="*/ 2147483646 w 633"/>
                <a:gd name="T81" fmla="*/ 2147483646 h 480"/>
                <a:gd name="T82" fmla="*/ 2147483646 w 633"/>
                <a:gd name="T83" fmla="*/ 2147483646 h 480"/>
                <a:gd name="T84" fmla="*/ 2147483646 w 633"/>
                <a:gd name="T85" fmla="*/ 2147483646 h 480"/>
                <a:gd name="T86" fmla="*/ 2147483646 w 633"/>
                <a:gd name="T87" fmla="*/ 2147483646 h 480"/>
                <a:gd name="T88" fmla="*/ 2147483646 w 633"/>
                <a:gd name="T89" fmla="*/ 2147483646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33"/>
                <a:gd name="T136" fmla="*/ 0 h 480"/>
                <a:gd name="T137" fmla="*/ 633 w 633"/>
                <a:gd name="T138" fmla="*/ 480 h 4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33" h="480">
                  <a:moveTo>
                    <a:pt x="221" y="131"/>
                  </a:moveTo>
                  <a:lnTo>
                    <a:pt x="213" y="113"/>
                  </a:lnTo>
                  <a:lnTo>
                    <a:pt x="282" y="100"/>
                  </a:lnTo>
                  <a:lnTo>
                    <a:pt x="321" y="55"/>
                  </a:lnTo>
                  <a:lnTo>
                    <a:pt x="357" y="10"/>
                  </a:lnTo>
                  <a:lnTo>
                    <a:pt x="405" y="0"/>
                  </a:lnTo>
                  <a:lnTo>
                    <a:pt x="425" y="34"/>
                  </a:lnTo>
                  <a:lnTo>
                    <a:pt x="446" y="68"/>
                  </a:lnTo>
                  <a:lnTo>
                    <a:pt x="437" y="121"/>
                  </a:lnTo>
                  <a:lnTo>
                    <a:pt x="473" y="129"/>
                  </a:lnTo>
                  <a:lnTo>
                    <a:pt x="481" y="146"/>
                  </a:lnTo>
                  <a:lnTo>
                    <a:pt x="525" y="179"/>
                  </a:lnTo>
                  <a:lnTo>
                    <a:pt x="534" y="201"/>
                  </a:lnTo>
                  <a:lnTo>
                    <a:pt x="578" y="243"/>
                  </a:lnTo>
                  <a:lnTo>
                    <a:pt x="597" y="271"/>
                  </a:lnTo>
                  <a:lnTo>
                    <a:pt x="625" y="309"/>
                  </a:lnTo>
                  <a:lnTo>
                    <a:pt x="633" y="325"/>
                  </a:lnTo>
                  <a:lnTo>
                    <a:pt x="607" y="319"/>
                  </a:lnTo>
                  <a:lnTo>
                    <a:pt x="569" y="315"/>
                  </a:lnTo>
                  <a:lnTo>
                    <a:pt x="530" y="310"/>
                  </a:lnTo>
                  <a:lnTo>
                    <a:pt x="512" y="326"/>
                  </a:lnTo>
                  <a:lnTo>
                    <a:pt x="478" y="326"/>
                  </a:lnTo>
                  <a:lnTo>
                    <a:pt x="427" y="344"/>
                  </a:lnTo>
                  <a:lnTo>
                    <a:pt x="405" y="341"/>
                  </a:lnTo>
                  <a:lnTo>
                    <a:pt x="384" y="374"/>
                  </a:lnTo>
                  <a:lnTo>
                    <a:pt x="337" y="361"/>
                  </a:lnTo>
                  <a:lnTo>
                    <a:pt x="291" y="347"/>
                  </a:lnTo>
                  <a:lnTo>
                    <a:pt x="240" y="319"/>
                  </a:lnTo>
                  <a:lnTo>
                    <a:pt x="200" y="368"/>
                  </a:lnTo>
                  <a:lnTo>
                    <a:pt x="203" y="410"/>
                  </a:lnTo>
                  <a:lnTo>
                    <a:pt x="166" y="407"/>
                  </a:lnTo>
                  <a:lnTo>
                    <a:pt x="127" y="404"/>
                  </a:lnTo>
                  <a:lnTo>
                    <a:pt x="100" y="420"/>
                  </a:lnTo>
                  <a:lnTo>
                    <a:pt x="84" y="480"/>
                  </a:lnTo>
                  <a:lnTo>
                    <a:pt x="70" y="431"/>
                  </a:lnTo>
                  <a:lnTo>
                    <a:pt x="43" y="391"/>
                  </a:lnTo>
                  <a:lnTo>
                    <a:pt x="15" y="352"/>
                  </a:lnTo>
                  <a:lnTo>
                    <a:pt x="0" y="276"/>
                  </a:lnTo>
                  <a:lnTo>
                    <a:pt x="24" y="231"/>
                  </a:lnTo>
                  <a:lnTo>
                    <a:pt x="48" y="186"/>
                  </a:lnTo>
                  <a:lnTo>
                    <a:pt x="93" y="171"/>
                  </a:lnTo>
                  <a:lnTo>
                    <a:pt x="103" y="179"/>
                  </a:lnTo>
                  <a:lnTo>
                    <a:pt x="130" y="173"/>
                  </a:lnTo>
                  <a:lnTo>
                    <a:pt x="199" y="159"/>
                  </a:lnTo>
                  <a:lnTo>
                    <a:pt x="221" y="13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6" name="Freeform 114"/>
            <p:cNvSpPr>
              <a:spLocks noChangeAspect="1"/>
            </p:cNvSpPr>
            <p:nvPr/>
          </p:nvSpPr>
          <p:spPr bwMode="auto">
            <a:xfrm>
              <a:off x="3275944" y="2585644"/>
              <a:ext cx="455235" cy="432594"/>
            </a:xfrm>
            <a:custGeom>
              <a:avLst/>
              <a:gdLst>
                <a:gd name="T0" fmla="*/ 0 w 979"/>
                <a:gd name="T1" fmla="*/ 2147483646 h 982"/>
                <a:gd name="T2" fmla="*/ 2147483646 w 979"/>
                <a:gd name="T3" fmla="*/ 2147483646 h 982"/>
                <a:gd name="T4" fmla="*/ 2147483646 w 979"/>
                <a:gd name="T5" fmla="*/ 2147483646 h 982"/>
                <a:gd name="T6" fmla="*/ 2147483646 w 979"/>
                <a:gd name="T7" fmla="*/ 2147483646 h 982"/>
                <a:gd name="T8" fmla="*/ 2147483646 w 979"/>
                <a:gd name="T9" fmla="*/ 2147483646 h 982"/>
                <a:gd name="T10" fmla="*/ 2147483646 w 979"/>
                <a:gd name="T11" fmla="*/ 2147483646 h 982"/>
                <a:gd name="T12" fmla="*/ 2147483646 w 979"/>
                <a:gd name="T13" fmla="*/ 2147483646 h 982"/>
                <a:gd name="T14" fmla="*/ 2147483646 w 979"/>
                <a:gd name="T15" fmla="*/ 2147483646 h 982"/>
                <a:gd name="T16" fmla="*/ 2147483646 w 979"/>
                <a:gd name="T17" fmla="*/ 2147483646 h 982"/>
                <a:gd name="T18" fmla="*/ 2147483646 w 979"/>
                <a:gd name="T19" fmla="*/ 2147483646 h 982"/>
                <a:gd name="T20" fmla="*/ 2147483646 w 979"/>
                <a:gd name="T21" fmla="*/ 2147483646 h 982"/>
                <a:gd name="T22" fmla="*/ 2147483646 w 979"/>
                <a:gd name="T23" fmla="*/ 2147483646 h 982"/>
                <a:gd name="T24" fmla="*/ 2147483646 w 979"/>
                <a:gd name="T25" fmla="*/ 2147483646 h 982"/>
                <a:gd name="T26" fmla="*/ 2147483646 w 979"/>
                <a:gd name="T27" fmla="*/ 2147483646 h 982"/>
                <a:gd name="T28" fmla="*/ 2147483646 w 979"/>
                <a:gd name="T29" fmla="*/ 2147483646 h 982"/>
                <a:gd name="T30" fmla="*/ 2147483646 w 979"/>
                <a:gd name="T31" fmla="*/ 2147483646 h 982"/>
                <a:gd name="T32" fmla="*/ 2147483646 w 979"/>
                <a:gd name="T33" fmla="*/ 2147483646 h 982"/>
                <a:gd name="T34" fmla="*/ 2147483646 w 979"/>
                <a:gd name="T35" fmla="*/ 2147483646 h 982"/>
                <a:gd name="T36" fmla="*/ 2147483646 w 979"/>
                <a:gd name="T37" fmla="*/ 2147483646 h 982"/>
                <a:gd name="T38" fmla="*/ 2147483646 w 979"/>
                <a:gd name="T39" fmla="*/ 2147483646 h 982"/>
                <a:gd name="T40" fmla="*/ 2147483646 w 979"/>
                <a:gd name="T41" fmla="*/ 2147483646 h 982"/>
                <a:gd name="T42" fmla="*/ 2147483646 w 979"/>
                <a:gd name="T43" fmla="*/ 0 h 982"/>
                <a:gd name="T44" fmla="*/ 2147483646 w 979"/>
                <a:gd name="T45" fmla="*/ 0 h 982"/>
                <a:gd name="T46" fmla="*/ 2147483646 w 979"/>
                <a:gd name="T47" fmla="*/ 0 h 982"/>
                <a:gd name="T48" fmla="*/ 2147483646 w 979"/>
                <a:gd name="T49" fmla="*/ 0 h 982"/>
                <a:gd name="T50" fmla="*/ 2147483646 w 979"/>
                <a:gd name="T51" fmla="*/ 2147483646 h 982"/>
                <a:gd name="T52" fmla="*/ 2147483646 w 979"/>
                <a:gd name="T53" fmla="*/ 2147483646 h 982"/>
                <a:gd name="T54" fmla="*/ 2147483646 w 979"/>
                <a:gd name="T55" fmla="*/ 2147483646 h 982"/>
                <a:gd name="T56" fmla="*/ 2147483646 w 979"/>
                <a:gd name="T57" fmla="*/ 2147483646 h 982"/>
                <a:gd name="T58" fmla="*/ 2147483646 w 979"/>
                <a:gd name="T59" fmla="*/ 2147483646 h 982"/>
                <a:gd name="T60" fmla="*/ 2147483646 w 979"/>
                <a:gd name="T61" fmla="*/ 2147483646 h 982"/>
                <a:gd name="T62" fmla="*/ 2147483646 w 979"/>
                <a:gd name="T63" fmla="*/ 2147483646 h 982"/>
                <a:gd name="T64" fmla="*/ 2147483646 w 979"/>
                <a:gd name="T65" fmla="*/ 2147483646 h 982"/>
                <a:gd name="T66" fmla="*/ 2147483646 w 979"/>
                <a:gd name="T67" fmla="*/ 2147483646 h 9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9"/>
                <a:gd name="T103" fmla="*/ 0 h 982"/>
                <a:gd name="T104" fmla="*/ 979 w 979"/>
                <a:gd name="T105" fmla="*/ 982 h 9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9" h="982">
                  <a:moveTo>
                    <a:pt x="10" y="446"/>
                  </a:moveTo>
                  <a:lnTo>
                    <a:pt x="0" y="512"/>
                  </a:lnTo>
                  <a:lnTo>
                    <a:pt x="0" y="532"/>
                  </a:lnTo>
                  <a:lnTo>
                    <a:pt x="45" y="564"/>
                  </a:lnTo>
                  <a:lnTo>
                    <a:pt x="90" y="595"/>
                  </a:lnTo>
                  <a:lnTo>
                    <a:pt x="136" y="626"/>
                  </a:lnTo>
                  <a:lnTo>
                    <a:pt x="181" y="658"/>
                  </a:lnTo>
                  <a:lnTo>
                    <a:pt x="216" y="685"/>
                  </a:lnTo>
                  <a:lnTo>
                    <a:pt x="251" y="711"/>
                  </a:lnTo>
                  <a:lnTo>
                    <a:pt x="287" y="738"/>
                  </a:lnTo>
                  <a:lnTo>
                    <a:pt x="322" y="767"/>
                  </a:lnTo>
                  <a:lnTo>
                    <a:pt x="358" y="794"/>
                  </a:lnTo>
                  <a:lnTo>
                    <a:pt x="394" y="820"/>
                  </a:lnTo>
                  <a:lnTo>
                    <a:pt x="428" y="847"/>
                  </a:lnTo>
                  <a:lnTo>
                    <a:pt x="464" y="874"/>
                  </a:lnTo>
                  <a:lnTo>
                    <a:pt x="464" y="891"/>
                  </a:lnTo>
                  <a:lnTo>
                    <a:pt x="488" y="911"/>
                  </a:lnTo>
                  <a:lnTo>
                    <a:pt x="557" y="940"/>
                  </a:lnTo>
                  <a:lnTo>
                    <a:pt x="558" y="982"/>
                  </a:lnTo>
                  <a:lnTo>
                    <a:pt x="613" y="982"/>
                  </a:lnTo>
                  <a:lnTo>
                    <a:pt x="651" y="973"/>
                  </a:lnTo>
                  <a:lnTo>
                    <a:pt x="688" y="965"/>
                  </a:lnTo>
                  <a:lnTo>
                    <a:pt x="727" y="926"/>
                  </a:lnTo>
                  <a:lnTo>
                    <a:pt x="766" y="888"/>
                  </a:lnTo>
                  <a:lnTo>
                    <a:pt x="819" y="850"/>
                  </a:lnTo>
                  <a:lnTo>
                    <a:pt x="873" y="814"/>
                  </a:lnTo>
                  <a:lnTo>
                    <a:pt x="927" y="777"/>
                  </a:lnTo>
                  <a:lnTo>
                    <a:pt x="979" y="740"/>
                  </a:lnTo>
                  <a:lnTo>
                    <a:pt x="960" y="697"/>
                  </a:lnTo>
                  <a:lnTo>
                    <a:pt x="905" y="686"/>
                  </a:lnTo>
                  <a:lnTo>
                    <a:pt x="885" y="641"/>
                  </a:lnTo>
                  <a:lnTo>
                    <a:pt x="854" y="595"/>
                  </a:lnTo>
                  <a:lnTo>
                    <a:pt x="876" y="574"/>
                  </a:lnTo>
                  <a:lnTo>
                    <a:pt x="875" y="512"/>
                  </a:lnTo>
                  <a:lnTo>
                    <a:pt x="873" y="449"/>
                  </a:lnTo>
                  <a:lnTo>
                    <a:pt x="852" y="383"/>
                  </a:lnTo>
                  <a:lnTo>
                    <a:pt x="855" y="370"/>
                  </a:lnTo>
                  <a:lnTo>
                    <a:pt x="842" y="318"/>
                  </a:lnTo>
                  <a:lnTo>
                    <a:pt x="830" y="265"/>
                  </a:lnTo>
                  <a:lnTo>
                    <a:pt x="794" y="225"/>
                  </a:lnTo>
                  <a:lnTo>
                    <a:pt x="757" y="173"/>
                  </a:lnTo>
                  <a:lnTo>
                    <a:pt x="776" y="132"/>
                  </a:lnTo>
                  <a:lnTo>
                    <a:pt x="797" y="91"/>
                  </a:lnTo>
                  <a:lnTo>
                    <a:pt x="793" y="16"/>
                  </a:lnTo>
                  <a:lnTo>
                    <a:pt x="802" y="1"/>
                  </a:lnTo>
                  <a:lnTo>
                    <a:pt x="731" y="0"/>
                  </a:lnTo>
                  <a:lnTo>
                    <a:pt x="694" y="0"/>
                  </a:lnTo>
                  <a:lnTo>
                    <a:pt x="642" y="9"/>
                  </a:lnTo>
                  <a:lnTo>
                    <a:pt x="591" y="9"/>
                  </a:lnTo>
                  <a:lnTo>
                    <a:pt x="539" y="9"/>
                  </a:lnTo>
                  <a:lnTo>
                    <a:pt x="479" y="27"/>
                  </a:lnTo>
                  <a:lnTo>
                    <a:pt x="419" y="44"/>
                  </a:lnTo>
                  <a:lnTo>
                    <a:pt x="396" y="58"/>
                  </a:lnTo>
                  <a:lnTo>
                    <a:pt x="351" y="80"/>
                  </a:lnTo>
                  <a:lnTo>
                    <a:pt x="308" y="101"/>
                  </a:lnTo>
                  <a:lnTo>
                    <a:pt x="318" y="113"/>
                  </a:lnTo>
                  <a:lnTo>
                    <a:pt x="325" y="153"/>
                  </a:lnTo>
                  <a:lnTo>
                    <a:pt x="331" y="195"/>
                  </a:lnTo>
                  <a:lnTo>
                    <a:pt x="361" y="244"/>
                  </a:lnTo>
                  <a:lnTo>
                    <a:pt x="351" y="259"/>
                  </a:lnTo>
                  <a:lnTo>
                    <a:pt x="300" y="264"/>
                  </a:lnTo>
                  <a:lnTo>
                    <a:pt x="237" y="288"/>
                  </a:lnTo>
                  <a:lnTo>
                    <a:pt x="239" y="321"/>
                  </a:lnTo>
                  <a:lnTo>
                    <a:pt x="205" y="344"/>
                  </a:lnTo>
                  <a:lnTo>
                    <a:pt x="170" y="368"/>
                  </a:lnTo>
                  <a:lnTo>
                    <a:pt x="130" y="386"/>
                  </a:lnTo>
                  <a:lnTo>
                    <a:pt x="88" y="403"/>
                  </a:lnTo>
                  <a:lnTo>
                    <a:pt x="49" y="425"/>
                  </a:lnTo>
                  <a:lnTo>
                    <a:pt x="10" y="44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7" name="Freeform 120"/>
            <p:cNvSpPr>
              <a:spLocks noChangeAspect="1"/>
            </p:cNvSpPr>
            <p:nvPr/>
          </p:nvSpPr>
          <p:spPr bwMode="auto">
            <a:xfrm>
              <a:off x="3671679" y="2678609"/>
              <a:ext cx="352842" cy="328473"/>
            </a:xfrm>
            <a:custGeom>
              <a:avLst/>
              <a:gdLst>
                <a:gd name="T0" fmla="*/ 2147483646 w 756"/>
                <a:gd name="T1" fmla="*/ 2147483646 h 755"/>
                <a:gd name="T2" fmla="*/ 2147483646 w 756"/>
                <a:gd name="T3" fmla="*/ 2147483646 h 755"/>
                <a:gd name="T4" fmla="*/ 2147483646 w 756"/>
                <a:gd name="T5" fmla="*/ 2147483646 h 755"/>
                <a:gd name="T6" fmla="*/ 2147483646 w 756"/>
                <a:gd name="T7" fmla="*/ 2147483646 h 755"/>
                <a:gd name="T8" fmla="*/ 2147483646 w 756"/>
                <a:gd name="T9" fmla="*/ 2147483646 h 755"/>
                <a:gd name="T10" fmla="*/ 2147483646 w 756"/>
                <a:gd name="T11" fmla="*/ 2147483646 h 755"/>
                <a:gd name="T12" fmla="*/ 2147483646 w 756"/>
                <a:gd name="T13" fmla="*/ 2147483646 h 755"/>
                <a:gd name="T14" fmla="*/ 2147483646 w 756"/>
                <a:gd name="T15" fmla="*/ 2147483646 h 755"/>
                <a:gd name="T16" fmla="*/ 2147483646 w 756"/>
                <a:gd name="T17" fmla="*/ 2147483646 h 755"/>
                <a:gd name="T18" fmla="*/ 2147483646 w 756"/>
                <a:gd name="T19" fmla="*/ 2147483646 h 755"/>
                <a:gd name="T20" fmla="*/ 2147483646 w 756"/>
                <a:gd name="T21" fmla="*/ 2147483646 h 755"/>
                <a:gd name="T22" fmla="*/ 2147483646 w 756"/>
                <a:gd name="T23" fmla="*/ 2147483646 h 755"/>
                <a:gd name="T24" fmla="*/ 2147483646 w 756"/>
                <a:gd name="T25" fmla="*/ 2147483646 h 755"/>
                <a:gd name="T26" fmla="*/ 2147483646 w 756"/>
                <a:gd name="T27" fmla="*/ 2147483646 h 755"/>
                <a:gd name="T28" fmla="*/ 2147483646 w 756"/>
                <a:gd name="T29" fmla="*/ 2147483646 h 755"/>
                <a:gd name="T30" fmla="*/ 2147483646 w 756"/>
                <a:gd name="T31" fmla="*/ 2147483646 h 755"/>
                <a:gd name="T32" fmla="*/ 2147483646 w 756"/>
                <a:gd name="T33" fmla="*/ 2147483646 h 755"/>
                <a:gd name="T34" fmla="*/ 2147483646 w 756"/>
                <a:gd name="T35" fmla="*/ 2147483646 h 755"/>
                <a:gd name="T36" fmla="*/ 2147483646 w 756"/>
                <a:gd name="T37" fmla="*/ 2147483646 h 755"/>
                <a:gd name="T38" fmla="*/ 2147483646 w 756"/>
                <a:gd name="T39" fmla="*/ 0 h 755"/>
                <a:gd name="T40" fmla="*/ 2147483646 w 756"/>
                <a:gd name="T41" fmla="*/ 2147483646 h 755"/>
                <a:gd name="T42" fmla="*/ 2147483646 w 756"/>
                <a:gd name="T43" fmla="*/ 2147483646 h 755"/>
                <a:gd name="T44" fmla="*/ 2147483646 w 756"/>
                <a:gd name="T45" fmla="*/ 2147483646 h 755"/>
                <a:gd name="T46" fmla="*/ 2147483646 w 756"/>
                <a:gd name="T47" fmla="*/ 2147483646 h 755"/>
                <a:gd name="T48" fmla="*/ 2147483646 w 756"/>
                <a:gd name="T49" fmla="*/ 2147483646 h 755"/>
                <a:gd name="T50" fmla="*/ 2147483646 w 756"/>
                <a:gd name="T51" fmla="*/ 2147483646 h 755"/>
                <a:gd name="T52" fmla="*/ 2147483646 w 756"/>
                <a:gd name="T53" fmla="*/ 2147483646 h 755"/>
                <a:gd name="T54" fmla="*/ 2147483646 w 756"/>
                <a:gd name="T55" fmla="*/ 2147483646 h 755"/>
                <a:gd name="T56" fmla="*/ 2147483646 w 756"/>
                <a:gd name="T57" fmla="*/ 2147483646 h 755"/>
                <a:gd name="T58" fmla="*/ 2147483646 w 756"/>
                <a:gd name="T59" fmla="*/ 0 h 755"/>
                <a:gd name="T60" fmla="*/ 2147483646 w 756"/>
                <a:gd name="T61" fmla="*/ 0 h 755"/>
                <a:gd name="T62" fmla="*/ 2147483646 w 756"/>
                <a:gd name="T63" fmla="*/ 2147483646 h 755"/>
                <a:gd name="T64" fmla="*/ 2147483646 w 756"/>
                <a:gd name="T65" fmla="*/ 2147483646 h 755"/>
                <a:gd name="T66" fmla="*/ 2147483646 w 756"/>
                <a:gd name="T67" fmla="*/ 2147483646 h 755"/>
                <a:gd name="T68" fmla="*/ 2147483646 w 756"/>
                <a:gd name="T69" fmla="*/ 2147483646 h 755"/>
                <a:gd name="T70" fmla="*/ 0 w 756"/>
                <a:gd name="T71" fmla="*/ 2147483646 h 755"/>
                <a:gd name="T72" fmla="*/ 0 w 756"/>
                <a:gd name="T73" fmla="*/ 2147483646 h 755"/>
                <a:gd name="T74" fmla="*/ 2147483646 w 756"/>
                <a:gd name="T75" fmla="*/ 2147483646 h 755"/>
                <a:gd name="T76" fmla="*/ 2147483646 w 756"/>
                <a:gd name="T77" fmla="*/ 2147483646 h 755"/>
                <a:gd name="T78" fmla="*/ 2147483646 w 756"/>
                <a:gd name="T79" fmla="*/ 2147483646 h 755"/>
                <a:gd name="T80" fmla="*/ 0 w 756"/>
                <a:gd name="T81" fmla="*/ 2147483646 h 755"/>
                <a:gd name="T82" fmla="*/ 2147483646 w 756"/>
                <a:gd name="T83" fmla="*/ 2147483646 h 755"/>
                <a:gd name="T84" fmla="*/ 2147483646 w 756"/>
                <a:gd name="T85" fmla="*/ 2147483646 h 755"/>
                <a:gd name="T86" fmla="*/ 2147483646 w 756"/>
                <a:gd name="T87" fmla="*/ 2147483646 h 755"/>
                <a:gd name="T88" fmla="*/ 2147483646 w 756"/>
                <a:gd name="T89" fmla="*/ 2147483646 h 755"/>
                <a:gd name="T90" fmla="*/ 2147483646 w 756"/>
                <a:gd name="T91" fmla="*/ 2147483646 h 755"/>
                <a:gd name="T92" fmla="*/ 2147483646 w 756"/>
                <a:gd name="T93" fmla="*/ 2147483646 h 755"/>
                <a:gd name="T94" fmla="*/ 2147483646 w 756"/>
                <a:gd name="T95" fmla="*/ 2147483646 h 755"/>
                <a:gd name="T96" fmla="*/ 2147483646 w 756"/>
                <a:gd name="T97" fmla="*/ 2147483646 h 755"/>
                <a:gd name="T98" fmla="*/ 2147483646 w 756"/>
                <a:gd name="T99" fmla="*/ 2147483646 h 755"/>
                <a:gd name="T100" fmla="*/ 2147483646 w 756"/>
                <a:gd name="T101" fmla="*/ 2147483646 h 755"/>
                <a:gd name="T102" fmla="*/ 2147483646 w 756"/>
                <a:gd name="T103" fmla="*/ 2147483646 h 755"/>
                <a:gd name="T104" fmla="*/ 2147483646 w 756"/>
                <a:gd name="T105" fmla="*/ 2147483646 h 755"/>
                <a:gd name="T106" fmla="*/ 2147483646 w 756"/>
                <a:gd name="T107" fmla="*/ 2147483646 h 755"/>
                <a:gd name="T108" fmla="*/ 2147483646 w 756"/>
                <a:gd name="T109" fmla="*/ 2147483646 h 755"/>
                <a:gd name="T110" fmla="*/ 2147483646 w 756"/>
                <a:gd name="T111" fmla="*/ 2147483646 h 755"/>
                <a:gd name="T112" fmla="*/ 2147483646 w 756"/>
                <a:gd name="T113" fmla="*/ 2147483646 h 7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56"/>
                <a:gd name="T172" fmla="*/ 0 h 755"/>
                <a:gd name="T173" fmla="*/ 756 w 756"/>
                <a:gd name="T174" fmla="*/ 755 h 7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56" h="755">
                  <a:moveTo>
                    <a:pt x="709" y="755"/>
                  </a:moveTo>
                  <a:lnTo>
                    <a:pt x="708" y="727"/>
                  </a:lnTo>
                  <a:lnTo>
                    <a:pt x="756" y="727"/>
                  </a:lnTo>
                  <a:lnTo>
                    <a:pt x="754" y="672"/>
                  </a:lnTo>
                  <a:lnTo>
                    <a:pt x="751" y="616"/>
                  </a:lnTo>
                  <a:lnTo>
                    <a:pt x="748" y="566"/>
                  </a:lnTo>
                  <a:lnTo>
                    <a:pt x="745" y="513"/>
                  </a:lnTo>
                  <a:lnTo>
                    <a:pt x="742" y="461"/>
                  </a:lnTo>
                  <a:lnTo>
                    <a:pt x="739" y="410"/>
                  </a:lnTo>
                  <a:lnTo>
                    <a:pt x="736" y="358"/>
                  </a:lnTo>
                  <a:lnTo>
                    <a:pt x="732" y="306"/>
                  </a:lnTo>
                  <a:lnTo>
                    <a:pt x="729" y="254"/>
                  </a:lnTo>
                  <a:lnTo>
                    <a:pt x="724" y="203"/>
                  </a:lnTo>
                  <a:lnTo>
                    <a:pt x="723" y="161"/>
                  </a:lnTo>
                  <a:lnTo>
                    <a:pt x="721" y="119"/>
                  </a:lnTo>
                  <a:lnTo>
                    <a:pt x="729" y="84"/>
                  </a:lnTo>
                  <a:lnTo>
                    <a:pt x="702" y="64"/>
                  </a:lnTo>
                  <a:lnTo>
                    <a:pt x="630" y="46"/>
                  </a:lnTo>
                  <a:lnTo>
                    <a:pt x="621" y="27"/>
                  </a:lnTo>
                  <a:lnTo>
                    <a:pt x="560" y="14"/>
                  </a:lnTo>
                  <a:lnTo>
                    <a:pt x="524" y="34"/>
                  </a:lnTo>
                  <a:lnTo>
                    <a:pt x="490" y="55"/>
                  </a:lnTo>
                  <a:lnTo>
                    <a:pt x="493" y="130"/>
                  </a:lnTo>
                  <a:lnTo>
                    <a:pt x="447" y="160"/>
                  </a:lnTo>
                  <a:lnTo>
                    <a:pt x="393" y="134"/>
                  </a:lnTo>
                  <a:lnTo>
                    <a:pt x="339" y="108"/>
                  </a:lnTo>
                  <a:lnTo>
                    <a:pt x="285" y="93"/>
                  </a:lnTo>
                  <a:lnTo>
                    <a:pt x="263" y="42"/>
                  </a:lnTo>
                  <a:lnTo>
                    <a:pt x="211" y="30"/>
                  </a:lnTo>
                  <a:lnTo>
                    <a:pt x="160" y="18"/>
                  </a:lnTo>
                  <a:lnTo>
                    <a:pt x="91" y="0"/>
                  </a:lnTo>
                  <a:lnTo>
                    <a:pt x="88" y="45"/>
                  </a:lnTo>
                  <a:lnTo>
                    <a:pt x="59" y="70"/>
                  </a:lnTo>
                  <a:lnTo>
                    <a:pt x="29" y="97"/>
                  </a:lnTo>
                  <a:lnTo>
                    <a:pt x="29" y="143"/>
                  </a:lnTo>
                  <a:lnTo>
                    <a:pt x="3" y="163"/>
                  </a:lnTo>
                  <a:lnTo>
                    <a:pt x="0" y="176"/>
                  </a:lnTo>
                  <a:lnTo>
                    <a:pt x="21" y="242"/>
                  </a:lnTo>
                  <a:lnTo>
                    <a:pt x="23" y="305"/>
                  </a:lnTo>
                  <a:lnTo>
                    <a:pt x="24" y="367"/>
                  </a:lnTo>
                  <a:lnTo>
                    <a:pt x="2" y="388"/>
                  </a:lnTo>
                  <a:lnTo>
                    <a:pt x="33" y="434"/>
                  </a:lnTo>
                  <a:lnTo>
                    <a:pt x="53" y="479"/>
                  </a:lnTo>
                  <a:lnTo>
                    <a:pt x="108" y="490"/>
                  </a:lnTo>
                  <a:lnTo>
                    <a:pt x="127" y="533"/>
                  </a:lnTo>
                  <a:lnTo>
                    <a:pt x="196" y="549"/>
                  </a:lnTo>
                  <a:lnTo>
                    <a:pt x="236" y="584"/>
                  </a:lnTo>
                  <a:lnTo>
                    <a:pt x="270" y="563"/>
                  </a:lnTo>
                  <a:lnTo>
                    <a:pt x="320" y="534"/>
                  </a:lnTo>
                  <a:lnTo>
                    <a:pt x="367" y="561"/>
                  </a:lnTo>
                  <a:lnTo>
                    <a:pt x="417" y="590"/>
                  </a:lnTo>
                  <a:lnTo>
                    <a:pt x="465" y="616"/>
                  </a:lnTo>
                  <a:lnTo>
                    <a:pt x="514" y="645"/>
                  </a:lnTo>
                  <a:lnTo>
                    <a:pt x="562" y="672"/>
                  </a:lnTo>
                  <a:lnTo>
                    <a:pt x="611" y="700"/>
                  </a:lnTo>
                  <a:lnTo>
                    <a:pt x="660" y="727"/>
                  </a:lnTo>
                  <a:lnTo>
                    <a:pt x="709" y="75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8" name="Freeform 121"/>
            <p:cNvSpPr>
              <a:spLocks noChangeAspect="1"/>
            </p:cNvSpPr>
            <p:nvPr/>
          </p:nvSpPr>
          <p:spPr bwMode="auto">
            <a:xfrm>
              <a:off x="3188772" y="2874453"/>
              <a:ext cx="372212" cy="359462"/>
            </a:xfrm>
            <a:custGeom>
              <a:avLst/>
              <a:gdLst>
                <a:gd name="T0" fmla="*/ 2147483646 w 797"/>
                <a:gd name="T1" fmla="*/ 2147483646 h 820"/>
                <a:gd name="T2" fmla="*/ 2147483646 w 797"/>
                <a:gd name="T3" fmla="*/ 2147483646 h 820"/>
                <a:gd name="T4" fmla="*/ 2147483646 w 797"/>
                <a:gd name="T5" fmla="*/ 2147483646 h 820"/>
                <a:gd name="T6" fmla="*/ 2147483646 w 797"/>
                <a:gd name="T7" fmla="*/ 2147483646 h 820"/>
                <a:gd name="T8" fmla="*/ 2147483646 w 797"/>
                <a:gd name="T9" fmla="*/ 2147483646 h 820"/>
                <a:gd name="T10" fmla="*/ 2147483646 w 797"/>
                <a:gd name="T11" fmla="*/ 2147483646 h 820"/>
                <a:gd name="T12" fmla="*/ 2147483646 w 797"/>
                <a:gd name="T13" fmla="*/ 2147483646 h 820"/>
                <a:gd name="T14" fmla="*/ 2147483646 w 797"/>
                <a:gd name="T15" fmla="*/ 2147483646 h 820"/>
                <a:gd name="T16" fmla="*/ 2147483646 w 797"/>
                <a:gd name="T17" fmla="*/ 2147483646 h 820"/>
                <a:gd name="T18" fmla="*/ 2147483646 w 797"/>
                <a:gd name="T19" fmla="*/ 2147483646 h 820"/>
                <a:gd name="T20" fmla="*/ 2147483646 w 797"/>
                <a:gd name="T21" fmla="*/ 2147483646 h 820"/>
                <a:gd name="T22" fmla="*/ 2147483646 w 797"/>
                <a:gd name="T23" fmla="*/ 2147483646 h 820"/>
                <a:gd name="T24" fmla="*/ 2147483646 w 797"/>
                <a:gd name="T25" fmla="*/ 2147483646 h 820"/>
                <a:gd name="T26" fmla="*/ 2147483646 w 797"/>
                <a:gd name="T27" fmla="*/ 2147483646 h 820"/>
                <a:gd name="T28" fmla="*/ 2147483646 w 797"/>
                <a:gd name="T29" fmla="*/ 2147483646 h 820"/>
                <a:gd name="T30" fmla="*/ 2147483646 w 797"/>
                <a:gd name="T31" fmla="*/ 2147483646 h 820"/>
                <a:gd name="T32" fmla="*/ 2147483646 w 797"/>
                <a:gd name="T33" fmla="*/ 2147483646 h 820"/>
                <a:gd name="T34" fmla="*/ 2147483646 w 797"/>
                <a:gd name="T35" fmla="*/ 2147483646 h 820"/>
                <a:gd name="T36" fmla="*/ 2147483646 w 797"/>
                <a:gd name="T37" fmla="*/ 2147483646 h 820"/>
                <a:gd name="T38" fmla="*/ 2147483646 w 797"/>
                <a:gd name="T39" fmla="*/ 2147483646 h 820"/>
                <a:gd name="T40" fmla="*/ 2147483646 w 797"/>
                <a:gd name="T41" fmla="*/ 2147483646 h 820"/>
                <a:gd name="T42" fmla="*/ 2147483646 w 797"/>
                <a:gd name="T43" fmla="*/ 2147483646 h 820"/>
                <a:gd name="T44" fmla="*/ 2147483646 w 797"/>
                <a:gd name="T45" fmla="*/ 0 h 820"/>
                <a:gd name="T46" fmla="*/ 2147483646 w 797"/>
                <a:gd name="T47" fmla="*/ 2147483646 h 820"/>
                <a:gd name="T48" fmla="*/ 2147483646 w 797"/>
                <a:gd name="T49" fmla="*/ 2147483646 h 820"/>
                <a:gd name="T50" fmla="*/ 2147483646 w 797"/>
                <a:gd name="T51" fmla="*/ 2147483646 h 820"/>
                <a:gd name="T52" fmla="*/ 2147483646 w 797"/>
                <a:gd name="T53" fmla="*/ 2147483646 h 820"/>
                <a:gd name="T54" fmla="*/ 2147483646 w 797"/>
                <a:gd name="T55" fmla="*/ 2147483646 h 820"/>
                <a:gd name="T56" fmla="*/ 2147483646 w 797"/>
                <a:gd name="T57" fmla="*/ 2147483646 h 820"/>
                <a:gd name="T58" fmla="*/ 2147483646 w 797"/>
                <a:gd name="T59" fmla="*/ 2147483646 h 820"/>
                <a:gd name="T60" fmla="*/ 2147483646 w 797"/>
                <a:gd name="T61" fmla="*/ 2147483646 h 820"/>
                <a:gd name="T62" fmla="*/ 2147483646 w 797"/>
                <a:gd name="T63" fmla="*/ 2147483646 h 820"/>
                <a:gd name="T64" fmla="*/ 0 w 797"/>
                <a:gd name="T65" fmla="*/ 2147483646 h 820"/>
                <a:gd name="T66" fmla="*/ 2147483646 w 797"/>
                <a:gd name="T67" fmla="*/ 2147483646 h 820"/>
                <a:gd name="T68" fmla="*/ 2147483646 w 797"/>
                <a:gd name="T69" fmla="*/ 2147483646 h 820"/>
                <a:gd name="T70" fmla="*/ 2147483646 w 797"/>
                <a:gd name="T71" fmla="*/ 2147483646 h 820"/>
                <a:gd name="T72" fmla="*/ 2147483646 w 797"/>
                <a:gd name="T73" fmla="*/ 2147483646 h 820"/>
                <a:gd name="T74" fmla="*/ 2147483646 w 797"/>
                <a:gd name="T75" fmla="*/ 2147483646 h 820"/>
                <a:gd name="T76" fmla="*/ 2147483646 w 797"/>
                <a:gd name="T77" fmla="*/ 2147483646 h 8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97"/>
                <a:gd name="T118" fmla="*/ 0 h 820"/>
                <a:gd name="T119" fmla="*/ 797 w 797"/>
                <a:gd name="T120" fmla="*/ 820 h 8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97" h="820">
                  <a:moveTo>
                    <a:pt x="183" y="750"/>
                  </a:moveTo>
                  <a:lnTo>
                    <a:pt x="175" y="770"/>
                  </a:lnTo>
                  <a:lnTo>
                    <a:pt x="181" y="770"/>
                  </a:lnTo>
                  <a:lnTo>
                    <a:pt x="206" y="820"/>
                  </a:lnTo>
                  <a:lnTo>
                    <a:pt x="217" y="810"/>
                  </a:lnTo>
                  <a:lnTo>
                    <a:pt x="247" y="817"/>
                  </a:lnTo>
                  <a:lnTo>
                    <a:pt x="269" y="803"/>
                  </a:lnTo>
                  <a:lnTo>
                    <a:pt x="286" y="791"/>
                  </a:lnTo>
                  <a:lnTo>
                    <a:pt x="293" y="811"/>
                  </a:lnTo>
                  <a:lnTo>
                    <a:pt x="324" y="806"/>
                  </a:lnTo>
                  <a:lnTo>
                    <a:pt x="338" y="732"/>
                  </a:lnTo>
                  <a:lnTo>
                    <a:pt x="351" y="719"/>
                  </a:lnTo>
                  <a:lnTo>
                    <a:pt x="378" y="695"/>
                  </a:lnTo>
                  <a:lnTo>
                    <a:pt x="389" y="671"/>
                  </a:lnTo>
                  <a:lnTo>
                    <a:pt x="394" y="641"/>
                  </a:lnTo>
                  <a:lnTo>
                    <a:pt x="427" y="653"/>
                  </a:lnTo>
                  <a:lnTo>
                    <a:pt x="435" y="632"/>
                  </a:lnTo>
                  <a:lnTo>
                    <a:pt x="445" y="628"/>
                  </a:lnTo>
                  <a:lnTo>
                    <a:pt x="463" y="601"/>
                  </a:lnTo>
                  <a:lnTo>
                    <a:pt x="492" y="600"/>
                  </a:lnTo>
                  <a:lnTo>
                    <a:pt x="497" y="579"/>
                  </a:lnTo>
                  <a:lnTo>
                    <a:pt x="559" y="549"/>
                  </a:lnTo>
                  <a:lnTo>
                    <a:pt x="605" y="553"/>
                  </a:lnTo>
                  <a:lnTo>
                    <a:pt x="612" y="555"/>
                  </a:lnTo>
                  <a:lnTo>
                    <a:pt x="657" y="537"/>
                  </a:lnTo>
                  <a:lnTo>
                    <a:pt x="709" y="535"/>
                  </a:lnTo>
                  <a:lnTo>
                    <a:pt x="763" y="534"/>
                  </a:lnTo>
                  <a:lnTo>
                    <a:pt x="789" y="485"/>
                  </a:lnTo>
                  <a:lnTo>
                    <a:pt x="790" y="444"/>
                  </a:lnTo>
                  <a:lnTo>
                    <a:pt x="793" y="404"/>
                  </a:lnTo>
                  <a:lnTo>
                    <a:pt x="795" y="364"/>
                  </a:lnTo>
                  <a:lnTo>
                    <a:pt x="797" y="324"/>
                  </a:lnTo>
                  <a:lnTo>
                    <a:pt x="742" y="324"/>
                  </a:lnTo>
                  <a:lnTo>
                    <a:pt x="741" y="282"/>
                  </a:lnTo>
                  <a:lnTo>
                    <a:pt x="672" y="253"/>
                  </a:lnTo>
                  <a:lnTo>
                    <a:pt x="648" y="233"/>
                  </a:lnTo>
                  <a:lnTo>
                    <a:pt x="648" y="216"/>
                  </a:lnTo>
                  <a:lnTo>
                    <a:pt x="612" y="189"/>
                  </a:lnTo>
                  <a:lnTo>
                    <a:pt x="578" y="162"/>
                  </a:lnTo>
                  <a:lnTo>
                    <a:pt x="542" y="136"/>
                  </a:lnTo>
                  <a:lnTo>
                    <a:pt x="506" y="109"/>
                  </a:lnTo>
                  <a:lnTo>
                    <a:pt x="471" y="80"/>
                  </a:lnTo>
                  <a:lnTo>
                    <a:pt x="435" y="53"/>
                  </a:lnTo>
                  <a:lnTo>
                    <a:pt x="400" y="27"/>
                  </a:lnTo>
                  <a:lnTo>
                    <a:pt x="365" y="0"/>
                  </a:lnTo>
                  <a:lnTo>
                    <a:pt x="323" y="0"/>
                  </a:lnTo>
                  <a:lnTo>
                    <a:pt x="280" y="0"/>
                  </a:lnTo>
                  <a:lnTo>
                    <a:pt x="286" y="59"/>
                  </a:lnTo>
                  <a:lnTo>
                    <a:pt x="290" y="118"/>
                  </a:lnTo>
                  <a:lnTo>
                    <a:pt x="296" y="176"/>
                  </a:lnTo>
                  <a:lnTo>
                    <a:pt x="302" y="236"/>
                  </a:lnTo>
                  <a:lnTo>
                    <a:pt x="306" y="294"/>
                  </a:lnTo>
                  <a:lnTo>
                    <a:pt x="312" y="352"/>
                  </a:lnTo>
                  <a:lnTo>
                    <a:pt x="317" y="412"/>
                  </a:lnTo>
                  <a:lnTo>
                    <a:pt x="323" y="470"/>
                  </a:lnTo>
                  <a:lnTo>
                    <a:pt x="336" y="479"/>
                  </a:lnTo>
                  <a:lnTo>
                    <a:pt x="327" y="525"/>
                  </a:lnTo>
                  <a:lnTo>
                    <a:pt x="281" y="525"/>
                  </a:lnTo>
                  <a:lnTo>
                    <a:pt x="235" y="525"/>
                  </a:lnTo>
                  <a:lnTo>
                    <a:pt x="189" y="525"/>
                  </a:lnTo>
                  <a:lnTo>
                    <a:pt x="142" y="525"/>
                  </a:lnTo>
                  <a:lnTo>
                    <a:pt x="136" y="519"/>
                  </a:lnTo>
                  <a:lnTo>
                    <a:pt x="69" y="537"/>
                  </a:lnTo>
                  <a:lnTo>
                    <a:pt x="62" y="538"/>
                  </a:lnTo>
                  <a:lnTo>
                    <a:pt x="33" y="522"/>
                  </a:lnTo>
                  <a:lnTo>
                    <a:pt x="11" y="568"/>
                  </a:lnTo>
                  <a:lnTo>
                    <a:pt x="0" y="565"/>
                  </a:lnTo>
                  <a:lnTo>
                    <a:pt x="14" y="620"/>
                  </a:lnTo>
                  <a:lnTo>
                    <a:pt x="27" y="641"/>
                  </a:lnTo>
                  <a:lnTo>
                    <a:pt x="41" y="697"/>
                  </a:lnTo>
                  <a:lnTo>
                    <a:pt x="35" y="710"/>
                  </a:lnTo>
                  <a:lnTo>
                    <a:pt x="66" y="710"/>
                  </a:lnTo>
                  <a:lnTo>
                    <a:pt x="81" y="716"/>
                  </a:lnTo>
                  <a:lnTo>
                    <a:pt x="109" y="713"/>
                  </a:lnTo>
                  <a:lnTo>
                    <a:pt x="141" y="701"/>
                  </a:lnTo>
                  <a:lnTo>
                    <a:pt x="150" y="692"/>
                  </a:lnTo>
                  <a:lnTo>
                    <a:pt x="165" y="737"/>
                  </a:lnTo>
                  <a:lnTo>
                    <a:pt x="183" y="75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69" name="Freeform 124"/>
            <p:cNvSpPr>
              <a:spLocks noChangeAspect="1"/>
            </p:cNvSpPr>
            <p:nvPr/>
          </p:nvSpPr>
          <p:spPr bwMode="auto">
            <a:xfrm>
              <a:off x="3471044" y="2909160"/>
              <a:ext cx="352841" cy="288809"/>
            </a:xfrm>
            <a:custGeom>
              <a:avLst/>
              <a:gdLst>
                <a:gd name="T0" fmla="*/ 2147483646 w 755"/>
                <a:gd name="T1" fmla="*/ 2147483646 h 653"/>
                <a:gd name="T2" fmla="*/ 2147483646 w 755"/>
                <a:gd name="T3" fmla="*/ 2147483646 h 653"/>
                <a:gd name="T4" fmla="*/ 2147483646 w 755"/>
                <a:gd name="T5" fmla="*/ 2147483646 h 653"/>
                <a:gd name="T6" fmla="*/ 2147483646 w 755"/>
                <a:gd name="T7" fmla="*/ 2147483646 h 653"/>
                <a:gd name="T8" fmla="*/ 2147483646 w 755"/>
                <a:gd name="T9" fmla="*/ 2147483646 h 653"/>
                <a:gd name="T10" fmla="*/ 0 w 755"/>
                <a:gd name="T11" fmla="*/ 2147483646 h 653"/>
                <a:gd name="T12" fmla="*/ 0 w 755"/>
                <a:gd name="T13" fmla="*/ 2147483646 h 653"/>
                <a:gd name="T14" fmla="*/ 0 w 755"/>
                <a:gd name="T15" fmla="*/ 2147483646 h 653"/>
                <a:gd name="T16" fmla="*/ 2147483646 w 755"/>
                <a:gd name="T17" fmla="*/ 2147483646 h 653"/>
                <a:gd name="T18" fmla="*/ 2147483646 w 755"/>
                <a:gd name="T19" fmla="*/ 2147483646 h 653"/>
                <a:gd name="T20" fmla="*/ 2147483646 w 755"/>
                <a:gd name="T21" fmla="*/ 2147483646 h 653"/>
                <a:gd name="T22" fmla="*/ 2147483646 w 755"/>
                <a:gd name="T23" fmla="*/ 2147483646 h 653"/>
                <a:gd name="T24" fmla="*/ 2147483646 w 755"/>
                <a:gd name="T25" fmla="*/ 2147483646 h 653"/>
                <a:gd name="T26" fmla="*/ 2147483646 w 755"/>
                <a:gd name="T27" fmla="*/ 2147483646 h 653"/>
                <a:gd name="T28" fmla="*/ 2147483646 w 755"/>
                <a:gd name="T29" fmla="*/ 2147483646 h 653"/>
                <a:gd name="T30" fmla="*/ 2147483646 w 755"/>
                <a:gd name="T31" fmla="*/ 2147483646 h 653"/>
                <a:gd name="T32" fmla="*/ 2147483646 w 755"/>
                <a:gd name="T33" fmla="*/ 2147483646 h 653"/>
                <a:gd name="T34" fmla="*/ 2147483646 w 755"/>
                <a:gd name="T35" fmla="*/ 2147483646 h 653"/>
                <a:gd name="T36" fmla="*/ 2147483646 w 755"/>
                <a:gd name="T37" fmla="*/ 2147483646 h 653"/>
                <a:gd name="T38" fmla="*/ 2147483646 w 755"/>
                <a:gd name="T39" fmla="*/ 2147483646 h 653"/>
                <a:gd name="T40" fmla="*/ 2147483646 w 755"/>
                <a:gd name="T41" fmla="*/ 2147483646 h 653"/>
                <a:gd name="T42" fmla="*/ 2147483646 w 755"/>
                <a:gd name="T43" fmla="*/ 2147483646 h 653"/>
                <a:gd name="T44" fmla="*/ 2147483646 w 755"/>
                <a:gd name="T45" fmla="*/ 2147483646 h 653"/>
                <a:gd name="T46" fmla="*/ 2147483646 w 755"/>
                <a:gd name="T47" fmla="*/ 0 h 653"/>
                <a:gd name="T48" fmla="*/ 2147483646 w 755"/>
                <a:gd name="T49" fmla="*/ 0 h 653"/>
                <a:gd name="T50" fmla="*/ 2147483646 w 755"/>
                <a:gd name="T51" fmla="*/ 2147483646 h 653"/>
                <a:gd name="T52" fmla="*/ 2147483646 w 755"/>
                <a:gd name="T53" fmla="*/ 2147483646 h 653"/>
                <a:gd name="T54" fmla="*/ 2147483646 w 755"/>
                <a:gd name="T55" fmla="*/ 2147483646 h 653"/>
                <a:gd name="T56" fmla="*/ 2147483646 w 755"/>
                <a:gd name="T57" fmla="*/ 2147483646 h 653"/>
                <a:gd name="T58" fmla="*/ 2147483646 w 755"/>
                <a:gd name="T59" fmla="*/ 2147483646 h 653"/>
                <a:gd name="T60" fmla="*/ 2147483646 w 755"/>
                <a:gd name="T61" fmla="*/ 2147483646 h 653"/>
                <a:gd name="T62" fmla="*/ 2147483646 w 755"/>
                <a:gd name="T63" fmla="*/ 2147483646 h 653"/>
                <a:gd name="T64" fmla="*/ 2147483646 w 755"/>
                <a:gd name="T65" fmla="*/ 2147483646 h 653"/>
                <a:gd name="T66" fmla="*/ 2147483646 w 755"/>
                <a:gd name="T67" fmla="*/ 2147483646 h 653"/>
                <a:gd name="T68" fmla="*/ 2147483646 w 755"/>
                <a:gd name="T69" fmla="*/ 2147483646 h 653"/>
                <a:gd name="T70" fmla="*/ 2147483646 w 755"/>
                <a:gd name="T71" fmla="*/ 2147483646 h 653"/>
                <a:gd name="T72" fmla="*/ 2147483646 w 755"/>
                <a:gd name="T73" fmla="*/ 2147483646 h 653"/>
                <a:gd name="T74" fmla="*/ 2147483646 w 755"/>
                <a:gd name="T75" fmla="*/ 2147483646 h 653"/>
                <a:gd name="T76" fmla="*/ 2147483646 w 755"/>
                <a:gd name="T77" fmla="*/ 2147483646 h 653"/>
                <a:gd name="T78" fmla="*/ 2147483646 w 755"/>
                <a:gd name="T79" fmla="*/ 2147483646 h 653"/>
                <a:gd name="T80" fmla="*/ 2147483646 w 755"/>
                <a:gd name="T81" fmla="*/ 2147483646 h 653"/>
                <a:gd name="T82" fmla="*/ 2147483646 w 755"/>
                <a:gd name="T83" fmla="*/ 2147483646 h 653"/>
                <a:gd name="T84" fmla="*/ 2147483646 w 755"/>
                <a:gd name="T85" fmla="*/ 2147483646 h 653"/>
                <a:gd name="T86" fmla="*/ 2147483646 w 755"/>
                <a:gd name="T87" fmla="*/ 2147483646 h 653"/>
                <a:gd name="T88" fmla="*/ 2147483646 w 755"/>
                <a:gd name="T89" fmla="*/ 2147483646 h 653"/>
                <a:gd name="T90" fmla="*/ 2147483646 w 755"/>
                <a:gd name="T91" fmla="*/ 2147483646 h 653"/>
                <a:gd name="T92" fmla="*/ 2147483646 w 755"/>
                <a:gd name="T93" fmla="*/ 2147483646 h 653"/>
                <a:gd name="T94" fmla="*/ 2147483646 w 755"/>
                <a:gd name="T95" fmla="*/ 2147483646 h 653"/>
                <a:gd name="T96" fmla="*/ 2147483646 w 755"/>
                <a:gd name="T97" fmla="*/ 2147483646 h 653"/>
                <a:gd name="T98" fmla="*/ 2147483646 w 755"/>
                <a:gd name="T99" fmla="*/ 2147483646 h 653"/>
                <a:gd name="T100" fmla="*/ 2147483646 w 755"/>
                <a:gd name="T101" fmla="*/ 2147483646 h 653"/>
                <a:gd name="T102" fmla="*/ 2147483646 w 755"/>
                <a:gd name="T103" fmla="*/ 2147483646 h 653"/>
                <a:gd name="T104" fmla="*/ 2147483646 w 755"/>
                <a:gd name="T105" fmla="*/ 2147483646 h 653"/>
                <a:gd name="T106" fmla="*/ 2147483646 w 755"/>
                <a:gd name="T107" fmla="*/ 2147483646 h 653"/>
                <a:gd name="T108" fmla="*/ 2147483646 w 755"/>
                <a:gd name="T109" fmla="*/ 2147483646 h 653"/>
                <a:gd name="T110" fmla="*/ 2147483646 w 755"/>
                <a:gd name="T111" fmla="*/ 2147483646 h 653"/>
                <a:gd name="T112" fmla="*/ 2147483646 w 755"/>
                <a:gd name="T113" fmla="*/ 2147483646 h 653"/>
                <a:gd name="T114" fmla="*/ 2147483646 w 755"/>
                <a:gd name="T115" fmla="*/ 2147483646 h 653"/>
                <a:gd name="T116" fmla="*/ 2147483646 w 755"/>
                <a:gd name="T117" fmla="*/ 2147483646 h 653"/>
                <a:gd name="T118" fmla="*/ 2147483646 w 755"/>
                <a:gd name="T119" fmla="*/ 2147483646 h 6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5"/>
                <a:gd name="T181" fmla="*/ 0 h 653"/>
                <a:gd name="T182" fmla="*/ 755 w 755"/>
                <a:gd name="T183" fmla="*/ 653 h 6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5" h="653">
                  <a:moveTo>
                    <a:pt x="82" y="598"/>
                  </a:moveTo>
                  <a:lnTo>
                    <a:pt x="64" y="601"/>
                  </a:lnTo>
                  <a:lnTo>
                    <a:pt x="36" y="579"/>
                  </a:lnTo>
                  <a:lnTo>
                    <a:pt x="37" y="561"/>
                  </a:lnTo>
                  <a:lnTo>
                    <a:pt x="45" y="559"/>
                  </a:lnTo>
                  <a:lnTo>
                    <a:pt x="4" y="519"/>
                  </a:lnTo>
                  <a:lnTo>
                    <a:pt x="0" y="471"/>
                  </a:lnTo>
                  <a:lnTo>
                    <a:pt x="7" y="473"/>
                  </a:lnTo>
                  <a:lnTo>
                    <a:pt x="52" y="455"/>
                  </a:lnTo>
                  <a:lnTo>
                    <a:pt x="104" y="453"/>
                  </a:lnTo>
                  <a:lnTo>
                    <a:pt x="158" y="452"/>
                  </a:lnTo>
                  <a:lnTo>
                    <a:pt x="184" y="403"/>
                  </a:lnTo>
                  <a:lnTo>
                    <a:pt x="185" y="362"/>
                  </a:lnTo>
                  <a:lnTo>
                    <a:pt x="188" y="322"/>
                  </a:lnTo>
                  <a:lnTo>
                    <a:pt x="190" y="282"/>
                  </a:lnTo>
                  <a:lnTo>
                    <a:pt x="192" y="242"/>
                  </a:lnTo>
                  <a:lnTo>
                    <a:pt x="230" y="233"/>
                  </a:lnTo>
                  <a:lnTo>
                    <a:pt x="267" y="225"/>
                  </a:lnTo>
                  <a:lnTo>
                    <a:pt x="306" y="186"/>
                  </a:lnTo>
                  <a:lnTo>
                    <a:pt x="345" y="148"/>
                  </a:lnTo>
                  <a:lnTo>
                    <a:pt x="398" y="110"/>
                  </a:lnTo>
                  <a:lnTo>
                    <a:pt x="452" y="74"/>
                  </a:lnTo>
                  <a:lnTo>
                    <a:pt x="506" y="37"/>
                  </a:lnTo>
                  <a:lnTo>
                    <a:pt x="558" y="0"/>
                  </a:lnTo>
                  <a:lnTo>
                    <a:pt x="627" y="16"/>
                  </a:lnTo>
                  <a:lnTo>
                    <a:pt x="667" y="51"/>
                  </a:lnTo>
                  <a:lnTo>
                    <a:pt x="701" y="30"/>
                  </a:lnTo>
                  <a:lnTo>
                    <a:pt x="703" y="28"/>
                  </a:lnTo>
                  <a:lnTo>
                    <a:pt x="709" y="70"/>
                  </a:lnTo>
                  <a:lnTo>
                    <a:pt x="715" y="112"/>
                  </a:lnTo>
                  <a:lnTo>
                    <a:pt x="755" y="176"/>
                  </a:lnTo>
                  <a:lnTo>
                    <a:pt x="743" y="198"/>
                  </a:lnTo>
                  <a:lnTo>
                    <a:pt x="742" y="240"/>
                  </a:lnTo>
                  <a:lnTo>
                    <a:pt x="739" y="282"/>
                  </a:lnTo>
                  <a:lnTo>
                    <a:pt x="736" y="324"/>
                  </a:lnTo>
                  <a:lnTo>
                    <a:pt x="734" y="365"/>
                  </a:lnTo>
                  <a:lnTo>
                    <a:pt x="712" y="398"/>
                  </a:lnTo>
                  <a:lnTo>
                    <a:pt x="691" y="431"/>
                  </a:lnTo>
                  <a:lnTo>
                    <a:pt x="669" y="464"/>
                  </a:lnTo>
                  <a:lnTo>
                    <a:pt x="646" y="498"/>
                  </a:lnTo>
                  <a:lnTo>
                    <a:pt x="648" y="541"/>
                  </a:lnTo>
                  <a:lnTo>
                    <a:pt x="594" y="574"/>
                  </a:lnTo>
                  <a:lnTo>
                    <a:pt x="545" y="568"/>
                  </a:lnTo>
                  <a:lnTo>
                    <a:pt x="495" y="564"/>
                  </a:lnTo>
                  <a:lnTo>
                    <a:pt x="439" y="591"/>
                  </a:lnTo>
                  <a:lnTo>
                    <a:pt x="403" y="577"/>
                  </a:lnTo>
                  <a:lnTo>
                    <a:pt x="367" y="562"/>
                  </a:lnTo>
                  <a:lnTo>
                    <a:pt x="318" y="576"/>
                  </a:lnTo>
                  <a:lnTo>
                    <a:pt x="284" y="544"/>
                  </a:lnTo>
                  <a:lnTo>
                    <a:pt x="236" y="540"/>
                  </a:lnTo>
                  <a:lnTo>
                    <a:pt x="190" y="555"/>
                  </a:lnTo>
                  <a:lnTo>
                    <a:pt x="179" y="595"/>
                  </a:lnTo>
                  <a:lnTo>
                    <a:pt x="164" y="631"/>
                  </a:lnTo>
                  <a:lnTo>
                    <a:pt x="163" y="653"/>
                  </a:lnTo>
                  <a:lnTo>
                    <a:pt x="119" y="618"/>
                  </a:lnTo>
                  <a:lnTo>
                    <a:pt x="106" y="634"/>
                  </a:lnTo>
                  <a:lnTo>
                    <a:pt x="104" y="643"/>
                  </a:lnTo>
                  <a:lnTo>
                    <a:pt x="104" y="641"/>
                  </a:lnTo>
                  <a:lnTo>
                    <a:pt x="92" y="615"/>
                  </a:lnTo>
                  <a:lnTo>
                    <a:pt x="82" y="59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0" name="Freeform 126"/>
            <p:cNvSpPr>
              <a:spLocks noChangeAspect="1"/>
            </p:cNvSpPr>
            <p:nvPr/>
          </p:nvSpPr>
          <p:spPr bwMode="auto">
            <a:xfrm>
              <a:off x="3628785" y="2578207"/>
              <a:ext cx="85789" cy="171054"/>
            </a:xfrm>
            <a:custGeom>
              <a:avLst/>
              <a:gdLst>
                <a:gd name="T0" fmla="*/ 2147483646 w 186"/>
                <a:gd name="T1" fmla="*/ 2147483646 h 387"/>
                <a:gd name="T2" fmla="*/ 2147483646 w 186"/>
                <a:gd name="T3" fmla="*/ 2147483646 h 387"/>
                <a:gd name="T4" fmla="*/ 2147483646 w 186"/>
                <a:gd name="T5" fmla="*/ 2147483646 h 387"/>
                <a:gd name="T6" fmla="*/ 2147483646 w 186"/>
                <a:gd name="T7" fmla="*/ 2147483646 h 387"/>
                <a:gd name="T8" fmla="*/ 2147483646 w 186"/>
                <a:gd name="T9" fmla="*/ 2147483646 h 387"/>
                <a:gd name="T10" fmla="*/ 0 w 186"/>
                <a:gd name="T11" fmla="*/ 2147483646 h 387"/>
                <a:gd name="T12" fmla="*/ 2147483646 w 186"/>
                <a:gd name="T13" fmla="*/ 2147483646 h 387"/>
                <a:gd name="T14" fmla="*/ 2147483646 w 186"/>
                <a:gd name="T15" fmla="*/ 2147483646 h 387"/>
                <a:gd name="T16" fmla="*/ 2147483646 w 186"/>
                <a:gd name="T17" fmla="*/ 2147483646 h 387"/>
                <a:gd name="T18" fmla="*/ 2147483646 w 186"/>
                <a:gd name="T19" fmla="*/ 0 h 387"/>
                <a:gd name="T20" fmla="*/ 2147483646 w 186"/>
                <a:gd name="T21" fmla="*/ 0 h 387"/>
                <a:gd name="T22" fmla="*/ 2147483646 w 186"/>
                <a:gd name="T23" fmla="*/ 0 h 387"/>
                <a:gd name="T24" fmla="*/ 2147483646 w 186"/>
                <a:gd name="T25" fmla="*/ 2147483646 h 387"/>
                <a:gd name="T26" fmla="*/ 2147483646 w 186"/>
                <a:gd name="T27" fmla="*/ 0 h 387"/>
                <a:gd name="T28" fmla="*/ 2147483646 w 186"/>
                <a:gd name="T29" fmla="*/ 2147483646 h 387"/>
                <a:gd name="T30" fmla="*/ 2147483646 w 186"/>
                <a:gd name="T31" fmla="*/ 2147483646 h 387"/>
                <a:gd name="T32" fmla="*/ 2147483646 w 186"/>
                <a:gd name="T33" fmla="*/ 2147483646 h 387"/>
                <a:gd name="T34" fmla="*/ 2147483646 w 186"/>
                <a:gd name="T35" fmla="*/ 2147483646 h 387"/>
                <a:gd name="T36" fmla="*/ 2147483646 w 186"/>
                <a:gd name="T37" fmla="*/ 2147483646 h 387"/>
                <a:gd name="T38" fmla="*/ 2147483646 w 186"/>
                <a:gd name="T39" fmla="*/ 2147483646 h 387"/>
                <a:gd name="T40" fmla="*/ 2147483646 w 186"/>
                <a:gd name="T41" fmla="*/ 2147483646 h 387"/>
                <a:gd name="T42" fmla="*/ 2147483646 w 186"/>
                <a:gd name="T43" fmla="*/ 2147483646 h 387"/>
                <a:gd name="T44" fmla="*/ 2147483646 w 186"/>
                <a:gd name="T45" fmla="*/ 2147483646 h 387"/>
                <a:gd name="T46" fmla="*/ 2147483646 w 186"/>
                <a:gd name="T47" fmla="*/ 2147483646 h 38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6"/>
                <a:gd name="T73" fmla="*/ 0 h 387"/>
                <a:gd name="T74" fmla="*/ 186 w 186"/>
                <a:gd name="T75" fmla="*/ 387 h 38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6" h="387">
                  <a:moveTo>
                    <a:pt x="124" y="367"/>
                  </a:moveTo>
                  <a:lnTo>
                    <a:pt x="98" y="387"/>
                  </a:lnTo>
                  <a:lnTo>
                    <a:pt x="85" y="335"/>
                  </a:lnTo>
                  <a:lnTo>
                    <a:pt x="73" y="282"/>
                  </a:lnTo>
                  <a:lnTo>
                    <a:pt x="37" y="242"/>
                  </a:lnTo>
                  <a:lnTo>
                    <a:pt x="0" y="190"/>
                  </a:lnTo>
                  <a:lnTo>
                    <a:pt x="19" y="149"/>
                  </a:lnTo>
                  <a:lnTo>
                    <a:pt x="40" y="108"/>
                  </a:lnTo>
                  <a:lnTo>
                    <a:pt x="36" y="33"/>
                  </a:lnTo>
                  <a:lnTo>
                    <a:pt x="45" y="18"/>
                  </a:lnTo>
                  <a:lnTo>
                    <a:pt x="98" y="0"/>
                  </a:lnTo>
                  <a:lnTo>
                    <a:pt x="116" y="11"/>
                  </a:lnTo>
                  <a:lnTo>
                    <a:pt x="128" y="29"/>
                  </a:lnTo>
                  <a:lnTo>
                    <a:pt x="157" y="12"/>
                  </a:lnTo>
                  <a:lnTo>
                    <a:pt x="134" y="69"/>
                  </a:lnTo>
                  <a:lnTo>
                    <a:pt x="162" y="109"/>
                  </a:lnTo>
                  <a:lnTo>
                    <a:pt x="140" y="144"/>
                  </a:lnTo>
                  <a:lnTo>
                    <a:pt x="115" y="176"/>
                  </a:lnTo>
                  <a:lnTo>
                    <a:pt x="157" y="203"/>
                  </a:lnTo>
                  <a:lnTo>
                    <a:pt x="186" y="224"/>
                  </a:lnTo>
                  <a:lnTo>
                    <a:pt x="183" y="269"/>
                  </a:lnTo>
                  <a:lnTo>
                    <a:pt x="154" y="294"/>
                  </a:lnTo>
                  <a:lnTo>
                    <a:pt x="124" y="321"/>
                  </a:lnTo>
                  <a:lnTo>
                    <a:pt x="124" y="36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1" name="Freeform 178"/>
            <p:cNvSpPr>
              <a:spLocks noChangeAspect="1"/>
            </p:cNvSpPr>
            <p:nvPr/>
          </p:nvSpPr>
          <p:spPr bwMode="auto">
            <a:xfrm>
              <a:off x="4745423" y="3968952"/>
              <a:ext cx="11070" cy="8677"/>
            </a:xfrm>
            <a:custGeom>
              <a:avLst/>
              <a:gdLst>
                <a:gd name="T0" fmla="*/ 2147483646 w 24"/>
                <a:gd name="T1" fmla="*/ 0 h 21"/>
                <a:gd name="T2" fmla="*/ 0 w 24"/>
                <a:gd name="T3" fmla="*/ 2147483646 h 21"/>
                <a:gd name="T4" fmla="*/ 2147483646 w 24"/>
                <a:gd name="T5" fmla="*/ 0 h 21"/>
                <a:gd name="T6" fmla="*/ 2147483646 w 24"/>
                <a:gd name="T7" fmla="*/ 0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1" y="0"/>
                  </a:moveTo>
                  <a:lnTo>
                    <a:pt x="0" y="21"/>
                  </a:lnTo>
                  <a:lnTo>
                    <a:pt x="24" y="7"/>
                  </a:lnTo>
                  <a:lnTo>
                    <a:pt x="21"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2" name="Freeform 179"/>
            <p:cNvSpPr>
              <a:spLocks noChangeAspect="1"/>
            </p:cNvSpPr>
            <p:nvPr/>
          </p:nvSpPr>
          <p:spPr bwMode="auto">
            <a:xfrm>
              <a:off x="5940932" y="3743359"/>
              <a:ext cx="904934" cy="685457"/>
            </a:xfrm>
            <a:custGeom>
              <a:avLst/>
              <a:gdLst>
                <a:gd name="T0" fmla="*/ 2147483646 w 1939"/>
                <a:gd name="T1" fmla="*/ 2147483646 h 1561"/>
                <a:gd name="T2" fmla="*/ 2147483646 w 1939"/>
                <a:gd name="T3" fmla="*/ 2147483646 h 1561"/>
                <a:gd name="T4" fmla="*/ 2147483646 w 1939"/>
                <a:gd name="T5" fmla="*/ 2147483646 h 1561"/>
                <a:gd name="T6" fmla="*/ 2147483646 w 1939"/>
                <a:gd name="T7" fmla="*/ 2147483646 h 1561"/>
                <a:gd name="T8" fmla="*/ 2147483646 w 1939"/>
                <a:gd name="T9" fmla="*/ 2147483646 h 1561"/>
                <a:gd name="T10" fmla="*/ 2147483646 w 1939"/>
                <a:gd name="T11" fmla="*/ 2147483646 h 1561"/>
                <a:gd name="T12" fmla="*/ 2147483646 w 1939"/>
                <a:gd name="T13" fmla="*/ 2147483646 h 1561"/>
                <a:gd name="T14" fmla="*/ 2147483646 w 1939"/>
                <a:gd name="T15" fmla="*/ 2147483646 h 1561"/>
                <a:gd name="T16" fmla="*/ 2147483646 w 1939"/>
                <a:gd name="T17" fmla="*/ 2147483646 h 1561"/>
                <a:gd name="T18" fmla="*/ 2147483646 w 1939"/>
                <a:gd name="T19" fmla="*/ 2147483646 h 1561"/>
                <a:gd name="T20" fmla="*/ 2147483646 w 1939"/>
                <a:gd name="T21" fmla="*/ 2147483646 h 1561"/>
                <a:gd name="T22" fmla="*/ 2147483646 w 1939"/>
                <a:gd name="T23" fmla="*/ 2147483646 h 1561"/>
                <a:gd name="T24" fmla="*/ 2147483646 w 1939"/>
                <a:gd name="T25" fmla="*/ 2147483646 h 1561"/>
                <a:gd name="T26" fmla="*/ 2147483646 w 1939"/>
                <a:gd name="T27" fmla="*/ 2147483646 h 1561"/>
                <a:gd name="T28" fmla="*/ 2147483646 w 1939"/>
                <a:gd name="T29" fmla="*/ 2147483646 h 1561"/>
                <a:gd name="T30" fmla="*/ 2147483646 w 1939"/>
                <a:gd name="T31" fmla="*/ 2147483646 h 1561"/>
                <a:gd name="T32" fmla="*/ 2147483646 w 1939"/>
                <a:gd name="T33" fmla="*/ 2147483646 h 1561"/>
                <a:gd name="T34" fmla="*/ 2147483646 w 1939"/>
                <a:gd name="T35" fmla="*/ 2147483646 h 1561"/>
                <a:gd name="T36" fmla="*/ 2147483646 w 1939"/>
                <a:gd name="T37" fmla="*/ 2147483646 h 1561"/>
                <a:gd name="T38" fmla="*/ 2147483646 w 1939"/>
                <a:gd name="T39" fmla="*/ 2147483646 h 1561"/>
                <a:gd name="T40" fmla="*/ 2147483646 w 1939"/>
                <a:gd name="T41" fmla="*/ 2147483646 h 1561"/>
                <a:gd name="T42" fmla="*/ 2147483646 w 1939"/>
                <a:gd name="T43" fmla="*/ 2147483646 h 1561"/>
                <a:gd name="T44" fmla="*/ 2147483646 w 1939"/>
                <a:gd name="T45" fmla="*/ 2147483646 h 1561"/>
                <a:gd name="T46" fmla="*/ 2147483646 w 1939"/>
                <a:gd name="T47" fmla="*/ 2147483646 h 1561"/>
                <a:gd name="T48" fmla="*/ 2147483646 w 1939"/>
                <a:gd name="T49" fmla="*/ 2147483646 h 1561"/>
                <a:gd name="T50" fmla="*/ 2147483646 w 1939"/>
                <a:gd name="T51" fmla="*/ 2147483646 h 1561"/>
                <a:gd name="T52" fmla="*/ 2147483646 w 1939"/>
                <a:gd name="T53" fmla="*/ 2147483646 h 1561"/>
                <a:gd name="T54" fmla="*/ 2147483646 w 1939"/>
                <a:gd name="T55" fmla="*/ 2147483646 h 1561"/>
                <a:gd name="T56" fmla="*/ 2147483646 w 1939"/>
                <a:gd name="T57" fmla="*/ 2147483646 h 1561"/>
                <a:gd name="T58" fmla="*/ 2147483646 w 1939"/>
                <a:gd name="T59" fmla="*/ 2147483646 h 1561"/>
                <a:gd name="T60" fmla="*/ 2147483646 w 1939"/>
                <a:gd name="T61" fmla="*/ 2147483646 h 1561"/>
                <a:gd name="T62" fmla="*/ 2147483646 w 1939"/>
                <a:gd name="T63" fmla="*/ 2147483646 h 1561"/>
                <a:gd name="T64" fmla="*/ 2147483646 w 1939"/>
                <a:gd name="T65" fmla="*/ 2147483646 h 1561"/>
                <a:gd name="T66" fmla="*/ 2147483646 w 1939"/>
                <a:gd name="T67" fmla="*/ 2147483646 h 1561"/>
                <a:gd name="T68" fmla="*/ 2147483646 w 1939"/>
                <a:gd name="T69" fmla="*/ 2147483646 h 1561"/>
                <a:gd name="T70" fmla="*/ 2147483646 w 1939"/>
                <a:gd name="T71" fmla="*/ 2147483646 h 1561"/>
                <a:gd name="T72" fmla="*/ 2147483646 w 1939"/>
                <a:gd name="T73" fmla="*/ 2147483646 h 1561"/>
                <a:gd name="T74" fmla="*/ 2147483646 w 1939"/>
                <a:gd name="T75" fmla="*/ 2147483646 h 1561"/>
                <a:gd name="T76" fmla="*/ 2147483646 w 1939"/>
                <a:gd name="T77" fmla="*/ 2147483646 h 1561"/>
                <a:gd name="T78" fmla="*/ 2147483646 w 1939"/>
                <a:gd name="T79" fmla="*/ 2147483646 h 1561"/>
                <a:gd name="T80" fmla="*/ 2147483646 w 1939"/>
                <a:gd name="T81" fmla="*/ 2147483646 h 1561"/>
                <a:gd name="T82" fmla="*/ 2147483646 w 1939"/>
                <a:gd name="T83" fmla="*/ 2147483646 h 1561"/>
                <a:gd name="T84" fmla="*/ 2147483646 w 1939"/>
                <a:gd name="T85" fmla="*/ 2147483646 h 1561"/>
                <a:gd name="T86" fmla="*/ 2147483646 w 1939"/>
                <a:gd name="T87" fmla="*/ 2147483646 h 1561"/>
                <a:gd name="T88" fmla="*/ 2147483646 w 1939"/>
                <a:gd name="T89" fmla="*/ 2147483646 h 1561"/>
                <a:gd name="T90" fmla="*/ 2147483646 w 1939"/>
                <a:gd name="T91" fmla="*/ 2147483646 h 1561"/>
                <a:gd name="T92" fmla="*/ 2147483646 w 1939"/>
                <a:gd name="T93" fmla="*/ 2147483646 h 1561"/>
                <a:gd name="T94" fmla="*/ 2147483646 w 1939"/>
                <a:gd name="T95" fmla="*/ 2147483646 h 1561"/>
                <a:gd name="T96" fmla="*/ 2147483646 w 1939"/>
                <a:gd name="T97" fmla="*/ 2147483646 h 1561"/>
                <a:gd name="T98" fmla="*/ 2147483646 w 1939"/>
                <a:gd name="T99" fmla="*/ 2147483646 h 1561"/>
                <a:gd name="T100" fmla="*/ 2147483646 w 1939"/>
                <a:gd name="T101" fmla="*/ 2147483646 h 1561"/>
                <a:gd name="T102" fmla="*/ 2147483646 w 1939"/>
                <a:gd name="T103" fmla="*/ 2147483646 h 1561"/>
                <a:gd name="T104" fmla="*/ 2147483646 w 1939"/>
                <a:gd name="T105" fmla="*/ 2147483646 h 1561"/>
                <a:gd name="T106" fmla="*/ 2147483646 w 1939"/>
                <a:gd name="T107" fmla="*/ 2147483646 h 1561"/>
                <a:gd name="T108" fmla="*/ 2147483646 w 1939"/>
                <a:gd name="T109" fmla="*/ 2147483646 h 1561"/>
                <a:gd name="T110" fmla="*/ 2147483646 w 1939"/>
                <a:gd name="T111" fmla="*/ 2147483646 h 156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39"/>
                <a:gd name="T169" fmla="*/ 0 h 1561"/>
                <a:gd name="T170" fmla="*/ 1939 w 1939"/>
                <a:gd name="T171" fmla="*/ 1561 h 156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39" h="1561">
                  <a:moveTo>
                    <a:pt x="1136" y="36"/>
                  </a:moveTo>
                  <a:lnTo>
                    <a:pt x="1115" y="33"/>
                  </a:lnTo>
                  <a:lnTo>
                    <a:pt x="1101" y="27"/>
                  </a:lnTo>
                  <a:lnTo>
                    <a:pt x="1095" y="34"/>
                  </a:lnTo>
                  <a:lnTo>
                    <a:pt x="1080" y="30"/>
                  </a:lnTo>
                  <a:lnTo>
                    <a:pt x="1101" y="40"/>
                  </a:lnTo>
                  <a:lnTo>
                    <a:pt x="1121" y="52"/>
                  </a:lnTo>
                  <a:lnTo>
                    <a:pt x="1112" y="74"/>
                  </a:lnTo>
                  <a:lnTo>
                    <a:pt x="1097" y="82"/>
                  </a:lnTo>
                  <a:lnTo>
                    <a:pt x="1053" y="76"/>
                  </a:lnTo>
                  <a:lnTo>
                    <a:pt x="1037" y="85"/>
                  </a:lnTo>
                  <a:lnTo>
                    <a:pt x="1024" y="101"/>
                  </a:lnTo>
                  <a:lnTo>
                    <a:pt x="1015" y="94"/>
                  </a:lnTo>
                  <a:lnTo>
                    <a:pt x="1009" y="106"/>
                  </a:lnTo>
                  <a:lnTo>
                    <a:pt x="991" y="134"/>
                  </a:lnTo>
                  <a:lnTo>
                    <a:pt x="986" y="146"/>
                  </a:lnTo>
                  <a:lnTo>
                    <a:pt x="967" y="164"/>
                  </a:lnTo>
                  <a:lnTo>
                    <a:pt x="946" y="206"/>
                  </a:lnTo>
                  <a:lnTo>
                    <a:pt x="959" y="212"/>
                  </a:lnTo>
                  <a:lnTo>
                    <a:pt x="967" y="221"/>
                  </a:lnTo>
                  <a:lnTo>
                    <a:pt x="952" y="239"/>
                  </a:lnTo>
                  <a:lnTo>
                    <a:pt x="970" y="257"/>
                  </a:lnTo>
                  <a:lnTo>
                    <a:pt x="933" y="228"/>
                  </a:lnTo>
                  <a:lnTo>
                    <a:pt x="928" y="237"/>
                  </a:lnTo>
                  <a:lnTo>
                    <a:pt x="894" y="224"/>
                  </a:lnTo>
                  <a:lnTo>
                    <a:pt x="883" y="252"/>
                  </a:lnTo>
                  <a:lnTo>
                    <a:pt x="876" y="252"/>
                  </a:lnTo>
                  <a:lnTo>
                    <a:pt x="865" y="260"/>
                  </a:lnTo>
                  <a:lnTo>
                    <a:pt x="868" y="248"/>
                  </a:lnTo>
                  <a:lnTo>
                    <a:pt x="879" y="213"/>
                  </a:lnTo>
                  <a:lnTo>
                    <a:pt x="831" y="164"/>
                  </a:lnTo>
                  <a:lnTo>
                    <a:pt x="827" y="174"/>
                  </a:lnTo>
                  <a:lnTo>
                    <a:pt x="804" y="185"/>
                  </a:lnTo>
                  <a:lnTo>
                    <a:pt x="803" y="177"/>
                  </a:lnTo>
                  <a:lnTo>
                    <a:pt x="792" y="183"/>
                  </a:lnTo>
                  <a:lnTo>
                    <a:pt x="780" y="182"/>
                  </a:lnTo>
                  <a:lnTo>
                    <a:pt x="773" y="212"/>
                  </a:lnTo>
                  <a:lnTo>
                    <a:pt x="764" y="197"/>
                  </a:lnTo>
                  <a:lnTo>
                    <a:pt x="739" y="224"/>
                  </a:lnTo>
                  <a:lnTo>
                    <a:pt x="740" y="242"/>
                  </a:lnTo>
                  <a:lnTo>
                    <a:pt x="721" y="237"/>
                  </a:lnTo>
                  <a:lnTo>
                    <a:pt x="731" y="264"/>
                  </a:lnTo>
                  <a:lnTo>
                    <a:pt x="709" y="254"/>
                  </a:lnTo>
                  <a:lnTo>
                    <a:pt x="692" y="276"/>
                  </a:lnTo>
                  <a:lnTo>
                    <a:pt x="697" y="279"/>
                  </a:lnTo>
                  <a:lnTo>
                    <a:pt x="704" y="279"/>
                  </a:lnTo>
                  <a:lnTo>
                    <a:pt x="691" y="291"/>
                  </a:lnTo>
                  <a:lnTo>
                    <a:pt x="689" y="306"/>
                  </a:lnTo>
                  <a:lnTo>
                    <a:pt x="701" y="309"/>
                  </a:lnTo>
                  <a:lnTo>
                    <a:pt x="674" y="307"/>
                  </a:lnTo>
                  <a:lnTo>
                    <a:pt x="662" y="307"/>
                  </a:lnTo>
                  <a:lnTo>
                    <a:pt x="652" y="304"/>
                  </a:lnTo>
                  <a:lnTo>
                    <a:pt x="646" y="316"/>
                  </a:lnTo>
                  <a:lnTo>
                    <a:pt x="653" y="342"/>
                  </a:lnTo>
                  <a:lnTo>
                    <a:pt x="640" y="349"/>
                  </a:lnTo>
                  <a:lnTo>
                    <a:pt x="640" y="392"/>
                  </a:lnTo>
                  <a:lnTo>
                    <a:pt x="627" y="352"/>
                  </a:lnTo>
                  <a:lnTo>
                    <a:pt x="613" y="312"/>
                  </a:lnTo>
                  <a:lnTo>
                    <a:pt x="597" y="330"/>
                  </a:lnTo>
                  <a:lnTo>
                    <a:pt x="565" y="373"/>
                  </a:lnTo>
                  <a:lnTo>
                    <a:pt x="564" y="409"/>
                  </a:lnTo>
                  <a:lnTo>
                    <a:pt x="518" y="461"/>
                  </a:lnTo>
                  <a:lnTo>
                    <a:pt x="479" y="483"/>
                  </a:lnTo>
                  <a:lnTo>
                    <a:pt x="441" y="504"/>
                  </a:lnTo>
                  <a:lnTo>
                    <a:pt x="386" y="516"/>
                  </a:lnTo>
                  <a:lnTo>
                    <a:pt x="341" y="531"/>
                  </a:lnTo>
                  <a:lnTo>
                    <a:pt x="298" y="546"/>
                  </a:lnTo>
                  <a:lnTo>
                    <a:pt x="285" y="539"/>
                  </a:lnTo>
                  <a:lnTo>
                    <a:pt x="219" y="583"/>
                  </a:lnTo>
                  <a:lnTo>
                    <a:pt x="153" y="628"/>
                  </a:lnTo>
                  <a:lnTo>
                    <a:pt x="134" y="646"/>
                  </a:lnTo>
                  <a:lnTo>
                    <a:pt x="136" y="610"/>
                  </a:lnTo>
                  <a:lnTo>
                    <a:pt x="112" y="662"/>
                  </a:lnTo>
                  <a:lnTo>
                    <a:pt x="88" y="722"/>
                  </a:lnTo>
                  <a:lnTo>
                    <a:pt x="83" y="771"/>
                  </a:lnTo>
                  <a:lnTo>
                    <a:pt x="89" y="810"/>
                  </a:lnTo>
                  <a:lnTo>
                    <a:pt x="92" y="849"/>
                  </a:lnTo>
                  <a:lnTo>
                    <a:pt x="80" y="858"/>
                  </a:lnTo>
                  <a:lnTo>
                    <a:pt x="79" y="844"/>
                  </a:lnTo>
                  <a:lnTo>
                    <a:pt x="65" y="818"/>
                  </a:lnTo>
                  <a:lnTo>
                    <a:pt x="67" y="874"/>
                  </a:lnTo>
                  <a:lnTo>
                    <a:pt x="55" y="850"/>
                  </a:lnTo>
                  <a:lnTo>
                    <a:pt x="49" y="849"/>
                  </a:lnTo>
                  <a:lnTo>
                    <a:pt x="56" y="900"/>
                  </a:lnTo>
                  <a:lnTo>
                    <a:pt x="64" y="952"/>
                  </a:lnTo>
                  <a:lnTo>
                    <a:pt x="70" y="1000"/>
                  </a:lnTo>
                  <a:lnTo>
                    <a:pt x="76" y="1046"/>
                  </a:lnTo>
                  <a:lnTo>
                    <a:pt x="73" y="1086"/>
                  </a:lnTo>
                  <a:lnTo>
                    <a:pt x="68" y="1126"/>
                  </a:lnTo>
                  <a:lnTo>
                    <a:pt x="64" y="1167"/>
                  </a:lnTo>
                  <a:lnTo>
                    <a:pt x="59" y="1207"/>
                  </a:lnTo>
                  <a:lnTo>
                    <a:pt x="24" y="1262"/>
                  </a:lnTo>
                  <a:lnTo>
                    <a:pt x="1" y="1267"/>
                  </a:lnTo>
                  <a:lnTo>
                    <a:pt x="0" y="1301"/>
                  </a:lnTo>
                  <a:lnTo>
                    <a:pt x="33" y="1322"/>
                  </a:lnTo>
                  <a:lnTo>
                    <a:pt x="64" y="1341"/>
                  </a:lnTo>
                  <a:lnTo>
                    <a:pt x="127" y="1337"/>
                  </a:lnTo>
                  <a:lnTo>
                    <a:pt x="183" y="1313"/>
                  </a:lnTo>
                  <a:lnTo>
                    <a:pt x="192" y="1306"/>
                  </a:lnTo>
                  <a:lnTo>
                    <a:pt x="222" y="1283"/>
                  </a:lnTo>
                  <a:lnTo>
                    <a:pt x="273" y="1283"/>
                  </a:lnTo>
                  <a:lnTo>
                    <a:pt x="325" y="1282"/>
                  </a:lnTo>
                  <a:lnTo>
                    <a:pt x="389" y="1279"/>
                  </a:lnTo>
                  <a:lnTo>
                    <a:pt x="436" y="1235"/>
                  </a:lnTo>
                  <a:lnTo>
                    <a:pt x="497" y="1212"/>
                  </a:lnTo>
                  <a:lnTo>
                    <a:pt x="558" y="1189"/>
                  </a:lnTo>
                  <a:lnTo>
                    <a:pt x="616" y="1177"/>
                  </a:lnTo>
                  <a:lnTo>
                    <a:pt x="674" y="1167"/>
                  </a:lnTo>
                  <a:lnTo>
                    <a:pt x="734" y="1156"/>
                  </a:lnTo>
                  <a:lnTo>
                    <a:pt x="794" y="1147"/>
                  </a:lnTo>
                  <a:lnTo>
                    <a:pt x="827" y="1159"/>
                  </a:lnTo>
                  <a:lnTo>
                    <a:pt x="891" y="1183"/>
                  </a:lnTo>
                  <a:lnTo>
                    <a:pt x="906" y="1200"/>
                  </a:lnTo>
                  <a:lnTo>
                    <a:pt x="910" y="1212"/>
                  </a:lnTo>
                  <a:lnTo>
                    <a:pt x="916" y="1235"/>
                  </a:lnTo>
                  <a:lnTo>
                    <a:pt x="922" y="1273"/>
                  </a:lnTo>
                  <a:lnTo>
                    <a:pt x="928" y="1310"/>
                  </a:lnTo>
                  <a:lnTo>
                    <a:pt x="918" y="1310"/>
                  </a:lnTo>
                  <a:lnTo>
                    <a:pt x="940" y="1332"/>
                  </a:lnTo>
                  <a:lnTo>
                    <a:pt x="949" y="1323"/>
                  </a:lnTo>
                  <a:lnTo>
                    <a:pt x="1004" y="1274"/>
                  </a:lnTo>
                  <a:lnTo>
                    <a:pt x="1061" y="1232"/>
                  </a:lnTo>
                  <a:lnTo>
                    <a:pt x="1082" y="1204"/>
                  </a:lnTo>
                  <a:lnTo>
                    <a:pt x="1070" y="1246"/>
                  </a:lnTo>
                  <a:lnTo>
                    <a:pt x="1036" y="1291"/>
                  </a:lnTo>
                  <a:lnTo>
                    <a:pt x="1003" y="1334"/>
                  </a:lnTo>
                  <a:lnTo>
                    <a:pt x="980" y="1349"/>
                  </a:lnTo>
                  <a:lnTo>
                    <a:pt x="1015" y="1349"/>
                  </a:lnTo>
                  <a:lnTo>
                    <a:pt x="1055" y="1298"/>
                  </a:lnTo>
                  <a:lnTo>
                    <a:pt x="1068" y="1325"/>
                  </a:lnTo>
                  <a:lnTo>
                    <a:pt x="1028" y="1368"/>
                  </a:lnTo>
                  <a:lnTo>
                    <a:pt x="1056" y="1368"/>
                  </a:lnTo>
                  <a:lnTo>
                    <a:pt x="1065" y="1370"/>
                  </a:lnTo>
                  <a:lnTo>
                    <a:pt x="1076" y="1394"/>
                  </a:lnTo>
                  <a:lnTo>
                    <a:pt x="1056" y="1446"/>
                  </a:lnTo>
                  <a:lnTo>
                    <a:pt x="1061" y="1501"/>
                  </a:lnTo>
                  <a:lnTo>
                    <a:pt x="1107" y="1520"/>
                  </a:lnTo>
                  <a:lnTo>
                    <a:pt x="1140" y="1534"/>
                  </a:lnTo>
                  <a:lnTo>
                    <a:pt x="1174" y="1546"/>
                  </a:lnTo>
                  <a:lnTo>
                    <a:pt x="1242" y="1520"/>
                  </a:lnTo>
                  <a:lnTo>
                    <a:pt x="1240" y="1513"/>
                  </a:lnTo>
                  <a:lnTo>
                    <a:pt x="1270" y="1500"/>
                  </a:lnTo>
                  <a:lnTo>
                    <a:pt x="1250" y="1523"/>
                  </a:lnTo>
                  <a:lnTo>
                    <a:pt x="1259" y="1525"/>
                  </a:lnTo>
                  <a:lnTo>
                    <a:pt x="1279" y="1525"/>
                  </a:lnTo>
                  <a:lnTo>
                    <a:pt x="1288" y="1552"/>
                  </a:lnTo>
                  <a:lnTo>
                    <a:pt x="1297" y="1561"/>
                  </a:lnTo>
                  <a:lnTo>
                    <a:pt x="1312" y="1543"/>
                  </a:lnTo>
                  <a:lnTo>
                    <a:pt x="1400" y="1500"/>
                  </a:lnTo>
                  <a:lnTo>
                    <a:pt x="1445" y="1494"/>
                  </a:lnTo>
                  <a:lnTo>
                    <a:pt x="1503" y="1476"/>
                  </a:lnTo>
                  <a:lnTo>
                    <a:pt x="1525" y="1447"/>
                  </a:lnTo>
                  <a:lnTo>
                    <a:pt x="1576" y="1391"/>
                  </a:lnTo>
                  <a:lnTo>
                    <a:pt x="1627" y="1335"/>
                  </a:lnTo>
                  <a:lnTo>
                    <a:pt x="1670" y="1274"/>
                  </a:lnTo>
                  <a:lnTo>
                    <a:pt x="1689" y="1259"/>
                  </a:lnTo>
                  <a:lnTo>
                    <a:pt x="1745" y="1215"/>
                  </a:lnTo>
                  <a:lnTo>
                    <a:pt x="1765" y="1200"/>
                  </a:lnTo>
                  <a:lnTo>
                    <a:pt x="1804" y="1149"/>
                  </a:lnTo>
                  <a:lnTo>
                    <a:pt x="1842" y="1098"/>
                  </a:lnTo>
                  <a:lnTo>
                    <a:pt x="1877" y="1046"/>
                  </a:lnTo>
                  <a:lnTo>
                    <a:pt x="1910" y="995"/>
                  </a:lnTo>
                  <a:lnTo>
                    <a:pt x="1912" y="956"/>
                  </a:lnTo>
                  <a:lnTo>
                    <a:pt x="1913" y="919"/>
                  </a:lnTo>
                  <a:lnTo>
                    <a:pt x="1927" y="874"/>
                  </a:lnTo>
                  <a:lnTo>
                    <a:pt x="1939" y="831"/>
                  </a:lnTo>
                  <a:lnTo>
                    <a:pt x="1934" y="797"/>
                  </a:lnTo>
                  <a:lnTo>
                    <a:pt x="1916" y="767"/>
                  </a:lnTo>
                  <a:lnTo>
                    <a:pt x="1897" y="736"/>
                  </a:lnTo>
                  <a:lnTo>
                    <a:pt x="1867" y="703"/>
                  </a:lnTo>
                  <a:lnTo>
                    <a:pt x="1877" y="639"/>
                  </a:lnTo>
                  <a:lnTo>
                    <a:pt x="1870" y="650"/>
                  </a:lnTo>
                  <a:lnTo>
                    <a:pt x="1848" y="630"/>
                  </a:lnTo>
                  <a:lnTo>
                    <a:pt x="1843" y="652"/>
                  </a:lnTo>
                  <a:lnTo>
                    <a:pt x="1827" y="637"/>
                  </a:lnTo>
                  <a:lnTo>
                    <a:pt x="1827" y="592"/>
                  </a:lnTo>
                  <a:lnTo>
                    <a:pt x="1809" y="549"/>
                  </a:lnTo>
                  <a:lnTo>
                    <a:pt x="1813" y="534"/>
                  </a:lnTo>
                  <a:lnTo>
                    <a:pt x="1801" y="518"/>
                  </a:lnTo>
                  <a:lnTo>
                    <a:pt x="1767" y="483"/>
                  </a:lnTo>
                  <a:lnTo>
                    <a:pt x="1715" y="442"/>
                  </a:lnTo>
                  <a:lnTo>
                    <a:pt x="1713" y="391"/>
                  </a:lnTo>
                  <a:lnTo>
                    <a:pt x="1712" y="339"/>
                  </a:lnTo>
                  <a:lnTo>
                    <a:pt x="1703" y="298"/>
                  </a:lnTo>
                  <a:lnTo>
                    <a:pt x="1709" y="248"/>
                  </a:lnTo>
                  <a:lnTo>
                    <a:pt x="1698" y="224"/>
                  </a:lnTo>
                  <a:lnTo>
                    <a:pt x="1671" y="192"/>
                  </a:lnTo>
                  <a:lnTo>
                    <a:pt x="1640" y="200"/>
                  </a:lnTo>
                  <a:lnTo>
                    <a:pt x="1636" y="160"/>
                  </a:lnTo>
                  <a:lnTo>
                    <a:pt x="1633" y="121"/>
                  </a:lnTo>
                  <a:lnTo>
                    <a:pt x="1628" y="72"/>
                  </a:lnTo>
                  <a:lnTo>
                    <a:pt x="1616" y="40"/>
                  </a:lnTo>
                  <a:lnTo>
                    <a:pt x="1607" y="13"/>
                  </a:lnTo>
                  <a:lnTo>
                    <a:pt x="1601" y="0"/>
                  </a:lnTo>
                  <a:lnTo>
                    <a:pt x="1576" y="46"/>
                  </a:lnTo>
                  <a:lnTo>
                    <a:pt x="1565" y="69"/>
                  </a:lnTo>
                  <a:lnTo>
                    <a:pt x="1553" y="100"/>
                  </a:lnTo>
                  <a:lnTo>
                    <a:pt x="1561" y="103"/>
                  </a:lnTo>
                  <a:lnTo>
                    <a:pt x="1559" y="110"/>
                  </a:lnTo>
                  <a:lnTo>
                    <a:pt x="1545" y="133"/>
                  </a:lnTo>
                  <a:lnTo>
                    <a:pt x="1545" y="154"/>
                  </a:lnTo>
                  <a:lnTo>
                    <a:pt x="1537" y="155"/>
                  </a:lnTo>
                  <a:lnTo>
                    <a:pt x="1531" y="200"/>
                  </a:lnTo>
                  <a:lnTo>
                    <a:pt x="1527" y="245"/>
                  </a:lnTo>
                  <a:lnTo>
                    <a:pt x="1492" y="309"/>
                  </a:lnTo>
                  <a:lnTo>
                    <a:pt x="1459" y="371"/>
                  </a:lnTo>
                  <a:lnTo>
                    <a:pt x="1422" y="377"/>
                  </a:lnTo>
                  <a:lnTo>
                    <a:pt x="1389" y="351"/>
                  </a:lnTo>
                  <a:lnTo>
                    <a:pt x="1339" y="318"/>
                  </a:lnTo>
                  <a:lnTo>
                    <a:pt x="1288" y="283"/>
                  </a:lnTo>
                  <a:lnTo>
                    <a:pt x="1261" y="251"/>
                  </a:lnTo>
                  <a:lnTo>
                    <a:pt x="1233" y="219"/>
                  </a:lnTo>
                  <a:lnTo>
                    <a:pt x="1264" y="166"/>
                  </a:lnTo>
                  <a:lnTo>
                    <a:pt x="1279" y="133"/>
                  </a:lnTo>
                  <a:lnTo>
                    <a:pt x="1288" y="139"/>
                  </a:lnTo>
                  <a:lnTo>
                    <a:pt x="1300" y="119"/>
                  </a:lnTo>
                  <a:lnTo>
                    <a:pt x="1322" y="86"/>
                  </a:lnTo>
                  <a:lnTo>
                    <a:pt x="1300" y="69"/>
                  </a:lnTo>
                  <a:lnTo>
                    <a:pt x="1280" y="94"/>
                  </a:lnTo>
                  <a:lnTo>
                    <a:pt x="1276" y="79"/>
                  </a:lnTo>
                  <a:lnTo>
                    <a:pt x="1262" y="79"/>
                  </a:lnTo>
                  <a:lnTo>
                    <a:pt x="1268" y="70"/>
                  </a:lnTo>
                  <a:lnTo>
                    <a:pt x="1225" y="79"/>
                  </a:lnTo>
                  <a:lnTo>
                    <a:pt x="1192" y="73"/>
                  </a:lnTo>
                  <a:lnTo>
                    <a:pt x="1168" y="60"/>
                  </a:lnTo>
                  <a:lnTo>
                    <a:pt x="1136" y="3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273" name="Freeform 181"/>
            <p:cNvSpPr>
              <a:spLocks noChangeAspect="1"/>
            </p:cNvSpPr>
            <p:nvPr/>
          </p:nvSpPr>
          <p:spPr bwMode="auto">
            <a:xfrm>
              <a:off x="7132290" y="3970192"/>
              <a:ext cx="51196" cy="50820"/>
            </a:xfrm>
            <a:custGeom>
              <a:avLst/>
              <a:gdLst>
                <a:gd name="T0" fmla="*/ 2147483646 w 108"/>
                <a:gd name="T1" fmla="*/ 2147483646 h 115"/>
                <a:gd name="T2" fmla="*/ 2147483646 w 108"/>
                <a:gd name="T3" fmla="*/ 2147483646 h 115"/>
                <a:gd name="T4" fmla="*/ 2147483646 w 108"/>
                <a:gd name="T5" fmla="*/ 2147483646 h 115"/>
                <a:gd name="T6" fmla="*/ 0 w 108"/>
                <a:gd name="T7" fmla="*/ 2147483646 h 115"/>
                <a:gd name="T8" fmla="*/ 0 w 108"/>
                <a:gd name="T9" fmla="*/ 0 h 115"/>
                <a:gd name="T10" fmla="*/ 2147483646 w 108"/>
                <a:gd name="T11" fmla="*/ 2147483646 h 115"/>
                <a:gd name="T12" fmla="*/ 2147483646 w 108"/>
                <a:gd name="T13" fmla="*/ 2147483646 h 115"/>
                <a:gd name="T14" fmla="*/ 2147483646 w 108"/>
                <a:gd name="T15" fmla="*/ 2147483646 h 115"/>
                <a:gd name="T16" fmla="*/ 2147483646 w 108"/>
                <a:gd name="T17" fmla="*/ 2147483646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15"/>
                <a:gd name="T29" fmla="*/ 108 w 108"/>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15">
                  <a:moveTo>
                    <a:pt x="108" y="115"/>
                  </a:moveTo>
                  <a:lnTo>
                    <a:pt x="80" y="112"/>
                  </a:lnTo>
                  <a:lnTo>
                    <a:pt x="41" y="72"/>
                  </a:lnTo>
                  <a:lnTo>
                    <a:pt x="4" y="33"/>
                  </a:lnTo>
                  <a:lnTo>
                    <a:pt x="0" y="0"/>
                  </a:lnTo>
                  <a:lnTo>
                    <a:pt x="26" y="29"/>
                  </a:lnTo>
                  <a:lnTo>
                    <a:pt x="53" y="57"/>
                  </a:lnTo>
                  <a:lnTo>
                    <a:pt x="82" y="87"/>
                  </a:lnTo>
                  <a:lnTo>
                    <a:pt x="108" y="11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4" name="Freeform 185"/>
            <p:cNvSpPr>
              <a:spLocks noChangeAspect="1"/>
            </p:cNvSpPr>
            <p:nvPr/>
          </p:nvSpPr>
          <p:spPr bwMode="auto">
            <a:xfrm>
              <a:off x="4701145" y="3987546"/>
              <a:ext cx="11070" cy="8676"/>
            </a:xfrm>
            <a:custGeom>
              <a:avLst/>
              <a:gdLst>
                <a:gd name="T0" fmla="*/ 0 w 24"/>
                <a:gd name="T1" fmla="*/ 0 h 23"/>
                <a:gd name="T2" fmla="*/ 0 w 24"/>
                <a:gd name="T3" fmla="*/ 2147483646 h 23"/>
                <a:gd name="T4" fmla="*/ 2147483646 w 24"/>
                <a:gd name="T5" fmla="*/ 0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7" y="0"/>
                  </a:moveTo>
                  <a:lnTo>
                    <a:pt x="0" y="23"/>
                  </a:lnTo>
                  <a:lnTo>
                    <a:pt x="24" y="18"/>
                  </a:lnTo>
                  <a:lnTo>
                    <a:pt x="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5" name="Freeform 186"/>
            <p:cNvSpPr>
              <a:spLocks noChangeAspect="1"/>
            </p:cNvSpPr>
            <p:nvPr/>
          </p:nvSpPr>
          <p:spPr bwMode="auto">
            <a:xfrm>
              <a:off x="7081093" y="3707413"/>
              <a:ext cx="27674" cy="14874"/>
            </a:xfrm>
            <a:custGeom>
              <a:avLst/>
              <a:gdLst>
                <a:gd name="T0" fmla="*/ 2147483646 w 57"/>
                <a:gd name="T1" fmla="*/ 2147483646 h 34"/>
                <a:gd name="T2" fmla="*/ 2147483646 w 57"/>
                <a:gd name="T3" fmla="*/ 2147483646 h 34"/>
                <a:gd name="T4" fmla="*/ 0 w 57"/>
                <a:gd name="T5" fmla="*/ 0 h 34"/>
                <a:gd name="T6" fmla="*/ 0 w 57"/>
                <a:gd name="T7" fmla="*/ 0 h 34"/>
                <a:gd name="T8" fmla="*/ 2147483646 w 57"/>
                <a:gd name="T9" fmla="*/ 2147483646 h 34"/>
                <a:gd name="T10" fmla="*/ 0 60000 65536"/>
                <a:gd name="T11" fmla="*/ 0 60000 65536"/>
                <a:gd name="T12" fmla="*/ 0 60000 65536"/>
                <a:gd name="T13" fmla="*/ 0 60000 65536"/>
                <a:gd name="T14" fmla="*/ 0 60000 65536"/>
                <a:gd name="T15" fmla="*/ 0 w 57"/>
                <a:gd name="T16" fmla="*/ 0 h 34"/>
                <a:gd name="T17" fmla="*/ 57 w 57"/>
                <a:gd name="T18" fmla="*/ 34 h 34"/>
              </a:gdLst>
              <a:ahLst/>
              <a:cxnLst>
                <a:cxn ang="T10">
                  <a:pos x="T0" y="T1"/>
                </a:cxn>
                <a:cxn ang="T11">
                  <a:pos x="T2" y="T3"/>
                </a:cxn>
                <a:cxn ang="T12">
                  <a:pos x="T4" y="T5"/>
                </a:cxn>
                <a:cxn ang="T13">
                  <a:pos x="T6" y="T7"/>
                </a:cxn>
                <a:cxn ang="T14">
                  <a:pos x="T8" y="T9"/>
                </a:cxn>
              </a:cxnLst>
              <a:rect l="T15" t="T16" r="T17" b="T18"/>
              <a:pathLst>
                <a:path w="57" h="34">
                  <a:moveTo>
                    <a:pt x="54" y="34"/>
                  </a:moveTo>
                  <a:lnTo>
                    <a:pt x="57" y="31"/>
                  </a:lnTo>
                  <a:lnTo>
                    <a:pt x="9" y="0"/>
                  </a:lnTo>
                  <a:lnTo>
                    <a:pt x="0" y="15"/>
                  </a:lnTo>
                  <a:lnTo>
                    <a:pt x="54" y="3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6" name="Freeform 187"/>
            <p:cNvSpPr>
              <a:spLocks noChangeAspect="1"/>
            </p:cNvSpPr>
            <p:nvPr/>
          </p:nvSpPr>
          <p:spPr bwMode="auto">
            <a:xfrm>
              <a:off x="7018827" y="3642958"/>
              <a:ext cx="17988" cy="17353"/>
            </a:xfrm>
            <a:custGeom>
              <a:avLst/>
              <a:gdLst>
                <a:gd name="T0" fmla="*/ 0 w 42"/>
                <a:gd name="T1" fmla="*/ 0 h 40"/>
                <a:gd name="T2" fmla="*/ 2147483646 w 42"/>
                <a:gd name="T3" fmla="*/ 2147483646 h 40"/>
                <a:gd name="T4" fmla="*/ 0 w 42"/>
                <a:gd name="T5" fmla="*/ 2147483646 h 40"/>
                <a:gd name="T6" fmla="*/ 0 w 42"/>
                <a:gd name="T7" fmla="*/ 0 h 40"/>
                <a:gd name="T8" fmla="*/ 0 60000 65536"/>
                <a:gd name="T9" fmla="*/ 0 60000 65536"/>
                <a:gd name="T10" fmla="*/ 0 60000 65536"/>
                <a:gd name="T11" fmla="*/ 0 60000 65536"/>
                <a:gd name="T12" fmla="*/ 0 w 42"/>
                <a:gd name="T13" fmla="*/ 0 h 40"/>
                <a:gd name="T14" fmla="*/ 42 w 42"/>
                <a:gd name="T15" fmla="*/ 40 h 40"/>
              </a:gdLst>
              <a:ahLst/>
              <a:cxnLst>
                <a:cxn ang="T8">
                  <a:pos x="T0" y="T1"/>
                </a:cxn>
                <a:cxn ang="T9">
                  <a:pos x="T2" y="T3"/>
                </a:cxn>
                <a:cxn ang="T10">
                  <a:pos x="T4" y="T5"/>
                </a:cxn>
                <a:cxn ang="T11">
                  <a:pos x="T6" y="T7"/>
                </a:cxn>
              </a:cxnLst>
              <a:rect l="T12" t="T13" r="T14" b="T15"/>
              <a:pathLst>
                <a:path w="42" h="40">
                  <a:moveTo>
                    <a:pt x="0" y="0"/>
                  </a:moveTo>
                  <a:lnTo>
                    <a:pt x="42" y="40"/>
                  </a:lnTo>
                  <a:lnTo>
                    <a:pt x="12" y="29"/>
                  </a:lnTo>
                  <a:lnTo>
                    <a:pt x="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7" name="Freeform 188"/>
            <p:cNvSpPr>
              <a:spLocks noChangeAspect="1"/>
            </p:cNvSpPr>
            <p:nvPr/>
          </p:nvSpPr>
          <p:spPr bwMode="auto">
            <a:xfrm>
              <a:off x="7118453" y="3728485"/>
              <a:ext cx="17988" cy="14874"/>
            </a:xfrm>
            <a:custGeom>
              <a:avLst/>
              <a:gdLst>
                <a:gd name="T0" fmla="*/ 2147483646 w 43"/>
                <a:gd name="T1" fmla="*/ 2147483646 h 35"/>
                <a:gd name="T2" fmla="*/ 0 w 43"/>
                <a:gd name="T3" fmla="*/ 0 h 35"/>
                <a:gd name="T4" fmla="*/ 0 w 43"/>
                <a:gd name="T5" fmla="*/ 0 h 35"/>
                <a:gd name="T6" fmla="*/ 2147483646 w 43"/>
                <a:gd name="T7" fmla="*/ 2147483646 h 35"/>
                <a:gd name="T8" fmla="*/ 2147483646 w 43"/>
                <a:gd name="T9" fmla="*/ 2147483646 h 35"/>
                <a:gd name="T10" fmla="*/ 0 60000 65536"/>
                <a:gd name="T11" fmla="*/ 0 60000 65536"/>
                <a:gd name="T12" fmla="*/ 0 60000 65536"/>
                <a:gd name="T13" fmla="*/ 0 60000 65536"/>
                <a:gd name="T14" fmla="*/ 0 60000 65536"/>
                <a:gd name="T15" fmla="*/ 0 w 43"/>
                <a:gd name="T16" fmla="*/ 0 h 35"/>
                <a:gd name="T17" fmla="*/ 43 w 43"/>
                <a:gd name="T18" fmla="*/ 35 h 35"/>
              </a:gdLst>
              <a:ahLst/>
              <a:cxnLst>
                <a:cxn ang="T10">
                  <a:pos x="T0" y="T1"/>
                </a:cxn>
                <a:cxn ang="T11">
                  <a:pos x="T2" y="T3"/>
                </a:cxn>
                <a:cxn ang="T12">
                  <a:pos x="T4" y="T5"/>
                </a:cxn>
                <a:cxn ang="T13">
                  <a:pos x="T6" y="T7"/>
                </a:cxn>
                <a:cxn ang="T14">
                  <a:pos x="T8" y="T9"/>
                </a:cxn>
              </a:cxnLst>
              <a:rect l="T15" t="T16" r="T17" b="T18"/>
              <a:pathLst>
                <a:path w="43" h="35">
                  <a:moveTo>
                    <a:pt x="41" y="35"/>
                  </a:moveTo>
                  <a:lnTo>
                    <a:pt x="6" y="11"/>
                  </a:lnTo>
                  <a:lnTo>
                    <a:pt x="0" y="0"/>
                  </a:lnTo>
                  <a:lnTo>
                    <a:pt x="43" y="26"/>
                  </a:lnTo>
                  <a:lnTo>
                    <a:pt x="41" y="3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8" name="Freeform 189"/>
            <p:cNvSpPr>
              <a:spLocks noChangeAspect="1"/>
            </p:cNvSpPr>
            <p:nvPr/>
          </p:nvSpPr>
          <p:spPr bwMode="auto">
            <a:xfrm>
              <a:off x="7031280" y="3675186"/>
              <a:ext cx="12454" cy="12395"/>
            </a:xfrm>
            <a:custGeom>
              <a:avLst/>
              <a:gdLst>
                <a:gd name="T0" fmla="*/ 2147483646 w 25"/>
                <a:gd name="T1" fmla="*/ 2147483646 h 28"/>
                <a:gd name="T2" fmla="*/ 2147483646 w 25"/>
                <a:gd name="T3" fmla="*/ 0 h 28"/>
                <a:gd name="T4" fmla="*/ 0 w 25"/>
                <a:gd name="T5" fmla="*/ 0 h 28"/>
                <a:gd name="T6" fmla="*/ 0 w 25"/>
                <a:gd name="T7" fmla="*/ 0 h 28"/>
                <a:gd name="T8" fmla="*/ 2147483646 w 25"/>
                <a:gd name="T9" fmla="*/ 2147483646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25" y="28"/>
                  </a:moveTo>
                  <a:lnTo>
                    <a:pt x="15" y="0"/>
                  </a:lnTo>
                  <a:lnTo>
                    <a:pt x="0" y="10"/>
                  </a:lnTo>
                  <a:lnTo>
                    <a:pt x="11" y="12"/>
                  </a:lnTo>
                  <a:lnTo>
                    <a:pt x="25" y="2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79" name="Freeform 190"/>
            <p:cNvSpPr>
              <a:spLocks noChangeAspect="1"/>
            </p:cNvSpPr>
            <p:nvPr/>
          </p:nvSpPr>
          <p:spPr bwMode="auto">
            <a:xfrm>
              <a:off x="7108766" y="3683862"/>
              <a:ext cx="11070" cy="29749"/>
            </a:xfrm>
            <a:custGeom>
              <a:avLst/>
              <a:gdLst>
                <a:gd name="T0" fmla="*/ 0 w 23"/>
                <a:gd name="T1" fmla="*/ 0 h 70"/>
                <a:gd name="T2" fmla="*/ 2147483646 w 23"/>
                <a:gd name="T3" fmla="*/ 2147483646 h 70"/>
                <a:gd name="T4" fmla="*/ 0 w 23"/>
                <a:gd name="T5" fmla="*/ 0 h 70"/>
                <a:gd name="T6" fmla="*/ 0 w 23"/>
                <a:gd name="T7" fmla="*/ 0 h 70"/>
                <a:gd name="T8" fmla="*/ 0 60000 65536"/>
                <a:gd name="T9" fmla="*/ 0 60000 65536"/>
                <a:gd name="T10" fmla="*/ 0 60000 65536"/>
                <a:gd name="T11" fmla="*/ 0 60000 65536"/>
                <a:gd name="T12" fmla="*/ 0 w 23"/>
                <a:gd name="T13" fmla="*/ 0 h 70"/>
                <a:gd name="T14" fmla="*/ 23 w 23"/>
                <a:gd name="T15" fmla="*/ 70 h 70"/>
              </a:gdLst>
              <a:ahLst/>
              <a:cxnLst>
                <a:cxn ang="T8">
                  <a:pos x="T0" y="T1"/>
                </a:cxn>
                <a:cxn ang="T9">
                  <a:pos x="T2" y="T3"/>
                </a:cxn>
                <a:cxn ang="T10">
                  <a:pos x="T4" y="T5"/>
                </a:cxn>
                <a:cxn ang="T11">
                  <a:pos x="T6" y="T7"/>
                </a:cxn>
              </a:cxnLst>
              <a:rect l="T12" t="T13" r="T14" b="T15"/>
              <a:pathLst>
                <a:path w="23" h="70">
                  <a:moveTo>
                    <a:pt x="0" y="0"/>
                  </a:moveTo>
                  <a:lnTo>
                    <a:pt x="23" y="70"/>
                  </a:lnTo>
                  <a:lnTo>
                    <a:pt x="0" y="14"/>
                  </a:lnTo>
                  <a:lnTo>
                    <a:pt x="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0" name="Freeform 191"/>
            <p:cNvSpPr>
              <a:spLocks noChangeAspect="1"/>
            </p:cNvSpPr>
            <p:nvPr/>
          </p:nvSpPr>
          <p:spPr bwMode="auto">
            <a:xfrm>
              <a:off x="7063105" y="3665269"/>
              <a:ext cx="27674" cy="22311"/>
            </a:xfrm>
            <a:custGeom>
              <a:avLst/>
              <a:gdLst>
                <a:gd name="T0" fmla="*/ 2147483646 w 58"/>
                <a:gd name="T1" fmla="*/ 2147483646 h 54"/>
                <a:gd name="T2" fmla="*/ 2147483646 w 58"/>
                <a:gd name="T3" fmla="*/ 2147483646 h 54"/>
                <a:gd name="T4" fmla="*/ 2147483646 w 58"/>
                <a:gd name="T5" fmla="*/ 2147483646 h 54"/>
                <a:gd name="T6" fmla="*/ 0 w 58"/>
                <a:gd name="T7" fmla="*/ 0 h 54"/>
                <a:gd name="T8" fmla="*/ 2147483646 w 58"/>
                <a:gd name="T9" fmla="*/ 2147483646 h 54"/>
                <a:gd name="T10" fmla="*/ 2147483646 w 58"/>
                <a:gd name="T11" fmla="*/ 2147483646 h 54"/>
                <a:gd name="T12" fmla="*/ 0 60000 65536"/>
                <a:gd name="T13" fmla="*/ 0 60000 65536"/>
                <a:gd name="T14" fmla="*/ 0 60000 65536"/>
                <a:gd name="T15" fmla="*/ 0 60000 65536"/>
                <a:gd name="T16" fmla="*/ 0 60000 65536"/>
                <a:gd name="T17" fmla="*/ 0 60000 65536"/>
                <a:gd name="T18" fmla="*/ 0 w 58"/>
                <a:gd name="T19" fmla="*/ 0 h 54"/>
                <a:gd name="T20" fmla="*/ 58 w 5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58" h="54">
                  <a:moveTo>
                    <a:pt x="54" y="54"/>
                  </a:moveTo>
                  <a:lnTo>
                    <a:pt x="58" y="54"/>
                  </a:lnTo>
                  <a:lnTo>
                    <a:pt x="28" y="27"/>
                  </a:lnTo>
                  <a:lnTo>
                    <a:pt x="0" y="0"/>
                  </a:lnTo>
                  <a:lnTo>
                    <a:pt x="27" y="27"/>
                  </a:lnTo>
                  <a:lnTo>
                    <a:pt x="54" y="5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1" name="Freeform 192"/>
            <p:cNvSpPr>
              <a:spLocks noChangeAspect="1"/>
            </p:cNvSpPr>
            <p:nvPr/>
          </p:nvSpPr>
          <p:spPr bwMode="auto">
            <a:xfrm>
              <a:off x="7216694" y="3840042"/>
              <a:ext cx="9686" cy="18593"/>
            </a:xfrm>
            <a:custGeom>
              <a:avLst/>
              <a:gdLst>
                <a:gd name="T0" fmla="*/ 2147483646 w 23"/>
                <a:gd name="T1" fmla="*/ 2147483646 h 42"/>
                <a:gd name="T2" fmla="*/ 2147483646 w 23"/>
                <a:gd name="T3" fmla="*/ 0 h 42"/>
                <a:gd name="T4" fmla="*/ 2147483646 w 23"/>
                <a:gd name="T5" fmla="*/ 0 h 42"/>
                <a:gd name="T6" fmla="*/ 0 w 23"/>
                <a:gd name="T7" fmla="*/ 0 h 42"/>
                <a:gd name="T8" fmla="*/ 0 w 23"/>
                <a:gd name="T9" fmla="*/ 2147483646 h 42"/>
                <a:gd name="T10" fmla="*/ 2147483646 w 23"/>
                <a:gd name="T11" fmla="*/ 2147483646 h 42"/>
                <a:gd name="T12" fmla="*/ 0 60000 65536"/>
                <a:gd name="T13" fmla="*/ 0 60000 65536"/>
                <a:gd name="T14" fmla="*/ 0 60000 65536"/>
                <a:gd name="T15" fmla="*/ 0 60000 65536"/>
                <a:gd name="T16" fmla="*/ 0 60000 65536"/>
                <a:gd name="T17" fmla="*/ 0 60000 65536"/>
                <a:gd name="T18" fmla="*/ 0 w 23"/>
                <a:gd name="T19" fmla="*/ 0 h 42"/>
                <a:gd name="T20" fmla="*/ 23 w 2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23" h="42">
                  <a:moveTo>
                    <a:pt x="21" y="42"/>
                  </a:moveTo>
                  <a:lnTo>
                    <a:pt x="23" y="15"/>
                  </a:lnTo>
                  <a:lnTo>
                    <a:pt x="18" y="16"/>
                  </a:lnTo>
                  <a:lnTo>
                    <a:pt x="8" y="0"/>
                  </a:lnTo>
                  <a:lnTo>
                    <a:pt x="0" y="42"/>
                  </a:lnTo>
                  <a:lnTo>
                    <a:pt x="21" y="4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2" name="Freeform 193"/>
            <p:cNvSpPr>
              <a:spLocks noChangeAspect="1"/>
            </p:cNvSpPr>
            <p:nvPr/>
          </p:nvSpPr>
          <p:spPr bwMode="auto">
            <a:xfrm>
              <a:off x="7224996" y="3864832"/>
              <a:ext cx="9686" cy="16114"/>
            </a:xfrm>
            <a:custGeom>
              <a:avLst/>
              <a:gdLst>
                <a:gd name="T0" fmla="*/ 2147483646 w 20"/>
                <a:gd name="T1" fmla="*/ 2147483646 h 35"/>
                <a:gd name="T2" fmla="*/ 0 w 20"/>
                <a:gd name="T3" fmla="*/ 2147483646 h 35"/>
                <a:gd name="T4" fmla="*/ 0 w 20"/>
                <a:gd name="T5" fmla="*/ 0 h 35"/>
                <a:gd name="T6" fmla="*/ 2147483646 w 20"/>
                <a:gd name="T7" fmla="*/ 2147483646 h 35"/>
                <a:gd name="T8" fmla="*/ 0 60000 65536"/>
                <a:gd name="T9" fmla="*/ 0 60000 65536"/>
                <a:gd name="T10" fmla="*/ 0 60000 65536"/>
                <a:gd name="T11" fmla="*/ 0 60000 65536"/>
                <a:gd name="T12" fmla="*/ 0 w 20"/>
                <a:gd name="T13" fmla="*/ 0 h 35"/>
                <a:gd name="T14" fmla="*/ 20 w 20"/>
                <a:gd name="T15" fmla="*/ 35 h 35"/>
              </a:gdLst>
              <a:ahLst/>
              <a:cxnLst>
                <a:cxn ang="T8">
                  <a:pos x="T0" y="T1"/>
                </a:cxn>
                <a:cxn ang="T9">
                  <a:pos x="T2" y="T3"/>
                </a:cxn>
                <a:cxn ang="T10">
                  <a:pos x="T4" y="T5"/>
                </a:cxn>
                <a:cxn ang="T11">
                  <a:pos x="T6" y="T7"/>
                </a:cxn>
              </a:cxnLst>
              <a:rect l="T12" t="T13" r="T14" b="T15"/>
              <a:pathLst>
                <a:path w="20" h="35">
                  <a:moveTo>
                    <a:pt x="20" y="35"/>
                  </a:moveTo>
                  <a:lnTo>
                    <a:pt x="1" y="32"/>
                  </a:lnTo>
                  <a:lnTo>
                    <a:pt x="0" y="0"/>
                  </a:lnTo>
                  <a:lnTo>
                    <a:pt x="20" y="3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3" name="Freeform 194"/>
            <p:cNvSpPr>
              <a:spLocks noChangeAspect="1"/>
            </p:cNvSpPr>
            <p:nvPr/>
          </p:nvSpPr>
          <p:spPr bwMode="auto">
            <a:xfrm>
              <a:off x="7242985" y="3872269"/>
              <a:ext cx="4151" cy="6198"/>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 name="T12" fmla="*/ 0 w 8"/>
                <a:gd name="T13" fmla="*/ 0 h 15"/>
                <a:gd name="T14" fmla="*/ 8 w 8"/>
                <a:gd name="T15" fmla="*/ 15 h 15"/>
              </a:gdLst>
              <a:ahLst/>
              <a:cxnLst>
                <a:cxn ang="T8">
                  <a:pos x="T0" y="T1"/>
                </a:cxn>
                <a:cxn ang="T9">
                  <a:pos x="T2" y="T3"/>
                </a:cxn>
                <a:cxn ang="T10">
                  <a:pos x="T4" y="T5"/>
                </a:cxn>
                <a:cxn ang="T11">
                  <a:pos x="T6" y="T7"/>
                </a:cxn>
              </a:cxnLst>
              <a:rect l="T12" t="T13" r="T14" b="T15"/>
              <a:pathLst>
                <a:path w="8" h="15">
                  <a:moveTo>
                    <a:pt x="8" y="0"/>
                  </a:moveTo>
                  <a:lnTo>
                    <a:pt x="3" y="15"/>
                  </a:lnTo>
                  <a:lnTo>
                    <a:pt x="0" y="13"/>
                  </a:lnTo>
                  <a:lnTo>
                    <a:pt x="8"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4" name="Freeform 195"/>
            <p:cNvSpPr>
              <a:spLocks noChangeAspect="1"/>
            </p:cNvSpPr>
            <p:nvPr/>
          </p:nvSpPr>
          <p:spPr bwMode="auto">
            <a:xfrm>
              <a:off x="7251287" y="3935486"/>
              <a:ext cx="2767" cy="4958"/>
            </a:xfrm>
            <a:custGeom>
              <a:avLst/>
              <a:gdLst>
                <a:gd name="T0" fmla="*/ 0 w 6"/>
                <a:gd name="T1" fmla="*/ 0 h 14"/>
                <a:gd name="T2" fmla="*/ 0 w 6"/>
                <a:gd name="T3" fmla="*/ 0 h 14"/>
                <a:gd name="T4" fmla="*/ 0 w 6"/>
                <a:gd name="T5" fmla="*/ 0 h 14"/>
                <a:gd name="T6" fmla="*/ 0 w 6"/>
                <a:gd name="T7" fmla="*/ 0 h 14"/>
                <a:gd name="T8" fmla="*/ 0 60000 65536"/>
                <a:gd name="T9" fmla="*/ 0 60000 65536"/>
                <a:gd name="T10" fmla="*/ 0 60000 65536"/>
                <a:gd name="T11" fmla="*/ 0 60000 65536"/>
                <a:gd name="T12" fmla="*/ 0 w 6"/>
                <a:gd name="T13" fmla="*/ 0 h 14"/>
                <a:gd name="T14" fmla="*/ 6 w 6"/>
                <a:gd name="T15" fmla="*/ 14 h 14"/>
              </a:gdLst>
              <a:ahLst/>
              <a:cxnLst>
                <a:cxn ang="T8">
                  <a:pos x="T0" y="T1"/>
                </a:cxn>
                <a:cxn ang="T9">
                  <a:pos x="T2" y="T3"/>
                </a:cxn>
                <a:cxn ang="T10">
                  <a:pos x="T4" y="T5"/>
                </a:cxn>
                <a:cxn ang="T11">
                  <a:pos x="T6" y="T7"/>
                </a:cxn>
              </a:cxnLst>
              <a:rect l="T12" t="T13" r="T14" b="T15"/>
              <a:pathLst>
                <a:path w="6" h="14">
                  <a:moveTo>
                    <a:pt x="6" y="5"/>
                  </a:moveTo>
                  <a:lnTo>
                    <a:pt x="5" y="0"/>
                  </a:lnTo>
                  <a:lnTo>
                    <a:pt x="0" y="14"/>
                  </a:lnTo>
                  <a:lnTo>
                    <a:pt x="6"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5" name="Freeform 198"/>
            <p:cNvSpPr>
              <a:spLocks noChangeAspect="1"/>
            </p:cNvSpPr>
            <p:nvPr/>
          </p:nvSpPr>
          <p:spPr bwMode="auto">
            <a:xfrm>
              <a:off x="3728411" y="3893342"/>
              <a:ext cx="303028" cy="288809"/>
            </a:xfrm>
            <a:custGeom>
              <a:avLst/>
              <a:gdLst>
                <a:gd name="T0" fmla="*/ 2147483646 w 652"/>
                <a:gd name="T1" fmla="*/ 2147483646 h 657"/>
                <a:gd name="T2" fmla="*/ 2147483646 w 652"/>
                <a:gd name="T3" fmla="*/ 2147483646 h 657"/>
                <a:gd name="T4" fmla="*/ 2147483646 w 652"/>
                <a:gd name="T5" fmla="*/ 2147483646 h 657"/>
                <a:gd name="T6" fmla="*/ 2147483646 w 652"/>
                <a:gd name="T7" fmla="*/ 2147483646 h 657"/>
                <a:gd name="T8" fmla="*/ 2147483646 w 652"/>
                <a:gd name="T9" fmla="*/ 2147483646 h 657"/>
                <a:gd name="T10" fmla="*/ 2147483646 w 652"/>
                <a:gd name="T11" fmla="*/ 2147483646 h 657"/>
                <a:gd name="T12" fmla="*/ 2147483646 w 652"/>
                <a:gd name="T13" fmla="*/ 2147483646 h 657"/>
                <a:gd name="T14" fmla="*/ 2147483646 w 652"/>
                <a:gd name="T15" fmla="*/ 2147483646 h 657"/>
                <a:gd name="T16" fmla="*/ 2147483646 w 652"/>
                <a:gd name="T17" fmla="*/ 2147483646 h 657"/>
                <a:gd name="T18" fmla="*/ 2147483646 w 652"/>
                <a:gd name="T19" fmla="*/ 2147483646 h 657"/>
                <a:gd name="T20" fmla="*/ 2147483646 w 652"/>
                <a:gd name="T21" fmla="*/ 2147483646 h 657"/>
                <a:gd name="T22" fmla="*/ 2147483646 w 652"/>
                <a:gd name="T23" fmla="*/ 2147483646 h 657"/>
                <a:gd name="T24" fmla="*/ 2147483646 w 652"/>
                <a:gd name="T25" fmla="*/ 2147483646 h 657"/>
                <a:gd name="T26" fmla="*/ 2147483646 w 652"/>
                <a:gd name="T27" fmla="*/ 2147483646 h 657"/>
                <a:gd name="T28" fmla="*/ 2147483646 w 652"/>
                <a:gd name="T29" fmla="*/ 2147483646 h 657"/>
                <a:gd name="T30" fmla="*/ 2147483646 w 652"/>
                <a:gd name="T31" fmla="*/ 2147483646 h 657"/>
                <a:gd name="T32" fmla="*/ 2147483646 w 652"/>
                <a:gd name="T33" fmla="*/ 2147483646 h 657"/>
                <a:gd name="T34" fmla="*/ 2147483646 w 652"/>
                <a:gd name="T35" fmla="*/ 2147483646 h 657"/>
                <a:gd name="T36" fmla="*/ 2147483646 w 652"/>
                <a:gd name="T37" fmla="*/ 2147483646 h 657"/>
                <a:gd name="T38" fmla="*/ 2147483646 w 652"/>
                <a:gd name="T39" fmla="*/ 2147483646 h 657"/>
                <a:gd name="T40" fmla="*/ 2147483646 w 652"/>
                <a:gd name="T41" fmla="*/ 2147483646 h 657"/>
                <a:gd name="T42" fmla="*/ 2147483646 w 652"/>
                <a:gd name="T43" fmla="*/ 0 h 657"/>
                <a:gd name="T44" fmla="*/ 2147483646 w 652"/>
                <a:gd name="T45" fmla="*/ 0 h 657"/>
                <a:gd name="T46" fmla="*/ 2147483646 w 652"/>
                <a:gd name="T47" fmla="*/ 0 h 657"/>
                <a:gd name="T48" fmla="*/ 2147483646 w 652"/>
                <a:gd name="T49" fmla="*/ 0 h 657"/>
                <a:gd name="T50" fmla="*/ 0 w 652"/>
                <a:gd name="T51" fmla="*/ 0 h 657"/>
                <a:gd name="T52" fmla="*/ 0 w 652"/>
                <a:gd name="T53" fmla="*/ 2147483646 h 657"/>
                <a:gd name="T54" fmla="*/ 2147483646 w 652"/>
                <a:gd name="T55" fmla="*/ 2147483646 h 657"/>
                <a:gd name="T56" fmla="*/ 2147483646 w 652"/>
                <a:gd name="T57" fmla="*/ 2147483646 h 657"/>
                <a:gd name="T58" fmla="*/ 2147483646 w 652"/>
                <a:gd name="T59" fmla="*/ 2147483646 h 657"/>
                <a:gd name="T60" fmla="*/ 2147483646 w 652"/>
                <a:gd name="T61" fmla="*/ 2147483646 h 657"/>
                <a:gd name="T62" fmla="*/ 2147483646 w 652"/>
                <a:gd name="T63" fmla="*/ 2147483646 h 657"/>
                <a:gd name="T64" fmla="*/ 2147483646 w 652"/>
                <a:gd name="T65" fmla="*/ 2147483646 h 657"/>
                <a:gd name="T66" fmla="*/ 2147483646 w 652"/>
                <a:gd name="T67" fmla="*/ 2147483646 h 657"/>
                <a:gd name="T68" fmla="*/ 2147483646 w 652"/>
                <a:gd name="T69" fmla="*/ 2147483646 h 657"/>
                <a:gd name="T70" fmla="*/ 2147483646 w 652"/>
                <a:gd name="T71" fmla="*/ 2147483646 h 657"/>
                <a:gd name="T72" fmla="*/ 2147483646 w 652"/>
                <a:gd name="T73" fmla="*/ 2147483646 h 657"/>
                <a:gd name="T74" fmla="*/ 2147483646 w 652"/>
                <a:gd name="T75" fmla="*/ 2147483646 h 657"/>
                <a:gd name="T76" fmla="*/ 2147483646 w 652"/>
                <a:gd name="T77" fmla="*/ 2147483646 h 657"/>
                <a:gd name="T78" fmla="*/ 2147483646 w 652"/>
                <a:gd name="T79" fmla="*/ 2147483646 h 657"/>
                <a:gd name="T80" fmla="*/ 2147483646 w 652"/>
                <a:gd name="T81" fmla="*/ 2147483646 h 657"/>
                <a:gd name="T82" fmla="*/ 2147483646 w 652"/>
                <a:gd name="T83" fmla="*/ 2147483646 h 657"/>
                <a:gd name="T84" fmla="*/ 2147483646 w 652"/>
                <a:gd name="T85" fmla="*/ 2147483646 h 657"/>
                <a:gd name="T86" fmla="*/ 2147483646 w 652"/>
                <a:gd name="T87" fmla="*/ 2147483646 h 657"/>
                <a:gd name="T88" fmla="*/ 2147483646 w 652"/>
                <a:gd name="T89" fmla="*/ 2147483646 h 657"/>
                <a:gd name="T90" fmla="*/ 2147483646 w 652"/>
                <a:gd name="T91" fmla="*/ 2147483646 h 657"/>
                <a:gd name="T92" fmla="*/ 2147483646 w 652"/>
                <a:gd name="T93" fmla="*/ 2147483646 h 6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52"/>
                <a:gd name="T142" fmla="*/ 0 h 657"/>
                <a:gd name="T143" fmla="*/ 652 w 652"/>
                <a:gd name="T144" fmla="*/ 657 h 65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52" h="657">
                  <a:moveTo>
                    <a:pt x="387" y="430"/>
                  </a:moveTo>
                  <a:lnTo>
                    <a:pt x="388" y="354"/>
                  </a:lnTo>
                  <a:lnTo>
                    <a:pt x="391" y="278"/>
                  </a:lnTo>
                  <a:lnTo>
                    <a:pt x="439" y="278"/>
                  </a:lnTo>
                  <a:lnTo>
                    <a:pt x="441" y="225"/>
                  </a:lnTo>
                  <a:lnTo>
                    <a:pt x="442" y="175"/>
                  </a:lnTo>
                  <a:lnTo>
                    <a:pt x="444" y="124"/>
                  </a:lnTo>
                  <a:lnTo>
                    <a:pt x="445" y="73"/>
                  </a:lnTo>
                  <a:lnTo>
                    <a:pt x="502" y="67"/>
                  </a:lnTo>
                  <a:lnTo>
                    <a:pt x="558" y="61"/>
                  </a:lnTo>
                  <a:lnTo>
                    <a:pt x="576" y="81"/>
                  </a:lnTo>
                  <a:lnTo>
                    <a:pt x="615" y="58"/>
                  </a:lnTo>
                  <a:lnTo>
                    <a:pt x="652" y="45"/>
                  </a:lnTo>
                  <a:lnTo>
                    <a:pt x="599" y="28"/>
                  </a:lnTo>
                  <a:lnTo>
                    <a:pt x="566" y="36"/>
                  </a:lnTo>
                  <a:lnTo>
                    <a:pt x="493" y="45"/>
                  </a:lnTo>
                  <a:lnTo>
                    <a:pt x="421" y="54"/>
                  </a:lnTo>
                  <a:lnTo>
                    <a:pt x="375" y="43"/>
                  </a:lnTo>
                  <a:lnTo>
                    <a:pt x="330" y="33"/>
                  </a:lnTo>
                  <a:lnTo>
                    <a:pt x="323" y="22"/>
                  </a:lnTo>
                  <a:lnTo>
                    <a:pt x="266" y="21"/>
                  </a:lnTo>
                  <a:lnTo>
                    <a:pt x="211" y="18"/>
                  </a:lnTo>
                  <a:lnTo>
                    <a:pt x="154" y="16"/>
                  </a:lnTo>
                  <a:lnTo>
                    <a:pt x="99" y="15"/>
                  </a:lnTo>
                  <a:lnTo>
                    <a:pt x="61" y="0"/>
                  </a:lnTo>
                  <a:lnTo>
                    <a:pt x="3" y="15"/>
                  </a:lnTo>
                  <a:lnTo>
                    <a:pt x="0" y="46"/>
                  </a:lnTo>
                  <a:lnTo>
                    <a:pt x="33" y="113"/>
                  </a:lnTo>
                  <a:lnTo>
                    <a:pt x="66" y="181"/>
                  </a:lnTo>
                  <a:lnTo>
                    <a:pt x="97" y="248"/>
                  </a:lnTo>
                  <a:lnTo>
                    <a:pt x="130" y="315"/>
                  </a:lnTo>
                  <a:lnTo>
                    <a:pt x="135" y="342"/>
                  </a:lnTo>
                  <a:lnTo>
                    <a:pt x="124" y="340"/>
                  </a:lnTo>
                  <a:lnTo>
                    <a:pt x="133" y="396"/>
                  </a:lnTo>
                  <a:lnTo>
                    <a:pt x="142" y="452"/>
                  </a:lnTo>
                  <a:lnTo>
                    <a:pt x="149" y="509"/>
                  </a:lnTo>
                  <a:lnTo>
                    <a:pt x="157" y="566"/>
                  </a:lnTo>
                  <a:lnTo>
                    <a:pt x="184" y="603"/>
                  </a:lnTo>
                  <a:lnTo>
                    <a:pt x="212" y="640"/>
                  </a:lnTo>
                  <a:lnTo>
                    <a:pt x="239" y="610"/>
                  </a:lnTo>
                  <a:lnTo>
                    <a:pt x="254" y="646"/>
                  </a:lnTo>
                  <a:lnTo>
                    <a:pt x="327" y="657"/>
                  </a:lnTo>
                  <a:lnTo>
                    <a:pt x="367" y="636"/>
                  </a:lnTo>
                  <a:lnTo>
                    <a:pt x="372" y="585"/>
                  </a:lnTo>
                  <a:lnTo>
                    <a:pt x="376" y="533"/>
                  </a:lnTo>
                  <a:lnTo>
                    <a:pt x="382" y="482"/>
                  </a:lnTo>
                  <a:lnTo>
                    <a:pt x="387" y="43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6" name="Freeform 200"/>
            <p:cNvSpPr>
              <a:spLocks noChangeAspect="1"/>
            </p:cNvSpPr>
            <p:nvPr/>
          </p:nvSpPr>
          <p:spPr bwMode="auto">
            <a:xfrm>
              <a:off x="3909674" y="3913174"/>
              <a:ext cx="206170" cy="218156"/>
            </a:xfrm>
            <a:custGeom>
              <a:avLst/>
              <a:gdLst>
                <a:gd name="T0" fmla="*/ 0 w 448"/>
                <a:gd name="T1" fmla="*/ 2147483646 h 498"/>
                <a:gd name="T2" fmla="*/ 0 w 448"/>
                <a:gd name="T3" fmla="*/ 2147483646 h 498"/>
                <a:gd name="T4" fmla="*/ 0 w 448"/>
                <a:gd name="T5" fmla="*/ 2147483646 h 498"/>
                <a:gd name="T6" fmla="*/ 2147483646 w 448"/>
                <a:gd name="T7" fmla="*/ 2147483646 h 498"/>
                <a:gd name="T8" fmla="*/ 2147483646 w 448"/>
                <a:gd name="T9" fmla="*/ 2147483646 h 498"/>
                <a:gd name="T10" fmla="*/ 2147483646 w 448"/>
                <a:gd name="T11" fmla="*/ 2147483646 h 498"/>
                <a:gd name="T12" fmla="*/ 2147483646 w 448"/>
                <a:gd name="T13" fmla="*/ 2147483646 h 498"/>
                <a:gd name="T14" fmla="*/ 2147483646 w 448"/>
                <a:gd name="T15" fmla="*/ 2147483646 h 498"/>
                <a:gd name="T16" fmla="*/ 2147483646 w 448"/>
                <a:gd name="T17" fmla="*/ 2147483646 h 498"/>
                <a:gd name="T18" fmla="*/ 2147483646 w 448"/>
                <a:gd name="T19" fmla="*/ 0 h 498"/>
                <a:gd name="T20" fmla="*/ 2147483646 w 448"/>
                <a:gd name="T21" fmla="*/ 2147483646 h 498"/>
                <a:gd name="T22" fmla="*/ 2147483646 w 448"/>
                <a:gd name="T23" fmla="*/ 0 h 498"/>
                <a:gd name="T24" fmla="*/ 2147483646 w 448"/>
                <a:gd name="T25" fmla="*/ 0 h 498"/>
                <a:gd name="T26" fmla="*/ 2147483646 w 448"/>
                <a:gd name="T27" fmla="*/ 2147483646 h 498"/>
                <a:gd name="T28" fmla="*/ 2147483646 w 448"/>
                <a:gd name="T29" fmla="*/ 2147483646 h 498"/>
                <a:gd name="T30" fmla="*/ 2147483646 w 448"/>
                <a:gd name="T31" fmla="*/ 2147483646 h 498"/>
                <a:gd name="T32" fmla="*/ 2147483646 w 448"/>
                <a:gd name="T33" fmla="*/ 2147483646 h 498"/>
                <a:gd name="T34" fmla="*/ 2147483646 w 448"/>
                <a:gd name="T35" fmla="*/ 2147483646 h 498"/>
                <a:gd name="T36" fmla="*/ 2147483646 w 448"/>
                <a:gd name="T37" fmla="*/ 2147483646 h 498"/>
                <a:gd name="T38" fmla="*/ 2147483646 w 448"/>
                <a:gd name="T39" fmla="*/ 2147483646 h 498"/>
                <a:gd name="T40" fmla="*/ 2147483646 w 448"/>
                <a:gd name="T41" fmla="*/ 2147483646 h 498"/>
                <a:gd name="T42" fmla="*/ 2147483646 w 448"/>
                <a:gd name="T43" fmla="*/ 2147483646 h 498"/>
                <a:gd name="T44" fmla="*/ 2147483646 w 448"/>
                <a:gd name="T45" fmla="*/ 2147483646 h 498"/>
                <a:gd name="T46" fmla="*/ 2147483646 w 448"/>
                <a:gd name="T47" fmla="*/ 2147483646 h 498"/>
                <a:gd name="T48" fmla="*/ 2147483646 w 448"/>
                <a:gd name="T49" fmla="*/ 2147483646 h 498"/>
                <a:gd name="T50" fmla="*/ 2147483646 w 448"/>
                <a:gd name="T51" fmla="*/ 2147483646 h 498"/>
                <a:gd name="T52" fmla="*/ 2147483646 w 448"/>
                <a:gd name="T53" fmla="*/ 2147483646 h 498"/>
                <a:gd name="T54" fmla="*/ 2147483646 w 448"/>
                <a:gd name="T55" fmla="*/ 2147483646 h 498"/>
                <a:gd name="T56" fmla="*/ 2147483646 w 448"/>
                <a:gd name="T57" fmla="*/ 2147483646 h 498"/>
                <a:gd name="T58" fmla="*/ 2147483646 w 448"/>
                <a:gd name="T59" fmla="*/ 2147483646 h 498"/>
                <a:gd name="T60" fmla="*/ 2147483646 w 448"/>
                <a:gd name="T61" fmla="*/ 2147483646 h 498"/>
                <a:gd name="T62" fmla="*/ 2147483646 w 448"/>
                <a:gd name="T63" fmla="*/ 2147483646 h 498"/>
                <a:gd name="T64" fmla="*/ 2147483646 w 448"/>
                <a:gd name="T65" fmla="*/ 2147483646 h 498"/>
                <a:gd name="T66" fmla="*/ 2147483646 w 448"/>
                <a:gd name="T67" fmla="*/ 2147483646 h 498"/>
                <a:gd name="T68" fmla="*/ 0 w 448"/>
                <a:gd name="T69" fmla="*/ 2147483646 h 4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8"/>
                <a:gd name="T106" fmla="*/ 0 h 498"/>
                <a:gd name="T107" fmla="*/ 448 w 448"/>
                <a:gd name="T108" fmla="*/ 498 h 4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8" h="498">
                  <a:moveTo>
                    <a:pt x="0" y="385"/>
                  </a:moveTo>
                  <a:lnTo>
                    <a:pt x="1" y="309"/>
                  </a:lnTo>
                  <a:lnTo>
                    <a:pt x="4" y="233"/>
                  </a:lnTo>
                  <a:lnTo>
                    <a:pt x="52" y="233"/>
                  </a:lnTo>
                  <a:lnTo>
                    <a:pt x="54" y="180"/>
                  </a:lnTo>
                  <a:lnTo>
                    <a:pt x="55" y="130"/>
                  </a:lnTo>
                  <a:lnTo>
                    <a:pt x="57" y="79"/>
                  </a:lnTo>
                  <a:lnTo>
                    <a:pt x="58" y="28"/>
                  </a:lnTo>
                  <a:lnTo>
                    <a:pt x="115" y="22"/>
                  </a:lnTo>
                  <a:lnTo>
                    <a:pt x="171" y="16"/>
                  </a:lnTo>
                  <a:lnTo>
                    <a:pt x="189" y="36"/>
                  </a:lnTo>
                  <a:lnTo>
                    <a:pt x="228" y="13"/>
                  </a:lnTo>
                  <a:lnTo>
                    <a:pt x="265" y="0"/>
                  </a:lnTo>
                  <a:lnTo>
                    <a:pt x="292" y="54"/>
                  </a:lnTo>
                  <a:lnTo>
                    <a:pt x="321" y="107"/>
                  </a:lnTo>
                  <a:lnTo>
                    <a:pt x="357" y="136"/>
                  </a:lnTo>
                  <a:lnTo>
                    <a:pt x="365" y="148"/>
                  </a:lnTo>
                  <a:lnTo>
                    <a:pt x="377" y="162"/>
                  </a:lnTo>
                  <a:lnTo>
                    <a:pt x="394" y="209"/>
                  </a:lnTo>
                  <a:lnTo>
                    <a:pt x="436" y="228"/>
                  </a:lnTo>
                  <a:lnTo>
                    <a:pt x="448" y="239"/>
                  </a:lnTo>
                  <a:lnTo>
                    <a:pt x="445" y="242"/>
                  </a:lnTo>
                  <a:lnTo>
                    <a:pt x="380" y="285"/>
                  </a:lnTo>
                  <a:lnTo>
                    <a:pt x="333" y="327"/>
                  </a:lnTo>
                  <a:lnTo>
                    <a:pt x="307" y="374"/>
                  </a:lnTo>
                  <a:lnTo>
                    <a:pt x="277" y="394"/>
                  </a:lnTo>
                  <a:lnTo>
                    <a:pt x="251" y="439"/>
                  </a:lnTo>
                  <a:lnTo>
                    <a:pt x="179" y="430"/>
                  </a:lnTo>
                  <a:lnTo>
                    <a:pt x="140" y="415"/>
                  </a:lnTo>
                  <a:lnTo>
                    <a:pt x="116" y="452"/>
                  </a:lnTo>
                  <a:lnTo>
                    <a:pt x="92" y="488"/>
                  </a:lnTo>
                  <a:lnTo>
                    <a:pt x="40" y="498"/>
                  </a:lnTo>
                  <a:lnTo>
                    <a:pt x="24" y="491"/>
                  </a:lnTo>
                  <a:lnTo>
                    <a:pt x="33" y="437"/>
                  </a:lnTo>
                  <a:lnTo>
                    <a:pt x="0" y="38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7" name="Freeform 201"/>
            <p:cNvSpPr>
              <a:spLocks noChangeAspect="1"/>
            </p:cNvSpPr>
            <p:nvPr/>
          </p:nvSpPr>
          <p:spPr bwMode="auto">
            <a:xfrm>
              <a:off x="4443778" y="3759473"/>
              <a:ext cx="5535" cy="9916"/>
            </a:xfrm>
            <a:custGeom>
              <a:avLst/>
              <a:gdLst>
                <a:gd name="T0" fmla="*/ 2147483646 w 10"/>
                <a:gd name="T1" fmla="*/ 2147483646 h 27"/>
                <a:gd name="T2" fmla="*/ 2147483646 w 10"/>
                <a:gd name="T3" fmla="*/ 0 h 27"/>
                <a:gd name="T4" fmla="*/ 0 w 10"/>
                <a:gd name="T5" fmla="*/ 0 h 27"/>
                <a:gd name="T6" fmla="*/ 2147483646 w 10"/>
                <a:gd name="T7" fmla="*/ 2147483646 h 27"/>
                <a:gd name="T8" fmla="*/ 0 60000 65536"/>
                <a:gd name="T9" fmla="*/ 0 60000 65536"/>
                <a:gd name="T10" fmla="*/ 0 60000 65536"/>
                <a:gd name="T11" fmla="*/ 0 60000 65536"/>
                <a:gd name="T12" fmla="*/ 0 w 10"/>
                <a:gd name="T13" fmla="*/ 0 h 27"/>
                <a:gd name="T14" fmla="*/ 10 w 10"/>
                <a:gd name="T15" fmla="*/ 27 h 27"/>
              </a:gdLst>
              <a:ahLst/>
              <a:cxnLst>
                <a:cxn ang="T8">
                  <a:pos x="T0" y="T1"/>
                </a:cxn>
                <a:cxn ang="T9">
                  <a:pos x="T2" y="T3"/>
                </a:cxn>
                <a:cxn ang="T10">
                  <a:pos x="T4" y="T5"/>
                </a:cxn>
                <a:cxn ang="T11">
                  <a:pos x="T6" y="T7"/>
                </a:cxn>
              </a:cxnLst>
              <a:rect l="T12" t="T13" r="T14" b="T15"/>
              <a:pathLst>
                <a:path w="10" h="27">
                  <a:moveTo>
                    <a:pt x="10" y="27"/>
                  </a:moveTo>
                  <a:lnTo>
                    <a:pt x="9" y="21"/>
                  </a:lnTo>
                  <a:lnTo>
                    <a:pt x="0" y="0"/>
                  </a:lnTo>
                  <a:lnTo>
                    <a:pt x="10" y="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8" name="Freeform 202"/>
            <p:cNvSpPr>
              <a:spLocks noChangeAspect="1"/>
            </p:cNvSpPr>
            <p:nvPr/>
          </p:nvSpPr>
          <p:spPr bwMode="auto">
            <a:xfrm>
              <a:off x="4059112" y="4175953"/>
              <a:ext cx="48430" cy="47102"/>
            </a:xfrm>
            <a:custGeom>
              <a:avLst/>
              <a:gdLst>
                <a:gd name="T0" fmla="*/ 2147483646 w 106"/>
                <a:gd name="T1" fmla="*/ 0 h 109"/>
                <a:gd name="T2" fmla="*/ 0 w 106"/>
                <a:gd name="T3" fmla="*/ 2147483646 h 109"/>
                <a:gd name="T4" fmla="*/ 2147483646 w 106"/>
                <a:gd name="T5" fmla="*/ 2147483646 h 109"/>
                <a:gd name="T6" fmla="*/ 2147483646 w 106"/>
                <a:gd name="T7" fmla="*/ 2147483646 h 109"/>
                <a:gd name="T8" fmla="*/ 2147483646 w 106"/>
                <a:gd name="T9" fmla="*/ 2147483646 h 109"/>
                <a:gd name="T10" fmla="*/ 2147483646 w 106"/>
                <a:gd name="T11" fmla="*/ 2147483646 h 109"/>
                <a:gd name="T12" fmla="*/ 2147483646 w 106"/>
                <a:gd name="T13" fmla="*/ 0 h 109"/>
                <a:gd name="T14" fmla="*/ 2147483646 w 10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109"/>
                <a:gd name="T26" fmla="*/ 106 w 10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109">
                  <a:moveTo>
                    <a:pt x="44" y="14"/>
                  </a:moveTo>
                  <a:lnTo>
                    <a:pt x="0" y="61"/>
                  </a:lnTo>
                  <a:lnTo>
                    <a:pt x="33" y="109"/>
                  </a:lnTo>
                  <a:lnTo>
                    <a:pt x="50" y="94"/>
                  </a:lnTo>
                  <a:lnTo>
                    <a:pt x="97" y="60"/>
                  </a:lnTo>
                  <a:lnTo>
                    <a:pt x="106" y="26"/>
                  </a:lnTo>
                  <a:lnTo>
                    <a:pt x="64" y="0"/>
                  </a:lnTo>
                  <a:lnTo>
                    <a:pt x="44" y="1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89" name="Freeform 203"/>
            <p:cNvSpPr>
              <a:spLocks noChangeAspect="1"/>
            </p:cNvSpPr>
            <p:nvPr/>
          </p:nvSpPr>
          <p:spPr bwMode="auto">
            <a:xfrm>
              <a:off x="4431326" y="3775587"/>
              <a:ext cx="171578" cy="324755"/>
            </a:xfrm>
            <a:custGeom>
              <a:avLst/>
              <a:gdLst>
                <a:gd name="T0" fmla="*/ 2147483646 w 370"/>
                <a:gd name="T1" fmla="*/ 2147483646 h 743"/>
                <a:gd name="T2" fmla="*/ 2147483646 w 370"/>
                <a:gd name="T3" fmla="*/ 2147483646 h 743"/>
                <a:gd name="T4" fmla="*/ 2147483646 w 370"/>
                <a:gd name="T5" fmla="*/ 2147483646 h 743"/>
                <a:gd name="T6" fmla="*/ 2147483646 w 370"/>
                <a:gd name="T7" fmla="*/ 2147483646 h 743"/>
                <a:gd name="T8" fmla="*/ 2147483646 w 370"/>
                <a:gd name="T9" fmla="*/ 2147483646 h 743"/>
                <a:gd name="T10" fmla="*/ 2147483646 w 370"/>
                <a:gd name="T11" fmla="*/ 2147483646 h 743"/>
                <a:gd name="T12" fmla="*/ 2147483646 w 370"/>
                <a:gd name="T13" fmla="*/ 2147483646 h 743"/>
                <a:gd name="T14" fmla="*/ 2147483646 w 370"/>
                <a:gd name="T15" fmla="*/ 2147483646 h 743"/>
                <a:gd name="T16" fmla="*/ 0 w 370"/>
                <a:gd name="T17" fmla="*/ 2147483646 h 743"/>
                <a:gd name="T18" fmla="*/ 0 w 370"/>
                <a:gd name="T19" fmla="*/ 2147483646 h 743"/>
                <a:gd name="T20" fmla="*/ 0 w 370"/>
                <a:gd name="T21" fmla="*/ 2147483646 h 743"/>
                <a:gd name="T22" fmla="*/ 2147483646 w 370"/>
                <a:gd name="T23" fmla="*/ 2147483646 h 743"/>
                <a:gd name="T24" fmla="*/ 2147483646 w 370"/>
                <a:gd name="T25" fmla="*/ 2147483646 h 743"/>
                <a:gd name="T26" fmla="*/ 2147483646 w 370"/>
                <a:gd name="T27" fmla="*/ 2147483646 h 743"/>
                <a:gd name="T28" fmla="*/ 2147483646 w 370"/>
                <a:gd name="T29" fmla="*/ 2147483646 h 743"/>
                <a:gd name="T30" fmla="*/ 2147483646 w 370"/>
                <a:gd name="T31" fmla="*/ 2147483646 h 743"/>
                <a:gd name="T32" fmla="*/ 2147483646 w 370"/>
                <a:gd name="T33" fmla="*/ 2147483646 h 743"/>
                <a:gd name="T34" fmla="*/ 2147483646 w 370"/>
                <a:gd name="T35" fmla="*/ 2147483646 h 743"/>
                <a:gd name="T36" fmla="*/ 2147483646 w 370"/>
                <a:gd name="T37" fmla="*/ 2147483646 h 743"/>
                <a:gd name="T38" fmla="*/ 2147483646 w 370"/>
                <a:gd name="T39" fmla="*/ 2147483646 h 743"/>
                <a:gd name="T40" fmla="*/ 2147483646 w 370"/>
                <a:gd name="T41" fmla="*/ 2147483646 h 743"/>
                <a:gd name="T42" fmla="*/ 2147483646 w 370"/>
                <a:gd name="T43" fmla="*/ 2147483646 h 743"/>
                <a:gd name="T44" fmla="*/ 2147483646 w 370"/>
                <a:gd name="T45" fmla="*/ 2147483646 h 743"/>
                <a:gd name="T46" fmla="*/ 2147483646 w 370"/>
                <a:gd name="T47" fmla="*/ 2147483646 h 743"/>
                <a:gd name="T48" fmla="*/ 2147483646 w 370"/>
                <a:gd name="T49" fmla="*/ 2147483646 h 743"/>
                <a:gd name="T50" fmla="*/ 2147483646 w 370"/>
                <a:gd name="T51" fmla="*/ 2147483646 h 743"/>
                <a:gd name="T52" fmla="*/ 2147483646 w 370"/>
                <a:gd name="T53" fmla="*/ 2147483646 h 743"/>
                <a:gd name="T54" fmla="*/ 2147483646 w 370"/>
                <a:gd name="T55" fmla="*/ 2147483646 h 743"/>
                <a:gd name="T56" fmla="*/ 2147483646 w 370"/>
                <a:gd name="T57" fmla="*/ 2147483646 h 743"/>
                <a:gd name="T58" fmla="*/ 2147483646 w 370"/>
                <a:gd name="T59" fmla="*/ 0 h 743"/>
                <a:gd name="T60" fmla="*/ 2147483646 w 370"/>
                <a:gd name="T61" fmla="*/ 0 h 743"/>
                <a:gd name="T62" fmla="*/ 2147483646 w 370"/>
                <a:gd name="T63" fmla="*/ 0 h 743"/>
                <a:gd name="T64" fmla="*/ 2147483646 w 370"/>
                <a:gd name="T65" fmla="*/ 2147483646 h 743"/>
                <a:gd name="T66" fmla="*/ 2147483646 w 370"/>
                <a:gd name="T67" fmla="*/ 2147483646 h 743"/>
                <a:gd name="T68" fmla="*/ 2147483646 w 370"/>
                <a:gd name="T69" fmla="*/ 2147483646 h 743"/>
                <a:gd name="T70" fmla="*/ 2147483646 w 370"/>
                <a:gd name="T71" fmla="*/ 2147483646 h 743"/>
                <a:gd name="T72" fmla="*/ 2147483646 w 370"/>
                <a:gd name="T73" fmla="*/ 2147483646 h 743"/>
                <a:gd name="T74" fmla="*/ 2147483646 w 370"/>
                <a:gd name="T75" fmla="*/ 2147483646 h 743"/>
                <a:gd name="T76" fmla="*/ 2147483646 w 370"/>
                <a:gd name="T77" fmla="*/ 2147483646 h 743"/>
                <a:gd name="T78" fmla="*/ 2147483646 w 370"/>
                <a:gd name="T79" fmla="*/ 2147483646 h 743"/>
                <a:gd name="T80" fmla="*/ 2147483646 w 370"/>
                <a:gd name="T81" fmla="*/ 2147483646 h 743"/>
                <a:gd name="T82" fmla="*/ 2147483646 w 370"/>
                <a:gd name="T83" fmla="*/ 2147483646 h 743"/>
                <a:gd name="T84" fmla="*/ 2147483646 w 370"/>
                <a:gd name="T85" fmla="*/ 2147483646 h 743"/>
                <a:gd name="T86" fmla="*/ 2147483646 w 370"/>
                <a:gd name="T87" fmla="*/ 2147483646 h 743"/>
                <a:gd name="T88" fmla="*/ 2147483646 w 370"/>
                <a:gd name="T89" fmla="*/ 2147483646 h 743"/>
                <a:gd name="T90" fmla="*/ 2147483646 w 370"/>
                <a:gd name="T91" fmla="*/ 2147483646 h 7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0"/>
                <a:gd name="T139" fmla="*/ 0 h 743"/>
                <a:gd name="T140" fmla="*/ 370 w 370"/>
                <a:gd name="T141" fmla="*/ 743 h 7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0" h="743">
                  <a:moveTo>
                    <a:pt x="134" y="210"/>
                  </a:moveTo>
                  <a:lnTo>
                    <a:pt x="116" y="213"/>
                  </a:lnTo>
                  <a:lnTo>
                    <a:pt x="73" y="234"/>
                  </a:lnTo>
                  <a:lnTo>
                    <a:pt x="61" y="279"/>
                  </a:lnTo>
                  <a:lnTo>
                    <a:pt x="49" y="324"/>
                  </a:lnTo>
                  <a:lnTo>
                    <a:pt x="56" y="379"/>
                  </a:lnTo>
                  <a:lnTo>
                    <a:pt x="64" y="436"/>
                  </a:lnTo>
                  <a:lnTo>
                    <a:pt x="39" y="473"/>
                  </a:lnTo>
                  <a:lnTo>
                    <a:pt x="13" y="510"/>
                  </a:lnTo>
                  <a:lnTo>
                    <a:pt x="0" y="585"/>
                  </a:lnTo>
                  <a:lnTo>
                    <a:pt x="10" y="645"/>
                  </a:lnTo>
                  <a:lnTo>
                    <a:pt x="27" y="716"/>
                  </a:lnTo>
                  <a:lnTo>
                    <a:pt x="91" y="743"/>
                  </a:lnTo>
                  <a:lnTo>
                    <a:pt x="133" y="722"/>
                  </a:lnTo>
                  <a:lnTo>
                    <a:pt x="174" y="700"/>
                  </a:lnTo>
                  <a:lnTo>
                    <a:pt x="192" y="649"/>
                  </a:lnTo>
                  <a:lnTo>
                    <a:pt x="210" y="600"/>
                  </a:lnTo>
                  <a:lnTo>
                    <a:pt x="227" y="549"/>
                  </a:lnTo>
                  <a:lnTo>
                    <a:pt x="245" y="498"/>
                  </a:lnTo>
                  <a:lnTo>
                    <a:pt x="262" y="448"/>
                  </a:lnTo>
                  <a:lnTo>
                    <a:pt x="279" y="398"/>
                  </a:lnTo>
                  <a:lnTo>
                    <a:pt x="297" y="348"/>
                  </a:lnTo>
                  <a:lnTo>
                    <a:pt x="313" y="297"/>
                  </a:lnTo>
                  <a:lnTo>
                    <a:pt x="333" y="263"/>
                  </a:lnTo>
                  <a:lnTo>
                    <a:pt x="333" y="185"/>
                  </a:lnTo>
                  <a:lnTo>
                    <a:pt x="359" y="207"/>
                  </a:lnTo>
                  <a:lnTo>
                    <a:pt x="370" y="178"/>
                  </a:lnTo>
                  <a:lnTo>
                    <a:pt x="355" y="109"/>
                  </a:lnTo>
                  <a:lnTo>
                    <a:pt x="339" y="39"/>
                  </a:lnTo>
                  <a:lnTo>
                    <a:pt x="324" y="1"/>
                  </a:lnTo>
                  <a:lnTo>
                    <a:pt x="315" y="0"/>
                  </a:lnTo>
                  <a:lnTo>
                    <a:pt x="300" y="18"/>
                  </a:lnTo>
                  <a:lnTo>
                    <a:pt x="291" y="73"/>
                  </a:lnTo>
                  <a:lnTo>
                    <a:pt x="271" y="84"/>
                  </a:lnTo>
                  <a:lnTo>
                    <a:pt x="264" y="91"/>
                  </a:lnTo>
                  <a:lnTo>
                    <a:pt x="249" y="84"/>
                  </a:lnTo>
                  <a:lnTo>
                    <a:pt x="253" y="113"/>
                  </a:lnTo>
                  <a:lnTo>
                    <a:pt x="243" y="136"/>
                  </a:lnTo>
                  <a:lnTo>
                    <a:pt x="248" y="142"/>
                  </a:lnTo>
                  <a:lnTo>
                    <a:pt x="224" y="158"/>
                  </a:lnTo>
                  <a:lnTo>
                    <a:pt x="225" y="142"/>
                  </a:lnTo>
                  <a:lnTo>
                    <a:pt x="209" y="179"/>
                  </a:lnTo>
                  <a:lnTo>
                    <a:pt x="201" y="182"/>
                  </a:lnTo>
                  <a:lnTo>
                    <a:pt x="191" y="178"/>
                  </a:lnTo>
                  <a:lnTo>
                    <a:pt x="171" y="207"/>
                  </a:lnTo>
                  <a:lnTo>
                    <a:pt x="134" y="2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0" name="Freeform 204"/>
            <p:cNvSpPr>
              <a:spLocks noChangeAspect="1"/>
            </p:cNvSpPr>
            <p:nvPr/>
          </p:nvSpPr>
          <p:spPr bwMode="auto">
            <a:xfrm>
              <a:off x="4203016" y="3708652"/>
              <a:ext cx="70569" cy="188408"/>
            </a:xfrm>
            <a:custGeom>
              <a:avLst/>
              <a:gdLst>
                <a:gd name="T0" fmla="*/ 2147483646 w 149"/>
                <a:gd name="T1" fmla="*/ 2147483646 h 427"/>
                <a:gd name="T2" fmla="*/ 2147483646 w 149"/>
                <a:gd name="T3" fmla="*/ 2147483646 h 427"/>
                <a:gd name="T4" fmla="*/ 2147483646 w 149"/>
                <a:gd name="T5" fmla="*/ 2147483646 h 427"/>
                <a:gd name="T6" fmla="*/ 2147483646 w 149"/>
                <a:gd name="T7" fmla="*/ 2147483646 h 427"/>
                <a:gd name="T8" fmla="*/ 2147483646 w 149"/>
                <a:gd name="T9" fmla="*/ 2147483646 h 427"/>
                <a:gd name="T10" fmla="*/ 2147483646 w 149"/>
                <a:gd name="T11" fmla="*/ 2147483646 h 427"/>
                <a:gd name="T12" fmla="*/ 2147483646 w 149"/>
                <a:gd name="T13" fmla="*/ 2147483646 h 427"/>
                <a:gd name="T14" fmla="*/ 2147483646 w 149"/>
                <a:gd name="T15" fmla="*/ 2147483646 h 427"/>
                <a:gd name="T16" fmla="*/ 2147483646 w 149"/>
                <a:gd name="T17" fmla="*/ 2147483646 h 427"/>
                <a:gd name="T18" fmla="*/ 2147483646 w 149"/>
                <a:gd name="T19" fmla="*/ 2147483646 h 427"/>
                <a:gd name="T20" fmla="*/ 2147483646 w 149"/>
                <a:gd name="T21" fmla="*/ 2147483646 h 427"/>
                <a:gd name="T22" fmla="*/ 2147483646 w 149"/>
                <a:gd name="T23" fmla="*/ 2147483646 h 427"/>
                <a:gd name="T24" fmla="*/ 2147483646 w 149"/>
                <a:gd name="T25" fmla="*/ 2147483646 h 427"/>
                <a:gd name="T26" fmla="*/ 2147483646 w 149"/>
                <a:gd name="T27" fmla="*/ 2147483646 h 427"/>
                <a:gd name="T28" fmla="*/ 2147483646 w 149"/>
                <a:gd name="T29" fmla="*/ 2147483646 h 427"/>
                <a:gd name="T30" fmla="*/ 2147483646 w 149"/>
                <a:gd name="T31" fmla="*/ 0 h 427"/>
                <a:gd name="T32" fmla="*/ 2147483646 w 149"/>
                <a:gd name="T33" fmla="*/ 0 h 427"/>
                <a:gd name="T34" fmla="*/ 2147483646 w 149"/>
                <a:gd name="T35" fmla="*/ 0 h 427"/>
                <a:gd name="T36" fmla="*/ 2147483646 w 149"/>
                <a:gd name="T37" fmla="*/ 0 h 427"/>
                <a:gd name="T38" fmla="*/ 2147483646 w 149"/>
                <a:gd name="T39" fmla="*/ 2147483646 h 427"/>
                <a:gd name="T40" fmla="*/ 2147483646 w 149"/>
                <a:gd name="T41" fmla="*/ 2147483646 h 427"/>
                <a:gd name="T42" fmla="*/ 2147483646 w 149"/>
                <a:gd name="T43" fmla="*/ 2147483646 h 427"/>
                <a:gd name="T44" fmla="*/ 2147483646 w 149"/>
                <a:gd name="T45" fmla="*/ 2147483646 h 427"/>
                <a:gd name="T46" fmla="*/ 2147483646 w 149"/>
                <a:gd name="T47" fmla="*/ 2147483646 h 427"/>
                <a:gd name="T48" fmla="*/ 0 w 149"/>
                <a:gd name="T49" fmla="*/ 2147483646 h 427"/>
                <a:gd name="T50" fmla="*/ 2147483646 w 149"/>
                <a:gd name="T51" fmla="*/ 2147483646 h 427"/>
                <a:gd name="T52" fmla="*/ 2147483646 w 149"/>
                <a:gd name="T53" fmla="*/ 2147483646 h 427"/>
                <a:gd name="T54" fmla="*/ 2147483646 w 149"/>
                <a:gd name="T55" fmla="*/ 2147483646 h 427"/>
                <a:gd name="T56" fmla="*/ 2147483646 w 149"/>
                <a:gd name="T57" fmla="*/ 2147483646 h 4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9"/>
                <a:gd name="T88" fmla="*/ 0 h 427"/>
                <a:gd name="T89" fmla="*/ 149 w 149"/>
                <a:gd name="T90" fmla="*/ 427 h 4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9" h="427">
                  <a:moveTo>
                    <a:pt x="87" y="300"/>
                  </a:moveTo>
                  <a:lnTo>
                    <a:pt x="69" y="355"/>
                  </a:lnTo>
                  <a:lnTo>
                    <a:pt x="91" y="391"/>
                  </a:lnTo>
                  <a:lnTo>
                    <a:pt x="115" y="427"/>
                  </a:lnTo>
                  <a:lnTo>
                    <a:pt x="109" y="395"/>
                  </a:lnTo>
                  <a:lnTo>
                    <a:pt x="136" y="371"/>
                  </a:lnTo>
                  <a:lnTo>
                    <a:pt x="143" y="331"/>
                  </a:lnTo>
                  <a:lnTo>
                    <a:pt x="149" y="289"/>
                  </a:lnTo>
                  <a:lnTo>
                    <a:pt x="121" y="258"/>
                  </a:lnTo>
                  <a:lnTo>
                    <a:pt x="93" y="227"/>
                  </a:lnTo>
                  <a:lnTo>
                    <a:pt x="85" y="171"/>
                  </a:lnTo>
                  <a:lnTo>
                    <a:pt x="94" y="131"/>
                  </a:lnTo>
                  <a:lnTo>
                    <a:pt x="111" y="119"/>
                  </a:lnTo>
                  <a:lnTo>
                    <a:pt x="112" y="119"/>
                  </a:lnTo>
                  <a:lnTo>
                    <a:pt x="97" y="76"/>
                  </a:lnTo>
                  <a:lnTo>
                    <a:pt x="84" y="18"/>
                  </a:lnTo>
                  <a:lnTo>
                    <a:pt x="66" y="7"/>
                  </a:lnTo>
                  <a:lnTo>
                    <a:pt x="17" y="0"/>
                  </a:lnTo>
                  <a:lnTo>
                    <a:pt x="20" y="13"/>
                  </a:lnTo>
                  <a:lnTo>
                    <a:pt x="48" y="58"/>
                  </a:lnTo>
                  <a:lnTo>
                    <a:pt x="37" y="77"/>
                  </a:lnTo>
                  <a:lnTo>
                    <a:pt x="36" y="121"/>
                  </a:lnTo>
                  <a:lnTo>
                    <a:pt x="33" y="162"/>
                  </a:lnTo>
                  <a:lnTo>
                    <a:pt x="26" y="177"/>
                  </a:lnTo>
                  <a:lnTo>
                    <a:pt x="0" y="230"/>
                  </a:lnTo>
                  <a:lnTo>
                    <a:pt x="23" y="255"/>
                  </a:lnTo>
                  <a:lnTo>
                    <a:pt x="37" y="277"/>
                  </a:lnTo>
                  <a:lnTo>
                    <a:pt x="69" y="279"/>
                  </a:lnTo>
                  <a:lnTo>
                    <a:pt x="87" y="30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1" name="Freeform 205"/>
            <p:cNvSpPr>
              <a:spLocks noChangeAspect="1"/>
            </p:cNvSpPr>
            <p:nvPr/>
          </p:nvSpPr>
          <p:spPr bwMode="auto">
            <a:xfrm>
              <a:off x="4147669" y="3734683"/>
              <a:ext cx="236612" cy="397887"/>
            </a:xfrm>
            <a:custGeom>
              <a:avLst/>
              <a:gdLst>
                <a:gd name="T0" fmla="*/ 2147483646 w 512"/>
                <a:gd name="T1" fmla="*/ 2147483646 h 905"/>
                <a:gd name="T2" fmla="*/ 2147483646 w 512"/>
                <a:gd name="T3" fmla="*/ 2147483646 h 905"/>
                <a:gd name="T4" fmla="*/ 2147483646 w 512"/>
                <a:gd name="T5" fmla="*/ 2147483646 h 905"/>
                <a:gd name="T6" fmla="*/ 2147483646 w 512"/>
                <a:gd name="T7" fmla="*/ 2147483646 h 905"/>
                <a:gd name="T8" fmla="*/ 2147483646 w 512"/>
                <a:gd name="T9" fmla="*/ 2147483646 h 905"/>
                <a:gd name="T10" fmla="*/ 2147483646 w 512"/>
                <a:gd name="T11" fmla="*/ 2147483646 h 905"/>
                <a:gd name="T12" fmla="*/ 2147483646 w 512"/>
                <a:gd name="T13" fmla="*/ 2147483646 h 905"/>
                <a:gd name="T14" fmla="*/ 2147483646 w 512"/>
                <a:gd name="T15" fmla="*/ 0 h 905"/>
                <a:gd name="T16" fmla="*/ 2147483646 w 512"/>
                <a:gd name="T17" fmla="*/ 2147483646 h 905"/>
                <a:gd name="T18" fmla="*/ 2147483646 w 512"/>
                <a:gd name="T19" fmla="*/ 2147483646 h 905"/>
                <a:gd name="T20" fmla="*/ 2147483646 w 512"/>
                <a:gd name="T21" fmla="*/ 2147483646 h 905"/>
                <a:gd name="T22" fmla="*/ 2147483646 w 512"/>
                <a:gd name="T23" fmla="*/ 2147483646 h 905"/>
                <a:gd name="T24" fmla="*/ 2147483646 w 512"/>
                <a:gd name="T25" fmla="*/ 2147483646 h 905"/>
                <a:gd name="T26" fmla="*/ 2147483646 w 512"/>
                <a:gd name="T27" fmla="*/ 2147483646 h 905"/>
                <a:gd name="T28" fmla="*/ 2147483646 w 512"/>
                <a:gd name="T29" fmla="*/ 2147483646 h 905"/>
                <a:gd name="T30" fmla="*/ 2147483646 w 512"/>
                <a:gd name="T31" fmla="*/ 2147483646 h 905"/>
                <a:gd name="T32" fmla="*/ 2147483646 w 512"/>
                <a:gd name="T33" fmla="*/ 2147483646 h 905"/>
                <a:gd name="T34" fmla="*/ 2147483646 w 512"/>
                <a:gd name="T35" fmla="*/ 2147483646 h 905"/>
                <a:gd name="T36" fmla="*/ 2147483646 w 512"/>
                <a:gd name="T37" fmla="*/ 2147483646 h 905"/>
                <a:gd name="T38" fmla="*/ 2147483646 w 512"/>
                <a:gd name="T39" fmla="*/ 2147483646 h 905"/>
                <a:gd name="T40" fmla="*/ 2147483646 w 512"/>
                <a:gd name="T41" fmla="*/ 2147483646 h 905"/>
                <a:gd name="T42" fmla="*/ 0 w 512"/>
                <a:gd name="T43" fmla="*/ 2147483646 h 905"/>
                <a:gd name="T44" fmla="*/ 2147483646 w 512"/>
                <a:gd name="T45" fmla="*/ 2147483646 h 905"/>
                <a:gd name="T46" fmla="*/ 2147483646 w 512"/>
                <a:gd name="T47" fmla="*/ 2147483646 h 905"/>
                <a:gd name="T48" fmla="*/ 2147483646 w 512"/>
                <a:gd name="T49" fmla="*/ 2147483646 h 905"/>
                <a:gd name="T50" fmla="*/ 2147483646 w 512"/>
                <a:gd name="T51" fmla="*/ 2147483646 h 905"/>
                <a:gd name="T52" fmla="*/ 2147483646 w 512"/>
                <a:gd name="T53" fmla="*/ 2147483646 h 905"/>
                <a:gd name="T54" fmla="*/ 2147483646 w 512"/>
                <a:gd name="T55" fmla="*/ 2147483646 h 905"/>
                <a:gd name="T56" fmla="*/ 2147483646 w 512"/>
                <a:gd name="T57" fmla="*/ 2147483646 h 905"/>
                <a:gd name="T58" fmla="*/ 2147483646 w 512"/>
                <a:gd name="T59" fmla="*/ 2147483646 h 905"/>
                <a:gd name="T60" fmla="*/ 2147483646 w 512"/>
                <a:gd name="T61" fmla="*/ 2147483646 h 905"/>
                <a:gd name="T62" fmla="*/ 2147483646 w 512"/>
                <a:gd name="T63" fmla="*/ 2147483646 h 905"/>
                <a:gd name="T64" fmla="*/ 2147483646 w 512"/>
                <a:gd name="T65" fmla="*/ 2147483646 h 905"/>
                <a:gd name="T66" fmla="*/ 2147483646 w 512"/>
                <a:gd name="T67" fmla="*/ 2147483646 h 905"/>
                <a:gd name="T68" fmla="*/ 2147483646 w 512"/>
                <a:gd name="T69" fmla="*/ 2147483646 h 905"/>
                <a:gd name="T70" fmla="*/ 2147483646 w 512"/>
                <a:gd name="T71" fmla="*/ 2147483646 h 9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2"/>
                <a:gd name="T109" fmla="*/ 0 h 905"/>
                <a:gd name="T110" fmla="*/ 512 w 512"/>
                <a:gd name="T111" fmla="*/ 905 h 90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2" h="905">
                  <a:moveTo>
                    <a:pt x="210" y="565"/>
                  </a:moveTo>
                  <a:lnTo>
                    <a:pt x="206" y="529"/>
                  </a:lnTo>
                  <a:lnTo>
                    <a:pt x="204" y="512"/>
                  </a:lnTo>
                  <a:lnTo>
                    <a:pt x="225" y="511"/>
                  </a:lnTo>
                  <a:lnTo>
                    <a:pt x="280" y="465"/>
                  </a:lnTo>
                  <a:lnTo>
                    <a:pt x="315" y="417"/>
                  </a:lnTo>
                  <a:lnTo>
                    <a:pt x="357" y="391"/>
                  </a:lnTo>
                  <a:lnTo>
                    <a:pt x="400" y="366"/>
                  </a:lnTo>
                  <a:lnTo>
                    <a:pt x="459" y="329"/>
                  </a:lnTo>
                  <a:lnTo>
                    <a:pt x="501" y="262"/>
                  </a:lnTo>
                  <a:lnTo>
                    <a:pt x="512" y="217"/>
                  </a:lnTo>
                  <a:lnTo>
                    <a:pt x="506" y="220"/>
                  </a:lnTo>
                  <a:lnTo>
                    <a:pt x="500" y="141"/>
                  </a:lnTo>
                  <a:lnTo>
                    <a:pt x="506" y="114"/>
                  </a:lnTo>
                  <a:lnTo>
                    <a:pt x="506" y="38"/>
                  </a:lnTo>
                  <a:lnTo>
                    <a:pt x="507" y="0"/>
                  </a:lnTo>
                  <a:lnTo>
                    <a:pt x="504" y="0"/>
                  </a:lnTo>
                  <a:lnTo>
                    <a:pt x="454" y="26"/>
                  </a:lnTo>
                  <a:lnTo>
                    <a:pt x="403" y="50"/>
                  </a:lnTo>
                  <a:lnTo>
                    <a:pt x="376" y="53"/>
                  </a:lnTo>
                  <a:lnTo>
                    <a:pt x="342" y="66"/>
                  </a:lnTo>
                  <a:lnTo>
                    <a:pt x="285" y="57"/>
                  </a:lnTo>
                  <a:lnTo>
                    <a:pt x="258" y="60"/>
                  </a:lnTo>
                  <a:lnTo>
                    <a:pt x="236" y="60"/>
                  </a:lnTo>
                  <a:lnTo>
                    <a:pt x="219" y="72"/>
                  </a:lnTo>
                  <a:lnTo>
                    <a:pt x="210" y="112"/>
                  </a:lnTo>
                  <a:lnTo>
                    <a:pt x="218" y="168"/>
                  </a:lnTo>
                  <a:lnTo>
                    <a:pt x="246" y="199"/>
                  </a:lnTo>
                  <a:lnTo>
                    <a:pt x="274" y="230"/>
                  </a:lnTo>
                  <a:lnTo>
                    <a:pt x="268" y="272"/>
                  </a:lnTo>
                  <a:lnTo>
                    <a:pt x="261" y="312"/>
                  </a:lnTo>
                  <a:lnTo>
                    <a:pt x="234" y="336"/>
                  </a:lnTo>
                  <a:lnTo>
                    <a:pt x="240" y="368"/>
                  </a:lnTo>
                  <a:lnTo>
                    <a:pt x="216" y="332"/>
                  </a:lnTo>
                  <a:lnTo>
                    <a:pt x="194" y="296"/>
                  </a:lnTo>
                  <a:lnTo>
                    <a:pt x="212" y="241"/>
                  </a:lnTo>
                  <a:lnTo>
                    <a:pt x="194" y="220"/>
                  </a:lnTo>
                  <a:lnTo>
                    <a:pt x="162" y="218"/>
                  </a:lnTo>
                  <a:lnTo>
                    <a:pt x="148" y="196"/>
                  </a:lnTo>
                  <a:lnTo>
                    <a:pt x="110" y="211"/>
                  </a:lnTo>
                  <a:lnTo>
                    <a:pt x="74" y="226"/>
                  </a:lnTo>
                  <a:lnTo>
                    <a:pt x="37" y="241"/>
                  </a:lnTo>
                  <a:lnTo>
                    <a:pt x="0" y="256"/>
                  </a:lnTo>
                  <a:lnTo>
                    <a:pt x="9" y="285"/>
                  </a:lnTo>
                  <a:lnTo>
                    <a:pt x="7" y="306"/>
                  </a:lnTo>
                  <a:lnTo>
                    <a:pt x="33" y="305"/>
                  </a:lnTo>
                  <a:lnTo>
                    <a:pt x="79" y="326"/>
                  </a:lnTo>
                  <a:lnTo>
                    <a:pt x="125" y="345"/>
                  </a:lnTo>
                  <a:lnTo>
                    <a:pt x="127" y="412"/>
                  </a:lnTo>
                  <a:lnTo>
                    <a:pt x="116" y="459"/>
                  </a:lnTo>
                  <a:lnTo>
                    <a:pt x="122" y="509"/>
                  </a:lnTo>
                  <a:lnTo>
                    <a:pt x="104" y="557"/>
                  </a:lnTo>
                  <a:lnTo>
                    <a:pt x="94" y="602"/>
                  </a:lnTo>
                  <a:lnTo>
                    <a:pt x="64" y="630"/>
                  </a:lnTo>
                  <a:lnTo>
                    <a:pt x="34" y="660"/>
                  </a:lnTo>
                  <a:lnTo>
                    <a:pt x="43" y="700"/>
                  </a:lnTo>
                  <a:lnTo>
                    <a:pt x="52" y="739"/>
                  </a:lnTo>
                  <a:lnTo>
                    <a:pt x="54" y="797"/>
                  </a:lnTo>
                  <a:lnTo>
                    <a:pt x="55" y="855"/>
                  </a:lnTo>
                  <a:lnTo>
                    <a:pt x="59" y="905"/>
                  </a:lnTo>
                  <a:lnTo>
                    <a:pt x="95" y="905"/>
                  </a:lnTo>
                  <a:lnTo>
                    <a:pt x="97" y="869"/>
                  </a:lnTo>
                  <a:lnTo>
                    <a:pt x="85" y="855"/>
                  </a:lnTo>
                  <a:lnTo>
                    <a:pt x="142" y="809"/>
                  </a:lnTo>
                  <a:lnTo>
                    <a:pt x="182" y="785"/>
                  </a:lnTo>
                  <a:lnTo>
                    <a:pt x="224" y="763"/>
                  </a:lnTo>
                  <a:lnTo>
                    <a:pt x="224" y="741"/>
                  </a:lnTo>
                  <a:lnTo>
                    <a:pt x="230" y="691"/>
                  </a:lnTo>
                  <a:lnTo>
                    <a:pt x="236" y="642"/>
                  </a:lnTo>
                  <a:lnTo>
                    <a:pt x="225" y="659"/>
                  </a:lnTo>
                  <a:lnTo>
                    <a:pt x="218" y="612"/>
                  </a:lnTo>
                  <a:lnTo>
                    <a:pt x="210" y="56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2" name="Freeform 206"/>
            <p:cNvSpPr>
              <a:spLocks noChangeAspect="1"/>
            </p:cNvSpPr>
            <p:nvPr/>
          </p:nvSpPr>
          <p:spPr bwMode="auto">
            <a:xfrm>
              <a:off x="3828037" y="4018533"/>
              <a:ext cx="361143" cy="307402"/>
            </a:xfrm>
            <a:custGeom>
              <a:avLst/>
              <a:gdLst>
                <a:gd name="T0" fmla="*/ 2147483646 w 779"/>
                <a:gd name="T1" fmla="*/ 2147483646 h 695"/>
                <a:gd name="T2" fmla="*/ 2147483646 w 779"/>
                <a:gd name="T3" fmla="*/ 2147483646 h 695"/>
                <a:gd name="T4" fmla="*/ 2147483646 w 779"/>
                <a:gd name="T5" fmla="*/ 2147483646 h 695"/>
                <a:gd name="T6" fmla="*/ 2147483646 w 779"/>
                <a:gd name="T7" fmla="*/ 2147483646 h 695"/>
                <a:gd name="T8" fmla="*/ 2147483646 w 779"/>
                <a:gd name="T9" fmla="*/ 2147483646 h 695"/>
                <a:gd name="T10" fmla="*/ 2147483646 w 779"/>
                <a:gd name="T11" fmla="*/ 2147483646 h 695"/>
                <a:gd name="T12" fmla="*/ 2147483646 w 779"/>
                <a:gd name="T13" fmla="*/ 2147483646 h 695"/>
                <a:gd name="T14" fmla="*/ 2147483646 w 779"/>
                <a:gd name="T15" fmla="*/ 2147483646 h 695"/>
                <a:gd name="T16" fmla="*/ 2147483646 w 779"/>
                <a:gd name="T17" fmla="*/ 2147483646 h 695"/>
                <a:gd name="T18" fmla="*/ 2147483646 w 779"/>
                <a:gd name="T19" fmla="*/ 2147483646 h 695"/>
                <a:gd name="T20" fmla="*/ 2147483646 w 779"/>
                <a:gd name="T21" fmla="*/ 2147483646 h 695"/>
                <a:gd name="T22" fmla="*/ 2147483646 w 779"/>
                <a:gd name="T23" fmla="*/ 2147483646 h 695"/>
                <a:gd name="T24" fmla="*/ 2147483646 w 779"/>
                <a:gd name="T25" fmla="*/ 2147483646 h 695"/>
                <a:gd name="T26" fmla="*/ 2147483646 w 779"/>
                <a:gd name="T27" fmla="*/ 2147483646 h 695"/>
                <a:gd name="T28" fmla="*/ 2147483646 w 779"/>
                <a:gd name="T29" fmla="*/ 2147483646 h 695"/>
                <a:gd name="T30" fmla="*/ 2147483646 w 779"/>
                <a:gd name="T31" fmla="*/ 2147483646 h 695"/>
                <a:gd name="T32" fmla="*/ 2147483646 w 779"/>
                <a:gd name="T33" fmla="*/ 2147483646 h 695"/>
                <a:gd name="T34" fmla="*/ 2147483646 w 779"/>
                <a:gd name="T35" fmla="*/ 2147483646 h 695"/>
                <a:gd name="T36" fmla="*/ 2147483646 w 779"/>
                <a:gd name="T37" fmla="*/ 2147483646 h 695"/>
                <a:gd name="T38" fmla="*/ 2147483646 w 779"/>
                <a:gd name="T39" fmla="*/ 2147483646 h 695"/>
                <a:gd name="T40" fmla="*/ 2147483646 w 779"/>
                <a:gd name="T41" fmla="*/ 2147483646 h 695"/>
                <a:gd name="T42" fmla="*/ 2147483646 w 779"/>
                <a:gd name="T43" fmla="*/ 2147483646 h 695"/>
                <a:gd name="T44" fmla="*/ 2147483646 w 779"/>
                <a:gd name="T45" fmla="*/ 0 h 695"/>
                <a:gd name="T46" fmla="*/ 2147483646 w 779"/>
                <a:gd name="T47" fmla="*/ 0 h 695"/>
                <a:gd name="T48" fmla="*/ 2147483646 w 779"/>
                <a:gd name="T49" fmla="*/ 2147483646 h 695"/>
                <a:gd name="T50" fmla="*/ 2147483646 w 779"/>
                <a:gd name="T51" fmla="*/ 2147483646 h 695"/>
                <a:gd name="T52" fmla="*/ 2147483646 w 779"/>
                <a:gd name="T53" fmla="*/ 2147483646 h 695"/>
                <a:gd name="T54" fmla="*/ 2147483646 w 779"/>
                <a:gd name="T55" fmla="*/ 2147483646 h 695"/>
                <a:gd name="T56" fmla="*/ 2147483646 w 779"/>
                <a:gd name="T57" fmla="*/ 2147483646 h 695"/>
                <a:gd name="T58" fmla="*/ 2147483646 w 779"/>
                <a:gd name="T59" fmla="*/ 2147483646 h 695"/>
                <a:gd name="T60" fmla="*/ 2147483646 w 779"/>
                <a:gd name="T61" fmla="*/ 2147483646 h 695"/>
                <a:gd name="T62" fmla="*/ 2147483646 w 779"/>
                <a:gd name="T63" fmla="*/ 2147483646 h 695"/>
                <a:gd name="T64" fmla="*/ 2147483646 w 779"/>
                <a:gd name="T65" fmla="*/ 2147483646 h 695"/>
                <a:gd name="T66" fmla="*/ 2147483646 w 779"/>
                <a:gd name="T67" fmla="*/ 2147483646 h 695"/>
                <a:gd name="T68" fmla="*/ 2147483646 w 779"/>
                <a:gd name="T69" fmla="*/ 2147483646 h 6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9"/>
                <a:gd name="T106" fmla="*/ 0 h 695"/>
                <a:gd name="T107" fmla="*/ 779 w 779"/>
                <a:gd name="T108" fmla="*/ 695 h 69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9" h="695">
                  <a:moveTo>
                    <a:pt x="175" y="143"/>
                  </a:moveTo>
                  <a:lnTo>
                    <a:pt x="170" y="195"/>
                  </a:lnTo>
                  <a:lnTo>
                    <a:pt x="164" y="246"/>
                  </a:lnTo>
                  <a:lnTo>
                    <a:pt x="160" y="298"/>
                  </a:lnTo>
                  <a:lnTo>
                    <a:pt x="155" y="349"/>
                  </a:lnTo>
                  <a:lnTo>
                    <a:pt x="115" y="370"/>
                  </a:lnTo>
                  <a:lnTo>
                    <a:pt x="42" y="359"/>
                  </a:lnTo>
                  <a:lnTo>
                    <a:pt x="27" y="323"/>
                  </a:lnTo>
                  <a:lnTo>
                    <a:pt x="0" y="353"/>
                  </a:lnTo>
                  <a:lnTo>
                    <a:pt x="20" y="405"/>
                  </a:lnTo>
                  <a:lnTo>
                    <a:pt x="39" y="456"/>
                  </a:lnTo>
                  <a:lnTo>
                    <a:pt x="58" y="507"/>
                  </a:lnTo>
                  <a:lnTo>
                    <a:pt x="76" y="558"/>
                  </a:lnTo>
                  <a:lnTo>
                    <a:pt x="58" y="583"/>
                  </a:lnTo>
                  <a:lnTo>
                    <a:pt x="63" y="608"/>
                  </a:lnTo>
                  <a:lnTo>
                    <a:pt x="76" y="667"/>
                  </a:lnTo>
                  <a:lnTo>
                    <a:pt x="93" y="664"/>
                  </a:lnTo>
                  <a:lnTo>
                    <a:pt x="115" y="679"/>
                  </a:lnTo>
                  <a:lnTo>
                    <a:pt x="148" y="695"/>
                  </a:lnTo>
                  <a:lnTo>
                    <a:pt x="196" y="679"/>
                  </a:lnTo>
                  <a:lnTo>
                    <a:pt x="245" y="661"/>
                  </a:lnTo>
                  <a:lnTo>
                    <a:pt x="294" y="661"/>
                  </a:lnTo>
                  <a:lnTo>
                    <a:pt x="345" y="659"/>
                  </a:lnTo>
                  <a:lnTo>
                    <a:pt x="408" y="649"/>
                  </a:lnTo>
                  <a:lnTo>
                    <a:pt x="439" y="640"/>
                  </a:lnTo>
                  <a:lnTo>
                    <a:pt x="490" y="611"/>
                  </a:lnTo>
                  <a:lnTo>
                    <a:pt x="540" y="582"/>
                  </a:lnTo>
                  <a:lnTo>
                    <a:pt x="570" y="549"/>
                  </a:lnTo>
                  <a:lnTo>
                    <a:pt x="602" y="516"/>
                  </a:lnTo>
                  <a:lnTo>
                    <a:pt x="632" y="483"/>
                  </a:lnTo>
                  <a:lnTo>
                    <a:pt x="663" y="450"/>
                  </a:lnTo>
                  <a:lnTo>
                    <a:pt x="699" y="408"/>
                  </a:lnTo>
                  <a:lnTo>
                    <a:pt x="733" y="365"/>
                  </a:lnTo>
                  <a:lnTo>
                    <a:pt x="755" y="311"/>
                  </a:lnTo>
                  <a:lnTo>
                    <a:pt x="779" y="258"/>
                  </a:lnTo>
                  <a:lnTo>
                    <a:pt x="743" y="258"/>
                  </a:lnTo>
                  <a:lnTo>
                    <a:pt x="735" y="282"/>
                  </a:lnTo>
                  <a:lnTo>
                    <a:pt x="687" y="264"/>
                  </a:lnTo>
                  <a:lnTo>
                    <a:pt x="690" y="223"/>
                  </a:lnTo>
                  <a:lnTo>
                    <a:pt x="714" y="197"/>
                  </a:lnTo>
                  <a:lnTo>
                    <a:pt x="739" y="208"/>
                  </a:lnTo>
                  <a:lnTo>
                    <a:pt x="738" y="150"/>
                  </a:lnTo>
                  <a:lnTo>
                    <a:pt x="736" y="92"/>
                  </a:lnTo>
                  <a:lnTo>
                    <a:pt x="727" y="53"/>
                  </a:lnTo>
                  <a:lnTo>
                    <a:pt x="718" y="13"/>
                  </a:lnTo>
                  <a:lnTo>
                    <a:pt x="672" y="7"/>
                  </a:lnTo>
                  <a:lnTo>
                    <a:pt x="627" y="0"/>
                  </a:lnTo>
                  <a:lnTo>
                    <a:pt x="620" y="0"/>
                  </a:lnTo>
                  <a:lnTo>
                    <a:pt x="555" y="43"/>
                  </a:lnTo>
                  <a:lnTo>
                    <a:pt x="508" y="85"/>
                  </a:lnTo>
                  <a:lnTo>
                    <a:pt x="482" y="132"/>
                  </a:lnTo>
                  <a:lnTo>
                    <a:pt x="452" y="152"/>
                  </a:lnTo>
                  <a:lnTo>
                    <a:pt x="426" y="197"/>
                  </a:lnTo>
                  <a:lnTo>
                    <a:pt x="354" y="188"/>
                  </a:lnTo>
                  <a:lnTo>
                    <a:pt x="315" y="173"/>
                  </a:lnTo>
                  <a:lnTo>
                    <a:pt x="291" y="210"/>
                  </a:lnTo>
                  <a:lnTo>
                    <a:pt x="267" y="246"/>
                  </a:lnTo>
                  <a:lnTo>
                    <a:pt x="215" y="256"/>
                  </a:lnTo>
                  <a:lnTo>
                    <a:pt x="199" y="249"/>
                  </a:lnTo>
                  <a:lnTo>
                    <a:pt x="208" y="195"/>
                  </a:lnTo>
                  <a:lnTo>
                    <a:pt x="175" y="143"/>
                  </a:lnTo>
                  <a:lnTo>
                    <a:pt x="540" y="370"/>
                  </a:lnTo>
                  <a:lnTo>
                    <a:pt x="496" y="417"/>
                  </a:lnTo>
                  <a:lnTo>
                    <a:pt x="529" y="465"/>
                  </a:lnTo>
                  <a:lnTo>
                    <a:pt x="546" y="450"/>
                  </a:lnTo>
                  <a:lnTo>
                    <a:pt x="593" y="416"/>
                  </a:lnTo>
                  <a:lnTo>
                    <a:pt x="602" y="382"/>
                  </a:lnTo>
                  <a:lnTo>
                    <a:pt x="560" y="356"/>
                  </a:lnTo>
                  <a:lnTo>
                    <a:pt x="540" y="370"/>
                  </a:lnTo>
                  <a:lnTo>
                    <a:pt x="175" y="14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92293" name="Freeform 207"/>
            <p:cNvSpPr>
              <a:spLocks noChangeAspect="1"/>
            </p:cNvSpPr>
            <p:nvPr/>
          </p:nvSpPr>
          <p:spPr bwMode="auto">
            <a:xfrm>
              <a:off x="3828037" y="4018533"/>
              <a:ext cx="361143" cy="307402"/>
            </a:xfrm>
            <a:custGeom>
              <a:avLst/>
              <a:gdLst>
                <a:gd name="T0" fmla="*/ 2147483646 w 779"/>
                <a:gd name="T1" fmla="*/ 2147483646 h 695"/>
                <a:gd name="T2" fmla="*/ 2147483646 w 779"/>
                <a:gd name="T3" fmla="*/ 2147483646 h 695"/>
                <a:gd name="T4" fmla="*/ 2147483646 w 779"/>
                <a:gd name="T5" fmla="*/ 2147483646 h 695"/>
                <a:gd name="T6" fmla="*/ 2147483646 w 779"/>
                <a:gd name="T7" fmla="*/ 2147483646 h 695"/>
                <a:gd name="T8" fmla="*/ 2147483646 w 779"/>
                <a:gd name="T9" fmla="*/ 2147483646 h 695"/>
                <a:gd name="T10" fmla="*/ 2147483646 w 779"/>
                <a:gd name="T11" fmla="*/ 2147483646 h 695"/>
                <a:gd name="T12" fmla="*/ 2147483646 w 779"/>
                <a:gd name="T13" fmla="*/ 2147483646 h 695"/>
                <a:gd name="T14" fmla="*/ 2147483646 w 779"/>
                <a:gd name="T15" fmla="*/ 2147483646 h 695"/>
                <a:gd name="T16" fmla="*/ 0 w 779"/>
                <a:gd name="T17" fmla="*/ 2147483646 h 695"/>
                <a:gd name="T18" fmla="*/ 2147483646 w 779"/>
                <a:gd name="T19" fmla="*/ 2147483646 h 695"/>
                <a:gd name="T20" fmla="*/ 2147483646 w 779"/>
                <a:gd name="T21" fmla="*/ 2147483646 h 695"/>
                <a:gd name="T22" fmla="*/ 2147483646 w 779"/>
                <a:gd name="T23" fmla="*/ 2147483646 h 695"/>
                <a:gd name="T24" fmla="*/ 2147483646 w 779"/>
                <a:gd name="T25" fmla="*/ 2147483646 h 695"/>
                <a:gd name="T26" fmla="*/ 2147483646 w 779"/>
                <a:gd name="T27" fmla="*/ 2147483646 h 695"/>
                <a:gd name="T28" fmla="*/ 2147483646 w 779"/>
                <a:gd name="T29" fmla="*/ 2147483646 h 695"/>
                <a:gd name="T30" fmla="*/ 2147483646 w 779"/>
                <a:gd name="T31" fmla="*/ 2147483646 h 695"/>
                <a:gd name="T32" fmla="*/ 2147483646 w 779"/>
                <a:gd name="T33" fmla="*/ 2147483646 h 695"/>
                <a:gd name="T34" fmla="*/ 2147483646 w 779"/>
                <a:gd name="T35" fmla="*/ 2147483646 h 695"/>
                <a:gd name="T36" fmla="*/ 2147483646 w 779"/>
                <a:gd name="T37" fmla="*/ 2147483646 h 695"/>
                <a:gd name="T38" fmla="*/ 2147483646 w 779"/>
                <a:gd name="T39" fmla="*/ 2147483646 h 695"/>
                <a:gd name="T40" fmla="*/ 2147483646 w 779"/>
                <a:gd name="T41" fmla="*/ 2147483646 h 695"/>
                <a:gd name="T42" fmla="*/ 2147483646 w 779"/>
                <a:gd name="T43" fmla="*/ 2147483646 h 695"/>
                <a:gd name="T44" fmla="*/ 2147483646 w 779"/>
                <a:gd name="T45" fmla="*/ 2147483646 h 695"/>
                <a:gd name="T46" fmla="*/ 2147483646 w 779"/>
                <a:gd name="T47" fmla="*/ 2147483646 h 695"/>
                <a:gd name="T48" fmla="*/ 2147483646 w 779"/>
                <a:gd name="T49" fmla="*/ 2147483646 h 695"/>
                <a:gd name="T50" fmla="*/ 2147483646 w 779"/>
                <a:gd name="T51" fmla="*/ 2147483646 h 695"/>
                <a:gd name="T52" fmla="*/ 2147483646 w 779"/>
                <a:gd name="T53" fmla="*/ 2147483646 h 695"/>
                <a:gd name="T54" fmla="*/ 2147483646 w 779"/>
                <a:gd name="T55" fmla="*/ 2147483646 h 695"/>
                <a:gd name="T56" fmla="*/ 2147483646 w 779"/>
                <a:gd name="T57" fmla="*/ 2147483646 h 695"/>
                <a:gd name="T58" fmla="*/ 2147483646 w 779"/>
                <a:gd name="T59" fmla="*/ 2147483646 h 695"/>
                <a:gd name="T60" fmla="*/ 2147483646 w 779"/>
                <a:gd name="T61" fmla="*/ 2147483646 h 695"/>
                <a:gd name="T62" fmla="*/ 2147483646 w 779"/>
                <a:gd name="T63" fmla="*/ 2147483646 h 695"/>
                <a:gd name="T64" fmla="*/ 2147483646 w 779"/>
                <a:gd name="T65" fmla="*/ 2147483646 h 695"/>
                <a:gd name="T66" fmla="*/ 2147483646 w 779"/>
                <a:gd name="T67" fmla="*/ 2147483646 h 695"/>
                <a:gd name="T68" fmla="*/ 2147483646 w 779"/>
                <a:gd name="T69" fmla="*/ 2147483646 h 695"/>
                <a:gd name="T70" fmla="*/ 2147483646 w 779"/>
                <a:gd name="T71" fmla="*/ 2147483646 h 695"/>
                <a:gd name="T72" fmla="*/ 2147483646 w 779"/>
                <a:gd name="T73" fmla="*/ 2147483646 h 695"/>
                <a:gd name="T74" fmla="*/ 2147483646 w 779"/>
                <a:gd name="T75" fmla="*/ 2147483646 h 695"/>
                <a:gd name="T76" fmla="*/ 2147483646 w 779"/>
                <a:gd name="T77" fmla="*/ 2147483646 h 695"/>
                <a:gd name="T78" fmla="*/ 2147483646 w 779"/>
                <a:gd name="T79" fmla="*/ 2147483646 h 695"/>
                <a:gd name="T80" fmla="*/ 2147483646 w 779"/>
                <a:gd name="T81" fmla="*/ 2147483646 h 695"/>
                <a:gd name="T82" fmla="*/ 2147483646 w 779"/>
                <a:gd name="T83" fmla="*/ 2147483646 h 695"/>
                <a:gd name="T84" fmla="*/ 2147483646 w 779"/>
                <a:gd name="T85" fmla="*/ 2147483646 h 695"/>
                <a:gd name="T86" fmla="*/ 2147483646 w 779"/>
                <a:gd name="T87" fmla="*/ 2147483646 h 695"/>
                <a:gd name="T88" fmla="*/ 2147483646 w 779"/>
                <a:gd name="T89" fmla="*/ 0 h 695"/>
                <a:gd name="T90" fmla="*/ 2147483646 w 779"/>
                <a:gd name="T91" fmla="*/ 0 h 695"/>
                <a:gd name="T92" fmla="*/ 2147483646 w 779"/>
                <a:gd name="T93" fmla="*/ 0 h 695"/>
                <a:gd name="T94" fmla="*/ 2147483646 w 779"/>
                <a:gd name="T95" fmla="*/ 0 h 695"/>
                <a:gd name="T96" fmla="*/ 2147483646 w 779"/>
                <a:gd name="T97" fmla="*/ 2147483646 h 695"/>
                <a:gd name="T98" fmla="*/ 2147483646 w 779"/>
                <a:gd name="T99" fmla="*/ 2147483646 h 695"/>
                <a:gd name="T100" fmla="*/ 2147483646 w 779"/>
                <a:gd name="T101" fmla="*/ 2147483646 h 695"/>
                <a:gd name="T102" fmla="*/ 2147483646 w 779"/>
                <a:gd name="T103" fmla="*/ 2147483646 h 695"/>
                <a:gd name="T104" fmla="*/ 2147483646 w 779"/>
                <a:gd name="T105" fmla="*/ 2147483646 h 695"/>
                <a:gd name="T106" fmla="*/ 2147483646 w 779"/>
                <a:gd name="T107" fmla="*/ 2147483646 h 695"/>
                <a:gd name="T108" fmla="*/ 2147483646 w 779"/>
                <a:gd name="T109" fmla="*/ 2147483646 h 695"/>
                <a:gd name="T110" fmla="*/ 2147483646 w 779"/>
                <a:gd name="T111" fmla="*/ 2147483646 h 695"/>
                <a:gd name="T112" fmla="*/ 2147483646 w 779"/>
                <a:gd name="T113" fmla="*/ 2147483646 h 695"/>
                <a:gd name="T114" fmla="*/ 2147483646 w 779"/>
                <a:gd name="T115" fmla="*/ 2147483646 h 695"/>
                <a:gd name="T116" fmla="*/ 2147483646 w 779"/>
                <a:gd name="T117" fmla="*/ 2147483646 h 695"/>
                <a:gd name="T118" fmla="*/ 2147483646 w 779"/>
                <a:gd name="T119" fmla="*/ 2147483646 h 695"/>
                <a:gd name="T120" fmla="*/ 2147483646 w 779"/>
                <a:gd name="T121" fmla="*/ 2147483646 h 6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9"/>
                <a:gd name="T184" fmla="*/ 0 h 695"/>
                <a:gd name="T185" fmla="*/ 779 w 779"/>
                <a:gd name="T186" fmla="*/ 695 h 6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9" h="695">
                  <a:moveTo>
                    <a:pt x="175" y="143"/>
                  </a:moveTo>
                  <a:lnTo>
                    <a:pt x="170" y="195"/>
                  </a:lnTo>
                  <a:lnTo>
                    <a:pt x="164" y="246"/>
                  </a:lnTo>
                  <a:lnTo>
                    <a:pt x="160" y="298"/>
                  </a:lnTo>
                  <a:lnTo>
                    <a:pt x="155" y="349"/>
                  </a:lnTo>
                  <a:lnTo>
                    <a:pt x="115" y="370"/>
                  </a:lnTo>
                  <a:lnTo>
                    <a:pt x="42" y="359"/>
                  </a:lnTo>
                  <a:lnTo>
                    <a:pt x="27" y="323"/>
                  </a:lnTo>
                  <a:lnTo>
                    <a:pt x="0" y="353"/>
                  </a:lnTo>
                  <a:lnTo>
                    <a:pt x="20" y="405"/>
                  </a:lnTo>
                  <a:lnTo>
                    <a:pt x="39" y="456"/>
                  </a:lnTo>
                  <a:lnTo>
                    <a:pt x="58" y="507"/>
                  </a:lnTo>
                  <a:lnTo>
                    <a:pt x="76" y="558"/>
                  </a:lnTo>
                  <a:lnTo>
                    <a:pt x="58" y="583"/>
                  </a:lnTo>
                  <a:lnTo>
                    <a:pt x="63" y="608"/>
                  </a:lnTo>
                  <a:lnTo>
                    <a:pt x="76" y="667"/>
                  </a:lnTo>
                  <a:lnTo>
                    <a:pt x="93" y="664"/>
                  </a:lnTo>
                  <a:lnTo>
                    <a:pt x="115" y="679"/>
                  </a:lnTo>
                  <a:lnTo>
                    <a:pt x="148" y="695"/>
                  </a:lnTo>
                  <a:lnTo>
                    <a:pt x="196" y="679"/>
                  </a:lnTo>
                  <a:lnTo>
                    <a:pt x="245" y="661"/>
                  </a:lnTo>
                  <a:lnTo>
                    <a:pt x="294" y="661"/>
                  </a:lnTo>
                  <a:lnTo>
                    <a:pt x="345" y="659"/>
                  </a:lnTo>
                  <a:lnTo>
                    <a:pt x="408" y="649"/>
                  </a:lnTo>
                  <a:lnTo>
                    <a:pt x="439" y="640"/>
                  </a:lnTo>
                  <a:lnTo>
                    <a:pt x="490" y="611"/>
                  </a:lnTo>
                  <a:lnTo>
                    <a:pt x="540" y="582"/>
                  </a:lnTo>
                  <a:lnTo>
                    <a:pt x="570" y="549"/>
                  </a:lnTo>
                  <a:lnTo>
                    <a:pt x="602" y="516"/>
                  </a:lnTo>
                  <a:lnTo>
                    <a:pt x="632" y="483"/>
                  </a:lnTo>
                  <a:lnTo>
                    <a:pt x="663" y="450"/>
                  </a:lnTo>
                  <a:lnTo>
                    <a:pt x="699" y="408"/>
                  </a:lnTo>
                  <a:lnTo>
                    <a:pt x="733" y="365"/>
                  </a:lnTo>
                  <a:lnTo>
                    <a:pt x="755" y="311"/>
                  </a:lnTo>
                  <a:lnTo>
                    <a:pt x="779" y="258"/>
                  </a:lnTo>
                  <a:lnTo>
                    <a:pt x="743" y="258"/>
                  </a:lnTo>
                  <a:lnTo>
                    <a:pt x="735" y="282"/>
                  </a:lnTo>
                  <a:lnTo>
                    <a:pt x="687" y="264"/>
                  </a:lnTo>
                  <a:lnTo>
                    <a:pt x="690" y="223"/>
                  </a:lnTo>
                  <a:lnTo>
                    <a:pt x="714" y="197"/>
                  </a:lnTo>
                  <a:lnTo>
                    <a:pt x="739" y="208"/>
                  </a:lnTo>
                  <a:lnTo>
                    <a:pt x="738" y="150"/>
                  </a:lnTo>
                  <a:lnTo>
                    <a:pt x="736" y="92"/>
                  </a:lnTo>
                  <a:lnTo>
                    <a:pt x="727" y="53"/>
                  </a:lnTo>
                  <a:lnTo>
                    <a:pt x="718" y="13"/>
                  </a:lnTo>
                  <a:lnTo>
                    <a:pt x="672" y="7"/>
                  </a:lnTo>
                  <a:lnTo>
                    <a:pt x="627" y="0"/>
                  </a:lnTo>
                  <a:lnTo>
                    <a:pt x="620" y="0"/>
                  </a:lnTo>
                  <a:lnTo>
                    <a:pt x="555" y="43"/>
                  </a:lnTo>
                  <a:lnTo>
                    <a:pt x="508" y="85"/>
                  </a:lnTo>
                  <a:lnTo>
                    <a:pt x="482" y="132"/>
                  </a:lnTo>
                  <a:lnTo>
                    <a:pt x="452" y="152"/>
                  </a:lnTo>
                  <a:lnTo>
                    <a:pt x="426" y="197"/>
                  </a:lnTo>
                  <a:lnTo>
                    <a:pt x="354" y="188"/>
                  </a:lnTo>
                  <a:lnTo>
                    <a:pt x="315" y="173"/>
                  </a:lnTo>
                  <a:lnTo>
                    <a:pt x="291" y="210"/>
                  </a:lnTo>
                  <a:lnTo>
                    <a:pt x="267" y="246"/>
                  </a:lnTo>
                  <a:lnTo>
                    <a:pt x="215" y="256"/>
                  </a:lnTo>
                  <a:lnTo>
                    <a:pt x="199" y="249"/>
                  </a:lnTo>
                  <a:lnTo>
                    <a:pt x="208" y="195"/>
                  </a:lnTo>
                  <a:lnTo>
                    <a:pt x="175" y="14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4" name="Freeform 208"/>
            <p:cNvSpPr>
              <a:spLocks noChangeAspect="1"/>
            </p:cNvSpPr>
            <p:nvPr/>
          </p:nvSpPr>
          <p:spPr bwMode="auto">
            <a:xfrm>
              <a:off x="4059112" y="4175953"/>
              <a:ext cx="48430" cy="47102"/>
            </a:xfrm>
            <a:custGeom>
              <a:avLst/>
              <a:gdLst>
                <a:gd name="T0" fmla="*/ 2147483646 w 106"/>
                <a:gd name="T1" fmla="*/ 0 h 109"/>
                <a:gd name="T2" fmla="*/ 0 w 106"/>
                <a:gd name="T3" fmla="*/ 2147483646 h 109"/>
                <a:gd name="T4" fmla="*/ 2147483646 w 106"/>
                <a:gd name="T5" fmla="*/ 2147483646 h 109"/>
                <a:gd name="T6" fmla="*/ 2147483646 w 106"/>
                <a:gd name="T7" fmla="*/ 2147483646 h 109"/>
                <a:gd name="T8" fmla="*/ 2147483646 w 106"/>
                <a:gd name="T9" fmla="*/ 2147483646 h 109"/>
                <a:gd name="T10" fmla="*/ 2147483646 w 106"/>
                <a:gd name="T11" fmla="*/ 2147483646 h 109"/>
                <a:gd name="T12" fmla="*/ 2147483646 w 106"/>
                <a:gd name="T13" fmla="*/ 0 h 109"/>
                <a:gd name="T14" fmla="*/ 2147483646 w 10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109"/>
                <a:gd name="T26" fmla="*/ 106 w 10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109">
                  <a:moveTo>
                    <a:pt x="44" y="14"/>
                  </a:moveTo>
                  <a:lnTo>
                    <a:pt x="0" y="61"/>
                  </a:lnTo>
                  <a:lnTo>
                    <a:pt x="33" y="109"/>
                  </a:lnTo>
                  <a:lnTo>
                    <a:pt x="50" y="94"/>
                  </a:lnTo>
                  <a:lnTo>
                    <a:pt x="97" y="60"/>
                  </a:lnTo>
                  <a:lnTo>
                    <a:pt x="106" y="26"/>
                  </a:lnTo>
                  <a:lnTo>
                    <a:pt x="64" y="0"/>
                  </a:lnTo>
                  <a:lnTo>
                    <a:pt x="44"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5" name="Freeform 209"/>
            <p:cNvSpPr>
              <a:spLocks noChangeAspect="1"/>
            </p:cNvSpPr>
            <p:nvPr/>
          </p:nvSpPr>
          <p:spPr bwMode="auto">
            <a:xfrm>
              <a:off x="3786526" y="4030929"/>
              <a:ext cx="5535" cy="12395"/>
            </a:xfrm>
            <a:custGeom>
              <a:avLst/>
              <a:gdLst>
                <a:gd name="T0" fmla="*/ 0 w 11"/>
                <a:gd name="T1" fmla="*/ 2147483646 h 27"/>
                <a:gd name="T2" fmla="*/ 0 w 11"/>
                <a:gd name="T3" fmla="*/ 2147483646 h 27"/>
                <a:gd name="T4" fmla="*/ 0 w 11"/>
                <a:gd name="T5" fmla="*/ 0 h 27"/>
                <a:gd name="T6" fmla="*/ 0 w 11"/>
                <a:gd name="T7" fmla="*/ 2147483646 h 27"/>
                <a:gd name="T8" fmla="*/ 0 60000 65536"/>
                <a:gd name="T9" fmla="*/ 0 60000 65536"/>
                <a:gd name="T10" fmla="*/ 0 60000 65536"/>
                <a:gd name="T11" fmla="*/ 0 60000 65536"/>
                <a:gd name="T12" fmla="*/ 0 w 11"/>
                <a:gd name="T13" fmla="*/ 0 h 27"/>
                <a:gd name="T14" fmla="*/ 11 w 11"/>
                <a:gd name="T15" fmla="*/ 27 h 27"/>
              </a:gdLst>
              <a:ahLst/>
              <a:cxnLst>
                <a:cxn ang="T8">
                  <a:pos x="T0" y="T1"/>
                </a:cxn>
                <a:cxn ang="T9">
                  <a:pos x="T2" y="T3"/>
                </a:cxn>
                <a:cxn ang="T10">
                  <a:pos x="T4" y="T5"/>
                </a:cxn>
                <a:cxn ang="T11">
                  <a:pos x="T6" y="T7"/>
                </a:cxn>
              </a:cxnLst>
              <a:rect l="T12" t="T13" r="T14" b="T15"/>
              <a:pathLst>
                <a:path w="11" h="27">
                  <a:moveTo>
                    <a:pt x="11" y="27"/>
                  </a:moveTo>
                  <a:lnTo>
                    <a:pt x="0" y="25"/>
                  </a:lnTo>
                  <a:lnTo>
                    <a:pt x="6" y="0"/>
                  </a:lnTo>
                  <a:lnTo>
                    <a:pt x="11" y="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6" name="Freeform 210"/>
            <p:cNvSpPr>
              <a:spLocks noChangeAspect="1"/>
            </p:cNvSpPr>
            <p:nvPr/>
          </p:nvSpPr>
          <p:spPr bwMode="auto">
            <a:xfrm>
              <a:off x="4147669" y="4106540"/>
              <a:ext cx="26291" cy="35946"/>
            </a:xfrm>
            <a:custGeom>
              <a:avLst/>
              <a:gdLst>
                <a:gd name="T0" fmla="*/ 2147483646 w 56"/>
                <a:gd name="T1" fmla="*/ 0 h 85"/>
                <a:gd name="T2" fmla="*/ 0 w 56"/>
                <a:gd name="T3" fmla="*/ 2147483646 h 85"/>
                <a:gd name="T4" fmla="*/ 0 w 56"/>
                <a:gd name="T5" fmla="*/ 2147483646 h 85"/>
                <a:gd name="T6" fmla="*/ 2147483646 w 56"/>
                <a:gd name="T7" fmla="*/ 2147483646 h 85"/>
                <a:gd name="T8" fmla="*/ 2147483646 w 56"/>
                <a:gd name="T9" fmla="*/ 2147483646 h 85"/>
                <a:gd name="T10" fmla="*/ 2147483646 w 56"/>
                <a:gd name="T11" fmla="*/ 0 h 85"/>
                <a:gd name="T12" fmla="*/ 2147483646 w 56"/>
                <a:gd name="T13" fmla="*/ 0 h 85"/>
                <a:gd name="T14" fmla="*/ 0 60000 65536"/>
                <a:gd name="T15" fmla="*/ 0 60000 65536"/>
                <a:gd name="T16" fmla="*/ 0 60000 65536"/>
                <a:gd name="T17" fmla="*/ 0 60000 65536"/>
                <a:gd name="T18" fmla="*/ 0 60000 65536"/>
                <a:gd name="T19" fmla="*/ 0 60000 65536"/>
                <a:gd name="T20" fmla="*/ 0 60000 65536"/>
                <a:gd name="T21" fmla="*/ 0 w 56"/>
                <a:gd name="T22" fmla="*/ 0 h 85"/>
                <a:gd name="T23" fmla="*/ 56 w 56"/>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85">
                  <a:moveTo>
                    <a:pt x="27" y="0"/>
                  </a:moveTo>
                  <a:lnTo>
                    <a:pt x="3" y="26"/>
                  </a:lnTo>
                  <a:lnTo>
                    <a:pt x="0" y="67"/>
                  </a:lnTo>
                  <a:lnTo>
                    <a:pt x="48" y="85"/>
                  </a:lnTo>
                  <a:lnTo>
                    <a:pt x="56" y="61"/>
                  </a:lnTo>
                  <a:lnTo>
                    <a:pt x="52" y="11"/>
                  </a:lnTo>
                  <a:lnTo>
                    <a:pt x="2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7" name="Freeform 211"/>
            <p:cNvSpPr>
              <a:spLocks noChangeAspect="1"/>
            </p:cNvSpPr>
            <p:nvPr/>
          </p:nvSpPr>
          <p:spPr bwMode="auto">
            <a:xfrm>
              <a:off x="3729794" y="3623126"/>
              <a:ext cx="279505" cy="292528"/>
            </a:xfrm>
            <a:custGeom>
              <a:avLst/>
              <a:gdLst>
                <a:gd name="T0" fmla="*/ 2147483646 w 597"/>
                <a:gd name="T1" fmla="*/ 2147483646 h 669"/>
                <a:gd name="T2" fmla="*/ 2147483646 w 597"/>
                <a:gd name="T3" fmla="*/ 2147483646 h 669"/>
                <a:gd name="T4" fmla="*/ 2147483646 w 597"/>
                <a:gd name="T5" fmla="*/ 2147483646 h 669"/>
                <a:gd name="T6" fmla="*/ 2147483646 w 597"/>
                <a:gd name="T7" fmla="*/ 2147483646 h 669"/>
                <a:gd name="T8" fmla="*/ 2147483646 w 597"/>
                <a:gd name="T9" fmla="*/ 2147483646 h 669"/>
                <a:gd name="T10" fmla="*/ 2147483646 w 597"/>
                <a:gd name="T11" fmla="*/ 2147483646 h 669"/>
                <a:gd name="T12" fmla="*/ 2147483646 w 597"/>
                <a:gd name="T13" fmla="*/ 2147483646 h 669"/>
                <a:gd name="T14" fmla="*/ 2147483646 w 597"/>
                <a:gd name="T15" fmla="*/ 2147483646 h 669"/>
                <a:gd name="T16" fmla="*/ 2147483646 w 597"/>
                <a:gd name="T17" fmla="*/ 2147483646 h 669"/>
                <a:gd name="T18" fmla="*/ 2147483646 w 597"/>
                <a:gd name="T19" fmla="*/ 2147483646 h 669"/>
                <a:gd name="T20" fmla="*/ 2147483646 w 597"/>
                <a:gd name="T21" fmla="*/ 2147483646 h 669"/>
                <a:gd name="T22" fmla="*/ 2147483646 w 597"/>
                <a:gd name="T23" fmla="*/ 2147483646 h 669"/>
                <a:gd name="T24" fmla="*/ 2147483646 w 597"/>
                <a:gd name="T25" fmla="*/ 2147483646 h 669"/>
                <a:gd name="T26" fmla="*/ 2147483646 w 597"/>
                <a:gd name="T27" fmla="*/ 2147483646 h 669"/>
                <a:gd name="T28" fmla="*/ 2147483646 w 597"/>
                <a:gd name="T29" fmla="*/ 2147483646 h 669"/>
                <a:gd name="T30" fmla="*/ 2147483646 w 597"/>
                <a:gd name="T31" fmla="*/ 2147483646 h 669"/>
                <a:gd name="T32" fmla="*/ 2147483646 w 597"/>
                <a:gd name="T33" fmla="*/ 2147483646 h 669"/>
                <a:gd name="T34" fmla="*/ 2147483646 w 597"/>
                <a:gd name="T35" fmla="*/ 2147483646 h 669"/>
                <a:gd name="T36" fmla="*/ 2147483646 w 597"/>
                <a:gd name="T37" fmla="*/ 2147483646 h 669"/>
                <a:gd name="T38" fmla="*/ 0 w 597"/>
                <a:gd name="T39" fmla="*/ 2147483646 h 669"/>
                <a:gd name="T40" fmla="*/ 0 w 597"/>
                <a:gd name="T41" fmla="*/ 2147483646 h 669"/>
                <a:gd name="T42" fmla="*/ 0 w 597"/>
                <a:gd name="T43" fmla="*/ 2147483646 h 669"/>
                <a:gd name="T44" fmla="*/ 2147483646 w 597"/>
                <a:gd name="T45" fmla="*/ 2147483646 h 669"/>
                <a:gd name="T46" fmla="*/ 2147483646 w 597"/>
                <a:gd name="T47" fmla="*/ 2147483646 h 669"/>
                <a:gd name="T48" fmla="*/ 2147483646 w 597"/>
                <a:gd name="T49" fmla="*/ 2147483646 h 669"/>
                <a:gd name="T50" fmla="*/ 2147483646 w 597"/>
                <a:gd name="T51" fmla="*/ 2147483646 h 669"/>
                <a:gd name="T52" fmla="*/ 2147483646 w 597"/>
                <a:gd name="T53" fmla="*/ 2147483646 h 669"/>
                <a:gd name="T54" fmla="*/ 2147483646 w 597"/>
                <a:gd name="T55" fmla="*/ 2147483646 h 669"/>
                <a:gd name="T56" fmla="*/ 2147483646 w 597"/>
                <a:gd name="T57" fmla="*/ 2147483646 h 669"/>
                <a:gd name="T58" fmla="*/ 2147483646 w 597"/>
                <a:gd name="T59" fmla="*/ 2147483646 h 669"/>
                <a:gd name="T60" fmla="*/ 2147483646 w 597"/>
                <a:gd name="T61" fmla="*/ 2147483646 h 669"/>
                <a:gd name="T62" fmla="*/ 2147483646 w 597"/>
                <a:gd name="T63" fmla="*/ 0 h 669"/>
                <a:gd name="T64" fmla="*/ 2147483646 w 597"/>
                <a:gd name="T65" fmla="*/ 0 h 669"/>
                <a:gd name="T66" fmla="*/ 2147483646 w 597"/>
                <a:gd name="T67" fmla="*/ 0 h 669"/>
                <a:gd name="T68" fmla="*/ 2147483646 w 597"/>
                <a:gd name="T69" fmla="*/ 0 h 669"/>
                <a:gd name="T70" fmla="*/ 2147483646 w 597"/>
                <a:gd name="T71" fmla="*/ 0 h 669"/>
                <a:gd name="T72" fmla="*/ 2147483646 w 597"/>
                <a:gd name="T73" fmla="*/ 0 h 669"/>
                <a:gd name="T74" fmla="*/ 2147483646 w 597"/>
                <a:gd name="T75" fmla="*/ 2147483646 h 669"/>
                <a:gd name="T76" fmla="*/ 2147483646 w 597"/>
                <a:gd name="T77" fmla="*/ 2147483646 h 669"/>
                <a:gd name="T78" fmla="*/ 2147483646 w 597"/>
                <a:gd name="T79" fmla="*/ 2147483646 h 669"/>
                <a:gd name="T80" fmla="*/ 2147483646 w 597"/>
                <a:gd name="T81" fmla="*/ 2147483646 h 669"/>
                <a:gd name="T82" fmla="*/ 2147483646 w 597"/>
                <a:gd name="T83" fmla="*/ 2147483646 h 669"/>
                <a:gd name="T84" fmla="*/ 2147483646 w 597"/>
                <a:gd name="T85" fmla="*/ 2147483646 h 669"/>
                <a:gd name="T86" fmla="*/ 2147483646 w 597"/>
                <a:gd name="T87" fmla="*/ 2147483646 h 669"/>
                <a:gd name="T88" fmla="*/ 2147483646 w 597"/>
                <a:gd name="T89" fmla="*/ 2147483646 h 669"/>
                <a:gd name="T90" fmla="*/ 2147483646 w 597"/>
                <a:gd name="T91" fmla="*/ 2147483646 h 669"/>
                <a:gd name="T92" fmla="*/ 2147483646 w 597"/>
                <a:gd name="T93" fmla="*/ 2147483646 h 669"/>
                <a:gd name="T94" fmla="*/ 2147483646 w 597"/>
                <a:gd name="T95" fmla="*/ 2147483646 h 669"/>
                <a:gd name="T96" fmla="*/ 2147483646 w 597"/>
                <a:gd name="T97" fmla="*/ 2147483646 h 669"/>
                <a:gd name="T98" fmla="*/ 2147483646 w 597"/>
                <a:gd name="T99" fmla="*/ 2147483646 h 669"/>
                <a:gd name="T100" fmla="*/ 2147483646 w 597"/>
                <a:gd name="T101" fmla="*/ 2147483646 h 669"/>
                <a:gd name="T102" fmla="*/ 2147483646 w 597"/>
                <a:gd name="T103" fmla="*/ 2147483646 h 669"/>
                <a:gd name="T104" fmla="*/ 2147483646 w 597"/>
                <a:gd name="T105" fmla="*/ 2147483646 h 6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7"/>
                <a:gd name="T160" fmla="*/ 0 h 669"/>
                <a:gd name="T161" fmla="*/ 597 w 597"/>
                <a:gd name="T162" fmla="*/ 669 h 6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7" h="669">
                  <a:moveTo>
                    <a:pt x="596" y="391"/>
                  </a:moveTo>
                  <a:lnTo>
                    <a:pt x="546" y="393"/>
                  </a:lnTo>
                  <a:lnTo>
                    <a:pt x="499" y="394"/>
                  </a:lnTo>
                  <a:lnTo>
                    <a:pt x="497" y="439"/>
                  </a:lnTo>
                  <a:lnTo>
                    <a:pt x="497" y="482"/>
                  </a:lnTo>
                  <a:lnTo>
                    <a:pt x="496" y="526"/>
                  </a:lnTo>
                  <a:lnTo>
                    <a:pt x="494" y="570"/>
                  </a:lnTo>
                  <a:lnTo>
                    <a:pt x="529" y="611"/>
                  </a:lnTo>
                  <a:lnTo>
                    <a:pt x="563" y="651"/>
                  </a:lnTo>
                  <a:lnTo>
                    <a:pt x="490" y="660"/>
                  </a:lnTo>
                  <a:lnTo>
                    <a:pt x="418" y="669"/>
                  </a:lnTo>
                  <a:lnTo>
                    <a:pt x="372" y="658"/>
                  </a:lnTo>
                  <a:lnTo>
                    <a:pt x="327" y="648"/>
                  </a:lnTo>
                  <a:lnTo>
                    <a:pt x="320" y="637"/>
                  </a:lnTo>
                  <a:lnTo>
                    <a:pt x="263" y="636"/>
                  </a:lnTo>
                  <a:lnTo>
                    <a:pt x="208" y="633"/>
                  </a:lnTo>
                  <a:lnTo>
                    <a:pt x="151" y="631"/>
                  </a:lnTo>
                  <a:lnTo>
                    <a:pt x="96" y="630"/>
                  </a:lnTo>
                  <a:lnTo>
                    <a:pt x="58" y="615"/>
                  </a:lnTo>
                  <a:lnTo>
                    <a:pt x="0" y="630"/>
                  </a:lnTo>
                  <a:lnTo>
                    <a:pt x="5" y="585"/>
                  </a:lnTo>
                  <a:lnTo>
                    <a:pt x="8" y="540"/>
                  </a:lnTo>
                  <a:lnTo>
                    <a:pt x="30" y="472"/>
                  </a:lnTo>
                  <a:lnTo>
                    <a:pt x="52" y="403"/>
                  </a:lnTo>
                  <a:lnTo>
                    <a:pt x="78" y="366"/>
                  </a:lnTo>
                  <a:lnTo>
                    <a:pt x="102" y="329"/>
                  </a:lnTo>
                  <a:lnTo>
                    <a:pt x="93" y="255"/>
                  </a:lnTo>
                  <a:lnTo>
                    <a:pt x="81" y="214"/>
                  </a:lnTo>
                  <a:lnTo>
                    <a:pt x="67" y="170"/>
                  </a:lnTo>
                  <a:lnTo>
                    <a:pt x="84" y="144"/>
                  </a:lnTo>
                  <a:lnTo>
                    <a:pt x="60" y="78"/>
                  </a:lnTo>
                  <a:lnTo>
                    <a:pt x="35" y="12"/>
                  </a:lnTo>
                  <a:lnTo>
                    <a:pt x="75" y="0"/>
                  </a:lnTo>
                  <a:lnTo>
                    <a:pt x="117" y="2"/>
                  </a:lnTo>
                  <a:lnTo>
                    <a:pt x="158" y="3"/>
                  </a:lnTo>
                  <a:lnTo>
                    <a:pt x="200" y="5"/>
                  </a:lnTo>
                  <a:lnTo>
                    <a:pt x="242" y="8"/>
                  </a:lnTo>
                  <a:lnTo>
                    <a:pt x="261" y="58"/>
                  </a:lnTo>
                  <a:lnTo>
                    <a:pt x="281" y="111"/>
                  </a:lnTo>
                  <a:lnTo>
                    <a:pt x="315" y="124"/>
                  </a:lnTo>
                  <a:lnTo>
                    <a:pt x="375" y="112"/>
                  </a:lnTo>
                  <a:lnTo>
                    <a:pt x="385" y="63"/>
                  </a:lnTo>
                  <a:lnTo>
                    <a:pt x="435" y="67"/>
                  </a:lnTo>
                  <a:lnTo>
                    <a:pt x="433" y="79"/>
                  </a:lnTo>
                  <a:lnTo>
                    <a:pt x="497" y="88"/>
                  </a:lnTo>
                  <a:lnTo>
                    <a:pt x="499" y="151"/>
                  </a:lnTo>
                  <a:lnTo>
                    <a:pt x="500" y="215"/>
                  </a:lnTo>
                  <a:lnTo>
                    <a:pt x="515" y="272"/>
                  </a:lnTo>
                  <a:lnTo>
                    <a:pt x="517" y="294"/>
                  </a:lnTo>
                  <a:lnTo>
                    <a:pt x="557" y="285"/>
                  </a:lnTo>
                  <a:lnTo>
                    <a:pt x="597" y="276"/>
                  </a:lnTo>
                  <a:lnTo>
                    <a:pt x="597" y="335"/>
                  </a:lnTo>
                  <a:lnTo>
                    <a:pt x="596" y="39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8" name="Freeform 212"/>
            <p:cNvSpPr>
              <a:spLocks noChangeAspect="1"/>
            </p:cNvSpPr>
            <p:nvPr/>
          </p:nvSpPr>
          <p:spPr bwMode="auto">
            <a:xfrm>
              <a:off x="3739480" y="3589658"/>
              <a:ext cx="22139" cy="32228"/>
            </a:xfrm>
            <a:custGeom>
              <a:avLst/>
              <a:gdLst>
                <a:gd name="T0" fmla="*/ 0 w 50"/>
                <a:gd name="T1" fmla="*/ 2147483646 h 72"/>
                <a:gd name="T2" fmla="*/ 0 w 50"/>
                <a:gd name="T3" fmla="*/ 2147483646 h 72"/>
                <a:gd name="T4" fmla="*/ 2147483646 w 50"/>
                <a:gd name="T5" fmla="*/ 0 h 72"/>
                <a:gd name="T6" fmla="*/ 2147483646 w 50"/>
                <a:gd name="T7" fmla="*/ 0 h 72"/>
                <a:gd name="T8" fmla="*/ 2147483646 w 50"/>
                <a:gd name="T9" fmla="*/ 2147483646 h 72"/>
                <a:gd name="T10" fmla="*/ 2147483646 w 50"/>
                <a:gd name="T11" fmla="*/ 2147483646 h 72"/>
                <a:gd name="T12" fmla="*/ 0 w 50"/>
                <a:gd name="T13" fmla="*/ 2147483646 h 72"/>
                <a:gd name="T14" fmla="*/ 0 60000 65536"/>
                <a:gd name="T15" fmla="*/ 0 60000 65536"/>
                <a:gd name="T16" fmla="*/ 0 60000 65536"/>
                <a:gd name="T17" fmla="*/ 0 60000 65536"/>
                <a:gd name="T18" fmla="*/ 0 60000 65536"/>
                <a:gd name="T19" fmla="*/ 0 60000 65536"/>
                <a:gd name="T20" fmla="*/ 0 60000 65536"/>
                <a:gd name="T21" fmla="*/ 0 w 50"/>
                <a:gd name="T22" fmla="*/ 0 h 72"/>
                <a:gd name="T23" fmla="*/ 50 w 50"/>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72">
                  <a:moveTo>
                    <a:pt x="7" y="72"/>
                  </a:moveTo>
                  <a:lnTo>
                    <a:pt x="0" y="30"/>
                  </a:lnTo>
                  <a:lnTo>
                    <a:pt x="32" y="0"/>
                  </a:lnTo>
                  <a:lnTo>
                    <a:pt x="50" y="9"/>
                  </a:lnTo>
                  <a:lnTo>
                    <a:pt x="28" y="26"/>
                  </a:lnTo>
                  <a:lnTo>
                    <a:pt x="23" y="69"/>
                  </a:lnTo>
                  <a:lnTo>
                    <a:pt x="7" y="7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299" name="Freeform 215"/>
            <p:cNvSpPr>
              <a:spLocks noChangeAspect="1"/>
            </p:cNvSpPr>
            <p:nvPr/>
          </p:nvSpPr>
          <p:spPr bwMode="auto">
            <a:xfrm>
              <a:off x="3681365" y="3424802"/>
              <a:ext cx="42894" cy="32228"/>
            </a:xfrm>
            <a:custGeom>
              <a:avLst/>
              <a:gdLst>
                <a:gd name="T0" fmla="*/ 2147483646 w 91"/>
                <a:gd name="T1" fmla="*/ 2147483646 h 74"/>
                <a:gd name="T2" fmla="*/ 0 w 91"/>
                <a:gd name="T3" fmla="*/ 2147483646 h 74"/>
                <a:gd name="T4" fmla="*/ 0 w 91"/>
                <a:gd name="T5" fmla="*/ 2147483646 h 74"/>
                <a:gd name="T6" fmla="*/ 2147483646 w 91"/>
                <a:gd name="T7" fmla="*/ 0 h 74"/>
                <a:gd name="T8" fmla="*/ 2147483646 w 91"/>
                <a:gd name="T9" fmla="*/ 0 h 74"/>
                <a:gd name="T10" fmla="*/ 2147483646 w 91"/>
                <a:gd name="T11" fmla="*/ 0 h 74"/>
                <a:gd name="T12" fmla="*/ 2147483646 w 91"/>
                <a:gd name="T13" fmla="*/ 2147483646 h 74"/>
                <a:gd name="T14" fmla="*/ 2147483646 w 91"/>
                <a:gd name="T15" fmla="*/ 2147483646 h 74"/>
                <a:gd name="T16" fmla="*/ 2147483646 w 91"/>
                <a:gd name="T17" fmla="*/ 2147483646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74"/>
                <a:gd name="T29" fmla="*/ 91 w 91"/>
                <a:gd name="T30" fmla="*/ 74 h 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74">
                  <a:moveTo>
                    <a:pt x="15" y="74"/>
                  </a:moveTo>
                  <a:lnTo>
                    <a:pt x="0" y="67"/>
                  </a:lnTo>
                  <a:lnTo>
                    <a:pt x="4" y="46"/>
                  </a:lnTo>
                  <a:lnTo>
                    <a:pt x="16" y="0"/>
                  </a:lnTo>
                  <a:lnTo>
                    <a:pt x="53" y="4"/>
                  </a:lnTo>
                  <a:lnTo>
                    <a:pt x="89" y="10"/>
                  </a:lnTo>
                  <a:lnTo>
                    <a:pt x="91" y="74"/>
                  </a:lnTo>
                  <a:lnTo>
                    <a:pt x="53" y="74"/>
                  </a:lnTo>
                  <a:lnTo>
                    <a:pt x="15" y="7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0" name="Freeform 216"/>
            <p:cNvSpPr>
              <a:spLocks noChangeAspect="1"/>
            </p:cNvSpPr>
            <p:nvPr/>
          </p:nvSpPr>
          <p:spPr bwMode="auto">
            <a:xfrm>
              <a:off x="3659226" y="3390095"/>
              <a:ext cx="11070" cy="13634"/>
            </a:xfrm>
            <a:custGeom>
              <a:avLst/>
              <a:gdLst>
                <a:gd name="T0" fmla="*/ 2147483646 w 22"/>
                <a:gd name="T1" fmla="*/ 0 h 28"/>
                <a:gd name="T2" fmla="*/ 2147483646 w 22"/>
                <a:gd name="T3" fmla="*/ 0 h 28"/>
                <a:gd name="T4" fmla="*/ 0 w 22"/>
                <a:gd name="T5" fmla="*/ 2147483646 h 28"/>
                <a:gd name="T6" fmla="*/ 2147483646 w 22"/>
                <a:gd name="T7" fmla="*/ 0 h 28"/>
                <a:gd name="T8" fmla="*/ 0 60000 65536"/>
                <a:gd name="T9" fmla="*/ 0 60000 65536"/>
                <a:gd name="T10" fmla="*/ 0 60000 65536"/>
                <a:gd name="T11" fmla="*/ 0 60000 65536"/>
                <a:gd name="T12" fmla="*/ 0 w 22"/>
                <a:gd name="T13" fmla="*/ 0 h 28"/>
                <a:gd name="T14" fmla="*/ 22 w 22"/>
                <a:gd name="T15" fmla="*/ 28 h 28"/>
              </a:gdLst>
              <a:ahLst/>
              <a:cxnLst>
                <a:cxn ang="T8">
                  <a:pos x="T0" y="T1"/>
                </a:cxn>
                <a:cxn ang="T9">
                  <a:pos x="T2" y="T3"/>
                </a:cxn>
                <a:cxn ang="T10">
                  <a:pos x="T4" y="T5"/>
                </a:cxn>
                <a:cxn ang="T11">
                  <a:pos x="T6" y="T7"/>
                </a:cxn>
              </a:cxnLst>
              <a:rect l="T12" t="T13" r="T14" b="T15"/>
              <a:pathLst>
                <a:path w="22" h="28">
                  <a:moveTo>
                    <a:pt x="22" y="3"/>
                  </a:moveTo>
                  <a:lnTo>
                    <a:pt x="15" y="0"/>
                  </a:lnTo>
                  <a:lnTo>
                    <a:pt x="0" y="28"/>
                  </a:lnTo>
                  <a:lnTo>
                    <a:pt x="22"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1" name="Freeform 217"/>
            <p:cNvSpPr>
              <a:spLocks noChangeAspect="1"/>
            </p:cNvSpPr>
            <p:nvPr/>
          </p:nvSpPr>
          <p:spPr bwMode="auto">
            <a:xfrm>
              <a:off x="3664761" y="3429760"/>
              <a:ext cx="131450" cy="147503"/>
            </a:xfrm>
            <a:custGeom>
              <a:avLst/>
              <a:gdLst>
                <a:gd name="T0" fmla="*/ 2147483646 w 277"/>
                <a:gd name="T1" fmla="*/ 2147483646 h 337"/>
                <a:gd name="T2" fmla="*/ 2147483646 w 277"/>
                <a:gd name="T3" fmla="*/ 2147483646 h 337"/>
                <a:gd name="T4" fmla="*/ 2147483646 w 277"/>
                <a:gd name="T5" fmla="*/ 2147483646 h 337"/>
                <a:gd name="T6" fmla="*/ 2147483646 w 277"/>
                <a:gd name="T7" fmla="*/ 2147483646 h 337"/>
                <a:gd name="T8" fmla="*/ 2147483646 w 277"/>
                <a:gd name="T9" fmla="*/ 2147483646 h 337"/>
                <a:gd name="T10" fmla="*/ 0 w 277"/>
                <a:gd name="T11" fmla="*/ 2147483646 h 337"/>
                <a:gd name="T12" fmla="*/ 0 w 277"/>
                <a:gd name="T13" fmla="*/ 2147483646 h 337"/>
                <a:gd name="T14" fmla="*/ 2147483646 w 277"/>
                <a:gd name="T15" fmla="*/ 2147483646 h 337"/>
                <a:gd name="T16" fmla="*/ 2147483646 w 277"/>
                <a:gd name="T17" fmla="*/ 2147483646 h 337"/>
                <a:gd name="T18" fmla="*/ 0 w 277"/>
                <a:gd name="T19" fmla="*/ 2147483646 h 337"/>
                <a:gd name="T20" fmla="*/ 2147483646 w 277"/>
                <a:gd name="T21" fmla="*/ 2147483646 h 337"/>
                <a:gd name="T22" fmla="*/ 2147483646 w 277"/>
                <a:gd name="T23" fmla="*/ 2147483646 h 337"/>
                <a:gd name="T24" fmla="*/ 2147483646 w 277"/>
                <a:gd name="T25" fmla="*/ 2147483646 h 337"/>
                <a:gd name="T26" fmla="*/ 2147483646 w 277"/>
                <a:gd name="T27" fmla="*/ 2147483646 h 337"/>
                <a:gd name="T28" fmla="*/ 2147483646 w 277"/>
                <a:gd name="T29" fmla="*/ 2147483646 h 337"/>
                <a:gd name="T30" fmla="*/ 2147483646 w 277"/>
                <a:gd name="T31" fmla="*/ 2147483646 h 337"/>
                <a:gd name="T32" fmla="*/ 2147483646 w 277"/>
                <a:gd name="T33" fmla="*/ 2147483646 h 337"/>
                <a:gd name="T34" fmla="*/ 2147483646 w 277"/>
                <a:gd name="T35" fmla="*/ 2147483646 h 337"/>
                <a:gd name="T36" fmla="*/ 2147483646 w 277"/>
                <a:gd name="T37" fmla="*/ 2147483646 h 337"/>
                <a:gd name="T38" fmla="*/ 2147483646 w 277"/>
                <a:gd name="T39" fmla="*/ 2147483646 h 337"/>
                <a:gd name="T40" fmla="*/ 2147483646 w 277"/>
                <a:gd name="T41" fmla="*/ 2147483646 h 337"/>
                <a:gd name="T42" fmla="*/ 2147483646 w 277"/>
                <a:gd name="T43" fmla="*/ 2147483646 h 337"/>
                <a:gd name="T44" fmla="*/ 2147483646 w 277"/>
                <a:gd name="T45" fmla="*/ 2147483646 h 337"/>
                <a:gd name="T46" fmla="*/ 2147483646 w 277"/>
                <a:gd name="T47" fmla="*/ 2147483646 h 337"/>
                <a:gd name="T48" fmla="*/ 2147483646 w 277"/>
                <a:gd name="T49" fmla="*/ 2147483646 h 337"/>
                <a:gd name="T50" fmla="*/ 2147483646 w 277"/>
                <a:gd name="T51" fmla="*/ 2147483646 h 337"/>
                <a:gd name="T52" fmla="*/ 2147483646 w 277"/>
                <a:gd name="T53" fmla="*/ 2147483646 h 337"/>
                <a:gd name="T54" fmla="*/ 2147483646 w 277"/>
                <a:gd name="T55" fmla="*/ 2147483646 h 337"/>
                <a:gd name="T56" fmla="*/ 2147483646 w 277"/>
                <a:gd name="T57" fmla="*/ 2147483646 h 337"/>
                <a:gd name="T58" fmla="*/ 2147483646 w 277"/>
                <a:gd name="T59" fmla="*/ 2147483646 h 337"/>
                <a:gd name="T60" fmla="*/ 2147483646 w 277"/>
                <a:gd name="T61" fmla="*/ 2147483646 h 337"/>
                <a:gd name="T62" fmla="*/ 2147483646 w 277"/>
                <a:gd name="T63" fmla="*/ 2147483646 h 337"/>
                <a:gd name="T64" fmla="*/ 2147483646 w 277"/>
                <a:gd name="T65" fmla="*/ 2147483646 h 337"/>
                <a:gd name="T66" fmla="*/ 2147483646 w 277"/>
                <a:gd name="T67" fmla="*/ 0 h 337"/>
                <a:gd name="T68" fmla="*/ 2147483646 w 277"/>
                <a:gd name="T69" fmla="*/ 0 h 337"/>
                <a:gd name="T70" fmla="*/ 2147483646 w 277"/>
                <a:gd name="T71" fmla="*/ 0 h 337"/>
                <a:gd name="T72" fmla="*/ 2147483646 w 277"/>
                <a:gd name="T73" fmla="*/ 2147483646 h 337"/>
                <a:gd name="T74" fmla="*/ 2147483646 w 277"/>
                <a:gd name="T75" fmla="*/ 2147483646 h 337"/>
                <a:gd name="T76" fmla="*/ 2147483646 w 277"/>
                <a:gd name="T77" fmla="*/ 2147483646 h 337"/>
                <a:gd name="T78" fmla="*/ 2147483646 w 277"/>
                <a:gd name="T79" fmla="*/ 2147483646 h 3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7"/>
                <a:gd name="T121" fmla="*/ 0 h 337"/>
                <a:gd name="T122" fmla="*/ 277 w 277"/>
                <a:gd name="T123" fmla="*/ 337 h 3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7" h="337">
                  <a:moveTo>
                    <a:pt x="46" y="63"/>
                  </a:moveTo>
                  <a:lnTo>
                    <a:pt x="39" y="85"/>
                  </a:lnTo>
                  <a:lnTo>
                    <a:pt x="25" y="85"/>
                  </a:lnTo>
                  <a:lnTo>
                    <a:pt x="57" y="111"/>
                  </a:lnTo>
                  <a:lnTo>
                    <a:pt x="28" y="108"/>
                  </a:lnTo>
                  <a:lnTo>
                    <a:pt x="12" y="160"/>
                  </a:lnTo>
                  <a:lnTo>
                    <a:pt x="0" y="160"/>
                  </a:lnTo>
                  <a:lnTo>
                    <a:pt x="19" y="197"/>
                  </a:lnTo>
                  <a:lnTo>
                    <a:pt x="30" y="208"/>
                  </a:lnTo>
                  <a:lnTo>
                    <a:pt x="13" y="194"/>
                  </a:lnTo>
                  <a:lnTo>
                    <a:pt x="34" y="227"/>
                  </a:lnTo>
                  <a:lnTo>
                    <a:pt x="28" y="225"/>
                  </a:lnTo>
                  <a:lnTo>
                    <a:pt x="58" y="260"/>
                  </a:lnTo>
                  <a:lnTo>
                    <a:pt x="51" y="258"/>
                  </a:lnTo>
                  <a:lnTo>
                    <a:pt x="82" y="297"/>
                  </a:lnTo>
                  <a:lnTo>
                    <a:pt x="115" y="337"/>
                  </a:lnTo>
                  <a:lnTo>
                    <a:pt x="130" y="313"/>
                  </a:lnTo>
                  <a:lnTo>
                    <a:pt x="143" y="322"/>
                  </a:lnTo>
                  <a:lnTo>
                    <a:pt x="152" y="312"/>
                  </a:lnTo>
                  <a:lnTo>
                    <a:pt x="143" y="288"/>
                  </a:lnTo>
                  <a:lnTo>
                    <a:pt x="137" y="273"/>
                  </a:lnTo>
                  <a:lnTo>
                    <a:pt x="136" y="258"/>
                  </a:lnTo>
                  <a:lnTo>
                    <a:pt x="180" y="254"/>
                  </a:lnTo>
                  <a:lnTo>
                    <a:pt x="183" y="219"/>
                  </a:lnTo>
                  <a:lnTo>
                    <a:pt x="212" y="251"/>
                  </a:lnTo>
                  <a:lnTo>
                    <a:pt x="240" y="240"/>
                  </a:lnTo>
                  <a:lnTo>
                    <a:pt x="248" y="255"/>
                  </a:lnTo>
                  <a:lnTo>
                    <a:pt x="264" y="240"/>
                  </a:lnTo>
                  <a:lnTo>
                    <a:pt x="277" y="166"/>
                  </a:lnTo>
                  <a:lnTo>
                    <a:pt x="249" y="117"/>
                  </a:lnTo>
                  <a:lnTo>
                    <a:pt x="272" y="85"/>
                  </a:lnTo>
                  <a:lnTo>
                    <a:pt x="269" y="48"/>
                  </a:lnTo>
                  <a:lnTo>
                    <a:pt x="215" y="52"/>
                  </a:lnTo>
                  <a:lnTo>
                    <a:pt x="219" y="0"/>
                  </a:lnTo>
                  <a:lnTo>
                    <a:pt x="172" y="0"/>
                  </a:lnTo>
                  <a:lnTo>
                    <a:pt x="122" y="0"/>
                  </a:lnTo>
                  <a:lnTo>
                    <a:pt x="124" y="64"/>
                  </a:lnTo>
                  <a:lnTo>
                    <a:pt x="86" y="64"/>
                  </a:lnTo>
                  <a:lnTo>
                    <a:pt x="48" y="64"/>
                  </a:lnTo>
                  <a:lnTo>
                    <a:pt x="46" y="6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2" name="Freeform 219"/>
            <p:cNvSpPr>
              <a:spLocks noChangeAspect="1"/>
            </p:cNvSpPr>
            <p:nvPr/>
          </p:nvSpPr>
          <p:spPr bwMode="auto">
            <a:xfrm>
              <a:off x="3613564" y="3471904"/>
              <a:ext cx="5535" cy="8676"/>
            </a:xfrm>
            <a:custGeom>
              <a:avLst/>
              <a:gdLst>
                <a:gd name="T0" fmla="*/ 0 w 14"/>
                <a:gd name="T1" fmla="*/ 0 h 21"/>
                <a:gd name="T2" fmla="*/ 0 w 14"/>
                <a:gd name="T3" fmla="*/ 2147483646 h 21"/>
                <a:gd name="T4" fmla="*/ 0 w 14"/>
                <a:gd name="T5" fmla="*/ 0 h 21"/>
                <a:gd name="T6" fmla="*/ 0 w 14"/>
                <a:gd name="T7" fmla="*/ 0 h 21"/>
                <a:gd name="T8" fmla="*/ 0 w 14"/>
                <a:gd name="T9" fmla="*/ 0 h 21"/>
                <a:gd name="T10" fmla="*/ 0 60000 65536"/>
                <a:gd name="T11" fmla="*/ 0 60000 65536"/>
                <a:gd name="T12" fmla="*/ 0 60000 65536"/>
                <a:gd name="T13" fmla="*/ 0 60000 65536"/>
                <a:gd name="T14" fmla="*/ 0 60000 65536"/>
                <a:gd name="T15" fmla="*/ 0 w 14"/>
                <a:gd name="T16" fmla="*/ 0 h 21"/>
                <a:gd name="T17" fmla="*/ 14 w 14"/>
                <a:gd name="T18" fmla="*/ 21 h 21"/>
              </a:gdLst>
              <a:ahLst/>
              <a:cxnLst>
                <a:cxn ang="T10">
                  <a:pos x="T0" y="T1"/>
                </a:cxn>
                <a:cxn ang="T11">
                  <a:pos x="T2" y="T3"/>
                </a:cxn>
                <a:cxn ang="T12">
                  <a:pos x="T4" y="T5"/>
                </a:cxn>
                <a:cxn ang="T13">
                  <a:pos x="T6" y="T7"/>
                </a:cxn>
                <a:cxn ang="T14">
                  <a:pos x="T8" y="T9"/>
                </a:cxn>
              </a:cxnLst>
              <a:rect l="T15" t="T16" r="T17" b="T18"/>
              <a:pathLst>
                <a:path w="14" h="21">
                  <a:moveTo>
                    <a:pt x="14" y="6"/>
                  </a:moveTo>
                  <a:lnTo>
                    <a:pt x="3" y="21"/>
                  </a:lnTo>
                  <a:lnTo>
                    <a:pt x="0" y="11"/>
                  </a:lnTo>
                  <a:lnTo>
                    <a:pt x="6" y="0"/>
                  </a:lnTo>
                  <a:lnTo>
                    <a:pt x="14"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3" name="Freeform 220"/>
            <p:cNvSpPr>
              <a:spLocks noChangeAspect="1"/>
            </p:cNvSpPr>
            <p:nvPr/>
          </p:nvSpPr>
          <p:spPr bwMode="auto">
            <a:xfrm>
              <a:off x="4135216" y="3506610"/>
              <a:ext cx="246297" cy="257821"/>
            </a:xfrm>
            <a:custGeom>
              <a:avLst/>
              <a:gdLst>
                <a:gd name="T0" fmla="*/ 2147483646 w 528"/>
                <a:gd name="T1" fmla="*/ 2147483646 h 589"/>
                <a:gd name="T2" fmla="*/ 2147483646 w 528"/>
                <a:gd name="T3" fmla="*/ 2147483646 h 589"/>
                <a:gd name="T4" fmla="*/ 2147483646 w 528"/>
                <a:gd name="T5" fmla="*/ 2147483646 h 589"/>
                <a:gd name="T6" fmla="*/ 2147483646 w 528"/>
                <a:gd name="T7" fmla="*/ 2147483646 h 589"/>
                <a:gd name="T8" fmla="*/ 2147483646 w 528"/>
                <a:gd name="T9" fmla="*/ 2147483646 h 589"/>
                <a:gd name="T10" fmla="*/ 2147483646 w 528"/>
                <a:gd name="T11" fmla="*/ 0 h 589"/>
                <a:gd name="T12" fmla="*/ 2147483646 w 528"/>
                <a:gd name="T13" fmla="*/ 0 h 589"/>
                <a:gd name="T14" fmla="*/ 2147483646 w 528"/>
                <a:gd name="T15" fmla="*/ 0 h 589"/>
                <a:gd name="T16" fmla="*/ 2147483646 w 528"/>
                <a:gd name="T17" fmla="*/ 0 h 589"/>
                <a:gd name="T18" fmla="*/ 2147483646 w 528"/>
                <a:gd name="T19" fmla="*/ 0 h 589"/>
                <a:gd name="T20" fmla="*/ 2147483646 w 528"/>
                <a:gd name="T21" fmla="*/ 2147483646 h 589"/>
                <a:gd name="T22" fmla="*/ 2147483646 w 528"/>
                <a:gd name="T23" fmla="*/ 2147483646 h 589"/>
                <a:gd name="T24" fmla="*/ 2147483646 w 528"/>
                <a:gd name="T25" fmla="*/ 2147483646 h 589"/>
                <a:gd name="T26" fmla="*/ 2147483646 w 528"/>
                <a:gd name="T27" fmla="*/ 2147483646 h 589"/>
                <a:gd name="T28" fmla="*/ 2147483646 w 528"/>
                <a:gd name="T29" fmla="*/ 2147483646 h 589"/>
                <a:gd name="T30" fmla="*/ 0 w 528"/>
                <a:gd name="T31" fmla="*/ 2147483646 h 589"/>
                <a:gd name="T32" fmla="*/ 0 w 528"/>
                <a:gd name="T33" fmla="*/ 2147483646 h 589"/>
                <a:gd name="T34" fmla="*/ 0 w 528"/>
                <a:gd name="T35" fmla="*/ 2147483646 h 589"/>
                <a:gd name="T36" fmla="*/ 0 w 528"/>
                <a:gd name="T37" fmla="*/ 2147483646 h 589"/>
                <a:gd name="T38" fmla="*/ 2147483646 w 528"/>
                <a:gd name="T39" fmla="*/ 2147483646 h 589"/>
                <a:gd name="T40" fmla="*/ 2147483646 w 528"/>
                <a:gd name="T41" fmla="*/ 2147483646 h 589"/>
                <a:gd name="T42" fmla="*/ 2147483646 w 528"/>
                <a:gd name="T43" fmla="*/ 2147483646 h 589"/>
                <a:gd name="T44" fmla="*/ 2147483646 w 528"/>
                <a:gd name="T45" fmla="*/ 2147483646 h 589"/>
                <a:gd name="T46" fmla="*/ 2147483646 w 528"/>
                <a:gd name="T47" fmla="*/ 2147483646 h 589"/>
                <a:gd name="T48" fmla="*/ 2147483646 w 528"/>
                <a:gd name="T49" fmla="*/ 2147483646 h 589"/>
                <a:gd name="T50" fmla="*/ 2147483646 w 528"/>
                <a:gd name="T51" fmla="*/ 2147483646 h 589"/>
                <a:gd name="T52" fmla="*/ 2147483646 w 528"/>
                <a:gd name="T53" fmla="*/ 2147483646 h 589"/>
                <a:gd name="T54" fmla="*/ 2147483646 w 528"/>
                <a:gd name="T55" fmla="*/ 2147483646 h 589"/>
                <a:gd name="T56" fmla="*/ 2147483646 w 528"/>
                <a:gd name="T57" fmla="*/ 2147483646 h 589"/>
                <a:gd name="T58" fmla="*/ 2147483646 w 528"/>
                <a:gd name="T59" fmla="*/ 2147483646 h 589"/>
                <a:gd name="T60" fmla="*/ 2147483646 w 528"/>
                <a:gd name="T61" fmla="*/ 2147483646 h 589"/>
                <a:gd name="T62" fmla="*/ 2147483646 w 528"/>
                <a:gd name="T63" fmla="*/ 2147483646 h 589"/>
                <a:gd name="T64" fmla="*/ 2147483646 w 528"/>
                <a:gd name="T65" fmla="*/ 2147483646 h 589"/>
                <a:gd name="T66" fmla="*/ 2147483646 w 528"/>
                <a:gd name="T67" fmla="*/ 2147483646 h 589"/>
                <a:gd name="T68" fmla="*/ 2147483646 w 528"/>
                <a:gd name="T69" fmla="*/ 2147483646 h 589"/>
                <a:gd name="T70" fmla="*/ 2147483646 w 528"/>
                <a:gd name="T71" fmla="*/ 2147483646 h 589"/>
                <a:gd name="T72" fmla="*/ 2147483646 w 528"/>
                <a:gd name="T73" fmla="*/ 2147483646 h 589"/>
                <a:gd name="T74" fmla="*/ 2147483646 w 528"/>
                <a:gd name="T75" fmla="*/ 2147483646 h 589"/>
                <a:gd name="T76" fmla="*/ 2147483646 w 528"/>
                <a:gd name="T77" fmla="*/ 2147483646 h 589"/>
                <a:gd name="T78" fmla="*/ 2147483646 w 528"/>
                <a:gd name="T79" fmla="*/ 2147483646 h 589"/>
                <a:gd name="T80" fmla="*/ 2147483646 w 528"/>
                <a:gd name="T81" fmla="*/ 2147483646 h 589"/>
                <a:gd name="T82" fmla="*/ 2147483646 w 528"/>
                <a:gd name="T83" fmla="*/ 2147483646 h 589"/>
                <a:gd name="T84" fmla="*/ 2147483646 w 528"/>
                <a:gd name="T85" fmla="*/ 2147483646 h 589"/>
                <a:gd name="T86" fmla="*/ 2147483646 w 528"/>
                <a:gd name="T87" fmla="*/ 2147483646 h 589"/>
                <a:gd name="T88" fmla="*/ 2147483646 w 528"/>
                <a:gd name="T89" fmla="*/ 2147483646 h 5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8"/>
                <a:gd name="T136" fmla="*/ 0 h 589"/>
                <a:gd name="T137" fmla="*/ 528 w 528"/>
                <a:gd name="T138" fmla="*/ 589 h 5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8" h="589">
                  <a:moveTo>
                    <a:pt x="401" y="130"/>
                  </a:moveTo>
                  <a:lnTo>
                    <a:pt x="398" y="110"/>
                  </a:lnTo>
                  <a:lnTo>
                    <a:pt x="354" y="83"/>
                  </a:lnTo>
                  <a:lnTo>
                    <a:pt x="309" y="55"/>
                  </a:lnTo>
                  <a:lnTo>
                    <a:pt x="264" y="28"/>
                  </a:lnTo>
                  <a:lnTo>
                    <a:pt x="219" y="0"/>
                  </a:lnTo>
                  <a:lnTo>
                    <a:pt x="178" y="1"/>
                  </a:lnTo>
                  <a:lnTo>
                    <a:pt x="136" y="1"/>
                  </a:lnTo>
                  <a:lnTo>
                    <a:pt x="94" y="3"/>
                  </a:lnTo>
                  <a:lnTo>
                    <a:pt x="52" y="4"/>
                  </a:lnTo>
                  <a:lnTo>
                    <a:pt x="69" y="71"/>
                  </a:lnTo>
                  <a:lnTo>
                    <a:pt x="55" y="77"/>
                  </a:lnTo>
                  <a:lnTo>
                    <a:pt x="55" y="104"/>
                  </a:lnTo>
                  <a:lnTo>
                    <a:pt x="67" y="122"/>
                  </a:lnTo>
                  <a:lnTo>
                    <a:pt x="39" y="156"/>
                  </a:lnTo>
                  <a:lnTo>
                    <a:pt x="10" y="191"/>
                  </a:lnTo>
                  <a:lnTo>
                    <a:pt x="0" y="191"/>
                  </a:lnTo>
                  <a:lnTo>
                    <a:pt x="1" y="231"/>
                  </a:lnTo>
                  <a:lnTo>
                    <a:pt x="1" y="271"/>
                  </a:lnTo>
                  <a:lnTo>
                    <a:pt x="19" y="318"/>
                  </a:lnTo>
                  <a:lnTo>
                    <a:pt x="40" y="356"/>
                  </a:lnTo>
                  <a:lnTo>
                    <a:pt x="61" y="397"/>
                  </a:lnTo>
                  <a:lnTo>
                    <a:pt x="64" y="406"/>
                  </a:lnTo>
                  <a:lnTo>
                    <a:pt x="115" y="435"/>
                  </a:lnTo>
                  <a:lnTo>
                    <a:pt x="166" y="464"/>
                  </a:lnTo>
                  <a:lnTo>
                    <a:pt x="215" y="471"/>
                  </a:lnTo>
                  <a:lnTo>
                    <a:pt x="233" y="482"/>
                  </a:lnTo>
                  <a:lnTo>
                    <a:pt x="246" y="540"/>
                  </a:lnTo>
                  <a:lnTo>
                    <a:pt x="261" y="583"/>
                  </a:lnTo>
                  <a:lnTo>
                    <a:pt x="282" y="583"/>
                  </a:lnTo>
                  <a:lnTo>
                    <a:pt x="309" y="580"/>
                  </a:lnTo>
                  <a:lnTo>
                    <a:pt x="366" y="589"/>
                  </a:lnTo>
                  <a:lnTo>
                    <a:pt x="400" y="576"/>
                  </a:lnTo>
                  <a:lnTo>
                    <a:pt x="427" y="573"/>
                  </a:lnTo>
                  <a:lnTo>
                    <a:pt x="478" y="549"/>
                  </a:lnTo>
                  <a:lnTo>
                    <a:pt x="528" y="523"/>
                  </a:lnTo>
                  <a:lnTo>
                    <a:pt x="495" y="491"/>
                  </a:lnTo>
                  <a:lnTo>
                    <a:pt x="486" y="437"/>
                  </a:lnTo>
                  <a:lnTo>
                    <a:pt x="481" y="394"/>
                  </a:lnTo>
                  <a:lnTo>
                    <a:pt x="476" y="376"/>
                  </a:lnTo>
                  <a:lnTo>
                    <a:pt x="486" y="324"/>
                  </a:lnTo>
                  <a:lnTo>
                    <a:pt x="454" y="276"/>
                  </a:lnTo>
                  <a:lnTo>
                    <a:pt x="475" y="203"/>
                  </a:lnTo>
                  <a:lnTo>
                    <a:pt x="439" y="165"/>
                  </a:lnTo>
                  <a:lnTo>
                    <a:pt x="401" y="13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4" name="Freeform 221"/>
            <p:cNvSpPr>
              <a:spLocks noChangeAspect="1"/>
            </p:cNvSpPr>
            <p:nvPr/>
          </p:nvSpPr>
          <p:spPr bwMode="auto">
            <a:xfrm>
              <a:off x="4355222" y="3621886"/>
              <a:ext cx="8302" cy="14874"/>
            </a:xfrm>
            <a:custGeom>
              <a:avLst/>
              <a:gdLst>
                <a:gd name="T0" fmla="*/ 2147483646 w 18"/>
                <a:gd name="T1" fmla="*/ 2147483646 h 36"/>
                <a:gd name="T2" fmla="*/ 0 w 18"/>
                <a:gd name="T3" fmla="*/ 0 h 36"/>
                <a:gd name="T4" fmla="*/ 0 w 18"/>
                <a:gd name="T5" fmla="*/ 0 h 36"/>
                <a:gd name="T6" fmla="*/ 2147483646 w 18"/>
                <a:gd name="T7" fmla="*/ 2147483646 h 36"/>
                <a:gd name="T8" fmla="*/ 0 60000 65536"/>
                <a:gd name="T9" fmla="*/ 0 60000 65536"/>
                <a:gd name="T10" fmla="*/ 0 60000 65536"/>
                <a:gd name="T11" fmla="*/ 0 60000 65536"/>
                <a:gd name="T12" fmla="*/ 0 w 18"/>
                <a:gd name="T13" fmla="*/ 0 h 36"/>
                <a:gd name="T14" fmla="*/ 18 w 18"/>
                <a:gd name="T15" fmla="*/ 36 h 36"/>
              </a:gdLst>
              <a:ahLst/>
              <a:cxnLst>
                <a:cxn ang="T8">
                  <a:pos x="T0" y="T1"/>
                </a:cxn>
                <a:cxn ang="T9">
                  <a:pos x="T2" y="T3"/>
                </a:cxn>
                <a:cxn ang="T10">
                  <a:pos x="T4" y="T5"/>
                </a:cxn>
                <a:cxn ang="T11">
                  <a:pos x="T6" y="T7"/>
                </a:cxn>
              </a:cxnLst>
              <a:rect l="T12" t="T13" r="T14" b="T15"/>
              <a:pathLst>
                <a:path w="18" h="36">
                  <a:moveTo>
                    <a:pt x="18" y="36"/>
                  </a:moveTo>
                  <a:lnTo>
                    <a:pt x="9" y="0"/>
                  </a:lnTo>
                  <a:lnTo>
                    <a:pt x="0" y="12"/>
                  </a:lnTo>
                  <a:lnTo>
                    <a:pt x="18" y="3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5" name="Freeform 222"/>
            <p:cNvSpPr>
              <a:spLocks noChangeAspect="1"/>
            </p:cNvSpPr>
            <p:nvPr/>
          </p:nvSpPr>
          <p:spPr bwMode="auto">
            <a:xfrm>
              <a:off x="4140751" y="3377700"/>
              <a:ext cx="121765" cy="137587"/>
            </a:xfrm>
            <a:custGeom>
              <a:avLst/>
              <a:gdLst>
                <a:gd name="T0" fmla="*/ 2147483646 w 263"/>
                <a:gd name="T1" fmla="*/ 2147483646 h 309"/>
                <a:gd name="T2" fmla="*/ 2147483646 w 263"/>
                <a:gd name="T3" fmla="*/ 0 h 309"/>
                <a:gd name="T4" fmla="*/ 2147483646 w 263"/>
                <a:gd name="T5" fmla="*/ 2147483646 h 309"/>
                <a:gd name="T6" fmla="*/ 2147483646 w 263"/>
                <a:gd name="T7" fmla="*/ 2147483646 h 309"/>
                <a:gd name="T8" fmla="*/ 2147483646 w 263"/>
                <a:gd name="T9" fmla="*/ 2147483646 h 309"/>
                <a:gd name="T10" fmla="*/ 2147483646 w 263"/>
                <a:gd name="T11" fmla="*/ 2147483646 h 309"/>
                <a:gd name="T12" fmla="*/ 2147483646 w 263"/>
                <a:gd name="T13" fmla="*/ 2147483646 h 309"/>
                <a:gd name="T14" fmla="*/ 2147483646 w 263"/>
                <a:gd name="T15" fmla="*/ 2147483646 h 309"/>
                <a:gd name="T16" fmla="*/ 2147483646 w 263"/>
                <a:gd name="T17" fmla="*/ 2147483646 h 309"/>
                <a:gd name="T18" fmla="*/ 2147483646 w 263"/>
                <a:gd name="T19" fmla="*/ 2147483646 h 309"/>
                <a:gd name="T20" fmla="*/ 2147483646 w 263"/>
                <a:gd name="T21" fmla="*/ 2147483646 h 309"/>
                <a:gd name="T22" fmla="*/ 2147483646 w 263"/>
                <a:gd name="T23" fmla="*/ 2147483646 h 309"/>
                <a:gd name="T24" fmla="*/ 0 w 263"/>
                <a:gd name="T25" fmla="*/ 2147483646 h 309"/>
                <a:gd name="T26" fmla="*/ 0 w 263"/>
                <a:gd name="T27" fmla="*/ 2147483646 h 309"/>
                <a:gd name="T28" fmla="*/ 0 w 263"/>
                <a:gd name="T29" fmla="*/ 2147483646 h 309"/>
                <a:gd name="T30" fmla="*/ 2147483646 w 263"/>
                <a:gd name="T31" fmla="*/ 2147483646 h 309"/>
                <a:gd name="T32" fmla="*/ 2147483646 w 263"/>
                <a:gd name="T33" fmla="*/ 2147483646 h 309"/>
                <a:gd name="T34" fmla="*/ 2147483646 w 263"/>
                <a:gd name="T35" fmla="*/ 2147483646 h 309"/>
                <a:gd name="T36" fmla="*/ 2147483646 w 263"/>
                <a:gd name="T37" fmla="*/ 2147483646 h 309"/>
                <a:gd name="T38" fmla="*/ 2147483646 w 263"/>
                <a:gd name="T39" fmla="*/ 2147483646 h 309"/>
                <a:gd name="T40" fmla="*/ 2147483646 w 263"/>
                <a:gd name="T41" fmla="*/ 2147483646 h 309"/>
                <a:gd name="T42" fmla="*/ 2147483646 w 263"/>
                <a:gd name="T43" fmla="*/ 2147483646 h 309"/>
                <a:gd name="T44" fmla="*/ 2147483646 w 263"/>
                <a:gd name="T45" fmla="*/ 2147483646 h 309"/>
                <a:gd name="T46" fmla="*/ 2147483646 w 263"/>
                <a:gd name="T47" fmla="*/ 2147483646 h 309"/>
                <a:gd name="T48" fmla="*/ 2147483646 w 263"/>
                <a:gd name="T49" fmla="*/ 2147483646 h 3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3"/>
                <a:gd name="T76" fmla="*/ 0 h 309"/>
                <a:gd name="T77" fmla="*/ 263 w 263"/>
                <a:gd name="T78" fmla="*/ 309 h 3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3" h="309">
                  <a:moveTo>
                    <a:pt x="234" y="43"/>
                  </a:moveTo>
                  <a:lnTo>
                    <a:pt x="213" y="0"/>
                  </a:lnTo>
                  <a:lnTo>
                    <a:pt x="189" y="25"/>
                  </a:lnTo>
                  <a:lnTo>
                    <a:pt x="136" y="25"/>
                  </a:lnTo>
                  <a:lnTo>
                    <a:pt x="113" y="34"/>
                  </a:lnTo>
                  <a:lnTo>
                    <a:pt x="101" y="27"/>
                  </a:lnTo>
                  <a:lnTo>
                    <a:pt x="66" y="30"/>
                  </a:lnTo>
                  <a:lnTo>
                    <a:pt x="61" y="40"/>
                  </a:lnTo>
                  <a:lnTo>
                    <a:pt x="57" y="88"/>
                  </a:lnTo>
                  <a:lnTo>
                    <a:pt x="82" y="113"/>
                  </a:lnTo>
                  <a:lnTo>
                    <a:pt x="51" y="149"/>
                  </a:lnTo>
                  <a:lnTo>
                    <a:pt x="21" y="185"/>
                  </a:lnTo>
                  <a:lnTo>
                    <a:pt x="10" y="247"/>
                  </a:lnTo>
                  <a:lnTo>
                    <a:pt x="0" y="309"/>
                  </a:lnTo>
                  <a:lnTo>
                    <a:pt x="13" y="309"/>
                  </a:lnTo>
                  <a:lnTo>
                    <a:pt x="43" y="292"/>
                  </a:lnTo>
                  <a:lnTo>
                    <a:pt x="85" y="291"/>
                  </a:lnTo>
                  <a:lnTo>
                    <a:pt x="127" y="289"/>
                  </a:lnTo>
                  <a:lnTo>
                    <a:pt x="169" y="289"/>
                  </a:lnTo>
                  <a:lnTo>
                    <a:pt x="210" y="288"/>
                  </a:lnTo>
                  <a:lnTo>
                    <a:pt x="210" y="227"/>
                  </a:lnTo>
                  <a:lnTo>
                    <a:pt x="243" y="171"/>
                  </a:lnTo>
                  <a:lnTo>
                    <a:pt x="263" y="128"/>
                  </a:lnTo>
                  <a:lnTo>
                    <a:pt x="248" y="86"/>
                  </a:lnTo>
                  <a:lnTo>
                    <a:pt x="234" y="4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6" name="Freeform 223"/>
            <p:cNvSpPr>
              <a:spLocks noChangeAspect="1"/>
            </p:cNvSpPr>
            <p:nvPr/>
          </p:nvSpPr>
          <p:spPr bwMode="auto">
            <a:xfrm>
              <a:off x="3742248" y="3351670"/>
              <a:ext cx="435862" cy="456145"/>
            </a:xfrm>
            <a:custGeom>
              <a:avLst/>
              <a:gdLst>
                <a:gd name="T0" fmla="*/ 2147483646 w 933"/>
                <a:gd name="T1" fmla="*/ 2147483646 h 1034"/>
                <a:gd name="T2" fmla="*/ 2147483646 w 933"/>
                <a:gd name="T3" fmla="*/ 2147483646 h 1034"/>
                <a:gd name="T4" fmla="*/ 2147483646 w 933"/>
                <a:gd name="T5" fmla="*/ 2147483646 h 1034"/>
                <a:gd name="T6" fmla="*/ 2147483646 w 933"/>
                <a:gd name="T7" fmla="*/ 2147483646 h 1034"/>
                <a:gd name="T8" fmla="*/ 2147483646 w 933"/>
                <a:gd name="T9" fmla="*/ 2147483646 h 1034"/>
                <a:gd name="T10" fmla="*/ 2147483646 w 933"/>
                <a:gd name="T11" fmla="*/ 2147483646 h 1034"/>
                <a:gd name="T12" fmla="*/ 2147483646 w 933"/>
                <a:gd name="T13" fmla="*/ 2147483646 h 1034"/>
                <a:gd name="T14" fmla="*/ 2147483646 w 933"/>
                <a:gd name="T15" fmla="*/ 2147483646 h 1034"/>
                <a:gd name="T16" fmla="*/ 2147483646 w 933"/>
                <a:gd name="T17" fmla="*/ 2147483646 h 1034"/>
                <a:gd name="T18" fmla="*/ 2147483646 w 933"/>
                <a:gd name="T19" fmla="*/ 2147483646 h 1034"/>
                <a:gd name="T20" fmla="*/ 2147483646 w 933"/>
                <a:gd name="T21" fmla="*/ 2147483646 h 1034"/>
                <a:gd name="T22" fmla="*/ 2147483646 w 933"/>
                <a:gd name="T23" fmla="*/ 2147483646 h 1034"/>
                <a:gd name="T24" fmla="*/ 2147483646 w 933"/>
                <a:gd name="T25" fmla="*/ 2147483646 h 1034"/>
                <a:gd name="T26" fmla="*/ 2147483646 w 933"/>
                <a:gd name="T27" fmla="*/ 2147483646 h 1034"/>
                <a:gd name="T28" fmla="*/ 2147483646 w 933"/>
                <a:gd name="T29" fmla="*/ 2147483646 h 1034"/>
                <a:gd name="T30" fmla="*/ 2147483646 w 933"/>
                <a:gd name="T31" fmla="*/ 2147483646 h 1034"/>
                <a:gd name="T32" fmla="*/ 2147483646 w 933"/>
                <a:gd name="T33" fmla="*/ 2147483646 h 1034"/>
                <a:gd name="T34" fmla="*/ 2147483646 w 933"/>
                <a:gd name="T35" fmla="*/ 2147483646 h 1034"/>
                <a:gd name="T36" fmla="*/ 2147483646 w 933"/>
                <a:gd name="T37" fmla="*/ 2147483646 h 1034"/>
                <a:gd name="T38" fmla="*/ 2147483646 w 933"/>
                <a:gd name="T39" fmla="*/ 2147483646 h 1034"/>
                <a:gd name="T40" fmla="*/ 2147483646 w 933"/>
                <a:gd name="T41" fmla="*/ 2147483646 h 1034"/>
                <a:gd name="T42" fmla="*/ 2147483646 w 933"/>
                <a:gd name="T43" fmla="*/ 2147483646 h 1034"/>
                <a:gd name="T44" fmla="*/ 2147483646 w 933"/>
                <a:gd name="T45" fmla="*/ 2147483646 h 1034"/>
                <a:gd name="T46" fmla="*/ 2147483646 w 933"/>
                <a:gd name="T47" fmla="*/ 2147483646 h 1034"/>
                <a:gd name="T48" fmla="*/ 2147483646 w 933"/>
                <a:gd name="T49" fmla="*/ 2147483646 h 1034"/>
                <a:gd name="T50" fmla="*/ 0 w 933"/>
                <a:gd name="T51" fmla="*/ 2147483646 h 1034"/>
                <a:gd name="T52" fmla="*/ 2147483646 w 933"/>
                <a:gd name="T53" fmla="*/ 2147483646 h 1034"/>
                <a:gd name="T54" fmla="*/ 2147483646 w 933"/>
                <a:gd name="T55" fmla="*/ 2147483646 h 1034"/>
                <a:gd name="T56" fmla="*/ 2147483646 w 933"/>
                <a:gd name="T57" fmla="*/ 2147483646 h 1034"/>
                <a:gd name="T58" fmla="*/ 2147483646 w 933"/>
                <a:gd name="T59" fmla="*/ 2147483646 h 1034"/>
                <a:gd name="T60" fmla="*/ 2147483646 w 933"/>
                <a:gd name="T61" fmla="*/ 2147483646 h 1034"/>
                <a:gd name="T62" fmla="*/ 2147483646 w 933"/>
                <a:gd name="T63" fmla="*/ 2147483646 h 1034"/>
                <a:gd name="T64" fmla="*/ 2147483646 w 933"/>
                <a:gd name="T65" fmla="*/ 2147483646 h 1034"/>
                <a:gd name="T66" fmla="*/ 2147483646 w 933"/>
                <a:gd name="T67" fmla="*/ 2147483646 h 1034"/>
                <a:gd name="T68" fmla="*/ 2147483646 w 933"/>
                <a:gd name="T69" fmla="*/ 2147483646 h 1034"/>
                <a:gd name="T70" fmla="*/ 2147483646 w 933"/>
                <a:gd name="T71" fmla="*/ 2147483646 h 1034"/>
                <a:gd name="T72" fmla="*/ 2147483646 w 933"/>
                <a:gd name="T73" fmla="*/ 2147483646 h 1034"/>
                <a:gd name="T74" fmla="*/ 2147483646 w 933"/>
                <a:gd name="T75" fmla="*/ 2147483646 h 1034"/>
                <a:gd name="T76" fmla="*/ 2147483646 w 933"/>
                <a:gd name="T77" fmla="*/ 2147483646 h 1034"/>
                <a:gd name="T78" fmla="*/ 2147483646 w 933"/>
                <a:gd name="T79" fmla="*/ 0 h 1034"/>
                <a:gd name="T80" fmla="*/ 2147483646 w 933"/>
                <a:gd name="T81" fmla="*/ 0 h 1034"/>
                <a:gd name="T82" fmla="*/ 2147483646 w 933"/>
                <a:gd name="T83" fmla="*/ 0 h 1034"/>
                <a:gd name="T84" fmla="*/ 2147483646 w 933"/>
                <a:gd name="T85" fmla="*/ 2147483646 h 1034"/>
                <a:gd name="T86" fmla="*/ 2147483646 w 933"/>
                <a:gd name="T87" fmla="*/ 2147483646 h 1034"/>
                <a:gd name="T88" fmla="*/ 2147483646 w 933"/>
                <a:gd name="T89" fmla="*/ 2147483646 h 1034"/>
                <a:gd name="T90" fmla="*/ 2147483646 w 933"/>
                <a:gd name="T91" fmla="*/ 2147483646 h 1034"/>
                <a:gd name="T92" fmla="*/ 2147483646 w 933"/>
                <a:gd name="T93" fmla="*/ 2147483646 h 1034"/>
                <a:gd name="T94" fmla="*/ 2147483646 w 933"/>
                <a:gd name="T95" fmla="*/ 2147483646 h 10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33"/>
                <a:gd name="T145" fmla="*/ 0 h 1034"/>
                <a:gd name="T146" fmla="*/ 933 w 933"/>
                <a:gd name="T147" fmla="*/ 1034 h 10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33" h="1034">
                  <a:moveTo>
                    <a:pt x="851" y="369"/>
                  </a:moveTo>
                  <a:lnTo>
                    <a:pt x="828" y="409"/>
                  </a:lnTo>
                  <a:lnTo>
                    <a:pt x="818" y="440"/>
                  </a:lnTo>
                  <a:lnTo>
                    <a:pt x="820" y="442"/>
                  </a:lnTo>
                  <a:lnTo>
                    <a:pt x="821" y="445"/>
                  </a:lnTo>
                  <a:lnTo>
                    <a:pt x="822" y="448"/>
                  </a:lnTo>
                  <a:lnTo>
                    <a:pt x="831" y="494"/>
                  </a:lnTo>
                  <a:lnTo>
                    <a:pt x="840" y="539"/>
                  </a:lnTo>
                  <a:lnTo>
                    <a:pt x="842" y="539"/>
                  </a:lnTo>
                  <a:lnTo>
                    <a:pt x="843" y="579"/>
                  </a:lnTo>
                  <a:lnTo>
                    <a:pt x="843" y="619"/>
                  </a:lnTo>
                  <a:lnTo>
                    <a:pt x="861" y="666"/>
                  </a:lnTo>
                  <a:lnTo>
                    <a:pt x="882" y="704"/>
                  </a:lnTo>
                  <a:lnTo>
                    <a:pt x="903" y="745"/>
                  </a:lnTo>
                  <a:lnTo>
                    <a:pt x="858" y="755"/>
                  </a:lnTo>
                  <a:lnTo>
                    <a:pt x="814" y="766"/>
                  </a:lnTo>
                  <a:lnTo>
                    <a:pt x="787" y="806"/>
                  </a:lnTo>
                  <a:lnTo>
                    <a:pt x="797" y="854"/>
                  </a:lnTo>
                  <a:lnTo>
                    <a:pt x="793" y="901"/>
                  </a:lnTo>
                  <a:lnTo>
                    <a:pt x="788" y="948"/>
                  </a:lnTo>
                  <a:lnTo>
                    <a:pt x="834" y="982"/>
                  </a:lnTo>
                  <a:lnTo>
                    <a:pt x="851" y="964"/>
                  </a:lnTo>
                  <a:lnTo>
                    <a:pt x="840" y="1034"/>
                  </a:lnTo>
                  <a:lnTo>
                    <a:pt x="828" y="1030"/>
                  </a:lnTo>
                  <a:lnTo>
                    <a:pt x="809" y="1030"/>
                  </a:lnTo>
                  <a:lnTo>
                    <a:pt x="769" y="977"/>
                  </a:lnTo>
                  <a:lnTo>
                    <a:pt x="739" y="955"/>
                  </a:lnTo>
                  <a:lnTo>
                    <a:pt x="718" y="934"/>
                  </a:lnTo>
                  <a:lnTo>
                    <a:pt x="699" y="955"/>
                  </a:lnTo>
                  <a:lnTo>
                    <a:pt x="634" y="931"/>
                  </a:lnTo>
                  <a:lnTo>
                    <a:pt x="628" y="915"/>
                  </a:lnTo>
                  <a:lnTo>
                    <a:pt x="588" y="919"/>
                  </a:lnTo>
                  <a:lnTo>
                    <a:pt x="570" y="892"/>
                  </a:lnTo>
                  <a:lnTo>
                    <a:pt x="530" y="901"/>
                  </a:lnTo>
                  <a:lnTo>
                    <a:pt x="490" y="910"/>
                  </a:lnTo>
                  <a:lnTo>
                    <a:pt x="488" y="888"/>
                  </a:lnTo>
                  <a:lnTo>
                    <a:pt x="473" y="831"/>
                  </a:lnTo>
                  <a:lnTo>
                    <a:pt x="472" y="767"/>
                  </a:lnTo>
                  <a:lnTo>
                    <a:pt x="470" y="704"/>
                  </a:lnTo>
                  <a:lnTo>
                    <a:pt x="406" y="695"/>
                  </a:lnTo>
                  <a:lnTo>
                    <a:pt x="408" y="683"/>
                  </a:lnTo>
                  <a:lnTo>
                    <a:pt x="358" y="679"/>
                  </a:lnTo>
                  <a:lnTo>
                    <a:pt x="348" y="728"/>
                  </a:lnTo>
                  <a:lnTo>
                    <a:pt x="288" y="740"/>
                  </a:lnTo>
                  <a:lnTo>
                    <a:pt x="254" y="727"/>
                  </a:lnTo>
                  <a:lnTo>
                    <a:pt x="234" y="674"/>
                  </a:lnTo>
                  <a:lnTo>
                    <a:pt x="215" y="624"/>
                  </a:lnTo>
                  <a:lnTo>
                    <a:pt x="173" y="621"/>
                  </a:lnTo>
                  <a:lnTo>
                    <a:pt x="131" y="619"/>
                  </a:lnTo>
                  <a:lnTo>
                    <a:pt x="90" y="618"/>
                  </a:lnTo>
                  <a:lnTo>
                    <a:pt x="48" y="616"/>
                  </a:lnTo>
                  <a:lnTo>
                    <a:pt x="9" y="622"/>
                  </a:lnTo>
                  <a:lnTo>
                    <a:pt x="0" y="612"/>
                  </a:lnTo>
                  <a:lnTo>
                    <a:pt x="16" y="609"/>
                  </a:lnTo>
                  <a:lnTo>
                    <a:pt x="21" y="566"/>
                  </a:lnTo>
                  <a:lnTo>
                    <a:pt x="43" y="549"/>
                  </a:lnTo>
                  <a:lnTo>
                    <a:pt x="69" y="557"/>
                  </a:lnTo>
                  <a:lnTo>
                    <a:pt x="82" y="540"/>
                  </a:lnTo>
                  <a:lnTo>
                    <a:pt x="112" y="537"/>
                  </a:lnTo>
                  <a:lnTo>
                    <a:pt x="116" y="563"/>
                  </a:lnTo>
                  <a:lnTo>
                    <a:pt x="154" y="525"/>
                  </a:lnTo>
                  <a:lnTo>
                    <a:pt x="191" y="489"/>
                  </a:lnTo>
                  <a:lnTo>
                    <a:pt x="199" y="446"/>
                  </a:lnTo>
                  <a:lnTo>
                    <a:pt x="205" y="404"/>
                  </a:lnTo>
                  <a:lnTo>
                    <a:pt x="239" y="358"/>
                  </a:lnTo>
                  <a:lnTo>
                    <a:pt x="273" y="313"/>
                  </a:lnTo>
                  <a:lnTo>
                    <a:pt x="279" y="272"/>
                  </a:lnTo>
                  <a:lnTo>
                    <a:pt x="287" y="231"/>
                  </a:lnTo>
                  <a:lnTo>
                    <a:pt x="294" y="190"/>
                  </a:lnTo>
                  <a:lnTo>
                    <a:pt x="302" y="148"/>
                  </a:lnTo>
                  <a:lnTo>
                    <a:pt x="315" y="100"/>
                  </a:lnTo>
                  <a:lnTo>
                    <a:pt x="312" y="58"/>
                  </a:lnTo>
                  <a:lnTo>
                    <a:pt x="352" y="9"/>
                  </a:lnTo>
                  <a:lnTo>
                    <a:pt x="403" y="37"/>
                  </a:lnTo>
                  <a:lnTo>
                    <a:pt x="449" y="51"/>
                  </a:lnTo>
                  <a:lnTo>
                    <a:pt x="496" y="64"/>
                  </a:lnTo>
                  <a:lnTo>
                    <a:pt x="517" y="31"/>
                  </a:lnTo>
                  <a:lnTo>
                    <a:pt x="539" y="34"/>
                  </a:lnTo>
                  <a:lnTo>
                    <a:pt x="590" y="16"/>
                  </a:lnTo>
                  <a:lnTo>
                    <a:pt x="624" y="16"/>
                  </a:lnTo>
                  <a:lnTo>
                    <a:pt x="642" y="0"/>
                  </a:lnTo>
                  <a:lnTo>
                    <a:pt x="681" y="5"/>
                  </a:lnTo>
                  <a:lnTo>
                    <a:pt x="719" y="9"/>
                  </a:lnTo>
                  <a:lnTo>
                    <a:pt x="745" y="15"/>
                  </a:lnTo>
                  <a:lnTo>
                    <a:pt x="757" y="28"/>
                  </a:lnTo>
                  <a:lnTo>
                    <a:pt x="796" y="51"/>
                  </a:lnTo>
                  <a:lnTo>
                    <a:pt x="822" y="48"/>
                  </a:lnTo>
                  <a:lnTo>
                    <a:pt x="843" y="34"/>
                  </a:lnTo>
                  <a:lnTo>
                    <a:pt x="878" y="67"/>
                  </a:lnTo>
                  <a:lnTo>
                    <a:pt x="912" y="100"/>
                  </a:lnTo>
                  <a:lnTo>
                    <a:pt x="908" y="148"/>
                  </a:lnTo>
                  <a:lnTo>
                    <a:pt x="933" y="173"/>
                  </a:lnTo>
                  <a:lnTo>
                    <a:pt x="902" y="209"/>
                  </a:lnTo>
                  <a:lnTo>
                    <a:pt x="872" y="245"/>
                  </a:lnTo>
                  <a:lnTo>
                    <a:pt x="861" y="307"/>
                  </a:lnTo>
                  <a:lnTo>
                    <a:pt x="851" y="36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7" name="Freeform 224"/>
            <p:cNvSpPr>
              <a:spLocks noChangeAspect="1"/>
            </p:cNvSpPr>
            <p:nvPr/>
          </p:nvSpPr>
          <p:spPr bwMode="auto">
            <a:xfrm>
              <a:off x="3960871" y="3678904"/>
              <a:ext cx="264284" cy="241708"/>
            </a:xfrm>
            <a:custGeom>
              <a:avLst/>
              <a:gdLst>
                <a:gd name="T0" fmla="*/ 2147483646 w 572"/>
                <a:gd name="T1" fmla="*/ 2147483646 h 547"/>
                <a:gd name="T2" fmla="*/ 2147483646 w 572"/>
                <a:gd name="T3" fmla="*/ 2147483646 h 547"/>
                <a:gd name="T4" fmla="*/ 0 w 572"/>
                <a:gd name="T5" fmla="*/ 2147483646 h 547"/>
                <a:gd name="T6" fmla="*/ 0 w 572"/>
                <a:gd name="T7" fmla="*/ 2147483646 h 547"/>
                <a:gd name="T8" fmla="*/ 0 w 572"/>
                <a:gd name="T9" fmla="*/ 2147483646 h 547"/>
                <a:gd name="T10" fmla="*/ 0 w 572"/>
                <a:gd name="T11" fmla="*/ 2147483646 h 547"/>
                <a:gd name="T12" fmla="*/ 0 w 572"/>
                <a:gd name="T13" fmla="*/ 2147483646 h 547"/>
                <a:gd name="T14" fmla="*/ 2147483646 w 572"/>
                <a:gd name="T15" fmla="*/ 2147483646 h 547"/>
                <a:gd name="T16" fmla="*/ 2147483646 w 572"/>
                <a:gd name="T17" fmla="*/ 2147483646 h 547"/>
                <a:gd name="T18" fmla="*/ 2147483646 w 572"/>
                <a:gd name="T19" fmla="*/ 2147483646 h 547"/>
                <a:gd name="T20" fmla="*/ 2147483646 w 572"/>
                <a:gd name="T21" fmla="*/ 2147483646 h 547"/>
                <a:gd name="T22" fmla="*/ 2147483646 w 572"/>
                <a:gd name="T23" fmla="*/ 2147483646 h 547"/>
                <a:gd name="T24" fmla="*/ 2147483646 w 572"/>
                <a:gd name="T25" fmla="*/ 2147483646 h 547"/>
                <a:gd name="T26" fmla="*/ 2147483646 w 572"/>
                <a:gd name="T27" fmla="*/ 2147483646 h 547"/>
                <a:gd name="T28" fmla="*/ 2147483646 w 572"/>
                <a:gd name="T29" fmla="*/ 2147483646 h 547"/>
                <a:gd name="T30" fmla="*/ 2147483646 w 572"/>
                <a:gd name="T31" fmla="*/ 2147483646 h 547"/>
                <a:gd name="T32" fmla="*/ 2147483646 w 572"/>
                <a:gd name="T33" fmla="*/ 2147483646 h 547"/>
                <a:gd name="T34" fmla="*/ 2147483646 w 572"/>
                <a:gd name="T35" fmla="*/ 2147483646 h 547"/>
                <a:gd name="T36" fmla="*/ 2147483646 w 572"/>
                <a:gd name="T37" fmla="*/ 2147483646 h 547"/>
                <a:gd name="T38" fmla="*/ 2147483646 w 572"/>
                <a:gd name="T39" fmla="*/ 2147483646 h 547"/>
                <a:gd name="T40" fmla="*/ 2147483646 w 572"/>
                <a:gd name="T41" fmla="*/ 2147483646 h 547"/>
                <a:gd name="T42" fmla="*/ 2147483646 w 572"/>
                <a:gd name="T43" fmla="*/ 2147483646 h 547"/>
                <a:gd name="T44" fmla="*/ 2147483646 w 572"/>
                <a:gd name="T45" fmla="*/ 2147483646 h 547"/>
                <a:gd name="T46" fmla="*/ 2147483646 w 572"/>
                <a:gd name="T47" fmla="*/ 2147483646 h 547"/>
                <a:gd name="T48" fmla="*/ 2147483646 w 572"/>
                <a:gd name="T49" fmla="*/ 2147483646 h 547"/>
                <a:gd name="T50" fmla="*/ 2147483646 w 572"/>
                <a:gd name="T51" fmla="*/ 2147483646 h 547"/>
                <a:gd name="T52" fmla="*/ 2147483646 w 572"/>
                <a:gd name="T53" fmla="*/ 2147483646 h 547"/>
                <a:gd name="T54" fmla="*/ 2147483646 w 572"/>
                <a:gd name="T55" fmla="*/ 2147483646 h 547"/>
                <a:gd name="T56" fmla="*/ 2147483646 w 572"/>
                <a:gd name="T57" fmla="*/ 2147483646 h 547"/>
                <a:gd name="T58" fmla="*/ 2147483646 w 572"/>
                <a:gd name="T59" fmla="*/ 2147483646 h 547"/>
                <a:gd name="T60" fmla="*/ 2147483646 w 572"/>
                <a:gd name="T61" fmla="*/ 2147483646 h 547"/>
                <a:gd name="T62" fmla="*/ 2147483646 w 572"/>
                <a:gd name="T63" fmla="*/ 0 h 547"/>
                <a:gd name="T64" fmla="*/ 2147483646 w 572"/>
                <a:gd name="T65" fmla="*/ 0 h 547"/>
                <a:gd name="T66" fmla="*/ 2147483646 w 572"/>
                <a:gd name="T67" fmla="*/ 0 h 547"/>
                <a:gd name="T68" fmla="*/ 2147483646 w 572"/>
                <a:gd name="T69" fmla="*/ 2147483646 h 547"/>
                <a:gd name="T70" fmla="*/ 2147483646 w 572"/>
                <a:gd name="T71" fmla="*/ 2147483646 h 547"/>
                <a:gd name="T72" fmla="*/ 2147483646 w 572"/>
                <a:gd name="T73" fmla="*/ 2147483646 h 547"/>
                <a:gd name="T74" fmla="*/ 2147483646 w 572"/>
                <a:gd name="T75" fmla="*/ 2147483646 h 547"/>
                <a:gd name="T76" fmla="*/ 2147483646 w 572"/>
                <a:gd name="T77" fmla="*/ 2147483646 h 547"/>
                <a:gd name="T78" fmla="*/ 2147483646 w 572"/>
                <a:gd name="T79" fmla="*/ 2147483646 h 547"/>
                <a:gd name="T80" fmla="*/ 2147483646 w 572"/>
                <a:gd name="T81" fmla="*/ 2147483646 h 547"/>
                <a:gd name="T82" fmla="*/ 2147483646 w 572"/>
                <a:gd name="T83" fmla="*/ 2147483646 h 547"/>
                <a:gd name="T84" fmla="*/ 2147483646 w 572"/>
                <a:gd name="T85" fmla="*/ 2147483646 h 547"/>
                <a:gd name="T86" fmla="*/ 2147483646 w 572"/>
                <a:gd name="T87" fmla="*/ 2147483646 h 547"/>
                <a:gd name="T88" fmla="*/ 2147483646 w 572"/>
                <a:gd name="T89" fmla="*/ 2147483646 h 547"/>
                <a:gd name="T90" fmla="*/ 2147483646 w 572"/>
                <a:gd name="T91" fmla="*/ 2147483646 h 547"/>
                <a:gd name="T92" fmla="*/ 2147483646 w 572"/>
                <a:gd name="T93" fmla="*/ 2147483646 h 547"/>
                <a:gd name="T94" fmla="*/ 2147483646 w 572"/>
                <a:gd name="T95" fmla="*/ 2147483646 h 547"/>
                <a:gd name="T96" fmla="*/ 2147483646 w 572"/>
                <a:gd name="T97" fmla="*/ 2147483646 h 547"/>
                <a:gd name="T98" fmla="*/ 2147483646 w 572"/>
                <a:gd name="T99" fmla="*/ 2147483646 h 547"/>
                <a:gd name="T100" fmla="*/ 2147483646 w 572"/>
                <a:gd name="T101" fmla="*/ 2147483646 h 547"/>
                <a:gd name="T102" fmla="*/ 2147483646 w 572"/>
                <a:gd name="T103" fmla="*/ 2147483646 h 547"/>
                <a:gd name="T104" fmla="*/ 2147483646 w 572"/>
                <a:gd name="T105" fmla="*/ 2147483646 h 547"/>
                <a:gd name="T106" fmla="*/ 2147483646 w 572"/>
                <a:gd name="T107" fmla="*/ 2147483646 h 5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2"/>
                <a:gd name="T163" fmla="*/ 0 h 547"/>
                <a:gd name="T164" fmla="*/ 572 w 572"/>
                <a:gd name="T165" fmla="*/ 547 h 5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2" h="547">
                  <a:moveTo>
                    <a:pt x="102" y="262"/>
                  </a:moveTo>
                  <a:lnTo>
                    <a:pt x="52" y="264"/>
                  </a:lnTo>
                  <a:lnTo>
                    <a:pt x="5" y="265"/>
                  </a:lnTo>
                  <a:lnTo>
                    <a:pt x="3" y="310"/>
                  </a:lnTo>
                  <a:lnTo>
                    <a:pt x="3" y="353"/>
                  </a:lnTo>
                  <a:lnTo>
                    <a:pt x="2" y="397"/>
                  </a:lnTo>
                  <a:lnTo>
                    <a:pt x="0" y="441"/>
                  </a:lnTo>
                  <a:lnTo>
                    <a:pt x="35" y="482"/>
                  </a:lnTo>
                  <a:lnTo>
                    <a:pt x="69" y="522"/>
                  </a:lnTo>
                  <a:lnTo>
                    <a:pt x="102" y="514"/>
                  </a:lnTo>
                  <a:lnTo>
                    <a:pt x="155" y="531"/>
                  </a:lnTo>
                  <a:lnTo>
                    <a:pt x="223" y="547"/>
                  </a:lnTo>
                  <a:lnTo>
                    <a:pt x="269" y="505"/>
                  </a:lnTo>
                  <a:lnTo>
                    <a:pt x="320" y="462"/>
                  </a:lnTo>
                  <a:lnTo>
                    <a:pt x="335" y="429"/>
                  </a:lnTo>
                  <a:lnTo>
                    <a:pt x="372" y="420"/>
                  </a:lnTo>
                  <a:lnTo>
                    <a:pt x="408" y="411"/>
                  </a:lnTo>
                  <a:lnTo>
                    <a:pt x="399" y="382"/>
                  </a:lnTo>
                  <a:lnTo>
                    <a:pt x="436" y="367"/>
                  </a:lnTo>
                  <a:lnTo>
                    <a:pt x="473" y="352"/>
                  </a:lnTo>
                  <a:lnTo>
                    <a:pt x="509" y="337"/>
                  </a:lnTo>
                  <a:lnTo>
                    <a:pt x="547" y="322"/>
                  </a:lnTo>
                  <a:lnTo>
                    <a:pt x="524" y="297"/>
                  </a:lnTo>
                  <a:lnTo>
                    <a:pt x="550" y="244"/>
                  </a:lnTo>
                  <a:lnTo>
                    <a:pt x="557" y="229"/>
                  </a:lnTo>
                  <a:lnTo>
                    <a:pt x="560" y="188"/>
                  </a:lnTo>
                  <a:lnTo>
                    <a:pt x="561" y="144"/>
                  </a:lnTo>
                  <a:lnTo>
                    <a:pt x="572" y="125"/>
                  </a:lnTo>
                  <a:lnTo>
                    <a:pt x="544" y="80"/>
                  </a:lnTo>
                  <a:lnTo>
                    <a:pt x="541" y="67"/>
                  </a:lnTo>
                  <a:lnTo>
                    <a:pt x="490" y="38"/>
                  </a:lnTo>
                  <a:lnTo>
                    <a:pt x="439" y="9"/>
                  </a:lnTo>
                  <a:lnTo>
                    <a:pt x="436" y="0"/>
                  </a:lnTo>
                  <a:lnTo>
                    <a:pt x="391" y="10"/>
                  </a:lnTo>
                  <a:lnTo>
                    <a:pt x="347" y="21"/>
                  </a:lnTo>
                  <a:lnTo>
                    <a:pt x="320" y="61"/>
                  </a:lnTo>
                  <a:lnTo>
                    <a:pt x="330" y="109"/>
                  </a:lnTo>
                  <a:lnTo>
                    <a:pt x="326" y="156"/>
                  </a:lnTo>
                  <a:lnTo>
                    <a:pt x="321" y="203"/>
                  </a:lnTo>
                  <a:lnTo>
                    <a:pt x="367" y="237"/>
                  </a:lnTo>
                  <a:lnTo>
                    <a:pt x="384" y="219"/>
                  </a:lnTo>
                  <a:lnTo>
                    <a:pt x="373" y="289"/>
                  </a:lnTo>
                  <a:lnTo>
                    <a:pt x="361" y="285"/>
                  </a:lnTo>
                  <a:lnTo>
                    <a:pt x="342" y="285"/>
                  </a:lnTo>
                  <a:lnTo>
                    <a:pt x="302" y="232"/>
                  </a:lnTo>
                  <a:lnTo>
                    <a:pt x="272" y="210"/>
                  </a:lnTo>
                  <a:lnTo>
                    <a:pt x="251" y="189"/>
                  </a:lnTo>
                  <a:lnTo>
                    <a:pt x="232" y="210"/>
                  </a:lnTo>
                  <a:lnTo>
                    <a:pt x="167" y="186"/>
                  </a:lnTo>
                  <a:lnTo>
                    <a:pt x="161" y="170"/>
                  </a:lnTo>
                  <a:lnTo>
                    <a:pt x="121" y="174"/>
                  </a:lnTo>
                  <a:lnTo>
                    <a:pt x="103" y="147"/>
                  </a:lnTo>
                  <a:lnTo>
                    <a:pt x="103" y="206"/>
                  </a:lnTo>
                  <a:lnTo>
                    <a:pt x="102" y="26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8" name="Freeform 225"/>
            <p:cNvSpPr>
              <a:spLocks noChangeAspect="1"/>
            </p:cNvSpPr>
            <p:nvPr/>
          </p:nvSpPr>
          <p:spPr bwMode="auto">
            <a:xfrm>
              <a:off x="4031439" y="3859874"/>
              <a:ext cx="172962" cy="164857"/>
            </a:xfrm>
            <a:custGeom>
              <a:avLst/>
              <a:gdLst>
                <a:gd name="T0" fmla="*/ 2147483646 w 371"/>
                <a:gd name="T1" fmla="*/ 2147483646 h 375"/>
                <a:gd name="T2" fmla="*/ 2147483646 w 371"/>
                <a:gd name="T3" fmla="*/ 2147483646 h 375"/>
                <a:gd name="T4" fmla="*/ 2147483646 w 371"/>
                <a:gd name="T5" fmla="*/ 2147483646 h 375"/>
                <a:gd name="T6" fmla="*/ 2147483646 w 371"/>
                <a:gd name="T7" fmla="*/ 2147483646 h 375"/>
                <a:gd name="T8" fmla="*/ 2147483646 w 371"/>
                <a:gd name="T9" fmla="*/ 2147483646 h 375"/>
                <a:gd name="T10" fmla="*/ 2147483646 w 371"/>
                <a:gd name="T11" fmla="*/ 2147483646 h 375"/>
                <a:gd name="T12" fmla="*/ 2147483646 w 371"/>
                <a:gd name="T13" fmla="*/ 2147483646 h 375"/>
                <a:gd name="T14" fmla="*/ 2147483646 w 371"/>
                <a:gd name="T15" fmla="*/ 2147483646 h 375"/>
                <a:gd name="T16" fmla="*/ 0 w 371"/>
                <a:gd name="T17" fmla="*/ 2147483646 h 375"/>
                <a:gd name="T18" fmla="*/ 2147483646 w 371"/>
                <a:gd name="T19" fmla="*/ 2147483646 h 375"/>
                <a:gd name="T20" fmla="*/ 2147483646 w 371"/>
                <a:gd name="T21" fmla="*/ 2147483646 h 375"/>
                <a:gd name="T22" fmla="*/ 2147483646 w 371"/>
                <a:gd name="T23" fmla="*/ 2147483646 h 375"/>
                <a:gd name="T24" fmla="*/ 2147483646 w 371"/>
                <a:gd name="T25" fmla="*/ 0 h 375"/>
                <a:gd name="T26" fmla="*/ 2147483646 w 371"/>
                <a:gd name="T27" fmla="*/ 0 h 375"/>
                <a:gd name="T28" fmla="*/ 2147483646 w 371"/>
                <a:gd name="T29" fmla="*/ 0 h 375"/>
                <a:gd name="T30" fmla="*/ 2147483646 w 371"/>
                <a:gd name="T31" fmla="*/ 2147483646 h 375"/>
                <a:gd name="T32" fmla="*/ 2147483646 w 371"/>
                <a:gd name="T33" fmla="*/ 2147483646 h 375"/>
                <a:gd name="T34" fmla="*/ 2147483646 w 371"/>
                <a:gd name="T35" fmla="*/ 2147483646 h 375"/>
                <a:gd name="T36" fmla="*/ 2147483646 w 371"/>
                <a:gd name="T37" fmla="*/ 2147483646 h 375"/>
                <a:gd name="T38" fmla="*/ 2147483646 w 371"/>
                <a:gd name="T39" fmla="*/ 2147483646 h 375"/>
                <a:gd name="T40" fmla="*/ 2147483646 w 371"/>
                <a:gd name="T41" fmla="*/ 2147483646 h 375"/>
                <a:gd name="T42" fmla="*/ 2147483646 w 371"/>
                <a:gd name="T43" fmla="*/ 2147483646 h 375"/>
                <a:gd name="T44" fmla="*/ 2147483646 w 371"/>
                <a:gd name="T45" fmla="*/ 2147483646 h 375"/>
                <a:gd name="T46" fmla="*/ 2147483646 w 371"/>
                <a:gd name="T47" fmla="*/ 2147483646 h 375"/>
                <a:gd name="T48" fmla="*/ 2147483646 w 371"/>
                <a:gd name="T49" fmla="*/ 2147483646 h 375"/>
                <a:gd name="T50" fmla="*/ 2147483646 w 371"/>
                <a:gd name="T51" fmla="*/ 2147483646 h 375"/>
                <a:gd name="T52" fmla="*/ 2147483646 w 371"/>
                <a:gd name="T53" fmla="*/ 2147483646 h 375"/>
                <a:gd name="T54" fmla="*/ 2147483646 w 371"/>
                <a:gd name="T55" fmla="*/ 2147483646 h 375"/>
                <a:gd name="T56" fmla="*/ 2147483646 w 371"/>
                <a:gd name="T57" fmla="*/ 2147483646 h 3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1"/>
                <a:gd name="T88" fmla="*/ 0 h 375"/>
                <a:gd name="T89" fmla="*/ 371 w 371"/>
                <a:gd name="T90" fmla="*/ 375 h 3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1" h="375">
                  <a:moveTo>
                    <a:pt x="183" y="359"/>
                  </a:moveTo>
                  <a:lnTo>
                    <a:pt x="171" y="348"/>
                  </a:lnTo>
                  <a:lnTo>
                    <a:pt x="129" y="329"/>
                  </a:lnTo>
                  <a:lnTo>
                    <a:pt x="112" y="282"/>
                  </a:lnTo>
                  <a:lnTo>
                    <a:pt x="100" y="268"/>
                  </a:lnTo>
                  <a:lnTo>
                    <a:pt x="92" y="256"/>
                  </a:lnTo>
                  <a:lnTo>
                    <a:pt x="56" y="227"/>
                  </a:lnTo>
                  <a:lnTo>
                    <a:pt x="27" y="174"/>
                  </a:lnTo>
                  <a:lnTo>
                    <a:pt x="0" y="120"/>
                  </a:lnTo>
                  <a:lnTo>
                    <a:pt x="68" y="136"/>
                  </a:lnTo>
                  <a:lnTo>
                    <a:pt x="114" y="94"/>
                  </a:lnTo>
                  <a:lnTo>
                    <a:pt x="165" y="51"/>
                  </a:lnTo>
                  <a:lnTo>
                    <a:pt x="180" y="18"/>
                  </a:lnTo>
                  <a:lnTo>
                    <a:pt x="217" y="9"/>
                  </a:lnTo>
                  <a:lnTo>
                    <a:pt x="253" y="0"/>
                  </a:lnTo>
                  <a:lnTo>
                    <a:pt x="251" y="21"/>
                  </a:lnTo>
                  <a:lnTo>
                    <a:pt x="277" y="20"/>
                  </a:lnTo>
                  <a:lnTo>
                    <a:pt x="323" y="41"/>
                  </a:lnTo>
                  <a:lnTo>
                    <a:pt x="369" y="60"/>
                  </a:lnTo>
                  <a:lnTo>
                    <a:pt x="371" y="127"/>
                  </a:lnTo>
                  <a:lnTo>
                    <a:pt x="360" y="174"/>
                  </a:lnTo>
                  <a:lnTo>
                    <a:pt x="366" y="224"/>
                  </a:lnTo>
                  <a:lnTo>
                    <a:pt x="348" y="272"/>
                  </a:lnTo>
                  <a:lnTo>
                    <a:pt x="338" y="317"/>
                  </a:lnTo>
                  <a:lnTo>
                    <a:pt x="308" y="345"/>
                  </a:lnTo>
                  <a:lnTo>
                    <a:pt x="278" y="375"/>
                  </a:lnTo>
                  <a:lnTo>
                    <a:pt x="232" y="369"/>
                  </a:lnTo>
                  <a:lnTo>
                    <a:pt x="187" y="362"/>
                  </a:lnTo>
                  <a:lnTo>
                    <a:pt x="183" y="35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09" name="Freeform 237"/>
            <p:cNvSpPr>
              <a:spLocks noChangeAspect="1"/>
            </p:cNvSpPr>
            <p:nvPr/>
          </p:nvSpPr>
          <p:spPr bwMode="auto">
            <a:xfrm>
              <a:off x="5013859" y="2192715"/>
              <a:ext cx="1159533" cy="795774"/>
            </a:xfrm>
            <a:custGeom>
              <a:avLst/>
              <a:gdLst>
                <a:gd name="T0" fmla="*/ 2147483646 w 2487"/>
                <a:gd name="T1" fmla="*/ 2147483646 h 1810"/>
                <a:gd name="T2" fmla="*/ 2147483646 w 2487"/>
                <a:gd name="T3" fmla="*/ 2147483646 h 1810"/>
                <a:gd name="T4" fmla="*/ 2147483646 w 2487"/>
                <a:gd name="T5" fmla="*/ 2147483646 h 1810"/>
                <a:gd name="T6" fmla="*/ 2147483646 w 2487"/>
                <a:gd name="T7" fmla="*/ 2147483646 h 1810"/>
                <a:gd name="T8" fmla="*/ 2147483646 w 2487"/>
                <a:gd name="T9" fmla="*/ 2147483646 h 1810"/>
                <a:gd name="T10" fmla="*/ 2147483646 w 2487"/>
                <a:gd name="T11" fmla="*/ 2147483646 h 1810"/>
                <a:gd name="T12" fmla="*/ 2147483646 w 2487"/>
                <a:gd name="T13" fmla="*/ 2147483646 h 1810"/>
                <a:gd name="T14" fmla="*/ 2147483646 w 2487"/>
                <a:gd name="T15" fmla="*/ 2147483646 h 1810"/>
                <a:gd name="T16" fmla="*/ 2147483646 w 2487"/>
                <a:gd name="T17" fmla="*/ 2147483646 h 1810"/>
                <a:gd name="T18" fmla="*/ 2147483646 w 2487"/>
                <a:gd name="T19" fmla="*/ 2147483646 h 1810"/>
                <a:gd name="T20" fmla="*/ 2147483646 w 2487"/>
                <a:gd name="T21" fmla="*/ 2147483646 h 1810"/>
                <a:gd name="T22" fmla="*/ 2147483646 w 2487"/>
                <a:gd name="T23" fmla="*/ 2147483646 h 1810"/>
                <a:gd name="T24" fmla="*/ 2147483646 w 2487"/>
                <a:gd name="T25" fmla="*/ 2147483646 h 1810"/>
                <a:gd name="T26" fmla="*/ 2147483646 w 2487"/>
                <a:gd name="T27" fmla="*/ 2147483646 h 1810"/>
                <a:gd name="T28" fmla="*/ 2147483646 w 2487"/>
                <a:gd name="T29" fmla="*/ 2147483646 h 1810"/>
                <a:gd name="T30" fmla="*/ 2147483646 w 2487"/>
                <a:gd name="T31" fmla="*/ 2147483646 h 1810"/>
                <a:gd name="T32" fmla="*/ 2147483646 w 2487"/>
                <a:gd name="T33" fmla="*/ 2147483646 h 1810"/>
                <a:gd name="T34" fmla="*/ 2147483646 w 2487"/>
                <a:gd name="T35" fmla="*/ 2147483646 h 1810"/>
                <a:gd name="T36" fmla="*/ 2147483646 w 2487"/>
                <a:gd name="T37" fmla="*/ 2147483646 h 1810"/>
                <a:gd name="T38" fmla="*/ 2147483646 w 2487"/>
                <a:gd name="T39" fmla="*/ 2147483646 h 1810"/>
                <a:gd name="T40" fmla="*/ 2147483646 w 2487"/>
                <a:gd name="T41" fmla="*/ 2147483646 h 1810"/>
                <a:gd name="T42" fmla="*/ 2147483646 w 2487"/>
                <a:gd name="T43" fmla="*/ 2147483646 h 1810"/>
                <a:gd name="T44" fmla="*/ 2147483646 w 2487"/>
                <a:gd name="T45" fmla="*/ 2147483646 h 1810"/>
                <a:gd name="T46" fmla="*/ 2147483646 w 2487"/>
                <a:gd name="T47" fmla="*/ 2147483646 h 1810"/>
                <a:gd name="T48" fmla="*/ 2147483646 w 2487"/>
                <a:gd name="T49" fmla="*/ 0 h 1810"/>
                <a:gd name="T50" fmla="*/ 2147483646 w 2487"/>
                <a:gd name="T51" fmla="*/ 2147483646 h 1810"/>
                <a:gd name="T52" fmla="*/ 2147483646 w 2487"/>
                <a:gd name="T53" fmla="*/ 2147483646 h 1810"/>
                <a:gd name="T54" fmla="*/ 2147483646 w 2487"/>
                <a:gd name="T55" fmla="*/ 2147483646 h 1810"/>
                <a:gd name="T56" fmla="*/ 2147483646 w 2487"/>
                <a:gd name="T57" fmla="*/ 2147483646 h 1810"/>
                <a:gd name="T58" fmla="*/ 2147483646 w 2487"/>
                <a:gd name="T59" fmla="*/ 2147483646 h 1810"/>
                <a:gd name="T60" fmla="*/ 2147483646 w 2487"/>
                <a:gd name="T61" fmla="*/ 2147483646 h 1810"/>
                <a:gd name="T62" fmla="*/ 2147483646 w 2487"/>
                <a:gd name="T63" fmla="*/ 2147483646 h 1810"/>
                <a:gd name="T64" fmla="*/ 2147483646 w 2487"/>
                <a:gd name="T65" fmla="*/ 2147483646 h 1810"/>
                <a:gd name="T66" fmla="*/ 2147483646 w 2487"/>
                <a:gd name="T67" fmla="*/ 2147483646 h 1810"/>
                <a:gd name="T68" fmla="*/ 2147483646 w 2487"/>
                <a:gd name="T69" fmla="*/ 2147483646 h 1810"/>
                <a:gd name="T70" fmla="*/ 2147483646 w 2487"/>
                <a:gd name="T71" fmla="*/ 2147483646 h 1810"/>
                <a:gd name="T72" fmla="*/ 2147483646 w 2487"/>
                <a:gd name="T73" fmla="*/ 2147483646 h 1810"/>
                <a:gd name="T74" fmla="*/ 2147483646 w 2487"/>
                <a:gd name="T75" fmla="*/ 2147483646 h 1810"/>
                <a:gd name="T76" fmla="*/ 2147483646 w 2487"/>
                <a:gd name="T77" fmla="*/ 2147483646 h 1810"/>
                <a:gd name="T78" fmla="*/ 2147483646 w 2487"/>
                <a:gd name="T79" fmla="*/ 2147483646 h 1810"/>
                <a:gd name="T80" fmla="*/ 2147483646 w 2487"/>
                <a:gd name="T81" fmla="*/ 2147483646 h 1810"/>
                <a:gd name="T82" fmla="*/ 2147483646 w 2487"/>
                <a:gd name="T83" fmla="*/ 2147483646 h 1810"/>
                <a:gd name="T84" fmla="*/ 2147483646 w 2487"/>
                <a:gd name="T85" fmla="*/ 2147483646 h 1810"/>
                <a:gd name="T86" fmla="*/ 2147483646 w 2487"/>
                <a:gd name="T87" fmla="*/ 2147483646 h 1810"/>
                <a:gd name="T88" fmla="*/ 2147483646 w 2487"/>
                <a:gd name="T89" fmla="*/ 2147483646 h 1810"/>
                <a:gd name="T90" fmla="*/ 2147483646 w 2487"/>
                <a:gd name="T91" fmla="*/ 2147483646 h 1810"/>
                <a:gd name="T92" fmla="*/ 2147483646 w 2487"/>
                <a:gd name="T93" fmla="*/ 2147483646 h 1810"/>
                <a:gd name="T94" fmla="*/ 2147483646 w 2487"/>
                <a:gd name="T95" fmla="*/ 2147483646 h 1810"/>
                <a:gd name="T96" fmla="*/ 2147483646 w 2487"/>
                <a:gd name="T97" fmla="*/ 2147483646 h 1810"/>
                <a:gd name="T98" fmla="*/ 2147483646 w 2487"/>
                <a:gd name="T99" fmla="*/ 2147483646 h 1810"/>
                <a:gd name="T100" fmla="*/ 2147483646 w 2487"/>
                <a:gd name="T101" fmla="*/ 2147483646 h 1810"/>
                <a:gd name="T102" fmla="*/ 2147483646 w 2487"/>
                <a:gd name="T103" fmla="*/ 2147483646 h 1810"/>
                <a:gd name="T104" fmla="*/ 2147483646 w 2487"/>
                <a:gd name="T105" fmla="*/ 2147483646 h 1810"/>
                <a:gd name="T106" fmla="*/ 2147483646 w 2487"/>
                <a:gd name="T107" fmla="*/ 2147483646 h 1810"/>
                <a:gd name="T108" fmla="*/ 2147483646 w 2487"/>
                <a:gd name="T109" fmla="*/ 2147483646 h 1810"/>
                <a:gd name="T110" fmla="*/ 2147483646 w 2487"/>
                <a:gd name="T111" fmla="*/ 2147483646 h 1810"/>
                <a:gd name="T112" fmla="*/ 2147483646 w 2487"/>
                <a:gd name="T113" fmla="*/ 2147483646 h 1810"/>
                <a:gd name="T114" fmla="*/ 2147483646 w 2487"/>
                <a:gd name="T115" fmla="*/ 2147483646 h 1810"/>
                <a:gd name="T116" fmla="*/ 2147483646 w 2487"/>
                <a:gd name="T117" fmla="*/ 2147483646 h 18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7"/>
                <a:gd name="T178" fmla="*/ 0 h 1810"/>
                <a:gd name="T179" fmla="*/ 2487 w 2487"/>
                <a:gd name="T180" fmla="*/ 1810 h 18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7" h="1810">
                  <a:moveTo>
                    <a:pt x="1111" y="1319"/>
                  </a:moveTo>
                  <a:lnTo>
                    <a:pt x="1076" y="1351"/>
                  </a:lnTo>
                  <a:lnTo>
                    <a:pt x="1042" y="1382"/>
                  </a:lnTo>
                  <a:lnTo>
                    <a:pt x="999" y="1399"/>
                  </a:lnTo>
                  <a:lnTo>
                    <a:pt x="997" y="1399"/>
                  </a:lnTo>
                  <a:lnTo>
                    <a:pt x="973" y="1382"/>
                  </a:lnTo>
                  <a:lnTo>
                    <a:pt x="906" y="1375"/>
                  </a:lnTo>
                  <a:lnTo>
                    <a:pt x="873" y="1424"/>
                  </a:lnTo>
                  <a:lnTo>
                    <a:pt x="851" y="1379"/>
                  </a:lnTo>
                  <a:lnTo>
                    <a:pt x="831" y="1393"/>
                  </a:lnTo>
                  <a:lnTo>
                    <a:pt x="773" y="1388"/>
                  </a:lnTo>
                  <a:lnTo>
                    <a:pt x="731" y="1382"/>
                  </a:lnTo>
                  <a:lnTo>
                    <a:pt x="682" y="1361"/>
                  </a:lnTo>
                  <a:lnTo>
                    <a:pt x="675" y="1351"/>
                  </a:lnTo>
                  <a:lnTo>
                    <a:pt x="631" y="1331"/>
                  </a:lnTo>
                  <a:lnTo>
                    <a:pt x="615" y="1313"/>
                  </a:lnTo>
                  <a:lnTo>
                    <a:pt x="596" y="1321"/>
                  </a:lnTo>
                  <a:lnTo>
                    <a:pt x="534" y="1273"/>
                  </a:lnTo>
                  <a:lnTo>
                    <a:pt x="496" y="1251"/>
                  </a:lnTo>
                  <a:lnTo>
                    <a:pt x="475" y="1269"/>
                  </a:lnTo>
                  <a:lnTo>
                    <a:pt x="472" y="1264"/>
                  </a:lnTo>
                  <a:lnTo>
                    <a:pt x="425" y="1233"/>
                  </a:lnTo>
                  <a:lnTo>
                    <a:pt x="369" y="1200"/>
                  </a:lnTo>
                  <a:lnTo>
                    <a:pt x="345" y="1193"/>
                  </a:lnTo>
                  <a:lnTo>
                    <a:pt x="324" y="1133"/>
                  </a:lnTo>
                  <a:lnTo>
                    <a:pt x="354" y="1137"/>
                  </a:lnTo>
                  <a:lnTo>
                    <a:pt x="361" y="1115"/>
                  </a:lnTo>
                  <a:lnTo>
                    <a:pt x="331" y="1075"/>
                  </a:lnTo>
                  <a:lnTo>
                    <a:pt x="330" y="1054"/>
                  </a:lnTo>
                  <a:lnTo>
                    <a:pt x="325" y="1040"/>
                  </a:lnTo>
                  <a:lnTo>
                    <a:pt x="318" y="1031"/>
                  </a:lnTo>
                  <a:lnTo>
                    <a:pt x="309" y="1018"/>
                  </a:lnTo>
                  <a:lnTo>
                    <a:pt x="308" y="1006"/>
                  </a:lnTo>
                  <a:lnTo>
                    <a:pt x="302" y="991"/>
                  </a:lnTo>
                  <a:lnTo>
                    <a:pt x="287" y="985"/>
                  </a:lnTo>
                  <a:lnTo>
                    <a:pt x="264" y="978"/>
                  </a:lnTo>
                  <a:lnTo>
                    <a:pt x="249" y="972"/>
                  </a:lnTo>
                  <a:lnTo>
                    <a:pt x="187" y="954"/>
                  </a:lnTo>
                  <a:lnTo>
                    <a:pt x="152" y="937"/>
                  </a:lnTo>
                  <a:lnTo>
                    <a:pt x="131" y="902"/>
                  </a:lnTo>
                  <a:lnTo>
                    <a:pt x="76" y="887"/>
                  </a:lnTo>
                  <a:lnTo>
                    <a:pt x="75" y="875"/>
                  </a:lnTo>
                  <a:lnTo>
                    <a:pt x="88" y="876"/>
                  </a:lnTo>
                  <a:lnTo>
                    <a:pt x="90" y="876"/>
                  </a:lnTo>
                  <a:lnTo>
                    <a:pt x="97" y="872"/>
                  </a:lnTo>
                  <a:lnTo>
                    <a:pt x="67" y="808"/>
                  </a:lnTo>
                  <a:lnTo>
                    <a:pt x="25" y="805"/>
                  </a:lnTo>
                  <a:lnTo>
                    <a:pt x="0" y="760"/>
                  </a:lnTo>
                  <a:lnTo>
                    <a:pt x="18" y="718"/>
                  </a:lnTo>
                  <a:lnTo>
                    <a:pt x="49" y="697"/>
                  </a:lnTo>
                  <a:lnTo>
                    <a:pt x="70" y="697"/>
                  </a:lnTo>
                  <a:lnTo>
                    <a:pt x="97" y="703"/>
                  </a:lnTo>
                  <a:lnTo>
                    <a:pt x="127" y="667"/>
                  </a:lnTo>
                  <a:lnTo>
                    <a:pt x="175" y="655"/>
                  </a:lnTo>
                  <a:lnTo>
                    <a:pt x="209" y="629"/>
                  </a:lnTo>
                  <a:lnTo>
                    <a:pt x="245" y="600"/>
                  </a:lnTo>
                  <a:lnTo>
                    <a:pt x="231" y="575"/>
                  </a:lnTo>
                  <a:lnTo>
                    <a:pt x="242" y="563"/>
                  </a:lnTo>
                  <a:lnTo>
                    <a:pt x="242" y="552"/>
                  </a:lnTo>
                  <a:lnTo>
                    <a:pt x="222" y="512"/>
                  </a:lnTo>
                  <a:lnTo>
                    <a:pt x="202" y="472"/>
                  </a:lnTo>
                  <a:lnTo>
                    <a:pt x="173" y="457"/>
                  </a:lnTo>
                  <a:lnTo>
                    <a:pt x="225" y="438"/>
                  </a:lnTo>
                  <a:lnTo>
                    <a:pt x="285" y="444"/>
                  </a:lnTo>
                  <a:lnTo>
                    <a:pt x="269" y="423"/>
                  </a:lnTo>
                  <a:lnTo>
                    <a:pt x="263" y="376"/>
                  </a:lnTo>
                  <a:lnTo>
                    <a:pt x="258" y="330"/>
                  </a:lnTo>
                  <a:lnTo>
                    <a:pt x="328" y="344"/>
                  </a:lnTo>
                  <a:lnTo>
                    <a:pt x="369" y="339"/>
                  </a:lnTo>
                  <a:lnTo>
                    <a:pt x="348" y="281"/>
                  </a:lnTo>
                  <a:lnTo>
                    <a:pt x="367" y="266"/>
                  </a:lnTo>
                  <a:lnTo>
                    <a:pt x="385" y="229"/>
                  </a:lnTo>
                  <a:lnTo>
                    <a:pt x="418" y="226"/>
                  </a:lnTo>
                  <a:lnTo>
                    <a:pt x="422" y="233"/>
                  </a:lnTo>
                  <a:lnTo>
                    <a:pt x="442" y="254"/>
                  </a:lnTo>
                  <a:lnTo>
                    <a:pt x="505" y="293"/>
                  </a:lnTo>
                  <a:lnTo>
                    <a:pt x="539" y="299"/>
                  </a:lnTo>
                  <a:lnTo>
                    <a:pt x="605" y="345"/>
                  </a:lnTo>
                  <a:lnTo>
                    <a:pt x="621" y="390"/>
                  </a:lnTo>
                  <a:lnTo>
                    <a:pt x="636" y="433"/>
                  </a:lnTo>
                  <a:lnTo>
                    <a:pt x="688" y="442"/>
                  </a:lnTo>
                  <a:lnTo>
                    <a:pt x="740" y="451"/>
                  </a:lnTo>
                  <a:lnTo>
                    <a:pt x="805" y="470"/>
                  </a:lnTo>
                  <a:lnTo>
                    <a:pt x="867" y="490"/>
                  </a:lnTo>
                  <a:lnTo>
                    <a:pt x="908" y="532"/>
                  </a:lnTo>
                  <a:lnTo>
                    <a:pt x="948" y="575"/>
                  </a:lnTo>
                  <a:lnTo>
                    <a:pt x="1009" y="578"/>
                  </a:lnTo>
                  <a:lnTo>
                    <a:pt x="1072" y="581"/>
                  </a:lnTo>
                  <a:lnTo>
                    <a:pt x="1133" y="585"/>
                  </a:lnTo>
                  <a:lnTo>
                    <a:pt x="1196" y="588"/>
                  </a:lnTo>
                  <a:lnTo>
                    <a:pt x="1212" y="603"/>
                  </a:lnTo>
                  <a:lnTo>
                    <a:pt x="1267" y="614"/>
                  </a:lnTo>
                  <a:lnTo>
                    <a:pt x="1322" y="624"/>
                  </a:lnTo>
                  <a:lnTo>
                    <a:pt x="1357" y="639"/>
                  </a:lnTo>
                  <a:lnTo>
                    <a:pt x="1390" y="620"/>
                  </a:lnTo>
                  <a:lnTo>
                    <a:pt x="1422" y="599"/>
                  </a:lnTo>
                  <a:lnTo>
                    <a:pt x="1475" y="594"/>
                  </a:lnTo>
                  <a:lnTo>
                    <a:pt x="1528" y="590"/>
                  </a:lnTo>
                  <a:lnTo>
                    <a:pt x="1569" y="557"/>
                  </a:lnTo>
                  <a:lnTo>
                    <a:pt x="1611" y="523"/>
                  </a:lnTo>
                  <a:lnTo>
                    <a:pt x="1579" y="494"/>
                  </a:lnTo>
                  <a:lnTo>
                    <a:pt x="1573" y="445"/>
                  </a:lnTo>
                  <a:lnTo>
                    <a:pt x="1636" y="461"/>
                  </a:lnTo>
                  <a:lnTo>
                    <a:pt x="1678" y="439"/>
                  </a:lnTo>
                  <a:lnTo>
                    <a:pt x="1724" y="426"/>
                  </a:lnTo>
                  <a:lnTo>
                    <a:pt x="1733" y="390"/>
                  </a:lnTo>
                  <a:lnTo>
                    <a:pt x="1782" y="363"/>
                  </a:lnTo>
                  <a:lnTo>
                    <a:pt x="1858" y="364"/>
                  </a:lnTo>
                  <a:lnTo>
                    <a:pt x="1846" y="336"/>
                  </a:lnTo>
                  <a:lnTo>
                    <a:pt x="1749" y="287"/>
                  </a:lnTo>
                  <a:lnTo>
                    <a:pt x="1727" y="308"/>
                  </a:lnTo>
                  <a:lnTo>
                    <a:pt x="1711" y="299"/>
                  </a:lnTo>
                  <a:lnTo>
                    <a:pt x="1666" y="300"/>
                  </a:lnTo>
                  <a:lnTo>
                    <a:pt x="1627" y="279"/>
                  </a:lnTo>
                  <a:lnTo>
                    <a:pt x="1639" y="273"/>
                  </a:lnTo>
                  <a:lnTo>
                    <a:pt x="1633" y="232"/>
                  </a:lnTo>
                  <a:lnTo>
                    <a:pt x="1627" y="190"/>
                  </a:lnTo>
                  <a:lnTo>
                    <a:pt x="1690" y="202"/>
                  </a:lnTo>
                  <a:lnTo>
                    <a:pt x="1723" y="166"/>
                  </a:lnTo>
                  <a:lnTo>
                    <a:pt x="1708" y="127"/>
                  </a:lnTo>
                  <a:lnTo>
                    <a:pt x="1706" y="63"/>
                  </a:lnTo>
                  <a:lnTo>
                    <a:pt x="1676" y="42"/>
                  </a:lnTo>
                  <a:lnTo>
                    <a:pt x="1655" y="35"/>
                  </a:lnTo>
                  <a:lnTo>
                    <a:pt x="1688" y="5"/>
                  </a:lnTo>
                  <a:lnTo>
                    <a:pt x="1742" y="3"/>
                  </a:lnTo>
                  <a:lnTo>
                    <a:pt x="1796" y="0"/>
                  </a:lnTo>
                  <a:lnTo>
                    <a:pt x="1906" y="36"/>
                  </a:lnTo>
                  <a:lnTo>
                    <a:pt x="1949" y="73"/>
                  </a:lnTo>
                  <a:lnTo>
                    <a:pt x="1994" y="111"/>
                  </a:lnTo>
                  <a:lnTo>
                    <a:pt x="2039" y="148"/>
                  </a:lnTo>
                  <a:lnTo>
                    <a:pt x="2082" y="185"/>
                  </a:lnTo>
                  <a:lnTo>
                    <a:pt x="2130" y="206"/>
                  </a:lnTo>
                  <a:lnTo>
                    <a:pt x="2209" y="227"/>
                  </a:lnTo>
                  <a:lnTo>
                    <a:pt x="2255" y="245"/>
                  </a:lnTo>
                  <a:lnTo>
                    <a:pt x="2309" y="305"/>
                  </a:lnTo>
                  <a:lnTo>
                    <a:pt x="2376" y="296"/>
                  </a:lnTo>
                  <a:lnTo>
                    <a:pt x="2443" y="272"/>
                  </a:lnTo>
                  <a:lnTo>
                    <a:pt x="2470" y="320"/>
                  </a:lnTo>
                  <a:lnTo>
                    <a:pt x="2478" y="384"/>
                  </a:lnTo>
                  <a:lnTo>
                    <a:pt x="2487" y="448"/>
                  </a:lnTo>
                  <a:lnTo>
                    <a:pt x="2429" y="439"/>
                  </a:lnTo>
                  <a:lnTo>
                    <a:pt x="2421" y="466"/>
                  </a:lnTo>
                  <a:lnTo>
                    <a:pt x="2451" y="515"/>
                  </a:lnTo>
                  <a:lnTo>
                    <a:pt x="2481" y="564"/>
                  </a:lnTo>
                  <a:lnTo>
                    <a:pt x="2463" y="576"/>
                  </a:lnTo>
                  <a:lnTo>
                    <a:pt x="2473" y="591"/>
                  </a:lnTo>
                  <a:lnTo>
                    <a:pt x="2423" y="561"/>
                  </a:lnTo>
                  <a:lnTo>
                    <a:pt x="2423" y="590"/>
                  </a:lnTo>
                  <a:lnTo>
                    <a:pt x="2393" y="614"/>
                  </a:lnTo>
                  <a:lnTo>
                    <a:pt x="2378" y="618"/>
                  </a:lnTo>
                  <a:lnTo>
                    <a:pt x="2394" y="648"/>
                  </a:lnTo>
                  <a:lnTo>
                    <a:pt x="2340" y="632"/>
                  </a:lnTo>
                  <a:lnTo>
                    <a:pt x="2323" y="642"/>
                  </a:lnTo>
                  <a:lnTo>
                    <a:pt x="2296" y="688"/>
                  </a:lnTo>
                  <a:lnTo>
                    <a:pt x="2269" y="718"/>
                  </a:lnTo>
                  <a:lnTo>
                    <a:pt x="2246" y="733"/>
                  </a:lnTo>
                  <a:lnTo>
                    <a:pt x="2218" y="752"/>
                  </a:lnTo>
                  <a:lnTo>
                    <a:pt x="2190" y="773"/>
                  </a:lnTo>
                  <a:lnTo>
                    <a:pt x="2154" y="787"/>
                  </a:lnTo>
                  <a:lnTo>
                    <a:pt x="2173" y="757"/>
                  </a:lnTo>
                  <a:lnTo>
                    <a:pt x="2145" y="745"/>
                  </a:lnTo>
                  <a:lnTo>
                    <a:pt x="2154" y="691"/>
                  </a:lnTo>
                  <a:lnTo>
                    <a:pt x="2128" y="676"/>
                  </a:lnTo>
                  <a:lnTo>
                    <a:pt x="2099" y="684"/>
                  </a:lnTo>
                  <a:lnTo>
                    <a:pt x="2078" y="718"/>
                  </a:lnTo>
                  <a:lnTo>
                    <a:pt x="2054" y="754"/>
                  </a:lnTo>
                  <a:lnTo>
                    <a:pt x="2021" y="775"/>
                  </a:lnTo>
                  <a:lnTo>
                    <a:pt x="1997" y="778"/>
                  </a:lnTo>
                  <a:lnTo>
                    <a:pt x="2012" y="814"/>
                  </a:lnTo>
                  <a:lnTo>
                    <a:pt x="2076" y="832"/>
                  </a:lnTo>
                  <a:lnTo>
                    <a:pt x="2100" y="876"/>
                  </a:lnTo>
                  <a:lnTo>
                    <a:pt x="2134" y="870"/>
                  </a:lnTo>
                  <a:lnTo>
                    <a:pt x="2172" y="843"/>
                  </a:lnTo>
                  <a:lnTo>
                    <a:pt x="2230" y="866"/>
                  </a:lnTo>
                  <a:lnTo>
                    <a:pt x="2258" y="872"/>
                  </a:lnTo>
                  <a:lnTo>
                    <a:pt x="2260" y="899"/>
                  </a:lnTo>
                  <a:lnTo>
                    <a:pt x="2233" y="896"/>
                  </a:lnTo>
                  <a:lnTo>
                    <a:pt x="2203" y="914"/>
                  </a:lnTo>
                  <a:lnTo>
                    <a:pt x="2187" y="939"/>
                  </a:lnTo>
                  <a:lnTo>
                    <a:pt x="2178" y="957"/>
                  </a:lnTo>
                  <a:lnTo>
                    <a:pt x="2169" y="1012"/>
                  </a:lnTo>
                  <a:lnTo>
                    <a:pt x="2236" y="1052"/>
                  </a:lnTo>
                  <a:lnTo>
                    <a:pt x="2267" y="1094"/>
                  </a:lnTo>
                  <a:lnTo>
                    <a:pt x="2300" y="1137"/>
                  </a:lnTo>
                  <a:lnTo>
                    <a:pt x="2351" y="1182"/>
                  </a:lnTo>
                  <a:lnTo>
                    <a:pt x="2278" y="1160"/>
                  </a:lnTo>
                  <a:lnTo>
                    <a:pt x="2281" y="1166"/>
                  </a:lnTo>
                  <a:lnTo>
                    <a:pt x="2324" y="1194"/>
                  </a:lnTo>
                  <a:lnTo>
                    <a:pt x="2369" y="1221"/>
                  </a:lnTo>
                  <a:lnTo>
                    <a:pt x="2324" y="1254"/>
                  </a:lnTo>
                  <a:lnTo>
                    <a:pt x="2311" y="1263"/>
                  </a:lnTo>
                  <a:lnTo>
                    <a:pt x="2336" y="1267"/>
                  </a:lnTo>
                  <a:lnTo>
                    <a:pt x="2366" y="1264"/>
                  </a:lnTo>
                  <a:lnTo>
                    <a:pt x="2400" y="1284"/>
                  </a:lnTo>
                  <a:lnTo>
                    <a:pt x="2382" y="1303"/>
                  </a:lnTo>
                  <a:lnTo>
                    <a:pt x="2399" y="1303"/>
                  </a:lnTo>
                  <a:lnTo>
                    <a:pt x="2397" y="1313"/>
                  </a:lnTo>
                  <a:lnTo>
                    <a:pt x="2382" y="1325"/>
                  </a:lnTo>
                  <a:lnTo>
                    <a:pt x="2388" y="1333"/>
                  </a:lnTo>
                  <a:lnTo>
                    <a:pt x="2391" y="1346"/>
                  </a:lnTo>
                  <a:lnTo>
                    <a:pt x="2382" y="1346"/>
                  </a:lnTo>
                  <a:lnTo>
                    <a:pt x="2397" y="1367"/>
                  </a:lnTo>
                  <a:lnTo>
                    <a:pt x="2385" y="1370"/>
                  </a:lnTo>
                  <a:lnTo>
                    <a:pt x="2358" y="1384"/>
                  </a:lnTo>
                  <a:lnTo>
                    <a:pt x="2369" y="1400"/>
                  </a:lnTo>
                  <a:lnTo>
                    <a:pt x="2360" y="1428"/>
                  </a:lnTo>
                  <a:lnTo>
                    <a:pt x="2345" y="1467"/>
                  </a:lnTo>
                  <a:lnTo>
                    <a:pt x="2336" y="1470"/>
                  </a:lnTo>
                  <a:lnTo>
                    <a:pt x="2348" y="1481"/>
                  </a:lnTo>
                  <a:lnTo>
                    <a:pt x="2326" y="1493"/>
                  </a:lnTo>
                  <a:lnTo>
                    <a:pt x="2323" y="1491"/>
                  </a:lnTo>
                  <a:lnTo>
                    <a:pt x="2345" y="1501"/>
                  </a:lnTo>
                  <a:lnTo>
                    <a:pt x="2346" y="1528"/>
                  </a:lnTo>
                  <a:lnTo>
                    <a:pt x="2333" y="1525"/>
                  </a:lnTo>
                  <a:lnTo>
                    <a:pt x="2333" y="1539"/>
                  </a:lnTo>
                  <a:lnTo>
                    <a:pt x="2323" y="1549"/>
                  </a:lnTo>
                  <a:lnTo>
                    <a:pt x="2318" y="1557"/>
                  </a:lnTo>
                  <a:lnTo>
                    <a:pt x="2314" y="1575"/>
                  </a:lnTo>
                  <a:lnTo>
                    <a:pt x="2290" y="1579"/>
                  </a:lnTo>
                  <a:lnTo>
                    <a:pt x="2284" y="1585"/>
                  </a:lnTo>
                  <a:lnTo>
                    <a:pt x="2287" y="1596"/>
                  </a:lnTo>
                  <a:lnTo>
                    <a:pt x="2273" y="1613"/>
                  </a:lnTo>
                  <a:lnTo>
                    <a:pt x="2234" y="1643"/>
                  </a:lnTo>
                  <a:lnTo>
                    <a:pt x="2236" y="1649"/>
                  </a:lnTo>
                  <a:lnTo>
                    <a:pt x="2220" y="1664"/>
                  </a:lnTo>
                  <a:lnTo>
                    <a:pt x="2193" y="1669"/>
                  </a:lnTo>
                  <a:lnTo>
                    <a:pt x="2188" y="1672"/>
                  </a:lnTo>
                  <a:lnTo>
                    <a:pt x="2182" y="1676"/>
                  </a:lnTo>
                  <a:lnTo>
                    <a:pt x="2160" y="1681"/>
                  </a:lnTo>
                  <a:lnTo>
                    <a:pt x="2149" y="1676"/>
                  </a:lnTo>
                  <a:lnTo>
                    <a:pt x="2139" y="1687"/>
                  </a:lnTo>
                  <a:lnTo>
                    <a:pt x="2133" y="1692"/>
                  </a:lnTo>
                  <a:lnTo>
                    <a:pt x="2118" y="1691"/>
                  </a:lnTo>
                  <a:lnTo>
                    <a:pt x="2094" y="1655"/>
                  </a:lnTo>
                  <a:lnTo>
                    <a:pt x="2082" y="1669"/>
                  </a:lnTo>
                  <a:lnTo>
                    <a:pt x="2093" y="1707"/>
                  </a:lnTo>
                  <a:lnTo>
                    <a:pt x="2081" y="1694"/>
                  </a:lnTo>
                  <a:lnTo>
                    <a:pt x="2082" y="1715"/>
                  </a:lnTo>
                  <a:lnTo>
                    <a:pt x="2072" y="1712"/>
                  </a:lnTo>
                  <a:lnTo>
                    <a:pt x="2055" y="1730"/>
                  </a:lnTo>
                  <a:lnTo>
                    <a:pt x="2043" y="1716"/>
                  </a:lnTo>
                  <a:lnTo>
                    <a:pt x="2037" y="1728"/>
                  </a:lnTo>
                  <a:lnTo>
                    <a:pt x="2024" y="1727"/>
                  </a:lnTo>
                  <a:lnTo>
                    <a:pt x="1994" y="1743"/>
                  </a:lnTo>
                  <a:lnTo>
                    <a:pt x="1967" y="1752"/>
                  </a:lnTo>
                  <a:lnTo>
                    <a:pt x="1958" y="1755"/>
                  </a:lnTo>
                  <a:lnTo>
                    <a:pt x="1954" y="1782"/>
                  </a:lnTo>
                  <a:lnTo>
                    <a:pt x="1967" y="1810"/>
                  </a:lnTo>
                  <a:lnTo>
                    <a:pt x="1940" y="1806"/>
                  </a:lnTo>
                  <a:lnTo>
                    <a:pt x="1930" y="1752"/>
                  </a:lnTo>
                  <a:lnTo>
                    <a:pt x="1915" y="1740"/>
                  </a:lnTo>
                  <a:lnTo>
                    <a:pt x="1896" y="1743"/>
                  </a:lnTo>
                  <a:lnTo>
                    <a:pt x="1879" y="1736"/>
                  </a:lnTo>
                  <a:lnTo>
                    <a:pt x="1860" y="1727"/>
                  </a:lnTo>
                  <a:lnTo>
                    <a:pt x="1855" y="1734"/>
                  </a:lnTo>
                  <a:lnTo>
                    <a:pt x="1839" y="1742"/>
                  </a:lnTo>
                  <a:lnTo>
                    <a:pt x="1791" y="1722"/>
                  </a:lnTo>
                  <a:lnTo>
                    <a:pt x="1770" y="1706"/>
                  </a:lnTo>
                  <a:lnTo>
                    <a:pt x="1763" y="1670"/>
                  </a:lnTo>
                  <a:lnTo>
                    <a:pt x="1705" y="1651"/>
                  </a:lnTo>
                  <a:lnTo>
                    <a:pt x="1684" y="1648"/>
                  </a:lnTo>
                  <a:lnTo>
                    <a:pt x="1655" y="1679"/>
                  </a:lnTo>
                  <a:lnTo>
                    <a:pt x="1639" y="1679"/>
                  </a:lnTo>
                  <a:lnTo>
                    <a:pt x="1631" y="1684"/>
                  </a:lnTo>
                  <a:lnTo>
                    <a:pt x="1618" y="1681"/>
                  </a:lnTo>
                  <a:lnTo>
                    <a:pt x="1600" y="1682"/>
                  </a:lnTo>
                  <a:lnTo>
                    <a:pt x="1588" y="1691"/>
                  </a:lnTo>
                  <a:lnTo>
                    <a:pt x="1563" y="1682"/>
                  </a:lnTo>
                  <a:lnTo>
                    <a:pt x="1551" y="1695"/>
                  </a:lnTo>
                  <a:lnTo>
                    <a:pt x="1528" y="1697"/>
                  </a:lnTo>
                  <a:lnTo>
                    <a:pt x="1540" y="1761"/>
                  </a:lnTo>
                  <a:lnTo>
                    <a:pt x="1520" y="1751"/>
                  </a:lnTo>
                  <a:lnTo>
                    <a:pt x="1512" y="1740"/>
                  </a:lnTo>
                  <a:lnTo>
                    <a:pt x="1499" y="1734"/>
                  </a:lnTo>
                  <a:lnTo>
                    <a:pt x="1463" y="1745"/>
                  </a:lnTo>
                  <a:lnTo>
                    <a:pt x="1440" y="1713"/>
                  </a:lnTo>
                  <a:lnTo>
                    <a:pt x="1415" y="1703"/>
                  </a:lnTo>
                  <a:lnTo>
                    <a:pt x="1420" y="1657"/>
                  </a:lnTo>
                  <a:lnTo>
                    <a:pt x="1388" y="1643"/>
                  </a:lnTo>
                  <a:lnTo>
                    <a:pt x="1376" y="1606"/>
                  </a:lnTo>
                  <a:lnTo>
                    <a:pt x="1373" y="1600"/>
                  </a:lnTo>
                  <a:lnTo>
                    <a:pt x="1322" y="1606"/>
                  </a:lnTo>
                  <a:lnTo>
                    <a:pt x="1321" y="1582"/>
                  </a:lnTo>
                  <a:lnTo>
                    <a:pt x="1318" y="1561"/>
                  </a:lnTo>
                  <a:lnTo>
                    <a:pt x="1340" y="1521"/>
                  </a:lnTo>
                  <a:lnTo>
                    <a:pt x="1348" y="1496"/>
                  </a:lnTo>
                  <a:lnTo>
                    <a:pt x="1337" y="1452"/>
                  </a:lnTo>
                  <a:lnTo>
                    <a:pt x="1327" y="1407"/>
                  </a:lnTo>
                  <a:lnTo>
                    <a:pt x="1306" y="1397"/>
                  </a:lnTo>
                  <a:lnTo>
                    <a:pt x="1267" y="1355"/>
                  </a:lnTo>
                  <a:lnTo>
                    <a:pt x="1261" y="1373"/>
                  </a:lnTo>
                  <a:lnTo>
                    <a:pt x="1209" y="1355"/>
                  </a:lnTo>
                  <a:lnTo>
                    <a:pt x="1211" y="1331"/>
                  </a:lnTo>
                  <a:lnTo>
                    <a:pt x="1193" y="1325"/>
                  </a:lnTo>
                  <a:lnTo>
                    <a:pt x="1196" y="1316"/>
                  </a:lnTo>
                  <a:lnTo>
                    <a:pt x="1175" y="1310"/>
                  </a:lnTo>
                  <a:lnTo>
                    <a:pt x="1149" y="1325"/>
                  </a:lnTo>
                  <a:lnTo>
                    <a:pt x="1111" y="131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0" name="Freeform 238"/>
            <p:cNvSpPr>
              <a:spLocks noChangeAspect="1"/>
            </p:cNvSpPr>
            <p:nvPr/>
          </p:nvSpPr>
          <p:spPr bwMode="auto">
            <a:xfrm>
              <a:off x="5898038" y="2995927"/>
              <a:ext cx="49813" cy="42144"/>
            </a:xfrm>
            <a:custGeom>
              <a:avLst/>
              <a:gdLst>
                <a:gd name="T0" fmla="*/ 2147483646 w 106"/>
                <a:gd name="T1" fmla="*/ 0 h 95"/>
                <a:gd name="T2" fmla="*/ 2147483646 w 106"/>
                <a:gd name="T3" fmla="*/ 0 h 95"/>
                <a:gd name="T4" fmla="*/ 0 w 106"/>
                <a:gd name="T5" fmla="*/ 2147483646 h 95"/>
                <a:gd name="T6" fmla="*/ 0 w 106"/>
                <a:gd name="T7" fmla="*/ 2147483646 h 95"/>
                <a:gd name="T8" fmla="*/ 2147483646 w 106"/>
                <a:gd name="T9" fmla="*/ 2147483646 h 95"/>
                <a:gd name="T10" fmla="*/ 2147483646 w 106"/>
                <a:gd name="T11" fmla="*/ 2147483646 h 95"/>
                <a:gd name="T12" fmla="*/ 2147483646 w 106"/>
                <a:gd name="T13" fmla="*/ 2147483646 h 95"/>
                <a:gd name="T14" fmla="*/ 2147483646 w 106"/>
                <a:gd name="T15" fmla="*/ 2147483646 h 95"/>
                <a:gd name="T16" fmla="*/ 2147483646 w 106"/>
                <a:gd name="T17" fmla="*/ 0 h 95"/>
                <a:gd name="T18" fmla="*/ 2147483646 w 106"/>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95"/>
                <a:gd name="T32" fmla="*/ 106 w 106"/>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95">
                  <a:moveTo>
                    <a:pt x="81" y="0"/>
                  </a:moveTo>
                  <a:lnTo>
                    <a:pt x="31" y="7"/>
                  </a:lnTo>
                  <a:lnTo>
                    <a:pt x="0" y="33"/>
                  </a:lnTo>
                  <a:lnTo>
                    <a:pt x="3" y="77"/>
                  </a:lnTo>
                  <a:lnTo>
                    <a:pt x="42" y="95"/>
                  </a:lnTo>
                  <a:lnTo>
                    <a:pt x="60" y="89"/>
                  </a:lnTo>
                  <a:lnTo>
                    <a:pt x="87" y="56"/>
                  </a:lnTo>
                  <a:lnTo>
                    <a:pt x="106" y="21"/>
                  </a:lnTo>
                  <a:lnTo>
                    <a:pt x="100" y="3"/>
                  </a:lnTo>
                  <a:lnTo>
                    <a:pt x="81"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1" name="Freeform 239"/>
            <p:cNvSpPr>
              <a:spLocks noChangeAspect="1"/>
            </p:cNvSpPr>
            <p:nvPr/>
          </p:nvSpPr>
          <p:spPr bwMode="auto">
            <a:xfrm>
              <a:off x="6282704" y="2475327"/>
              <a:ext cx="190949" cy="193366"/>
            </a:xfrm>
            <a:custGeom>
              <a:avLst/>
              <a:gdLst>
                <a:gd name="T0" fmla="*/ 2147483646 w 412"/>
                <a:gd name="T1" fmla="*/ 2147483646 h 441"/>
                <a:gd name="T2" fmla="*/ 2147483646 w 412"/>
                <a:gd name="T3" fmla="*/ 2147483646 h 441"/>
                <a:gd name="T4" fmla="*/ 2147483646 w 412"/>
                <a:gd name="T5" fmla="*/ 2147483646 h 441"/>
                <a:gd name="T6" fmla="*/ 2147483646 w 412"/>
                <a:gd name="T7" fmla="*/ 2147483646 h 441"/>
                <a:gd name="T8" fmla="*/ 2147483646 w 412"/>
                <a:gd name="T9" fmla="*/ 2147483646 h 441"/>
                <a:gd name="T10" fmla="*/ 2147483646 w 412"/>
                <a:gd name="T11" fmla="*/ 2147483646 h 441"/>
                <a:gd name="T12" fmla="*/ 2147483646 w 412"/>
                <a:gd name="T13" fmla="*/ 2147483646 h 441"/>
                <a:gd name="T14" fmla="*/ 2147483646 w 412"/>
                <a:gd name="T15" fmla="*/ 2147483646 h 441"/>
                <a:gd name="T16" fmla="*/ 2147483646 w 412"/>
                <a:gd name="T17" fmla="*/ 2147483646 h 441"/>
                <a:gd name="T18" fmla="*/ 2147483646 w 412"/>
                <a:gd name="T19" fmla="*/ 2147483646 h 441"/>
                <a:gd name="T20" fmla="*/ 2147483646 w 412"/>
                <a:gd name="T21" fmla="*/ 2147483646 h 441"/>
                <a:gd name="T22" fmla="*/ 2147483646 w 412"/>
                <a:gd name="T23" fmla="*/ 2147483646 h 441"/>
                <a:gd name="T24" fmla="*/ 2147483646 w 412"/>
                <a:gd name="T25" fmla="*/ 2147483646 h 441"/>
                <a:gd name="T26" fmla="*/ 2147483646 w 412"/>
                <a:gd name="T27" fmla="*/ 2147483646 h 441"/>
                <a:gd name="T28" fmla="*/ 2147483646 w 412"/>
                <a:gd name="T29" fmla="*/ 2147483646 h 441"/>
                <a:gd name="T30" fmla="*/ 2147483646 w 412"/>
                <a:gd name="T31" fmla="*/ 2147483646 h 441"/>
                <a:gd name="T32" fmla="*/ 2147483646 w 412"/>
                <a:gd name="T33" fmla="*/ 2147483646 h 441"/>
                <a:gd name="T34" fmla="*/ 2147483646 w 412"/>
                <a:gd name="T35" fmla="*/ 2147483646 h 441"/>
                <a:gd name="T36" fmla="*/ 2147483646 w 412"/>
                <a:gd name="T37" fmla="*/ 2147483646 h 441"/>
                <a:gd name="T38" fmla="*/ 0 w 412"/>
                <a:gd name="T39" fmla="*/ 2147483646 h 441"/>
                <a:gd name="T40" fmla="*/ 0 w 412"/>
                <a:gd name="T41" fmla="*/ 2147483646 h 441"/>
                <a:gd name="T42" fmla="*/ 2147483646 w 412"/>
                <a:gd name="T43" fmla="*/ 2147483646 h 441"/>
                <a:gd name="T44" fmla="*/ 2147483646 w 412"/>
                <a:gd name="T45" fmla="*/ 2147483646 h 441"/>
                <a:gd name="T46" fmla="*/ 2147483646 w 412"/>
                <a:gd name="T47" fmla="*/ 2147483646 h 441"/>
                <a:gd name="T48" fmla="*/ 2147483646 w 412"/>
                <a:gd name="T49" fmla="*/ 2147483646 h 441"/>
                <a:gd name="T50" fmla="*/ 2147483646 w 412"/>
                <a:gd name="T51" fmla="*/ 2147483646 h 441"/>
                <a:gd name="T52" fmla="*/ 2147483646 w 412"/>
                <a:gd name="T53" fmla="*/ 2147483646 h 441"/>
                <a:gd name="T54" fmla="*/ 2147483646 w 412"/>
                <a:gd name="T55" fmla="*/ 2147483646 h 441"/>
                <a:gd name="T56" fmla="*/ 2147483646 w 412"/>
                <a:gd name="T57" fmla="*/ 2147483646 h 441"/>
                <a:gd name="T58" fmla="*/ 2147483646 w 412"/>
                <a:gd name="T59" fmla="*/ 2147483646 h 441"/>
                <a:gd name="T60" fmla="*/ 2147483646 w 412"/>
                <a:gd name="T61" fmla="*/ 2147483646 h 441"/>
                <a:gd name="T62" fmla="*/ 2147483646 w 412"/>
                <a:gd name="T63" fmla="*/ 2147483646 h 441"/>
                <a:gd name="T64" fmla="*/ 2147483646 w 412"/>
                <a:gd name="T65" fmla="*/ 2147483646 h 441"/>
                <a:gd name="T66" fmla="*/ 2147483646 w 412"/>
                <a:gd name="T67" fmla="*/ 2147483646 h 441"/>
                <a:gd name="T68" fmla="*/ 2147483646 w 412"/>
                <a:gd name="T69" fmla="*/ 2147483646 h 441"/>
                <a:gd name="T70" fmla="*/ 2147483646 w 412"/>
                <a:gd name="T71" fmla="*/ 2147483646 h 441"/>
                <a:gd name="T72" fmla="*/ 2147483646 w 412"/>
                <a:gd name="T73" fmla="*/ 2147483646 h 441"/>
                <a:gd name="T74" fmla="*/ 2147483646 w 412"/>
                <a:gd name="T75" fmla="*/ 2147483646 h 441"/>
                <a:gd name="T76" fmla="*/ 2147483646 w 412"/>
                <a:gd name="T77" fmla="*/ 0 h 441"/>
                <a:gd name="T78" fmla="*/ 2147483646 w 412"/>
                <a:gd name="T79" fmla="*/ 2147483646 h 441"/>
                <a:gd name="T80" fmla="*/ 2147483646 w 412"/>
                <a:gd name="T81" fmla="*/ 2147483646 h 441"/>
                <a:gd name="T82" fmla="*/ 2147483646 w 412"/>
                <a:gd name="T83" fmla="*/ 0 h 441"/>
                <a:gd name="T84" fmla="*/ 2147483646 w 412"/>
                <a:gd name="T85" fmla="*/ 0 h 441"/>
                <a:gd name="T86" fmla="*/ 2147483646 w 412"/>
                <a:gd name="T87" fmla="*/ 0 h 441"/>
                <a:gd name="T88" fmla="*/ 2147483646 w 412"/>
                <a:gd name="T89" fmla="*/ 0 h 441"/>
                <a:gd name="T90" fmla="*/ 2147483646 w 412"/>
                <a:gd name="T91" fmla="*/ 2147483646 h 441"/>
                <a:gd name="T92" fmla="*/ 2147483646 w 412"/>
                <a:gd name="T93" fmla="*/ 2147483646 h 441"/>
                <a:gd name="T94" fmla="*/ 2147483646 w 412"/>
                <a:gd name="T95" fmla="*/ 2147483646 h 441"/>
                <a:gd name="T96" fmla="*/ 2147483646 w 412"/>
                <a:gd name="T97" fmla="*/ 2147483646 h 441"/>
                <a:gd name="T98" fmla="*/ 2147483646 w 412"/>
                <a:gd name="T99" fmla="*/ 2147483646 h 441"/>
                <a:gd name="T100" fmla="*/ 2147483646 w 412"/>
                <a:gd name="T101" fmla="*/ 2147483646 h 441"/>
                <a:gd name="T102" fmla="*/ 2147483646 w 412"/>
                <a:gd name="T103" fmla="*/ 2147483646 h 441"/>
                <a:gd name="T104" fmla="*/ 2147483646 w 412"/>
                <a:gd name="T105" fmla="*/ 2147483646 h 44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12"/>
                <a:gd name="T160" fmla="*/ 0 h 441"/>
                <a:gd name="T161" fmla="*/ 412 w 412"/>
                <a:gd name="T162" fmla="*/ 441 h 44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12" h="441">
                  <a:moveTo>
                    <a:pt x="385" y="332"/>
                  </a:moveTo>
                  <a:lnTo>
                    <a:pt x="374" y="320"/>
                  </a:lnTo>
                  <a:lnTo>
                    <a:pt x="376" y="344"/>
                  </a:lnTo>
                  <a:lnTo>
                    <a:pt x="356" y="353"/>
                  </a:lnTo>
                  <a:lnTo>
                    <a:pt x="350" y="374"/>
                  </a:lnTo>
                  <a:lnTo>
                    <a:pt x="338" y="350"/>
                  </a:lnTo>
                  <a:lnTo>
                    <a:pt x="328" y="378"/>
                  </a:lnTo>
                  <a:lnTo>
                    <a:pt x="277" y="375"/>
                  </a:lnTo>
                  <a:lnTo>
                    <a:pt x="262" y="368"/>
                  </a:lnTo>
                  <a:lnTo>
                    <a:pt x="247" y="354"/>
                  </a:lnTo>
                  <a:lnTo>
                    <a:pt x="256" y="381"/>
                  </a:lnTo>
                  <a:lnTo>
                    <a:pt x="267" y="396"/>
                  </a:lnTo>
                  <a:lnTo>
                    <a:pt x="246" y="418"/>
                  </a:lnTo>
                  <a:lnTo>
                    <a:pt x="240" y="441"/>
                  </a:lnTo>
                  <a:lnTo>
                    <a:pt x="195" y="408"/>
                  </a:lnTo>
                  <a:lnTo>
                    <a:pt x="191" y="372"/>
                  </a:lnTo>
                  <a:lnTo>
                    <a:pt x="135" y="378"/>
                  </a:lnTo>
                  <a:lnTo>
                    <a:pt x="71" y="393"/>
                  </a:lnTo>
                  <a:lnTo>
                    <a:pt x="53" y="415"/>
                  </a:lnTo>
                  <a:lnTo>
                    <a:pt x="0" y="405"/>
                  </a:lnTo>
                  <a:lnTo>
                    <a:pt x="9" y="387"/>
                  </a:lnTo>
                  <a:lnTo>
                    <a:pt x="40" y="356"/>
                  </a:lnTo>
                  <a:lnTo>
                    <a:pt x="70" y="326"/>
                  </a:lnTo>
                  <a:lnTo>
                    <a:pt x="116" y="323"/>
                  </a:lnTo>
                  <a:lnTo>
                    <a:pt x="164" y="320"/>
                  </a:lnTo>
                  <a:lnTo>
                    <a:pt x="173" y="326"/>
                  </a:lnTo>
                  <a:lnTo>
                    <a:pt x="198" y="312"/>
                  </a:lnTo>
                  <a:lnTo>
                    <a:pt x="192" y="283"/>
                  </a:lnTo>
                  <a:lnTo>
                    <a:pt x="186" y="238"/>
                  </a:lnTo>
                  <a:lnTo>
                    <a:pt x="207" y="226"/>
                  </a:lnTo>
                  <a:lnTo>
                    <a:pt x="204" y="241"/>
                  </a:lnTo>
                  <a:lnTo>
                    <a:pt x="220" y="259"/>
                  </a:lnTo>
                  <a:lnTo>
                    <a:pt x="244" y="236"/>
                  </a:lnTo>
                  <a:lnTo>
                    <a:pt x="267" y="214"/>
                  </a:lnTo>
                  <a:lnTo>
                    <a:pt x="273" y="172"/>
                  </a:lnTo>
                  <a:lnTo>
                    <a:pt x="277" y="132"/>
                  </a:lnTo>
                  <a:lnTo>
                    <a:pt x="252" y="89"/>
                  </a:lnTo>
                  <a:lnTo>
                    <a:pt x="234" y="41"/>
                  </a:lnTo>
                  <a:lnTo>
                    <a:pt x="238" y="14"/>
                  </a:lnTo>
                  <a:lnTo>
                    <a:pt x="261" y="29"/>
                  </a:lnTo>
                  <a:lnTo>
                    <a:pt x="274" y="21"/>
                  </a:lnTo>
                  <a:lnTo>
                    <a:pt x="268" y="12"/>
                  </a:lnTo>
                  <a:lnTo>
                    <a:pt x="247" y="12"/>
                  </a:lnTo>
                  <a:lnTo>
                    <a:pt x="252" y="0"/>
                  </a:lnTo>
                  <a:lnTo>
                    <a:pt x="274" y="8"/>
                  </a:lnTo>
                  <a:lnTo>
                    <a:pt x="316" y="57"/>
                  </a:lnTo>
                  <a:lnTo>
                    <a:pt x="361" y="105"/>
                  </a:lnTo>
                  <a:lnTo>
                    <a:pt x="365" y="169"/>
                  </a:lnTo>
                  <a:lnTo>
                    <a:pt x="353" y="189"/>
                  </a:lnTo>
                  <a:lnTo>
                    <a:pt x="382" y="257"/>
                  </a:lnTo>
                  <a:lnTo>
                    <a:pt x="412" y="312"/>
                  </a:lnTo>
                  <a:lnTo>
                    <a:pt x="394" y="362"/>
                  </a:lnTo>
                  <a:lnTo>
                    <a:pt x="385" y="33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2" name="Freeform 240"/>
            <p:cNvSpPr>
              <a:spLocks noChangeAspect="1"/>
            </p:cNvSpPr>
            <p:nvPr/>
          </p:nvSpPr>
          <p:spPr bwMode="auto">
            <a:xfrm>
              <a:off x="6350504" y="2378644"/>
              <a:ext cx="110695" cy="96683"/>
            </a:xfrm>
            <a:custGeom>
              <a:avLst/>
              <a:gdLst>
                <a:gd name="T0" fmla="*/ 2147483646 w 239"/>
                <a:gd name="T1" fmla="*/ 2147483646 h 220"/>
                <a:gd name="T2" fmla="*/ 2147483646 w 239"/>
                <a:gd name="T3" fmla="*/ 2147483646 h 220"/>
                <a:gd name="T4" fmla="*/ 2147483646 w 239"/>
                <a:gd name="T5" fmla="*/ 2147483646 h 220"/>
                <a:gd name="T6" fmla="*/ 0 w 239"/>
                <a:gd name="T7" fmla="*/ 0 h 220"/>
                <a:gd name="T8" fmla="*/ 0 w 239"/>
                <a:gd name="T9" fmla="*/ 2147483646 h 220"/>
                <a:gd name="T10" fmla="*/ 2147483646 w 239"/>
                <a:gd name="T11" fmla="*/ 2147483646 h 220"/>
                <a:gd name="T12" fmla="*/ 2147483646 w 239"/>
                <a:gd name="T13" fmla="*/ 2147483646 h 220"/>
                <a:gd name="T14" fmla="*/ 2147483646 w 239"/>
                <a:gd name="T15" fmla="*/ 2147483646 h 220"/>
                <a:gd name="T16" fmla="*/ 2147483646 w 239"/>
                <a:gd name="T17" fmla="*/ 2147483646 h 220"/>
                <a:gd name="T18" fmla="*/ 2147483646 w 239"/>
                <a:gd name="T19" fmla="*/ 2147483646 h 220"/>
                <a:gd name="T20" fmla="*/ 2147483646 w 239"/>
                <a:gd name="T21" fmla="*/ 2147483646 h 220"/>
                <a:gd name="T22" fmla="*/ 2147483646 w 239"/>
                <a:gd name="T23" fmla="*/ 2147483646 h 220"/>
                <a:gd name="T24" fmla="*/ 2147483646 w 239"/>
                <a:gd name="T25" fmla="*/ 2147483646 h 220"/>
                <a:gd name="T26" fmla="*/ 2147483646 w 239"/>
                <a:gd name="T27" fmla="*/ 2147483646 h 220"/>
                <a:gd name="T28" fmla="*/ 2147483646 w 239"/>
                <a:gd name="T29" fmla="*/ 2147483646 h 220"/>
                <a:gd name="T30" fmla="*/ 2147483646 w 239"/>
                <a:gd name="T31" fmla="*/ 2147483646 h 220"/>
                <a:gd name="T32" fmla="*/ 2147483646 w 239"/>
                <a:gd name="T33" fmla="*/ 2147483646 h 220"/>
                <a:gd name="T34" fmla="*/ 2147483646 w 239"/>
                <a:gd name="T35" fmla="*/ 2147483646 h 220"/>
                <a:gd name="T36" fmla="*/ 2147483646 w 239"/>
                <a:gd name="T37" fmla="*/ 2147483646 h 220"/>
                <a:gd name="T38" fmla="*/ 2147483646 w 239"/>
                <a:gd name="T39" fmla="*/ 2147483646 h 220"/>
                <a:gd name="T40" fmla="*/ 2147483646 w 239"/>
                <a:gd name="T41" fmla="*/ 2147483646 h 220"/>
                <a:gd name="T42" fmla="*/ 2147483646 w 239"/>
                <a:gd name="T43" fmla="*/ 2147483646 h 220"/>
                <a:gd name="T44" fmla="*/ 2147483646 w 239"/>
                <a:gd name="T45" fmla="*/ 2147483646 h 220"/>
                <a:gd name="T46" fmla="*/ 2147483646 w 239"/>
                <a:gd name="T47" fmla="*/ 2147483646 h 2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9"/>
                <a:gd name="T73" fmla="*/ 0 h 220"/>
                <a:gd name="T74" fmla="*/ 239 w 239"/>
                <a:gd name="T75" fmla="*/ 220 h 2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9" h="220">
                  <a:moveTo>
                    <a:pt x="185" y="85"/>
                  </a:moveTo>
                  <a:lnTo>
                    <a:pt x="142" y="74"/>
                  </a:lnTo>
                  <a:lnTo>
                    <a:pt x="71" y="37"/>
                  </a:lnTo>
                  <a:lnTo>
                    <a:pt x="0" y="0"/>
                  </a:lnTo>
                  <a:lnTo>
                    <a:pt x="12" y="29"/>
                  </a:lnTo>
                  <a:lnTo>
                    <a:pt x="34" y="76"/>
                  </a:lnTo>
                  <a:lnTo>
                    <a:pt x="57" y="121"/>
                  </a:lnTo>
                  <a:lnTo>
                    <a:pt x="25" y="122"/>
                  </a:lnTo>
                  <a:lnTo>
                    <a:pt x="18" y="128"/>
                  </a:lnTo>
                  <a:lnTo>
                    <a:pt x="19" y="150"/>
                  </a:lnTo>
                  <a:lnTo>
                    <a:pt x="28" y="182"/>
                  </a:lnTo>
                  <a:lnTo>
                    <a:pt x="60" y="220"/>
                  </a:lnTo>
                  <a:lnTo>
                    <a:pt x="71" y="212"/>
                  </a:lnTo>
                  <a:lnTo>
                    <a:pt x="95" y="207"/>
                  </a:lnTo>
                  <a:lnTo>
                    <a:pt x="40" y="170"/>
                  </a:lnTo>
                  <a:lnTo>
                    <a:pt x="64" y="167"/>
                  </a:lnTo>
                  <a:lnTo>
                    <a:pt x="83" y="161"/>
                  </a:lnTo>
                  <a:lnTo>
                    <a:pt x="176" y="189"/>
                  </a:lnTo>
                  <a:lnTo>
                    <a:pt x="177" y="176"/>
                  </a:lnTo>
                  <a:lnTo>
                    <a:pt x="201" y="140"/>
                  </a:lnTo>
                  <a:lnTo>
                    <a:pt x="239" y="122"/>
                  </a:lnTo>
                  <a:lnTo>
                    <a:pt x="215" y="104"/>
                  </a:lnTo>
                  <a:lnTo>
                    <a:pt x="197" y="67"/>
                  </a:lnTo>
                  <a:lnTo>
                    <a:pt x="185" y="8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3" name="Freeform 241"/>
            <p:cNvSpPr>
              <a:spLocks noChangeAspect="1"/>
            </p:cNvSpPr>
            <p:nvPr/>
          </p:nvSpPr>
          <p:spPr bwMode="auto">
            <a:xfrm>
              <a:off x="6263332" y="2658776"/>
              <a:ext cx="55348" cy="69413"/>
            </a:xfrm>
            <a:custGeom>
              <a:avLst/>
              <a:gdLst>
                <a:gd name="T0" fmla="*/ 2147483646 w 121"/>
                <a:gd name="T1" fmla="*/ 2147483646 h 154"/>
                <a:gd name="T2" fmla="*/ 2147483646 w 121"/>
                <a:gd name="T3" fmla="*/ 2147483646 h 154"/>
                <a:gd name="T4" fmla="*/ 2147483646 w 121"/>
                <a:gd name="T5" fmla="*/ 2147483646 h 154"/>
                <a:gd name="T6" fmla="*/ 2147483646 w 121"/>
                <a:gd name="T7" fmla="*/ 2147483646 h 154"/>
                <a:gd name="T8" fmla="*/ 2147483646 w 121"/>
                <a:gd name="T9" fmla="*/ 2147483646 h 154"/>
                <a:gd name="T10" fmla="*/ 2147483646 w 121"/>
                <a:gd name="T11" fmla="*/ 2147483646 h 154"/>
                <a:gd name="T12" fmla="*/ 2147483646 w 121"/>
                <a:gd name="T13" fmla="*/ 2147483646 h 154"/>
                <a:gd name="T14" fmla="*/ 2147483646 w 121"/>
                <a:gd name="T15" fmla="*/ 2147483646 h 154"/>
                <a:gd name="T16" fmla="*/ 2147483646 w 121"/>
                <a:gd name="T17" fmla="*/ 2147483646 h 154"/>
                <a:gd name="T18" fmla="*/ 2147483646 w 121"/>
                <a:gd name="T19" fmla="*/ 2147483646 h 154"/>
                <a:gd name="T20" fmla="*/ 2147483646 w 121"/>
                <a:gd name="T21" fmla="*/ 2147483646 h 154"/>
                <a:gd name="T22" fmla="*/ 2147483646 w 121"/>
                <a:gd name="T23" fmla="*/ 2147483646 h 154"/>
                <a:gd name="T24" fmla="*/ 2147483646 w 121"/>
                <a:gd name="T25" fmla="*/ 2147483646 h 154"/>
                <a:gd name="T26" fmla="*/ 2147483646 w 121"/>
                <a:gd name="T27" fmla="*/ 2147483646 h 154"/>
                <a:gd name="T28" fmla="*/ 0 w 121"/>
                <a:gd name="T29" fmla="*/ 2147483646 h 154"/>
                <a:gd name="T30" fmla="*/ 2147483646 w 121"/>
                <a:gd name="T31" fmla="*/ 0 h 154"/>
                <a:gd name="T32" fmla="*/ 2147483646 w 121"/>
                <a:gd name="T33" fmla="*/ 0 h 154"/>
                <a:gd name="T34" fmla="*/ 2147483646 w 121"/>
                <a:gd name="T35" fmla="*/ 2147483646 h 154"/>
                <a:gd name="T36" fmla="*/ 2147483646 w 121"/>
                <a:gd name="T37" fmla="*/ 2147483646 h 154"/>
                <a:gd name="T38" fmla="*/ 2147483646 w 121"/>
                <a:gd name="T39" fmla="*/ 2147483646 h 1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54"/>
                <a:gd name="T62" fmla="*/ 121 w 121"/>
                <a:gd name="T63" fmla="*/ 154 h 1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54">
                  <a:moveTo>
                    <a:pt x="121" y="54"/>
                  </a:moveTo>
                  <a:lnTo>
                    <a:pt x="118" y="94"/>
                  </a:lnTo>
                  <a:lnTo>
                    <a:pt x="114" y="134"/>
                  </a:lnTo>
                  <a:lnTo>
                    <a:pt x="100" y="154"/>
                  </a:lnTo>
                  <a:lnTo>
                    <a:pt x="81" y="121"/>
                  </a:lnTo>
                  <a:lnTo>
                    <a:pt x="85" y="148"/>
                  </a:lnTo>
                  <a:lnTo>
                    <a:pt x="72" y="136"/>
                  </a:lnTo>
                  <a:lnTo>
                    <a:pt x="58" y="94"/>
                  </a:lnTo>
                  <a:lnTo>
                    <a:pt x="60" y="70"/>
                  </a:lnTo>
                  <a:lnTo>
                    <a:pt x="29" y="43"/>
                  </a:lnTo>
                  <a:lnTo>
                    <a:pt x="44" y="70"/>
                  </a:lnTo>
                  <a:lnTo>
                    <a:pt x="26" y="70"/>
                  </a:lnTo>
                  <a:lnTo>
                    <a:pt x="15" y="51"/>
                  </a:lnTo>
                  <a:lnTo>
                    <a:pt x="23" y="51"/>
                  </a:lnTo>
                  <a:lnTo>
                    <a:pt x="0" y="30"/>
                  </a:lnTo>
                  <a:lnTo>
                    <a:pt x="50" y="0"/>
                  </a:lnTo>
                  <a:lnTo>
                    <a:pt x="78" y="18"/>
                  </a:lnTo>
                  <a:lnTo>
                    <a:pt x="94" y="27"/>
                  </a:lnTo>
                  <a:lnTo>
                    <a:pt x="97" y="36"/>
                  </a:lnTo>
                  <a:lnTo>
                    <a:pt x="121" y="5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4" name="Freeform 242"/>
            <p:cNvSpPr>
              <a:spLocks noChangeAspect="1"/>
            </p:cNvSpPr>
            <p:nvPr/>
          </p:nvSpPr>
          <p:spPr bwMode="auto">
            <a:xfrm>
              <a:off x="6315912" y="2647620"/>
              <a:ext cx="51196" cy="39665"/>
            </a:xfrm>
            <a:custGeom>
              <a:avLst/>
              <a:gdLst>
                <a:gd name="T0" fmla="*/ 2147483646 w 112"/>
                <a:gd name="T1" fmla="*/ 2147483646 h 86"/>
                <a:gd name="T2" fmla="*/ 2147483646 w 112"/>
                <a:gd name="T3" fmla="*/ 2147483646 h 86"/>
                <a:gd name="T4" fmla="*/ 2147483646 w 112"/>
                <a:gd name="T5" fmla="*/ 2147483646 h 86"/>
                <a:gd name="T6" fmla="*/ 2147483646 w 112"/>
                <a:gd name="T7" fmla="*/ 2147483646 h 86"/>
                <a:gd name="T8" fmla="*/ 0 w 112"/>
                <a:gd name="T9" fmla="*/ 2147483646 h 86"/>
                <a:gd name="T10" fmla="*/ 0 w 112"/>
                <a:gd name="T11" fmla="*/ 2147483646 h 86"/>
                <a:gd name="T12" fmla="*/ 2147483646 w 112"/>
                <a:gd name="T13" fmla="*/ 2147483646 h 86"/>
                <a:gd name="T14" fmla="*/ 2147483646 w 112"/>
                <a:gd name="T15" fmla="*/ 0 h 86"/>
                <a:gd name="T16" fmla="*/ 2147483646 w 112"/>
                <a:gd name="T17" fmla="*/ 0 h 86"/>
                <a:gd name="T18" fmla="*/ 2147483646 w 112"/>
                <a:gd name="T19" fmla="*/ 2147483646 h 86"/>
                <a:gd name="T20" fmla="*/ 2147483646 w 112"/>
                <a:gd name="T21" fmla="*/ 2147483646 h 86"/>
                <a:gd name="T22" fmla="*/ 2147483646 w 112"/>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2"/>
                <a:gd name="T37" fmla="*/ 0 h 86"/>
                <a:gd name="T38" fmla="*/ 112 w 112"/>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2" h="86">
                  <a:moveTo>
                    <a:pt x="89" y="54"/>
                  </a:moveTo>
                  <a:lnTo>
                    <a:pt x="53" y="54"/>
                  </a:lnTo>
                  <a:lnTo>
                    <a:pt x="49" y="86"/>
                  </a:lnTo>
                  <a:lnTo>
                    <a:pt x="21" y="64"/>
                  </a:lnTo>
                  <a:lnTo>
                    <a:pt x="7" y="48"/>
                  </a:lnTo>
                  <a:lnTo>
                    <a:pt x="0" y="51"/>
                  </a:lnTo>
                  <a:lnTo>
                    <a:pt x="28" y="16"/>
                  </a:lnTo>
                  <a:lnTo>
                    <a:pt x="55" y="12"/>
                  </a:lnTo>
                  <a:lnTo>
                    <a:pt x="77" y="0"/>
                  </a:lnTo>
                  <a:lnTo>
                    <a:pt x="98" y="15"/>
                  </a:lnTo>
                  <a:lnTo>
                    <a:pt x="112" y="28"/>
                  </a:lnTo>
                  <a:lnTo>
                    <a:pt x="89" y="5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5" name="Freeform 243"/>
            <p:cNvSpPr>
              <a:spLocks noChangeAspect="1"/>
            </p:cNvSpPr>
            <p:nvPr/>
          </p:nvSpPr>
          <p:spPr bwMode="auto">
            <a:xfrm>
              <a:off x="6282704" y="2829830"/>
              <a:ext cx="8302" cy="16113"/>
            </a:xfrm>
            <a:custGeom>
              <a:avLst/>
              <a:gdLst>
                <a:gd name="T0" fmla="*/ 0 w 22"/>
                <a:gd name="T1" fmla="*/ 2147483646 h 37"/>
                <a:gd name="T2" fmla="*/ 2147483646 w 22"/>
                <a:gd name="T3" fmla="*/ 0 h 37"/>
                <a:gd name="T4" fmla="*/ 0 w 22"/>
                <a:gd name="T5" fmla="*/ 0 h 37"/>
                <a:gd name="T6" fmla="*/ 0 w 22"/>
                <a:gd name="T7" fmla="*/ 2147483646 h 37"/>
                <a:gd name="T8" fmla="*/ 0 60000 65536"/>
                <a:gd name="T9" fmla="*/ 0 60000 65536"/>
                <a:gd name="T10" fmla="*/ 0 60000 65536"/>
                <a:gd name="T11" fmla="*/ 0 60000 65536"/>
                <a:gd name="T12" fmla="*/ 0 w 22"/>
                <a:gd name="T13" fmla="*/ 0 h 37"/>
                <a:gd name="T14" fmla="*/ 22 w 22"/>
                <a:gd name="T15" fmla="*/ 37 h 37"/>
              </a:gdLst>
              <a:ahLst/>
              <a:cxnLst>
                <a:cxn ang="T8">
                  <a:pos x="T0" y="T1"/>
                </a:cxn>
                <a:cxn ang="T9">
                  <a:pos x="T2" y="T3"/>
                </a:cxn>
                <a:cxn ang="T10">
                  <a:pos x="T4" y="T5"/>
                </a:cxn>
                <a:cxn ang="T11">
                  <a:pos x="T6" y="T7"/>
                </a:cxn>
              </a:cxnLst>
              <a:rect l="T12" t="T13" r="T14" b="T15"/>
              <a:pathLst>
                <a:path w="22" h="37">
                  <a:moveTo>
                    <a:pt x="0" y="37"/>
                  </a:moveTo>
                  <a:lnTo>
                    <a:pt x="22" y="6"/>
                  </a:lnTo>
                  <a:lnTo>
                    <a:pt x="18" y="0"/>
                  </a:lnTo>
                  <a:lnTo>
                    <a:pt x="0" y="3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6" name="Freeform 244"/>
            <p:cNvSpPr>
              <a:spLocks noChangeAspect="1"/>
            </p:cNvSpPr>
            <p:nvPr/>
          </p:nvSpPr>
          <p:spPr bwMode="auto">
            <a:xfrm>
              <a:off x="6278552" y="2693483"/>
              <a:ext cx="6919" cy="3718"/>
            </a:xfrm>
            <a:custGeom>
              <a:avLst/>
              <a:gdLst>
                <a:gd name="T0" fmla="*/ 2147483646 w 12"/>
                <a:gd name="T1" fmla="*/ 0 h 9"/>
                <a:gd name="T2" fmla="*/ 2147483646 w 12"/>
                <a:gd name="T3" fmla="*/ 0 h 9"/>
                <a:gd name="T4" fmla="*/ 0 w 12"/>
                <a:gd name="T5" fmla="*/ 0 h 9"/>
                <a:gd name="T6" fmla="*/ 2147483646 w 12"/>
                <a:gd name="T7" fmla="*/ 0 h 9"/>
                <a:gd name="T8" fmla="*/ 0 60000 65536"/>
                <a:gd name="T9" fmla="*/ 0 60000 65536"/>
                <a:gd name="T10" fmla="*/ 0 60000 65536"/>
                <a:gd name="T11" fmla="*/ 0 60000 65536"/>
                <a:gd name="T12" fmla="*/ 0 w 12"/>
                <a:gd name="T13" fmla="*/ 0 h 9"/>
                <a:gd name="T14" fmla="*/ 12 w 12"/>
                <a:gd name="T15" fmla="*/ 9 h 9"/>
              </a:gdLst>
              <a:ahLst/>
              <a:cxnLst>
                <a:cxn ang="T8">
                  <a:pos x="T0" y="T1"/>
                </a:cxn>
                <a:cxn ang="T9">
                  <a:pos x="T2" y="T3"/>
                </a:cxn>
                <a:cxn ang="T10">
                  <a:pos x="T4" y="T5"/>
                </a:cxn>
                <a:cxn ang="T11">
                  <a:pos x="T6" y="T7"/>
                </a:cxn>
              </a:cxnLst>
              <a:rect l="T12" t="T13" r="T14" b="T15"/>
              <a:pathLst>
                <a:path w="12" h="9">
                  <a:moveTo>
                    <a:pt x="9" y="0"/>
                  </a:moveTo>
                  <a:lnTo>
                    <a:pt x="12" y="9"/>
                  </a:lnTo>
                  <a:lnTo>
                    <a:pt x="0" y="8"/>
                  </a:lnTo>
                  <a:lnTo>
                    <a:pt x="9"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7" name="Freeform 245"/>
            <p:cNvSpPr>
              <a:spLocks noChangeAspect="1"/>
            </p:cNvSpPr>
            <p:nvPr/>
          </p:nvSpPr>
          <p:spPr bwMode="auto">
            <a:xfrm>
              <a:off x="6070999" y="2440620"/>
              <a:ext cx="102393" cy="123952"/>
            </a:xfrm>
            <a:custGeom>
              <a:avLst/>
              <a:gdLst>
                <a:gd name="T0" fmla="*/ 2147483646 w 219"/>
                <a:gd name="T1" fmla="*/ 2147483646 h 282"/>
                <a:gd name="T2" fmla="*/ 2147483646 w 219"/>
                <a:gd name="T3" fmla="*/ 2147483646 h 282"/>
                <a:gd name="T4" fmla="*/ 0 w 219"/>
                <a:gd name="T5" fmla="*/ 2147483646 h 282"/>
                <a:gd name="T6" fmla="*/ 2147483646 w 219"/>
                <a:gd name="T7" fmla="*/ 2147483646 h 282"/>
                <a:gd name="T8" fmla="*/ 2147483646 w 219"/>
                <a:gd name="T9" fmla="*/ 2147483646 h 282"/>
                <a:gd name="T10" fmla="*/ 2147483646 w 219"/>
                <a:gd name="T11" fmla="*/ 2147483646 h 282"/>
                <a:gd name="T12" fmla="*/ 2147483646 w 219"/>
                <a:gd name="T13" fmla="*/ 2147483646 h 282"/>
                <a:gd name="T14" fmla="*/ 2147483646 w 219"/>
                <a:gd name="T15" fmla="*/ 2147483646 h 282"/>
                <a:gd name="T16" fmla="*/ 2147483646 w 219"/>
                <a:gd name="T17" fmla="*/ 2147483646 h 282"/>
                <a:gd name="T18" fmla="*/ 2147483646 w 219"/>
                <a:gd name="T19" fmla="*/ 2147483646 h 282"/>
                <a:gd name="T20" fmla="*/ 2147483646 w 219"/>
                <a:gd name="T21" fmla="*/ 0 h 282"/>
                <a:gd name="T22" fmla="*/ 2147483646 w 219"/>
                <a:gd name="T23" fmla="*/ 2147483646 h 282"/>
                <a:gd name="T24" fmla="*/ 2147483646 w 219"/>
                <a:gd name="T25" fmla="*/ 2147483646 h 282"/>
                <a:gd name="T26" fmla="*/ 2147483646 w 219"/>
                <a:gd name="T27" fmla="*/ 2147483646 h 282"/>
                <a:gd name="T28" fmla="*/ 2147483646 w 219"/>
                <a:gd name="T29" fmla="*/ 2147483646 h 282"/>
                <a:gd name="T30" fmla="*/ 2147483646 w 219"/>
                <a:gd name="T31" fmla="*/ 2147483646 h 282"/>
                <a:gd name="T32" fmla="*/ 2147483646 w 219"/>
                <a:gd name="T33" fmla="*/ 2147483646 h 282"/>
                <a:gd name="T34" fmla="*/ 2147483646 w 219"/>
                <a:gd name="T35" fmla="*/ 2147483646 h 282"/>
                <a:gd name="T36" fmla="*/ 2147483646 w 219"/>
                <a:gd name="T37" fmla="*/ 2147483646 h 282"/>
                <a:gd name="T38" fmla="*/ 2147483646 w 219"/>
                <a:gd name="T39" fmla="*/ 2147483646 h 282"/>
                <a:gd name="T40" fmla="*/ 2147483646 w 219"/>
                <a:gd name="T41" fmla="*/ 2147483646 h 282"/>
                <a:gd name="T42" fmla="*/ 2147483646 w 219"/>
                <a:gd name="T43" fmla="*/ 2147483646 h 282"/>
                <a:gd name="T44" fmla="*/ 2147483646 w 219"/>
                <a:gd name="T45" fmla="*/ 2147483646 h 282"/>
                <a:gd name="T46" fmla="*/ 2147483646 w 219"/>
                <a:gd name="T47" fmla="*/ 2147483646 h 282"/>
                <a:gd name="T48" fmla="*/ 2147483646 w 219"/>
                <a:gd name="T49" fmla="*/ 2147483646 h 282"/>
                <a:gd name="T50" fmla="*/ 2147483646 w 219"/>
                <a:gd name="T51" fmla="*/ 2147483646 h 282"/>
                <a:gd name="T52" fmla="*/ 2147483646 w 219"/>
                <a:gd name="T53" fmla="*/ 2147483646 h 282"/>
                <a:gd name="T54" fmla="*/ 2147483646 w 219"/>
                <a:gd name="T55" fmla="*/ 2147483646 h 282"/>
                <a:gd name="T56" fmla="*/ 2147483646 w 219"/>
                <a:gd name="T57" fmla="*/ 2147483646 h 282"/>
                <a:gd name="T58" fmla="*/ 2147483646 w 219"/>
                <a:gd name="T59" fmla="*/ 2147483646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9"/>
                <a:gd name="T91" fmla="*/ 0 h 282"/>
                <a:gd name="T92" fmla="*/ 219 w 219"/>
                <a:gd name="T93" fmla="*/ 282 h 2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9" h="282">
                  <a:moveTo>
                    <a:pt x="57" y="188"/>
                  </a:moveTo>
                  <a:lnTo>
                    <a:pt x="27" y="182"/>
                  </a:lnTo>
                  <a:lnTo>
                    <a:pt x="0" y="157"/>
                  </a:lnTo>
                  <a:lnTo>
                    <a:pt x="27" y="127"/>
                  </a:lnTo>
                  <a:lnTo>
                    <a:pt x="54" y="81"/>
                  </a:lnTo>
                  <a:lnTo>
                    <a:pt x="71" y="71"/>
                  </a:lnTo>
                  <a:lnTo>
                    <a:pt x="125" y="87"/>
                  </a:lnTo>
                  <a:lnTo>
                    <a:pt x="109" y="57"/>
                  </a:lnTo>
                  <a:lnTo>
                    <a:pt x="124" y="53"/>
                  </a:lnTo>
                  <a:lnTo>
                    <a:pt x="154" y="29"/>
                  </a:lnTo>
                  <a:lnTo>
                    <a:pt x="154" y="0"/>
                  </a:lnTo>
                  <a:lnTo>
                    <a:pt x="204" y="30"/>
                  </a:lnTo>
                  <a:lnTo>
                    <a:pt x="213" y="38"/>
                  </a:lnTo>
                  <a:lnTo>
                    <a:pt x="189" y="68"/>
                  </a:lnTo>
                  <a:lnTo>
                    <a:pt x="207" y="120"/>
                  </a:lnTo>
                  <a:lnTo>
                    <a:pt x="183" y="153"/>
                  </a:lnTo>
                  <a:lnTo>
                    <a:pt x="158" y="184"/>
                  </a:lnTo>
                  <a:lnTo>
                    <a:pt x="168" y="211"/>
                  </a:lnTo>
                  <a:lnTo>
                    <a:pt x="219" y="239"/>
                  </a:lnTo>
                  <a:lnTo>
                    <a:pt x="200" y="254"/>
                  </a:lnTo>
                  <a:lnTo>
                    <a:pt x="164" y="272"/>
                  </a:lnTo>
                  <a:lnTo>
                    <a:pt x="164" y="282"/>
                  </a:lnTo>
                  <a:lnTo>
                    <a:pt x="121" y="275"/>
                  </a:lnTo>
                  <a:lnTo>
                    <a:pt x="107" y="282"/>
                  </a:lnTo>
                  <a:lnTo>
                    <a:pt x="86" y="271"/>
                  </a:lnTo>
                  <a:lnTo>
                    <a:pt x="70" y="263"/>
                  </a:lnTo>
                  <a:lnTo>
                    <a:pt x="80" y="236"/>
                  </a:lnTo>
                  <a:lnTo>
                    <a:pt x="86" y="233"/>
                  </a:lnTo>
                  <a:lnTo>
                    <a:pt x="67" y="221"/>
                  </a:lnTo>
                  <a:lnTo>
                    <a:pt x="57" y="18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18" name="Freeform 246"/>
            <p:cNvSpPr>
              <a:spLocks noChangeAspect="1"/>
            </p:cNvSpPr>
            <p:nvPr/>
          </p:nvSpPr>
          <p:spPr bwMode="auto">
            <a:xfrm>
              <a:off x="6148485" y="2544740"/>
              <a:ext cx="85789" cy="101641"/>
            </a:xfrm>
            <a:custGeom>
              <a:avLst/>
              <a:gdLst>
                <a:gd name="T0" fmla="*/ 2147483646 w 185"/>
                <a:gd name="T1" fmla="*/ 2147483646 h 230"/>
                <a:gd name="T2" fmla="*/ 2147483646 w 185"/>
                <a:gd name="T3" fmla="*/ 2147483646 h 230"/>
                <a:gd name="T4" fmla="*/ 2147483646 w 185"/>
                <a:gd name="T5" fmla="*/ 2147483646 h 230"/>
                <a:gd name="T6" fmla="*/ 2147483646 w 185"/>
                <a:gd name="T7" fmla="*/ 2147483646 h 230"/>
                <a:gd name="T8" fmla="*/ 2147483646 w 185"/>
                <a:gd name="T9" fmla="*/ 2147483646 h 230"/>
                <a:gd name="T10" fmla="*/ 2147483646 w 185"/>
                <a:gd name="T11" fmla="*/ 2147483646 h 230"/>
                <a:gd name="T12" fmla="*/ 2147483646 w 185"/>
                <a:gd name="T13" fmla="*/ 2147483646 h 230"/>
                <a:gd name="T14" fmla="*/ 2147483646 w 185"/>
                <a:gd name="T15" fmla="*/ 2147483646 h 230"/>
                <a:gd name="T16" fmla="*/ 2147483646 w 185"/>
                <a:gd name="T17" fmla="*/ 2147483646 h 230"/>
                <a:gd name="T18" fmla="*/ 2147483646 w 185"/>
                <a:gd name="T19" fmla="*/ 2147483646 h 230"/>
                <a:gd name="T20" fmla="*/ 2147483646 w 185"/>
                <a:gd name="T21" fmla="*/ 2147483646 h 230"/>
                <a:gd name="T22" fmla="*/ 2147483646 w 185"/>
                <a:gd name="T23" fmla="*/ 2147483646 h 230"/>
                <a:gd name="T24" fmla="*/ 0 w 185"/>
                <a:gd name="T25" fmla="*/ 2147483646 h 230"/>
                <a:gd name="T26" fmla="*/ 0 w 185"/>
                <a:gd name="T27" fmla="*/ 2147483646 h 230"/>
                <a:gd name="T28" fmla="*/ 2147483646 w 185"/>
                <a:gd name="T29" fmla="*/ 2147483646 h 230"/>
                <a:gd name="T30" fmla="*/ 2147483646 w 185"/>
                <a:gd name="T31" fmla="*/ 2147483646 h 230"/>
                <a:gd name="T32" fmla="*/ 0 w 185"/>
                <a:gd name="T33" fmla="*/ 2147483646 h 230"/>
                <a:gd name="T34" fmla="*/ 0 w 185"/>
                <a:gd name="T35" fmla="*/ 2147483646 h 230"/>
                <a:gd name="T36" fmla="*/ 0 w 185"/>
                <a:gd name="T37" fmla="*/ 2147483646 h 230"/>
                <a:gd name="T38" fmla="*/ 2147483646 w 185"/>
                <a:gd name="T39" fmla="*/ 0 h 230"/>
                <a:gd name="T40" fmla="*/ 2147483646 w 185"/>
                <a:gd name="T41" fmla="*/ 0 h 230"/>
                <a:gd name="T42" fmla="*/ 2147483646 w 185"/>
                <a:gd name="T43" fmla="*/ 2147483646 h 230"/>
                <a:gd name="T44" fmla="*/ 2147483646 w 185"/>
                <a:gd name="T45" fmla="*/ 2147483646 h 230"/>
                <a:gd name="T46" fmla="*/ 2147483646 w 185"/>
                <a:gd name="T47" fmla="*/ 2147483646 h 230"/>
                <a:gd name="T48" fmla="*/ 2147483646 w 185"/>
                <a:gd name="T49" fmla="*/ 2147483646 h 230"/>
                <a:gd name="T50" fmla="*/ 2147483646 w 185"/>
                <a:gd name="T51" fmla="*/ 2147483646 h 230"/>
                <a:gd name="T52" fmla="*/ 2147483646 w 185"/>
                <a:gd name="T53" fmla="*/ 2147483646 h 230"/>
                <a:gd name="T54" fmla="*/ 2147483646 w 185"/>
                <a:gd name="T55" fmla="*/ 2147483646 h 230"/>
                <a:gd name="T56" fmla="*/ 2147483646 w 185"/>
                <a:gd name="T57" fmla="*/ 2147483646 h 230"/>
                <a:gd name="T58" fmla="*/ 2147483646 w 185"/>
                <a:gd name="T59" fmla="*/ 2147483646 h 230"/>
                <a:gd name="T60" fmla="*/ 2147483646 w 185"/>
                <a:gd name="T61" fmla="*/ 2147483646 h 2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5"/>
                <a:gd name="T94" fmla="*/ 0 h 230"/>
                <a:gd name="T95" fmla="*/ 185 w 185"/>
                <a:gd name="T96" fmla="*/ 230 h 23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5" h="230">
                  <a:moveTo>
                    <a:pt x="106" y="225"/>
                  </a:moveTo>
                  <a:lnTo>
                    <a:pt x="104" y="217"/>
                  </a:lnTo>
                  <a:lnTo>
                    <a:pt x="88" y="223"/>
                  </a:lnTo>
                  <a:lnTo>
                    <a:pt x="76" y="230"/>
                  </a:lnTo>
                  <a:lnTo>
                    <a:pt x="69" y="221"/>
                  </a:lnTo>
                  <a:lnTo>
                    <a:pt x="72" y="215"/>
                  </a:lnTo>
                  <a:lnTo>
                    <a:pt x="69" y="209"/>
                  </a:lnTo>
                  <a:lnTo>
                    <a:pt x="60" y="197"/>
                  </a:lnTo>
                  <a:lnTo>
                    <a:pt x="49" y="167"/>
                  </a:lnTo>
                  <a:lnTo>
                    <a:pt x="49" y="149"/>
                  </a:lnTo>
                  <a:lnTo>
                    <a:pt x="48" y="143"/>
                  </a:lnTo>
                  <a:lnTo>
                    <a:pt x="16" y="109"/>
                  </a:lnTo>
                  <a:lnTo>
                    <a:pt x="9" y="100"/>
                  </a:lnTo>
                  <a:lnTo>
                    <a:pt x="13" y="94"/>
                  </a:lnTo>
                  <a:lnTo>
                    <a:pt x="34" y="102"/>
                  </a:lnTo>
                  <a:lnTo>
                    <a:pt x="33" y="93"/>
                  </a:lnTo>
                  <a:lnTo>
                    <a:pt x="3" y="52"/>
                  </a:lnTo>
                  <a:lnTo>
                    <a:pt x="0" y="43"/>
                  </a:lnTo>
                  <a:lnTo>
                    <a:pt x="0" y="33"/>
                  </a:lnTo>
                  <a:lnTo>
                    <a:pt x="36" y="15"/>
                  </a:lnTo>
                  <a:lnTo>
                    <a:pt x="55" y="0"/>
                  </a:lnTo>
                  <a:lnTo>
                    <a:pt x="106" y="52"/>
                  </a:lnTo>
                  <a:lnTo>
                    <a:pt x="157" y="106"/>
                  </a:lnTo>
                  <a:lnTo>
                    <a:pt x="185" y="182"/>
                  </a:lnTo>
                  <a:lnTo>
                    <a:pt x="164" y="193"/>
                  </a:lnTo>
                  <a:lnTo>
                    <a:pt x="143" y="205"/>
                  </a:lnTo>
                  <a:lnTo>
                    <a:pt x="131" y="200"/>
                  </a:lnTo>
                  <a:lnTo>
                    <a:pt x="125" y="208"/>
                  </a:lnTo>
                  <a:lnTo>
                    <a:pt x="121" y="212"/>
                  </a:lnTo>
                  <a:lnTo>
                    <a:pt x="112" y="215"/>
                  </a:lnTo>
                  <a:lnTo>
                    <a:pt x="106" y="22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19" name="Freeform 247"/>
            <p:cNvSpPr>
              <a:spLocks noChangeAspect="1"/>
            </p:cNvSpPr>
            <p:nvPr/>
          </p:nvSpPr>
          <p:spPr bwMode="auto">
            <a:xfrm>
              <a:off x="6133265" y="2869495"/>
              <a:ext cx="33209" cy="79330"/>
            </a:xfrm>
            <a:custGeom>
              <a:avLst/>
              <a:gdLst>
                <a:gd name="T0" fmla="*/ 2147483646 w 70"/>
                <a:gd name="T1" fmla="*/ 2147483646 h 176"/>
                <a:gd name="T2" fmla="*/ 0 w 70"/>
                <a:gd name="T3" fmla="*/ 2147483646 h 176"/>
                <a:gd name="T4" fmla="*/ 0 w 70"/>
                <a:gd name="T5" fmla="*/ 2147483646 h 176"/>
                <a:gd name="T6" fmla="*/ 2147483646 w 70"/>
                <a:gd name="T7" fmla="*/ 2147483646 h 176"/>
                <a:gd name="T8" fmla="*/ 2147483646 w 70"/>
                <a:gd name="T9" fmla="*/ 0 h 176"/>
                <a:gd name="T10" fmla="*/ 2147483646 w 70"/>
                <a:gd name="T11" fmla="*/ 0 h 176"/>
                <a:gd name="T12" fmla="*/ 2147483646 w 70"/>
                <a:gd name="T13" fmla="*/ 2147483646 h 176"/>
                <a:gd name="T14" fmla="*/ 2147483646 w 70"/>
                <a:gd name="T15" fmla="*/ 2147483646 h 176"/>
                <a:gd name="T16" fmla="*/ 2147483646 w 70"/>
                <a:gd name="T17" fmla="*/ 2147483646 h 176"/>
                <a:gd name="T18" fmla="*/ 2147483646 w 70"/>
                <a:gd name="T19" fmla="*/ 214748364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176"/>
                <a:gd name="T32" fmla="*/ 70 w 7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176">
                  <a:moveTo>
                    <a:pt x="47" y="176"/>
                  </a:moveTo>
                  <a:lnTo>
                    <a:pt x="7" y="131"/>
                  </a:lnTo>
                  <a:lnTo>
                    <a:pt x="0" y="70"/>
                  </a:lnTo>
                  <a:lnTo>
                    <a:pt x="19" y="34"/>
                  </a:lnTo>
                  <a:lnTo>
                    <a:pt x="38" y="0"/>
                  </a:lnTo>
                  <a:lnTo>
                    <a:pt x="70" y="9"/>
                  </a:lnTo>
                  <a:lnTo>
                    <a:pt x="64" y="51"/>
                  </a:lnTo>
                  <a:lnTo>
                    <a:pt x="58" y="92"/>
                  </a:lnTo>
                  <a:lnTo>
                    <a:pt x="52" y="134"/>
                  </a:lnTo>
                  <a:lnTo>
                    <a:pt x="47" y="17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0" name="Freeform 248"/>
            <p:cNvSpPr>
              <a:spLocks noChangeAspect="1"/>
            </p:cNvSpPr>
            <p:nvPr/>
          </p:nvSpPr>
          <p:spPr bwMode="auto">
            <a:xfrm>
              <a:off x="5208960" y="2224943"/>
              <a:ext cx="671089" cy="249144"/>
            </a:xfrm>
            <a:custGeom>
              <a:avLst/>
              <a:gdLst>
                <a:gd name="T0" fmla="*/ 2147483646 w 1440"/>
                <a:gd name="T1" fmla="*/ 2147483646 h 566"/>
                <a:gd name="T2" fmla="*/ 2147483646 w 1440"/>
                <a:gd name="T3" fmla="*/ 2147483646 h 566"/>
                <a:gd name="T4" fmla="*/ 2147483646 w 1440"/>
                <a:gd name="T5" fmla="*/ 2147483646 h 566"/>
                <a:gd name="T6" fmla="*/ 2147483646 w 1440"/>
                <a:gd name="T7" fmla="*/ 2147483646 h 566"/>
                <a:gd name="T8" fmla="*/ 2147483646 w 1440"/>
                <a:gd name="T9" fmla="*/ 2147483646 h 566"/>
                <a:gd name="T10" fmla="*/ 2147483646 w 1440"/>
                <a:gd name="T11" fmla="*/ 2147483646 h 566"/>
                <a:gd name="T12" fmla="*/ 2147483646 w 1440"/>
                <a:gd name="T13" fmla="*/ 2147483646 h 566"/>
                <a:gd name="T14" fmla="*/ 2147483646 w 1440"/>
                <a:gd name="T15" fmla="*/ 2147483646 h 566"/>
                <a:gd name="T16" fmla="*/ 2147483646 w 1440"/>
                <a:gd name="T17" fmla="*/ 2147483646 h 566"/>
                <a:gd name="T18" fmla="*/ 0 w 1440"/>
                <a:gd name="T19" fmla="*/ 2147483646 h 566"/>
                <a:gd name="T20" fmla="*/ 2147483646 w 1440"/>
                <a:gd name="T21" fmla="*/ 2147483646 h 566"/>
                <a:gd name="T22" fmla="*/ 2147483646 w 1440"/>
                <a:gd name="T23" fmla="*/ 2147483646 h 566"/>
                <a:gd name="T24" fmla="*/ 2147483646 w 1440"/>
                <a:gd name="T25" fmla="*/ 2147483646 h 566"/>
                <a:gd name="T26" fmla="*/ 2147483646 w 1440"/>
                <a:gd name="T27" fmla="*/ 2147483646 h 566"/>
                <a:gd name="T28" fmla="*/ 2147483646 w 1440"/>
                <a:gd name="T29" fmla="*/ 2147483646 h 566"/>
                <a:gd name="T30" fmla="*/ 2147483646 w 1440"/>
                <a:gd name="T31" fmla="*/ 0 h 566"/>
                <a:gd name="T32" fmla="*/ 2147483646 w 1440"/>
                <a:gd name="T33" fmla="*/ 2147483646 h 566"/>
                <a:gd name="T34" fmla="*/ 2147483646 w 1440"/>
                <a:gd name="T35" fmla="*/ 2147483646 h 566"/>
                <a:gd name="T36" fmla="*/ 2147483646 w 1440"/>
                <a:gd name="T37" fmla="*/ 2147483646 h 566"/>
                <a:gd name="T38" fmla="*/ 2147483646 w 1440"/>
                <a:gd name="T39" fmla="*/ 2147483646 h 566"/>
                <a:gd name="T40" fmla="*/ 2147483646 w 1440"/>
                <a:gd name="T41" fmla="*/ 2147483646 h 566"/>
                <a:gd name="T42" fmla="*/ 2147483646 w 1440"/>
                <a:gd name="T43" fmla="*/ 2147483646 h 566"/>
                <a:gd name="T44" fmla="*/ 2147483646 w 1440"/>
                <a:gd name="T45" fmla="*/ 2147483646 h 566"/>
                <a:gd name="T46" fmla="*/ 2147483646 w 1440"/>
                <a:gd name="T47" fmla="*/ 2147483646 h 566"/>
                <a:gd name="T48" fmla="*/ 2147483646 w 1440"/>
                <a:gd name="T49" fmla="*/ 2147483646 h 566"/>
                <a:gd name="T50" fmla="*/ 2147483646 w 1440"/>
                <a:gd name="T51" fmla="*/ 2147483646 h 566"/>
                <a:gd name="T52" fmla="*/ 2147483646 w 1440"/>
                <a:gd name="T53" fmla="*/ 2147483646 h 566"/>
                <a:gd name="T54" fmla="*/ 2147483646 w 1440"/>
                <a:gd name="T55" fmla="*/ 2147483646 h 566"/>
                <a:gd name="T56" fmla="*/ 2147483646 w 1440"/>
                <a:gd name="T57" fmla="*/ 2147483646 h 566"/>
                <a:gd name="T58" fmla="*/ 2147483646 w 1440"/>
                <a:gd name="T59" fmla="*/ 2147483646 h 566"/>
                <a:gd name="T60" fmla="*/ 2147483646 w 1440"/>
                <a:gd name="T61" fmla="*/ 2147483646 h 566"/>
                <a:gd name="T62" fmla="*/ 2147483646 w 1440"/>
                <a:gd name="T63" fmla="*/ 2147483646 h 566"/>
                <a:gd name="T64" fmla="*/ 2147483646 w 1440"/>
                <a:gd name="T65" fmla="*/ 2147483646 h 566"/>
                <a:gd name="T66" fmla="*/ 2147483646 w 1440"/>
                <a:gd name="T67" fmla="*/ 2147483646 h 566"/>
                <a:gd name="T68" fmla="*/ 2147483646 w 1440"/>
                <a:gd name="T69" fmla="*/ 2147483646 h 5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0"/>
                <a:gd name="T106" fmla="*/ 0 h 566"/>
                <a:gd name="T107" fmla="*/ 1440 w 1440"/>
                <a:gd name="T108" fmla="*/ 566 h 5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0" h="566">
                  <a:moveTo>
                    <a:pt x="904" y="551"/>
                  </a:moveTo>
                  <a:lnTo>
                    <a:pt x="849" y="541"/>
                  </a:lnTo>
                  <a:lnTo>
                    <a:pt x="794" y="530"/>
                  </a:lnTo>
                  <a:lnTo>
                    <a:pt x="778" y="515"/>
                  </a:lnTo>
                  <a:lnTo>
                    <a:pt x="715" y="512"/>
                  </a:lnTo>
                  <a:lnTo>
                    <a:pt x="654" y="508"/>
                  </a:lnTo>
                  <a:lnTo>
                    <a:pt x="591" y="505"/>
                  </a:lnTo>
                  <a:lnTo>
                    <a:pt x="530" y="502"/>
                  </a:lnTo>
                  <a:lnTo>
                    <a:pt x="490" y="459"/>
                  </a:lnTo>
                  <a:lnTo>
                    <a:pt x="449" y="417"/>
                  </a:lnTo>
                  <a:lnTo>
                    <a:pt x="387" y="397"/>
                  </a:lnTo>
                  <a:lnTo>
                    <a:pt x="322" y="378"/>
                  </a:lnTo>
                  <a:lnTo>
                    <a:pt x="270" y="369"/>
                  </a:lnTo>
                  <a:lnTo>
                    <a:pt x="218" y="360"/>
                  </a:lnTo>
                  <a:lnTo>
                    <a:pt x="203" y="317"/>
                  </a:lnTo>
                  <a:lnTo>
                    <a:pt x="187" y="272"/>
                  </a:lnTo>
                  <a:lnTo>
                    <a:pt x="121" y="226"/>
                  </a:lnTo>
                  <a:lnTo>
                    <a:pt x="87" y="220"/>
                  </a:lnTo>
                  <a:lnTo>
                    <a:pt x="24" y="181"/>
                  </a:lnTo>
                  <a:lnTo>
                    <a:pt x="4" y="160"/>
                  </a:lnTo>
                  <a:lnTo>
                    <a:pt x="0" y="153"/>
                  </a:lnTo>
                  <a:lnTo>
                    <a:pt x="24" y="136"/>
                  </a:lnTo>
                  <a:lnTo>
                    <a:pt x="61" y="118"/>
                  </a:lnTo>
                  <a:lnTo>
                    <a:pt x="104" y="93"/>
                  </a:lnTo>
                  <a:lnTo>
                    <a:pt x="146" y="68"/>
                  </a:lnTo>
                  <a:lnTo>
                    <a:pt x="236" y="78"/>
                  </a:lnTo>
                  <a:lnTo>
                    <a:pt x="251" y="96"/>
                  </a:lnTo>
                  <a:lnTo>
                    <a:pt x="315" y="108"/>
                  </a:lnTo>
                  <a:lnTo>
                    <a:pt x="379" y="118"/>
                  </a:lnTo>
                  <a:lnTo>
                    <a:pt x="413" y="91"/>
                  </a:lnTo>
                  <a:lnTo>
                    <a:pt x="372" y="54"/>
                  </a:lnTo>
                  <a:lnTo>
                    <a:pt x="382" y="0"/>
                  </a:lnTo>
                  <a:lnTo>
                    <a:pt x="457" y="17"/>
                  </a:lnTo>
                  <a:lnTo>
                    <a:pt x="531" y="33"/>
                  </a:lnTo>
                  <a:lnTo>
                    <a:pt x="563" y="63"/>
                  </a:lnTo>
                  <a:lnTo>
                    <a:pt x="630" y="97"/>
                  </a:lnTo>
                  <a:lnTo>
                    <a:pt x="703" y="83"/>
                  </a:lnTo>
                  <a:lnTo>
                    <a:pt x="764" y="96"/>
                  </a:lnTo>
                  <a:lnTo>
                    <a:pt x="824" y="108"/>
                  </a:lnTo>
                  <a:lnTo>
                    <a:pt x="846" y="129"/>
                  </a:lnTo>
                  <a:lnTo>
                    <a:pt x="937" y="151"/>
                  </a:lnTo>
                  <a:lnTo>
                    <a:pt x="988" y="142"/>
                  </a:lnTo>
                  <a:lnTo>
                    <a:pt x="1039" y="133"/>
                  </a:lnTo>
                  <a:lnTo>
                    <a:pt x="1087" y="94"/>
                  </a:lnTo>
                  <a:lnTo>
                    <a:pt x="1169" y="112"/>
                  </a:lnTo>
                  <a:lnTo>
                    <a:pt x="1209" y="117"/>
                  </a:lnTo>
                  <a:lnTo>
                    <a:pt x="1215" y="159"/>
                  </a:lnTo>
                  <a:lnTo>
                    <a:pt x="1221" y="200"/>
                  </a:lnTo>
                  <a:lnTo>
                    <a:pt x="1209" y="206"/>
                  </a:lnTo>
                  <a:lnTo>
                    <a:pt x="1248" y="227"/>
                  </a:lnTo>
                  <a:lnTo>
                    <a:pt x="1293" y="226"/>
                  </a:lnTo>
                  <a:lnTo>
                    <a:pt x="1309" y="235"/>
                  </a:lnTo>
                  <a:lnTo>
                    <a:pt x="1331" y="214"/>
                  </a:lnTo>
                  <a:lnTo>
                    <a:pt x="1428" y="263"/>
                  </a:lnTo>
                  <a:lnTo>
                    <a:pt x="1440" y="291"/>
                  </a:lnTo>
                  <a:lnTo>
                    <a:pt x="1364" y="290"/>
                  </a:lnTo>
                  <a:lnTo>
                    <a:pt x="1315" y="317"/>
                  </a:lnTo>
                  <a:lnTo>
                    <a:pt x="1306" y="353"/>
                  </a:lnTo>
                  <a:lnTo>
                    <a:pt x="1260" y="366"/>
                  </a:lnTo>
                  <a:lnTo>
                    <a:pt x="1218" y="388"/>
                  </a:lnTo>
                  <a:lnTo>
                    <a:pt x="1155" y="372"/>
                  </a:lnTo>
                  <a:lnTo>
                    <a:pt x="1161" y="421"/>
                  </a:lnTo>
                  <a:lnTo>
                    <a:pt x="1193" y="450"/>
                  </a:lnTo>
                  <a:lnTo>
                    <a:pt x="1151" y="484"/>
                  </a:lnTo>
                  <a:lnTo>
                    <a:pt x="1110" y="517"/>
                  </a:lnTo>
                  <a:lnTo>
                    <a:pt x="1057" y="521"/>
                  </a:lnTo>
                  <a:lnTo>
                    <a:pt x="1004" y="526"/>
                  </a:lnTo>
                  <a:lnTo>
                    <a:pt x="972" y="547"/>
                  </a:lnTo>
                  <a:lnTo>
                    <a:pt x="939" y="566"/>
                  </a:lnTo>
                  <a:lnTo>
                    <a:pt x="904" y="55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1" name="Freeform 249"/>
            <p:cNvSpPr>
              <a:spLocks noChangeAspect="1"/>
            </p:cNvSpPr>
            <p:nvPr/>
          </p:nvSpPr>
          <p:spPr bwMode="auto">
            <a:xfrm>
              <a:off x="4396733" y="2146853"/>
              <a:ext cx="795622" cy="333432"/>
            </a:xfrm>
            <a:custGeom>
              <a:avLst/>
              <a:gdLst>
                <a:gd name="T0" fmla="*/ 2147483646 w 1710"/>
                <a:gd name="T1" fmla="*/ 2147483646 h 757"/>
                <a:gd name="T2" fmla="*/ 2147483646 w 1710"/>
                <a:gd name="T3" fmla="*/ 2147483646 h 757"/>
                <a:gd name="T4" fmla="*/ 2147483646 w 1710"/>
                <a:gd name="T5" fmla="*/ 2147483646 h 757"/>
                <a:gd name="T6" fmla="*/ 0 w 1710"/>
                <a:gd name="T7" fmla="*/ 2147483646 h 757"/>
                <a:gd name="T8" fmla="*/ 2147483646 w 1710"/>
                <a:gd name="T9" fmla="*/ 2147483646 h 757"/>
                <a:gd name="T10" fmla="*/ 2147483646 w 1710"/>
                <a:gd name="T11" fmla="*/ 2147483646 h 757"/>
                <a:gd name="T12" fmla="*/ 2147483646 w 1710"/>
                <a:gd name="T13" fmla="*/ 2147483646 h 757"/>
                <a:gd name="T14" fmla="*/ 2147483646 w 1710"/>
                <a:gd name="T15" fmla="*/ 2147483646 h 757"/>
                <a:gd name="T16" fmla="*/ 2147483646 w 1710"/>
                <a:gd name="T17" fmla="*/ 2147483646 h 757"/>
                <a:gd name="T18" fmla="*/ 2147483646 w 1710"/>
                <a:gd name="T19" fmla="*/ 2147483646 h 757"/>
                <a:gd name="T20" fmla="*/ 2147483646 w 1710"/>
                <a:gd name="T21" fmla="*/ 2147483646 h 757"/>
                <a:gd name="T22" fmla="*/ 2147483646 w 1710"/>
                <a:gd name="T23" fmla="*/ 2147483646 h 757"/>
                <a:gd name="T24" fmla="*/ 2147483646 w 1710"/>
                <a:gd name="T25" fmla="*/ 2147483646 h 757"/>
                <a:gd name="T26" fmla="*/ 2147483646 w 1710"/>
                <a:gd name="T27" fmla="*/ 2147483646 h 757"/>
                <a:gd name="T28" fmla="*/ 2147483646 w 1710"/>
                <a:gd name="T29" fmla="*/ 0 h 757"/>
                <a:gd name="T30" fmla="*/ 2147483646 w 1710"/>
                <a:gd name="T31" fmla="*/ 2147483646 h 757"/>
                <a:gd name="T32" fmla="*/ 2147483646 w 1710"/>
                <a:gd name="T33" fmla="*/ 2147483646 h 757"/>
                <a:gd name="T34" fmla="*/ 2147483646 w 1710"/>
                <a:gd name="T35" fmla="*/ 2147483646 h 757"/>
                <a:gd name="T36" fmla="*/ 2147483646 w 1710"/>
                <a:gd name="T37" fmla="*/ 2147483646 h 757"/>
                <a:gd name="T38" fmla="*/ 2147483646 w 1710"/>
                <a:gd name="T39" fmla="*/ 2147483646 h 757"/>
                <a:gd name="T40" fmla="*/ 2147483646 w 1710"/>
                <a:gd name="T41" fmla="*/ 2147483646 h 757"/>
                <a:gd name="T42" fmla="*/ 2147483646 w 1710"/>
                <a:gd name="T43" fmla="*/ 2147483646 h 757"/>
                <a:gd name="T44" fmla="*/ 2147483646 w 1710"/>
                <a:gd name="T45" fmla="*/ 2147483646 h 757"/>
                <a:gd name="T46" fmla="*/ 2147483646 w 1710"/>
                <a:gd name="T47" fmla="*/ 2147483646 h 757"/>
                <a:gd name="T48" fmla="*/ 2147483646 w 1710"/>
                <a:gd name="T49" fmla="*/ 2147483646 h 757"/>
                <a:gd name="T50" fmla="*/ 2147483646 w 1710"/>
                <a:gd name="T51" fmla="*/ 2147483646 h 757"/>
                <a:gd name="T52" fmla="*/ 2147483646 w 1710"/>
                <a:gd name="T53" fmla="*/ 2147483646 h 757"/>
                <a:gd name="T54" fmla="*/ 2147483646 w 1710"/>
                <a:gd name="T55" fmla="*/ 2147483646 h 757"/>
                <a:gd name="T56" fmla="*/ 2147483646 w 1710"/>
                <a:gd name="T57" fmla="*/ 2147483646 h 757"/>
                <a:gd name="T58" fmla="*/ 2147483646 w 1710"/>
                <a:gd name="T59" fmla="*/ 2147483646 h 757"/>
                <a:gd name="T60" fmla="*/ 2147483646 w 1710"/>
                <a:gd name="T61" fmla="*/ 2147483646 h 757"/>
                <a:gd name="T62" fmla="*/ 2147483646 w 1710"/>
                <a:gd name="T63" fmla="*/ 2147483646 h 757"/>
                <a:gd name="T64" fmla="*/ 2147483646 w 1710"/>
                <a:gd name="T65" fmla="*/ 2147483646 h 757"/>
                <a:gd name="T66" fmla="*/ 2147483646 w 1710"/>
                <a:gd name="T67" fmla="*/ 2147483646 h 757"/>
                <a:gd name="T68" fmla="*/ 2147483646 w 1710"/>
                <a:gd name="T69" fmla="*/ 2147483646 h 757"/>
                <a:gd name="T70" fmla="*/ 2147483646 w 1710"/>
                <a:gd name="T71" fmla="*/ 2147483646 h 757"/>
                <a:gd name="T72" fmla="*/ 2147483646 w 1710"/>
                <a:gd name="T73" fmla="*/ 2147483646 h 757"/>
                <a:gd name="T74" fmla="*/ 2147483646 w 1710"/>
                <a:gd name="T75" fmla="*/ 2147483646 h 757"/>
                <a:gd name="T76" fmla="*/ 2147483646 w 1710"/>
                <a:gd name="T77" fmla="*/ 2147483646 h 757"/>
                <a:gd name="T78" fmla="*/ 2147483646 w 1710"/>
                <a:gd name="T79" fmla="*/ 2147483646 h 757"/>
                <a:gd name="T80" fmla="*/ 2147483646 w 1710"/>
                <a:gd name="T81" fmla="*/ 2147483646 h 757"/>
                <a:gd name="T82" fmla="*/ 2147483646 w 1710"/>
                <a:gd name="T83" fmla="*/ 2147483646 h 757"/>
                <a:gd name="T84" fmla="*/ 2147483646 w 1710"/>
                <a:gd name="T85" fmla="*/ 2147483646 h 757"/>
                <a:gd name="T86" fmla="*/ 2147483646 w 1710"/>
                <a:gd name="T87" fmla="*/ 2147483646 h 757"/>
                <a:gd name="T88" fmla="*/ 2147483646 w 1710"/>
                <a:gd name="T89" fmla="*/ 2147483646 h 757"/>
                <a:gd name="T90" fmla="*/ 2147483646 w 1710"/>
                <a:gd name="T91" fmla="*/ 2147483646 h 757"/>
                <a:gd name="T92" fmla="*/ 2147483646 w 1710"/>
                <a:gd name="T93" fmla="*/ 2147483646 h 757"/>
                <a:gd name="T94" fmla="*/ 2147483646 w 1710"/>
                <a:gd name="T95" fmla="*/ 2147483646 h 757"/>
                <a:gd name="T96" fmla="*/ 2147483646 w 1710"/>
                <a:gd name="T97" fmla="*/ 2147483646 h 757"/>
                <a:gd name="T98" fmla="*/ 2147483646 w 1710"/>
                <a:gd name="T99" fmla="*/ 2147483646 h 757"/>
                <a:gd name="T100" fmla="*/ 2147483646 w 1710"/>
                <a:gd name="T101" fmla="*/ 2147483646 h 757"/>
                <a:gd name="T102" fmla="*/ 2147483646 w 1710"/>
                <a:gd name="T103" fmla="*/ 2147483646 h 757"/>
                <a:gd name="T104" fmla="*/ 2147483646 w 1710"/>
                <a:gd name="T105" fmla="*/ 2147483646 h 757"/>
                <a:gd name="T106" fmla="*/ 2147483646 w 1710"/>
                <a:gd name="T107" fmla="*/ 2147483646 h 7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10"/>
                <a:gd name="T163" fmla="*/ 0 h 757"/>
                <a:gd name="T164" fmla="*/ 1710 w 1710"/>
                <a:gd name="T165" fmla="*/ 757 h 7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10" h="757">
                  <a:moveTo>
                    <a:pt x="234" y="451"/>
                  </a:moveTo>
                  <a:lnTo>
                    <a:pt x="198" y="448"/>
                  </a:lnTo>
                  <a:lnTo>
                    <a:pt x="143" y="473"/>
                  </a:lnTo>
                  <a:lnTo>
                    <a:pt x="137" y="476"/>
                  </a:lnTo>
                  <a:lnTo>
                    <a:pt x="103" y="424"/>
                  </a:lnTo>
                  <a:lnTo>
                    <a:pt x="50" y="384"/>
                  </a:lnTo>
                  <a:lnTo>
                    <a:pt x="0" y="344"/>
                  </a:lnTo>
                  <a:lnTo>
                    <a:pt x="7" y="282"/>
                  </a:lnTo>
                  <a:lnTo>
                    <a:pt x="13" y="224"/>
                  </a:lnTo>
                  <a:lnTo>
                    <a:pt x="65" y="247"/>
                  </a:lnTo>
                  <a:lnTo>
                    <a:pt x="73" y="224"/>
                  </a:lnTo>
                  <a:lnTo>
                    <a:pt x="106" y="200"/>
                  </a:lnTo>
                  <a:lnTo>
                    <a:pt x="137" y="176"/>
                  </a:lnTo>
                  <a:lnTo>
                    <a:pt x="200" y="175"/>
                  </a:lnTo>
                  <a:lnTo>
                    <a:pt x="256" y="200"/>
                  </a:lnTo>
                  <a:lnTo>
                    <a:pt x="315" y="227"/>
                  </a:lnTo>
                  <a:lnTo>
                    <a:pt x="379" y="223"/>
                  </a:lnTo>
                  <a:lnTo>
                    <a:pt x="462" y="221"/>
                  </a:lnTo>
                  <a:lnTo>
                    <a:pt x="546" y="235"/>
                  </a:lnTo>
                  <a:lnTo>
                    <a:pt x="553" y="220"/>
                  </a:lnTo>
                  <a:lnTo>
                    <a:pt x="507" y="166"/>
                  </a:lnTo>
                  <a:lnTo>
                    <a:pt x="528" y="105"/>
                  </a:lnTo>
                  <a:lnTo>
                    <a:pt x="567" y="106"/>
                  </a:lnTo>
                  <a:lnTo>
                    <a:pt x="515" y="81"/>
                  </a:lnTo>
                  <a:lnTo>
                    <a:pt x="570" y="72"/>
                  </a:lnTo>
                  <a:lnTo>
                    <a:pt x="625" y="63"/>
                  </a:lnTo>
                  <a:lnTo>
                    <a:pt x="676" y="48"/>
                  </a:lnTo>
                  <a:lnTo>
                    <a:pt x="728" y="33"/>
                  </a:lnTo>
                  <a:lnTo>
                    <a:pt x="779" y="18"/>
                  </a:lnTo>
                  <a:lnTo>
                    <a:pt x="829" y="5"/>
                  </a:lnTo>
                  <a:lnTo>
                    <a:pt x="868" y="0"/>
                  </a:lnTo>
                  <a:lnTo>
                    <a:pt x="900" y="35"/>
                  </a:lnTo>
                  <a:lnTo>
                    <a:pt x="982" y="62"/>
                  </a:lnTo>
                  <a:lnTo>
                    <a:pt x="1013" y="79"/>
                  </a:lnTo>
                  <a:lnTo>
                    <a:pt x="1046" y="84"/>
                  </a:lnTo>
                  <a:lnTo>
                    <a:pt x="1101" y="65"/>
                  </a:lnTo>
                  <a:lnTo>
                    <a:pt x="1155" y="45"/>
                  </a:lnTo>
                  <a:lnTo>
                    <a:pt x="1165" y="53"/>
                  </a:lnTo>
                  <a:lnTo>
                    <a:pt x="1158" y="78"/>
                  </a:lnTo>
                  <a:lnTo>
                    <a:pt x="1215" y="117"/>
                  </a:lnTo>
                  <a:lnTo>
                    <a:pt x="1273" y="157"/>
                  </a:lnTo>
                  <a:lnTo>
                    <a:pt x="1333" y="196"/>
                  </a:lnTo>
                  <a:lnTo>
                    <a:pt x="1391" y="236"/>
                  </a:lnTo>
                  <a:lnTo>
                    <a:pt x="1401" y="223"/>
                  </a:lnTo>
                  <a:lnTo>
                    <a:pt x="1433" y="233"/>
                  </a:lnTo>
                  <a:lnTo>
                    <a:pt x="1488" y="226"/>
                  </a:lnTo>
                  <a:lnTo>
                    <a:pt x="1546" y="262"/>
                  </a:lnTo>
                  <a:lnTo>
                    <a:pt x="1604" y="297"/>
                  </a:lnTo>
                  <a:lnTo>
                    <a:pt x="1661" y="284"/>
                  </a:lnTo>
                  <a:lnTo>
                    <a:pt x="1710" y="335"/>
                  </a:lnTo>
                  <a:lnTo>
                    <a:pt x="1692" y="372"/>
                  </a:lnTo>
                  <a:lnTo>
                    <a:pt x="1673" y="387"/>
                  </a:lnTo>
                  <a:lnTo>
                    <a:pt x="1694" y="445"/>
                  </a:lnTo>
                  <a:lnTo>
                    <a:pt x="1653" y="450"/>
                  </a:lnTo>
                  <a:lnTo>
                    <a:pt x="1583" y="436"/>
                  </a:lnTo>
                  <a:lnTo>
                    <a:pt x="1588" y="482"/>
                  </a:lnTo>
                  <a:lnTo>
                    <a:pt x="1594" y="529"/>
                  </a:lnTo>
                  <a:lnTo>
                    <a:pt x="1610" y="550"/>
                  </a:lnTo>
                  <a:lnTo>
                    <a:pt x="1550" y="544"/>
                  </a:lnTo>
                  <a:lnTo>
                    <a:pt x="1498" y="563"/>
                  </a:lnTo>
                  <a:lnTo>
                    <a:pt x="1527" y="578"/>
                  </a:lnTo>
                  <a:lnTo>
                    <a:pt x="1547" y="618"/>
                  </a:lnTo>
                  <a:lnTo>
                    <a:pt x="1567" y="658"/>
                  </a:lnTo>
                  <a:lnTo>
                    <a:pt x="1567" y="669"/>
                  </a:lnTo>
                  <a:lnTo>
                    <a:pt x="1556" y="681"/>
                  </a:lnTo>
                  <a:lnTo>
                    <a:pt x="1500" y="645"/>
                  </a:lnTo>
                  <a:lnTo>
                    <a:pt x="1441" y="651"/>
                  </a:lnTo>
                  <a:lnTo>
                    <a:pt x="1383" y="657"/>
                  </a:lnTo>
                  <a:lnTo>
                    <a:pt x="1319" y="658"/>
                  </a:lnTo>
                  <a:lnTo>
                    <a:pt x="1279" y="652"/>
                  </a:lnTo>
                  <a:lnTo>
                    <a:pt x="1255" y="685"/>
                  </a:lnTo>
                  <a:lnTo>
                    <a:pt x="1207" y="678"/>
                  </a:lnTo>
                  <a:lnTo>
                    <a:pt x="1161" y="670"/>
                  </a:lnTo>
                  <a:lnTo>
                    <a:pt x="1132" y="696"/>
                  </a:lnTo>
                  <a:lnTo>
                    <a:pt x="1091" y="727"/>
                  </a:lnTo>
                  <a:lnTo>
                    <a:pt x="1047" y="757"/>
                  </a:lnTo>
                  <a:lnTo>
                    <a:pt x="1004" y="736"/>
                  </a:lnTo>
                  <a:lnTo>
                    <a:pt x="961" y="714"/>
                  </a:lnTo>
                  <a:lnTo>
                    <a:pt x="958" y="669"/>
                  </a:lnTo>
                  <a:lnTo>
                    <a:pt x="909" y="635"/>
                  </a:lnTo>
                  <a:lnTo>
                    <a:pt x="862" y="632"/>
                  </a:lnTo>
                  <a:lnTo>
                    <a:pt x="816" y="629"/>
                  </a:lnTo>
                  <a:lnTo>
                    <a:pt x="768" y="626"/>
                  </a:lnTo>
                  <a:lnTo>
                    <a:pt x="722" y="623"/>
                  </a:lnTo>
                  <a:lnTo>
                    <a:pt x="677" y="567"/>
                  </a:lnTo>
                  <a:lnTo>
                    <a:pt x="619" y="538"/>
                  </a:lnTo>
                  <a:lnTo>
                    <a:pt x="561" y="508"/>
                  </a:lnTo>
                  <a:lnTo>
                    <a:pt x="506" y="529"/>
                  </a:lnTo>
                  <a:lnTo>
                    <a:pt x="452" y="548"/>
                  </a:lnTo>
                  <a:lnTo>
                    <a:pt x="464" y="597"/>
                  </a:lnTo>
                  <a:lnTo>
                    <a:pt x="476" y="647"/>
                  </a:lnTo>
                  <a:lnTo>
                    <a:pt x="488" y="696"/>
                  </a:lnTo>
                  <a:lnTo>
                    <a:pt x="501" y="745"/>
                  </a:lnTo>
                  <a:lnTo>
                    <a:pt x="449" y="729"/>
                  </a:lnTo>
                  <a:lnTo>
                    <a:pt x="397" y="712"/>
                  </a:lnTo>
                  <a:lnTo>
                    <a:pt x="403" y="675"/>
                  </a:lnTo>
                  <a:lnTo>
                    <a:pt x="323" y="675"/>
                  </a:lnTo>
                  <a:lnTo>
                    <a:pt x="286" y="660"/>
                  </a:lnTo>
                  <a:lnTo>
                    <a:pt x="268" y="650"/>
                  </a:lnTo>
                  <a:lnTo>
                    <a:pt x="228" y="596"/>
                  </a:lnTo>
                  <a:lnTo>
                    <a:pt x="206" y="579"/>
                  </a:lnTo>
                  <a:lnTo>
                    <a:pt x="255" y="578"/>
                  </a:lnTo>
                  <a:lnTo>
                    <a:pt x="235" y="557"/>
                  </a:lnTo>
                  <a:lnTo>
                    <a:pt x="261" y="535"/>
                  </a:lnTo>
                  <a:lnTo>
                    <a:pt x="318" y="535"/>
                  </a:lnTo>
                  <a:lnTo>
                    <a:pt x="303" y="515"/>
                  </a:lnTo>
                  <a:lnTo>
                    <a:pt x="292" y="454"/>
                  </a:lnTo>
                  <a:lnTo>
                    <a:pt x="234" y="45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2" name="Freeform 250"/>
            <p:cNvSpPr>
              <a:spLocks noChangeAspect="1"/>
            </p:cNvSpPr>
            <p:nvPr/>
          </p:nvSpPr>
          <p:spPr bwMode="auto">
            <a:xfrm>
              <a:off x="4273585" y="2414590"/>
              <a:ext cx="171578" cy="61976"/>
            </a:xfrm>
            <a:custGeom>
              <a:avLst/>
              <a:gdLst>
                <a:gd name="T0" fmla="*/ 2147483646 w 372"/>
                <a:gd name="T1" fmla="*/ 2147483646 h 140"/>
                <a:gd name="T2" fmla="*/ 0 w 372"/>
                <a:gd name="T3" fmla="*/ 0 h 140"/>
                <a:gd name="T4" fmla="*/ 0 w 372"/>
                <a:gd name="T5" fmla="*/ 0 h 140"/>
                <a:gd name="T6" fmla="*/ 2147483646 w 372"/>
                <a:gd name="T7" fmla="*/ 0 h 140"/>
                <a:gd name="T8" fmla="*/ 2147483646 w 372"/>
                <a:gd name="T9" fmla="*/ 0 h 140"/>
                <a:gd name="T10" fmla="*/ 2147483646 w 372"/>
                <a:gd name="T11" fmla="*/ 2147483646 h 140"/>
                <a:gd name="T12" fmla="*/ 2147483646 w 372"/>
                <a:gd name="T13" fmla="*/ 2147483646 h 140"/>
                <a:gd name="T14" fmla="*/ 2147483646 w 372"/>
                <a:gd name="T15" fmla="*/ 2147483646 h 140"/>
                <a:gd name="T16" fmla="*/ 2147483646 w 372"/>
                <a:gd name="T17" fmla="*/ 2147483646 h 140"/>
                <a:gd name="T18" fmla="*/ 2147483646 w 372"/>
                <a:gd name="T19" fmla="*/ 2147483646 h 140"/>
                <a:gd name="T20" fmla="*/ 2147483646 w 372"/>
                <a:gd name="T21" fmla="*/ 2147483646 h 140"/>
                <a:gd name="T22" fmla="*/ 2147483646 w 372"/>
                <a:gd name="T23" fmla="*/ 2147483646 h 140"/>
                <a:gd name="T24" fmla="*/ 2147483646 w 372"/>
                <a:gd name="T25" fmla="*/ 2147483646 h 140"/>
                <a:gd name="T26" fmla="*/ 2147483646 w 372"/>
                <a:gd name="T27" fmla="*/ 2147483646 h 140"/>
                <a:gd name="T28" fmla="*/ 2147483646 w 372"/>
                <a:gd name="T29" fmla="*/ 2147483646 h 140"/>
                <a:gd name="T30" fmla="*/ 2147483646 w 372"/>
                <a:gd name="T31" fmla="*/ 2147483646 h 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2"/>
                <a:gd name="T49" fmla="*/ 0 h 140"/>
                <a:gd name="T50" fmla="*/ 372 w 372"/>
                <a:gd name="T51" fmla="*/ 140 h 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2" h="140">
                  <a:moveTo>
                    <a:pt x="75" y="50"/>
                  </a:moveTo>
                  <a:lnTo>
                    <a:pt x="0" y="4"/>
                  </a:lnTo>
                  <a:lnTo>
                    <a:pt x="4" y="0"/>
                  </a:lnTo>
                  <a:lnTo>
                    <a:pt x="54" y="4"/>
                  </a:lnTo>
                  <a:lnTo>
                    <a:pt x="104" y="7"/>
                  </a:lnTo>
                  <a:lnTo>
                    <a:pt x="170" y="34"/>
                  </a:lnTo>
                  <a:lnTo>
                    <a:pt x="237" y="61"/>
                  </a:lnTo>
                  <a:lnTo>
                    <a:pt x="304" y="86"/>
                  </a:lnTo>
                  <a:lnTo>
                    <a:pt x="372" y="113"/>
                  </a:lnTo>
                  <a:lnTo>
                    <a:pt x="355" y="140"/>
                  </a:lnTo>
                  <a:lnTo>
                    <a:pt x="312" y="134"/>
                  </a:lnTo>
                  <a:lnTo>
                    <a:pt x="246" y="133"/>
                  </a:lnTo>
                  <a:lnTo>
                    <a:pt x="181" y="133"/>
                  </a:lnTo>
                  <a:lnTo>
                    <a:pt x="122" y="137"/>
                  </a:lnTo>
                  <a:lnTo>
                    <a:pt x="119" y="95"/>
                  </a:lnTo>
                  <a:lnTo>
                    <a:pt x="75" y="5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3" name="Freeform 251"/>
            <p:cNvSpPr>
              <a:spLocks noChangeAspect="1"/>
            </p:cNvSpPr>
            <p:nvPr/>
          </p:nvSpPr>
          <p:spPr bwMode="auto">
            <a:xfrm>
              <a:off x="4925303" y="2430704"/>
              <a:ext cx="203403" cy="96683"/>
            </a:xfrm>
            <a:custGeom>
              <a:avLst/>
              <a:gdLst>
                <a:gd name="T0" fmla="*/ 2147483646 w 438"/>
                <a:gd name="T1" fmla="*/ 2147483646 h 221"/>
                <a:gd name="T2" fmla="*/ 2147483646 w 438"/>
                <a:gd name="T3" fmla="*/ 2147483646 h 221"/>
                <a:gd name="T4" fmla="*/ 2147483646 w 438"/>
                <a:gd name="T5" fmla="*/ 2147483646 h 221"/>
                <a:gd name="T6" fmla="*/ 0 w 438"/>
                <a:gd name="T7" fmla="*/ 2147483646 h 221"/>
                <a:gd name="T8" fmla="*/ 2147483646 w 438"/>
                <a:gd name="T9" fmla="*/ 2147483646 h 221"/>
                <a:gd name="T10" fmla="*/ 2147483646 w 438"/>
                <a:gd name="T11" fmla="*/ 2147483646 h 221"/>
                <a:gd name="T12" fmla="*/ 2147483646 w 438"/>
                <a:gd name="T13" fmla="*/ 2147483646 h 221"/>
                <a:gd name="T14" fmla="*/ 2147483646 w 438"/>
                <a:gd name="T15" fmla="*/ 0 h 221"/>
                <a:gd name="T16" fmla="*/ 2147483646 w 438"/>
                <a:gd name="T17" fmla="*/ 0 h 221"/>
                <a:gd name="T18" fmla="*/ 2147483646 w 438"/>
                <a:gd name="T19" fmla="*/ 0 h 221"/>
                <a:gd name="T20" fmla="*/ 2147483646 w 438"/>
                <a:gd name="T21" fmla="*/ 0 h 221"/>
                <a:gd name="T22" fmla="*/ 2147483646 w 438"/>
                <a:gd name="T23" fmla="*/ 0 h 221"/>
                <a:gd name="T24" fmla="*/ 2147483646 w 438"/>
                <a:gd name="T25" fmla="*/ 2147483646 h 221"/>
                <a:gd name="T26" fmla="*/ 2147483646 w 438"/>
                <a:gd name="T27" fmla="*/ 2147483646 h 221"/>
                <a:gd name="T28" fmla="*/ 2147483646 w 438"/>
                <a:gd name="T29" fmla="*/ 2147483646 h 221"/>
                <a:gd name="T30" fmla="*/ 2147483646 w 438"/>
                <a:gd name="T31" fmla="*/ 2147483646 h 221"/>
                <a:gd name="T32" fmla="*/ 2147483646 w 438"/>
                <a:gd name="T33" fmla="*/ 2147483646 h 221"/>
                <a:gd name="T34" fmla="*/ 2147483646 w 438"/>
                <a:gd name="T35" fmla="*/ 2147483646 h 221"/>
                <a:gd name="T36" fmla="*/ 2147483646 w 438"/>
                <a:gd name="T37" fmla="*/ 2147483646 h 221"/>
                <a:gd name="T38" fmla="*/ 2147483646 w 438"/>
                <a:gd name="T39" fmla="*/ 2147483646 h 221"/>
                <a:gd name="T40" fmla="*/ 2147483646 w 438"/>
                <a:gd name="T41" fmla="*/ 2147483646 h 221"/>
                <a:gd name="T42" fmla="*/ 2147483646 w 438"/>
                <a:gd name="T43" fmla="*/ 2147483646 h 221"/>
                <a:gd name="T44" fmla="*/ 2147483646 w 438"/>
                <a:gd name="T45" fmla="*/ 2147483646 h 221"/>
                <a:gd name="T46" fmla="*/ 2147483646 w 438"/>
                <a:gd name="T47" fmla="*/ 2147483646 h 221"/>
                <a:gd name="T48" fmla="*/ 2147483646 w 438"/>
                <a:gd name="T49" fmla="*/ 2147483646 h 221"/>
                <a:gd name="T50" fmla="*/ 2147483646 w 438"/>
                <a:gd name="T51" fmla="*/ 2147483646 h 221"/>
                <a:gd name="T52" fmla="*/ 2147483646 w 438"/>
                <a:gd name="T53" fmla="*/ 2147483646 h 22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8"/>
                <a:gd name="T82" fmla="*/ 0 h 221"/>
                <a:gd name="T83" fmla="*/ 438 w 438"/>
                <a:gd name="T84" fmla="*/ 221 h 22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8" h="221">
                  <a:moveTo>
                    <a:pt x="144" y="128"/>
                  </a:moveTo>
                  <a:lnTo>
                    <a:pt x="95" y="96"/>
                  </a:lnTo>
                  <a:lnTo>
                    <a:pt x="33" y="91"/>
                  </a:lnTo>
                  <a:lnTo>
                    <a:pt x="0" y="51"/>
                  </a:lnTo>
                  <a:lnTo>
                    <a:pt x="29" y="25"/>
                  </a:lnTo>
                  <a:lnTo>
                    <a:pt x="75" y="33"/>
                  </a:lnTo>
                  <a:lnTo>
                    <a:pt x="123" y="40"/>
                  </a:lnTo>
                  <a:lnTo>
                    <a:pt x="147" y="7"/>
                  </a:lnTo>
                  <a:lnTo>
                    <a:pt x="187" y="13"/>
                  </a:lnTo>
                  <a:lnTo>
                    <a:pt x="251" y="12"/>
                  </a:lnTo>
                  <a:lnTo>
                    <a:pt x="309" y="6"/>
                  </a:lnTo>
                  <a:lnTo>
                    <a:pt x="368" y="0"/>
                  </a:lnTo>
                  <a:lnTo>
                    <a:pt x="424" y="36"/>
                  </a:lnTo>
                  <a:lnTo>
                    <a:pt x="438" y="61"/>
                  </a:lnTo>
                  <a:lnTo>
                    <a:pt x="402" y="90"/>
                  </a:lnTo>
                  <a:lnTo>
                    <a:pt x="368" y="116"/>
                  </a:lnTo>
                  <a:lnTo>
                    <a:pt x="320" y="128"/>
                  </a:lnTo>
                  <a:lnTo>
                    <a:pt x="290" y="164"/>
                  </a:lnTo>
                  <a:lnTo>
                    <a:pt x="263" y="158"/>
                  </a:lnTo>
                  <a:lnTo>
                    <a:pt x="242" y="158"/>
                  </a:lnTo>
                  <a:lnTo>
                    <a:pt x="211" y="179"/>
                  </a:lnTo>
                  <a:lnTo>
                    <a:pt x="193" y="221"/>
                  </a:lnTo>
                  <a:lnTo>
                    <a:pt x="114" y="210"/>
                  </a:lnTo>
                  <a:lnTo>
                    <a:pt x="36" y="200"/>
                  </a:lnTo>
                  <a:lnTo>
                    <a:pt x="32" y="166"/>
                  </a:lnTo>
                  <a:lnTo>
                    <a:pt x="89" y="146"/>
                  </a:lnTo>
                  <a:lnTo>
                    <a:pt x="144" y="12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4" name="Freeform 252"/>
            <p:cNvSpPr>
              <a:spLocks noChangeAspect="1"/>
            </p:cNvSpPr>
            <p:nvPr/>
          </p:nvSpPr>
          <p:spPr bwMode="auto">
            <a:xfrm>
              <a:off x="4547556" y="2444338"/>
              <a:ext cx="311330" cy="182210"/>
            </a:xfrm>
            <a:custGeom>
              <a:avLst/>
              <a:gdLst>
                <a:gd name="T0" fmla="*/ 2147483646 w 668"/>
                <a:gd name="T1" fmla="*/ 2147483646 h 416"/>
                <a:gd name="T2" fmla="*/ 2147483646 w 668"/>
                <a:gd name="T3" fmla="*/ 2147483646 h 416"/>
                <a:gd name="T4" fmla="*/ 2147483646 w 668"/>
                <a:gd name="T5" fmla="*/ 2147483646 h 416"/>
                <a:gd name="T6" fmla="*/ 2147483646 w 668"/>
                <a:gd name="T7" fmla="*/ 2147483646 h 416"/>
                <a:gd name="T8" fmla="*/ 2147483646 w 668"/>
                <a:gd name="T9" fmla="*/ 2147483646 h 416"/>
                <a:gd name="T10" fmla="*/ 2147483646 w 668"/>
                <a:gd name="T11" fmla="*/ 2147483646 h 416"/>
                <a:gd name="T12" fmla="*/ 2147483646 w 668"/>
                <a:gd name="T13" fmla="*/ 2147483646 h 416"/>
                <a:gd name="T14" fmla="*/ 2147483646 w 668"/>
                <a:gd name="T15" fmla="*/ 2147483646 h 416"/>
                <a:gd name="T16" fmla="*/ 2147483646 w 668"/>
                <a:gd name="T17" fmla="*/ 2147483646 h 416"/>
                <a:gd name="T18" fmla="*/ 2147483646 w 668"/>
                <a:gd name="T19" fmla="*/ 2147483646 h 416"/>
                <a:gd name="T20" fmla="*/ 2147483646 w 668"/>
                <a:gd name="T21" fmla="*/ 2147483646 h 416"/>
                <a:gd name="T22" fmla="*/ 2147483646 w 668"/>
                <a:gd name="T23" fmla="*/ 2147483646 h 416"/>
                <a:gd name="T24" fmla="*/ 2147483646 w 668"/>
                <a:gd name="T25" fmla="*/ 2147483646 h 416"/>
                <a:gd name="T26" fmla="*/ 2147483646 w 668"/>
                <a:gd name="T27" fmla="*/ 2147483646 h 416"/>
                <a:gd name="T28" fmla="*/ 2147483646 w 668"/>
                <a:gd name="T29" fmla="*/ 2147483646 h 416"/>
                <a:gd name="T30" fmla="*/ 2147483646 w 668"/>
                <a:gd name="T31" fmla="*/ 2147483646 h 416"/>
                <a:gd name="T32" fmla="*/ 2147483646 w 668"/>
                <a:gd name="T33" fmla="*/ 2147483646 h 416"/>
                <a:gd name="T34" fmla="*/ 2147483646 w 668"/>
                <a:gd name="T35" fmla="*/ 2147483646 h 416"/>
                <a:gd name="T36" fmla="*/ 2147483646 w 668"/>
                <a:gd name="T37" fmla="*/ 2147483646 h 416"/>
                <a:gd name="T38" fmla="*/ 2147483646 w 668"/>
                <a:gd name="T39" fmla="*/ 2147483646 h 416"/>
                <a:gd name="T40" fmla="*/ 2147483646 w 668"/>
                <a:gd name="T41" fmla="*/ 2147483646 h 416"/>
                <a:gd name="T42" fmla="*/ 2147483646 w 668"/>
                <a:gd name="T43" fmla="*/ 2147483646 h 416"/>
                <a:gd name="T44" fmla="*/ 2147483646 w 668"/>
                <a:gd name="T45" fmla="*/ 2147483646 h 416"/>
                <a:gd name="T46" fmla="*/ 2147483646 w 668"/>
                <a:gd name="T47" fmla="*/ 2147483646 h 416"/>
                <a:gd name="T48" fmla="*/ 2147483646 w 668"/>
                <a:gd name="T49" fmla="*/ 2147483646 h 416"/>
                <a:gd name="T50" fmla="*/ 2147483646 w 668"/>
                <a:gd name="T51" fmla="*/ 2147483646 h 416"/>
                <a:gd name="T52" fmla="*/ 2147483646 w 668"/>
                <a:gd name="T53" fmla="*/ 2147483646 h 416"/>
                <a:gd name="T54" fmla="*/ 2147483646 w 668"/>
                <a:gd name="T55" fmla="*/ 2147483646 h 416"/>
                <a:gd name="T56" fmla="*/ 2147483646 w 668"/>
                <a:gd name="T57" fmla="*/ 2147483646 h 416"/>
                <a:gd name="T58" fmla="*/ 2147483646 w 668"/>
                <a:gd name="T59" fmla="*/ 2147483646 h 416"/>
                <a:gd name="T60" fmla="*/ 2147483646 w 668"/>
                <a:gd name="T61" fmla="*/ 2147483646 h 416"/>
                <a:gd name="T62" fmla="*/ 2147483646 w 668"/>
                <a:gd name="T63" fmla="*/ 2147483646 h 416"/>
                <a:gd name="T64" fmla="*/ 2147483646 w 668"/>
                <a:gd name="T65" fmla="*/ 2147483646 h 416"/>
                <a:gd name="T66" fmla="*/ 2147483646 w 668"/>
                <a:gd name="T67" fmla="*/ 2147483646 h 416"/>
                <a:gd name="T68" fmla="*/ 2147483646 w 668"/>
                <a:gd name="T69" fmla="*/ 2147483646 h 416"/>
                <a:gd name="T70" fmla="*/ 0 w 668"/>
                <a:gd name="T71" fmla="*/ 2147483646 h 416"/>
                <a:gd name="T72" fmla="*/ 0 w 668"/>
                <a:gd name="T73" fmla="*/ 0 h 416"/>
                <a:gd name="T74" fmla="*/ 0 w 668"/>
                <a:gd name="T75" fmla="*/ 0 h 416"/>
                <a:gd name="T76" fmla="*/ 2147483646 w 668"/>
                <a:gd name="T77" fmla="*/ 0 h 416"/>
                <a:gd name="T78" fmla="*/ 2147483646 w 668"/>
                <a:gd name="T79" fmla="*/ 2147483646 h 416"/>
                <a:gd name="T80" fmla="*/ 2147483646 w 668"/>
                <a:gd name="T81" fmla="*/ 2147483646 h 416"/>
                <a:gd name="T82" fmla="*/ 2147483646 w 668"/>
                <a:gd name="T83" fmla="*/ 2147483646 h 416"/>
                <a:gd name="T84" fmla="*/ 2147483646 w 668"/>
                <a:gd name="T85" fmla="*/ 2147483646 h 416"/>
                <a:gd name="T86" fmla="*/ 2147483646 w 668"/>
                <a:gd name="T87" fmla="*/ 2147483646 h 416"/>
                <a:gd name="T88" fmla="*/ 2147483646 w 668"/>
                <a:gd name="T89" fmla="*/ 2147483646 h 416"/>
                <a:gd name="T90" fmla="*/ 2147483646 w 668"/>
                <a:gd name="T91" fmla="*/ 0 h 416"/>
                <a:gd name="T92" fmla="*/ 2147483646 w 668"/>
                <a:gd name="T93" fmla="*/ 2147483646 h 416"/>
                <a:gd name="T94" fmla="*/ 2147483646 w 668"/>
                <a:gd name="T95" fmla="*/ 2147483646 h 416"/>
                <a:gd name="T96" fmla="*/ 2147483646 w 668"/>
                <a:gd name="T97" fmla="*/ 2147483646 h 416"/>
                <a:gd name="T98" fmla="*/ 2147483646 w 668"/>
                <a:gd name="T99" fmla="*/ 2147483646 h 416"/>
                <a:gd name="T100" fmla="*/ 2147483646 w 668"/>
                <a:gd name="T101" fmla="*/ 2147483646 h 416"/>
                <a:gd name="T102" fmla="*/ 2147483646 w 668"/>
                <a:gd name="T103" fmla="*/ 2147483646 h 416"/>
                <a:gd name="T104" fmla="*/ 2147483646 w 668"/>
                <a:gd name="T105" fmla="*/ 2147483646 h 416"/>
                <a:gd name="T106" fmla="*/ 2147483646 w 668"/>
                <a:gd name="T107" fmla="*/ 2147483646 h 416"/>
                <a:gd name="T108" fmla="*/ 2147483646 w 668"/>
                <a:gd name="T109" fmla="*/ 2147483646 h 4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68"/>
                <a:gd name="T166" fmla="*/ 0 h 416"/>
                <a:gd name="T167" fmla="*/ 668 w 668"/>
                <a:gd name="T168" fmla="*/ 416 h 4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68" h="416">
                  <a:moveTo>
                    <a:pt x="635" y="324"/>
                  </a:moveTo>
                  <a:lnTo>
                    <a:pt x="617" y="365"/>
                  </a:lnTo>
                  <a:lnTo>
                    <a:pt x="574" y="388"/>
                  </a:lnTo>
                  <a:lnTo>
                    <a:pt x="562" y="416"/>
                  </a:lnTo>
                  <a:lnTo>
                    <a:pt x="533" y="412"/>
                  </a:lnTo>
                  <a:lnTo>
                    <a:pt x="492" y="397"/>
                  </a:lnTo>
                  <a:lnTo>
                    <a:pt x="472" y="339"/>
                  </a:lnTo>
                  <a:lnTo>
                    <a:pt x="430" y="333"/>
                  </a:lnTo>
                  <a:lnTo>
                    <a:pt x="392" y="309"/>
                  </a:lnTo>
                  <a:lnTo>
                    <a:pt x="351" y="283"/>
                  </a:lnTo>
                  <a:lnTo>
                    <a:pt x="277" y="255"/>
                  </a:lnTo>
                  <a:lnTo>
                    <a:pt x="235" y="260"/>
                  </a:lnTo>
                  <a:lnTo>
                    <a:pt x="183" y="267"/>
                  </a:lnTo>
                  <a:lnTo>
                    <a:pt x="148" y="301"/>
                  </a:lnTo>
                  <a:lnTo>
                    <a:pt x="133" y="300"/>
                  </a:lnTo>
                  <a:lnTo>
                    <a:pt x="120" y="254"/>
                  </a:lnTo>
                  <a:lnTo>
                    <a:pt x="108" y="207"/>
                  </a:lnTo>
                  <a:lnTo>
                    <a:pt x="80" y="189"/>
                  </a:lnTo>
                  <a:lnTo>
                    <a:pt x="77" y="192"/>
                  </a:lnTo>
                  <a:lnTo>
                    <a:pt x="87" y="180"/>
                  </a:lnTo>
                  <a:lnTo>
                    <a:pt x="93" y="176"/>
                  </a:lnTo>
                  <a:lnTo>
                    <a:pt x="80" y="155"/>
                  </a:lnTo>
                  <a:lnTo>
                    <a:pt x="60" y="160"/>
                  </a:lnTo>
                  <a:lnTo>
                    <a:pt x="60" y="161"/>
                  </a:lnTo>
                  <a:lnTo>
                    <a:pt x="47" y="107"/>
                  </a:lnTo>
                  <a:lnTo>
                    <a:pt x="51" y="103"/>
                  </a:lnTo>
                  <a:lnTo>
                    <a:pt x="77" y="106"/>
                  </a:lnTo>
                  <a:lnTo>
                    <a:pt x="101" y="119"/>
                  </a:lnTo>
                  <a:lnTo>
                    <a:pt x="112" y="115"/>
                  </a:lnTo>
                  <a:lnTo>
                    <a:pt x="115" y="110"/>
                  </a:lnTo>
                  <a:lnTo>
                    <a:pt x="120" y="91"/>
                  </a:lnTo>
                  <a:lnTo>
                    <a:pt x="77" y="48"/>
                  </a:lnTo>
                  <a:lnTo>
                    <a:pt x="39" y="43"/>
                  </a:lnTo>
                  <a:lnTo>
                    <a:pt x="39" y="86"/>
                  </a:lnTo>
                  <a:lnTo>
                    <a:pt x="41" y="91"/>
                  </a:lnTo>
                  <a:lnTo>
                    <a:pt x="11" y="36"/>
                  </a:lnTo>
                  <a:lnTo>
                    <a:pt x="12" y="10"/>
                  </a:lnTo>
                  <a:lnTo>
                    <a:pt x="0" y="0"/>
                  </a:lnTo>
                  <a:lnTo>
                    <a:pt x="80" y="0"/>
                  </a:lnTo>
                  <a:lnTo>
                    <a:pt x="74" y="37"/>
                  </a:lnTo>
                  <a:lnTo>
                    <a:pt x="126" y="54"/>
                  </a:lnTo>
                  <a:lnTo>
                    <a:pt x="178" y="70"/>
                  </a:lnTo>
                  <a:lnTo>
                    <a:pt x="241" y="83"/>
                  </a:lnTo>
                  <a:lnTo>
                    <a:pt x="230" y="52"/>
                  </a:lnTo>
                  <a:lnTo>
                    <a:pt x="253" y="40"/>
                  </a:lnTo>
                  <a:lnTo>
                    <a:pt x="290" y="0"/>
                  </a:lnTo>
                  <a:lnTo>
                    <a:pt x="348" y="40"/>
                  </a:lnTo>
                  <a:lnTo>
                    <a:pt x="384" y="97"/>
                  </a:lnTo>
                  <a:lnTo>
                    <a:pt x="445" y="121"/>
                  </a:lnTo>
                  <a:lnTo>
                    <a:pt x="484" y="140"/>
                  </a:lnTo>
                  <a:lnTo>
                    <a:pt x="560" y="188"/>
                  </a:lnTo>
                  <a:lnTo>
                    <a:pt x="638" y="237"/>
                  </a:lnTo>
                  <a:lnTo>
                    <a:pt x="668" y="291"/>
                  </a:lnTo>
                  <a:lnTo>
                    <a:pt x="650" y="307"/>
                  </a:lnTo>
                  <a:lnTo>
                    <a:pt x="635" y="32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5" name="Freeform 253"/>
            <p:cNvSpPr>
              <a:spLocks noChangeAspect="1"/>
            </p:cNvSpPr>
            <p:nvPr/>
          </p:nvSpPr>
          <p:spPr bwMode="auto">
            <a:xfrm>
              <a:off x="4768946" y="2549698"/>
              <a:ext cx="287808" cy="218156"/>
            </a:xfrm>
            <a:custGeom>
              <a:avLst/>
              <a:gdLst>
                <a:gd name="T0" fmla="*/ 0 w 615"/>
                <a:gd name="T1" fmla="*/ 2147483646 h 496"/>
                <a:gd name="T2" fmla="*/ 0 w 615"/>
                <a:gd name="T3" fmla="*/ 2147483646 h 496"/>
                <a:gd name="T4" fmla="*/ 0 w 615"/>
                <a:gd name="T5" fmla="*/ 2147483646 h 496"/>
                <a:gd name="T6" fmla="*/ 2147483646 w 615"/>
                <a:gd name="T7" fmla="*/ 2147483646 h 496"/>
                <a:gd name="T8" fmla="*/ 2147483646 w 615"/>
                <a:gd name="T9" fmla="*/ 2147483646 h 496"/>
                <a:gd name="T10" fmla="*/ 2147483646 w 615"/>
                <a:gd name="T11" fmla="*/ 2147483646 h 496"/>
                <a:gd name="T12" fmla="*/ 2147483646 w 615"/>
                <a:gd name="T13" fmla="*/ 2147483646 h 496"/>
                <a:gd name="T14" fmla="*/ 2147483646 w 615"/>
                <a:gd name="T15" fmla="*/ 2147483646 h 496"/>
                <a:gd name="T16" fmla="*/ 2147483646 w 615"/>
                <a:gd name="T17" fmla="*/ 2147483646 h 496"/>
                <a:gd name="T18" fmla="*/ 2147483646 w 615"/>
                <a:gd name="T19" fmla="*/ 2147483646 h 496"/>
                <a:gd name="T20" fmla="*/ 2147483646 w 615"/>
                <a:gd name="T21" fmla="*/ 2147483646 h 496"/>
                <a:gd name="T22" fmla="*/ 2147483646 w 615"/>
                <a:gd name="T23" fmla="*/ 2147483646 h 496"/>
                <a:gd name="T24" fmla="*/ 2147483646 w 615"/>
                <a:gd name="T25" fmla="*/ 2147483646 h 496"/>
                <a:gd name="T26" fmla="*/ 2147483646 w 615"/>
                <a:gd name="T27" fmla="*/ 2147483646 h 496"/>
                <a:gd name="T28" fmla="*/ 2147483646 w 615"/>
                <a:gd name="T29" fmla="*/ 2147483646 h 496"/>
                <a:gd name="T30" fmla="*/ 2147483646 w 615"/>
                <a:gd name="T31" fmla="*/ 2147483646 h 496"/>
                <a:gd name="T32" fmla="*/ 2147483646 w 615"/>
                <a:gd name="T33" fmla="*/ 2147483646 h 496"/>
                <a:gd name="T34" fmla="*/ 2147483646 w 615"/>
                <a:gd name="T35" fmla="*/ 2147483646 h 496"/>
                <a:gd name="T36" fmla="*/ 2147483646 w 615"/>
                <a:gd name="T37" fmla="*/ 2147483646 h 496"/>
                <a:gd name="T38" fmla="*/ 2147483646 w 615"/>
                <a:gd name="T39" fmla="*/ 2147483646 h 496"/>
                <a:gd name="T40" fmla="*/ 2147483646 w 615"/>
                <a:gd name="T41" fmla="*/ 2147483646 h 496"/>
                <a:gd name="T42" fmla="*/ 2147483646 w 615"/>
                <a:gd name="T43" fmla="*/ 2147483646 h 496"/>
                <a:gd name="T44" fmla="*/ 2147483646 w 615"/>
                <a:gd name="T45" fmla="*/ 2147483646 h 496"/>
                <a:gd name="T46" fmla="*/ 2147483646 w 615"/>
                <a:gd name="T47" fmla="*/ 2147483646 h 496"/>
                <a:gd name="T48" fmla="*/ 2147483646 w 615"/>
                <a:gd name="T49" fmla="*/ 2147483646 h 496"/>
                <a:gd name="T50" fmla="*/ 2147483646 w 615"/>
                <a:gd name="T51" fmla="*/ 2147483646 h 496"/>
                <a:gd name="T52" fmla="*/ 2147483646 w 615"/>
                <a:gd name="T53" fmla="*/ 2147483646 h 496"/>
                <a:gd name="T54" fmla="*/ 2147483646 w 615"/>
                <a:gd name="T55" fmla="*/ 2147483646 h 496"/>
                <a:gd name="T56" fmla="*/ 2147483646 w 615"/>
                <a:gd name="T57" fmla="*/ 2147483646 h 496"/>
                <a:gd name="T58" fmla="*/ 2147483646 w 615"/>
                <a:gd name="T59" fmla="*/ 2147483646 h 496"/>
                <a:gd name="T60" fmla="*/ 2147483646 w 615"/>
                <a:gd name="T61" fmla="*/ 2147483646 h 496"/>
                <a:gd name="T62" fmla="*/ 2147483646 w 615"/>
                <a:gd name="T63" fmla="*/ 2147483646 h 496"/>
                <a:gd name="T64" fmla="*/ 2147483646 w 615"/>
                <a:gd name="T65" fmla="*/ 2147483646 h 496"/>
                <a:gd name="T66" fmla="*/ 2147483646 w 615"/>
                <a:gd name="T67" fmla="*/ 2147483646 h 496"/>
                <a:gd name="T68" fmla="*/ 2147483646 w 615"/>
                <a:gd name="T69" fmla="*/ 2147483646 h 496"/>
                <a:gd name="T70" fmla="*/ 2147483646 w 615"/>
                <a:gd name="T71" fmla="*/ 2147483646 h 496"/>
                <a:gd name="T72" fmla="*/ 2147483646 w 615"/>
                <a:gd name="T73" fmla="*/ 2147483646 h 496"/>
                <a:gd name="T74" fmla="*/ 2147483646 w 615"/>
                <a:gd name="T75" fmla="*/ 2147483646 h 496"/>
                <a:gd name="T76" fmla="*/ 2147483646 w 615"/>
                <a:gd name="T77" fmla="*/ 2147483646 h 496"/>
                <a:gd name="T78" fmla="*/ 2147483646 w 615"/>
                <a:gd name="T79" fmla="*/ 0 h 496"/>
                <a:gd name="T80" fmla="*/ 2147483646 w 615"/>
                <a:gd name="T81" fmla="*/ 0 h 496"/>
                <a:gd name="T82" fmla="*/ 2147483646 w 615"/>
                <a:gd name="T83" fmla="*/ 2147483646 h 496"/>
                <a:gd name="T84" fmla="*/ 2147483646 w 615"/>
                <a:gd name="T85" fmla="*/ 2147483646 h 496"/>
                <a:gd name="T86" fmla="*/ 2147483646 w 615"/>
                <a:gd name="T87" fmla="*/ 2147483646 h 496"/>
                <a:gd name="T88" fmla="*/ 2147483646 w 615"/>
                <a:gd name="T89" fmla="*/ 2147483646 h 496"/>
                <a:gd name="T90" fmla="*/ 2147483646 w 615"/>
                <a:gd name="T91" fmla="*/ 2147483646 h 496"/>
                <a:gd name="T92" fmla="*/ 2147483646 w 615"/>
                <a:gd name="T93" fmla="*/ 2147483646 h 496"/>
                <a:gd name="T94" fmla="*/ 2147483646 w 615"/>
                <a:gd name="T95" fmla="*/ 2147483646 h 496"/>
                <a:gd name="T96" fmla="*/ 2147483646 w 615"/>
                <a:gd name="T97" fmla="*/ 2147483646 h 496"/>
                <a:gd name="T98" fmla="*/ 2147483646 w 615"/>
                <a:gd name="T99" fmla="*/ 2147483646 h 496"/>
                <a:gd name="T100" fmla="*/ 2147483646 w 615"/>
                <a:gd name="T101" fmla="*/ 2147483646 h 496"/>
                <a:gd name="T102" fmla="*/ 2147483646 w 615"/>
                <a:gd name="T103" fmla="*/ 2147483646 h 496"/>
                <a:gd name="T104" fmla="*/ 2147483646 w 615"/>
                <a:gd name="T105" fmla="*/ 2147483646 h 496"/>
                <a:gd name="T106" fmla="*/ 2147483646 w 615"/>
                <a:gd name="T107" fmla="*/ 2147483646 h 496"/>
                <a:gd name="T108" fmla="*/ 2147483646 w 615"/>
                <a:gd name="T109" fmla="*/ 2147483646 h 496"/>
                <a:gd name="T110" fmla="*/ 2147483646 w 615"/>
                <a:gd name="T111" fmla="*/ 2147483646 h 496"/>
                <a:gd name="T112" fmla="*/ 0 w 615"/>
                <a:gd name="T113" fmla="*/ 2147483646 h 4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5"/>
                <a:gd name="T172" fmla="*/ 0 h 496"/>
                <a:gd name="T173" fmla="*/ 615 w 615"/>
                <a:gd name="T174" fmla="*/ 496 h 4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5" h="496">
                  <a:moveTo>
                    <a:pt x="4" y="216"/>
                  </a:moveTo>
                  <a:lnTo>
                    <a:pt x="0" y="224"/>
                  </a:lnTo>
                  <a:lnTo>
                    <a:pt x="0" y="252"/>
                  </a:lnTo>
                  <a:lnTo>
                    <a:pt x="19" y="267"/>
                  </a:lnTo>
                  <a:lnTo>
                    <a:pt x="15" y="278"/>
                  </a:lnTo>
                  <a:lnTo>
                    <a:pt x="25" y="324"/>
                  </a:lnTo>
                  <a:lnTo>
                    <a:pt x="34" y="370"/>
                  </a:lnTo>
                  <a:lnTo>
                    <a:pt x="79" y="387"/>
                  </a:lnTo>
                  <a:lnTo>
                    <a:pt x="89" y="407"/>
                  </a:lnTo>
                  <a:lnTo>
                    <a:pt x="55" y="470"/>
                  </a:lnTo>
                  <a:lnTo>
                    <a:pt x="95" y="484"/>
                  </a:lnTo>
                  <a:lnTo>
                    <a:pt x="134" y="496"/>
                  </a:lnTo>
                  <a:lnTo>
                    <a:pt x="206" y="494"/>
                  </a:lnTo>
                  <a:lnTo>
                    <a:pt x="256" y="482"/>
                  </a:lnTo>
                  <a:lnTo>
                    <a:pt x="307" y="472"/>
                  </a:lnTo>
                  <a:lnTo>
                    <a:pt x="306" y="446"/>
                  </a:lnTo>
                  <a:lnTo>
                    <a:pt x="315" y="403"/>
                  </a:lnTo>
                  <a:lnTo>
                    <a:pt x="359" y="385"/>
                  </a:lnTo>
                  <a:lnTo>
                    <a:pt x="371" y="369"/>
                  </a:lnTo>
                  <a:lnTo>
                    <a:pt x="418" y="372"/>
                  </a:lnTo>
                  <a:lnTo>
                    <a:pt x="421" y="310"/>
                  </a:lnTo>
                  <a:lnTo>
                    <a:pt x="458" y="279"/>
                  </a:lnTo>
                  <a:lnTo>
                    <a:pt x="431" y="248"/>
                  </a:lnTo>
                  <a:lnTo>
                    <a:pt x="471" y="245"/>
                  </a:lnTo>
                  <a:lnTo>
                    <a:pt x="480" y="221"/>
                  </a:lnTo>
                  <a:lnTo>
                    <a:pt x="494" y="181"/>
                  </a:lnTo>
                  <a:lnTo>
                    <a:pt x="467" y="133"/>
                  </a:lnTo>
                  <a:lnTo>
                    <a:pt x="492" y="100"/>
                  </a:lnTo>
                  <a:lnTo>
                    <a:pt x="547" y="87"/>
                  </a:lnTo>
                  <a:lnTo>
                    <a:pt x="601" y="75"/>
                  </a:lnTo>
                  <a:lnTo>
                    <a:pt x="600" y="63"/>
                  </a:lnTo>
                  <a:lnTo>
                    <a:pt x="613" y="64"/>
                  </a:lnTo>
                  <a:lnTo>
                    <a:pt x="615" y="64"/>
                  </a:lnTo>
                  <a:lnTo>
                    <a:pt x="574" y="60"/>
                  </a:lnTo>
                  <a:lnTo>
                    <a:pt x="561" y="58"/>
                  </a:lnTo>
                  <a:lnTo>
                    <a:pt x="525" y="60"/>
                  </a:lnTo>
                  <a:lnTo>
                    <a:pt x="468" y="90"/>
                  </a:lnTo>
                  <a:lnTo>
                    <a:pt x="449" y="24"/>
                  </a:lnTo>
                  <a:lnTo>
                    <a:pt x="437" y="22"/>
                  </a:lnTo>
                  <a:lnTo>
                    <a:pt x="424" y="0"/>
                  </a:lnTo>
                  <a:lnTo>
                    <a:pt x="401" y="8"/>
                  </a:lnTo>
                  <a:lnTo>
                    <a:pt x="395" y="40"/>
                  </a:lnTo>
                  <a:lnTo>
                    <a:pt x="361" y="57"/>
                  </a:lnTo>
                  <a:lnTo>
                    <a:pt x="352" y="67"/>
                  </a:lnTo>
                  <a:lnTo>
                    <a:pt x="319" y="69"/>
                  </a:lnTo>
                  <a:lnTo>
                    <a:pt x="297" y="73"/>
                  </a:lnTo>
                  <a:lnTo>
                    <a:pt x="280" y="63"/>
                  </a:lnTo>
                  <a:lnTo>
                    <a:pt x="235" y="55"/>
                  </a:lnTo>
                  <a:lnTo>
                    <a:pt x="191" y="48"/>
                  </a:lnTo>
                  <a:lnTo>
                    <a:pt x="173" y="64"/>
                  </a:lnTo>
                  <a:lnTo>
                    <a:pt x="158" y="81"/>
                  </a:lnTo>
                  <a:lnTo>
                    <a:pt x="140" y="122"/>
                  </a:lnTo>
                  <a:lnTo>
                    <a:pt x="97" y="145"/>
                  </a:lnTo>
                  <a:lnTo>
                    <a:pt x="85" y="173"/>
                  </a:lnTo>
                  <a:lnTo>
                    <a:pt x="56" y="169"/>
                  </a:lnTo>
                  <a:lnTo>
                    <a:pt x="15" y="154"/>
                  </a:lnTo>
                  <a:lnTo>
                    <a:pt x="4" y="21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6" name="Freeform 254"/>
            <p:cNvSpPr>
              <a:spLocks noChangeAspect="1"/>
            </p:cNvSpPr>
            <p:nvPr/>
          </p:nvSpPr>
          <p:spPr bwMode="auto">
            <a:xfrm>
              <a:off x="4162890" y="2616632"/>
              <a:ext cx="41511" cy="24790"/>
            </a:xfrm>
            <a:custGeom>
              <a:avLst/>
              <a:gdLst>
                <a:gd name="T0" fmla="*/ 2147483646 w 94"/>
                <a:gd name="T1" fmla="*/ 0 h 59"/>
                <a:gd name="T2" fmla="*/ 2147483646 w 94"/>
                <a:gd name="T3" fmla="*/ 0 h 59"/>
                <a:gd name="T4" fmla="*/ 0 w 94"/>
                <a:gd name="T5" fmla="*/ 2147483646 h 59"/>
                <a:gd name="T6" fmla="*/ 2147483646 w 94"/>
                <a:gd name="T7" fmla="*/ 2147483646 h 59"/>
                <a:gd name="T8" fmla="*/ 2147483646 w 94"/>
                <a:gd name="T9" fmla="*/ 2147483646 h 59"/>
                <a:gd name="T10" fmla="*/ 2147483646 w 94"/>
                <a:gd name="T11" fmla="*/ 2147483646 h 59"/>
                <a:gd name="T12" fmla="*/ 2147483646 w 94"/>
                <a:gd name="T13" fmla="*/ 0 h 59"/>
                <a:gd name="T14" fmla="*/ 0 60000 65536"/>
                <a:gd name="T15" fmla="*/ 0 60000 65536"/>
                <a:gd name="T16" fmla="*/ 0 60000 65536"/>
                <a:gd name="T17" fmla="*/ 0 60000 65536"/>
                <a:gd name="T18" fmla="*/ 0 60000 65536"/>
                <a:gd name="T19" fmla="*/ 0 60000 65536"/>
                <a:gd name="T20" fmla="*/ 0 60000 65536"/>
                <a:gd name="T21" fmla="*/ 0 w 94"/>
                <a:gd name="T22" fmla="*/ 0 h 59"/>
                <a:gd name="T23" fmla="*/ 94 w 9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59">
                  <a:moveTo>
                    <a:pt x="94" y="0"/>
                  </a:moveTo>
                  <a:lnTo>
                    <a:pt x="34" y="18"/>
                  </a:lnTo>
                  <a:lnTo>
                    <a:pt x="0" y="35"/>
                  </a:lnTo>
                  <a:lnTo>
                    <a:pt x="15" y="59"/>
                  </a:lnTo>
                  <a:lnTo>
                    <a:pt x="67" y="39"/>
                  </a:lnTo>
                  <a:lnTo>
                    <a:pt x="67" y="29"/>
                  </a:lnTo>
                  <a:lnTo>
                    <a:pt x="94"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27" name="Line 255"/>
            <p:cNvSpPr>
              <a:spLocks noChangeAspect="1" noChangeShapeType="1"/>
            </p:cNvSpPr>
            <p:nvPr/>
          </p:nvSpPr>
          <p:spPr bwMode="auto">
            <a:xfrm>
              <a:off x="5041533" y="2584405"/>
              <a:ext cx="2767" cy="495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28" name="Line 256"/>
            <p:cNvSpPr>
              <a:spLocks noChangeAspect="1" noChangeShapeType="1"/>
            </p:cNvSpPr>
            <p:nvPr/>
          </p:nvSpPr>
          <p:spPr bwMode="auto">
            <a:xfrm flipH="1">
              <a:off x="5037382" y="2593081"/>
              <a:ext cx="5535" cy="12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29" name="Line 257"/>
            <p:cNvSpPr>
              <a:spLocks noChangeAspect="1" noChangeShapeType="1"/>
            </p:cNvSpPr>
            <p:nvPr/>
          </p:nvSpPr>
          <p:spPr bwMode="auto">
            <a:xfrm>
              <a:off x="5030463" y="2626549"/>
              <a:ext cx="4152" cy="619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0" name="Line 258"/>
            <p:cNvSpPr>
              <a:spLocks noChangeAspect="1" noChangeShapeType="1"/>
            </p:cNvSpPr>
            <p:nvPr/>
          </p:nvSpPr>
          <p:spPr bwMode="auto">
            <a:xfrm>
              <a:off x="5037382" y="2651339"/>
              <a:ext cx="9685" cy="7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1" name="Line 259"/>
            <p:cNvSpPr>
              <a:spLocks noChangeAspect="1" noChangeShapeType="1"/>
            </p:cNvSpPr>
            <p:nvPr/>
          </p:nvSpPr>
          <p:spPr bwMode="auto">
            <a:xfrm flipV="1">
              <a:off x="5168832" y="2651339"/>
              <a:ext cx="9686" cy="495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2" name="Line 260"/>
            <p:cNvSpPr>
              <a:spLocks noChangeAspect="1" noChangeShapeType="1"/>
            </p:cNvSpPr>
            <p:nvPr/>
          </p:nvSpPr>
          <p:spPr bwMode="auto">
            <a:xfrm flipV="1">
              <a:off x="5177134" y="2638944"/>
              <a:ext cx="4152" cy="1363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3" name="Line 261"/>
            <p:cNvSpPr>
              <a:spLocks noChangeAspect="1" noChangeShapeType="1"/>
            </p:cNvSpPr>
            <p:nvPr/>
          </p:nvSpPr>
          <p:spPr bwMode="auto">
            <a:xfrm flipH="1" flipV="1">
              <a:off x="5160530" y="2611674"/>
              <a:ext cx="6919" cy="247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4" name="Line 262"/>
            <p:cNvSpPr>
              <a:spLocks noChangeAspect="1" noChangeShapeType="1"/>
            </p:cNvSpPr>
            <p:nvPr/>
          </p:nvSpPr>
          <p:spPr bwMode="auto">
            <a:xfrm flipH="1">
              <a:off x="5130089" y="2610434"/>
              <a:ext cx="16604" cy="99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14:hiddenLine>
              </a:ext>
            </a:extLst>
          </p:spPr>
          <p:txBody>
            <a:bodyPr/>
            <a:lstStyle/>
            <a:p>
              <a:pPr>
                <a:defRPr/>
              </a:pPr>
              <a:endParaRPr lang="en-US">
                <a:latin typeface="+mn-lt"/>
                <a:ea typeface="+mn-ea"/>
              </a:endParaRPr>
            </a:p>
          </p:txBody>
        </p:sp>
        <p:sp>
          <p:nvSpPr>
            <p:cNvPr id="92335" name="Freeform 263"/>
            <p:cNvSpPr>
              <a:spLocks noChangeAspect="1"/>
            </p:cNvSpPr>
            <p:nvPr/>
          </p:nvSpPr>
          <p:spPr bwMode="auto">
            <a:xfrm>
              <a:off x="4222388" y="2640183"/>
              <a:ext cx="30441" cy="38426"/>
            </a:xfrm>
            <a:custGeom>
              <a:avLst/>
              <a:gdLst>
                <a:gd name="T0" fmla="*/ 2147483646 w 58"/>
                <a:gd name="T1" fmla="*/ 2147483646 h 85"/>
                <a:gd name="T2" fmla="*/ 2147483646 w 58"/>
                <a:gd name="T3" fmla="*/ 2147483646 h 85"/>
                <a:gd name="T4" fmla="*/ 0 w 58"/>
                <a:gd name="T5" fmla="*/ 2147483646 h 85"/>
                <a:gd name="T6" fmla="*/ 2147483646 w 58"/>
                <a:gd name="T7" fmla="*/ 2147483646 h 85"/>
                <a:gd name="T8" fmla="*/ 2147483646 w 58"/>
                <a:gd name="T9" fmla="*/ 0 h 85"/>
                <a:gd name="T10" fmla="*/ 2147483646 w 58"/>
                <a:gd name="T11" fmla="*/ 0 h 85"/>
                <a:gd name="T12" fmla="*/ 2147483646 w 58"/>
                <a:gd name="T13" fmla="*/ 2147483646 h 85"/>
                <a:gd name="T14" fmla="*/ 0 60000 65536"/>
                <a:gd name="T15" fmla="*/ 0 60000 65536"/>
                <a:gd name="T16" fmla="*/ 0 60000 65536"/>
                <a:gd name="T17" fmla="*/ 0 60000 65536"/>
                <a:gd name="T18" fmla="*/ 0 60000 65536"/>
                <a:gd name="T19" fmla="*/ 0 60000 65536"/>
                <a:gd name="T20" fmla="*/ 0 60000 65536"/>
                <a:gd name="T21" fmla="*/ 0 w 58"/>
                <a:gd name="T22" fmla="*/ 0 h 85"/>
                <a:gd name="T23" fmla="*/ 58 w 58"/>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85">
                  <a:moveTo>
                    <a:pt x="52" y="45"/>
                  </a:moveTo>
                  <a:lnTo>
                    <a:pt x="22" y="78"/>
                  </a:lnTo>
                  <a:lnTo>
                    <a:pt x="0" y="85"/>
                  </a:lnTo>
                  <a:lnTo>
                    <a:pt x="15" y="43"/>
                  </a:lnTo>
                  <a:lnTo>
                    <a:pt x="30" y="0"/>
                  </a:lnTo>
                  <a:lnTo>
                    <a:pt x="58" y="13"/>
                  </a:lnTo>
                  <a:lnTo>
                    <a:pt x="52" y="4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36" name="Freeform 264"/>
            <p:cNvSpPr>
              <a:spLocks noChangeAspect="1"/>
            </p:cNvSpPr>
            <p:nvPr/>
          </p:nvSpPr>
          <p:spPr bwMode="auto">
            <a:xfrm>
              <a:off x="4233457" y="2579447"/>
              <a:ext cx="132834" cy="117754"/>
            </a:xfrm>
            <a:custGeom>
              <a:avLst/>
              <a:gdLst>
                <a:gd name="T0" fmla="*/ 2147483646 w 285"/>
                <a:gd name="T1" fmla="*/ 2147483646 h 268"/>
                <a:gd name="T2" fmla="*/ 2147483646 w 285"/>
                <a:gd name="T3" fmla="*/ 2147483646 h 268"/>
                <a:gd name="T4" fmla="*/ 2147483646 w 285"/>
                <a:gd name="T5" fmla="*/ 2147483646 h 268"/>
                <a:gd name="T6" fmla="*/ 2147483646 w 285"/>
                <a:gd name="T7" fmla="*/ 2147483646 h 268"/>
                <a:gd name="T8" fmla="*/ 2147483646 w 285"/>
                <a:gd name="T9" fmla="*/ 2147483646 h 268"/>
                <a:gd name="T10" fmla="*/ 0 w 285"/>
                <a:gd name="T11" fmla="*/ 2147483646 h 268"/>
                <a:gd name="T12" fmla="*/ 0 w 285"/>
                <a:gd name="T13" fmla="*/ 2147483646 h 268"/>
                <a:gd name="T14" fmla="*/ 0 w 285"/>
                <a:gd name="T15" fmla="*/ 2147483646 h 268"/>
                <a:gd name="T16" fmla="*/ 2147483646 w 285"/>
                <a:gd name="T17" fmla="*/ 2147483646 h 268"/>
                <a:gd name="T18" fmla="*/ 2147483646 w 285"/>
                <a:gd name="T19" fmla="*/ 2147483646 h 268"/>
                <a:gd name="T20" fmla="*/ 0 w 285"/>
                <a:gd name="T21" fmla="*/ 2147483646 h 268"/>
                <a:gd name="T22" fmla="*/ 0 w 285"/>
                <a:gd name="T23" fmla="*/ 2147483646 h 268"/>
                <a:gd name="T24" fmla="*/ 2147483646 w 285"/>
                <a:gd name="T25" fmla="*/ 2147483646 h 268"/>
                <a:gd name="T26" fmla="*/ 2147483646 w 285"/>
                <a:gd name="T27" fmla="*/ 2147483646 h 268"/>
                <a:gd name="T28" fmla="*/ 2147483646 w 285"/>
                <a:gd name="T29" fmla="*/ 2147483646 h 268"/>
                <a:gd name="T30" fmla="*/ 2147483646 w 285"/>
                <a:gd name="T31" fmla="*/ 2147483646 h 268"/>
                <a:gd name="T32" fmla="*/ 2147483646 w 285"/>
                <a:gd name="T33" fmla="*/ 2147483646 h 268"/>
                <a:gd name="T34" fmla="*/ 2147483646 w 285"/>
                <a:gd name="T35" fmla="*/ 2147483646 h 268"/>
                <a:gd name="T36" fmla="*/ 2147483646 w 285"/>
                <a:gd name="T37" fmla="*/ 2147483646 h 268"/>
                <a:gd name="T38" fmla="*/ 2147483646 w 285"/>
                <a:gd name="T39" fmla="*/ 0 h 268"/>
                <a:gd name="T40" fmla="*/ 2147483646 w 285"/>
                <a:gd name="T41" fmla="*/ 0 h 268"/>
                <a:gd name="T42" fmla="*/ 2147483646 w 285"/>
                <a:gd name="T43" fmla="*/ 0 h 268"/>
                <a:gd name="T44" fmla="*/ 2147483646 w 285"/>
                <a:gd name="T45" fmla="*/ 2147483646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5"/>
                <a:gd name="T70" fmla="*/ 0 h 268"/>
                <a:gd name="T71" fmla="*/ 285 w 285"/>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5" h="268">
                  <a:moveTo>
                    <a:pt x="179" y="21"/>
                  </a:moveTo>
                  <a:lnTo>
                    <a:pt x="112" y="19"/>
                  </a:lnTo>
                  <a:lnTo>
                    <a:pt x="42" y="24"/>
                  </a:lnTo>
                  <a:lnTo>
                    <a:pt x="26" y="31"/>
                  </a:lnTo>
                  <a:lnTo>
                    <a:pt x="23" y="55"/>
                  </a:lnTo>
                  <a:lnTo>
                    <a:pt x="5" y="71"/>
                  </a:lnTo>
                  <a:lnTo>
                    <a:pt x="0" y="70"/>
                  </a:lnTo>
                  <a:lnTo>
                    <a:pt x="11" y="140"/>
                  </a:lnTo>
                  <a:lnTo>
                    <a:pt x="39" y="153"/>
                  </a:lnTo>
                  <a:lnTo>
                    <a:pt x="33" y="185"/>
                  </a:lnTo>
                  <a:lnTo>
                    <a:pt x="3" y="218"/>
                  </a:lnTo>
                  <a:lnTo>
                    <a:pt x="8" y="244"/>
                  </a:lnTo>
                  <a:lnTo>
                    <a:pt x="66" y="268"/>
                  </a:lnTo>
                  <a:lnTo>
                    <a:pt x="108" y="240"/>
                  </a:lnTo>
                  <a:lnTo>
                    <a:pt x="150" y="210"/>
                  </a:lnTo>
                  <a:lnTo>
                    <a:pt x="197" y="182"/>
                  </a:lnTo>
                  <a:lnTo>
                    <a:pt x="245" y="153"/>
                  </a:lnTo>
                  <a:lnTo>
                    <a:pt x="244" y="100"/>
                  </a:lnTo>
                  <a:lnTo>
                    <a:pt x="242" y="46"/>
                  </a:lnTo>
                  <a:lnTo>
                    <a:pt x="285" y="6"/>
                  </a:lnTo>
                  <a:lnTo>
                    <a:pt x="271" y="0"/>
                  </a:lnTo>
                  <a:lnTo>
                    <a:pt x="226" y="10"/>
                  </a:lnTo>
                  <a:lnTo>
                    <a:pt x="179" y="2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37" name="Freeform 265"/>
            <p:cNvSpPr>
              <a:spLocks noChangeAspect="1"/>
            </p:cNvSpPr>
            <p:nvPr/>
          </p:nvSpPr>
          <p:spPr bwMode="auto">
            <a:xfrm>
              <a:off x="4881025" y="2470369"/>
              <a:ext cx="178497" cy="120233"/>
            </a:xfrm>
            <a:custGeom>
              <a:avLst/>
              <a:gdLst>
                <a:gd name="T0" fmla="*/ 2147483646 w 384"/>
                <a:gd name="T1" fmla="*/ 2147483646 h 272"/>
                <a:gd name="T2" fmla="*/ 2147483646 w 384"/>
                <a:gd name="T3" fmla="*/ 2147483646 h 272"/>
                <a:gd name="T4" fmla="*/ 2147483646 w 384"/>
                <a:gd name="T5" fmla="*/ 2147483646 h 272"/>
                <a:gd name="T6" fmla="*/ 2147483646 w 384"/>
                <a:gd name="T7" fmla="*/ 2147483646 h 272"/>
                <a:gd name="T8" fmla="*/ 2147483646 w 384"/>
                <a:gd name="T9" fmla="*/ 2147483646 h 272"/>
                <a:gd name="T10" fmla="*/ 2147483646 w 384"/>
                <a:gd name="T11" fmla="*/ 2147483646 h 272"/>
                <a:gd name="T12" fmla="*/ 2147483646 w 384"/>
                <a:gd name="T13" fmla="*/ 2147483646 h 272"/>
                <a:gd name="T14" fmla="*/ 2147483646 w 384"/>
                <a:gd name="T15" fmla="*/ 2147483646 h 272"/>
                <a:gd name="T16" fmla="*/ 2147483646 w 384"/>
                <a:gd name="T17" fmla="*/ 2147483646 h 272"/>
                <a:gd name="T18" fmla="*/ 2147483646 w 384"/>
                <a:gd name="T19" fmla="*/ 2147483646 h 272"/>
                <a:gd name="T20" fmla="*/ 2147483646 w 384"/>
                <a:gd name="T21" fmla="*/ 2147483646 h 272"/>
                <a:gd name="T22" fmla="*/ 2147483646 w 384"/>
                <a:gd name="T23" fmla="*/ 2147483646 h 272"/>
                <a:gd name="T24" fmla="*/ 2147483646 w 384"/>
                <a:gd name="T25" fmla="*/ 2147483646 h 272"/>
                <a:gd name="T26" fmla="*/ 2147483646 w 384"/>
                <a:gd name="T27" fmla="*/ 2147483646 h 272"/>
                <a:gd name="T28" fmla="*/ 2147483646 w 384"/>
                <a:gd name="T29" fmla="*/ 2147483646 h 272"/>
                <a:gd name="T30" fmla="*/ 2147483646 w 384"/>
                <a:gd name="T31" fmla="*/ 2147483646 h 272"/>
                <a:gd name="T32" fmla="*/ 2147483646 w 384"/>
                <a:gd name="T33" fmla="*/ 2147483646 h 272"/>
                <a:gd name="T34" fmla="*/ 0 w 384"/>
                <a:gd name="T35" fmla="*/ 2147483646 h 272"/>
                <a:gd name="T36" fmla="*/ 2147483646 w 384"/>
                <a:gd name="T37" fmla="*/ 2147483646 h 272"/>
                <a:gd name="T38" fmla="*/ 2147483646 w 384"/>
                <a:gd name="T39" fmla="*/ 2147483646 h 272"/>
                <a:gd name="T40" fmla="*/ 2147483646 w 384"/>
                <a:gd name="T41" fmla="*/ 0 h 272"/>
                <a:gd name="T42" fmla="*/ 2147483646 w 384"/>
                <a:gd name="T43" fmla="*/ 0 h 272"/>
                <a:gd name="T44" fmla="*/ 2147483646 w 384"/>
                <a:gd name="T45" fmla="*/ 2147483646 h 272"/>
                <a:gd name="T46" fmla="*/ 2147483646 w 384"/>
                <a:gd name="T47" fmla="*/ 2147483646 h 272"/>
                <a:gd name="T48" fmla="*/ 2147483646 w 384"/>
                <a:gd name="T49" fmla="*/ 2147483646 h 272"/>
                <a:gd name="T50" fmla="*/ 2147483646 w 384"/>
                <a:gd name="T51" fmla="*/ 2147483646 h 272"/>
                <a:gd name="T52" fmla="*/ 2147483646 w 384"/>
                <a:gd name="T53" fmla="*/ 2147483646 h 272"/>
                <a:gd name="T54" fmla="*/ 2147483646 w 384"/>
                <a:gd name="T55" fmla="*/ 2147483646 h 272"/>
                <a:gd name="T56" fmla="*/ 2147483646 w 384"/>
                <a:gd name="T57" fmla="*/ 2147483646 h 272"/>
                <a:gd name="T58" fmla="*/ 2147483646 w 384"/>
                <a:gd name="T59" fmla="*/ 2147483646 h 272"/>
                <a:gd name="T60" fmla="*/ 2147483646 w 384"/>
                <a:gd name="T61" fmla="*/ 2147483646 h 272"/>
                <a:gd name="T62" fmla="*/ 2147483646 w 384"/>
                <a:gd name="T63" fmla="*/ 2147483646 h 272"/>
                <a:gd name="T64" fmla="*/ 2147483646 w 384"/>
                <a:gd name="T65" fmla="*/ 2147483646 h 272"/>
                <a:gd name="T66" fmla="*/ 2147483646 w 384"/>
                <a:gd name="T67" fmla="*/ 2147483646 h 2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4"/>
                <a:gd name="T103" fmla="*/ 0 h 272"/>
                <a:gd name="T104" fmla="*/ 384 w 384"/>
                <a:gd name="T105" fmla="*/ 272 h 2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4" h="272">
                  <a:moveTo>
                    <a:pt x="323" y="240"/>
                  </a:moveTo>
                  <a:lnTo>
                    <a:pt x="287" y="242"/>
                  </a:lnTo>
                  <a:lnTo>
                    <a:pt x="230" y="272"/>
                  </a:lnTo>
                  <a:lnTo>
                    <a:pt x="211" y="206"/>
                  </a:lnTo>
                  <a:lnTo>
                    <a:pt x="199" y="204"/>
                  </a:lnTo>
                  <a:lnTo>
                    <a:pt x="186" y="182"/>
                  </a:lnTo>
                  <a:lnTo>
                    <a:pt x="163" y="190"/>
                  </a:lnTo>
                  <a:lnTo>
                    <a:pt x="157" y="222"/>
                  </a:lnTo>
                  <a:lnTo>
                    <a:pt x="123" y="239"/>
                  </a:lnTo>
                  <a:lnTo>
                    <a:pt x="114" y="249"/>
                  </a:lnTo>
                  <a:lnTo>
                    <a:pt x="81" y="251"/>
                  </a:lnTo>
                  <a:lnTo>
                    <a:pt x="59" y="255"/>
                  </a:lnTo>
                  <a:lnTo>
                    <a:pt x="42" y="245"/>
                  </a:lnTo>
                  <a:lnTo>
                    <a:pt x="54" y="209"/>
                  </a:lnTo>
                  <a:lnTo>
                    <a:pt x="65" y="175"/>
                  </a:lnTo>
                  <a:lnTo>
                    <a:pt x="53" y="152"/>
                  </a:lnTo>
                  <a:lnTo>
                    <a:pt x="20" y="134"/>
                  </a:lnTo>
                  <a:lnTo>
                    <a:pt x="0" y="112"/>
                  </a:lnTo>
                  <a:lnTo>
                    <a:pt x="47" y="70"/>
                  </a:lnTo>
                  <a:lnTo>
                    <a:pt x="93" y="30"/>
                  </a:lnTo>
                  <a:lnTo>
                    <a:pt x="127" y="0"/>
                  </a:lnTo>
                  <a:lnTo>
                    <a:pt x="189" y="5"/>
                  </a:lnTo>
                  <a:lnTo>
                    <a:pt x="238" y="37"/>
                  </a:lnTo>
                  <a:lnTo>
                    <a:pt x="183" y="55"/>
                  </a:lnTo>
                  <a:lnTo>
                    <a:pt x="126" y="75"/>
                  </a:lnTo>
                  <a:lnTo>
                    <a:pt x="130" y="109"/>
                  </a:lnTo>
                  <a:lnTo>
                    <a:pt x="208" y="119"/>
                  </a:lnTo>
                  <a:lnTo>
                    <a:pt x="287" y="130"/>
                  </a:lnTo>
                  <a:lnTo>
                    <a:pt x="312" y="175"/>
                  </a:lnTo>
                  <a:lnTo>
                    <a:pt x="354" y="178"/>
                  </a:lnTo>
                  <a:lnTo>
                    <a:pt x="384" y="242"/>
                  </a:lnTo>
                  <a:lnTo>
                    <a:pt x="377" y="246"/>
                  </a:lnTo>
                  <a:lnTo>
                    <a:pt x="336" y="242"/>
                  </a:lnTo>
                  <a:lnTo>
                    <a:pt x="323" y="24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38" name="Freeform 266"/>
            <p:cNvSpPr>
              <a:spLocks noChangeAspect="1"/>
            </p:cNvSpPr>
            <p:nvPr/>
          </p:nvSpPr>
          <p:spPr bwMode="auto">
            <a:xfrm>
              <a:off x="4608438" y="2369967"/>
              <a:ext cx="330702" cy="208240"/>
            </a:xfrm>
            <a:custGeom>
              <a:avLst/>
              <a:gdLst>
                <a:gd name="T0" fmla="*/ 2147483646 w 713"/>
                <a:gd name="T1" fmla="*/ 2147483646 h 473"/>
                <a:gd name="T2" fmla="*/ 2147483646 w 713"/>
                <a:gd name="T3" fmla="*/ 2147483646 h 473"/>
                <a:gd name="T4" fmla="*/ 2147483646 w 713"/>
                <a:gd name="T5" fmla="*/ 2147483646 h 473"/>
                <a:gd name="T6" fmla="*/ 2147483646 w 713"/>
                <a:gd name="T7" fmla="*/ 2147483646 h 473"/>
                <a:gd name="T8" fmla="*/ 2147483646 w 713"/>
                <a:gd name="T9" fmla="*/ 2147483646 h 473"/>
                <a:gd name="T10" fmla="*/ 2147483646 w 713"/>
                <a:gd name="T11" fmla="*/ 2147483646 h 473"/>
                <a:gd name="T12" fmla="*/ 2147483646 w 713"/>
                <a:gd name="T13" fmla="*/ 2147483646 h 473"/>
                <a:gd name="T14" fmla="*/ 2147483646 w 713"/>
                <a:gd name="T15" fmla="*/ 2147483646 h 473"/>
                <a:gd name="T16" fmla="*/ 2147483646 w 713"/>
                <a:gd name="T17" fmla="*/ 2147483646 h 473"/>
                <a:gd name="T18" fmla="*/ 2147483646 w 713"/>
                <a:gd name="T19" fmla="*/ 2147483646 h 473"/>
                <a:gd name="T20" fmla="*/ 2147483646 w 713"/>
                <a:gd name="T21" fmla="*/ 2147483646 h 473"/>
                <a:gd name="T22" fmla="*/ 2147483646 w 713"/>
                <a:gd name="T23" fmla="*/ 2147483646 h 473"/>
                <a:gd name="T24" fmla="*/ 2147483646 w 713"/>
                <a:gd name="T25" fmla="*/ 2147483646 h 473"/>
                <a:gd name="T26" fmla="*/ 0 w 713"/>
                <a:gd name="T27" fmla="*/ 2147483646 h 473"/>
                <a:gd name="T28" fmla="*/ 0 w 713"/>
                <a:gd name="T29" fmla="*/ 2147483646 h 473"/>
                <a:gd name="T30" fmla="*/ 2147483646 w 713"/>
                <a:gd name="T31" fmla="*/ 2147483646 h 473"/>
                <a:gd name="T32" fmla="*/ 2147483646 w 713"/>
                <a:gd name="T33" fmla="*/ 0 h 473"/>
                <a:gd name="T34" fmla="*/ 2147483646 w 713"/>
                <a:gd name="T35" fmla="*/ 2147483646 h 473"/>
                <a:gd name="T36" fmla="*/ 2147483646 w 713"/>
                <a:gd name="T37" fmla="*/ 2147483646 h 473"/>
                <a:gd name="T38" fmla="*/ 2147483646 w 713"/>
                <a:gd name="T39" fmla="*/ 2147483646 h 473"/>
                <a:gd name="T40" fmla="*/ 2147483646 w 713"/>
                <a:gd name="T41" fmla="*/ 2147483646 h 473"/>
                <a:gd name="T42" fmla="*/ 2147483646 w 713"/>
                <a:gd name="T43" fmla="*/ 2147483646 h 473"/>
                <a:gd name="T44" fmla="*/ 2147483646 w 713"/>
                <a:gd name="T45" fmla="*/ 2147483646 h 473"/>
                <a:gd name="T46" fmla="*/ 2147483646 w 713"/>
                <a:gd name="T47" fmla="*/ 2147483646 h 473"/>
                <a:gd name="T48" fmla="*/ 2147483646 w 713"/>
                <a:gd name="T49" fmla="*/ 2147483646 h 473"/>
                <a:gd name="T50" fmla="*/ 2147483646 w 713"/>
                <a:gd name="T51" fmla="*/ 2147483646 h 473"/>
                <a:gd name="T52" fmla="*/ 2147483646 w 713"/>
                <a:gd name="T53" fmla="*/ 2147483646 h 473"/>
                <a:gd name="T54" fmla="*/ 2147483646 w 713"/>
                <a:gd name="T55" fmla="*/ 2147483646 h 473"/>
                <a:gd name="T56" fmla="*/ 2147483646 w 713"/>
                <a:gd name="T57" fmla="*/ 2147483646 h 473"/>
                <a:gd name="T58" fmla="*/ 2147483646 w 713"/>
                <a:gd name="T59" fmla="*/ 2147483646 h 473"/>
                <a:gd name="T60" fmla="*/ 2147483646 w 713"/>
                <a:gd name="T61" fmla="*/ 2147483646 h 473"/>
                <a:gd name="T62" fmla="*/ 2147483646 w 713"/>
                <a:gd name="T63" fmla="*/ 2147483646 h 473"/>
                <a:gd name="T64" fmla="*/ 2147483646 w 713"/>
                <a:gd name="T65" fmla="*/ 2147483646 h 473"/>
                <a:gd name="T66" fmla="*/ 2147483646 w 713"/>
                <a:gd name="T67" fmla="*/ 2147483646 h 473"/>
                <a:gd name="T68" fmla="*/ 2147483646 w 713"/>
                <a:gd name="T69" fmla="*/ 2147483646 h 473"/>
                <a:gd name="T70" fmla="*/ 2147483646 w 713"/>
                <a:gd name="T71" fmla="*/ 2147483646 h 473"/>
                <a:gd name="T72" fmla="*/ 2147483646 w 713"/>
                <a:gd name="T73" fmla="*/ 2147483646 h 473"/>
                <a:gd name="T74" fmla="*/ 2147483646 w 713"/>
                <a:gd name="T75" fmla="*/ 2147483646 h 473"/>
                <a:gd name="T76" fmla="*/ 2147483646 w 713"/>
                <a:gd name="T77" fmla="*/ 2147483646 h 473"/>
                <a:gd name="T78" fmla="*/ 2147483646 w 713"/>
                <a:gd name="T79" fmla="*/ 2147483646 h 473"/>
                <a:gd name="T80" fmla="*/ 2147483646 w 713"/>
                <a:gd name="T81" fmla="*/ 2147483646 h 473"/>
                <a:gd name="T82" fmla="*/ 2147483646 w 713"/>
                <a:gd name="T83" fmla="*/ 2147483646 h 4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3"/>
                <a:gd name="T127" fmla="*/ 0 h 473"/>
                <a:gd name="T128" fmla="*/ 713 w 713"/>
                <a:gd name="T129" fmla="*/ 473 h 4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3" h="473">
                  <a:moveTo>
                    <a:pt x="509" y="404"/>
                  </a:moveTo>
                  <a:lnTo>
                    <a:pt x="431" y="355"/>
                  </a:lnTo>
                  <a:lnTo>
                    <a:pt x="355" y="307"/>
                  </a:lnTo>
                  <a:lnTo>
                    <a:pt x="316" y="288"/>
                  </a:lnTo>
                  <a:lnTo>
                    <a:pt x="255" y="264"/>
                  </a:lnTo>
                  <a:lnTo>
                    <a:pt x="219" y="207"/>
                  </a:lnTo>
                  <a:lnTo>
                    <a:pt x="161" y="167"/>
                  </a:lnTo>
                  <a:lnTo>
                    <a:pt x="124" y="207"/>
                  </a:lnTo>
                  <a:lnTo>
                    <a:pt x="101" y="219"/>
                  </a:lnTo>
                  <a:lnTo>
                    <a:pt x="112" y="250"/>
                  </a:lnTo>
                  <a:lnTo>
                    <a:pt x="49" y="237"/>
                  </a:lnTo>
                  <a:lnTo>
                    <a:pt x="36" y="188"/>
                  </a:lnTo>
                  <a:lnTo>
                    <a:pt x="24" y="139"/>
                  </a:lnTo>
                  <a:lnTo>
                    <a:pt x="12" y="89"/>
                  </a:lnTo>
                  <a:lnTo>
                    <a:pt x="0" y="40"/>
                  </a:lnTo>
                  <a:lnTo>
                    <a:pt x="54" y="21"/>
                  </a:lnTo>
                  <a:lnTo>
                    <a:pt x="109" y="0"/>
                  </a:lnTo>
                  <a:lnTo>
                    <a:pt x="167" y="30"/>
                  </a:lnTo>
                  <a:lnTo>
                    <a:pt x="225" y="59"/>
                  </a:lnTo>
                  <a:lnTo>
                    <a:pt x="270" y="115"/>
                  </a:lnTo>
                  <a:lnTo>
                    <a:pt x="316" y="118"/>
                  </a:lnTo>
                  <a:lnTo>
                    <a:pt x="364" y="121"/>
                  </a:lnTo>
                  <a:lnTo>
                    <a:pt x="410" y="124"/>
                  </a:lnTo>
                  <a:lnTo>
                    <a:pt x="457" y="127"/>
                  </a:lnTo>
                  <a:lnTo>
                    <a:pt x="506" y="161"/>
                  </a:lnTo>
                  <a:lnTo>
                    <a:pt x="509" y="206"/>
                  </a:lnTo>
                  <a:lnTo>
                    <a:pt x="552" y="228"/>
                  </a:lnTo>
                  <a:lnTo>
                    <a:pt x="595" y="249"/>
                  </a:lnTo>
                  <a:lnTo>
                    <a:pt x="639" y="219"/>
                  </a:lnTo>
                  <a:lnTo>
                    <a:pt x="680" y="188"/>
                  </a:lnTo>
                  <a:lnTo>
                    <a:pt x="713" y="228"/>
                  </a:lnTo>
                  <a:lnTo>
                    <a:pt x="679" y="258"/>
                  </a:lnTo>
                  <a:lnTo>
                    <a:pt x="633" y="298"/>
                  </a:lnTo>
                  <a:lnTo>
                    <a:pt x="586" y="340"/>
                  </a:lnTo>
                  <a:lnTo>
                    <a:pt x="606" y="362"/>
                  </a:lnTo>
                  <a:lnTo>
                    <a:pt x="639" y="380"/>
                  </a:lnTo>
                  <a:lnTo>
                    <a:pt x="651" y="403"/>
                  </a:lnTo>
                  <a:lnTo>
                    <a:pt x="640" y="437"/>
                  </a:lnTo>
                  <a:lnTo>
                    <a:pt x="628" y="473"/>
                  </a:lnTo>
                  <a:lnTo>
                    <a:pt x="583" y="465"/>
                  </a:lnTo>
                  <a:lnTo>
                    <a:pt x="539" y="458"/>
                  </a:lnTo>
                  <a:lnTo>
                    <a:pt x="509" y="40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39" name="Freeform 267"/>
            <p:cNvSpPr>
              <a:spLocks noChangeAspect="1"/>
            </p:cNvSpPr>
            <p:nvPr/>
          </p:nvSpPr>
          <p:spPr bwMode="auto">
            <a:xfrm>
              <a:off x="3890302" y="2455494"/>
              <a:ext cx="49813" cy="34707"/>
            </a:xfrm>
            <a:custGeom>
              <a:avLst/>
              <a:gdLst>
                <a:gd name="T0" fmla="*/ 2147483646 w 111"/>
                <a:gd name="T1" fmla="*/ 2147483646 h 80"/>
                <a:gd name="T2" fmla="*/ 0 w 111"/>
                <a:gd name="T3" fmla="*/ 2147483646 h 80"/>
                <a:gd name="T4" fmla="*/ 0 w 111"/>
                <a:gd name="T5" fmla="*/ 2147483646 h 80"/>
                <a:gd name="T6" fmla="*/ 0 w 111"/>
                <a:gd name="T7" fmla="*/ 0 h 80"/>
                <a:gd name="T8" fmla="*/ 2147483646 w 111"/>
                <a:gd name="T9" fmla="*/ 0 h 80"/>
                <a:gd name="T10" fmla="*/ 2147483646 w 111"/>
                <a:gd name="T11" fmla="*/ 0 h 80"/>
                <a:gd name="T12" fmla="*/ 2147483646 w 111"/>
                <a:gd name="T13" fmla="*/ 0 h 80"/>
                <a:gd name="T14" fmla="*/ 2147483646 w 111"/>
                <a:gd name="T15" fmla="*/ 0 h 80"/>
                <a:gd name="T16" fmla="*/ 2147483646 w 111"/>
                <a:gd name="T17" fmla="*/ 0 h 80"/>
                <a:gd name="T18" fmla="*/ 2147483646 w 111"/>
                <a:gd name="T19" fmla="*/ 0 h 80"/>
                <a:gd name="T20" fmla="*/ 2147483646 w 111"/>
                <a:gd name="T21" fmla="*/ 0 h 80"/>
                <a:gd name="T22" fmla="*/ 2147483646 w 111"/>
                <a:gd name="T23" fmla="*/ 0 h 80"/>
                <a:gd name="T24" fmla="*/ 2147483646 w 111"/>
                <a:gd name="T25" fmla="*/ 0 h 80"/>
                <a:gd name="T26" fmla="*/ 2147483646 w 111"/>
                <a:gd name="T27" fmla="*/ 0 h 80"/>
                <a:gd name="T28" fmla="*/ 2147483646 w 111"/>
                <a:gd name="T29" fmla="*/ 2147483646 h 80"/>
                <a:gd name="T30" fmla="*/ 2147483646 w 111"/>
                <a:gd name="T31" fmla="*/ 2147483646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
                <a:gd name="T49" fmla="*/ 0 h 80"/>
                <a:gd name="T50" fmla="*/ 111 w 111"/>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 h="80">
                  <a:moveTo>
                    <a:pt x="30" y="80"/>
                  </a:moveTo>
                  <a:lnTo>
                    <a:pt x="0" y="24"/>
                  </a:lnTo>
                  <a:lnTo>
                    <a:pt x="9" y="22"/>
                  </a:lnTo>
                  <a:lnTo>
                    <a:pt x="11" y="16"/>
                  </a:lnTo>
                  <a:lnTo>
                    <a:pt x="24" y="9"/>
                  </a:lnTo>
                  <a:lnTo>
                    <a:pt x="36" y="13"/>
                  </a:lnTo>
                  <a:lnTo>
                    <a:pt x="41" y="4"/>
                  </a:lnTo>
                  <a:lnTo>
                    <a:pt x="48" y="6"/>
                  </a:lnTo>
                  <a:lnTo>
                    <a:pt x="59" y="7"/>
                  </a:lnTo>
                  <a:lnTo>
                    <a:pt x="63" y="4"/>
                  </a:lnTo>
                  <a:lnTo>
                    <a:pt x="78" y="0"/>
                  </a:lnTo>
                  <a:lnTo>
                    <a:pt x="90" y="12"/>
                  </a:lnTo>
                  <a:lnTo>
                    <a:pt x="98" y="6"/>
                  </a:lnTo>
                  <a:lnTo>
                    <a:pt x="105" y="16"/>
                  </a:lnTo>
                  <a:lnTo>
                    <a:pt x="111" y="56"/>
                  </a:lnTo>
                  <a:lnTo>
                    <a:pt x="30" y="8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0" name="Freeform 268"/>
            <p:cNvSpPr>
              <a:spLocks noChangeAspect="1"/>
            </p:cNvSpPr>
            <p:nvPr/>
          </p:nvSpPr>
          <p:spPr bwMode="auto">
            <a:xfrm>
              <a:off x="3927662" y="2408392"/>
              <a:ext cx="125915" cy="71892"/>
            </a:xfrm>
            <a:custGeom>
              <a:avLst/>
              <a:gdLst>
                <a:gd name="T0" fmla="*/ 2147483646 w 267"/>
                <a:gd name="T1" fmla="*/ 0 h 159"/>
                <a:gd name="T2" fmla="*/ 0 w 267"/>
                <a:gd name="T3" fmla="*/ 0 h 159"/>
                <a:gd name="T4" fmla="*/ 0 w 267"/>
                <a:gd name="T5" fmla="*/ 2147483646 h 159"/>
                <a:gd name="T6" fmla="*/ 2147483646 w 267"/>
                <a:gd name="T7" fmla="*/ 2147483646 h 159"/>
                <a:gd name="T8" fmla="*/ 0 w 267"/>
                <a:gd name="T9" fmla="*/ 2147483646 h 159"/>
                <a:gd name="T10" fmla="*/ 2147483646 w 267"/>
                <a:gd name="T11" fmla="*/ 2147483646 h 159"/>
                <a:gd name="T12" fmla="*/ 2147483646 w 267"/>
                <a:gd name="T13" fmla="*/ 2147483646 h 159"/>
                <a:gd name="T14" fmla="*/ 2147483646 w 267"/>
                <a:gd name="T15" fmla="*/ 2147483646 h 159"/>
                <a:gd name="T16" fmla="*/ 2147483646 w 267"/>
                <a:gd name="T17" fmla="*/ 2147483646 h 159"/>
                <a:gd name="T18" fmla="*/ 2147483646 w 267"/>
                <a:gd name="T19" fmla="*/ 2147483646 h 159"/>
                <a:gd name="T20" fmla="*/ 2147483646 w 267"/>
                <a:gd name="T21" fmla="*/ 2147483646 h 159"/>
                <a:gd name="T22" fmla="*/ 2147483646 w 267"/>
                <a:gd name="T23" fmla="*/ 2147483646 h 159"/>
                <a:gd name="T24" fmla="*/ 2147483646 w 267"/>
                <a:gd name="T25" fmla="*/ 2147483646 h 159"/>
                <a:gd name="T26" fmla="*/ 2147483646 w 267"/>
                <a:gd name="T27" fmla="*/ 2147483646 h 159"/>
                <a:gd name="T28" fmla="*/ 2147483646 w 267"/>
                <a:gd name="T29" fmla="*/ 2147483646 h 159"/>
                <a:gd name="T30" fmla="*/ 2147483646 w 267"/>
                <a:gd name="T31" fmla="*/ 2147483646 h 159"/>
                <a:gd name="T32" fmla="*/ 2147483646 w 267"/>
                <a:gd name="T33" fmla="*/ 2147483646 h 159"/>
                <a:gd name="T34" fmla="*/ 2147483646 w 267"/>
                <a:gd name="T35" fmla="*/ 2147483646 h 159"/>
                <a:gd name="T36" fmla="*/ 2147483646 w 267"/>
                <a:gd name="T37" fmla="*/ 0 h 159"/>
                <a:gd name="T38" fmla="*/ 2147483646 w 267"/>
                <a:gd name="T39" fmla="*/ 2147483646 h 159"/>
                <a:gd name="T40" fmla="*/ 2147483646 w 267"/>
                <a:gd name="T41" fmla="*/ 2147483646 h 159"/>
                <a:gd name="T42" fmla="*/ 2147483646 w 267"/>
                <a:gd name="T43" fmla="*/ 0 h 1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7"/>
                <a:gd name="T67" fmla="*/ 0 h 159"/>
                <a:gd name="T68" fmla="*/ 267 w 267"/>
                <a:gd name="T69" fmla="*/ 159 h 1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7" h="159">
                  <a:moveTo>
                    <a:pt x="15" y="13"/>
                  </a:moveTo>
                  <a:lnTo>
                    <a:pt x="4" y="0"/>
                  </a:lnTo>
                  <a:lnTo>
                    <a:pt x="0" y="33"/>
                  </a:lnTo>
                  <a:lnTo>
                    <a:pt x="20" y="64"/>
                  </a:lnTo>
                  <a:lnTo>
                    <a:pt x="1" y="91"/>
                  </a:lnTo>
                  <a:lnTo>
                    <a:pt x="15" y="109"/>
                  </a:lnTo>
                  <a:lnTo>
                    <a:pt x="22" y="119"/>
                  </a:lnTo>
                  <a:lnTo>
                    <a:pt x="28" y="159"/>
                  </a:lnTo>
                  <a:lnTo>
                    <a:pt x="79" y="150"/>
                  </a:lnTo>
                  <a:lnTo>
                    <a:pt x="156" y="159"/>
                  </a:lnTo>
                  <a:lnTo>
                    <a:pt x="173" y="145"/>
                  </a:lnTo>
                  <a:lnTo>
                    <a:pt x="182" y="137"/>
                  </a:lnTo>
                  <a:lnTo>
                    <a:pt x="189" y="125"/>
                  </a:lnTo>
                  <a:lnTo>
                    <a:pt x="253" y="122"/>
                  </a:lnTo>
                  <a:lnTo>
                    <a:pt x="234" y="98"/>
                  </a:lnTo>
                  <a:lnTo>
                    <a:pt x="243" y="79"/>
                  </a:lnTo>
                  <a:lnTo>
                    <a:pt x="255" y="45"/>
                  </a:lnTo>
                  <a:lnTo>
                    <a:pt x="267" y="25"/>
                  </a:lnTo>
                  <a:lnTo>
                    <a:pt x="182" y="7"/>
                  </a:lnTo>
                  <a:lnTo>
                    <a:pt x="113" y="30"/>
                  </a:lnTo>
                  <a:lnTo>
                    <a:pt x="64" y="21"/>
                  </a:lnTo>
                  <a:lnTo>
                    <a:pt x="15" y="1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1" name="Freeform 269"/>
            <p:cNvSpPr>
              <a:spLocks noChangeAspect="1"/>
            </p:cNvSpPr>
            <p:nvPr/>
          </p:nvSpPr>
          <p:spPr bwMode="auto">
            <a:xfrm>
              <a:off x="3869547" y="2451775"/>
              <a:ext cx="34592" cy="65695"/>
            </a:xfrm>
            <a:custGeom>
              <a:avLst/>
              <a:gdLst>
                <a:gd name="T0" fmla="*/ 0 w 77"/>
                <a:gd name="T1" fmla="*/ 2147483646 h 156"/>
                <a:gd name="T2" fmla="*/ 0 w 77"/>
                <a:gd name="T3" fmla="*/ 2147483646 h 156"/>
                <a:gd name="T4" fmla="*/ 2147483646 w 77"/>
                <a:gd name="T5" fmla="*/ 2147483646 h 156"/>
                <a:gd name="T6" fmla="*/ 2147483646 w 77"/>
                <a:gd name="T7" fmla="*/ 2147483646 h 156"/>
                <a:gd name="T8" fmla="*/ 2147483646 w 77"/>
                <a:gd name="T9" fmla="*/ 2147483646 h 156"/>
                <a:gd name="T10" fmla="*/ 2147483646 w 77"/>
                <a:gd name="T11" fmla="*/ 2147483646 h 156"/>
                <a:gd name="T12" fmla="*/ 2147483646 w 77"/>
                <a:gd name="T13" fmla="*/ 2147483646 h 156"/>
                <a:gd name="T14" fmla="*/ 2147483646 w 77"/>
                <a:gd name="T15" fmla="*/ 0 h 156"/>
                <a:gd name="T16" fmla="*/ 0 w 77"/>
                <a:gd name="T17" fmla="*/ 0 h 156"/>
                <a:gd name="T18" fmla="*/ 0 w 77"/>
                <a:gd name="T19" fmla="*/ 2147483646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156"/>
                <a:gd name="T32" fmla="*/ 77 w 77"/>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156">
                  <a:moveTo>
                    <a:pt x="0" y="37"/>
                  </a:moveTo>
                  <a:lnTo>
                    <a:pt x="10" y="110"/>
                  </a:lnTo>
                  <a:lnTo>
                    <a:pt x="42" y="156"/>
                  </a:lnTo>
                  <a:lnTo>
                    <a:pt x="52" y="142"/>
                  </a:lnTo>
                  <a:lnTo>
                    <a:pt x="77" y="95"/>
                  </a:lnTo>
                  <a:lnTo>
                    <a:pt x="77" y="92"/>
                  </a:lnTo>
                  <a:lnTo>
                    <a:pt x="47" y="36"/>
                  </a:lnTo>
                  <a:lnTo>
                    <a:pt x="34" y="7"/>
                  </a:lnTo>
                  <a:lnTo>
                    <a:pt x="7" y="0"/>
                  </a:lnTo>
                  <a:lnTo>
                    <a:pt x="0" y="3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2" name="Freeform 270"/>
            <p:cNvSpPr>
              <a:spLocks noChangeAspect="1"/>
            </p:cNvSpPr>
            <p:nvPr/>
          </p:nvSpPr>
          <p:spPr bwMode="auto">
            <a:xfrm>
              <a:off x="4356606" y="2474087"/>
              <a:ext cx="96858" cy="60737"/>
            </a:xfrm>
            <a:custGeom>
              <a:avLst/>
              <a:gdLst>
                <a:gd name="T0" fmla="*/ 2147483646 w 207"/>
                <a:gd name="T1" fmla="*/ 2147483646 h 140"/>
                <a:gd name="T2" fmla="*/ 0 w 207"/>
                <a:gd name="T3" fmla="*/ 0 h 140"/>
                <a:gd name="T4" fmla="*/ 2147483646 w 207"/>
                <a:gd name="T5" fmla="*/ 0 h 140"/>
                <a:gd name="T6" fmla="*/ 2147483646 w 207"/>
                <a:gd name="T7" fmla="*/ 0 h 140"/>
                <a:gd name="T8" fmla="*/ 2147483646 w 207"/>
                <a:gd name="T9" fmla="*/ 0 h 140"/>
                <a:gd name="T10" fmla="*/ 2147483646 w 207"/>
                <a:gd name="T11" fmla="*/ 2147483646 h 140"/>
                <a:gd name="T12" fmla="*/ 2147483646 w 207"/>
                <a:gd name="T13" fmla="*/ 2147483646 h 140"/>
                <a:gd name="T14" fmla="*/ 2147483646 w 207"/>
                <a:gd name="T15" fmla="*/ 2147483646 h 140"/>
                <a:gd name="T16" fmla="*/ 2147483646 w 207"/>
                <a:gd name="T17" fmla="*/ 2147483646 h 140"/>
                <a:gd name="T18" fmla="*/ 2147483646 w 207"/>
                <a:gd name="T19" fmla="*/ 2147483646 h 140"/>
                <a:gd name="T20" fmla="*/ 2147483646 w 207"/>
                <a:gd name="T21" fmla="*/ 2147483646 h 140"/>
                <a:gd name="T22" fmla="*/ 2147483646 w 207"/>
                <a:gd name="T23" fmla="*/ 2147483646 h 140"/>
                <a:gd name="T24" fmla="*/ 2147483646 w 207"/>
                <a:gd name="T25" fmla="*/ 2147483646 h 140"/>
                <a:gd name="T26" fmla="*/ 2147483646 w 207"/>
                <a:gd name="T27" fmla="*/ 2147483646 h 140"/>
                <a:gd name="T28" fmla="*/ 2147483646 w 207"/>
                <a:gd name="T29" fmla="*/ 2147483646 h 140"/>
                <a:gd name="T30" fmla="*/ 2147483646 w 207"/>
                <a:gd name="T31" fmla="*/ 2147483646 h 140"/>
                <a:gd name="T32" fmla="*/ 2147483646 w 207"/>
                <a:gd name="T33" fmla="*/ 2147483646 h 140"/>
                <a:gd name="T34" fmla="*/ 2147483646 w 207"/>
                <a:gd name="T35" fmla="*/ 2147483646 h 140"/>
                <a:gd name="T36" fmla="*/ 2147483646 w 207"/>
                <a:gd name="T37" fmla="*/ 2147483646 h 140"/>
                <a:gd name="T38" fmla="*/ 2147483646 w 207"/>
                <a:gd name="T39" fmla="*/ 2147483646 h 140"/>
                <a:gd name="T40" fmla="*/ 2147483646 w 207"/>
                <a:gd name="T41" fmla="*/ 2147483646 h 1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40"/>
                <a:gd name="T65" fmla="*/ 207 w 207"/>
                <a:gd name="T66" fmla="*/ 140 h 1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40">
                  <a:moveTo>
                    <a:pt x="28" y="20"/>
                  </a:moveTo>
                  <a:lnTo>
                    <a:pt x="0" y="0"/>
                  </a:lnTo>
                  <a:lnTo>
                    <a:pt x="65" y="0"/>
                  </a:lnTo>
                  <a:lnTo>
                    <a:pt x="131" y="1"/>
                  </a:lnTo>
                  <a:lnTo>
                    <a:pt x="174" y="7"/>
                  </a:lnTo>
                  <a:lnTo>
                    <a:pt x="173" y="56"/>
                  </a:lnTo>
                  <a:lnTo>
                    <a:pt x="191" y="65"/>
                  </a:lnTo>
                  <a:lnTo>
                    <a:pt x="174" y="85"/>
                  </a:lnTo>
                  <a:lnTo>
                    <a:pt x="207" y="131"/>
                  </a:lnTo>
                  <a:lnTo>
                    <a:pt x="189" y="140"/>
                  </a:lnTo>
                  <a:lnTo>
                    <a:pt x="174" y="129"/>
                  </a:lnTo>
                  <a:lnTo>
                    <a:pt x="170" y="122"/>
                  </a:lnTo>
                  <a:lnTo>
                    <a:pt x="159" y="113"/>
                  </a:lnTo>
                  <a:lnTo>
                    <a:pt x="149" y="111"/>
                  </a:lnTo>
                  <a:lnTo>
                    <a:pt x="137" y="110"/>
                  </a:lnTo>
                  <a:lnTo>
                    <a:pt x="122" y="104"/>
                  </a:lnTo>
                  <a:lnTo>
                    <a:pt x="106" y="102"/>
                  </a:lnTo>
                  <a:lnTo>
                    <a:pt x="104" y="102"/>
                  </a:lnTo>
                  <a:lnTo>
                    <a:pt x="65" y="85"/>
                  </a:lnTo>
                  <a:lnTo>
                    <a:pt x="47" y="55"/>
                  </a:lnTo>
                  <a:lnTo>
                    <a:pt x="28" y="2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3" name="Freeform 271"/>
            <p:cNvSpPr>
              <a:spLocks noChangeAspect="1"/>
            </p:cNvSpPr>
            <p:nvPr/>
          </p:nvSpPr>
          <p:spPr bwMode="auto">
            <a:xfrm>
              <a:off x="4438244" y="2465411"/>
              <a:ext cx="81638" cy="83048"/>
            </a:xfrm>
            <a:custGeom>
              <a:avLst/>
              <a:gdLst>
                <a:gd name="T0" fmla="*/ 2147483646 w 177"/>
                <a:gd name="T1" fmla="*/ 2147483646 h 191"/>
                <a:gd name="T2" fmla="*/ 0 w 177"/>
                <a:gd name="T3" fmla="*/ 2147483646 h 191"/>
                <a:gd name="T4" fmla="*/ 2147483646 w 177"/>
                <a:gd name="T5" fmla="*/ 2147483646 h 191"/>
                <a:gd name="T6" fmla="*/ 0 w 177"/>
                <a:gd name="T7" fmla="*/ 2147483646 h 191"/>
                <a:gd name="T8" fmla="*/ 0 w 177"/>
                <a:gd name="T9" fmla="*/ 2147483646 h 191"/>
                <a:gd name="T10" fmla="*/ 2147483646 w 177"/>
                <a:gd name="T11" fmla="*/ 0 h 191"/>
                <a:gd name="T12" fmla="*/ 2147483646 w 177"/>
                <a:gd name="T13" fmla="*/ 0 h 191"/>
                <a:gd name="T14" fmla="*/ 2147483646 w 177"/>
                <a:gd name="T15" fmla="*/ 2147483646 h 191"/>
                <a:gd name="T16" fmla="*/ 2147483646 w 177"/>
                <a:gd name="T17" fmla="*/ 2147483646 h 191"/>
                <a:gd name="T18" fmla="*/ 2147483646 w 177"/>
                <a:gd name="T19" fmla="*/ 2147483646 h 191"/>
                <a:gd name="T20" fmla="*/ 2147483646 w 177"/>
                <a:gd name="T21" fmla="*/ 2147483646 h 191"/>
                <a:gd name="T22" fmla="*/ 2147483646 w 177"/>
                <a:gd name="T23" fmla="*/ 2147483646 h 191"/>
                <a:gd name="T24" fmla="*/ 2147483646 w 177"/>
                <a:gd name="T25" fmla="*/ 2147483646 h 191"/>
                <a:gd name="T26" fmla="*/ 2147483646 w 177"/>
                <a:gd name="T27" fmla="*/ 2147483646 h 191"/>
                <a:gd name="T28" fmla="*/ 2147483646 w 177"/>
                <a:gd name="T29" fmla="*/ 2147483646 h 191"/>
                <a:gd name="T30" fmla="*/ 2147483646 w 177"/>
                <a:gd name="T31" fmla="*/ 2147483646 h 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91"/>
                <a:gd name="T50" fmla="*/ 177 w 177"/>
                <a:gd name="T51" fmla="*/ 191 h 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91">
                  <a:moveTo>
                    <a:pt x="34" y="151"/>
                  </a:moveTo>
                  <a:lnTo>
                    <a:pt x="1" y="105"/>
                  </a:lnTo>
                  <a:lnTo>
                    <a:pt x="18" y="85"/>
                  </a:lnTo>
                  <a:lnTo>
                    <a:pt x="0" y="76"/>
                  </a:lnTo>
                  <a:lnTo>
                    <a:pt x="1" y="27"/>
                  </a:lnTo>
                  <a:lnTo>
                    <a:pt x="18" y="0"/>
                  </a:lnTo>
                  <a:lnTo>
                    <a:pt x="91" y="14"/>
                  </a:lnTo>
                  <a:lnTo>
                    <a:pt x="118" y="49"/>
                  </a:lnTo>
                  <a:lnTo>
                    <a:pt x="177" y="85"/>
                  </a:lnTo>
                  <a:lnTo>
                    <a:pt x="149" y="91"/>
                  </a:lnTo>
                  <a:lnTo>
                    <a:pt x="137" y="155"/>
                  </a:lnTo>
                  <a:lnTo>
                    <a:pt x="131" y="191"/>
                  </a:lnTo>
                  <a:lnTo>
                    <a:pt x="89" y="163"/>
                  </a:lnTo>
                  <a:lnTo>
                    <a:pt x="94" y="152"/>
                  </a:lnTo>
                  <a:lnTo>
                    <a:pt x="82" y="122"/>
                  </a:lnTo>
                  <a:lnTo>
                    <a:pt x="34" y="15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4" name="Freeform 272"/>
            <p:cNvSpPr>
              <a:spLocks noChangeAspect="1"/>
            </p:cNvSpPr>
            <p:nvPr/>
          </p:nvSpPr>
          <p:spPr bwMode="auto">
            <a:xfrm>
              <a:off x="4405035" y="2517471"/>
              <a:ext cx="38743" cy="21072"/>
            </a:xfrm>
            <a:custGeom>
              <a:avLst/>
              <a:gdLst>
                <a:gd name="T0" fmla="*/ 2147483646 w 83"/>
                <a:gd name="T1" fmla="*/ 2147483646 h 45"/>
                <a:gd name="T2" fmla="*/ 2147483646 w 83"/>
                <a:gd name="T3" fmla="*/ 2147483646 h 45"/>
                <a:gd name="T4" fmla="*/ 0 w 83"/>
                <a:gd name="T5" fmla="*/ 0 h 45"/>
                <a:gd name="T6" fmla="*/ 0 w 83"/>
                <a:gd name="T7" fmla="*/ 0 h 45"/>
                <a:gd name="T8" fmla="*/ 0 w 83"/>
                <a:gd name="T9" fmla="*/ 0 h 45"/>
                <a:gd name="T10" fmla="*/ 2147483646 w 83"/>
                <a:gd name="T11" fmla="*/ 0 h 45"/>
                <a:gd name="T12" fmla="*/ 2147483646 w 83"/>
                <a:gd name="T13" fmla="*/ 0 h 45"/>
                <a:gd name="T14" fmla="*/ 2147483646 w 83"/>
                <a:gd name="T15" fmla="*/ 0 h 45"/>
                <a:gd name="T16" fmla="*/ 2147483646 w 83"/>
                <a:gd name="T17" fmla="*/ 0 h 45"/>
                <a:gd name="T18" fmla="*/ 2147483646 w 83"/>
                <a:gd name="T19" fmla="*/ 2147483646 h 45"/>
                <a:gd name="T20" fmla="*/ 2147483646 w 83"/>
                <a:gd name="T21" fmla="*/ 2147483646 h 45"/>
                <a:gd name="T22" fmla="*/ 2147483646 w 83"/>
                <a:gd name="T23" fmla="*/ 214748364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45"/>
                <a:gd name="T38" fmla="*/ 83 w 83"/>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45">
                  <a:moveTo>
                    <a:pt x="83" y="38"/>
                  </a:moveTo>
                  <a:lnTo>
                    <a:pt x="65" y="45"/>
                  </a:lnTo>
                  <a:lnTo>
                    <a:pt x="10" y="14"/>
                  </a:lnTo>
                  <a:lnTo>
                    <a:pt x="2" y="3"/>
                  </a:lnTo>
                  <a:lnTo>
                    <a:pt x="0" y="0"/>
                  </a:lnTo>
                  <a:lnTo>
                    <a:pt x="16" y="2"/>
                  </a:lnTo>
                  <a:lnTo>
                    <a:pt x="31" y="8"/>
                  </a:lnTo>
                  <a:lnTo>
                    <a:pt x="43" y="9"/>
                  </a:lnTo>
                  <a:lnTo>
                    <a:pt x="53" y="11"/>
                  </a:lnTo>
                  <a:lnTo>
                    <a:pt x="64" y="20"/>
                  </a:lnTo>
                  <a:lnTo>
                    <a:pt x="68" y="27"/>
                  </a:lnTo>
                  <a:lnTo>
                    <a:pt x="83" y="3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5" name="Freeform 273"/>
            <p:cNvSpPr>
              <a:spLocks noChangeAspect="1"/>
            </p:cNvSpPr>
            <p:nvPr/>
          </p:nvSpPr>
          <p:spPr bwMode="auto">
            <a:xfrm>
              <a:off x="3888919" y="2470369"/>
              <a:ext cx="128683" cy="123952"/>
            </a:xfrm>
            <a:custGeom>
              <a:avLst/>
              <a:gdLst>
                <a:gd name="T0" fmla="*/ 2147483646 w 280"/>
                <a:gd name="T1" fmla="*/ 2147483646 h 285"/>
                <a:gd name="T2" fmla="*/ 2147483646 w 280"/>
                <a:gd name="T3" fmla="*/ 2147483646 h 285"/>
                <a:gd name="T4" fmla="*/ 0 w 280"/>
                <a:gd name="T5" fmla="*/ 2147483646 h 285"/>
                <a:gd name="T6" fmla="*/ 0 w 280"/>
                <a:gd name="T7" fmla="*/ 2147483646 h 285"/>
                <a:gd name="T8" fmla="*/ 2147483646 w 280"/>
                <a:gd name="T9" fmla="*/ 2147483646 h 285"/>
                <a:gd name="T10" fmla="*/ 2147483646 w 280"/>
                <a:gd name="T11" fmla="*/ 2147483646 h 285"/>
                <a:gd name="T12" fmla="*/ 2147483646 w 280"/>
                <a:gd name="T13" fmla="*/ 2147483646 h 285"/>
                <a:gd name="T14" fmla="*/ 2147483646 w 280"/>
                <a:gd name="T15" fmla="*/ 0 h 285"/>
                <a:gd name="T16" fmla="*/ 2147483646 w 280"/>
                <a:gd name="T17" fmla="*/ 2147483646 h 285"/>
                <a:gd name="T18" fmla="*/ 2147483646 w 280"/>
                <a:gd name="T19" fmla="*/ 0 h 285"/>
                <a:gd name="T20" fmla="*/ 2147483646 w 280"/>
                <a:gd name="T21" fmla="*/ 0 h 285"/>
                <a:gd name="T22" fmla="*/ 2147483646 w 280"/>
                <a:gd name="T23" fmla="*/ 0 h 285"/>
                <a:gd name="T24" fmla="*/ 2147483646 w 280"/>
                <a:gd name="T25" fmla="*/ 2147483646 h 285"/>
                <a:gd name="T26" fmla="*/ 2147483646 w 280"/>
                <a:gd name="T27" fmla="*/ 2147483646 h 285"/>
                <a:gd name="T28" fmla="*/ 2147483646 w 280"/>
                <a:gd name="T29" fmla="*/ 2147483646 h 285"/>
                <a:gd name="T30" fmla="*/ 2147483646 w 280"/>
                <a:gd name="T31" fmla="*/ 2147483646 h 285"/>
                <a:gd name="T32" fmla="*/ 2147483646 w 280"/>
                <a:gd name="T33" fmla="*/ 2147483646 h 285"/>
                <a:gd name="T34" fmla="*/ 2147483646 w 280"/>
                <a:gd name="T35" fmla="*/ 2147483646 h 285"/>
                <a:gd name="T36" fmla="*/ 2147483646 w 280"/>
                <a:gd name="T37" fmla="*/ 2147483646 h 285"/>
                <a:gd name="T38" fmla="*/ 2147483646 w 280"/>
                <a:gd name="T39" fmla="*/ 2147483646 h 285"/>
                <a:gd name="T40" fmla="*/ 2147483646 w 280"/>
                <a:gd name="T41" fmla="*/ 2147483646 h 285"/>
                <a:gd name="T42" fmla="*/ 2147483646 w 280"/>
                <a:gd name="T43" fmla="*/ 2147483646 h 285"/>
                <a:gd name="T44" fmla="*/ 2147483646 w 280"/>
                <a:gd name="T45" fmla="*/ 2147483646 h 285"/>
                <a:gd name="T46" fmla="*/ 2147483646 w 280"/>
                <a:gd name="T47" fmla="*/ 2147483646 h 285"/>
                <a:gd name="T48" fmla="*/ 2147483646 w 280"/>
                <a:gd name="T49" fmla="*/ 2147483646 h 285"/>
                <a:gd name="T50" fmla="*/ 2147483646 w 280"/>
                <a:gd name="T51" fmla="*/ 2147483646 h 285"/>
                <a:gd name="T52" fmla="*/ 2147483646 w 280"/>
                <a:gd name="T53" fmla="*/ 2147483646 h 285"/>
                <a:gd name="T54" fmla="*/ 2147483646 w 280"/>
                <a:gd name="T55" fmla="*/ 2147483646 h 285"/>
                <a:gd name="T56" fmla="*/ 2147483646 w 280"/>
                <a:gd name="T57" fmla="*/ 2147483646 h 285"/>
                <a:gd name="T58" fmla="*/ 2147483646 w 280"/>
                <a:gd name="T59" fmla="*/ 2147483646 h 285"/>
                <a:gd name="T60" fmla="*/ 2147483646 w 280"/>
                <a:gd name="T61" fmla="*/ 2147483646 h 285"/>
                <a:gd name="T62" fmla="*/ 2147483646 w 280"/>
                <a:gd name="T63" fmla="*/ 2147483646 h 285"/>
                <a:gd name="T64" fmla="*/ 2147483646 w 280"/>
                <a:gd name="T65" fmla="*/ 2147483646 h 285"/>
                <a:gd name="T66" fmla="*/ 2147483646 w 280"/>
                <a:gd name="T67" fmla="*/ 2147483646 h 285"/>
                <a:gd name="T68" fmla="*/ 2147483646 w 280"/>
                <a:gd name="T69" fmla="*/ 2147483646 h 285"/>
                <a:gd name="T70" fmla="*/ 2147483646 w 280"/>
                <a:gd name="T71" fmla="*/ 2147483646 h 285"/>
                <a:gd name="T72" fmla="*/ 2147483646 w 280"/>
                <a:gd name="T73" fmla="*/ 2147483646 h 285"/>
                <a:gd name="T74" fmla="*/ 2147483646 w 280"/>
                <a:gd name="T75" fmla="*/ 2147483646 h 285"/>
                <a:gd name="T76" fmla="*/ 2147483646 w 280"/>
                <a:gd name="T77" fmla="*/ 2147483646 h 285"/>
                <a:gd name="T78" fmla="*/ 2147483646 w 280"/>
                <a:gd name="T79" fmla="*/ 2147483646 h 285"/>
                <a:gd name="T80" fmla="*/ 2147483646 w 280"/>
                <a:gd name="T81" fmla="*/ 2147483646 h 285"/>
                <a:gd name="T82" fmla="*/ 2147483646 w 280"/>
                <a:gd name="T83" fmla="*/ 2147483646 h 285"/>
                <a:gd name="T84" fmla="*/ 2147483646 w 280"/>
                <a:gd name="T85" fmla="*/ 2147483646 h 285"/>
                <a:gd name="T86" fmla="*/ 2147483646 w 280"/>
                <a:gd name="T87" fmla="*/ 2147483646 h 285"/>
                <a:gd name="T88" fmla="*/ 2147483646 w 280"/>
                <a:gd name="T89" fmla="*/ 2147483646 h 285"/>
                <a:gd name="T90" fmla="*/ 2147483646 w 280"/>
                <a:gd name="T91" fmla="*/ 2147483646 h 285"/>
                <a:gd name="T92" fmla="*/ 2147483646 w 280"/>
                <a:gd name="T93" fmla="*/ 2147483646 h 285"/>
                <a:gd name="T94" fmla="*/ 2147483646 w 280"/>
                <a:gd name="T95" fmla="*/ 2147483646 h 2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0"/>
                <a:gd name="T145" fmla="*/ 0 h 285"/>
                <a:gd name="T146" fmla="*/ 280 w 280"/>
                <a:gd name="T147" fmla="*/ 285 h 2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0" h="285">
                  <a:moveTo>
                    <a:pt x="52" y="149"/>
                  </a:moveTo>
                  <a:lnTo>
                    <a:pt x="20" y="136"/>
                  </a:lnTo>
                  <a:lnTo>
                    <a:pt x="0" y="110"/>
                  </a:lnTo>
                  <a:lnTo>
                    <a:pt x="10" y="96"/>
                  </a:lnTo>
                  <a:lnTo>
                    <a:pt x="35" y="49"/>
                  </a:lnTo>
                  <a:lnTo>
                    <a:pt x="35" y="46"/>
                  </a:lnTo>
                  <a:lnTo>
                    <a:pt x="116" y="22"/>
                  </a:lnTo>
                  <a:lnTo>
                    <a:pt x="167" y="13"/>
                  </a:lnTo>
                  <a:lnTo>
                    <a:pt x="244" y="22"/>
                  </a:lnTo>
                  <a:lnTo>
                    <a:pt x="261" y="8"/>
                  </a:lnTo>
                  <a:lnTo>
                    <a:pt x="270" y="0"/>
                  </a:lnTo>
                  <a:lnTo>
                    <a:pt x="280" y="19"/>
                  </a:lnTo>
                  <a:lnTo>
                    <a:pt x="262" y="54"/>
                  </a:lnTo>
                  <a:lnTo>
                    <a:pt x="208" y="43"/>
                  </a:lnTo>
                  <a:lnTo>
                    <a:pt x="161" y="58"/>
                  </a:lnTo>
                  <a:lnTo>
                    <a:pt x="183" y="82"/>
                  </a:lnTo>
                  <a:lnTo>
                    <a:pt x="164" y="82"/>
                  </a:lnTo>
                  <a:lnTo>
                    <a:pt x="167" y="93"/>
                  </a:lnTo>
                  <a:lnTo>
                    <a:pt x="147" y="87"/>
                  </a:lnTo>
                  <a:lnTo>
                    <a:pt x="158" y="99"/>
                  </a:lnTo>
                  <a:lnTo>
                    <a:pt x="126" y="64"/>
                  </a:lnTo>
                  <a:lnTo>
                    <a:pt x="113" y="73"/>
                  </a:lnTo>
                  <a:lnTo>
                    <a:pt x="132" y="119"/>
                  </a:lnTo>
                  <a:lnTo>
                    <a:pt x="143" y="143"/>
                  </a:lnTo>
                  <a:lnTo>
                    <a:pt x="125" y="134"/>
                  </a:lnTo>
                  <a:lnTo>
                    <a:pt x="131" y="154"/>
                  </a:lnTo>
                  <a:lnTo>
                    <a:pt x="122" y="157"/>
                  </a:lnTo>
                  <a:lnTo>
                    <a:pt x="183" y="199"/>
                  </a:lnTo>
                  <a:lnTo>
                    <a:pt x="182" y="216"/>
                  </a:lnTo>
                  <a:lnTo>
                    <a:pt x="158" y="206"/>
                  </a:lnTo>
                  <a:lnTo>
                    <a:pt x="146" y="212"/>
                  </a:lnTo>
                  <a:lnTo>
                    <a:pt x="158" y="236"/>
                  </a:lnTo>
                  <a:lnTo>
                    <a:pt x="131" y="236"/>
                  </a:lnTo>
                  <a:lnTo>
                    <a:pt x="149" y="285"/>
                  </a:lnTo>
                  <a:lnTo>
                    <a:pt x="123" y="275"/>
                  </a:lnTo>
                  <a:lnTo>
                    <a:pt x="116" y="285"/>
                  </a:lnTo>
                  <a:lnTo>
                    <a:pt x="95" y="260"/>
                  </a:lnTo>
                  <a:lnTo>
                    <a:pt x="89" y="270"/>
                  </a:lnTo>
                  <a:lnTo>
                    <a:pt x="64" y="222"/>
                  </a:lnTo>
                  <a:lnTo>
                    <a:pt x="61" y="203"/>
                  </a:lnTo>
                  <a:lnTo>
                    <a:pt x="100" y="190"/>
                  </a:lnTo>
                  <a:lnTo>
                    <a:pt x="141" y="202"/>
                  </a:lnTo>
                  <a:lnTo>
                    <a:pt x="140" y="191"/>
                  </a:lnTo>
                  <a:lnTo>
                    <a:pt x="113" y="181"/>
                  </a:lnTo>
                  <a:lnTo>
                    <a:pt x="64" y="178"/>
                  </a:lnTo>
                  <a:lnTo>
                    <a:pt x="52" y="179"/>
                  </a:lnTo>
                  <a:lnTo>
                    <a:pt x="40" y="154"/>
                  </a:lnTo>
                  <a:lnTo>
                    <a:pt x="52" y="14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46" name="Freeform 274"/>
            <p:cNvSpPr>
              <a:spLocks noChangeAspect="1"/>
            </p:cNvSpPr>
            <p:nvPr/>
          </p:nvSpPr>
          <p:spPr bwMode="auto">
            <a:xfrm>
              <a:off x="3971940" y="2619111"/>
              <a:ext cx="58115" cy="12395"/>
            </a:xfrm>
            <a:custGeom>
              <a:avLst/>
              <a:gdLst>
                <a:gd name="T0" fmla="*/ 2147483646 w 126"/>
                <a:gd name="T1" fmla="*/ 0 h 30"/>
                <a:gd name="T2" fmla="*/ 2147483646 w 126"/>
                <a:gd name="T3" fmla="*/ 0 h 30"/>
                <a:gd name="T4" fmla="*/ 0 w 126"/>
                <a:gd name="T5" fmla="*/ 0 h 30"/>
                <a:gd name="T6" fmla="*/ 0 w 126"/>
                <a:gd name="T7" fmla="*/ 0 h 30"/>
                <a:gd name="T8" fmla="*/ 2147483646 w 126"/>
                <a:gd name="T9" fmla="*/ 2147483646 h 30"/>
                <a:gd name="T10" fmla="*/ 2147483646 w 126"/>
                <a:gd name="T11" fmla="*/ 2147483646 h 30"/>
                <a:gd name="T12" fmla="*/ 2147483646 w 126"/>
                <a:gd name="T13" fmla="*/ 0 h 30"/>
                <a:gd name="T14" fmla="*/ 2147483646 w 126"/>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30"/>
                <a:gd name="T26" fmla="*/ 126 w 126"/>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30">
                  <a:moveTo>
                    <a:pt x="97" y="14"/>
                  </a:moveTo>
                  <a:lnTo>
                    <a:pt x="26" y="0"/>
                  </a:lnTo>
                  <a:lnTo>
                    <a:pt x="5" y="0"/>
                  </a:lnTo>
                  <a:lnTo>
                    <a:pt x="0" y="15"/>
                  </a:lnTo>
                  <a:lnTo>
                    <a:pt x="45" y="23"/>
                  </a:lnTo>
                  <a:lnTo>
                    <a:pt x="88" y="30"/>
                  </a:lnTo>
                  <a:lnTo>
                    <a:pt x="126" y="18"/>
                  </a:lnTo>
                  <a:lnTo>
                    <a:pt x="97" y="1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47" name="Freeform 275"/>
            <p:cNvSpPr>
              <a:spLocks noChangeAspect="1"/>
            </p:cNvSpPr>
            <p:nvPr/>
          </p:nvSpPr>
          <p:spPr bwMode="auto">
            <a:xfrm>
              <a:off x="3949801" y="2536063"/>
              <a:ext cx="34592" cy="21072"/>
            </a:xfrm>
            <a:custGeom>
              <a:avLst/>
              <a:gdLst>
                <a:gd name="T0" fmla="*/ 2147483646 w 71"/>
                <a:gd name="T1" fmla="*/ 2147483646 h 50"/>
                <a:gd name="T2" fmla="*/ 2147483646 w 71"/>
                <a:gd name="T3" fmla="*/ 0 h 50"/>
                <a:gd name="T4" fmla="*/ 0 w 71"/>
                <a:gd name="T5" fmla="*/ 0 h 50"/>
                <a:gd name="T6" fmla="*/ 2147483646 w 71"/>
                <a:gd name="T7" fmla="*/ 2147483646 h 50"/>
                <a:gd name="T8" fmla="*/ 2147483646 w 71"/>
                <a:gd name="T9" fmla="*/ 2147483646 h 50"/>
                <a:gd name="T10" fmla="*/ 0 60000 65536"/>
                <a:gd name="T11" fmla="*/ 0 60000 65536"/>
                <a:gd name="T12" fmla="*/ 0 60000 65536"/>
                <a:gd name="T13" fmla="*/ 0 60000 65536"/>
                <a:gd name="T14" fmla="*/ 0 60000 65536"/>
                <a:gd name="T15" fmla="*/ 0 w 71"/>
                <a:gd name="T16" fmla="*/ 0 h 50"/>
                <a:gd name="T17" fmla="*/ 71 w 71"/>
                <a:gd name="T18" fmla="*/ 50 h 50"/>
              </a:gdLst>
              <a:ahLst/>
              <a:cxnLst>
                <a:cxn ang="T10">
                  <a:pos x="T0" y="T1"/>
                </a:cxn>
                <a:cxn ang="T11">
                  <a:pos x="T2" y="T3"/>
                </a:cxn>
                <a:cxn ang="T12">
                  <a:pos x="T4" y="T5"/>
                </a:cxn>
                <a:cxn ang="T13">
                  <a:pos x="T6" y="T7"/>
                </a:cxn>
                <a:cxn ang="T14">
                  <a:pos x="T8" y="T9"/>
                </a:cxn>
              </a:cxnLst>
              <a:rect l="T15" t="T16" r="T17" b="T18"/>
              <a:pathLst>
                <a:path w="71" h="50">
                  <a:moveTo>
                    <a:pt x="71" y="50"/>
                  </a:moveTo>
                  <a:lnTo>
                    <a:pt x="34" y="14"/>
                  </a:lnTo>
                  <a:lnTo>
                    <a:pt x="0" y="0"/>
                  </a:lnTo>
                  <a:lnTo>
                    <a:pt x="36" y="26"/>
                  </a:lnTo>
                  <a:lnTo>
                    <a:pt x="71" y="50"/>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48" name="Freeform 276"/>
            <p:cNvSpPr>
              <a:spLocks noChangeAspect="1"/>
            </p:cNvSpPr>
            <p:nvPr/>
          </p:nvSpPr>
          <p:spPr bwMode="auto">
            <a:xfrm>
              <a:off x="4010684" y="2528626"/>
              <a:ext cx="13837" cy="3719"/>
            </a:xfrm>
            <a:custGeom>
              <a:avLst/>
              <a:gdLst>
                <a:gd name="T0" fmla="*/ 2147483646 w 30"/>
                <a:gd name="T1" fmla="*/ 0 h 14"/>
                <a:gd name="T2" fmla="*/ 0 w 30"/>
                <a:gd name="T3" fmla="*/ 0 h 14"/>
                <a:gd name="T4" fmla="*/ 0 w 30"/>
                <a:gd name="T5" fmla="*/ 0 h 14"/>
                <a:gd name="T6" fmla="*/ 2147483646 w 30"/>
                <a:gd name="T7" fmla="*/ 0 h 14"/>
                <a:gd name="T8" fmla="*/ 2147483646 w 30"/>
                <a:gd name="T9" fmla="*/ 0 h 14"/>
                <a:gd name="T10" fmla="*/ 0 60000 65536"/>
                <a:gd name="T11" fmla="*/ 0 60000 65536"/>
                <a:gd name="T12" fmla="*/ 0 60000 65536"/>
                <a:gd name="T13" fmla="*/ 0 60000 65536"/>
                <a:gd name="T14" fmla="*/ 0 60000 65536"/>
                <a:gd name="T15" fmla="*/ 0 w 30"/>
                <a:gd name="T16" fmla="*/ 0 h 14"/>
                <a:gd name="T17" fmla="*/ 30 w 30"/>
                <a:gd name="T18" fmla="*/ 14 h 14"/>
              </a:gdLst>
              <a:ahLst/>
              <a:cxnLst>
                <a:cxn ang="T10">
                  <a:pos x="T0" y="T1"/>
                </a:cxn>
                <a:cxn ang="T11">
                  <a:pos x="T2" y="T3"/>
                </a:cxn>
                <a:cxn ang="T12">
                  <a:pos x="T4" y="T5"/>
                </a:cxn>
                <a:cxn ang="T13">
                  <a:pos x="T6" y="T7"/>
                </a:cxn>
                <a:cxn ang="T14">
                  <a:pos x="T8" y="T9"/>
                </a:cxn>
              </a:cxnLst>
              <a:rect l="T15" t="T16" r="T17" b="T18"/>
              <a:pathLst>
                <a:path w="30" h="14">
                  <a:moveTo>
                    <a:pt x="30" y="14"/>
                  </a:moveTo>
                  <a:lnTo>
                    <a:pt x="12" y="8"/>
                  </a:lnTo>
                  <a:lnTo>
                    <a:pt x="0" y="0"/>
                  </a:lnTo>
                  <a:lnTo>
                    <a:pt x="26" y="6"/>
                  </a:lnTo>
                  <a:lnTo>
                    <a:pt x="30" y="14"/>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49" name="Freeform 277"/>
            <p:cNvSpPr>
              <a:spLocks noChangeAspect="1"/>
            </p:cNvSpPr>
            <p:nvPr/>
          </p:nvSpPr>
          <p:spPr bwMode="auto">
            <a:xfrm>
              <a:off x="3897221" y="2549698"/>
              <a:ext cx="6918" cy="6197"/>
            </a:xfrm>
            <a:custGeom>
              <a:avLst/>
              <a:gdLst>
                <a:gd name="T0" fmla="*/ 0 w 14"/>
                <a:gd name="T1" fmla="*/ 0 h 14"/>
                <a:gd name="T2" fmla="*/ 2147483646 w 14"/>
                <a:gd name="T3" fmla="*/ 0 h 14"/>
                <a:gd name="T4" fmla="*/ 0 w 14"/>
                <a:gd name="T5" fmla="*/ 0 h 14"/>
                <a:gd name="T6" fmla="*/ 0 w 14"/>
                <a:gd name="T7" fmla="*/ 0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0"/>
                  </a:moveTo>
                  <a:lnTo>
                    <a:pt x="14" y="14"/>
                  </a:lnTo>
                  <a:lnTo>
                    <a:pt x="2" y="14"/>
                  </a:lnTo>
                  <a:lnTo>
                    <a:pt x="0" y="0"/>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50" name="Freeform 278"/>
            <p:cNvSpPr>
              <a:spLocks noChangeAspect="1"/>
            </p:cNvSpPr>
            <p:nvPr/>
          </p:nvSpPr>
          <p:spPr bwMode="auto">
            <a:xfrm>
              <a:off x="4013451" y="2544740"/>
              <a:ext cx="4151" cy="7437"/>
            </a:xfrm>
            <a:custGeom>
              <a:avLst/>
              <a:gdLst>
                <a:gd name="T0" fmla="*/ 0 w 9"/>
                <a:gd name="T1" fmla="*/ 0 h 15"/>
                <a:gd name="T2" fmla="*/ 0 w 9"/>
                <a:gd name="T3" fmla="*/ 2147483646 h 15"/>
                <a:gd name="T4" fmla="*/ 0 w 9"/>
                <a:gd name="T5" fmla="*/ 0 h 15"/>
                <a:gd name="T6" fmla="*/ 0 w 9"/>
                <a:gd name="T7" fmla="*/ 0 h 15"/>
                <a:gd name="T8" fmla="*/ 0 60000 65536"/>
                <a:gd name="T9" fmla="*/ 0 60000 65536"/>
                <a:gd name="T10" fmla="*/ 0 60000 65536"/>
                <a:gd name="T11" fmla="*/ 0 60000 65536"/>
                <a:gd name="T12" fmla="*/ 0 w 9"/>
                <a:gd name="T13" fmla="*/ 0 h 15"/>
                <a:gd name="T14" fmla="*/ 9 w 9"/>
                <a:gd name="T15" fmla="*/ 15 h 15"/>
              </a:gdLst>
              <a:ahLst/>
              <a:cxnLst>
                <a:cxn ang="T8">
                  <a:pos x="T0" y="T1"/>
                </a:cxn>
                <a:cxn ang="T9">
                  <a:pos x="T2" y="T3"/>
                </a:cxn>
                <a:cxn ang="T10">
                  <a:pos x="T4" y="T5"/>
                </a:cxn>
                <a:cxn ang="T11">
                  <a:pos x="T6" y="T7"/>
                </a:cxn>
              </a:cxnLst>
              <a:rect l="T12" t="T13" r="T14" b="T15"/>
              <a:pathLst>
                <a:path w="9" h="15">
                  <a:moveTo>
                    <a:pt x="9" y="0"/>
                  </a:moveTo>
                  <a:lnTo>
                    <a:pt x="7" y="15"/>
                  </a:lnTo>
                  <a:lnTo>
                    <a:pt x="0" y="4"/>
                  </a:lnTo>
                  <a:lnTo>
                    <a:pt x="9" y="0"/>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51" name="Freeform 279"/>
            <p:cNvSpPr>
              <a:spLocks noChangeAspect="1"/>
            </p:cNvSpPr>
            <p:nvPr/>
          </p:nvSpPr>
          <p:spPr bwMode="auto">
            <a:xfrm>
              <a:off x="3606646" y="2346416"/>
              <a:ext cx="244913" cy="213198"/>
            </a:xfrm>
            <a:custGeom>
              <a:avLst/>
              <a:gdLst>
                <a:gd name="T0" fmla="*/ 2147483646 w 528"/>
                <a:gd name="T1" fmla="*/ 0 h 490"/>
                <a:gd name="T2" fmla="*/ 2147483646 w 528"/>
                <a:gd name="T3" fmla="*/ 0 h 490"/>
                <a:gd name="T4" fmla="*/ 2147483646 w 528"/>
                <a:gd name="T5" fmla="*/ 0 h 490"/>
                <a:gd name="T6" fmla="*/ 2147483646 w 528"/>
                <a:gd name="T7" fmla="*/ 2147483646 h 490"/>
                <a:gd name="T8" fmla="*/ 2147483646 w 528"/>
                <a:gd name="T9" fmla="*/ 2147483646 h 490"/>
                <a:gd name="T10" fmla="*/ 0 w 528"/>
                <a:gd name="T11" fmla="*/ 2147483646 h 490"/>
                <a:gd name="T12" fmla="*/ 0 w 528"/>
                <a:gd name="T13" fmla="*/ 2147483646 h 490"/>
                <a:gd name="T14" fmla="*/ 0 w 528"/>
                <a:gd name="T15" fmla="*/ 2147483646 h 490"/>
                <a:gd name="T16" fmla="*/ 2147483646 w 528"/>
                <a:gd name="T17" fmla="*/ 2147483646 h 490"/>
                <a:gd name="T18" fmla="*/ 2147483646 w 528"/>
                <a:gd name="T19" fmla="*/ 2147483646 h 490"/>
                <a:gd name="T20" fmla="*/ 2147483646 w 528"/>
                <a:gd name="T21" fmla="*/ 2147483646 h 490"/>
                <a:gd name="T22" fmla="*/ 2147483646 w 528"/>
                <a:gd name="T23" fmla="*/ 2147483646 h 490"/>
                <a:gd name="T24" fmla="*/ 2147483646 w 528"/>
                <a:gd name="T25" fmla="*/ 2147483646 h 490"/>
                <a:gd name="T26" fmla="*/ 2147483646 w 528"/>
                <a:gd name="T27" fmla="*/ 2147483646 h 490"/>
                <a:gd name="T28" fmla="*/ 2147483646 w 528"/>
                <a:gd name="T29" fmla="*/ 2147483646 h 490"/>
                <a:gd name="T30" fmla="*/ 2147483646 w 528"/>
                <a:gd name="T31" fmla="*/ 2147483646 h 490"/>
                <a:gd name="T32" fmla="*/ 2147483646 w 528"/>
                <a:gd name="T33" fmla="*/ 2147483646 h 490"/>
                <a:gd name="T34" fmla="*/ 2147483646 w 528"/>
                <a:gd name="T35" fmla="*/ 2147483646 h 490"/>
                <a:gd name="T36" fmla="*/ 2147483646 w 528"/>
                <a:gd name="T37" fmla="*/ 2147483646 h 490"/>
                <a:gd name="T38" fmla="*/ 2147483646 w 528"/>
                <a:gd name="T39" fmla="*/ 2147483646 h 490"/>
                <a:gd name="T40" fmla="*/ 2147483646 w 528"/>
                <a:gd name="T41" fmla="*/ 2147483646 h 490"/>
                <a:gd name="T42" fmla="*/ 2147483646 w 528"/>
                <a:gd name="T43" fmla="*/ 2147483646 h 490"/>
                <a:gd name="T44" fmla="*/ 2147483646 w 528"/>
                <a:gd name="T45" fmla="*/ 2147483646 h 490"/>
                <a:gd name="T46" fmla="*/ 2147483646 w 528"/>
                <a:gd name="T47" fmla="*/ 2147483646 h 490"/>
                <a:gd name="T48" fmla="*/ 2147483646 w 528"/>
                <a:gd name="T49" fmla="*/ 2147483646 h 490"/>
                <a:gd name="T50" fmla="*/ 2147483646 w 528"/>
                <a:gd name="T51" fmla="*/ 2147483646 h 490"/>
                <a:gd name="T52" fmla="*/ 2147483646 w 528"/>
                <a:gd name="T53" fmla="*/ 2147483646 h 490"/>
                <a:gd name="T54" fmla="*/ 2147483646 w 528"/>
                <a:gd name="T55" fmla="*/ 2147483646 h 490"/>
                <a:gd name="T56" fmla="*/ 2147483646 w 528"/>
                <a:gd name="T57" fmla="*/ 2147483646 h 490"/>
                <a:gd name="T58" fmla="*/ 2147483646 w 528"/>
                <a:gd name="T59" fmla="*/ 2147483646 h 490"/>
                <a:gd name="T60" fmla="*/ 2147483646 w 528"/>
                <a:gd name="T61" fmla="*/ 2147483646 h 490"/>
                <a:gd name="T62" fmla="*/ 2147483646 w 528"/>
                <a:gd name="T63" fmla="*/ 2147483646 h 49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8"/>
                <a:gd name="T97" fmla="*/ 0 h 490"/>
                <a:gd name="T98" fmla="*/ 528 w 528"/>
                <a:gd name="T99" fmla="*/ 490 h 49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8" h="490">
                  <a:moveTo>
                    <a:pt x="294" y="20"/>
                  </a:moveTo>
                  <a:lnTo>
                    <a:pt x="225" y="0"/>
                  </a:lnTo>
                  <a:lnTo>
                    <a:pt x="179" y="6"/>
                  </a:lnTo>
                  <a:lnTo>
                    <a:pt x="152" y="3"/>
                  </a:lnTo>
                  <a:lnTo>
                    <a:pt x="152" y="6"/>
                  </a:lnTo>
                  <a:lnTo>
                    <a:pt x="143" y="16"/>
                  </a:lnTo>
                  <a:lnTo>
                    <a:pt x="134" y="31"/>
                  </a:lnTo>
                  <a:lnTo>
                    <a:pt x="103" y="31"/>
                  </a:lnTo>
                  <a:lnTo>
                    <a:pt x="87" y="52"/>
                  </a:lnTo>
                  <a:lnTo>
                    <a:pt x="58" y="29"/>
                  </a:lnTo>
                  <a:lnTo>
                    <a:pt x="33" y="50"/>
                  </a:lnTo>
                  <a:lnTo>
                    <a:pt x="6" y="53"/>
                  </a:lnTo>
                  <a:lnTo>
                    <a:pt x="6" y="76"/>
                  </a:lnTo>
                  <a:lnTo>
                    <a:pt x="0" y="97"/>
                  </a:lnTo>
                  <a:lnTo>
                    <a:pt x="0" y="110"/>
                  </a:lnTo>
                  <a:lnTo>
                    <a:pt x="2" y="131"/>
                  </a:lnTo>
                  <a:lnTo>
                    <a:pt x="31" y="149"/>
                  </a:lnTo>
                  <a:lnTo>
                    <a:pt x="31" y="170"/>
                  </a:lnTo>
                  <a:lnTo>
                    <a:pt x="73" y="141"/>
                  </a:lnTo>
                  <a:lnTo>
                    <a:pt x="133" y="152"/>
                  </a:lnTo>
                  <a:lnTo>
                    <a:pt x="166" y="208"/>
                  </a:lnTo>
                  <a:lnTo>
                    <a:pt x="206" y="246"/>
                  </a:lnTo>
                  <a:lnTo>
                    <a:pt x="245" y="282"/>
                  </a:lnTo>
                  <a:lnTo>
                    <a:pt x="258" y="288"/>
                  </a:lnTo>
                  <a:lnTo>
                    <a:pt x="261" y="289"/>
                  </a:lnTo>
                  <a:lnTo>
                    <a:pt x="294" y="305"/>
                  </a:lnTo>
                  <a:lnTo>
                    <a:pt x="348" y="343"/>
                  </a:lnTo>
                  <a:lnTo>
                    <a:pt x="373" y="355"/>
                  </a:lnTo>
                  <a:lnTo>
                    <a:pt x="397" y="373"/>
                  </a:lnTo>
                  <a:lnTo>
                    <a:pt x="427" y="431"/>
                  </a:lnTo>
                  <a:lnTo>
                    <a:pt x="410" y="479"/>
                  </a:lnTo>
                  <a:lnTo>
                    <a:pt x="430" y="490"/>
                  </a:lnTo>
                  <a:lnTo>
                    <a:pt x="451" y="455"/>
                  </a:lnTo>
                  <a:lnTo>
                    <a:pt x="467" y="435"/>
                  </a:lnTo>
                  <a:lnTo>
                    <a:pt x="475" y="420"/>
                  </a:lnTo>
                  <a:lnTo>
                    <a:pt x="449" y="398"/>
                  </a:lnTo>
                  <a:lnTo>
                    <a:pt x="460" y="352"/>
                  </a:lnTo>
                  <a:lnTo>
                    <a:pt x="487" y="361"/>
                  </a:lnTo>
                  <a:lnTo>
                    <a:pt x="519" y="386"/>
                  </a:lnTo>
                  <a:lnTo>
                    <a:pt x="528" y="361"/>
                  </a:lnTo>
                  <a:lnTo>
                    <a:pt x="470" y="329"/>
                  </a:lnTo>
                  <a:lnTo>
                    <a:pt x="413" y="298"/>
                  </a:lnTo>
                  <a:lnTo>
                    <a:pt x="421" y="279"/>
                  </a:lnTo>
                  <a:lnTo>
                    <a:pt x="405" y="271"/>
                  </a:lnTo>
                  <a:lnTo>
                    <a:pt x="348" y="255"/>
                  </a:lnTo>
                  <a:lnTo>
                    <a:pt x="324" y="220"/>
                  </a:lnTo>
                  <a:lnTo>
                    <a:pt x="302" y="185"/>
                  </a:lnTo>
                  <a:lnTo>
                    <a:pt x="258" y="159"/>
                  </a:lnTo>
                  <a:lnTo>
                    <a:pt x="240" y="114"/>
                  </a:lnTo>
                  <a:lnTo>
                    <a:pt x="233" y="89"/>
                  </a:lnTo>
                  <a:lnTo>
                    <a:pt x="273" y="65"/>
                  </a:lnTo>
                  <a:lnTo>
                    <a:pt x="297" y="73"/>
                  </a:lnTo>
                  <a:lnTo>
                    <a:pt x="287" y="37"/>
                  </a:lnTo>
                  <a:lnTo>
                    <a:pt x="294" y="20"/>
                  </a:lnTo>
                  <a:lnTo>
                    <a:pt x="251" y="161"/>
                  </a:lnTo>
                  <a:lnTo>
                    <a:pt x="251" y="159"/>
                  </a:lnTo>
                  <a:lnTo>
                    <a:pt x="248" y="159"/>
                  </a:lnTo>
                  <a:lnTo>
                    <a:pt x="246" y="161"/>
                  </a:lnTo>
                  <a:lnTo>
                    <a:pt x="246" y="162"/>
                  </a:lnTo>
                  <a:lnTo>
                    <a:pt x="249" y="164"/>
                  </a:lnTo>
                  <a:lnTo>
                    <a:pt x="251" y="161"/>
                  </a:lnTo>
                  <a:lnTo>
                    <a:pt x="294" y="20"/>
                  </a:lnTo>
                  <a:lnTo>
                    <a:pt x="261" y="285"/>
                  </a:lnTo>
                  <a:lnTo>
                    <a:pt x="294" y="2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92352" name="Freeform 280"/>
            <p:cNvSpPr>
              <a:spLocks noChangeAspect="1"/>
            </p:cNvSpPr>
            <p:nvPr/>
          </p:nvSpPr>
          <p:spPr bwMode="auto">
            <a:xfrm>
              <a:off x="3606646" y="2346416"/>
              <a:ext cx="244913" cy="213198"/>
            </a:xfrm>
            <a:custGeom>
              <a:avLst/>
              <a:gdLst>
                <a:gd name="T0" fmla="*/ 2147483646 w 528"/>
                <a:gd name="T1" fmla="*/ 2147483646 h 490"/>
                <a:gd name="T2" fmla="*/ 2147483646 w 528"/>
                <a:gd name="T3" fmla="*/ 0 h 490"/>
                <a:gd name="T4" fmla="*/ 2147483646 w 528"/>
                <a:gd name="T5" fmla="*/ 0 h 490"/>
                <a:gd name="T6" fmla="*/ 2147483646 w 528"/>
                <a:gd name="T7" fmla="*/ 0 h 490"/>
                <a:gd name="T8" fmla="*/ 2147483646 w 528"/>
                <a:gd name="T9" fmla="*/ 0 h 490"/>
                <a:gd name="T10" fmla="*/ 2147483646 w 528"/>
                <a:gd name="T11" fmla="*/ 0 h 490"/>
                <a:gd name="T12" fmla="*/ 2147483646 w 528"/>
                <a:gd name="T13" fmla="*/ 2147483646 h 490"/>
                <a:gd name="T14" fmla="*/ 2147483646 w 528"/>
                <a:gd name="T15" fmla="*/ 2147483646 h 490"/>
                <a:gd name="T16" fmla="*/ 2147483646 w 528"/>
                <a:gd name="T17" fmla="*/ 2147483646 h 490"/>
                <a:gd name="T18" fmla="*/ 2147483646 w 528"/>
                <a:gd name="T19" fmla="*/ 2147483646 h 490"/>
                <a:gd name="T20" fmla="*/ 2147483646 w 528"/>
                <a:gd name="T21" fmla="*/ 2147483646 h 490"/>
                <a:gd name="T22" fmla="*/ 0 w 528"/>
                <a:gd name="T23" fmla="*/ 2147483646 h 490"/>
                <a:gd name="T24" fmla="*/ 0 w 528"/>
                <a:gd name="T25" fmla="*/ 2147483646 h 490"/>
                <a:gd name="T26" fmla="*/ 0 w 528"/>
                <a:gd name="T27" fmla="*/ 2147483646 h 490"/>
                <a:gd name="T28" fmla="*/ 0 w 528"/>
                <a:gd name="T29" fmla="*/ 2147483646 h 490"/>
                <a:gd name="T30" fmla="*/ 0 w 528"/>
                <a:gd name="T31" fmla="*/ 2147483646 h 490"/>
                <a:gd name="T32" fmla="*/ 2147483646 w 528"/>
                <a:gd name="T33" fmla="*/ 2147483646 h 490"/>
                <a:gd name="T34" fmla="*/ 2147483646 w 528"/>
                <a:gd name="T35" fmla="*/ 2147483646 h 490"/>
                <a:gd name="T36" fmla="*/ 2147483646 w 528"/>
                <a:gd name="T37" fmla="*/ 2147483646 h 490"/>
                <a:gd name="T38" fmla="*/ 2147483646 w 528"/>
                <a:gd name="T39" fmla="*/ 2147483646 h 490"/>
                <a:gd name="T40" fmla="*/ 2147483646 w 528"/>
                <a:gd name="T41" fmla="*/ 2147483646 h 490"/>
                <a:gd name="T42" fmla="*/ 2147483646 w 528"/>
                <a:gd name="T43" fmla="*/ 2147483646 h 490"/>
                <a:gd name="T44" fmla="*/ 2147483646 w 528"/>
                <a:gd name="T45" fmla="*/ 2147483646 h 490"/>
                <a:gd name="T46" fmla="*/ 2147483646 w 528"/>
                <a:gd name="T47" fmla="*/ 2147483646 h 490"/>
                <a:gd name="T48" fmla="*/ 2147483646 w 528"/>
                <a:gd name="T49" fmla="*/ 2147483646 h 490"/>
                <a:gd name="T50" fmla="*/ 2147483646 w 528"/>
                <a:gd name="T51" fmla="*/ 2147483646 h 490"/>
                <a:gd name="T52" fmla="*/ 2147483646 w 528"/>
                <a:gd name="T53" fmla="*/ 2147483646 h 490"/>
                <a:gd name="T54" fmla="*/ 2147483646 w 528"/>
                <a:gd name="T55" fmla="*/ 2147483646 h 490"/>
                <a:gd name="T56" fmla="*/ 2147483646 w 528"/>
                <a:gd name="T57" fmla="*/ 2147483646 h 490"/>
                <a:gd name="T58" fmla="*/ 2147483646 w 528"/>
                <a:gd name="T59" fmla="*/ 2147483646 h 490"/>
                <a:gd name="T60" fmla="*/ 2147483646 w 528"/>
                <a:gd name="T61" fmla="*/ 2147483646 h 490"/>
                <a:gd name="T62" fmla="*/ 2147483646 w 528"/>
                <a:gd name="T63" fmla="*/ 2147483646 h 490"/>
                <a:gd name="T64" fmla="*/ 2147483646 w 528"/>
                <a:gd name="T65" fmla="*/ 2147483646 h 490"/>
                <a:gd name="T66" fmla="*/ 2147483646 w 528"/>
                <a:gd name="T67" fmla="*/ 2147483646 h 490"/>
                <a:gd name="T68" fmla="*/ 2147483646 w 528"/>
                <a:gd name="T69" fmla="*/ 2147483646 h 490"/>
                <a:gd name="T70" fmla="*/ 2147483646 w 528"/>
                <a:gd name="T71" fmla="*/ 2147483646 h 490"/>
                <a:gd name="T72" fmla="*/ 2147483646 w 528"/>
                <a:gd name="T73" fmla="*/ 2147483646 h 490"/>
                <a:gd name="T74" fmla="*/ 2147483646 w 528"/>
                <a:gd name="T75" fmla="*/ 2147483646 h 490"/>
                <a:gd name="T76" fmla="*/ 2147483646 w 528"/>
                <a:gd name="T77" fmla="*/ 2147483646 h 490"/>
                <a:gd name="T78" fmla="*/ 2147483646 w 528"/>
                <a:gd name="T79" fmla="*/ 2147483646 h 490"/>
                <a:gd name="T80" fmla="*/ 2147483646 w 528"/>
                <a:gd name="T81" fmla="*/ 2147483646 h 490"/>
                <a:gd name="T82" fmla="*/ 2147483646 w 528"/>
                <a:gd name="T83" fmla="*/ 2147483646 h 490"/>
                <a:gd name="T84" fmla="*/ 2147483646 w 528"/>
                <a:gd name="T85" fmla="*/ 2147483646 h 490"/>
                <a:gd name="T86" fmla="*/ 2147483646 w 528"/>
                <a:gd name="T87" fmla="*/ 2147483646 h 490"/>
                <a:gd name="T88" fmla="*/ 2147483646 w 528"/>
                <a:gd name="T89" fmla="*/ 2147483646 h 490"/>
                <a:gd name="T90" fmla="*/ 2147483646 w 528"/>
                <a:gd name="T91" fmla="*/ 2147483646 h 490"/>
                <a:gd name="T92" fmla="*/ 2147483646 w 528"/>
                <a:gd name="T93" fmla="*/ 2147483646 h 490"/>
                <a:gd name="T94" fmla="*/ 2147483646 w 528"/>
                <a:gd name="T95" fmla="*/ 2147483646 h 490"/>
                <a:gd name="T96" fmla="*/ 2147483646 w 528"/>
                <a:gd name="T97" fmla="*/ 2147483646 h 490"/>
                <a:gd name="T98" fmla="*/ 2147483646 w 528"/>
                <a:gd name="T99" fmla="*/ 2147483646 h 490"/>
                <a:gd name="T100" fmla="*/ 2147483646 w 528"/>
                <a:gd name="T101" fmla="*/ 2147483646 h 490"/>
                <a:gd name="T102" fmla="*/ 2147483646 w 528"/>
                <a:gd name="T103" fmla="*/ 2147483646 h 490"/>
                <a:gd name="T104" fmla="*/ 2147483646 w 528"/>
                <a:gd name="T105" fmla="*/ 2147483646 h 490"/>
                <a:gd name="T106" fmla="*/ 2147483646 w 528"/>
                <a:gd name="T107" fmla="*/ 2147483646 h 4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8"/>
                <a:gd name="T163" fmla="*/ 0 h 490"/>
                <a:gd name="T164" fmla="*/ 528 w 528"/>
                <a:gd name="T165" fmla="*/ 490 h 4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8" h="490">
                  <a:moveTo>
                    <a:pt x="294" y="20"/>
                  </a:moveTo>
                  <a:lnTo>
                    <a:pt x="225" y="0"/>
                  </a:lnTo>
                  <a:lnTo>
                    <a:pt x="179" y="6"/>
                  </a:lnTo>
                  <a:lnTo>
                    <a:pt x="152" y="3"/>
                  </a:lnTo>
                  <a:lnTo>
                    <a:pt x="152" y="6"/>
                  </a:lnTo>
                  <a:lnTo>
                    <a:pt x="143" y="16"/>
                  </a:lnTo>
                  <a:lnTo>
                    <a:pt x="134" y="31"/>
                  </a:lnTo>
                  <a:lnTo>
                    <a:pt x="103" y="31"/>
                  </a:lnTo>
                  <a:lnTo>
                    <a:pt x="87" y="52"/>
                  </a:lnTo>
                  <a:lnTo>
                    <a:pt x="58" y="29"/>
                  </a:lnTo>
                  <a:lnTo>
                    <a:pt x="33" y="50"/>
                  </a:lnTo>
                  <a:lnTo>
                    <a:pt x="6" y="53"/>
                  </a:lnTo>
                  <a:lnTo>
                    <a:pt x="6" y="76"/>
                  </a:lnTo>
                  <a:lnTo>
                    <a:pt x="0" y="97"/>
                  </a:lnTo>
                  <a:lnTo>
                    <a:pt x="0" y="110"/>
                  </a:lnTo>
                  <a:lnTo>
                    <a:pt x="2" y="131"/>
                  </a:lnTo>
                  <a:lnTo>
                    <a:pt x="31" y="149"/>
                  </a:lnTo>
                  <a:lnTo>
                    <a:pt x="31" y="170"/>
                  </a:lnTo>
                  <a:lnTo>
                    <a:pt x="73" y="141"/>
                  </a:lnTo>
                  <a:lnTo>
                    <a:pt x="133" y="152"/>
                  </a:lnTo>
                  <a:lnTo>
                    <a:pt x="166" y="208"/>
                  </a:lnTo>
                  <a:lnTo>
                    <a:pt x="206" y="246"/>
                  </a:lnTo>
                  <a:lnTo>
                    <a:pt x="245" y="282"/>
                  </a:lnTo>
                  <a:lnTo>
                    <a:pt x="258" y="288"/>
                  </a:lnTo>
                  <a:lnTo>
                    <a:pt x="261" y="289"/>
                  </a:lnTo>
                  <a:lnTo>
                    <a:pt x="294" y="305"/>
                  </a:lnTo>
                  <a:lnTo>
                    <a:pt x="348" y="343"/>
                  </a:lnTo>
                  <a:lnTo>
                    <a:pt x="373" y="355"/>
                  </a:lnTo>
                  <a:lnTo>
                    <a:pt x="397" y="373"/>
                  </a:lnTo>
                  <a:lnTo>
                    <a:pt x="427" y="431"/>
                  </a:lnTo>
                  <a:lnTo>
                    <a:pt x="410" y="479"/>
                  </a:lnTo>
                  <a:lnTo>
                    <a:pt x="430" y="490"/>
                  </a:lnTo>
                  <a:lnTo>
                    <a:pt x="451" y="455"/>
                  </a:lnTo>
                  <a:lnTo>
                    <a:pt x="467" y="435"/>
                  </a:lnTo>
                  <a:lnTo>
                    <a:pt x="475" y="420"/>
                  </a:lnTo>
                  <a:lnTo>
                    <a:pt x="449" y="398"/>
                  </a:lnTo>
                  <a:lnTo>
                    <a:pt x="460" y="352"/>
                  </a:lnTo>
                  <a:lnTo>
                    <a:pt x="487" y="361"/>
                  </a:lnTo>
                  <a:lnTo>
                    <a:pt x="519" y="386"/>
                  </a:lnTo>
                  <a:lnTo>
                    <a:pt x="528" y="361"/>
                  </a:lnTo>
                  <a:lnTo>
                    <a:pt x="470" y="329"/>
                  </a:lnTo>
                  <a:lnTo>
                    <a:pt x="413" y="298"/>
                  </a:lnTo>
                  <a:lnTo>
                    <a:pt x="421" y="279"/>
                  </a:lnTo>
                  <a:lnTo>
                    <a:pt x="405" y="271"/>
                  </a:lnTo>
                  <a:lnTo>
                    <a:pt x="348" y="255"/>
                  </a:lnTo>
                  <a:lnTo>
                    <a:pt x="324" y="220"/>
                  </a:lnTo>
                  <a:lnTo>
                    <a:pt x="302" y="185"/>
                  </a:lnTo>
                  <a:lnTo>
                    <a:pt x="258" y="159"/>
                  </a:lnTo>
                  <a:lnTo>
                    <a:pt x="240" y="114"/>
                  </a:lnTo>
                  <a:lnTo>
                    <a:pt x="233" y="89"/>
                  </a:lnTo>
                  <a:lnTo>
                    <a:pt x="273" y="65"/>
                  </a:lnTo>
                  <a:lnTo>
                    <a:pt x="297" y="73"/>
                  </a:lnTo>
                  <a:lnTo>
                    <a:pt x="287" y="37"/>
                  </a:lnTo>
                  <a:lnTo>
                    <a:pt x="294" y="2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53" name="Freeform 281"/>
            <p:cNvSpPr>
              <a:spLocks noChangeAspect="1"/>
            </p:cNvSpPr>
            <p:nvPr/>
          </p:nvSpPr>
          <p:spPr bwMode="auto">
            <a:xfrm>
              <a:off x="3720109" y="2417069"/>
              <a:ext cx="4151" cy="1240"/>
            </a:xfrm>
            <a:custGeom>
              <a:avLst/>
              <a:gdLst>
                <a:gd name="T0" fmla="*/ 2147483646 w 5"/>
                <a:gd name="T1" fmla="*/ 0 h 5"/>
                <a:gd name="T2" fmla="*/ 2147483646 w 5"/>
                <a:gd name="T3" fmla="*/ 0 h 5"/>
                <a:gd name="T4" fmla="*/ 2147483646 w 5"/>
                <a:gd name="T5" fmla="*/ 0 h 5"/>
                <a:gd name="T6" fmla="*/ 0 w 5"/>
                <a:gd name="T7" fmla="*/ 0 h 5"/>
                <a:gd name="T8" fmla="*/ 0 w 5"/>
                <a:gd name="T9" fmla="*/ 0 h 5"/>
                <a:gd name="T10" fmla="*/ 2147483646 w 5"/>
                <a:gd name="T11" fmla="*/ 0 h 5"/>
                <a:gd name="T12" fmla="*/ 2147483646 w 5"/>
                <a:gd name="T13" fmla="*/ 0 h 5"/>
                <a:gd name="T14" fmla="*/ 0 60000 65536"/>
                <a:gd name="T15" fmla="*/ 0 60000 65536"/>
                <a:gd name="T16" fmla="*/ 0 60000 65536"/>
                <a:gd name="T17" fmla="*/ 0 60000 65536"/>
                <a:gd name="T18" fmla="*/ 0 60000 65536"/>
                <a:gd name="T19" fmla="*/ 0 60000 65536"/>
                <a:gd name="T20" fmla="*/ 0 60000 65536"/>
                <a:gd name="T21" fmla="*/ 0 w 5"/>
                <a:gd name="T22" fmla="*/ 0 h 5"/>
                <a:gd name="T23" fmla="*/ 5 w 5"/>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5">
                  <a:moveTo>
                    <a:pt x="5" y="2"/>
                  </a:moveTo>
                  <a:lnTo>
                    <a:pt x="5" y="0"/>
                  </a:lnTo>
                  <a:lnTo>
                    <a:pt x="2" y="0"/>
                  </a:lnTo>
                  <a:lnTo>
                    <a:pt x="0" y="2"/>
                  </a:lnTo>
                  <a:lnTo>
                    <a:pt x="0" y="3"/>
                  </a:lnTo>
                  <a:lnTo>
                    <a:pt x="3" y="5"/>
                  </a:lnTo>
                  <a:lnTo>
                    <a:pt x="5" y="2"/>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54" name="Freeform 282"/>
            <p:cNvSpPr>
              <a:spLocks noChangeAspect="1"/>
            </p:cNvSpPr>
            <p:nvPr/>
          </p:nvSpPr>
          <p:spPr bwMode="auto">
            <a:xfrm>
              <a:off x="3729794" y="2554656"/>
              <a:ext cx="66417" cy="38425"/>
            </a:xfrm>
            <a:custGeom>
              <a:avLst/>
              <a:gdLst>
                <a:gd name="T0" fmla="*/ 2147483646 w 142"/>
                <a:gd name="T1" fmla="*/ 2147483646 h 88"/>
                <a:gd name="T2" fmla="*/ 2147483646 w 142"/>
                <a:gd name="T3" fmla="*/ 2147483646 h 88"/>
                <a:gd name="T4" fmla="*/ 2147483646 w 142"/>
                <a:gd name="T5" fmla="*/ 2147483646 h 88"/>
                <a:gd name="T6" fmla="*/ 2147483646 w 142"/>
                <a:gd name="T7" fmla="*/ 2147483646 h 88"/>
                <a:gd name="T8" fmla="*/ 0 w 142"/>
                <a:gd name="T9" fmla="*/ 0 h 88"/>
                <a:gd name="T10" fmla="*/ 2147483646 w 142"/>
                <a:gd name="T11" fmla="*/ 0 h 88"/>
                <a:gd name="T12" fmla="*/ 2147483646 w 142"/>
                <a:gd name="T13" fmla="*/ 0 h 88"/>
                <a:gd name="T14" fmla="*/ 2147483646 w 142"/>
                <a:gd name="T15" fmla="*/ 0 h 88"/>
                <a:gd name="T16" fmla="*/ 2147483646 w 142"/>
                <a:gd name="T17" fmla="*/ 2147483646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88"/>
                <a:gd name="T29" fmla="*/ 142 w 142"/>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88">
                  <a:moveTo>
                    <a:pt x="124" y="52"/>
                  </a:moveTo>
                  <a:lnTo>
                    <a:pt x="124" y="88"/>
                  </a:lnTo>
                  <a:lnTo>
                    <a:pt x="69" y="62"/>
                  </a:lnTo>
                  <a:lnTo>
                    <a:pt x="14" y="37"/>
                  </a:lnTo>
                  <a:lnTo>
                    <a:pt x="0" y="13"/>
                  </a:lnTo>
                  <a:lnTo>
                    <a:pt x="40" y="9"/>
                  </a:lnTo>
                  <a:lnTo>
                    <a:pt x="91" y="4"/>
                  </a:lnTo>
                  <a:lnTo>
                    <a:pt x="142" y="0"/>
                  </a:lnTo>
                  <a:lnTo>
                    <a:pt x="124" y="5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55" name="Freeform 283"/>
            <p:cNvSpPr>
              <a:spLocks noChangeAspect="1"/>
            </p:cNvSpPr>
            <p:nvPr/>
          </p:nvSpPr>
          <p:spPr bwMode="auto">
            <a:xfrm>
              <a:off x="3638471" y="2481524"/>
              <a:ext cx="33209" cy="57018"/>
            </a:xfrm>
            <a:custGeom>
              <a:avLst/>
              <a:gdLst>
                <a:gd name="T0" fmla="*/ 2147483646 w 71"/>
                <a:gd name="T1" fmla="*/ 2147483646 h 131"/>
                <a:gd name="T2" fmla="*/ 2147483646 w 71"/>
                <a:gd name="T3" fmla="*/ 2147483646 h 131"/>
                <a:gd name="T4" fmla="*/ 0 w 71"/>
                <a:gd name="T5" fmla="*/ 2147483646 h 131"/>
                <a:gd name="T6" fmla="*/ 0 w 71"/>
                <a:gd name="T7" fmla="*/ 2147483646 h 131"/>
                <a:gd name="T8" fmla="*/ 0 w 71"/>
                <a:gd name="T9" fmla="*/ 2147483646 h 131"/>
                <a:gd name="T10" fmla="*/ 2147483646 w 71"/>
                <a:gd name="T11" fmla="*/ 0 h 131"/>
                <a:gd name="T12" fmla="*/ 2147483646 w 71"/>
                <a:gd name="T13" fmla="*/ 2147483646 h 131"/>
                <a:gd name="T14" fmla="*/ 2147483646 w 71"/>
                <a:gd name="T15" fmla="*/ 2147483646 h 131"/>
                <a:gd name="T16" fmla="*/ 2147483646 w 71"/>
                <a:gd name="T17" fmla="*/ 2147483646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131"/>
                <a:gd name="T29" fmla="*/ 71 w 71"/>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131">
                  <a:moveTo>
                    <a:pt x="38" y="112"/>
                  </a:moveTo>
                  <a:lnTo>
                    <a:pt x="22" y="131"/>
                  </a:lnTo>
                  <a:lnTo>
                    <a:pt x="10" y="100"/>
                  </a:lnTo>
                  <a:lnTo>
                    <a:pt x="4" y="60"/>
                  </a:lnTo>
                  <a:lnTo>
                    <a:pt x="0" y="21"/>
                  </a:lnTo>
                  <a:lnTo>
                    <a:pt x="43" y="0"/>
                  </a:lnTo>
                  <a:lnTo>
                    <a:pt x="71" y="40"/>
                  </a:lnTo>
                  <a:lnTo>
                    <a:pt x="64" y="109"/>
                  </a:lnTo>
                  <a:lnTo>
                    <a:pt x="38" y="11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56" name="Freeform 284"/>
            <p:cNvSpPr>
              <a:spLocks noChangeAspect="1"/>
            </p:cNvSpPr>
            <p:nvPr/>
          </p:nvSpPr>
          <p:spPr bwMode="auto">
            <a:xfrm>
              <a:off x="3617716" y="2420788"/>
              <a:ext cx="1383" cy="1239"/>
            </a:xfrm>
            <a:custGeom>
              <a:avLst/>
              <a:gdLst>
                <a:gd name="T0" fmla="*/ 2147483646 w 2"/>
                <a:gd name="T1" fmla="*/ 0 h 2"/>
                <a:gd name="T2" fmla="*/ 0 w 2"/>
                <a:gd name="T3" fmla="*/ 0 h 2"/>
                <a:gd name="T4" fmla="*/ 0 w 2"/>
                <a:gd name="T5" fmla="*/ 2147483646 h 2"/>
                <a:gd name="T6" fmla="*/ 2147483646 w 2"/>
                <a:gd name="T7" fmla="*/ 0 h 2"/>
                <a:gd name="T8" fmla="*/ 0 60000 65536"/>
                <a:gd name="T9" fmla="*/ 0 60000 65536"/>
                <a:gd name="T10" fmla="*/ 0 60000 65536"/>
                <a:gd name="T11" fmla="*/ 0 60000 65536"/>
                <a:gd name="T12" fmla="*/ 0 w 2"/>
                <a:gd name="T13" fmla="*/ 0 h 2"/>
                <a:gd name="T14" fmla="*/ 2 w 2"/>
                <a:gd name="T15" fmla="*/ 2 h 2"/>
              </a:gdLst>
              <a:ahLst/>
              <a:cxnLst>
                <a:cxn ang="T8">
                  <a:pos x="T0" y="T1"/>
                </a:cxn>
                <a:cxn ang="T9">
                  <a:pos x="T2" y="T3"/>
                </a:cxn>
                <a:cxn ang="T10">
                  <a:pos x="T4" y="T5"/>
                </a:cxn>
                <a:cxn ang="T11">
                  <a:pos x="T6" y="T7"/>
                </a:cxn>
              </a:cxnLst>
              <a:rect l="T12" t="T13" r="T14" b="T15"/>
              <a:pathLst>
                <a:path w="2" h="2">
                  <a:moveTo>
                    <a:pt x="2" y="0"/>
                  </a:moveTo>
                  <a:lnTo>
                    <a:pt x="0" y="0"/>
                  </a:lnTo>
                  <a:lnTo>
                    <a:pt x="0" y="2"/>
                  </a:lnTo>
                  <a:lnTo>
                    <a:pt x="2"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57" name="Freeform 285"/>
            <p:cNvSpPr>
              <a:spLocks noChangeAspect="1"/>
            </p:cNvSpPr>
            <p:nvPr/>
          </p:nvSpPr>
          <p:spPr bwMode="auto">
            <a:xfrm>
              <a:off x="4017602" y="2465411"/>
              <a:ext cx="401270" cy="145024"/>
            </a:xfrm>
            <a:custGeom>
              <a:avLst/>
              <a:gdLst>
                <a:gd name="T0" fmla="*/ 2147483646 w 857"/>
                <a:gd name="T1" fmla="*/ 2147483646 h 332"/>
                <a:gd name="T2" fmla="*/ 2147483646 w 857"/>
                <a:gd name="T3" fmla="*/ 2147483646 h 332"/>
                <a:gd name="T4" fmla="*/ 2147483646 w 857"/>
                <a:gd name="T5" fmla="*/ 2147483646 h 332"/>
                <a:gd name="T6" fmla="*/ 2147483646 w 857"/>
                <a:gd name="T7" fmla="*/ 2147483646 h 332"/>
                <a:gd name="T8" fmla="*/ 2147483646 w 857"/>
                <a:gd name="T9" fmla="*/ 2147483646 h 332"/>
                <a:gd name="T10" fmla="*/ 2147483646 w 857"/>
                <a:gd name="T11" fmla="*/ 2147483646 h 332"/>
                <a:gd name="T12" fmla="*/ 2147483646 w 857"/>
                <a:gd name="T13" fmla="*/ 2147483646 h 332"/>
                <a:gd name="T14" fmla="*/ 2147483646 w 857"/>
                <a:gd name="T15" fmla="*/ 2147483646 h 332"/>
                <a:gd name="T16" fmla="*/ 2147483646 w 857"/>
                <a:gd name="T17" fmla="*/ 2147483646 h 332"/>
                <a:gd name="T18" fmla="*/ 2147483646 w 857"/>
                <a:gd name="T19" fmla="*/ 2147483646 h 332"/>
                <a:gd name="T20" fmla="*/ 2147483646 w 857"/>
                <a:gd name="T21" fmla="*/ 2147483646 h 332"/>
                <a:gd name="T22" fmla="*/ 2147483646 w 857"/>
                <a:gd name="T23" fmla="*/ 2147483646 h 332"/>
                <a:gd name="T24" fmla="*/ 2147483646 w 857"/>
                <a:gd name="T25" fmla="*/ 2147483646 h 332"/>
                <a:gd name="T26" fmla="*/ 0 w 857"/>
                <a:gd name="T27" fmla="*/ 2147483646 h 332"/>
                <a:gd name="T28" fmla="*/ 2147483646 w 857"/>
                <a:gd name="T29" fmla="*/ 2147483646 h 332"/>
                <a:gd name="T30" fmla="*/ 2147483646 w 857"/>
                <a:gd name="T31" fmla="*/ 2147483646 h 332"/>
                <a:gd name="T32" fmla="*/ 0 w 857"/>
                <a:gd name="T33" fmla="*/ 2147483646 h 332"/>
                <a:gd name="T34" fmla="*/ 2147483646 w 857"/>
                <a:gd name="T35" fmla="*/ 2147483646 h 332"/>
                <a:gd name="T36" fmla="*/ 2147483646 w 857"/>
                <a:gd name="T37" fmla="*/ 2147483646 h 332"/>
                <a:gd name="T38" fmla="*/ 2147483646 w 857"/>
                <a:gd name="T39" fmla="*/ 2147483646 h 332"/>
                <a:gd name="T40" fmla="*/ 2147483646 w 857"/>
                <a:gd name="T41" fmla="*/ 2147483646 h 332"/>
                <a:gd name="T42" fmla="*/ 2147483646 w 857"/>
                <a:gd name="T43" fmla="*/ 0 h 332"/>
                <a:gd name="T44" fmla="*/ 2147483646 w 857"/>
                <a:gd name="T45" fmla="*/ 0 h 332"/>
                <a:gd name="T46" fmla="*/ 2147483646 w 857"/>
                <a:gd name="T47" fmla="*/ 2147483646 h 332"/>
                <a:gd name="T48" fmla="*/ 2147483646 w 857"/>
                <a:gd name="T49" fmla="*/ 2147483646 h 332"/>
                <a:gd name="T50" fmla="*/ 2147483646 w 857"/>
                <a:gd name="T51" fmla="*/ 2147483646 h 332"/>
                <a:gd name="T52" fmla="*/ 2147483646 w 857"/>
                <a:gd name="T53" fmla="*/ 2147483646 h 332"/>
                <a:gd name="T54" fmla="*/ 2147483646 w 857"/>
                <a:gd name="T55" fmla="*/ 2147483646 h 332"/>
                <a:gd name="T56" fmla="*/ 2147483646 w 857"/>
                <a:gd name="T57" fmla="*/ 2147483646 h 332"/>
                <a:gd name="T58" fmla="*/ 2147483646 w 857"/>
                <a:gd name="T59" fmla="*/ 2147483646 h 332"/>
                <a:gd name="T60" fmla="*/ 2147483646 w 857"/>
                <a:gd name="T61" fmla="*/ 2147483646 h 332"/>
                <a:gd name="T62" fmla="*/ 2147483646 w 857"/>
                <a:gd name="T63" fmla="*/ 2147483646 h 332"/>
                <a:gd name="T64" fmla="*/ 2147483646 w 857"/>
                <a:gd name="T65" fmla="*/ 2147483646 h 332"/>
                <a:gd name="T66" fmla="*/ 2147483646 w 857"/>
                <a:gd name="T67" fmla="*/ 2147483646 h 3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57"/>
                <a:gd name="T103" fmla="*/ 0 h 332"/>
                <a:gd name="T104" fmla="*/ 857 w 857"/>
                <a:gd name="T105" fmla="*/ 332 h 3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57" h="332">
                  <a:moveTo>
                    <a:pt x="640" y="282"/>
                  </a:moveTo>
                  <a:lnTo>
                    <a:pt x="573" y="280"/>
                  </a:lnTo>
                  <a:lnTo>
                    <a:pt x="503" y="285"/>
                  </a:lnTo>
                  <a:lnTo>
                    <a:pt x="487" y="292"/>
                  </a:lnTo>
                  <a:lnTo>
                    <a:pt x="484" y="316"/>
                  </a:lnTo>
                  <a:lnTo>
                    <a:pt x="466" y="332"/>
                  </a:lnTo>
                  <a:lnTo>
                    <a:pt x="461" y="331"/>
                  </a:lnTo>
                  <a:lnTo>
                    <a:pt x="461" y="320"/>
                  </a:lnTo>
                  <a:lnTo>
                    <a:pt x="463" y="279"/>
                  </a:lnTo>
                  <a:lnTo>
                    <a:pt x="443" y="291"/>
                  </a:lnTo>
                  <a:lnTo>
                    <a:pt x="412" y="288"/>
                  </a:lnTo>
                  <a:lnTo>
                    <a:pt x="378" y="301"/>
                  </a:lnTo>
                  <a:lnTo>
                    <a:pt x="330" y="323"/>
                  </a:lnTo>
                  <a:lnTo>
                    <a:pt x="293" y="311"/>
                  </a:lnTo>
                  <a:lnTo>
                    <a:pt x="218" y="280"/>
                  </a:lnTo>
                  <a:lnTo>
                    <a:pt x="209" y="303"/>
                  </a:lnTo>
                  <a:lnTo>
                    <a:pt x="187" y="316"/>
                  </a:lnTo>
                  <a:lnTo>
                    <a:pt x="145" y="300"/>
                  </a:lnTo>
                  <a:lnTo>
                    <a:pt x="121" y="286"/>
                  </a:lnTo>
                  <a:lnTo>
                    <a:pt x="97" y="291"/>
                  </a:lnTo>
                  <a:lnTo>
                    <a:pt x="73" y="289"/>
                  </a:lnTo>
                  <a:lnTo>
                    <a:pt x="102" y="274"/>
                  </a:lnTo>
                  <a:lnTo>
                    <a:pt x="66" y="270"/>
                  </a:lnTo>
                  <a:lnTo>
                    <a:pt x="70" y="256"/>
                  </a:lnTo>
                  <a:lnTo>
                    <a:pt x="49" y="237"/>
                  </a:lnTo>
                  <a:lnTo>
                    <a:pt x="54" y="226"/>
                  </a:lnTo>
                  <a:lnTo>
                    <a:pt x="17" y="207"/>
                  </a:lnTo>
                  <a:lnTo>
                    <a:pt x="9" y="188"/>
                  </a:lnTo>
                  <a:lnTo>
                    <a:pt x="21" y="191"/>
                  </a:lnTo>
                  <a:lnTo>
                    <a:pt x="37" y="195"/>
                  </a:lnTo>
                  <a:lnTo>
                    <a:pt x="28" y="176"/>
                  </a:lnTo>
                  <a:lnTo>
                    <a:pt x="28" y="167"/>
                  </a:lnTo>
                  <a:lnTo>
                    <a:pt x="24" y="137"/>
                  </a:lnTo>
                  <a:lnTo>
                    <a:pt x="0" y="135"/>
                  </a:lnTo>
                  <a:lnTo>
                    <a:pt x="2" y="95"/>
                  </a:lnTo>
                  <a:lnTo>
                    <a:pt x="48" y="89"/>
                  </a:lnTo>
                  <a:lnTo>
                    <a:pt x="61" y="79"/>
                  </a:lnTo>
                  <a:lnTo>
                    <a:pt x="117" y="80"/>
                  </a:lnTo>
                  <a:lnTo>
                    <a:pt x="151" y="67"/>
                  </a:lnTo>
                  <a:lnTo>
                    <a:pt x="137" y="64"/>
                  </a:lnTo>
                  <a:lnTo>
                    <a:pt x="115" y="46"/>
                  </a:lnTo>
                  <a:lnTo>
                    <a:pt x="200" y="49"/>
                  </a:lnTo>
                  <a:lnTo>
                    <a:pt x="261" y="10"/>
                  </a:lnTo>
                  <a:lnTo>
                    <a:pt x="305" y="4"/>
                  </a:lnTo>
                  <a:lnTo>
                    <a:pt x="349" y="0"/>
                  </a:lnTo>
                  <a:lnTo>
                    <a:pt x="378" y="1"/>
                  </a:lnTo>
                  <a:lnTo>
                    <a:pt x="409" y="16"/>
                  </a:lnTo>
                  <a:lnTo>
                    <a:pt x="427" y="26"/>
                  </a:lnTo>
                  <a:lnTo>
                    <a:pt x="485" y="40"/>
                  </a:lnTo>
                  <a:lnTo>
                    <a:pt x="543" y="53"/>
                  </a:lnTo>
                  <a:lnTo>
                    <a:pt x="600" y="55"/>
                  </a:lnTo>
                  <a:lnTo>
                    <a:pt x="667" y="25"/>
                  </a:lnTo>
                  <a:lnTo>
                    <a:pt x="726" y="21"/>
                  </a:lnTo>
                  <a:lnTo>
                    <a:pt x="754" y="41"/>
                  </a:lnTo>
                  <a:lnTo>
                    <a:pt x="773" y="76"/>
                  </a:lnTo>
                  <a:lnTo>
                    <a:pt x="791" y="106"/>
                  </a:lnTo>
                  <a:lnTo>
                    <a:pt x="830" y="123"/>
                  </a:lnTo>
                  <a:lnTo>
                    <a:pt x="811" y="138"/>
                  </a:lnTo>
                  <a:lnTo>
                    <a:pt x="817" y="168"/>
                  </a:lnTo>
                  <a:lnTo>
                    <a:pt x="827" y="223"/>
                  </a:lnTo>
                  <a:lnTo>
                    <a:pt x="857" y="262"/>
                  </a:lnTo>
                  <a:lnTo>
                    <a:pt x="830" y="267"/>
                  </a:lnTo>
                  <a:lnTo>
                    <a:pt x="818" y="256"/>
                  </a:lnTo>
                  <a:lnTo>
                    <a:pt x="758" y="256"/>
                  </a:lnTo>
                  <a:lnTo>
                    <a:pt x="746" y="267"/>
                  </a:lnTo>
                  <a:lnTo>
                    <a:pt x="732" y="261"/>
                  </a:lnTo>
                  <a:lnTo>
                    <a:pt x="687" y="271"/>
                  </a:lnTo>
                  <a:lnTo>
                    <a:pt x="640" y="28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58" name="Freeform 286"/>
            <p:cNvSpPr>
              <a:spLocks noChangeAspect="1"/>
            </p:cNvSpPr>
            <p:nvPr/>
          </p:nvSpPr>
          <p:spPr bwMode="auto">
            <a:xfrm>
              <a:off x="4009300" y="2462931"/>
              <a:ext cx="62267" cy="44623"/>
            </a:xfrm>
            <a:custGeom>
              <a:avLst/>
              <a:gdLst>
                <a:gd name="T0" fmla="*/ 2147483646 w 132"/>
                <a:gd name="T1" fmla="*/ 0 h 99"/>
                <a:gd name="T2" fmla="*/ 0 w 132"/>
                <a:gd name="T3" fmla="*/ 0 h 99"/>
                <a:gd name="T4" fmla="*/ 2147483646 w 132"/>
                <a:gd name="T5" fmla="*/ 2147483646 h 99"/>
                <a:gd name="T6" fmla="*/ 0 w 132"/>
                <a:gd name="T7" fmla="*/ 2147483646 h 99"/>
                <a:gd name="T8" fmla="*/ 2147483646 w 132"/>
                <a:gd name="T9" fmla="*/ 2147483646 h 99"/>
                <a:gd name="T10" fmla="*/ 0 w 132"/>
                <a:gd name="T11" fmla="*/ 2147483646 h 99"/>
                <a:gd name="T12" fmla="*/ 2147483646 w 132"/>
                <a:gd name="T13" fmla="*/ 2147483646 h 99"/>
                <a:gd name="T14" fmla="*/ 2147483646 w 132"/>
                <a:gd name="T15" fmla="*/ 2147483646 h 99"/>
                <a:gd name="T16" fmla="*/ 2147483646 w 132"/>
                <a:gd name="T17" fmla="*/ 2147483646 h 99"/>
                <a:gd name="T18" fmla="*/ 2147483646 w 132"/>
                <a:gd name="T19" fmla="*/ 0 h 99"/>
                <a:gd name="T20" fmla="*/ 2147483646 w 132"/>
                <a:gd name="T21" fmla="*/ 0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2"/>
                <a:gd name="T34" fmla="*/ 0 h 99"/>
                <a:gd name="T35" fmla="*/ 132 w 132"/>
                <a:gd name="T36" fmla="*/ 99 h 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2" h="99">
                  <a:moveTo>
                    <a:pt x="15" y="3"/>
                  </a:moveTo>
                  <a:lnTo>
                    <a:pt x="8" y="15"/>
                  </a:lnTo>
                  <a:lnTo>
                    <a:pt x="18" y="34"/>
                  </a:lnTo>
                  <a:lnTo>
                    <a:pt x="0" y="69"/>
                  </a:lnTo>
                  <a:lnTo>
                    <a:pt x="30" y="73"/>
                  </a:lnTo>
                  <a:lnTo>
                    <a:pt x="12" y="99"/>
                  </a:lnTo>
                  <a:lnTo>
                    <a:pt x="63" y="61"/>
                  </a:lnTo>
                  <a:lnTo>
                    <a:pt x="132" y="51"/>
                  </a:lnTo>
                  <a:lnTo>
                    <a:pt x="112" y="34"/>
                  </a:lnTo>
                  <a:lnTo>
                    <a:pt x="79" y="0"/>
                  </a:lnTo>
                  <a:lnTo>
                    <a:pt x="15"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59" name="Freeform 287"/>
            <p:cNvSpPr>
              <a:spLocks noChangeAspect="1"/>
            </p:cNvSpPr>
            <p:nvPr/>
          </p:nvSpPr>
          <p:spPr bwMode="auto">
            <a:xfrm>
              <a:off x="3912441" y="2134457"/>
              <a:ext cx="174345" cy="105360"/>
            </a:xfrm>
            <a:custGeom>
              <a:avLst/>
              <a:gdLst>
                <a:gd name="T0" fmla="*/ 2147483646 w 376"/>
                <a:gd name="T1" fmla="*/ 2147483646 h 239"/>
                <a:gd name="T2" fmla="*/ 2147483646 w 376"/>
                <a:gd name="T3" fmla="*/ 2147483646 h 239"/>
                <a:gd name="T4" fmla="*/ 2147483646 w 376"/>
                <a:gd name="T5" fmla="*/ 2147483646 h 239"/>
                <a:gd name="T6" fmla="*/ 2147483646 w 376"/>
                <a:gd name="T7" fmla="*/ 2147483646 h 239"/>
                <a:gd name="T8" fmla="*/ 2147483646 w 376"/>
                <a:gd name="T9" fmla="*/ 2147483646 h 239"/>
                <a:gd name="T10" fmla="*/ 2147483646 w 376"/>
                <a:gd name="T11" fmla="*/ 2147483646 h 239"/>
                <a:gd name="T12" fmla="*/ 2147483646 w 376"/>
                <a:gd name="T13" fmla="*/ 2147483646 h 239"/>
                <a:gd name="T14" fmla="*/ 2147483646 w 376"/>
                <a:gd name="T15" fmla="*/ 2147483646 h 239"/>
                <a:gd name="T16" fmla="*/ 2147483646 w 376"/>
                <a:gd name="T17" fmla="*/ 2147483646 h 239"/>
                <a:gd name="T18" fmla="*/ 0 w 376"/>
                <a:gd name="T19" fmla="*/ 2147483646 h 239"/>
                <a:gd name="T20" fmla="*/ 2147483646 w 376"/>
                <a:gd name="T21" fmla="*/ 2147483646 h 239"/>
                <a:gd name="T22" fmla="*/ 0 w 376"/>
                <a:gd name="T23" fmla="*/ 2147483646 h 239"/>
                <a:gd name="T24" fmla="*/ 2147483646 w 376"/>
                <a:gd name="T25" fmla="*/ 2147483646 h 239"/>
                <a:gd name="T26" fmla="*/ 2147483646 w 376"/>
                <a:gd name="T27" fmla="*/ 0 h 239"/>
                <a:gd name="T28" fmla="*/ 2147483646 w 376"/>
                <a:gd name="T29" fmla="*/ 0 h 239"/>
                <a:gd name="T30" fmla="*/ 2147483646 w 376"/>
                <a:gd name="T31" fmla="*/ 0 h 239"/>
                <a:gd name="T32" fmla="*/ 2147483646 w 376"/>
                <a:gd name="T33" fmla="*/ 2147483646 h 239"/>
                <a:gd name="T34" fmla="*/ 2147483646 w 376"/>
                <a:gd name="T35" fmla="*/ 2147483646 h 239"/>
                <a:gd name="T36" fmla="*/ 2147483646 w 376"/>
                <a:gd name="T37" fmla="*/ 2147483646 h 2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6"/>
                <a:gd name="T58" fmla="*/ 0 h 239"/>
                <a:gd name="T59" fmla="*/ 376 w 376"/>
                <a:gd name="T60" fmla="*/ 239 h 2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6" h="239">
                  <a:moveTo>
                    <a:pt x="376" y="130"/>
                  </a:moveTo>
                  <a:lnTo>
                    <a:pt x="361" y="145"/>
                  </a:lnTo>
                  <a:lnTo>
                    <a:pt x="373" y="193"/>
                  </a:lnTo>
                  <a:lnTo>
                    <a:pt x="322" y="218"/>
                  </a:lnTo>
                  <a:lnTo>
                    <a:pt x="325" y="239"/>
                  </a:lnTo>
                  <a:lnTo>
                    <a:pt x="251" y="225"/>
                  </a:lnTo>
                  <a:lnTo>
                    <a:pt x="177" y="210"/>
                  </a:lnTo>
                  <a:lnTo>
                    <a:pt x="104" y="210"/>
                  </a:lnTo>
                  <a:lnTo>
                    <a:pt x="31" y="210"/>
                  </a:lnTo>
                  <a:lnTo>
                    <a:pt x="7" y="194"/>
                  </a:lnTo>
                  <a:lnTo>
                    <a:pt x="34" y="158"/>
                  </a:lnTo>
                  <a:lnTo>
                    <a:pt x="0" y="90"/>
                  </a:lnTo>
                  <a:lnTo>
                    <a:pt x="64" y="48"/>
                  </a:lnTo>
                  <a:lnTo>
                    <a:pt x="125" y="6"/>
                  </a:lnTo>
                  <a:lnTo>
                    <a:pt x="183" y="0"/>
                  </a:lnTo>
                  <a:lnTo>
                    <a:pt x="248" y="11"/>
                  </a:lnTo>
                  <a:lnTo>
                    <a:pt x="312" y="22"/>
                  </a:lnTo>
                  <a:lnTo>
                    <a:pt x="321" y="82"/>
                  </a:lnTo>
                  <a:lnTo>
                    <a:pt x="376" y="13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60" name="Freeform 288"/>
            <p:cNvSpPr>
              <a:spLocks noChangeAspect="1"/>
            </p:cNvSpPr>
            <p:nvPr/>
          </p:nvSpPr>
          <p:spPr bwMode="auto">
            <a:xfrm>
              <a:off x="3620483" y="2112146"/>
              <a:ext cx="45661" cy="48342"/>
            </a:xfrm>
            <a:custGeom>
              <a:avLst/>
              <a:gdLst>
                <a:gd name="T0" fmla="*/ 2147483646 w 99"/>
                <a:gd name="T1" fmla="*/ 2147483646 h 109"/>
                <a:gd name="T2" fmla="*/ 2147483646 w 99"/>
                <a:gd name="T3" fmla="*/ 2147483646 h 109"/>
                <a:gd name="T4" fmla="*/ 2147483646 w 99"/>
                <a:gd name="T5" fmla="*/ 2147483646 h 109"/>
                <a:gd name="T6" fmla="*/ 0 w 99"/>
                <a:gd name="T7" fmla="*/ 2147483646 h 109"/>
                <a:gd name="T8" fmla="*/ 0 w 99"/>
                <a:gd name="T9" fmla="*/ 2147483646 h 109"/>
                <a:gd name="T10" fmla="*/ 0 w 99"/>
                <a:gd name="T11" fmla="*/ 2147483646 h 109"/>
                <a:gd name="T12" fmla="*/ 2147483646 w 99"/>
                <a:gd name="T13" fmla="*/ 0 h 109"/>
                <a:gd name="T14" fmla="*/ 2147483646 w 99"/>
                <a:gd name="T15" fmla="*/ 2147483646 h 109"/>
                <a:gd name="T16" fmla="*/ 2147483646 w 99"/>
                <a:gd name="T17" fmla="*/ 0 h 109"/>
                <a:gd name="T18" fmla="*/ 2147483646 w 99"/>
                <a:gd name="T19" fmla="*/ 0 h 109"/>
                <a:gd name="T20" fmla="*/ 2147483646 w 99"/>
                <a:gd name="T21" fmla="*/ 2147483646 h 109"/>
                <a:gd name="T22" fmla="*/ 2147483646 w 99"/>
                <a:gd name="T23" fmla="*/ 2147483646 h 109"/>
                <a:gd name="T24" fmla="*/ 2147483646 w 99"/>
                <a:gd name="T25" fmla="*/ 2147483646 h 109"/>
                <a:gd name="T26" fmla="*/ 2147483646 w 99"/>
                <a:gd name="T27" fmla="*/ 2147483646 h 109"/>
                <a:gd name="T28" fmla="*/ 2147483646 w 99"/>
                <a:gd name="T29" fmla="*/ 2147483646 h 109"/>
                <a:gd name="T30" fmla="*/ 2147483646 w 99"/>
                <a:gd name="T31" fmla="*/ 2147483646 h 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9"/>
                <a:gd name="T49" fmla="*/ 0 h 109"/>
                <a:gd name="T50" fmla="*/ 99 w 99"/>
                <a:gd name="T51" fmla="*/ 109 h 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9" h="109">
                  <a:moveTo>
                    <a:pt x="56" y="97"/>
                  </a:moveTo>
                  <a:lnTo>
                    <a:pt x="51" y="109"/>
                  </a:lnTo>
                  <a:lnTo>
                    <a:pt x="20" y="104"/>
                  </a:lnTo>
                  <a:lnTo>
                    <a:pt x="12" y="97"/>
                  </a:lnTo>
                  <a:lnTo>
                    <a:pt x="3" y="71"/>
                  </a:lnTo>
                  <a:lnTo>
                    <a:pt x="0" y="19"/>
                  </a:lnTo>
                  <a:lnTo>
                    <a:pt x="23" y="13"/>
                  </a:lnTo>
                  <a:lnTo>
                    <a:pt x="32" y="19"/>
                  </a:lnTo>
                  <a:lnTo>
                    <a:pt x="35" y="9"/>
                  </a:lnTo>
                  <a:lnTo>
                    <a:pt x="65" y="0"/>
                  </a:lnTo>
                  <a:lnTo>
                    <a:pt x="76" y="19"/>
                  </a:lnTo>
                  <a:lnTo>
                    <a:pt x="99" y="21"/>
                  </a:lnTo>
                  <a:lnTo>
                    <a:pt x="88" y="42"/>
                  </a:lnTo>
                  <a:lnTo>
                    <a:pt x="60" y="64"/>
                  </a:lnTo>
                  <a:lnTo>
                    <a:pt x="62" y="70"/>
                  </a:lnTo>
                  <a:lnTo>
                    <a:pt x="56" y="9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1" name="Freeform 289"/>
            <p:cNvSpPr>
              <a:spLocks noChangeAspect="1"/>
            </p:cNvSpPr>
            <p:nvPr/>
          </p:nvSpPr>
          <p:spPr bwMode="auto">
            <a:xfrm>
              <a:off x="3674447" y="2130739"/>
              <a:ext cx="29058" cy="26030"/>
            </a:xfrm>
            <a:custGeom>
              <a:avLst/>
              <a:gdLst>
                <a:gd name="T0" fmla="*/ 2147483646 w 61"/>
                <a:gd name="T1" fmla="*/ 2147483646 h 57"/>
                <a:gd name="T2" fmla="*/ 2147483646 w 61"/>
                <a:gd name="T3" fmla="*/ 0 h 57"/>
                <a:gd name="T4" fmla="*/ 2147483646 w 61"/>
                <a:gd name="T5" fmla="*/ 0 h 57"/>
                <a:gd name="T6" fmla="*/ 2147483646 w 61"/>
                <a:gd name="T7" fmla="*/ 0 h 57"/>
                <a:gd name="T8" fmla="*/ 2147483646 w 61"/>
                <a:gd name="T9" fmla="*/ 0 h 57"/>
                <a:gd name="T10" fmla="*/ 0 w 61"/>
                <a:gd name="T11" fmla="*/ 0 h 57"/>
                <a:gd name="T12" fmla="*/ 0 w 61"/>
                <a:gd name="T13" fmla="*/ 0 h 57"/>
                <a:gd name="T14" fmla="*/ 0 w 61"/>
                <a:gd name="T15" fmla="*/ 2147483646 h 57"/>
                <a:gd name="T16" fmla="*/ 2147483646 w 61"/>
                <a:gd name="T17" fmla="*/ 2147483646 h 57"/>
                <a:gd name="T18" fmla="*/ 2147483646 w 61"/>
                <a:gd name="T19" fmla="*/ 2147483646 h 57"/>
                <a:gd name="T20" fmla="*/ 2147483646 w 61"/>
                <a:gd name="T21" fmla="*/ 2147483646 h 57"/>
                <a:gd name="T22" fmla="*/ 2147483646 w 61"/>
                <a:gd name="T23" fmla="*/ 2147483646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57"/>
                <a:gd name="T38" fmla="*/ 61 w 61"/>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57">
                  <a:moveTo>
                    <a:pt x="61" y="19"/>
                  </a:moveTo>
                  <a:lnTo>
                    <a:pt x="57" y="11"/>
                  </a:lnTo>
                  <a:lnTo>
                    <a:pt x="41" y="0"/>
                  </a:lnTo>
                  <a:lnTo>
                    <a:pt x="39" y="18"/>
                  </a:lnTo>
                  <a:lnTo>
                    <a:pt x="26" y="15"/>
                  </a:lnTo>
                  <a:lnTo>
                    <a:pt x="8" y="6"/>
                  </a:lnTo>
                  <a:lnTo>
                    <a:pt x="2" y="18"/>
                  </a:lnTo>
                  <a:lnTo>
                    <a:pt x="0" y="28"/>
                  </a:lnTo>
                  <a:lnTo>
                    <a:pt x="33" y="57"/>
                  </a:lnTo>
                  <a:lnTo>
                    <a:pt x="45" y="45"/>
                  </a:lnTo>
                  <a:lnTo>
                    <a:pt x="45" y="34"/>
                  </a:lnTo>
                  <a:lnTo>
                    <a:pt x="61" y="1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2" name="Freeform 290"/>
            <p:cNvSpPr>
              <a:spLocks noChangeAspect="1"/>
            </p:cNvSpPr>
            <p:nvPr/>
          </p:nvSpPr>
          <p:spPr bwMode="auto">
            <a:xfrm>
              <a:off x="3624634" y="2096033"/>
              <a:ext cx="37360" cy="24790"/>
            </a:xfrm>
            <a:custGeom>
              <a:avLst/>
              <a:gdLst>
                <a:gd name="T0" fmla="*/ 2147483646 w 84"/>
                <a:gd name="T1" fmla="*/ 2147483646 h 55"/>
                <a:gd name="T2" fmla="*/ 0 w 84"/>
                <a:gd name="T3" fmla="*/ 2147483646 h 55"/>
                <a:gd name="T4" fmla="*/ 0 w 84"/>
                <a:gd name="T5" fmla="*/ 2147483646 h 55"/>
                <a:gd name="T6" fmla="*/ 0 w 84"/>
                <a:gd name="T7" fmla="*/ 2147483646 h 55"/>
                <a:gd name="T8" fmla="*/ 2147483646 w 84"/>
                <a:gd name="T9" fmla="*/ 2147483646 h 55"/>
                <a:gd name="T10" fmla="*/ 2147483646 w 84"/>
                <a:gd name="T11" fmla="*/ 0 h 55"/>
                <a:gd name="T12" fmla="*/ 2147483646 w 84"/>
                <a:gd name="T13" fmla="*/ 2147483646 h 55"/>
                <a:gd name="T14" fmla="*/ 0 60000 65536"/>
                <a:gd name="T15" fmla="*/ 0 60000 65536"/>
                <a:gd name="T16" fmla="*/ 0 60000 65536"/>
                <a:gd name="T17" fmla="*/ 0 60000 65536"/>
                <a:gd name="T18" fmla="*/ 0 60000 65536"/>
                <a:gd name="T19" fmla="*/ 0 60000 65536"/>
                <a:gd name="T20" fmla="*/ 0 60000 65536"/>
                <a:gd name="T21" fmla="*/ 0 w 84"/>
                <a:gd name="T22" fmla="*/ 0 h 55"/>
                <a:gd name="T23" fmla="*/ 84 w 8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5">
                  <a:moveTo>
                    <a:pt x="69" y="37"/>
                  </a:moveTo>
                  <a:lnTo>
                    <a:pt x="8" y="40"/>
                  </a:lnTo>
                  <a:lnTo>
                    <a:pt x="0" y="55"/>
                  </a:lnTo>
                  <a:lnTo>
                    <a:pt x="3" y="31"/>
                  </a:lnTo>
                  <a:lnTo>
                    <a:pt x="44" y="25"/>
                  </a:lnTo>
                  <a:lnTo>
                    <a:pt x="84" y="0"/>
                  </a:lnTo>
                  <a:lnTo>
                    <a:pt x="69" y="3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3" name="Freeform 291"/>
            <p:cNvSpPr>
              <a:spLocks noChangeAspect="1"/>
            </p:cNvSpPr>
            <p:nvPr/>
          </p:nvSpPr>
          <p:spPr bwMode="auto">
            <a:xfrm>
              <a:off x="3650924" y="2145613"/>
              <a:ext cx="20755" cy="11155"/>
            </a:xfrm>
            <a:custGeom>
              <a:avLst/>
              <a:gdLst>
                <a:gd name="T0" fmla="*/ 2147483646 w 43"/>
                <a:gd name="T1" fmla="*/ 0 h 22"/>
                <a:gd name="T2" fmla="*/ 2147483646 w 43"/>
                <a:gd name="T3" fmla="*/ 0 h 22"/>
                <a:gd name="T4" fmla="*/ 0 w 43"/>
                <a:gd name="T5" fmla="*/ 0 h 22"/>
                <a:gd name="T6" fmla="*/ 2147483646 w 43"/>
                <a:gd name="T7" fmla="*/ 2147483646 h 22"/>
                <a:gd name="T8" fmla="*/ 2147483646 w 43"/>
                <a:gd name="T9" fmla="*/ 0 h 22"/>
                <a:gd name="T10" fmla="*/ 0 60000 65536"/>
                <a:gd name="T11" fmla="*/ 0 60000 65536"/>
                <a:gd name="T12" fmla="*/ 0 60000 65536"/>
                <a:gd name="T13" fmla="*/ 0 60000 65536"/>
                <a:gd name="T14" fmla="*/ 0 60000 65536"/>
                <a:gd name="T15" fmla="*/ 0 w 43"/>
                <a:gd name="T16" fmla="*/ 0 h 22"/>
                <a:gd name="T17" fmla="*/ 43 w 43"/>
                <a:gd name="T18" fmla="*/ 22 h 22"/>
              </a:gdLst>
              <a:ahLst/>
              <a:cxnLst>
                <a:cxn ang="T10">
                  <a:pos x="T0" y="T1"/>
                </a:cxn>
                <a:cxn ang="T11">
                  <a:pos x="T2" y="T3"/>
                </a:cxn>
                <a:cxn ang="T12">
                  <a:pos x="T4" y="T5"/>
                </a:cxn>
                <a:cxn ang="T13">
                  <a:pos x="T6" y="T7"/>
                </a:cxn>
                <a:cxn ang="T14">
                  <a:pos x="T8" y="T9"/>
                </a:cxn>
              </a:cxnLst>
              <a:rect l="T15" t="T16" r="T17" b="T18"/>
              <a:pathLst>
                <a:path w="43" h="22">
                  <a:moveTo>
                    <a:pt x="43" y="7"/>
                  </a:moveTo>
                  <a:lnTo>
                    <a:pt x="30" y="0"/>
                  </a:lnTo>
                  <a:lnTo>
                    <a:pt x="0" y="1"/>
                  </a:lnTo>
                  <a:lnTo>
                    <a:pt x="31" y="22"/>
                  </a:lnTo>
                  <a:lnTo>
                    <a:pt x="43" y="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4" name="Freeform 292"/>
            <p:cNvSpPr>
              <a:spLocks noChangeAspect="1"/>
            </p:cNvSpPr>
            <p:nvPr/>
          </p:nvSpPr>
          <p:spPr bwMode="auto">
            <a:xfrm>
              <a:off x="3693818" y="2159248"/>
              <a:ext cx="2767" cy="3719"/>
            </a:xfrm>
            <a:custGeom>
              <a:avLst/>
              <a:gdLst>
                <a:gd name="T0" fmla="*/ 0 w 11"/>
                <a:gd name="T1" fmla="*/ 0 h 11"/>
                <a:gd name="T2" fmla="*/ 0 w 11"/>
                <a:gd name="T3" fmla="*/ 0 h 11"/>
                <a:gd name="T4" fmla="*/ 0 w 11"/>
                <a:gd name="T5" fmla="*/ 0 h 11"/>
                <a:gd name="T6" fmla="*/ 0 w 11"/>
                <a:gd name="T7" fmla="*/ 0 h 11"/>
                <a:gd name="T8" fmla="*/ 0 60000 65536"/>
                <a:gd name="T9" fmla="*/ 0 60000 65536"/>
                <a:gd name="T10" fmla="*/ 0 60000 65536"/>
                <a:gd name="T11" fmla="*/ 0 60000 65536"/>
                <a:gd name="T12" fmla="*/ 0 w 11"/>
                <a:gd name="T13" fmla="*/ 0 h 11"/>
                <a:gd name="T14" fmla="*/ 11 w 11"/>
                <a:gd name="T15" fmla="*/ 11 h 11"/>
              </a:gdLst>
              <a:ahLst/>
              <a:cxnLst>
                <a:cxn ang="T8">
                  <a:pos x="T0" y="T1"/>
                </a:cxn>
                <a:cxn ang="T9">
                  <a:pos x="T2" y="T3"/>
                </a:cxn>
                <a:cxn ang="T10">
                  <a:pos x="T4" y="T5"/>
                </a:cxn>
                <a:cxn ang="T11">
                  <a:pos x="T6" y="T7"/>
                </a:cxn>
              </a:cxnLst>
              <a:rect l="T12" t="T13" r="T14" b="T15"/>
              <a:pathLst>
                <a:path w="11" h="11">
                  <a:moveTo>
                    <a:pt x="11" y="5"/>
                  </a:moveTo>
                  <a:lnTo>
                    <a:pt x="3" y="0"/>
                  </a:lnTo>
                  <a:lnTo>
                    <a:pt x="0" y="11"/>
                  </a:lnTo>
                  <a:lnTo>
                    <a:pt x="11" y="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5" name="Freeform 293"/>
            <p:cNvSpPr>
              <a:spLocks noChangeAspect="1"/>
            </p:cNvSpPr>
            <p:nvPr/>
          </p:nvSpPr>
          <p:spPr bwMode="auto">
            <a:xfrm>
              <a:off x="3895837" y="2055128"/>
              <a:ext cx="84406" cy="35947"/>
            </a:xfrm>
            <a:custGeom>
              <a:avLst/>
              <a:gdLst>
                <a:gd name="T0" fmla="*/ 2147483646 w 181"/>
                <a:gd name="T1" fmla="*/ 2147483646 h 85"/>
                <a:gd name="T2" fmla="*/ 2147483646 w 181"/>
                <a:gd name="T3" fmla="*/ 0 h 85"/>
                <a:gd name="T4" fmla="*/ 2147483646 w 181"/>
                <a:gd name="T5" fmla="*/ 0 h 85"/>
                <a:gd name="T6" fmla="*/ 0 w 181"/>
                <a:gd name="T7" fmla="*/ 0 h 85"/>
                <a:gd name="T8" fmla="*/ 0 w 181"/>
                <a:gd name="T9" fmla="*/ 2147483646 h 85"/>
                <a:gd name="T10" fmla="*/ 2147483646 w 181"/>
                <a:gd name="T11" fmla="*/ 2147483646 h 85"/>
                <a:gd name="T12" fmla="*/ 2147483646 w 181"/>
                <a:gd name="T13" fmla="*/ 2147483646 h 85"/>
                <a:gd name="T14" fmla="*/ 2147483646 w 181"/>
                <a:gd name="T15" fmla="*/ 2147483646 h 85"/>
                <a:gd name="T16" fmla="*/ 2147483646 w 181"/>
                <a:gd name="T17" fmla="*/ 2147483646 h 85"/>
                <a:gd name="T18" fmla="*/ 2147483646 w 181"/>
                <a:gd name="T19" fmla="*/ 2147483646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85"/>
                <a:gd name="T32" fmla="*/ 181 w 181"/>
                <a:gd name="T33" fmla="*/ 85 h 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85">
                  <a:moveTo>
                    <a:pt x="181" y="54"/>
                  </a:moveTo>
                  <a:lnTo>
                    <a:pt x="167" y="6"/>
                  </a:lnTo>
                  <a:lnTo>
                    <a:pt x="72" y="0"/>
                  </a:lnTo>
                  <a:lnTo>
                    <a:pt x="0" y="19"/>
                  </a:lnTo>
                  <a:lnTo>
                    <a:pt x="6" y="37"/>
                  </a:lnTo>
                  <a:lnTo>
                    <a:pt x="31" y="66"/>
                  </a:lnTo>
                  <a:lnTo>
                    <a:pt x="45" y="66"/>
                  </a:lnTo>
                  <a:lnTo>
                    <a:pt x="103" y="75"/>
                  </a:lnTo>
                  <a:lnTo>
                    <a:pt x="163" y="85"/>
                  </a:lnTo>
                  <a:lnTo>
                    <a:pt x="181" y="5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66" name="Freeform 294"/>
            <p:cNvSpPr>
              <a:spLocks noChangeAspect="1"/>
            </p:cNvSpPr>
            <p:nvPr/>
          </p:nvSpPr>
          <p:spPr bwMode="auto">
            <a:xfrm>
              <a:off x="3859861" y="2083637"/>
              <a:ext cx="138369" cy="53299"/>
            </a:xfrm>
            <a:custGeom>
              <a:avLst/>
              <a:gdLst>
                <a:gd name="T0" fmla="*/ 2147483646 w 294"/>
                <a:gd name="T1" fmla="*/ 2147483646 h 122"/>
                <a:gd name="T2" fmla="*/ 2147483646 w 294"/>
                <a:gd name="T3" fmla="*/ 2147483646 h 122"/>
                <a:gd name="T4" fmla="*/ 0 w 294"/>
                <a:gd name="T5" fmla="*/ 2147483646 h 122"/>
                <a:gd name="T6" fmla="*/ 0 w 294"/>
                <a:gd name="T7" fmla="*/ 2147483646 h 122"/>
                <a:gd name="T8" fmla="*/ 2147483646 w 294"/>
                <a:gd name="T9" fmla="*/ 2147483646 h 122"/>
                <a:gd name="T10" fmla="*/ 2147483646 w 294"/>
                <a:gd name="T11" fmla="*/ 2147483646 h 122"/>
                <a:gd name="T12" fmla="*/ 2147483646 w 294"/>
                <a:gd name="T13" fmla="*/ 2147483646 h 122"/>
                <a:gd name="T14" fmla="*/ 2147483646 w 294"/>
                <a:gd name="T15" fmla="*/ 2147483646 h 122"/>
                <a:gd name="T16" fmla="*/ 2147483646 w 294"/>
                <a:gd name="T17" fmla="*/ 0 h 122"/>
                <a:gd name="T18" fmla="*/ 2147483646 w 294"/>
                <a:gd name="T19" fmla="*/ 0 h 122"/>
                <a:gd name="T20" fmla="*/ 2147483646 w 294"/>
                <a:gd name="T21" fmla="*/ 0 h 122"/>
                <a:gd name="T22" fmla="*/ 2147483646 w 294"/>
                <a:gd name="T23" fmla="*/ 2147483646 h 122"/>
                <a:gd name="T24" fmla="*/ 2147483646 w 294"/>
                <a:gd name="T25" fmla="*/ 2147483646 h 122"/>
                <a:gd name="T26" fmla="*/ 2147483646 w 294"/>
                <a:gd name="T27" fmla="*/ 2147483646 h 122"/>
                <a:gd name="T28" fmla="*/ 2147483646 w 294"/>
                <a:gd name="T29" fmla="*/ 2147483646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122"/>
                <a:gd name="T47" fmla="*/ 294 w 294"/>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122">
                  <a:moveTo>
                    <a:pt x="150" y="83"/>
                  </a:moveTo>
                  <a:lnTo>
                    <a:pt x="81" y="92"/>
                  </a:lnTo>
                  <a:lnTo>
                    <a:pt x="12" y="100"/>
                  </a:lnTo>
                  <a:lnTo>
                    <a:pt x="0" y="103"/>
                  </a:lnTo>
                  <a:lnTo>
                    <a:pt x="20" y="34"/>
                  </a:lnTo>
                  <a:lnTo>
                    <a:pt x="56" y="34"/>
                  </a:lnTo>
                  <a:lnTo>
                    <a:pt x="106" y="65"/>
                  </a:lnTo>
                  <a:lnTo>
                    <a:pt x="129" y="46"/>
                  </a:lnTo>
                  <a:lnTo>
                    <a:pt x="123" y="0"/>
                  </a:lnTo>
                  <a:lnTo>
                    <a:pt x="181" y="9"/>
                  </a:lnTo>
                  <a:lnTo>
                    <a:pt x="241" y="19"/>
                  </a:lnTo>
                  <a:lnTo>
                    <a:pt x="266" y="56"/>
                  </a:lnTo>
                  <a:lnTo>
                    <a:pt x="294" y="116"/>
                  </a:lnTo>
                  <a:lnTo>
                    <a:pt x="236" y="122"/>
                  </a:lnTo>
                  <a:lnTo>
                    <a:pt x="150" y="8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67" name="Freeform 295"/>
            <p:cNvSpPr>
              <a:spLocks noChangeAspect="1"/>
            </p:cNvSpPr>
            <p:nvPr/>
          </p:nvSpPr>
          <p:spPr bwMode="auto">
            <a:xfrm>
              <a:off x="3859861" y="2120823"/>
              <a:ext cx="110695" cy="52060"/>
            </a:xfrm>
            <a:custGeom>
              <a:avLst/>
              <a:gdLst>
                <a:gd name="T0" fmla="*/ 0 w 236"/>
                <a:gd name="T1" fmla="*/ 2147483646 h 123"/>
                <a:gd name="T2" fmla="*/ 0 w 236"/>
                <a:gd name="T3" fmla="*/ 2147483646 h 123"/>
                <a:gd name="T4" fmla="*/ 0 w 236"/>
                <a:gd name="T5" fmla="*/ 0 h 123"/>
                <a:gd name="T6" fmla="*/ 2147483646 w 236"/>
                <a:gd name="T7" fmla="*/ 0 h 123"/>
                <a:gd name="T8" fmla="*/ 2147483646 w 236"/>
                <a:gd name="T9" fmla="*/ 0 h 123"/>
                <a:gd name="T10" fmla="*/ 2147483646 w 236"/>
                <a:gd name="T11" fmla="*/ 2147483646 h 123"/>
                <a:gd name="T12" fmla="*/ 2147483646 w 236"/>
                <a:gd name="T13" fmla="*/ 2147483646 h 123"/>
                <a:gd name="T14" fmla="*/ 2147483646 w 236"/>
                <a:gd name="T15" fmla="*/ 2147483646 h 123"/>
                <a:gd name="T16" fmla="*/ 2147483646 w 236"/>
                <a:gd name="T17" fmla="*/ 2147483646 h 123"/>
                <a:gd name="T18" fmla="*/ 2147483646 w 236"/>
                <a:gd name="T19" fmla="*/ 2147483646 h 123"/>
                <a:gd name="T20" fmla="*/ 2147483646 w 236"/>
                <a:gd name="T21" fmla="*/ 2147483646 h 123"/>
                <a:gd name="T22" fmla="*/ 0 w 236"/>
                <a:gd name="T23" fmla="*/ 2147483646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6"/>
                <a:gd name="T37" fmla="*/ 0 h 123"/>
                <a:gd name="T38" fmla="*/ 236 w 236"/>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6" h="123">
                  <a:moveTo>
                    <a:pt x="9" y="88"/>
                  </a:moveTo>
                  <a:lnTo>
                    <a:pt x="0" y="20"/>
                  </a:lnTo>
                  <a:lnTo>
                    <a:pt x="12" y="17"/>
                  </a:lnTo>
                  <a:lnTo>
                    <a:pt x="81" y="9"/>
                  </a:lnTo>
                  <a:lnTo>
                    <a:pt x="150" y="0"/>
                  </a:lnTo>
                  <a:lnTo>
                    <a:pt x="236" y="39"/>
                  </a:lnTo>
                  <a:lnTo>
                    <a:pt x="175" y="81"/>
                  </a:lnTo>
                  <a:lnTo>
                    <a:pt x="111" y="123"/>
                  </a:lnTo>
                  <a:lnTo>
                    <a:pt x="73" y="121"/>
                  </a:lnTo>
                  <a:lnTo>
                    <a:pt x="72" y="100"/>
                  </a:lnTo>
                  <a:lnTo>
                    <a:pt x="35" y="94"/>
                  </a:lnTo>
                  <a:lnTo>
                    <a:pt x="9" y="8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68" name="Freeform 296"/>
            <p:cNvSpPr>
              <a:spLocks noChangeAspect="1"/>
            </p:cNvSpPr>
            <p:nvPr/>
          </p:nvSpPr>
          <p:spPr bwMode="auto">
            <a:xfrm>
              <a:off x="3531927" y="2192715"/>
              <a:ext cx="74719" cy="61976"/>
            </a:xfrm>
            <a:custGeom>
              <a:avLst/>
              <a:gdLst>
                <a:gd name="T0" fmla="*/ 2147483646 w 157"/>
                <a:gd name="T1" fmla="*/ 2147483646 h 141"/>
                <a:gd name="T2" fmla="*/ 2147483646 w 157"/>
                <a:gd name="T3" fmla="*/ 2147483646 h 141"/>
                <a:gd name="T4" fmla="*/ 2147483646 w 157"/>
                <a:gd name="T5" fmla="*/ 2147483646 h 141"/>
                <a:gd name="T6" fmla="*/ 2147483646 w 157"/>
                <a:gd name="T7" fmla="*/ 0 h 141"/>
                <a:gd name="T8" fmla="*/ 2147483646 w 157"/>
                <a:gd name="T9" fmla="*/ 0 h 141"/>
                <a:gd name="T10" fmla="*/ 2147483646 w 157"/>
                <a:gd name="T11" fmla="*/ 2147483646 h 141"/>
                <a:gd name="T12" fmla="*/ 0 w 157"/>
                <a:gd name="T13" fmla="*/ 2147483646 h 141"/>
                <a:gd name="T14" fmla="*/ 0 w 157"/>
                <a:gd name="T15" fmla="*/ 2147483646 h 141"/>
                <a:gd name="T16" fmla="*/ 2147483646 w 157"/>
                <a:gd name="T17" fmla="*/ 2147483646 h 141"/>
                <a:gd name="T18" fmla="*/ 2147483646 w 157"/>
                <a:gd name="T19" fmla="*/ 2147483646 h 141"/>
                <a:gd name="T20" fmla="*/ 2147483646 w 157"/>
                <a:gd name="T21" fmla="*/ 2147483646 h 141"/>
                <a:gd name="T22" fmla="*/ 2147483646 w 157"/>
                <a:gd name="T23" fmla="*/ 2147483646 h 141"/>
                <a:gd name="T24" fmla="*/ 2147483646 w 157"/>
                <a:gd name="T25" fmla="*/ 2147483646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7"/>
                <a:gd name="T40" fmla="*/ 0 h 141"/>
                <a:gd name="T41" fmla="*/ 157 w 157"/>
                <a:gd name="T42" fmla="*/ 141 h 1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7" h="141">
                  <a:moveTo>
                    <a:pt x="116" y="82"/>
                  </a:moveTo>
                  <a:lnTo>
                    <a:pt x="152" y="63"/>
                  </a:lnTo>
                  <a:lnTo>
                    <a:pt x="140" y="41"/>
                  </a:lnTo>
                  <a:lnTo>
                    <a:pt x="157" y="9"/>
                  </a:lnTo>
                  <a:lnTo>
                    <a:pt x="104" y="0"/>
                  </a:lnTo>
                  <a:lnTo>
                    <a:pt x="51" y="35"/>
                  </a:lnTo>
                  <a:lnTo>
                    <a:pt x="13" y="88"/>
                  </a:lnTo>
                  <a:lnTo>
                    <a:pt x="0" y="108"/>
                  </a:lnTo>
                  <a:lnTo>
                    <a:pt x="36" y="108"/>
                  </a:lnTo>
                  <a:lnTo>
                    <a:pt x="89" y="112"/>
                  </a:lnTo>
                  <a:lnTo>
                    <a:pt x="98" y="130"/>
                  </a:lnTo>
                  <a:lnTo>
                    <a:pt x="112" y="141"/>
                  </a:lnTo>
                  <a:lnTo>
                    <a:pt x="116" y="8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69" name="Freeform 297"/>
            <p:cNvSpPr>
              <a:spLocks noChangeAspect="1"/>
            </p:cNvSpPr>
            <p:nvPr/>
          </p:nvSpPr>
          <p:spPr bwMode="auto">
            <a:xfrm>
              <a:off x="3738096" y="2162967"/>
              <a:ext cx="197868" cy="132629"/>
            </a:xfrm>
            <a:custGeom>
              <a:avLst/>
              <a:gdLst>
                <a:gd name="T0" fmla="*/ 2147483646 w 428"/>
                <a:gd name="T1" fmla="*/ 0 h 298"/>
                <a:gd name="T2" fmla="*/ 2147483646 w 428"/>
                <a:gd name="T3" fmla="*/ 0 h 298"/>
                <a:gd name="T4" fmla="*/ 2147483646 w 428"/>
                <a:gd name="T5" fmla="*/ 0 h 298"/>
                <a:gd name="T6" fmla="*/ 2147483646 w 428"/>
                <a:gd name="T7" fmla="*/ 2147483646 h 298"/>
                <a:gd name="T8" fmla="*/ 0 w 428"/>
                <a:gd name="T9" fmla="*/ 2147483646 h 298"/>
                <a:gd name="T10" fmla="*/ 2147483646 w 428"/>
                <a:gd name="T11" fmla="*/ 2147483646 h 298"/>
                <a:gd name="T12" fmla="*/ 0 w 428"/>
                <a:gd name="T13" fmla="*/ 2147483646 h 298"/>
                <a:gd name="T14" fmla="*/ 0 w 428"/>
                <a:gd name="T15" fmla="*/ 2147483646 h 298"/>
                <a:gd name="T16" fmla="*/ 2147483646 w 428"/>
                <a:gd name="T17" fmla="*/ 2147483646 h 298"/>
                <a:gd name="T18" fmla="*/ 2147483646 w 428"/>
                <a:gd name="T19" fmla="*/ 2147483646 h 298"/>
                <a:gd name="T20" fmla="*/ 2147483646 w 428"/>
                <a:gd name="T21" fmla="*/ 2147483646 h 298"/>
                <a:gd name="T22" fmla="*/ 2147483646 w 428"/>
                <a:gd name="T23" fmla="*/ 2147483646 h 298"/>
                <a:gd name="T24" fmla="*/ 2147483646 w 428"/>
                <a:gd name="T25" fmla="*/ 2147483646 h 298"/>
                <a:gd name="T26" fmla="*/ 2147483646 w 428"/>
                <a:gd name="T27" fmla="*/ 2147483646 h 298"/>
                <a:gd name="T28" fmla="*/ 2147483646 w 428"/>
                <a:gd name="T29" fmla="*/ 2147483646 h 298"/>
                <a:gd name="T30" fmla="*/ 2147483646 w 428"/>
                <a:gd name="T31" fmla="*/ 2147483646 h 298"/>
                <a:gd name="T32" fmla="*/ 2147483646 w 428"/>
                <a:gd name="T33" fmla="*/ 2147483646 h 298"/>
                <a:gd name="T34" fmla="*/ 2147483646 w 428"/>
                <a:gd name="T35" fmla="*/ 2147483646 h 298"/>
                <a:gd name="T36" fmla="*/ 2147483646 w 428"/>
                <a:gd name="T37" fmla="*/ 2147483646 h 298"/>
                <a:gd name="T38" fmla="*/ 2147483646 w 428"/>
                <a:gd name="T39" fmla="*/ 2147483646 h 298"/>
                <a:gd name="T40" fmla="*/ 2147483646 w 428"/>
                <a:gd name="T41" fmla="*/ 2147483646 h 298"/>
                <a:gd name="T42" fmla="*/ 2147483646 w 428"/>
                <a:gd name="T43" fmla="*/ 2147483646 h 298"/>
                <a:gd name="T44" fmla="*/ 2147483646 w 428"/>
                <a:gd name="T45" fmla="*/ 2147483646 h 298"/>
                <a:gd name="T46" fmla="*/ 2147483646 w 428"/>
                <a:gd name="T47" fmla="*/ 2147483646 h 298"/>
                <a:gd name="T48" fmla="*/ 2147483646 w 428"/>
                <a:gd name="T49" fmla="*/ 2147483646 h 298"/>
                <a:gd name="T50" fmla="*/ 2147483646 w 428"/>
                <a:gd name="T51" fmla="*/ 2147483646 h 298"/>
                <a:gd name="T52" fmla="*/ 2147483646 w 428"/>
                <a:gd name="T53" fmla="*/ 2147483646 h 298"/>
                <a:gd name="T54" fmla="*/ 2147483646 w 428"/>
                <a:gd name="T55" fmla="*/ 2147483646 h 298"/>
                <a:gd name="T56" fmla="*/ 2147483646 w 428"/>
                <a:gd name="T57" fmla="*/ 0 h 298"/>
                <a:gd name="T58" fmla="*/ 2147483646 w 428"/>
                <a:gd name="T59" fmla="*/ 0 h 2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28"/>
                <a:gd name="T91" fmla="*/ 0 h 298"/>
                <a:gd name="T92" fmla="*/ 428 w 428"/>
                <a:gd name="T93" fmla="*/ 298 h 2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28" h="298">
                  <a:moveTo>
                    <a:pt x="176" y="13"/>
                  </a:moveTo>
                  <a:lnTo>
                    <a:pt x="168" y="0"/>
                  </a:lnTo>
                  <a:lnTo>
                    <a:pt x="113" y="3"/>
                  </a:lnTo>
                  <a:lnTo>
                    <a:pt x="58" y="22"/>
                  </a:lnTo>
                  <a:lnTo>
                    <a:pt x="0" y="34"/>
                  </a:lnTo>
                  <a:lnTo>
                    <a:pt x="18" y="49"/>
                  </a:lnTo>
                  <a:lnTo>
                    <a:pt x="4" y="53"/>
                  </a:lnTo>
                  <a:lnTo>
                    <a:pt x="9" y="103"/>
                  </a:lnTo>
                  <a:lnTo>
                    <a:pt x="32" y="161"/>
                  </a:lnTo>
                  <a:lnTo>
                    <a:pt x="40" y="203"/>
                  </a:lnTo>
                  <a:lnTo>
                    <a:pt x="47" y="201"/>
                  </a:lnTo>
                  <a:lnTo>
                    <a:pt x="103" y="222"/>
                  </a:lnTo>
                  <a:lnTo>
                    <a:pt x="115" y="237"/>
                  </a:lnTo>
                  <a:lnTo>
                    <a:pt x="135" y="234"/>
                  </a:lnTo>
                  <a:lnTo>
                    <a:pt x="165" y="234"/>
                  </a:lnTo>
                  <a:lnTo>
                    <a:pt x="218" y="273"/>
                  </a:lnTo>
                  <a:lnTo>
                    <a:pt x="264" y="276"/>
                  </a:lnTo>
                  <a:lnTo>
                    <a:pt x="274" y="286"/>
                  </a:lnTo>
                  <a:lnTo>
                    <a:pt x="312" y="283"/>
                  </a:lnTo>
                  <a:lnTo>
                    <a:pt x="377" y="298"/>
                  </a:lnTo>
                  <a:lnTo>
                    <a:pt x="383" y="282"/>
                  </a:lnTo>
                  <a:lnTo>
                    <a:pt x="422" y="228"/>
                  </a:lnTo>
                  <a:lnTo>
                    <a:pt x="428" y="201"/>
                  </a:lnTo>
                  <a:lnTo>
                    <a:pt x="404" y="144"/>
                  </a:lnTo>
                  <a:lnTo>
                    <a:pt x="380" y="128"/>
                  </a:lnTo>
                  <a:lnTo>
                    <a:pt x="407" y="92"/>
                  </a:lnTo>
                  <a:lnTo>
                    <a:pt x="373" y="24"/>
                  </a:lnTo>
                  <a:lnTo>
                    <a:pt x="295" y="19"/>
                  </a:lnTo>
                  <a:lnTo>
                    <a:pt x="219" y="13"/>
                  </a:lnTo>
                  <a:lnTo>
                    <a:pt x="176" y="1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0" name="Freeform 298"/>
            <p:cNvSpPr>
              <a:spLocks noChangeAspect="1"/>
            </p:cNvSpPr>
            <p:nvPr/>
          </p:nvSpPr>
          <p:spPr bwMode="auto">
            <a:xfrm>
              <a:off x="3877849" y="2315428"/>
              <a:ext cx="192333" cy="106599"/>
            </a:xfrm>
            <a:custGeom>
              <a:avLst/>
              <a:gdLst>
                <a:gd name="T0" fmla="*/ 2147483646 w 416"/>
                <a:gd name="T1" fmla="*/ 2147483646 h 248"/>
                <a:gd name="T2" fmla="*/ 2147483646 w 416"/>
                <a:gd name="T3" fmla="*/ 2147483646 h 248"/>
                <a:gd name="T4" fmla="*/ 2147483646 w 416"/>
                <a:gd name="T5" fmla="*/ 2147483646 h 248"/>
                <a:gd name="T6" fmla="*/ 2147483646 w 416"/>
                <a:gd name="T7" fmla="*/ 2147483646 h 248"/>
                <a:gd name="T8" fmla="*/ 2147483646 w 416"/>
                <a:gd name="T9" fmla="*/ 2147483646 h 248"/>
                <a:gd name="T10" fmla="*/ 2147483646 w 416"/>
                <a:gd name="T11" fmla="*/ 2147483646 h 248"/>
                <a:gd name="T12" fmla="*/ 2147483646 w 416"/>
                <a:gd name="T13" fmla="*/ 2147483646 h 248"/>
                <a:gd name="T14" fmla="*/ 2147483646 w 416"/>
                <a:gd name="T15" fmla="*/ 2147483646 h 248"/>
                <a:gd name="T16" fmla="*/ 2147483646 w 416"/>
                <a:gd name="T17" fmla="*/ 2147483646 h 248"/>
                <a:gd name="T18" fmla="*/ 2147483646 w 416"/>
                <a:gd name="T19" fmla="*/ 2147483646 h 248"/>
                <a:gd name="T20" fmla="*/ 2147483646 w 416"/>
                <a:gd name="T21" fmla="*/ 2147483646 h 248"/>
                <a:gd name="T22" fmla="*/ 0 w 416"/>
                <a:gd name="T23" fmla="*/ 2147483646 h 248"/>
                <a:gd name="T24" fmla="*/ 2147483646 w 416"/>
                <a:gd name="T25" fmla="*/ 2147483646 h 248"/>
                <a:gd name="T26" fmla="*/ 2147483646 w 416"/>
                <a:gd name="T27" fmla="*/ 2147483646 h 248"/>
                <a:gd name="T28" fmla="*/ 2147483646 w 416"/>
                <a:gd name="T29" fmla="*/ 0 h 248"/>
                <a:gd name="T30" fmla="*/ 2147483646 w 416"/>
                <a:gd name="T31" fmla="*/ 0 h 248"/>
                <a:gd name="T32" fmla="*/ 2147483646 w 416"/>
                <a:gd name="T33" fmla="*/ 2147483646 h 248"/>
                <a:gd name="T34" fmla="*/ 2147483646 w 416"/>
                <a:gd name="T35" fmla="*/ 0 h 248"/>
                <a:gd name="T36" fmla="*/ 2147483646 w 416"/>
                <a:gd name="T37" fmla="*/ 0 h 248"/>
                <a:gd name="T38" fmla="*/ 2147483646 w 416"/>
                <a:gd name="T39" fmla="*/ 2147483646 h 248"/>
                <a:gd name="T40" fmla="*/ 2147483646 w 416"/>
                <a:gd name="T41" fmla="*/ 2147483646 h 248"/>
                <a:gd name="T42" fmla="*/ 2147483646 w 416"/>
                <a:gd name="T43" fmla="*/ 2147483646 h 248"/>
                <a:gd name="T44" fmla="*/ 2147483646 w 416"/>
                <a:gd name="T45" fmla="*/ 2147483646 h 248"/>
                <a:gd name="T46" fmla="*/ 2147483646 w 416"/>
                <a:gd name="T47" fmla="*/ 2147483646 h 248"/>
                <a:gd name="T48" fmla="*/ 2147483646 w 416"/>
                <a:gd name="T49" fmla="*/ 2147483646 h 248"/>
                <a:gd name="T50" fmla="*/ 2147483646 w 416"/>
                <a:gd name="T51" fmla="*/ 2147483646 h 248"/>
                <a:gd name="T52" fmla="*/ 2147483646 w 416"/>
                <a:gd name="T53" fmla="*/ 2147483646 h 248"/>
                <a:gd name="T54" fmla="*/ 2147483646 w 416"/>
                <a:gd name="T55" fmla="*/ 2147483646 h 248"/>
                <a:gd name="T56" fmla="*/ 2147483646 w 416"/>
                <a:gd name="T57" fmla="*/ 2147483646 h 2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6"/>
                <a:gd name="T88" fmla="*/ 0 h 248"/>
                <a:gd name="T89" fmla="*/ 416 w 416"/>
                <a:gd name="T90" fmla="*/ 248 h 2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6" h="248">
                  <a:moveTo>
                    <a:pt x="382" y="201"/>
                  </a:moveTo>
                  <a:lnTo>
                    <a:pt x="379" y="243"/>
                  </a:lnTo>
                  <a:lnTo>
                    <a:pt x="294" y="225"/>
                  </a:lnTo>
                  <a:lnTo>
                    <a:pt x="225" y="248"/>
                  </a:lnTo>
                  <a:lnTo>
                    <a:pt x="176" y="239"/>
                  </a:lnTo>
                  <a:lnTo>
                    <a:pt x="127" y="231"/>
                  </a:lnTo>
                  <a:lnTo>
                    <a:pt x="116" y="218"/>
                  </a:lnTo>
                  <a:lnTo>
                    <a:pt x="112" y="200"/>
                  </a:lnTo>
                  <a:lnTo>
                    <a:pt x="97" y="194"/>
                  </a:lnTo>
                  <a:lnTo>
                    <a:pt x="83" y="192"/>
                  </a:lnTo>
                  <a:lnTo>
                    <a:pt x="64" y="180"/>
                  </a:lnTo>
                  <a:lnTo>
                    <a:pt x="0" y="115"/>
                  </a:lnTo>
                  <a:lnTo>
                    <a:pt x="25" y="107"/>
                  </a:lnTo>
                  <a:lnTo>
                    <a:pt x="59" y="58"/>
                  </a:lnTo>
                  <a:lnTo>
                    <a:pt x="103" y="16"/>
                  </a:lnTo>
                  <a:lnTo>
                    <a:pt x="104" y="15"/>
                  </a:lnTo>
                  <a:lnTo>
                    <a:pt x="186" y="24"/>
                  </a:lnTo>
                  <a:lnTo>
                    <a:pt x="258" y="0"/>
                  </a:lnTo>
                  <a:lnTo>
                    <a:pt x="262" y="0"/>
                  </a:lnTo>
                  <a:lnTo>
                    <a:pt x="294" y="31"/>
                  </a:lnTo>
                  <a:lnTo>
                    <a:pt x="327" y="64"/>
                  </a:lnTo>
                  <a:lnTo>
                    <a:pt x="340" y="109"/>
                  </a:lnTo>
                  <a:lnTo>
                    <a:pt x="353" y="155"/>
                  </a:lnTo>
                  <a:lnTo>
                    <a:pt x="389" y="155"/>
                  </a:lnTo>
                  <a:lnTo>
                    <a:pt x="415" y="164"/>
                  </a:lnTo>
                  <a:lnTo>
                    <a:pt x="416" y="176"/>
                  </a:lnTo>
                  <a:lnTo>
                    <a:pt x="397" y="186"/>
                  </a:lnTo>
                  <a:lnTo>
                    <a:pt x="391" y="182"/>
                  </a:lnTo>
                  <a:lnTo>
                    <a:pt x="382" y="20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1" name="Freeform 299"/>
            <p:cNvSpPr>
              <a:spLocks noChangeAspect="1"/>
            </p:cNvSpPr>
            <p:nvPr/>
          </p:nvSpPr>
          <p:spPr bwMode="auto">
            <a:xfrm>
              <a:off x="3707655" y="2249733"/>
              <a:ext cx="131451" cy="57018"/>
            </a:xfrm>
            <a:custGeom>
              <a:avLst/>
              <a:gdLst>
                <a:gd name="T0" fmla="*/ 2147483646 w 284"/>
                <a:gd name="T1" fmla="*/ 2147483646 h 130"/>
                <a:gd name="T2" fmla="*/ 2147483646 w 284"/>
                <a:gd name="T3" fmla="*/ 2147483646 h 130"/>
                <a:gd name="T4" fmla="*/ 2147483646 w 284"/>
                <a:gd name="T5" fmla="*/ 2147483646 h 130"/>
                <a:gd name="T6" fmla="*/ 2147483646 w 284"/>
                <a:gd name="T7" fmla="*/ 2147483646 h 130"/>
                <a:gd name="T8" fmla="*/ 2147483646 w 284"/>
                <a:gd name="T9" fmla="*/ 2147483646 h 130"/>
                <a:gd name="T10" fmla="*/ 2147483646 w 284"/>
                <a:gd name="T11" fmla="*/ 2147483646 h 130"/>
                <a:gd name="T12" fmla="*/ 2147483646 w 284"/>
                <a:gd name="T13" fmla="*/ 2147483646 h 130"/>
                <a:gd name="T14" fmla="*/ 2147483646 w 284"/>
                <a:gd name="T15" fmla="*/ 2147483646 h 130"/>
                <a:gd name="T16" fmla="*/ 2147483646 w 284"/>
                <a:gd name="T17" fmla="*/ 2147483646 h 130"/>
                <a:gd name="T18" fmla="*/ 2147483646 w 284"/>
                <a:gd name="T19" fmla="*/ 2147483646 h 130"/>
                <a:gd name="T20" fmla="*/ 2147483646 w 284"/>
                <a:gd name="T21" fmla="*/ 2147483646 h 130"/>
                <a:gd name="T22" fmla="*/ 2147483646 w 284"/>
                <a:gd name="T23" fmla="*/ 2147483646 h 130"/>
                <a:gd name="T24" fmla="*/ 2147483646 w 284"/>
                <a:gd name="T25" fmla="*/ 2147483646 h 130"/>
                <a:gd name="T26" fmla="*/ 0 w 284"/>
                <a:gd name="T27" fmla="*/ 2147483646 h 130"/>
                <a:gd name="T28" fmla="*/ 0 w 284"/>
                <a:gd name="T29" fmla="*/ 2147483646 h 130"/>
                <a:gd name="T30" fmla="*/ 2147483646 w 284"/>
                <a:gd name="T31" fmla="*/ 0 h 130"/>
                <a:gd name="T32" fmla="*/ 2147483646 w 284"/>
                <a:gd name="T33" fmla="*/ 0 h 130"/>
                <a:gd name="T34" fmla="*/ 2147483646 w 284"/>
                <a:gd name="T35" fmla="*/ 0 h 130"/>
                <a:gd name="T36" fmla="*/ 2147483646 w 284"/>
                <a:gd name="T37" fmla="*/ 2147483646 h 130"/>
                <a:gd name="T38" fmla="*/ 2147483646 w 284"/>
                <a:gd name="T39" fmla="*/ 2147483646 h 130"/>
                <a:gd name="T40" fmla="*/ 2147483646 w 284"/>
                <a:gd name="T41" fmla="*/ 2147483646 h 130"/>
                <a:gd name="T42" fmla="*/ 2147483646 w 284"/>
                <a:gd name="T43" fmla="*/ 2147483646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4"/>
                <a:gd name="T67" fmla="*/ 0 h 130"/>
                <a:gd name="T68" fmla="*/ 284 w 284"/>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4" h="130">
                  <a:moveTo>
                    <a:pt x="231" y="37"/>
                  </a:moveTo>
                  <a:lnTo>
                    <a:pt x="284" y="76"/>
                  </a:lnTo>
                  <a:lnTo>
                    <a:pt x="281" y="80"/>
                  </a:lnTo>
                  <a:lnTo>
                    <a:pt x="269" y="91"/>
                  </a:lnTo>
                  <a:lnTo>
                    <a:pt x="257" y="95"/>
                  </a:lnTo>
                  <a:lnTo>
                    <a:pt x="258" y="101"/>
                  </a:lnTo>
                  <a:lnTo>
                    <a:pt x="243" y="115"/>
                  </a:lnTo>
                  <a:lnTo>
                    <a:pt x="218" y="121"/>
                  </a:lnTo>
                  <a:lnTo>
                    <a:pt x="204" y="121"/>
                  </a:lnTo>
                  <a:lnTo>
                    <a:pt x="191" y="118"/>
                  </a:lnTo>
                  <a:lnTo>
                    <a:pt x="122" y="110"/>
                  </a:lnTo>
                  <a:lnTo>
                    <a:pt x="97" y="130"/>
                  </a:lnTo>
                  <a:lnTo>
                    <a:pt x="73" y="118"/>
                  </a:lnTo>
                  <a:lnTo>
                    <a:pt x="10" y="61"/>
                  </a:lnTo>
                  <a:lnTo>
                    <a:pt x="0" y="41"/>
                  </a:lnTo>
                  <a:lnTo>
                    <a:pt x="95" y="0"/>
                  </a:lnTo>
                  <a:lnTo>
                    <a:pt x="106" y="6"/>
                  </a:lnTo>
                  <a:lnTo>
                    <a:pt x="113" y="4"/>
                  </a:lnTo>
                  <a:lnTo>
                    <a:pt x="169" y="25"/>
                  </a:lnTo>
                  <a:lnTo>
                    <a:pt x="181" y="40"/>
                  </a:lnTo>
                  <a:lnTo>
                    <a:pt x="201" y="37"/>
                  </a:lnTo>
                  <a:lnTo>
                    <a:pt x="231" y="3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72" name="Freeform 300"/>
            <p:cNvSpPr>
              <a:spLocks noChangeAspect="1"/>
            </p:cNvSpPr>
            <p:nvPr/>
          </p:nvSpPr>
          <p:spPr bwMode="auto">
            <a:xfrm>
              <a:off x="3516706" y="2241056"/>
              <a:ext cx="70569" cy="42144"/>
            </a:xfrm>
            <a:custGeom>
              <a:avLst/>
              <a:gdLst>
                <a:gd name="T0" fmla="*/ 2147483646 w 154"/>
                <a:gd name="T1" fmla="*/ 0 h 97"/>
                <a:gd name="T2" fmla="*/ 0 w 154"/>
                <a:gd name="T3" fmla="*/ 0 h 97"/>
                <a:gd name="T4" fmla="*/ 2147483646 w 154"/>
                <a:gd name="T5" fmla="*/ 2147483646 h 97"/>
                <a:gd name="T6" fmla="*/ 2147483646 w 154"/>
                <a:gd name="T7" fmla="*/ 2147483646 h 97"/>
                <a:gd name="T8" fmla="*/ 2147483646 w 154"/>
                <a:gd name="T9" fmla="*/ 2147483646 h 97"/>
                <a:gd name="T10" fmla="*/ 2147483646 w 154"/>
                <a:gd name="T11" fmla="*/ 2147483646 h 97"/>
                <a:gd name="T12" fmla="*/ 2147483646 w 154"/>
                <a:gd name="T13" fmla="*/ 2147483646 h 97"/>
                <a:gd name="T14" fmla="*/ 2147483646 w 154"/>
                <a:gd name="T15" fmla="*/ 2147483646 h 97"/>
                <a:gd name="T16" fmla="*/ 2147483646 w 154"/>
                <a:gd name="T17" fmla="*/ 2147483646 h 97"/>
                <a:gd name="T18" fmla="*/ 2147483646 w 154"/>
                <a:gd name="T19" fmla="*/ 2147483646 h 97"/>
                <a:gd name="T20" fmla="*/ 2147483646 w 154"/>
                <a:gd name="T21" fmla="*/ 2147483646 h 97"/>
                <a:gd name="T22" fmla="*/ 2147483646 w 154"/>
                <a:gd name="T23" fmla="*/ 2147483646 h 97"/>
                <a:gd name="T24" fmla="*/ 2147483646 w 154"/>
                <a:gd name="T25" fmla="*/ 2147483646 h 97"/>
                <a:gd name="T26" fmla="*/ 2147483646 w 154"/>
                <a:gd name="T27" fmla="*/ 0 h 97"/>
                <a:gd name="T28" fmla="*/ 2147483646 w 154"/>
                <a:gd name="T29" fmla="*/ 0 h 97"/>
                <a:gd name="T30" fmla="*/ 2147483646 w 154"/>
                <a:gd name="T31" fmla="*/ 0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97"/>
                <a:gd name="T50" fmla="*/ 154 w 154"/>
                <a:gd name="T51" fmla="*/ 97 h 9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97">
                  <a:moveTo>
                    <a:pt x="35" y="0"/>
                  </a:moveTo>
                  <a:lnTo>
                    <a:pt x="0" y="16"/>
                  </a:lnTo>
                  <a:lnTo>
                    <a:pt x="17" y="34"/>
                  </a:lnTo>
                  <a:lnTo>
                    <a:pt x="72" y="70"/>
                  </a:lnTo>
                  <a:lnTo>
                    <a:pt x="92" y="68"/>
                  </a:lnTo>
                  <a:lnTo>
                    <a:pt x="96" y="73"/>
                  </a:lnTo>
                  <a:lnTo>
                    <a:pt x="139" y="97"/>
                  </a:lnTo>
                  <a:lnTo>
                    <a:pt x="141" y="97"/>
                  </a:lnTo>
                  <a:lnTo>
                    <a:pt x="141" y="89"/>
                  </a:lnTo>
                  <a:lnTo>
                    <a:pt x="153" y="65"/>
                  </a:lnTo>
                  <a:lnTo>
                    <a:pt x="154" y="39"/>
                  </a:lnTo>
                  <a:lnTo>
                    <a:pt x="147" y="33"/>
                  </a:lnTo>
                  <a:lnTo>
                    <a:pt x="133" y="22"/>
                  </a:lnTo>
                  <a:lnTo>
                    <a:pt x="124" y="4"/>
                  </a:lnTo>
                  <a:lnTo>
                    <a:pt x="71" y="0"/>
                  </a:lnTo>
                  <a:lnTo>
                    <a:pt x="35"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3" name="Freeform 301"/>
            <p:cNvSpPr>
              <a:spLocks noChangeAspect="1"/>
            </p:cNvSpPr>
            <p:nvPr/>
          </p:nvSpPr>
          <p:spPr bwMode="auto">
            <a:xfrm>
              <a:off x="3584507" y="2159248"/>
              <a:ext cx="171578" cy="176012"/>
            </a:xfrm>
            <a:custGeom>
              <a:avLst/>
              <a:gdLst>
                <a:gd name="T0" fmla="*/ 2147483646 w 370"/>
                <a:gd name="T1" fmla="*/ 2147483646 h 400"/>
                <a:gd name="T2" fmla="*/ 2147483646 w 370"/>
                <a:gd name="T3" fmla="*/ 2147483646 h 400"/>
                <a:gd name="T4" fmla="*/ 2147483646 w 370"/>
                <a:gd name="T5" fmla="*/ 2147483646 h 400"/>
                <a:gd name="T6" fmla="*/ 2147483646 w 370"/>
                <a:gd name="T7" fmla="*/ 2147483646 h 400"/>
                <a:gd name="T8" fmla="*/ 2147483646 w 370"/>
                <a:gd name="T9" fmla="*/ 2147483646 h 400"/>
                <a:gd name="T10" fmla="*/ 2147483646 w 370"/>
                <a:gd name="T11" fmla="*/ 2147483646 h 400"/>
                <a:gd name="T12" fmla="*/ 2147483646 w 370"/>
                <a:gd name="T13" fmla="*/ 2147483646 h 400"/>
                <a:gd name="T14" fmla="*/ 2147483646 w 370"/>
                <a:gd name="T15" fmla="*/ 2147483646 h 400"/>
                <a:gd name="T16" fmla="*/ 2147483646 w 370"/>
                <a:gd name="T17" fmla="*/ 0 h 400"/>
                <a:gd name="T18" fmla="*/ 2147483646 w 370"/>
                <a:gd name="T19" fmla="*/ 0 h 400"/>
                <a:gd name="T20" fmla="*/ 2147483646 w 370"/>
                <a:gd name="T21" fmla="*/ 0 h 400"/>
                <a:gd name="T22" fmla="*/ 2147483646 w 370"/>
                <a:gd name="T23" fmla="*/ 2147483646 h 400"/>
                <a:gd name="T24" fmla="*/ 2147483646 w 370"/>
                <a:gd name="T25" fmla="*/ 2147483646 h 400"/>
                <a:gd name="T26" fmla="*/ 2147483646 w 370"/>
                <a:gd name="T27" fmla="*/ 2147483646 h 400"/>
                <a:gd name="T28" fmla="*/ 2147483646 w 370"/>
                <a:gd name="T29" fmla="*/ 2147483646 h 400"/>
                <a:gd name="T30" fmla="*/ 2147483646 w 370"/>
                <a:gd name="T31" fmla="*/ 2147483646 h 400"/>
                <a:gd name="T32" fmla="*/ 2147483646 w 370"/>
                <a:gd name="T33" fmla="*/ 2147483646 h 400"/>
                <a:gd name="T34" fmla="*/ 2147483646 w 370"/>
                <a:gd name="T35" fmla="*/ 2147483646 h 400"/>
                <a:gd name="T36" fmla="*/ 2147483646 w 370"/>
                <a:gd name="T37" fmla="*/ 2147483646 h 400"/>
                <a:gd name="T38" fmla="*/ 2147483646 w 370"/>
                <a:gd name="T39" fmla="*/ 2147483646 h 400"/>
                <a:gd name="T40" fmla="*/ 2147483646 w 370"/>
                <a:gd name="T41" fmla="*/ 2147483646 h 400"/>
                <a:gd name="T42" fmla="*/ 2147483646 w 370"/>
                <a:gd name="T43" fmla="*/ 2147483646 h 400"/>
                <a:gd name="T44" fmla="*/ 2147483646 w 370"/>
                <a:gd name="T45" fmla="*/ 2147483646 h 400"/>
                <a:gd name="T46" fmla="*/ 2147483646 w 370"/>
                <a:gd name="T47" fmla="*/ 2147483646 h 400"/>
                <a:gd name="T48" fmla="*/ 2147483646 w 370"/>
                <a:gd name="T49" fmla="*/ 2147483646 h 400"/>
                <a:gd name="T50" fmla="*/ 2147483646 w 370"/>
                <a:gd name="T51" fmla="*/ 2147483646 h 400"/>
                <a:gd name="T52" fmla="*/ 2147483646 w 370"/>
                <a:gd name="T53" fmla="*/ 2147483646 h 400"/>
                <a:gd name="T54" fmla="*/ 2147483646 w 370"/>
                <a:gd name="T55" fmla="*/ 2147483646 h 400"/>
                <a:gd name="T56" fmla="*/ 2147483646 w 370"/>
                <a:gd name="T57" fmla="*/ 2147483646 h 400"/>
                <a:gd name="T58" fmla="*/ 2147483646 w 370"/>
                <a:gd name="T59" fmla="*/ 2147483646 h 400"/>
                <a:gd name="T60" fmla="*/ 2147483646 w 370"/>
                <a:gd name="T61" fmla="*/ 2147483646 h 400"/>
                <a:gd name="T62" fmla="*/ 2147483646 w 370"/>
                <a:gd name="T63" fmla="*/ 2147483646 h 400"/>
                <a:gd name="T64" fmla="*/ 2147483646 w 370"/>
                <a:gd name="T65" fmla="*/ 2147483646 h 400"/>
                <a:gd name="T66" fmla="*/ 2147483646 w 370"/>
                <a:gd name="T67" fmla="*/ 2147483646 h 400"/>
                <a:gd name="T68" fmla="*/ 2147483646 w 370"/>
                <a:gd name="T69" fmla="*/ 2147483646 h 400"/>
                <a:gd name="T70" fmla="*/ 2147483646 w 370"/>
                <a:gd name="T71" fmla="*/ 2147483646 h 400"/>
                <a:gd name="T72" fmla="*/ 2147483646 w 370"/>
                <a:gd name="T73" fmla="*/ 2147483646 h 400"/>
                <a:gd name="T74" fmla="*/ 2147483646 w 370"/>
                <a:gd name="T75" fmla="*/ 2147483646 h 400"/>
                <a:gd name="T76" fmla="*/ 2147483646 w 370"/>
                <a:gd name="T77" fmla="*/ 2147483646 h 400"/>
                <a:gd name="T78" fmla="*/ 2147483646 w 370"/>
                <a:gd name="T79" fmla="*/ 2147483646 h 400"/>
                <a:gd name="T80" fmla="*/ 2147483646 w 370"/>
                <a:gd name="T81" fmla="*/ 2147483646 h 400"/>
                <a:gd name="T82" fmla="*/ 0 w 370"/>
                <a:gd name="T83" fmla="*/ 2147483646 h 400"/>
                <a:gd name="T84" fmla="*/ 0 w 370"/>
                <a:gd name="T85" fmla="*/ 2147483646 h 400"/>
                <a:gd name="T86" fmla="*/ 0 w 370"/>
                <a:gd name="T87" fmla="*/ 2147483646 h 400"/>
                <a:gd name="T88" fmla="*/ 0 w 370"/>
                <a:gd name="T89" fmla="*/ 2147483646 h 400"/>
                <a:gd name="T90" fmla="*/ 2147483646 w 370"/>
                <a:gd name="T91" fmla="*/ 2147483646 h 400"/>
                <a:gd name="T92" fmla="*/ 2147483646 w 370"/>
                <a:gd name="T93" fmla="*/ 2147483646 h 400"/>
                <a:gd name="T94" fmla="*/ 2147483646 w 370"/>
                <a:gd name="T95" fmla="*/ 2147483646 h 400"/>
                <a:gd name="T96" fmla="*/ 2147483646 w 370"/>
                <a:gd name="T97" fmla="*/ 2147483646 h 400"/>
                <a:gd name="T98" fmla="*/ 2147483646 w 370"/>
                <a:gd name="T99" fmla="*/ 2147483646 h 400"/>
                <a:gd name="T100" fmla="*/ 2147483646 w 370"/>
                <a:gd name="T101" fmla="*/ 2147483646 h 4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0"/>
                <a:gd name="T154" fmla="*/ 0 h 400"/>
                <a:gd name="T155" fmla="*/ 370 w 370"/>
                <a:gd name="T156" fmla="*/ 400 h 4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0" h="400">
                  <a:moveTo>
                    <a:pt x="89" y="73"/>
                  </a:moveTo>
                  <a:lnTo>
                    <a:pt x="97" y="76"/>
                  </a:lnTo>
                  <a:lnTo>
                    <a:pt x="95" y="67"/>
                  </a:lnTo>
                  <a:lnTo>
                    <a:pt x="112" y="57"/>
                  </a:lnTo>
                  <a:lnTo>
                    <a:pt x="140" y="70"/>
                  </a:lnTo>
                  <a:lnTo>
                    <a:pt x="125" y="54"/>
                  </a:lnTo>
                  <a:lnTo>
                    <a:pt x="110" y="33"/>
                  </a:lnTo>
                  <a:lnTo>
                    <a:pt x="109" y="27"/>
                  </a:lnTo>
                  <a:lnTo>
                    <a:pt x="100" y="0"/>
                  </a:lnTo>
                  <a:lnTo>
                    <a:pt x="131" y="5"/>
                  </a:lnTo>
                  <a:lnTo>
                    <a:pt x="143" y="6"/>
                  </a:lnTo>
                  <a:lnTo>
                    <a:pt x="149" y="23"/>
                  </a:lnTo>
                  <a:lnTo>
                    <a:pt x="194" y="29"/>
                  </a:lnTo>
                  <a:lnTo>
                    <a:pt x="192" y="44"/>
                  </a:lnTo>
                  <a:lnTo>
                    <a:pt x="206" y="50"/>
                  </a:lnTo>
                  <a:lnTo>
                    <a:pt x="264" y="24"/>
                  </a:lnTo>
                  <a:lnTo>
                    <a:pt x="261" y="29"/>
                  </a:lnTo>
                  <a:lnTo>
                    <a:pt x="312" y="45"/>
                  </a:lnTo>
                  <a:lnTo>
                    <a:pt x="330" y="45"/>
                  </a:lnTo>
                  <a:lnTo>
                    <a:pt x="348" y="60"/>
                  </a:lnTo>
                  <a:lnTo>
                    <a:pt x="334" y="64"/>
                  </a:lnTo>
                  <a:lnTo>
                    <a:pt x="339" y="114"/>
                  </a:lnTo>
                  <a:lnTo>
                    <a:pt x="362" y="172"/>
                  </a:lnTo>
                  <a:lnTo>
                    <a:pt x="370" y="214"/>
                  </a:lnTo>
                  <a:lnTo>
                    <a:pt x="359" y="208"/>
                  </a:lnTo>
                  <a:lnTo>
                    <a:pt x="264" y="249"/>
                  </a:lnTo>
                  <a:lnTo>
                    <a:pt x="274" y="269"/>
                  </a:lnTo>
                  <a:lnTo>
                    <a:pt x="337" y="326"/>
                  </a:lnTo>
                  <a:lnTo>
                    <a:pt x="301" y="355"/>
                  </a:lnTo>
                  <a:lnTo>
                    <a:pt x="309" y="385"/>
                  </a:lnTo>
                  <a:lnTo>
                    <a:pt x="297" y="390"/>
                  </a:lnTo>
                  <a:lnTo>
                    <a:pt x="245" y="390"/>
                  </a:lnTo>
                  <a:lnTo>
                    <a:pt x="209" y="391"/>
                  </a:lnTo>
                  <a:lnTo>
                    <a:pt x="195" y="400"/>
                  </a:lnTo>
                  <a:lnTo>
                    <a:pt x="158" y="393"/>
                  </a:lnTo>
                  <a:lnTo>
                    <a:pt x="116" y="387"/>
                  </a:lnTo>
                  <a:lnTo>
                    <a:pt x="73" y="390"/>
                  </a:lnTo>
                  <a:lnTo>
                    <a:pt x="91" y="315"/>
                  </a:lnTo>
                  <a:lnTo>
                    <a:pt x="24" y="293"/>
                  </a:lnTo>
                  <a:lnTo>
                    <a:pt x="16" y="288"/>
                  </a:lnTo>
                  <a:lnTo>
                    <a:pt x="16" y="284"/>
                  </a:lnTo>
                  <a:lnTo>
                    <a:pt x="6" y="252"/>
                  </a:lnTo>
                  <a:lnTo>
                    <a:pt x="7" y="226"/>
                  </a:lnTo>
                  <a:lnTo>
                    <a:pt x="0" y="220"/>
                  </a:lnTo>
                  <a:lnTo>
                    <a:pt x="4" y="161"/>
                  </a:lnTo>
                  <a:lnTo>
                    <a:pt x="40" y="142"/>
                  </a:lnTo>
                  <a:lnTo>
                    <a:pt x="28" y="120"/>
                  </a:lnTo>
                  <a:lnTo>
                    <a:pt x="45" y="88"/>
                  </a:lnTo>
                  <a:lnTo>
                    <a:pt x="37" y="84"/>
                  </a:lnTo>
                  <a:lnTo>
                    <a:pt x="45" y="66"/>
                  </a:lnTo>
                  <a:lnTo>
                    <a:pt x="89" y="7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4" name="Freeform 302"/>
            <p:cNvSpPr>
              <a:spLocks noChangeAspect="1"/>
            </p:cNvSpPr>
            <p:nvPr/>
          </p:nvSpPr>
          <p:spPr bwMode="auto">
            <a:xfrm>
              <a:off x="3715957" y="2166685"/>
              <a:ext cx="12454" cy="6198"/>
            </a:xfrm>
            <a:custGeom>
              <a:avLst/>
              <a:gdLst>
                <a:gd name="T0" fmla="*/ 0 w 27"/>
                <a:gd name="T1" fmla="*/ 2147483646 h 10"/>
                <a:gd name="T2" fmla="*/ 2147483646 w 27"/>
                <a:gd name="T3" fmla="*/ 2147483646 h 10"/>
                <a:gd name="T4" fmla="*/ 2147483646 w 27"/>
                <a:gd name="T5" fmla="*/ 0 h 10"/>
                <a:gd name="T6" fmla="*/ 0 w 27"/>
                <a:gd name="T7" fmla="*/ 2147483646 h 10"/>
                <a:gd name="T8" fmla="*/ 0 60000 65536"/>
                <a:gd name="T9" fmla="*/ 0 60000 65536"/>
                <a:gd name="T10" fmla="*/ 0 60000 65536"/>
                <a:gd name="T11" fmla="*/ 0 60000 65536"/>
                <a:gd name="T12" fmla="*/ 0 w 27"/>
                <a:gd name="T13" fmla="*/ 0 h 10"/>
                <a:gd name="T14" fmla="*/ 27 w 27"/>
                <a:gd name="T15" fmla="*/ 10 h 10"/>
              </a:gdLst>
              <a:ahLst/>
              <a:cxnLst>
                <a:cxn ang="T8">
                  <a:pos x="T0" y="T1"/>
                </a:cxn>
                <a:cxn ang="T9">
                  <a:pos x="T2" y="T3"/>
                </a:cxn>
                <a:cxn ang="T10">
                  <a:pos x="T4" y="T5"/>
                </a:cxn>
                <a:cxn ang="T11">
                  <a:pos x="T6" y="T7"/>
                </a:cxn>
              </a:cxnLst>
              <a:rect l="T12" t="T13" r="T14" b="T15"/>
              <a:pathLst>
                <a:path w="27" h="10">
                  <a:moveTo>
                    <a:pt x="0" y="10"/>
                  </a:moveTo>
                  <a:lnTo>
                    <a:pt x="27" y="10"/>
                  </a:lnTo>
                  <a:lnTo>
                    <a:pt x="14" y="0"/>
                  </a:lnTo>
                  <a:lnTo>
                    <a:pt x="0" y="1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5" name="Freeform 303"/>
            <p:cNvSpPr>
              <a:spLocks noChangeAspect="1"/>
            </p:cNvSpPr>
            <p:nvPr/>
          </p:nvSpPr>
          <p:spPr bwMode="auto">
            <a:xfrm>
              <a:off x="3580356" y="2269566"/>
              <a:ext cx="12454" cy="17353"/>
            </a:xfrm>
            <a:custGeom>
              <a:avLst/>
              <a:gdLst>
                <a:gd name="T0" fmla="*/ 2147483646 w 24"/>
                <a:gd name="T1" fmla="*/ 0 h 36"/>
                <a:gd name="T2" fmla="*/ 0 w 24"/>
                <a:gd name="T3" fmla="*/ 2147483646 h 36"/>
                <a:gd name="T4" fmla="*/ 0 w 24"/>
                <a:gd name="T5" fmla="*/ 2147483646 h 36"/>
                <a:gd name="T6" fmla="*/ 0 w 24"/>
                <a:gd name="T7" fmla="*/ 2147483646 h 36"/>
                <a:gd name="T8" fmla="*/ 2147483646 w 24"/>
                <a:gd name="T9" fmla="*/ 2147483646 h 36"/>
                <a:gd name="T10" fmla="*/ 2147483646 w 24"/>
                <a:gd name="T11" fmla="*/ 2147483646 h 36"/>
                <a:gd name="T12" fmla="*/ 2147483646 w 24"/>
                <a:gd name="T13" fmla="*/ 0 h 36"/>
                <a:gd name="T14" fmla="*/ 0 60000 65536"/>
                <a:gd name="T15" fmla="*/ 0 60000 65536"/>
                <a:gd name="T16" fmla="*/ 0 60000 65536"/>
                <a:gd name="T17" fmla="*/ 0 60000 65536"/>
                <a:gd name="T18" fmla="*/ 0 60000 65536"/>
                <a:gd name="T19" fmla="*/ 0 60000 65536"/>
                <a:gd name="T20" fmla="*/ 0 60000 65536"/>
                <a:gd name="T21" fmla="*/ 0 w 24"/>
                <a:gd name="T22" fmla="*/ 0 h 36"/>
                <a:gd name="T23" fmla="*/ 24 w 24"/>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6">
                  <a:moveTo>
                    <a:pt x="14" y="0"/>
                  </a:moveTo>
                  <a:lnTo>
                    <a:pt x="2" y="24"/>
                  </a:lnTo>
                  <a:lnTo>
                    <a:pt x="2" y="32"/>
                  </a:lnTo>
                  <a:lnTo>
                    <a:pt x="0" y="32"/>
                  </a:lnTo>
                  <a:lnTo>
                    <a:pt x="24" y="36"/>
                  </a:lnTo>
                  <a:lnTo>
                    <a:pt x="24" y="32"/>
                  </a:lnTo>
                  <a:lnTo>
                    <a:pt x="14" y="0"/>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76" name="Freeform 304"/>
            <p:cNvSpPr>
              <a:spLocks noChangeAspect="1"/>
            </p:cNvSpPr>
            <p:nvPr/>
          </p:nvSpPr>
          <p:spPr bwMode="auto">
            <a:xfrm>
              <a:off x="3998230" y="2301793"/>
              <a:ext cx="87173" cy="84288"/>
            </a:xfrm>
            <a:custGeom>
              <a:avLst/>
              <a:gdLst>
                <a:gd name="T0" fmla="*/ 2147483646 w 191"/>
                <a:gd name="T1" fmla="*/ 0 h 194"/>
                <a:gd name="T2" fmla="*/ 0 w 191"/>
                <a:gd name="T3" fmla="*/ 2147483646 h 194"/>
                <a:gd name="T4" fmla="*/ 0 w 191"/>
                <a:gd name="T5" fmla="*/ 2147483646 h 194"/>
                <a:gd name="T6" fmla="*/ 2147483646 w 191"/>
                <a:gd name="T7" fmla="*/ 2147483646 h 194"/>
                <a:gd name="T8" fmla="*/ 2147483646 w 191"/>
                <a:gd name="T9" fmla="*/ 2147483646 h 194"/>
                <a:gd name="T10" fmla="*/ 2147483646 w 191"/>
                <a:gd name="T11" fmla="*/ 2147483646 h 194"/>
                <a:gd name="T12" fmla="*/ 2147483646 w 191"/>
                <a:gd name="T13" fmla="*/ 2147483646 h 194"/>
                <a:gd name="T14" fmla="*/ 2147483646 w 191"/>
                <a:gd name="T15" fmla="*/ 2147483646 h 194"/>
                <a:gd name="T16" fmla="*/ 2147483646 w 191"/>
                <a:gd name="T17" fmla="*/ 2147483646 h 194"/>
                <a:gd name="T18" fmla="*/ 2147483646 w 191"/>
                <a:gd name="T19" fmla="*/ 2147483646 h 194"/>
                <a:gd name="T20" fmla="*/ 2147483646 w 191"/>
                <a:gd name="T21" fmla="*/ 2147483646 h 194"/>
                <a:gd name="T22" fmla="*/ 2147483646 w 191"/>
                <a:gd name="T23" fmla="*/ 2147483646 h 194"/>
                <a:gd name="T24" fmla="*/ 2147483646 w 191"/>
                <a:gd name="T25" fmla="*/ 2147483646 h 194"/>
                <a:gd name="T26" fmla="*/ 2147483646 w 191"/>
                <a:gd name="T27" fmla="*/ 2147483646 h 194"/>
                <a:gd name="T28" fmla="*/ 2147483646 w 191"/>
                <a:gd name="T29" fmla="*/ 0 h 194"/>
                <a:gd name="T30" fmla="*/ 2147483646 w 19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
                <a:gd name="T49" fmla="*/ 0 h 194"/>
                <a:gd name="T50" fmla="*/ 191 w 19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 h="194">
                  <a:moveTo>
                    <a:pt x="39" y="0"/>
                  </a:moveTo>
                  <a:lnTo>
                    <a:pt x="0" y="30"/>
                  </a:lnTo>
                  <a:lnTo>
                    <a:pt x="4" y="30"/>
                  </a:lnTo>
                  <a:lnTo>
                    <a:pt x="36" y="61"/>
                  </a:lnTo>
                  <a:lnTo>
                    <a:pt x="69" y="94"/>
                  </a:lnTo>
                  <a:lnTo>
                    <a:pt x="82" y="139"/>
                  </a:lnTo>
                  <a:lnTo>
                    <a:pt x="95" y="185"/>
                  </a:lnTo>
                  <a:lnTo>
                    <a:pt x="131" y="185"/>
                  </a:lnTo>
                  <a:lnTo>
                    <a:pt x="157" y="194"/>
                  </a:lnTo>
                  <a:lnTo>
                    <a:pt x="154" y="167"/>
                  </a:lnTo>
                  <a:lnTo>
                    <a:pt x="191" y="133"/>
                  </a:lnTo>
                  <a:lnTo>
                    <a:pt x="155" y="100"/>
                  </a:lnTo>
                  <a:lnTo>
                    <a:pt x="121" y="69"/>
                  </a:lnTo>
                  <a:lnTo>
                    <a:pt x="86" y="37"/>
                  </a:lnTo>
                  <a:lnTo>
                    <a:pt x="52" y="5"/>
                  </a:lnTo>
                  <a:lnTo>
                    <a:pt x="39"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77" name="Freeform 305"/>
            <p:cNvSpPr>
              <a:spLocks noChangeAspect="1"/>
            </p:cNvSpPr>
            <p:nvPr/>
          </p:nvSpPr>
          <p:spPr bwMode="auto">
            <a:xfrm>
              <a:off x="3558217" y="1810942"/>
              <a:ext cx="413724" cy="276413"/>
            </a:xfrm>
            <a:custGeom>
              <a:avLst/>
              <a:gdLst>
                <a:gd name="T0" fmla="*/ 2147483646 w 890"/>
                <a:gd name="T1" fmla="*/ 2147483646 h 630"/>
                <a:gd name="T2" fmla="*/ 2147483646 w 890"/>
                <a:gd name="T3" fmla="*/ 2147483646 h 630"/>
                <a:gd name="T4" fmla="*/ 2147483646 w 890"/>
                <a:gd name="T5" fmla="*/ 2147483646 h 630"/>
                <a:gd name="T6" fmla="*/ 2147483646 w 890"/>
                <a:gd name="T7" fmla="*/ 2147483646 h 630"/>
                <a:gd name="T8" fmla="*/ 2147483646 w 890"/>
                <a:gd name="T9" fmla="*/ 2147483646 h 630"/>
                <a:gd name="T10" fmla="*/ 2147483646 w 890"/>
                <a:gd name="T11" fmla="*/ 2147483646 h 630"/>
                <a:gd name="T12" fmla="*/ 2147483646 w 890"/>
                <a:gd name="T13" fmla="*/ 2147483646 h 630"/>
                <a:gd name="T14" fmla="*/ 2147483646 w 890"/>
                <a:gd name="T15" fmla="*/ 2147483646 h 630"/>
                <a:gd name="T16" fmla="*/ 2147483646 w 890"/>
                <a:gd name="T17" fmla="*/ 2147483646 h 630"/>
                <a:gd name="T18" fmla="*/ 2147483646 w 890"/>
                <a:gd name="T19" fmla="*/ 2147483646 h 630"/>
                <a:gd name="T20" fmla="*/ 2147483646 w 890"/>
                <a:gd name="T21" fmla="*/ 2147483646 h 630"/>
                <a:gd name="T22" fmla="*/ 2147483646 w 890"/>
                <a:gd name="T23" fmla="*/ 2147483646 h 630"/>
                <a:gd name="T24" fmla="*/ 2147483646 w 890"/>
                <a:gd name="T25" fmla="*/ 2147483646 h 630"/>
                <a:gd name="T26" fmla="*/ 2147483646 w 890"/>
                <a:gd name="T27" fmla="*/ 2147483646 h 630"/>
                <a:gd name="T28" fmla="*/ 2147483646 w 890"/>
                <a:gd name="T29" fmla="*/ 2147483646 h 630"/>
                <a:gd name="T30" fmla="*/ 2147483646 w 890"/>
                <a:gd name="T31" fmla="*/ 2147483646 h 630"/>
                <a:gd name="T32" fmla="*/ 2147483646 w 890"/>
                <a:gd name="T33" fmla="*/ 2147483646 h 630"/>
                <a:gd name="T34" fmla="*/ 2147483646 w 890"/>
                <a:gd name="T35" fmla="*/ 2147483646 h 630"/>
                <a:gd name="T36" fmla="*/ 2147483646 w 890"/>
                <a:gd name="T37" fmla="*/ 2147483646 h 630"/>
                <a:gd name="T38" fmla="*/ 2147483646 w 890"/>
                <a:gd name="T39" fmla="*/ 2147483646 h 630"/>
                <a:gd name="T40" fmla="*/ 2147483646 w 890"/>
                <a:gd name="T41" fmla="*/ 2147483646 h 630"/>
                <a:gd name="T42" fmla="*/ 2147483646 w 890"/>
                <a:gd name="T43" fmla="*/ 2147483646 h 630"/>
                <a:gd name="T44" fmla="*/ 2147483646 w 890"/>
                <a:gd name="T45" fmla="*/ 2147483646 h 630"/>
                <a:gd name="T46" fmla="*/ 2147483646 w 890"/>
                <a:gd name="T47" fmla="*/ 2147483646 h 630"/>
                <a:gd name="T48" fmla="*/ 2147483646 w 890"/>
                <a:gd name="T49" fmla="*/ 2147483646 h 630"/>
                <a:gd name="T50" fmla="*/ 2147483646 w 890"/>
                <a:gd name="T51" fmla="*/ 2147483646 h 630"/>
                <a:gd name="T52" fmla="*/ 2147483646 w 890"/>
                <a:gd name="T53" fmla="*/ 2147483646 h 630"/>
                <a:gd name="T54" fmla="*/ 0 w 890"/>
                <a:gd name="T55" fmla="*/ 2147483646 h 630"/>
                <a:gd name="T56" fmla="*/ 2147483646 w 890"/>
                <a:gd name="T57" fmla="*/ 2147483646 h 630"/>
                <a:gd name="T58" fmla="*/ 2147483646 w 890"/>
                <a:gd name="T59" fmla="*/ 2147483646 h 630"/>
                <a:gd name="T60" fmla="*/ 0 w 890"/>
                <a:gd name="T61" fmla="*/ 2147483646 h 630"/>
                <a:gd name="T62" fmla="*/ 0 w 890"/>
                <a:gd name="T63" fmla="*/ 2147483646 h 630"/>
                <a:gd name="T64" fmla="*/ 0 w 890"/>
                <a:gd name="T65" fmla="*/ 2147483646 h 630"/>
                <a:gd name="T66" fmla="*/ 2147483646 w 890"/>
                <a:gd name="T67" fmla="*/ 2147483646 h 630"/>
                <a:gd name="T68" fmla="*/ 2147483646 w 890"/>
                <a:gd name="T69" fmla="*/ 2147483646 h 630"/>
                <a:gd name="T70" fmla="*/ 2147483646 w 890"/>
                <a:gd name="T71" fmla="*/ 2147483646 h 630"/>
                <a:gd name="T72" fmla="*/ 2147483646 w 890"/>
                <a:gd name="T73" fmla="*/ 2147483646 h 630"/>
                <a:gd name="T74" fmla="*/ 2147483646 w 890"/>
                <a:gd name="T75" fmla="*/ 2147483646 h 630"/>
                <a:gd name="T76" fmla="*/ 2147483646 w 890"/>
                <a:gd name="T77" fmla="*/ 2147483646 h 630"/>
                <a:gd name="T78" fmla="*/ 2147483646 w 890"/>
                <a:gd name="T79" fmla="*/ 2147483646 h 630"/>
                <a:gd name="T80" fmla="*/ 2147483646 w 890"/>
                <a:gd name="T81" fmla="*/ 2147483646 h 630"/>
                <a:gd name="T82" fmla="*/ 2147483646 w 890"/>
                <a:gd name="T83" fmla="*/ 2147483646 h 630"/>
                <a:gd name="T84" fmla="*/ 2147483646 w 890"/>
                <a:gd name="T85" fmla="*/ 2147483646 h 630"/>
                <a:gd name="T86" fmla="*/ 2147483646 w 890"/>
                <a:gd name="T87" fmla="*/ 2147483646 h 630"/>
                <a:gd name="T88" fmla="*/ 2147483646 w 890"/>
                <a:gd name="T89" fmla="*/ 2147483646 h 630"/>
                <a:gd name="T90" fmla="*/ 2147483646 w 890"/>
                <a:gd name="T91" fmla="*/ 2147483646 h 630"/>
                <a:gd name="T92" fmla="*/ 2147483646 w 890"/>
                <a:gd name="T93" fmla="*/ 2147483646 h 630"/>
                <a:gd name="T94" fmla="*/ 2147483646 w 890"/>
                <a:gd name="T95" fmla="*/ 2147483646 h 630"/>
                <a:gd name="T96" fmla="*/ 2147483646 w 890"/>
                <a:gd name="T97" fmla="*/ 2147483646 h 630"/>
                <a:gd name="T98" fmla="*/ 2147483646 w 890"/>
                <a:gd name="T99" fmla="*/ 2147483646 h 630"/>
                <a:gd name="T100" fmla="*/ 2147483646 w 890"/>
                <a:gd name="T101" fmla="*/ 2147483646 h 630"/>
                <a:gd name="T102" fmla="*/ 2147483646 w 890"/>
                <a:gd name="T103" fmla="*/ 2147483646 h 630"/>
                <a:gd name="T104" fmla="*/ 2147483646 w 890"/>
                <a:gd name="T105" fmla="*/ 2147483646 h 630"/>
                <a:gd name="T106" fmla="*/ 2147483646 w 890"/>
                <a:gd name="T107" fmla="*/ 0 h 630"/>
                <a:gd name="T108" fmla="*/ 2147483646 w 890"/>
                <a:gd name="T109" fmla="*/ 0 h 630"/>
                <a:gd name="T110" fmla="*/ 2147483646 w 890"/>
                <a:gd name="T111" fmla="*/ 0 h 630"/>
                <a:gd name="T112" fmla="*/ 2147483646 w 890"/>
                <a:gd name="T113" fmla="*/ 2147483646 h 630"/>
                <a:gd name="T114" fmla="*/ 2147483646 w 890"/>
                <a:gd name="T115" fmla="*/ 0 h 630"/>
                <a:gd name="T116" fmla="*/ 2147483646 w 890"/>
                <a:gd name="T117" fmla="*/ 2147483646 h 630"/>
                <a:gd name="T118" fmla="*/ 2147483646 w 890"/>
                <a:gd name="T119" fmla="*/ 2147483646 h 630"/>
                <a:gd name="T120" fmla="*/ 2147483646 w 890"/>
                <a:gd name="T121" fmla="*/ 2147483646 h 6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90"/>
                <a:gd name="T184" fmla="*/ 0 h 630"/>
                <a:gd name="T185" fmla="*/ 890 w 890"/>
                <a:gd name="T186" fmla="*/ 630 h 6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90" h="630">
                  <a:moveTo>
                    <a:pt x="524" y="66"/>
                  </a:moveTo>
                  <a:lnTo>
                    <a:pt x="525" y="69"/>
                  </a:lnTo>
                  <a:lnTo>
                    <a:pt x="510" y="81"/>
                  </a:lnTo>
                  <a:lnTo>
                    <a:pt x="510" y="52"/>
                  </a:lnTo>
                  <a:lnTo>
                    <a:pt x="508" y="69"/>
                  </a:lnTo>
                  <a:lnTo>
                    <a:pt x="496" y="72"/>
                  </a:lnTo>
                  <a:lnTo>
                    <a:pt x="491" y="58"/>
                  </a:lnTo>
                  <a:lnTo>
                    <a:pt x="481" y="69"/>
                  </a:lnTo>
                  <a:lnTo>
                    <a:pt x="485" y="79"/>
                  </a:lnTo>
                  <a:lnTo>
                    <a:pt x="458" y="75"/>
                  </a:lnTo>
                  <a:lnTo>
                    <a:pt x="463" y="82"/>
                  </a:lnTo>
                  <a:lnTo>
                    <a:pt x="445" y="78"/>
                  </a:lnTo>
                  <a:lnTo>
                    <a:pt x="436" y="89"/>
                  </a:lnTo>
                  <a:lnTo>
                    <a:pt x="436" y="107"/>
                  </a:lnTo>
                  <a:lnTo>
                    <a:pt x="430" y="110"/>
                  </a:lnTo>
                  <a:lnTo>
                    <a:pt x="391" y="119"/>
                  </a:lnTo>
                  <a:lnTo>
                    <a:pt x="431" y="124"/>
                  </a:lnTo>
                  <a:lnTo>
                    <a:pt x="424" y="131"/>
                  </a:lnTo>
                  <a:lnTo>
                    <a:pt x="396" y="130"/>
                  </a:lnTo>
                  <a:lnTo>
                    <a:pt x="393" y="134"/>
                  </a:lnTo>
                  <a:lnTo>
                    <a:pt x="387" y="143"/>
                  </a:lnTo>
                  <a:lnTo>
                    <a:pt x="385" y="149"/>
                  </a:lnTo>
                  <a:lnTo>
                    <a:pt x="373" y="137"/>
                  </a:lnTo>
                  <a:lnTo>
                    <a:pt x="363" y="142"/>
                  </a:lnTo>
                  <a:lnTo>
                    <a:pt x="337" y="161"/>
                  </a:lnTo>
                  <a:lnTo>
                    <a:pt x="372" y="155"/>
                  </a:lnTo>
                  <a:lnTo>
                    <a:pt x="360" y="161"/>
                  </a:lnTo>
                  <a:lnTo>
                    <a:pt x="366" y="169"/>
                  </a:lnTo>
                  <a:lnTo>
                    <a:pt x="364" y="172"/>
                  </a:lnTo>
                  <a:lnTo>
                    <a:pt x="340" y="170"/>
                  </a:lnTo>
                  <a:lnTo>
                    <a:pt x="337" y="179"/>
                  </a:lnTo>
                  <a:lnTo>
                    <a:pt x="366" y="188"/>
                  </a:lnTo>
                  <a:lnTo>
                    <a:pt x="333" y="189"/>
                  </a:lnTo>
                  <a:lnTo>
                    <a:pt x="305" y="198"/>
                  </a:lnTo>
                  <a:lnTo>
                    <a:pt x="287" y="212"/>
                  </a:lnTo>
                  <a:lnTo>
                    <a:pt x="290" y="212"/>
                  </a:lnTo>
                  <a:lnTo>
                    <a:pt x="279" y="222"/>
                  </a:lnTo>
                  <a:lnTo>
                    <a:pt x="287" y="225"/>
                  </a:lnTo>
                  <a:lnTo>
                    <a:pt x="310" y="228"/>
                  </a:lnTo>
                  <a:lnTo>
                    <a:pt x="278" y="239"/>
                  </a:lnTo>
                  <a:lnTo>
                    <a:pt x="266" y="251"/>
                  </a:lnTo>
                  <a:lnTo>
                    <a:pt x="267" y="263"/>
                  </a:lnTo>
                  <a:lnTo>
                    <a:pt x="269" y="273"/>
                  </a:lnTo>
                  <a:lnTo>
                    <a:pt x="276" y="276"/>
                  </a:lnTo>
                  <a:lnTo>
                    <a:pt x="233" y="291"/>
                  </a:lnTo>
                  <a:lnTo>
                    <a:pt x="231" y="294"/>
                  </a:lnTo>
                  <a:lnTo>
                    <a:pt x="248" y="288"/>
                  </a:lnTo>
                  <a:lnTo>
                    <a:pt x="239" y="304"/>
                  </a:lnTo>
                  <a:lnTo>
                    <a:pt x="219" y="310"/>
                  </a:lnTo>
                  <a:lnTo>
                    <a:pt x="206" y="315"/>
                  </a:lnTo>
                  <a:lnTo>
                    <a:pt x="184" y="337"/>
                  </a:lnTo>
                  <a:lnTo>
                    <a:pt x="173" y="349"/>
                  </a:lnTo>
                  <a:lnTo>
                    <a:pt x="188" y="357"/>
                  </a:lnTo>
                  <a:lnTo>
                    <a:pt x="207" y="342"/>
                  </a:lnTo>
                  <a:lnTo>
                    <a:pt x="225" y="337"/>
                  </a:lnTo>
                  <a:lnTo>
                    <a:pt x="222" y="349"/>
                  </a:lnTo>
                  <a:lnTo>
                    <a:pt x="194" y="363"/>
                  </a:lnTo>
                  <a:lnTo>
                    <a:pt x="179" y="363"/>
                  </a:lnTo>
                  <a:lnTo>
                    <a:pt x="151" y="360"/>
                  </a:lnTo>
                  <a:lnTo>
                    <a:pt x="146" y="364"/>
                  </a:lnTo>
                  <a:lnTo>
                    <a:pt x="128" y="374"/>
                  </a:lnTo>
                  <a:lnTo>
                    <a:pt x="118" y="385"/>
                  </a:lnTo>
                  <a:lnTo>
                    <a:pt x="121" y="391"/>
                  </a:lnTo>
                  <a:lnTo>
                    <a:pt x="110" y="386"/>
                  </a:lnTo>
                  <a:lnTo>
                    <a:pt x="122" y="398"/>
                  </a:lnTo>
                  <a:lnTo>
                    <a:pt x="72" y="385"/>
                  </a:lnTo>
                  <a:lnTo>
                    <a:pt x="67" y="398"/>
                  </a:lnTo>
                  <a:lnTo>
                    <a:pt x="85" y="398"/>
                  </a:lnTo>
                  <a:lnTo>
                    <a:pt x="99" y="398"/>
                  </a:lnTo>
                  <a:lnTo>
                    <a:pt x="82" y="404"/>
                  </a:lnTo>
                  <a:lnTo>
                    <a:pt x="51" y="409"/>
                  </a:lnTo>
                  <a:lnTo>
                    <a:pt x="75" y="421"/>
                  </a:lnTo>
                  <a:lnTo>
                    <a:pt x="70" y="425"/>
                  </a:lnTo>
                  <a:lnTo>
                    <a:pt x="48" y="415"/>
                  </a:lnTo>
                  <a:lnTo>
                    <a:pt x="49" y="422"/>
                  </a:lnTo>
                  <a:lnTo>
                    <a:pt x="28" y="424"/>
                  </a:lnTo>
                  <a:lnTo>
                    <a:pt x="34" y="430"/>
                  </a:lnTo>
                  <a:lnTo>
                    <a:pt x="15" y="431"/>
                  </a:lnTo>
                  <a:lnTo>
                    <a:pt x="2" y="430"/>
                  </a:lnTo>
                  <a:lnTo>
                    <a:pt x="0" y="439"/>
                  </a:lnTo>
                  <a:lnTo>
                    <a:pt x="54" y="443"/>
                  </a:lnTo>
                  <a:lnTo>
                    <a:pt x="0" y="446"/>
                  </a:lnTo>
                  <a:lnTo>
                    <a:pt x="16" y="461"/>
                  </a:lnTo>
                  <a:lnTo>
                    <a:pt x="6" y="466"/>
                  </a:lnTo>
                  <a:lnTo>
                    <a:pt x="9" y="466"/>
                  </a:lnTo>
                  <a:lnTo>
                    <a:pt x="2" y="476"/>
                  </a:lnTo>
                  <a:lnTo>
                    <a:pt x="57" y="470"/>
                  </a:lnTo>
                  <a:lnTo>
                    <a:pt x="82" y="470"/>
                  </a:lnTo>
                  <a:lnTo>
                    <a:pt x="87" y="466"/>
                  </a:lnTo>
                  <a:lnTo>
                    <a:pt x="90" y="479"/>
                  </a:lnTo>
                  <a:lnTo>
                    <a:pt x="79" y="486"/>
                  </a:lnTo>
                  <a:lnTo>
                    <a:pt x="49" y="480"/>
                  </a:lnTo>
                  <a:lnTo>
                    <a:pt x="0" y="486"/>
                  </a:lnTo>
                  <a:lnTo>
                    <a:pt x="7" y="494"/>
                  </a:lnTo>
                  <a:lnTo>
                    <a:pt x="7" y="498"/>
                  </a:lnTo>
                  <a:lnTo>
                    <a:pt x="0" y="498"/>
                  </a:lnTo>
                  <a:lnTo>
                    <a:pt x="24" y="501"/>
                  </a:lnTo>
                  <a:lnTo>
                    <a:pt x="16" y="513"/>
                  </a:lnTo>
                  <a:lnTo>
                    <a:pt x="6" y="524"/>
                  </a:lnTo>
                  <a:lnTo>
                    <a:pt x="25" y="522"/>
                  </a:lnTo>
                  <a:lnTo>
                    <a:pt x="33" y="531"/>
                  </a:lnTo>
                  <a:lnTo>
                    <a:pt x="51" y="513"/>
                  </a:lnTo>
                  <a:lnTo>
                    <a:pt x="67" y="510"/>
                  </a:lnTo>
                  <a:lnTo>
                    <a:pt x="57" y="528"/>
                  </a:lnTo>
                  <a:lnTo>
                    <a:pt x="52" y="515"/>
                  </a:lnTo>
                  <a:lnTo>
                    <a:pt x="34" y="545"/>
                  </a:lnTo>
                  <a:lnTo>
                    <a:pt x="40" y="546"/>
                  </a:lnTo>
                  <a:lnTo>
                    <a:pt x="18" y="554"/>
                  </a:lnTo>
                  <a:lnTo>
                    <a:pt x="15" y="570"/>
                  </a:lnTo>
                  <a:lnTo>
                    <a:pt x="33" y="564"/>
                  </a:lnTo>
                  <a:lnTo>
                    <a:pt x="48" y="560"/>
                  </a:lnTo>
                  <a:lnTo>
                    <a:pt x="48" y="570"/>
                  </a:lnTo>
                  <a:lnTo>
                    <a:pt x="45" y="585"/>
                  </a:lnTo>
                  <a:lnTo>
                    <a:pt x="28" y="586"/>
                  </a:lnTo>
                  <a:lnTo>
                    <a:pt x="30" y="612"/>
                  </a:lnTo>
                  <a:lnTo>
                    <a:pt x="64" y="628"/>
                  </a:lnTo>
                  <a:lnTo>
                    <a:pt x="118" y="630"/>
                  </a:lnTo>
                  <a:lnTo>
                    <a:pt x="181" y="580"/>
                  </a:lnTo>
                  <a:lnTo>
                    <a:pt x="209" y="579"/>
                  </a:lnTo>
                  <a:lnTo>
                    <a:pt x="210" y="551"/>
                  </a:lnTo>
                  <a:lnTo>
                    <a:pt x="224" y="542"/>
                  </a:lnTo>
                  <a:lnTo>
                    <a:pt x="233" y="576"/>
                  </a:lnTo>
                  <a:lnTo>
                    <a:pt x="252" y="586"/>
                  </a:lnTo>
                  <a:lnTo>
                    <a:pt x="276" y="540"/>
                  </a:lnTo>
                  <a:lnTo>
                    <a:pt x="282" y="494"/>
                  </a:lnTo>
                  <a:lnTo>
                    <a:pt x="282" y="482"/>
                  </a:lnTo>
                  <a:lnTo>
                    <a:pt x="297" y="466"/>
                  </a:lnTo>
                  <a:lnTo>
                    <a:pt x="267" y="448"/>
                  </a:lnTo>
                  <a:lnTo>
                    <a:pt x="266" y="400"/>
                  </a:lnTo>
                  <a:lnTo>
                    <a:pt x="264" y="352"/>
                  </a:lnTo>
                  <a:lnTo>
                    <a:pt x="299" y="330"/>
                  </a:lnTo>
                  <a:lnTo>
                    <a:pt x="333" y="327"/>
                  </a:lnTo>
                  <a:lnTo>
                    <a:pt x="312" y="306"/>
                  </a:lnTo>
                  <a:lnTo>
                    <a:pt x="340" y="246"/>
                  </a:lnTo>
                  <a:lnTo>
                    <a:pt x="334" y="231"/>
                  </a:lnTo>
                  <a:lnTo>
                    <a:pt x="369" y="224"/>
                  </a:lnTo>
                  <a:lnTo>
                    <a:pt x="385" y="195"/>
                  </a:lnTo>
                  <a:lnTo>
                    <a:pt x="405" y="148"/>
                  </a:lnTo>
                  <a:lnTo>
                    <a:pt x="454" y="136"/>
                  </a:lnTo>
                  <a:lnTo>
                    <a:pt x="458" y="118"/>
                  </a:lnTo>
                  <a:lnTo>
                    <a:pt x="519" y="119"/>
                  </a:lnTo>
                  <a:lnTo>
                    <a:pt x="515" y="92"/>
                  </a:lnTo>
                  <a:lnTo>
                    <a:pt x="533" y="92"/>
                  </a:lnTo>
                  <a:lnTo>
                    <a:pt x="557" y="79"/>
                  </a:lnTo>
                  <a:lnTo>
                    <a:pt x="597" y="103"/>
                  </a:lnTo>
                  <a:lnTo>
                    <a:pt x="637" y="110"/>
                  </a:lnTo>
                  <a:lnTo>
                    <a:pt x="685" y="112"/>
                  </a:lnTo>
                  <a:lnTo>
                    <a:pt x="706" y="101"/>
                  </a:lnTo>
                  <a:lnTo>
                    <a:pt x="718" y="66"/>
                  </a:lnTo>
                  <a:lnTo>
                    <a:pt x="769" y="46"/>
                  </a:lnTo>
                  <a:lnTo>
                    <a:pt x="827" y="63"/>
                  </a:lnTo>
                  <a:lnTo>
                    <a:pt x="830" y="92"/>
                  </a:lnTo>
                  <a:lnTo>
                    <a:pt x="866" y="72"/>
                  </a:lnTo>
                  <a:lnTo>
                    <a:pt x="890" y="70"/>
                  </a:lnTo>
                  <a:lnTo>
                    <a:pt x="890" y="58"/>
                  </a:lnTo>
                  <a:lnTo>
                    <a:pt x="867" y="57"/>
                  </a:lnTo>
                  <a:lnTo>
                    <a:pt x="848" y="58"/>
                  </a:lnTo>
                  <a:lnTo>
                    <a:pt x="819" y="42"/>
                  </a:lnTo>
                  <a:lnTo>
                    <a:pt x="890" y="36"/>
                  </a:lnTo>
                  <a:lnTo>
                    <a:pt x="854" y="18"/>
                  </a:lnTo>
                  <a:lnTo>
                    <a:pt x="819" y="12"/>
                  </a:lnTo>
                  <a:lnTo>
                    <a:pt x="794" y="18"/>
                  </a:lnTo>
                  <a:lnTo>
                    <a:pt x="790" y="42"/>
                  </a:lnTo>
                  <a:lnTo>
                    <a:pt x="785" y="25"/>
                  </a:lnTo>
                  <a:lnTo>
                    <a:pt x="782" y="18"/>
                  </a:lnTo>
                  <a:lnTo>
                    <a:pt x="779" y="16"/>
                  </a:lnTo>
                  <a:lnTo>
                    <a:pt x="773" y="0"/>
                  </a:lnTo>
                  <a:lnTo>
                    <a:pt x="754" y="9"/>
                  </a:lnTo>
                  <a:lnTo>
                    <a:pt x="730" y="33"/>
                  </a:lnTo>
                  <a:lnTo>
                    <a:pt x="718" y="9"/>
                  </a:lnTo>
                  <a:lnTo>
                    <a:pt x="676" y="43"/>
                  </a:lnTo>
                  <a:lnTo>
                    <a:pt x="694" y="15"/>
                  </a:lnTo>
                  <a:lnTo>
                    <a:pt x="684" y="12"/>
                  </a:lnTo>
                  <a:lnTo>
                    <a:pt x="657" y="10"/>
                  </a:lnTo>
                  <a:lnTo>
                    <a:pt x="655" y="18"/>
                  </a:lnTo>
                  <a:lnTo>
                    <a:pt x="615" y="45"/>
                  </a:lnTo>
                  <a:lnTo>
                    <a:pt x="590" y="45"/>
                  </a:lnTo>
                  <a:lnTo>
                    <a:pt x="593" y="37"/>
                  </a:lnTo>
                  <a:lnTo>
                    <a:pt x="554" y="42"/>
                  </a:lnTo>
                  <a:lnTo>
                    <a:pt x="576" y="48"/>
                  </a:lnTo>
                  <a:lnTo>
                    <a:pt x="572" y="57"/>
                  </a:lnTo>
                  <a:lnTo>
                    <a:pt x="549" y="55"/>
                  </a:lnTo>
                  <a:lnTo>
                    <a:pt x="524" y="6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8" name="Freeform 306"/>
            <p:cNvSpPr>
              <a:spLocks noChangeAspect="1"/>
            </p:cNvSpPr>
            <p:nvPr/>
          </p:nvSpPr>
          <p:spPr bwMode="auto">
            <a:xfrm>
              <a:off x="3621866" y="1642367"/>
              <a:ext cx="154973" cy="61976"/>
            </a:xfrm>
            <a:custGeom>
              <a:avLst/>
              <a:gdLst>
                <a:gd name="T0" fmla="*/ 2147483646 w 331"/>
                <a:gd name="T1" fmla="*/ 0 h 142"/>
                <a:gd name="T2" fmla="*/ 2147483646 w 331"/>
                <a:gd name="T3" fmla="*/ 0 h 142"/>
                <a:gd name="T4" fmla="*/ 0 w 331"/>
                <a:gd name="T5" fmla="*/ 0 h 142"/>
                <a:gd name="T6" fmla="*/ 0 w 331"/>
                <a:gd name="T7" fmla="*/ 2147483646 h 142"/>
                <a:gd name="T8" fmla="*/ 2147483646 w 331"/>
                <a:gd name="T9" fmla="*/ 2147483646 h 142"/>
                <a:gd name="T10" fmla="*/ 2147483646 w 331"/>
                <a:gd name="T11" fmla="*/ 2147483646 h 142"/>
                <a:gd name="T12" fmla="*/ 0 w 331"/>
                <a:gd name="T13" fmla="*/ 2147483646 h 142"/>
                <a:gd name="T14" fmla="*/ 2147483646 w 331"/>
                <a:gd name="T15" fmla="*/ 2147483646 h 142"/>
                <a:gd name="T16" fmla="*/ 2147483646 w 331"/>
                <a:gd name="T17" fmla="*/ 2147483646 h 142"/>
                <a:gd name="T18" fmla="*/ 2147483646 w 331"/>
                <a:gd name="T19" fmla="*/ 2147483646 h 142"/>
                <a:gd name="T20" fmla="*/ 2147483646 w 331"/>
                <a:gd name="T21" fmla="*/ 2147483646 h 142"/>
                <a:gd name="T22" fmla="*/ 2147483646 w 331"/>
                <a:gd name="T23" fmla="*/ 2147483646 h 142"/>
                <a:gd name="T24" fmla="*/ 2147483646 w 331"/>
                <a:gd name="T25" fmla="*/ 2147483646 h 142"/>
                <a:gd name="T26" fmla="*/ 2147483646 w 331"/>
                <a:gd name="T27" fmla="*/ 2147483646 h 142"/>
                <a:gd name="T28" fmla="*/ 2147483646 w 331"/>
                <a:gd name="T29" fmla="*/ 2147483646 h 142"/>
                <a:gd name="T30" fmla="*/ 2147483646 w 331"/>
                <a:gd name="T31" fmla="*/ 2147483646 h 142"/>
                <a:gd name="T32" fmla="*/ 2147483646 w 331"/>
                <a:gd name="T33" fmla="*/ 2147483646 h 142"/>
                <a:gd name="T34" fmla="*/ 2147483646 w 331"/>
                <a:gd name="T35" fmla="*/ 2147483646 h 142"/>
                <a:gd name="T36" fmla="*/ 2147483646 w 331"/>
                <a:gd name="T37" fmla="*/ 2147483646 h 142"/>
                <a:gd name="T38" fmla="*/ 2147483646 w 331"/>
                <a:gd name="T39" fmla="*/ 2147483646 h 142"/>
                <a:gd name="T40" fmla="*/ 2147483646 w 331"/>
                <a:gd name="T41" fmla="*/ 2147483646 h 142"/>
                <a:gd name="T42" fmla="*/ 2147483646 w 331"/>
                <a:gd name="T43" fmla="*/ 2147483646 h 142"/>
                <a:gd name="T44" fmla="*/ 2147483646 w 331"/>
                <a:gd name="T45" fmla="*/ 2147483646 h 142"/>
                <a:gd name="T46" fmla="*/ 2147483646 w 331"/>
                <a:gd name="T47" fmla="*/ 2147483646 h 142"/>
                <a:gd name="T48" fmla="*/ 2147483646 w 331"/>
                <a:gd name="T49" fmla="*/ 2147483646 h 142"/>
                <a:gd name="T50" fmla="*/ 2147483646 w 331"/>
                <a:gd name="T51" fmla="*/ 2147483646 h 142"/>
                <a:gd name="T52" fmla="*/ 2147483646 w 331"/>
                <a:gd name="T53" fmla="*/ 2147483646 h 142"/>
                <a:gd name="T54" fmla="*/ 2147483646 w 331"/>
                <a:gd name="T55" fmla="*/ 2147483646 h 142"/>
                <a:gd name="T56" fmla="*/ 2147483646 w 331"/>
                <a:gd name="T57" fmla="*/ 2147483646 h 142"/>
                <a:gd name="T58" fmla="*/ 2147483646 w 331"/>
                <a:gd name="T59" fmla="*/ 2147483646 h 142"/>
                <a:gd name="T60" fmla="*/ 2147483646 w 331"/>
                <a:gd name="T61" fmla="*/ 0 h 142"/>
                <a:gd name="T62" fmla="*/ 2147483646 w 331"/>
                <a:gd name="T63" fmla="*/ 0 h 142"/>
                <a:gd name="T64" fmla="*/ 2147483646 w 331"/>
                <a:gd name="T65" fmla="*/ 2147483646 h 142"/>
                <a:gd name="T66" fmla="*/ 2147483646 w 331"/>
                <a:gd name="T67" fmla="*/ 0 h 142"/>
                <a:gd name="T68" fmla="*/ 2147483646 w 331"/>
                <a:gd name="T69" fmla="*/ 2147483646 h 142"/>
                <a:gd name="T70" fmla="*/ 2147483646 w 331"/>
                <a:gd name="T71" fmla="*/ 0 h 142"/>
                <a:gd name="T72" fmla="*/ 2147483646 w 331"/>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1"/>
                <a:gd name="T112" fmla="*/ 0 h 142"/>
                <a:gd name="T113" fmla="*/ 331 w 331"/>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1" h="142">
                  <a:moveTo>
                    <a:pt x="79" y="14"/>
                  </a:moveTo>
                  <a:lnTo>
                    <a:pt x="34" y="14"/>
                  </a:lnTo>
                  <a:lnTo>
                    <a:pt x="0" y="17"/>
                  </a:lnTo>
                  <a:lnTo>
                    <a:pt x="6" y="33"/>
                  </a:lnTo>
                  <a:lnTo>
                    <a:pt x="33" y="32"/>
                  </a:lnTo>
                  <a:lnTo>
                    <a:pt x="37" y="42"/>
                  </a:lnTo>
                  <a:lnTo>
                    <a:pt x="13" y="44"/>
                  </a:lnTo>
                  <a:lnTo>
                    <a:pt x="54" y="63"/>
                  </a:lnTo>
                  <a:lnTo>
                    <a:pt x="89" y="75"/>
                  </a:lnTo>
                  <a:lnTo>
                    <a:pt x="112" y="63"/>
                  </a:lnTo>
                  <a:lnTo>
                    <a:pt x="136" y="53"/>
                  </a:lnTo>
                  <a:lnTo>
                    <a:pt x="139" y="60"/>
                  </a:lnTo>
                  <a:lnTo>
                    <a:pt x="177" y="54"/>
                  </a:lnTo>
                  <a:lnTo>
                    <a:pt x="179" y="66"/>
                  </a:lnTo>
                  <a:lnTo>
                    <a:pt x="101" y="80"/>
                  </a:lnTo>
                  <a:lnTo>
                    <a:pt x="92" y="90"/>
                  </a:lnTo>
                  <a:lnTo>
                    <a:pt x="188" y="90"/>
                  </a:lnTo>
                  <a:lnTo>
                    <a:pt x="151" y="94"/>
                  </a:lnTo>
                  <a:lnTo>
                    <a:pt x="167" y="102"/>
                  </a:lnTo>
                  <a:lnTo>
                    <a:pt x="109" y="106"/>
                  </a:lnTo>
                  <a:lnTo>
                    <a:pt x="171" y="126"/>
                  </a:lnTo>
                  <a:lnTo>
                    <a:pt x="197" y="142"/>
                  </a:lnTo>
                  <a:lnTo>
                    <a:pt x="204" y="133"/>
                  </a:lnTo>
                  <a:lnTo>
                    <a:pt x="233" y="103"/>
                  </a:lnTo>
                  <a:lnTo>
                    <a:pt x="251" y="83"/>
                  </a:lnTo>
                  <a:lnTo>
                    <a:pt x="258" y="69"/>
                  </a:lnTo>
                  <a:lnTo>
                    <a:pt x="331" y="53"/>
                  </a:lnTo>
                  <a:lnTo>
                    <a:pt x="246" y="36"/>
                  </a:lnTo>
                  <a:lnTo>
                    <a:pt x="237" y="21"/>
                  </a:lnTo>
                  <a:lnTo>
                    <a:pt x="213" y="26"/>
                  </a:lnTo>
                  <a:lnTo>
                    <a:pt x="210" y="17"/>
                  </a:lnTo>
                  <a:lnTo>
                    <a:pt x="166" y="0"/>
                  </a:lnTo>
                  <a:lnTo>
                    <a:pt x="171" y="47"/>
                  </a:lnTo>
                  <a:lnTo>
                    <a:pt x="116" y="11"/>
                  </a:lnTo>
                  <a:lnTo>
                    <a:pt x="94" y="26"/>
                  </a:lnTo>
                  <a:lnTo>
                    <a:pt x="68" y="18"/>
                  </a:lnTo>
                  <a:lnTo>
                    <a:pt x="79" y="1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79" name="Freeform 307"/>
            <p:cNvSpPr>
              <a:spLocks noChangeAspect="1"/>
            </p:cNvSpPr>
            <p:nvPr/>
          </p:nvSpPr>
          <p:spPr bwMode="auto">
            <a:xfrm>
              <a:off x="3724259" y="1636169"/>
              <a:ext cx="127300" cy="19832"/>
            </a:xfrm>
            <a:custGeom>
              <a:avLst/>
              <a:gdLst>
                <a:gd name="T0" fmla="*/ 2147483646 w 275"/>
                <a:gd name="T1" fmla="*/ 0 h 44"/>
                <a:gd name="T2" fmla="*/ 2147483646 w 275"/>
                <a:gd name="T3" fmla="*/ 0 h 44"/>
                <a:gd name="T4" fmla="*/ 2147483646 w 275"/>
                <a:gd name="T5" fmla="*/ 0 h 44"/>
                <a:gd name="T6" fmla="*/ 0 w 275"/>
                <a:gd name="T7" fmla="*/ 0 h 44"/>
                <a:gd name="T8" fmla="*/ 0 w 275"/>
                <a:gd name="T9" fmla="*/ 0 h 44"/>
                <a:gd name="T10" fmla="*/ 2147483646 w 275"/>
                <a:gd name="T11" fmla="*/ 2147483646 h 44"/>
                <a:gd name="T12" fmla="*/ 2147483646 w 275"/>
                <a:gd name="T13" fmla="*/ 2147483646 h 44"/>
                <a:gd name="T14" fmla="*/ 2147483646 w 275"/>
                <a:gd name="T15" fmla="*/ 2147483646 h 44"/>
                <a:gd name="T16" fmla="*/ 2147483646 w 275"/>
                <a:gd name="T17" fmla="*/ 2147483646 h 44"/>
                <a:gd name="T18" fmla="*/ 2147483646 w 275"/>
                <a:gd name="T19" fmla="*/ 0 h 44"/>
                <a:gd name="T20" fmla="*/ 2147483646 w 275"/>
                <a:gd name="T21" fmla="*/ 0 h 44"/>
                <a:gd name="T22" fmla="*/ 2147483646 w 275"/>
                <a:gd name="T23" fmla="*/ 0 h 44"/>
                <a:gd name="T24" fmla="*/ 2147483646 w 275"/>
                <a:gd name="T25" fmla="*/ 0 h 44"/>
                <a:gd name="T26" fmla="*/ 2147483646 w 275"/>
                <a:gd name="T27" fmla="*/ 0 h 44"/>
                <a:gd name="T28" fmla="*/ 2147483646 w 275"/>
                <a:gd name="T29" fmla="*/ 0 h 44"/>
                <a:gd name="T30" fmla="*/ 2147483646 w 275"/>
                <a:gd name="T31" fmla="*/ 0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5"/>
                <a:gd name="T49" fmla="*/ 0 h 44"/>
                <a:gd name="T50" fmla="*/ 275 w 275"/>
                <a:gd name="T51" fmla="*/ 44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5" h="44">
                  <a:moveTo>
                    <a:pt x="121" y="12"/>
                  </a:moveTo>
                  <a:lnTo>
                    <a:pt x="47" y="3"/>
                  </a:lnTo>
                  <a:lnTo>
                    <a:pt x="29" y="8"/>
                  </a:lnTo>
                  <a:lnTo>
                    <a:pt x="0" y="12"/>
                  </a:lnTo>
                  <a:lnTo>
                    <a:pt x="2" y="18"/>
                  </a:lnTo>
                  <a:lnTo>
                    <a:pt x="114" y="26"/>
                  </a:lnTo>
                  <a:lnTo>
                    <a:pt x="60" y="33"/>
                  </a:lnTo>
                  <a:lnTo>
                    <a:pt x="144" y="44"/>
                  </a:lnTo>
                  <a:lnTo>
                    <a:pt x="236" y="38"/>
                  </a:lnTo>
                  <a:lnTo>
                    <a:pt x="275" y="18"/>
                  </a:lnTo>
                  <a:lnTo>
                    <a:pt x="254" y="8"/>
                  </a:lnTo>
                  <a:lnTo>
                    <a:pt x="164" y="6"/>
                  </a:lnTo>
                  <a:lnTo>
                    <a:pt x="151" y="5"/>
                  </a:lnTo>
                  <a:lnTo>
                    <a:pt x="136" y="0"/>
                  </a:lnTo>
                  <a:lnTo>
                    <a:pt x="126" y="5"/>
                  </a:lnTo>
                  <a:lnTo>
                    <a:pt x="121" y="1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0" name="Freeform 308"/>
            <p:cNvSpPr>
              <a:spLocks noChangeAspect="1"/>
            </p:cNvSpPr>
            <p:nvPr/>
          </p:nvSpPr>
          <p:spPr bwMode="auto">
            <a:xfrm>
              <a:off x="3769922" y="1677074"/>
              <a:ext cx="60882" cy="12395"/>
            </a:xfrm>
            <a:custGeom>
              <a:avLst/>
              <a:gdLst>
                <a:gd name="T0" fmla="*/ 2147483646 w 130"/>
                <a:gd name="T1" fmla="*/ 2147483646 h 28"/>
                <a:gd name="T2" fmla="*/ 2147483646 w 130"/>
                <a:gd name="T3" fmla="*/ 2147483646 h 28"/>
                <a:gd name="T4" fmla="*/ 0 w 130"/>
                <a:gd name="T5" fmla="*/ 2147483646 h 28"/>
                <a:gd name="T6" fmla="*/ 2147483646 w 130"/>
                <a:gd name="T7" fmla="*/ 0 h 28"/>
                <a:gd name="T8" fmla="*/ 0 w 130"/>
                <a:gd name="T9" fmla="*/ 0 h 28"/>
                <a:gd name="T10" fmla="*/ 2147483646 w 130"/>
                <a:gd name="T11" fmla="*/ 0 h 28"/>
                <a:gd name="T12" fmla="*/ 2147483646 w 130"/>
                <a:gd name="T13" fmla="*/ 0 h 28"/>
                <a:gd name="T14" fmla="*/ 2147483646 w 130"/>
                <a:gd name="T15" fmla="*/ 2147483646 h 28"/>
                <a:gd name="T16" fmla="*/ 0 60000 65536"/>
                <a:gd name="T17" fmla="*/ 0 60000 65536"/>
                <a:gd name="T18" fmla="*/ 0 60000 65536"/>
                <a:gd name="T19" fmla="*/ 0 60000 65536"/>
                <a:gd name="T20" fmla="*/ 0 60000 65536"/>
                <a:gd name="T21" fmla="*/ 0 60000 65536"/>
                <a:gd name="T22" fmla="*/ 0 60000 65536"/>
                <a:gd name="T23" fmla="*/ 0 60000 65536"/>
                <a:gd name="T24" fmla="*/ 0 w 130"/>
                <a:gd name="T25" fmla="*/ 0 h 28"/>
                <a:gd name="T26" fmla="*/ 130 w 130"/>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0" h="28">
                  <a:moveTo>
                    <a:pt x="97" y="26"/>
                  </a:moveTo>
                  <a:lnTo>
                    <a:pt x="55" y="28"/>
                  </a:lnTo>
                  <a:lnTo>
                    <a:pt x="13" y="26"/>
                  </a:lnTo>
                  <a:lnTo>
                    <a:pt x="24" y="10"/>
                  </a:lnTo>
                  <a:lnTo>
                    <a:pt x="0" y="0"/>
                  </a:lnTo>
                  <a:lnTo>
                    <a:pt x="77" y="0"/>
                  </a:lnTo>
                  <a:lnTo>
                    <a:pt x="130" y="14"/>
                  </a:lnTo>
                  <a:lnTo>
                    <a:pt x="97" y="26"/>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1" name="Freeform 309"/>
            <p:cNvSpPr>
              <a:spLocks noChangeAspect="1"/>
            </p:cNvSpPr>
            <p:nvPr/>
          </p:nvSpPr>
          <p:spPr bwMode="auto">
            <a:xfrm>
              <a:off x="3717341" y="1853086"/>
              <a:ext cx="22139" cy="9916"/>
            </a:xfrm>
            <a:custGeom>
              <a:avLst/>
              <a:gdLst>
                <a:gd name="T0" fmla="*/ 2147483646 w 47"/>
                <a:gd name="T1" fmla="*/ 0 h 25"/>
                <a:gd name="T2" fmla="*/ 0 w 47"/>
                <a:gd name="T3" fmla="*/ 2147483646 h 25"/>
                <a:gd name="T4" fmla="*/ 0 w 47"/>
                <a:gd name="T5" fmla="*/ 2147483646 h 25"/>
                <a:gd name="T6" fmla="*/ 2147483646 w 47"/>
                <a:gd name="T7" fmla="*/ 2147483646 h 25"/>
                <a:gd name="T8" fmla="*/ 2147483646 w 47"/>
                <a:gd name="T9" fmla="*/ 2147483646 h 25"/>
                <a:gd name="T10" fmla="*/ 2147483646 w 47"/>
                <a:gd name="T11" fmla="*/ 0 h 25"/>
                <a:gd name="T12" fmla="*/ 2147483646 w 47"/>
                <a:gd name="T13" fmla="*/ 0 h 25"/>
                <a:gd name="T14" fmla="*/ 2147483646 w 4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25"/>
                <a:gd name="T26" fmla="*/ 47 w 4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25">
                  <a:moveTo>
                    <a:pt x="24" y="0"/>
                  </a:moveTo>
                  <a:lnTo>
                    <a:pt x="9" y="22"/>
                  </a:lnTo>
                  <a:lnTo>
                    <a:pt x="0" y="25"/>
                  </a:lnTo>
                  <a:lnTo>
                    <a:pt x="18" y="21"/>
                  </a:lnTo>
                  <a:lnTo>
                    <a:pt x="27" y="25"/>
                  </a:lnTo>
                  <a:lnTo>
                    <a:pt x="47" y="6"/>
                  </a:lnTo>
                  <a:lnTo>
                    <a:pt x="29" y="12"/>
                  </a:lnTo>
                  <a:lnTo>
                    <a:pt x="24" y="0"/>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82" name="Freeform 310"/>
            <p:cNvSpPr>
              <a:spLocks noChangeAspect="1"/>
            </p:cNvSpPr>
            <p:nvPr/>
          </p:nvSpPr>
          <p:spPr bwMode="auto">
            <a:xfrm>
              <a:off x="3805898" y="1829535"/>
              <a:ext cx="217239" cy="218156"/>
            </a:xfrm>
            <a:custGeom>
              <a:avLst/>
              <a:gdLst>
                <a:gd name="T0" fmla="*/ 2147483646 w 467"/>
                <a:gd name="T1" fmla="*/ 2147483646 h 494"/>
                <a:gd name="T2" fmla="*/ 2147483646 w 467"/>
                <a:gd name="T3" fmla="*/ 2147483646 h 494"/>
                <a:gd name="T4" fmla="*/ 2147483646 w 467"/>
                <a:gd name="T5" fmla="*/ 2147483646 h 494"/>
                <a:gd name="T6" fmla="*/ 2147483646 w 467"/>
                <a:gd name="T7" fmla="*/ 2147483646 h 494"/>
                <a:gd name="T8" fmla="*/ 2147483646 w 467"/>
                <a:gd name="T9" fmla="*/ 2147483646 h 494"/>
                <a:gd name="T10" fmla="*/ 2147483646 w 467"/>
                <a:gd name="T11" fmla="*/ 2147483646 h 494"/>
                <a:gd name="T12" fmla="*/ 2147483646 w 467"/>
                <a:gd name="T13" fmla="*/ 2147483646 h 494"/>
                <a:gd name="T14" fmla="*/ 2147483646 w 467"/>
                <a:gd name="T15" fmla="*/ 2147483646 h 494"/>
                <a:gd name="T16" fmla="*/ 2147483646 w 467"/>
                <a:gd name="T17" fmla="*/ 0 h 494"/>
                <a:gd name="T18" fmla="*/ 2147483646 w 467"/>
                <a:gd name="T19" fmla="*/ 0 h 494"/>
                <a:gd name="T20" fmla="*/ 2147483646 w 467"/>
                <a:gd name="T21" fmla="*/ 2147483646 h 494"/>
                <a:gd name="T22" fmla="*/ 2147483646 w 467"/>
                <a:gd name="T23" fmla="*/ 2147483646 h 494"/>
                <a:gd name="T24" fmla="*/ 2147483646 w 467"/>
                <a:gd name="T25" fmla="*/ 2147483646 h 494"/>
                <a:gd name="T26" fmla="*/ 2147483646 w 467"/>
                <a:gd name="T27" fmla="*/ 2147483646 h 494"/>
                <a:gd name="T28" fmla="*/ 2147483646 w 467"/>
                <a:gd name="T29" fmla="*/ 2147483646 h 494"/>
                <a:gd name="T30" fmla="*/ 2147483646 w 467"/>
                <a:gd name="T31" fmla="*/ 2147483646 h 494"/>
                <a:gd name="T32" fmla="*/ 0 w 467"/>
                <a:gd name="T33" fmla="*/ 2147483646 h 494"/>
                <a:gd name="T34" fmla="*/ 2147483646 w 467"/>
                <a:gd name="T35" fmla="*/ 2147483646 h 494"/>
                <a:gd name="T36" fmla="*/ 2147483646 w 467"/>
                <a:gd name="T37" fmla="*/ 2147483646 h 494"/>
                <a:gd name="T38" fmla="*/ 2147483646 w 467"/>
                <a:gd name="T39" fmla="*/ 2147483646 h 494"/>
                <a:gd name="T40" fmla="*/ 2147483646 w 467"/>
                <a:gd name="T41" fmla="*/ 2147483646 h 494"/>
                <a:gd name="T42" fmla="*/ 2147483646 w 467"/>
                <a:gd name="T43" fmla="*/ 2147483646 h 494"/>
                <a:gd name="T44" fmla="*/ 2147483646 w 467"/>
                <a:gd name="T45" fmla="*/ 2147483646 h 494"/>
                <a:gd name="T46" fmla="*/ 2147483646 w 467"/>
                <a:gd name="T47" fmla="*/ 2147483646 h 494"/>
                <a:gd name="T48" fmla="*/ 2147483646 w 467"/>
                <a:gd name="T49" fmla="*/ 2147483646 h 494"/>
                <a:gd name="T50" fmla="*/ 2147483646 w 467"/>
                <a:gd name="T51" fmla="*/ 2147483646 h 494"/>
                <a:gd name="T52" fmla="*/ 2147483646 w 467"/>
                <a:gd name="T53" fmla="*/ 2147483646 h 494"/>
                <a:gd name="T54" fmla="*/ 2147483646 w 467"/>
                <a:gd name="T55" fmla="*/ 2147483646 h 494"/>
                <a:gd name="T56" fmla="*/ 2147483646 w 467"/>
                <a:gd name="T57" fmla="*/ 2147483646 h 494"/>
                <a:gd name="T58" fmla="*/ 2147483646 w 467"/>
                <a:gd name="T59" fmla="*/ 2147483646 h 494"/>
                <a:gd name="T60" fmla="*/ 2147483646 w 467"/>
                <a:gd name="T61" fmla="*/ 2147483646 h 494"/>
                <a:gd name="T62" fmla="*/ 2147483646 w 467"/>
                <a:gd name="T63" fmla="*/ 2147483646 h 494"/>
                <a:gd name="T64" fmla="*/ 2147483646 w 467"/>
                <a:gd name="T65" fmla="*/ 2147483646 h 494"/>
                <a:gd name="T66" fmla="*/ 2147483646 w 467"/>
                <a:gd name="T67" fmla="*/ 2147483646 h 494"/>
                <a:gd name="T68" fmla="*/ 2147483646 w 467"/>
                <a:gd name="T69" fmla="*/ 2147483646 h 494"/>
                <a:gd name="T70" fmla="*/ 2147483646 w 467"/>
                <a:gd name="T71" fmla="*/ 2147483646 h 494"/>
                <a:gd name="T72" fmla="*/ 2147483646 w 467"/>
                <a:gd name="T73" fmla="*/ 2147483646 h 494"/>
                <a:gd name="T74" fmla="*/ 2147483646 w 467"/>
                <a:gd name="T75" fmla="*/ 2147483646 h 494"/>
                <a:gd name="T76" fmla="*/ 2147483646 w 467"/>
                <a:gd name="T77" fmla="*/ 2147483646 h 494"/>
                <a:gd name="T78" fmla="*/ 2147483646 w 467"/>
                <a:gd name="T79" fmla="*/ 2147483646 h 494"/>
                <a:gd name="T80" fmla="*/ 2147483646 w 467"/>
                <a:gd name="T81" fmla="*/ 2147483646 h 494"/>
                <a:gd name="T82" fmla="*/ 2147483646 w 467"/>
                <a:gd name="T83" fmla="*/ 2147483646 h 494"/>
                <a:gd name="T84" fmla="*/ 2147483646 w 467"/>
                <a:gd name="T85" fmla="*/ 2147483646 h 4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7"/>
                <a:gd name="T130" fmla="*/ 0 h 494"/>
                <a:gd name="T131" fmla="*/ 467 w 467"/>
                <a:gd name="T132" fmla="*/ 494 h 4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7" h="494">
                  <a:moveTo>
                    <a:pt x="392" y="266"/>
                  </a:moveTo>
                  <a:lnTo>
                    <a:pt x="378" y="249"/>
                  </a:lnTo>
                  <a:lnTo>
                    <a:pt x="375" y="206"/>
                  </a:lnTo>
                  <a:lnTo>
                    <a:pt x="328" y="152"/>
                  </a:lnTo>
                  <a:lnTo>
                    <a:pt x="351" y="118"/>
                  </a:lnTo>
                  <a:lnTo>
                    <a:pt x="297" y="88"/>
                  </a:lnTo>
                  <a:lnTo>
                    <a:pt x="294" y="57"/>
                  </a:lnTo>
                  <a:lnTo>
                    <a:pt x="297" y="46"/>
                  </a:lnTo>
                  <a:lnTo>
                    <a:pt x="294" y="17"/>
                  </a:lnTo>
                  <a:lnTo>
                    <a:pt x="236" y="0"/>
                  </a:lnTo>
                  <a:lnTo>
                    <a:pt x="185" y="20"/>
                  </a:lnTo>
                  <a:lnTo>
                    <a:pt x="173" y="55"/>
                  </a:lnTo>
                  <a:lnTo>
                    <a:pt x="152" y="66"/>
                  </a:lnTo>
                  <a:lnTo>
                    <a:pt x="104" y="64"/>
                  </a:lnTo>
                  <a:lnTo>
                    <a:pt x="64" y="57"/>
                  </a:lnTo>
                  <a:lnTo>
                    <a:pt x="24" y="33"/>
                  </a:lnTo>
                  <a:lnTo>
                    <a:pt x="0" y="46"/>
                  </a:lnTo>
                  <a:lnTo>
                    <a:pt x="104" y="90"/>
                  </a:lnTo>
                  <a:lnTo>
                    <a:pt x="140" y="155"/>
                  </a:lnTo>
                  <a:lnTo>
                    <a:pt x="158" y="200"/>
                  </a:lnTo>
                  <a:lnTo>
                    <a:pt x="175" y="197"/>
                  </a:lnTo>
                  <a:lnTo>
                    <a:pt x="194" y="211"/>
                  </a:lnTo>
                  <a:lnTo>
                    <a:pt x="203" y="245"/>
                  </a:lnTo>
                  <a:lnTo>
                    <a:pt x="139" y="294"/>
                  </a:lnTo>
                  <a:lnTo>
                    <a:pt x="113" y="321"/>
                  </a:lnTo>
                  <a:lnTo>
                    <a:pt x="80" y="336"/>
                  </a:lnTo>
                  <a:lnTo>
                    <a:pt x="88" y="391"/>
                  </a:lnTo>
                  <a:lnTo>
                    <a:pt x="100" y="454"/>
                  </a:lnTo>
                  <a:lnTo>
                    <a:pt x="143" y="467"/>
                  </a:lnTo>
                  <a:lnTo>
                    <a:pt x="143" y="475"/>
                  </a:lnTo>
                  <a:lnTo>
                    <a:pt x="160" y="473"/>
                  </a:lnTo>
                  <a:lnTo>
                    <a:pt x="175" y="494"/>
                  </a:lnTo>
                  <a:lnTo>
                    <a:pt x="185" y="487"/>
                  </a:lnTo>
                  <a:lnTo>
                    <a:pt x="280" y="469"/>
                  </a:lnTo>
                  <a:lnTo>
                    <a:pt x="300" y="460"/>
                  </a:lnTo>
                  <a:lnTo>
                    <a:pt x="351" y="460"/>
                  </a:lnTo>
                  <a:lnTo>
                    <a:pt x="381" y="430"/>
                  </a:lnTo>
                  <a:lnTo>
                    <a:pt x="409" y="402"/>
                  </a:lnTo>
                  <a:lnTo>
                    <a:pt x="439" y="372"/>
                  </a:lnTo>
                  <a:lnTo>
                    <a:pt x="467" y="342"/>
                  </a:lnTo>
                  <a:lnTo>
                    <a:pt x="397" y="302"/>
                  </a:lnTo>
                  <a:lnTo>
                    <a:pt x="415" y="288"/>
                  </a:lnTo>
                  <a:lnTo>
                    <a:pt x="392" y="26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3" name="Freeform 311"/>
            <p:cNvSpPr>
              <a:spLocks noChangeAspect="1"/>
            </p:cNvSpPr>
            <p:nvPr/>
          </p:nvSpPr>
          <p:spPr bwMode="auto">
            <a:xfrm>
              <a:off x="3657842" y="2298074"/>
              <a:ext cx="152206" cy="58258"/>
            </a:xfrm>
            <a:custGeom>
              <a:avLst/>
              <a:gdLst>
                <a:gd name="T0" fmla="*/ 2147483646 w 327"/>
                <a:gd name="T1" fmla="*/ 2147483646 h 131"/>
                <a:gd name="T2" fmla="*/ 2147483646 w 327"/>
                <a:gd name="T3" fmla="*/ 2147483646 h 131"/>
                <a:gd name="T4" fmla="*/ 2147483646 w 327"/>
                <a:gd name="T5" fmla="*/ 2147483646 h 131"/>
                <a:gd name="T6" fmla="*/ 2147483646 w 327"/>
                <a:gd name="T7" fmla="*/ 2147483646 h 131"/>
                <a:gd name="T8" fmla="*/ 0 w 327"/>
                <a:gd name="T9" fmla="*/ 2147483646 h 131"/>
                <a:gd name="T10" fmla="*/ 0 w 327"/>
                <a:gd name="T11" fmla="*/ 2147483646 h 131"/>
                <a:gd name="T12" fmla="*/ 0 w 327"/>
                <a:gd name="T13" fmla="*/ 2147483646 h 131"/>
                <a:gd name="T14" fmla="*/ 0 w 327"/>
                <a:gd name="T15" fmla="*/ 2147483646 h 131"/>
                <a:gd name="T16" fmla="*/ 0 w 327"/>
                <a:gd name="T17" fmla="*/ 2147483646 h 131"/>
                <a:gd name="T18" fmla="*/ 2147483646 w 327"/>
                <a:gd name="T19" fmla="*/ 2147483646 h 131"/>
                <a:gd name="T20" fmla="*/ 2147483646 w 327"/>
                <a:gd name="T21" fmla="*/ 2147483646 h 131"/>
                <a:gd name="T22" fmla="*/ 2147483646 w 327"/>
                <a:gd name="T23" fmla="*/ 2147483646 h 131"/>
                <a:gd name="T24" fmla="*/ 2147483646 w 327"/>
                <a:gd name="T25" fmla="*/ 2147483646 h 131"/>
                <a:gd name="T26" fmla="*/ 2147483646 w 327"/>
                <a:gd name="T27" fmla="*/ 2147483646 h 131"/>
                <a:gd name="T28" fmla="*/ 2147483646 w 327"/>
                <a:gd name="T29" fmla="*/ 2147483646 h 131"/>
                <a:gd name="T30" fmla="*/ 2147483646 w 327"/>
                <a:gd name="T31" fmla="*/ 2147483646 h 131"/>
                <a:gd name="T32" fmla="*/ 2147483646 w 327"/>
                <a:gd name="T33" fmla="*/ 0 h 131"/>
                <a:gd name="T34" fmla="*/ 2147483646 w 327"/>
                <a:gd name="T35" fmla="*/ 2147483646 h 131"/>
                <a:gd name="T36" fmla="*/ 2147483646 w 327"/>
                <a:gd name="T37" fmla="*/ 0 h 131"/>
                <a:gd name="T38" fmla="*/ 2147483646 w 327"/>
                <a:gd name="T39" fmla="*/ 0 h 131"/>
                <a:gd name="T40" fmla="*/ 2147483646 w 327"/>
                <a:gd name="T41" fmla="*/ 2147483646 h 131"/>
                <a:gd name="T42" fmla="*/ 2147483646 w 327"/>
                <a:gd name="T43" fmla="*/ 2147483646 h 131"/>
                <a:gd name="T44" fmla="*/ 2147483646 w 327"/>
                <a:gd name="T45" fmla="*/ 2147483646 h 131"/>
                <a:gd name="T46" fmla="*/ 2147483646 w 327"/>
                <a:gd name="T47" fmla="*/ 2147483646 h 131"/>
                <a:gd name="T48" fmla="*/ 2147483646 w 327"/>
                <a:gd name="T49" fmla="*/ 2147483646 h 131"/>
                <a:gd name="T50" fmla="*/ 2147483646 w 327"/>
                <a:gd name="T51" fmla="*/ 2147483646 h 131"/>
                <a:gd name="T52" fmla="*/ 2147483646 w 327"/>
                <a:gd name="T53" fmla="*/ 2147483646 h 131"/>
                <a:gd name="T54" fmla="*/ 2147483646 w 327"/>
                <a:gd name="T55" fmla="*/ 2147483646 h 13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7"/>
                <a:gd name="T85" fmla="*/ 0 h 131"/>
                <a:gd name="T86" fmla="*/ 327 w 327"/>
                <a:gd name="T87" fmla="*/ 131 h 13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7" h="131">
                  <a:moveTo>
                    <a:pt x="115" y="108"/>
                  </a:moveTo>
                  <a:lnTo>
                    <a:pt x="69" y="114"/>
                  </a:lnTo>
                  <a:lnTo>
                    <a:pt x="42" y="111"/>
                  </a:lnTo>
                  <a:lnTo>
                    <a:pt x="42" y="109"/>
                  </a:lnTo>
                  <a:lnTo>
                    <a:pt x="8" y="100"/>
                  </a:lnTo>
                  <a:lnTo>
                    <a:pt x="5" y="100"/>
                  </a:lnTo>
                  <a:lnTo>
                    <a:pt x="3" y="97"/>
                  </a:lnTo>
                  <a:lnTo>
                    <a:pt x="0" y="90"/>
                  </a:lnTo>
                  <a:lnTo>
                    <a:pt x="2" y="75"/>
                  </a:lnTo>
                  <a:lnTo>
                    <a:pt x="32" y="81"/>
                  </a:lnTo>
                  <a:lnTo>
                    <a:pt x="39" y="82"/>
                  </a:lnTo>
                  <a:lnTo>
                    <a:pt x="53" y="73"/>
                  </a:lnTo>
                  <a:lnTo>
                    <a:pt x="89" y="72"/>
                  </a:lnTo>
                  <a:lnTo>
                    <a:pt x="141" y="72"/>
                  </a:lnTo>
                  <a:lnTo>
                    <a:pt x="153" y="67"/>
                  </a:lnTo>
                  <a:lnTo>
                    <a:pt x="145" y="37"/>
                  </a:lnTo>
                  <a:lnTo>
                    <a:pt x="181" y="8"/>
                  </a:lnTo>
                  <a:lnTo>
                    <a:pt x="205" y="20"/>
                  </a:lnTo>
                  <a:lnTo>
                    <a:pt x="230" y="0"/>
                  </a:lnTo>
                  <a:lnTo>
                    <a:pt x="299" y="8"/>
                  </a:lnTo>
                  <a:lnTo>
                    <a:pt x="327" y="49"/>
                  </a:lnTo>
                  <a:lnTo>
                    <a:pt x="311" y="67"/>
                  </a:lnTo>
                  <a:lnTo>
                    <a:pt x="306" y="70"/>
                  </a:lnTo>
                  <a:lnTo>
                    <a:pt x="292" y="106"/>
                  </a:lnTo>
                  <a:lnTo>
                    <a:pt x="287" y="111"/>
                  </a:lnTo>
                  <a:lnTo>
                    <a:pt x="202" y="131"/>
                  </a:lnTo>
                  <a:lnTo>
                    <a:pt x="184" y="128"/>
                  </a:lnTo>
                  <a:lnTo>
                    <a:pt x="115" y="108"/>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4" name="Freeform 312"/>
            <p:cNvSpPr>
              <a:spLocks noChangeAspect="1"/>
            </p:cNvSpPr>
            <p:nvPr/>
          </p:nvSpPr>
          <p:spPr bwMode="auto">
            <a:xfrm>
              <a:off x="3787909" y="2383602"/>
              <a:ext cx="83021" cy="65694"/>
            </a:xfrm>
            <a:custGeom>
              <a:avLst/>
              <a:gdLst>
                <a:gd name="T0" fmla="*/ 2147483646 w 176"/>
                <a:gd name="T1" fmla="*/ 2147483646 h 146"/>
                <a:gd name="T2" fmla="*/ 2147483646 w 176"/>
                <a:gd name="T3" fmla="*/ 2147483646 h 146"/>
                <a:gd name="T4" fmla="*/ 2147483646 w 176"/>
                <a:gd name="T5" fmla="*/ 2147483646 h 146"/>
                <a:gd name="T6" fmla="*/ 2147483646 w 176"/>
                <a:gd name="T7" fmla="*/ 2147483646 h 146"/>
                <a:gd name="T8" fmla="*/ 2147483646 w 176"/>
                <a:gd name="T9" fmla="*/ 2147483646 h 146"/>
                <a:gd name="T10" fmla="*/ 2147483646 w 176"/>
                <a:gd name="T11" fmla="*/ 2147483646 h 146"/>
                <a:gd name="T12" fmla="*/ 2147483646 w 176"/>
                <a:gd name="T13" fmla="*/ 2147483646 h 146"/>
                <a:gd name="T14" fmla="*/ 2147483646 w 176"/>
                <a:gd name="T15" fmla="*/ 2147483646 h 146"/>
                <a:gd name="T16" fmla="*/ 2147483646 w 176"/>
                <a:gd name="T17" fmla="*/ 2147483646 h 146"/>
                <a:gd name="T18" fmla="*/ 2147483646 w 176"/>
                <a:gd name="T19" fmla="*/ 2147483646 h 146"/>
                <a:gd name="T20" fmla="*/ 2147483646 w 176"/>
                <a:gd name="T21" fmla="*/ 2147483646 h 146"/>
                <a:gd name="T22" fmla="*/ 2147483646 w 176"/>
                <a:gd name="T23" fmla="*/ 2147483646 h 146"/>
                <a:gd name="T24" fmla="*/ 2147483646 w 176"/>
                <a:gd name="T25" fmla="*/ 2147483646 h 146"/>
                <a:gd name="T26" fmla="*/ 2147483646 w 176"/>
                <a:gd name="T27" fmla="*/ 2147483646 h 146"/>
                <a:gd name="T28" fmla="*/ 2147483646 w 176"/>
                <a:gd name="T29" fmla="*/ 2147483646 h 146"/>
                <a:gd name="T30" fmla="*/ 2147483646 w 176"/>
                <a:gd name="T31" fmla="*/ 2147483646 h 146"/>
                <a:gd name="T32" fmla="*/ 2147483646 w 176"/>
                <a:gd name="T33" fmla="*/ 2147483646 h 146"/>
                <a:gd name="T34" fmla="*/ 2147483646 w 176"/>
                <a:gd name="T35" fmla="*/ 2147483646 h 146"/>
                <a:gd name="T36" fmla="*/ 2147483646 w 176"/>
                <a:gd name="T37" fmla="*/ 2147483646 h 146"/>
                <a:gd name="T38" fmla="*/ 2147483646 w 176"/>
                <a:gd name="T39" fmla="*/ 2147483646 h 146"/>
                <a:gd name="T40" fmla="*/ 2147483646 w 176"/>
                <a:gd name="T41" fmla="*/ 2147483646 h 146"/>
                <a:gd name="T42" fmla="*/ 2147483646 w 176"/>
                <a:gd name="T43" fmla="*/ 2147483646 h 146"/>
                <a:gd name="T44" fmla="*/ 2147483646 w 176"/>
                <a:gd name="T45" fmla="*/ 2147483646 h 146"/>
                <a:gd name="T46" fmla="*/ 2147483646 w 176"/>
                <a:gd name="T47" fmla="*/ 2147483646 h 146"/>
                <a:gd name="T48" fmla="*/ 2147483646 w 176"/>
                <a:gd name="T49" fmla="*/ 2147483646 h 146"/>
                <a:gd name="T50" fmla="*/ 2147483646 w 176"/>
                <a:gd name="T51" fmla="*/ 2147483646 h 146"/>
                <a:gd name="T52" fmla="*/ 2147483646 w 176"/>
                <a:gd name="T53" fmla="*/ 2147483646 h 146"/>
                <a:gd name="T54" fmla="*/ 2147483646 w 176"/>
                <a:gd name="T55" fmla="*/ 2147483646 h 146"/>
                <a:gd name="T56" fmla="*/ 0 w 176"/>
                <a:gd name="T57" fmla="*/ 2147483646 h 146"/>
                <a:gd name="T58" fmla="*/ 0 w 176"/>
                <a:gd name="T59" fmla="*/ 2147483646 h 146"/>
                <a:gd name="T60" fmla="*/ 0 w 176"/>
                <a:gd name="T61" fmla="*/ 0 h 146"/>
                <a:gd name="T62" fmla="*/ 0 w 176"/>
                <a:gd name="T63" fmla="*/ 0 h 146"/>
                <a:gd name="T64" fmla="*/ 2147483646 w 176"/>
                <a:gd name="T65" fmla="*/ 2147483646 h 146"/>
                <a:gd name="T66" fmla="*/ 2147483646 w 176"/>
                <a:gd name="T67" fmla="*/ 0 h 146"/>
                <a:gd name="T68" fmla="*/ 2147483646 w 176"/>
                <a:gd name="T69" fmla="*/ 0 h 146"/>
                <a:gd name="T70" fmla="*/ 2147483646 w 176"/>
                <a:gd name="T71" fmla="*/ 0 h 146"/>
                <a:gd name="T72" fmla="*/ 2147483646 w 176"/>
                <a:gd name="T73" fmla="*/ 0 h 146"/>
                <a:gd name="T74" fmla="*/ 2147483646 w 176"/>
                <a:gd name="T75" fmla="*/ 0 h 146"/>
                <a:gd name="T76" fmla="*/ 2147483646 w 176"/>
                <a:gd name="T77" fmla="*/ 0 h 146"/>
                <a:gd name="T78" fmla="*/ 2147483646 w 176"/>
                <a:gd name="T79" fmla="*/ 0 h 146"/>
                <a:gd name="T80" fmla="*/ 2147483646 w 176"/>
                <a:gd name="T81" fmla="*/ 0 h 146"/>
                <a:gd name="T82" fmla="*/ 2147483646 w 176"/>
                <a:gd name="T83" fmla="*/ 0 h 146"/>
                <a:gd name="T84" fmla="*/ 2147483646 w 176"/>
                <a:gd name="T85" fmla="*/ 2147483646 h 146"/>
                <a:gd name="T86" fmla="*/ 2147483646 w 176"/>
                <a:gd name="T87" fmla="*/ 2147483646 h 146"/>
                <a:gd name="T88" fmla="*/ 2147483646 w 176"/>
                <a:gd name="T89" fmla="*/ 2147483646 h 1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46"/>
                <a:gd name="T137" fmla="*/ 176 w 176"/>
                <a:gd name="T138" fmla="*/ 146 h 1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46">
                  <a:moveTo>
                    <a:pt x="156" y="19"/>
                  </a:moveTo>
                  <a:lnTo>
                    <a:pt x="158" y="27"/>
                  </a:lnTo>
                  <a:lnTo>
                    <a:pt x="155" y="36"/>
                  </a:lnTo>
                  <a:lnTo>
                    <a:pt x="147" y="45"/>
                  </a:lnTo>
                  <a:lnTo>
                    <a:pt x="149" y="49"/>
                  </a:lnTo>
                  <a:lnTo>
                    <a:pt x="156" y="55"/>
                  </a:lnTo>
                  <a:lnTo>
                    <a:pt x="176" y="67"/>
                  </a:lnTo>
                  <a:lnTo>
                    <a:pt x="159" y="75"/>
                  </a:lnTo>
                  <a:lnTo>
                    <a:pt x="170" y="81"/>
                  </a:lnTo>
                  <a:lnTo>
                    <a:pt x="171" y="94"/>
                  </a:lnTo>
                  <a:lnTo>
                    <a:pt x="146" y="99"/>
                  </a:lnTo>
                  <a:lnTo>
                    <a:pt x="156" y="108"/>
                  </a:lnTo>
                  <a:lnTo>
                    <a:pt x="150" y="113"/>
                  </a:lnTo>
                  <a:lnTo>
                    <a:pt x="143" y="108"/>
                  </a:lnTo>
                  <a:lnTo>
                    <a:pt x="132" y="122"/>
                  </a:lnTo>
                  <a:lnTo>
                    <a:pt x="126" y="127"/>
                  </a:lnTo>
                  <a:lnTo>
                    <a:pt x="137" y="143"/>
                  </a:lnTo>
                  <a:lnTo>
                    <a:pt x="126" y="146"/>
                  </a:lnTo>
                  <a:lnTo>
                    <a:pt x="118" y="142"/>
                  </a:lnTo>
                  <a:lnTo>
                    <a:pt x="104" y="133"/>
                  </a:lnTo>
                  <a:lnTo>
                    <a:pt x="92" y="127"/>
                  </a:lnTo>
                  <a:lnTo>
                    <a:pt x="92" y="122"/>
                  </a:lnTo>
                  <a:lnTo>
                    <a:pt x="74" y="106"/>
                  </a:lnTo>
                  <a:lnTo>
                    <a:pt x="71" y="100"/>
                  </a:lnTo>
                  <a:lnTo>
                    <a:pt x="61" y="94"/>
                  </a:lnTo>
                  <a:lnTo>
                    <a:pt x="25" y="61"/>
                  </a:lnTo>
                  <a:lnTo>
                    <a:pt x="26" y="58"/>
                  </a:lnTo>
                  <a:lnTo>
                    <a:pt x="19" y="57"/>
                  </a:lnTo>
                  <a:lnTo>
                    <a:pt x="10" y="33"/>
                  </a:lnTo>
                  <a:lnTo>
                    <a:pt x="1" y="25"/>
                  </a:lnTo>
                  <a:lnTo>
                    <a:pt x="0" y="5"/>
                  </a:lnTo>
                  <a:lnTo>
                    <a:pt x="10" y="3"/>
                  </a:lnTo>
                  <a:lnTo>
                    <a:pt x="22" y="15"/>
                  </a:lnTo>
                  <a:lnTo>
                    <a:pt x="32" y="0"/>
                  </a:lnTo>
                  <a:lnTo>
                    <a:pt x="47" y="0"/>
                  </a:lnTo>
                  <a:lnTo>
                    <a:pt x="59" y="5"/>
                  </a:lnTo>
                  <a:lnTo>
                    <a:pt x="91" y="11"/>
                  </a:lnTo>
                  <a:lnTo>
                    <a:pt x="95" y="5"/>
                  </a:lnTo>
                  <a:lnTo>
                    <a:pt x="103" y="11"/>
                  </a:lnTo>
                  <a:lnTo>
                    <a:pt x="107" y="6"/>
                  </a:lnTo>
                  <a:lnTo>
                    <a:pt x="118" y="11"/>
                  </a:lnTo>
                  <a:lnTo>
                    <a:pt x="125" y="9"/>
                  </a:lnTo>
                  <a:lnTo>
                    <a:pt x="134" y="18"/>
                  </a:lnTo>
                  <a:lnTo>
                    <a:pt x="143" y="19"/>
                  </a:lnTo>
                  <a:lnTo>
                    <a:pt x="156" y="1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85" name="Freeform 313"/>
            <p:cNvSpPr>
              <a:spLocks noChangeAspect="1"/>
            </p:cNvSpPr>
            <p:nvPr/>
          </p:nvSpPr>
          <p:spPr bwMode="auto">
            <a:xfrm>
              <a:off x="3743631" y="2352614"/>
              <a:ext cx="117614" cy="88007"/>
            </a:xfrm>
            <a:custGeom>
              <a:avLst/>
              <a:gdLst>
                <a:gd name="T0" fmla="*/ 2147483646 w 252"/>
                <a:gd name="T1" fmla="*/ 2147483646 h 200"/>
                <a:gd name="T2" fmla="*/ 2147483646 w 252"/>
                <a:gd name="T3" fmla="*/ 2147483646 h 200"/>
                <a:gd name="T4" fmla="*/ 2147483646 w 252"/>
                <a:gd name="T5" fmla="*/ 2147483646 h 200"/>
                <a:gd name="T6" fmla="*/ 2147483646 w 252"/>
                <a:gd name="T7" fmla="*/ 2147483646 h 200"/>
                <a:gd name="T8" fmla="*/ 2147483646 w 252"/>
                <a:gd name="T9" fmla="*/ 2147483646 h 200"/>
                <a:gd name="T10" fmla="*/ 2147483646 w 252"/>
                <a:gd name="T11" fmla="*/ 0 h 200"/>
                <a:gd name="T12" fmla="*/ 2147483646 w 252"/>
                <a:gd name="T13" fmla="*/ 0 h 200"/>
                <a:gd name="T14" fmla="*/ 2147483646 w 252"/>
                <a:gd name="T15" fmla="*/ 0 h 200"/>
                <a:gd name="T16" fmla="*/ 2147483646 w 252"/>
                <a:gd name="T17" fmla="*/ 2147483646 h 200"/>
                <a:gd name="T18" fmla="*/ 2147483646 w 252"/>
                <a:gd name="T19" fmla="*/ 2147483646 h 200"/>
                <a:gd name="T20" fmla="*/ 2147483646 w 252"/>
                <a:gd name="T21" fmla="*/ 2147483646 h 200"/>
                <a:gd name="T22" fmla="*/ 2147483646 w 252"/>
                <a:gd name="T23" fmla="*/ 2147483646 h 200"/>
                <a:gd name="T24" fmla="*/ 2147483646 w 252"/>
                <a:gd name="T25" fmla="*/ 2147483646 h 200"/>
                <a:gd name="T26" fmla="*/ 2147483646 w 252"/>
                <a:gd name="T27" fmla="*/ 2147483646 h 200"/>
                <a:gd name="T28" fmla="*/ 2147483646 w 252"/>
                <a:gd name="T29" fmla="*/ 2147483646 h 200"/>
                <a:gd name="T30" fmla="*/ 0 w 252"/>
                <a:gd name="T31" fmla="*/ 2147483646 h 200"/>
                <a:gd name="T32" fmla="*/ 0 w 252"/>
                <a:gd name="T33" fmla="*/ 2147483646 h 200"/>
                <a:gd name="T34" fmla="*/ 2147483646 w 252"/>
                <a:gd name="T35" fmla="*/ 2147483646 h 200"/>
                <a:gd name="T36" fmla="*/ 2147483646 w 252"/>
                <a:gd name="T37" fmla="*/ 2147483646 h 200"/>
                <a:gd name="T38" fmla="*/ 2147483646 w 252"/>
                <a:gd name="T39" fmla="*/ 2147483646 h 200"/>
                <a:gd name="T40" fmla="*/ 2147483646 w 252"/>
                <a:gd name="T41" fmla="*/ 2147483646 h 200"/>
                <a:gd name="T42" fmla="*/ 2147483646 w 252"/>
                <a:gd name="T43" fmla="*/ 2147483646 h 200"/>
                <a:gd name="T44" fmla="*/ 2147483646 w 252"/>
                <a:gd name="T45" fmla="*/ 2147483646 h 200"/>
                <a:gd name="T46" fmla="*/ 2147483646 w 252"/>
                <a:gd name="T47" fmla="*/ 2147483646 h 200"/>
                <a:gd name="T48" fmla="*/ 2147483646 w 252"/>
                <a:gd name="T49" fmla="*/ 2147483646 h 200"/>
                <a:gd name="T50" fmla="*/ 2147483646 w 252"/>
                <a:gd name="T51" fmla="*/ 2147483646 h 200"/>
                <a:gd name="T52" fmla="*/ 2147483646 w 252"/>
                <a:gd name="T53" fmla="*/ 2147483646 h 200"/>
                <a:gd name="T54" fmla="*/ 2147483646 w 252"/>
                <a:gd name="T55" fmla="*/ 2147483646 h 200"/>
                <a:gd name="T56" fmla="*/ 2147483646 w 252"/>
                <a:gd name="T57" fmla="*/ 2147483646 h 200"/>
                <a:gd name="T58" fmla="*/ 2147483646 w 252"/>
                <a:gd name="T59" fmla="*/ 2147483646 h 200"/>
                <a:gd name="T60" fmla="*/ 2147483646 w 252"/>
                <a:gd name="T61" fmla="*/ 2147483646 h 200"/>
                <a:gd name="T62" fmla="*/ 2147483646 w 252"/>
                <a:gd name="T63" fmla="*/ 2147483646 h 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2"/>
                <a:gd name="T97" fmla="*/ 0 h 200"/>
                <a:gd name="T98" fmla="*/ 252 w 252"/>
                <a:gd name="T99" fmla="*/ 200 h 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2" h="200">
                  <a:moveTo>
                    <a:pt x="227" y="91"/>
                  </a:moveTo>
                  <a:lnTo>
                    <a:pt x="236" y="92"/>
                  </a:lnTo>
                  <a:lnTo>
                    <a:pt x="240" y="81"/>
                  </a:lnTo>
                  <a:lnTo>
                    <a:pt x="252" y="76"/>
                  </a:lnTo>
                  <a:lnTo>
                    <a:pt x="252" y="73"/>
                  </a:lnTo>
                  <a:lnTo>
                    <a:pt x="237" y="69"/>
                  </a:lnTo>
                  <a:lnTo>
                    <a:pt x="233" y="66"/>
                  </a:lnTo>
                  <a:lnTo>
                    <a:pt x="237" y="61"/>
                  </a:lnTo>
                  <a:lnTo>
                    <a:pt x="233" y="60"/>
                  </a:lnTo>
                  <a:lnTo>
                    <a:pt x="221" y="39"/>
                  </a:lnTo>
                  <a:lnTo>
                    <a:pt x="157" y="34"/>
                  </a:lnTo>
                  <a:lnTo>
                    <a:pt x="118" y="0"/>
                  </a:lnTo>
                  <a:lnTo>
                    <a:pt x="115" y="6"/>
                  </a:lnTo>
                  <a:lnTo>
                    <a:pt x="110" y="6"/>
                  </a:lnTo>
                  <a:lnTo>
                    <a:pt x="110" y="10"/>
                  </a:lnTo>
                  <a:lnTo>
                    <a:pt x="97" y="10"/>
                  </a:lnTo>
                  <a:lnTo>
                    <a:pt x="94" y="16"/>
                  </a:lnTo>
                  <a:lnTo>
                    <a:pt x="79" y="19"/>
                  </a:lnTo>
                  <a:lnTo>
                    <a:pt x="82" y="28"/>
                  </a:lnTo>
                  <a:lnTo>
                    <a:pt x="84" y="33"/>
                  </a:lnTo>
                  <a:lnTo>
                    <a:pt x="88" y="42"/>
                  </a:lnTo>
                  <a:lnTo>
                    <a:pt x="81" y="42"/>
                  </a:lnTo>
                  <a:lnTo>
                    <a:pt x="67" y="48"/>
                  </a:lnTo>
                  <a:lnTo>
                    <a:pt x="67" y="54"/>
                  </a:lnTo>
                  <a:lnTo>
                    <a:pt x="70" y="61"/>
                  </a:lnTo>
                  <a:lnTo>
                    <a:pt x="60" y="63"/>
                  </a:lnTo>
                  <a:lnTo>
                    <a:pt x="51" y="57"/>
                  </a:lnTo>
                  <a:lnTo>
                    <a:pt x="46" y="58"/>
                  </a:lnTo>
                  <a:lnTo>
                    <a:pt x="45" y="58"/>
                  </a:lnTo>
                  <a:lnTo>
                    <a:pt x="37" y="52"/>
                  </a:lnTo>
                  <a:lnTo>
                    <a:pt x="31" y="63"/>
                  </a:lnTo>
                  <a:lnTo>
                    <a:pt x="10" y="61"/>
                  </a:lnTo>
                  <a:lnTo>
                    <a:pt x="0" y="57"/>
                  </a:lnTo>
                  <a:lnTo>
                    <a:pt x="9" y="72"/>
                  </a:lnTo>
                  <a:lnTo>
                    <a:pt x="19" y="91"/>
                  </a:lnTo>
                  <a:lnTo>
                    <a:pt x="31" y="78"/>
                  </a:lnTo>
                  <a:lnTo>
                    <a:pt x="64" y="131"/>
                  </a:lnTo>
                  <a:lnTo>
                    <a:pt x="76" y="143"/>
                  </a:lnTo>
                  <a:lnTo>
                    <a:pt x="119" y="170"/>
                  </a:lnTo>
                  <a:lnTo>
                    <a:pt x="173" y="198"/>
                  </a:lnTo>
                  <a:lnTo>
                    <a:pt x="182" y="200"/>
                  </a:lnTo>
                  <a:lnTo>
                    <a:pt x="185" y="198"/>
                  </a:lnTo>
                  <a:lnTo>
                    <a:pt x="185" y="195"/>
                  </a:lnTo>
                  <a:lnTo>
                    <a:pt x="167" y="179"/>
                  </a:lnTo>
                  <a:lnTo>
                    <a:pt x="164" y="173"/>
                  </a:lnTo>
                  <a:lnTo>
                    <a:pt x="154" y="167"/>
                  </a:lnTo>
                  <a:lnTo>
                    <a:pt x="118" y="134"/>
                  </a:lnTo>
                  <a:lnTo>
                    <a:pt x="119" y="131"/>
                  </a:lnTo>
                  <a:lnTo>
                    <a:pt x="112" y="130"/>
                  </a:lnTo>
                  <a:lnTo>
                    <a:pt x="103" y="106"/>
                  </a:lnTo>
                  <a:lnTo>
                    <a:pt x="94" y="98"/>
                  </a:lnTo>
                  <a:lnTo>
                    <a:pt x="93" y="78"/>
                  </a:lnTo>
                  <a:lnTo>
                    <a:pt x="103" y="76"/>
                  </a:lnTo>
                  <a:lnTo>
                    <a:pt x="115" y="88"/>
                  </a:lnTo>
                  <a:lnTo>
                    <a:pt x="125" y="73"/>
                  </a:lnTo>
                  <a:lnTo>
                    <a:pt x="140" y="73"/>
                  </a:lnTo>
                  <a:lnTo>
                    <a:pt x="152" y="78"/>
                  </a:lnTo>
                  <a:lnTo>
                    <a:pt x="184" y="84"/>
                  </a:lnTo>
                  <a:lnTo>
                    <a:pt x="188" y="78"/>
                  </a:lnTo>
                  <a:lnTo>
                    <a:pt x="196" y="84"/>
                  </a:lnTo>
                  <a:lnTo>
                    <a:pt x="200" y="79"/>
                  </a:lnTo>
                  <a:lnTo>
                    <a:pt x="211" y="84"/>
                  </a:lnTo>
                  <a:lnTo>
                    <a:pt x="218" y="82"/>
                  </a:lnTo>
                  <a:lnTo>
                    <a:pt x="227" y="9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86" name="Freeform 314"/>
            <p:cNvSpPr>
              <a:spLocks noChangeAspect="1"/>
            </p:cNvSpPr>
            <p:nvPr/>
          </p:nvSpPr>
          <p:spPr bwMode="auto">
            <a:xfrm>
              <a:off x="3815583" y="2440620"/>
              <a:ext cx="30441" cy="12395"/>
            </a:xfrm>
            <a:custGeom>
              <a:avLst/>
              <a:gdLst>
                <a:gd name="T0" fmla="*/ 2147483646 w 67"/>
                <a:gd name="T1" fmla="*/ 2147483646 h 27"/>
                <a:gd name="T2" fmla="*/ 2147483646 w 67"/>
                <a:gd name="T3" fmla="*/ 2147483646 h 27"/>
                <a:gd name="T4" fmla="*/ 2147483646 w 67"/>
                <a:gd name="T5" fmla="*/ 2147483646 h 27"/>
                <a:gd name="T6" fmla="*/ 2147483646 w 67"/>
                <a:gd name="T7" fmla="*/ 0 h 27"/>
                <a:gd name="T8" fmla="*/ 2147483646 w 67"/>
                <a:gd name="T9" fmla="*/ 0 h 27"/>
                <a:gd name="T10" fmla="*/ 2147483646 w 67"/>
                <a:gd name="T11" fmla="*/ 0 h 27"/>
                <a:gd name="T12" fmla="*/ 2147483646 w 67"/>
                <a:gd name="T13" fmla="*/ 0 h 27"/>
                <a:gd name="T14" fmla="*/ 0 w 67"/>
                <a:gd name="T15" fmla="*/ 0 h 27"/>
                <a:gd name="T16" fmla="*/ 2147483646 w 67"/>
                <a:gd name="T17" fmla="*/ 214748364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27"/>
                <a:gd name="T29" fmla="*/ 67 w 6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27">
                  <a:moveTo>
                    <a:pt x="67" y="27"/>
                  </a:moveTo>
                  <a:lnTo>
                    <a:pt x="67" y="21"/>
                  </a:lnTo>
                  <a:lnTo>
                    <a:pt x="67" y="19"/>
                  </a:lnTo>
                  <a:lnTo>
                    <a:pt x="59" y="15"/>
                  </a:lnTo>
                  <a:lnTo>
                    <a:pt x="45" y="6"/>
                  </a:lnTo>
                  <a:lnTo>
                    <a:pt x="33" y="0"/>
                  </a:lnTo>
                  <a:lnTo>
                    <a:pt x="30" y="1"/>
                  </a:lnTo>
                  <a:lnTo>
                    <a:pt x="0" y="0"/>
                  </a:lnTo>
                  <a:lnTo>
                    <a:pt x="67" y="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87" name="Freeform 315"/>
            <p:cNvSpPr>
              <a:spLocks noChangeAspect="1"/>
            </p:cNvSpPr>
            <p:nvPr/>
          </p:nvSpPr>
          <p:spPr bwMode="auto">
            <a:xfrm>
              <a:off x="3371419" y="2247254"/>
              <a:ext cx="255982" cy="205761"/>
            </a:xfrm>
            <a:custGeom>
              <a:avLst/>
              <a:gdLst>
                <a:gd name="T0" fmla="*/ 2147483646 w 549"/>
                <a:gd name="T1" fmla="*/ 2147483646 h 466"/>
                <a:gd name="T2" fmla="*/ 2147483646 w 549"/>
                <a:gd name="T3" fmla="*/ 2147483646 h 466"/>
                <a:gd name="T4" fmla="*/ 2147483646 w 549"/>
                <a:gd name="T5" fmla="*/ 2147483646 h 466"/>
                <a:gd name="T6" fmla="*/ 2147483646 w 549"/>
                <a:gd name="T7" fmla="*/ 2147483646 h 466"/>
                <a:gd name="T8" fmla="*/ 2147483646 w 549"/>
                <a:gd name="T9" fmla="*/ 2147483646 h 466"/>
                <a:gd name="T10" fmla="*/ 2147483646 w 549"/>
                <a:gd name="T11" fmla="*/ 2147483646 h 466"/>
                <a:gd name="T12" fmla="*/ 2147483646 w 549"/>
                <a:gd name="T13" fmla="*/ 2147483646 h 466"/>
                <a:gd name="T14" fmla="*/ 2147483646 w 549"/>
                <a:gd name="T15" fmla="*/ 2147483646 h 466"/>
                <a:gd name="T16" fmla="*/ 2147483646 w 549"/>
                <a:gd name="T17" fmla="*/ 2147483646 h 466"/>
                <a:gd name="T18" fmla="*/ 2147483646 w 549"/>
                <a:gd name="T19" fmla="*/ 2147483646 h 466"/>
                <a:gd name="T20" fmla="*/ 2147483646 w 549"/>
                <a:gd name="T21" fmla="*/ 2147483646 h 466"/>
                <a:gd name="T22" fmla="*/ 2147483646 w 549"/>
                <a:gd name="T23" fmla="*/ 2147483646 h 466"/>
                <a:gd name="T24" fmla="*/ 2147483646 w 549"/>
                <a:gd name="T25" fmla="*/ 2147483646 h 466"/>
                <a:gd name="T26" fmla="*/ 2147483646 w 549"/>
                <a:gd name="T27" fmla="*/ 2147483646 h 466"/>
                <a:gd name="T28" fmla="*/ 2147483646 w 549"/>
                <a:gd name="T29" fmla="*/ 2147483646 h 466"/>
                <a:gd name="T30" fmla="*/ 2147483646 w 549"/>
                <a:gd name="T31" fmla="*/ 2147483646 h 466"/>
                <a:gd name="T32" fmla="*/ 2147483646 w 549"/>
                <a:gd name="T33" fmla="*/ 2147483646 h 466"/>
                <a:gd name="T34" fmla="*/ 2147483646 w 549"/>
                <a:gd name="T35" fmla="*/ 2147483646 h 466"/>
                <a:gd name="T36" fmla="*/ 2147483646 w 549"/>
                <a:gd name="T37" fmla="*/ 2147483646 h 466"/>
                <a:gd name="T38" fmla="*/ 2147483646 w 549"/>
                <a:gd name="T39" fmla="*/ 2147483646 h 466"/>
                <a:gd name="T40" fmla="*/ 2147483646 w 549"/>
                <a:gd name="T41" fmla="*/ 2147483646 h 466"/>
                <a:gd name="T42" fmla="*/ 2147483646 w 549"/>
                <a:gd name="T43" fmla="*/ 2147483646 h 466"/>
                <a:gd name="T44" fmla="*/ 2147483646 w 549"/>
                <a:gd name="T45" fmla="*/ 2147483646 h 466"/>
                <a:gd name="T46" fmla="*/ 2147483646 w 549"/>
                <a:gd name="T47" fmla="*/ 2147483646 h 466"/>
                <a:gd name="T48" fmla="*/ 2147483646 w 549"/>
                <a:gd name="T49" fmla="*/ 2147483646 h 466"/>
                <a:gd name="T50" fmla="*/ 2147483646 w 549"/>
                <a:gd name="T51" fmla="*/ 2147483646 h 466"/>
                <a:gd name="T52" fmla="*/ 2147483646 w 549"/>
                <a:gd name="T53" fmla="*/ 2147483646 h 466"/>
                <a:gd name="T54" fmla="*/ 2147483646 w 549"/>
                <a:gd name="T55" fmla="*/ 2147483646 h 466"/>
                <a:gd name="T56" fmla="*/ 2147483646 w 549"/>
                <a:gd name="T57" fmla="*/ 2147483646 h 466"/>
                <a:gd name="T58" fmla="*/ 0 w 549"/>
                <a:gd name="T59" fmla="*/ 2147483646 h 466"/>
                <a:gd name="T60" fmla="*/ 2147483646 w 549"/>
                <a:gd name="T61" fmla="*/ 2147483646 h 466"/>
                <a:gd name="T62" fmla="*/ 2147483646 w 549"/>
                <a:gd name="T63" fmla="*/ 2147483646 h 466"/>
                <a:gd name="T64" fmla="*/ 0 w 549"/>
                <a:gd name="T65" fmla="*/ 2147483646 h 466"/>
                <a:gd name="T66" fmla="*/ 2147483646 w 549"/>
                <a:gd name="T67" fmla="*/ 2147483646 h 466"/>
                <a:gd name="T68" fmla="*/ 2147483646 w 549"/>
                <a:gd name="T69" fmla="*/ 2147483646 h 466"/>
                <a:gd name="T70" fmla="*/ 2147483646 w 549"/>
                <a:gd name="T71" fmla="*/ 2147483646 h 466"/>
                <a:gd name="T72" fmla="*/ 2147483646 w 549"/>
                <a:gd name="T73" fmla="*/ 2147483646 h 466"/>
                <a:gd name="T74" fmla="*/ 2147483646 w 549"/>
                <a:gd name="T75" fmla="*/ 2147483646 h 466"/>
                <a:gd name="T76" fmla="*/ 2147483646 w 549"/>
                <a:gd name="T77" fmla="*/ 2147483646 h 466"/>
                <a:gd name="T78" fmla="*/ 2147483646 w 549"/>
                <a:gd name="T79" fmla="*/ 2147483646 h 466"/>
                <a:gd name="T80" fmla="*/ 2147483646 w 549"/>
                <a:gd name="T81" fmla="*/ 2147483646 h 466"/>
                <a:gd name="T82" fmla="*/ 2147483646 w 549"/>
                <a:gd name="T83" fmla="*/ 2147483646 h 466"/>
                <a:gd name="T84" fmla="*/ 2147483646 w 549"/>
                <a:gd name="T85" fmla="*/ 0 h 466"/>
                <a:gd name="T86" fmla="*/ 2147483646 w 549"/>
                <a:gd name="T87" fmla="*/ 0 h 466"/>
                <a:gd name="T88" fmla="*/ 2147483646 w 549"/>
                <a:gd name="T89" fmla="*/ 0 h 466"/>
                <a:gd name="T90" fmla="*/ 2147483646 w 549"/>
                <a:gd name="T91" fmla="*/ 2147483646 h 466"/>
                <a:gd name="T92" fmla="*/ 2147483646 w 549"/>
                <a:gd name="T93" fmla="*/ 2147483646 h 466"/>
                <a:gd name="T94" fmla="*/ 2147483646 w 549"/>
                <a:gd name="T95" fmla="*/ 2147483646 h 466"/>
                <a:gd name="T96" fmla="*/ 2147483646 w 549"/>
                <a:gd name="T97" fmla="*/ 2147483646 h 466"/>
                <a:gd name="T98" fmla="*/ 2147483646 w 549"/>
                <a:gd name="T99" fmla="*/ 2147483646 h 466"/>
                <a:gd name="T100" fmla="*/ 2147483646 w 549"/>
                <a:gd name="T101" fmla="*/ 2147483646 h 466"/>
                <a:gd name="T102" fmla="*/ 2147483646 w 549"/>
                <a:gd name="T103" fmla="*/ 2147483646 h 466"/>
                <a:gd name="T104" fmla="*/ 2147483646 w 549"/>
                <a:gd name="T105" fmla="*/ 2147483646 h 466"/>
                <a:gd name="T106" fmla="*/ 2147483646 w 549"/>
                <a:gd name="T107" fmla="*/ 2147483646 h 466"/>
                <a:gd name="T108" fmla="*/ 2147483646 w 549"/>
                <a:gd name="T109" fmla="*/ 2147483646 h 466"/>
                <a:gd name="T110" fmla="*/ 2147483646 w 549"/>
                <a:gd name="T111" fmla="*/ 2147483646 h 466"/>
                <a:gd name="T112" fmla="*/ 2147483646 w 549"/>
                <a:gd name="T113" fmla="*/ 2147483646 h 466"/>
                <a:gd name="T114" fmla="*/ 2147483646 w 549"/>
                <a:gd name="T115" fmla="*/ 2147483646 h 466"/>
                <a:gd name="T116" fmla="*/ 2147483646 w 549"/>
                <a:gd name="T117" fmla="*/ 2147483646 h 466"/>
                <a:gd name="T118" fmla="*/ 2147483646 w 549"/>
                <a:gd name="T119" fmla="*/ 2147483646 h 466"/>
                <a:gd name="T120" fmla="*/ 2147483646 w 549"/>
                <a:gd name="T121" fmla="*/ 2147483646 h 466"/>
                <a:gd name="T122" fmla="*/ 2147483646 w 549"/>
                <a:gd name="T123" fmla="*/ 2147483646 h 466"/>
                <a:gd name="T124" fmla="*/ 2147483646 w 549"/>
                <a:gd name="T125" fmla="*/ 2147483646 h 4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9"/>
                <a:gd name="T190" fmla="*/ 0 h 466"/>
                <a:gd name="T191" fmla="*/ 549 w 549"/>
                <a:gd name="T192" fmla="*/ 466 h 46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9" h="466">
                  <a:moveTo>
                    <a:pt x="535" y="372"/>
                  </a:moveTo>
                  <a:lnTo>
                    <a:pt x="535" y="393"/>
                  </a:lnTo>
                  <a:lnTo>
                    <a:pt x="531" y="394"/>
                  </a:lnTo>
                  <a:lnTo>
                    <a:pt x="529" y="394"/>
                  </a:lnTo>
                  <a:lnTo>
                    <a:pt x="529" y="396"/>
                  </a:lnTo>
                  <a:lnTo>
                    <a:pt x="486" y="431"/>
                  </a:lnTo>
                  <a:lnTo>
                    <a:pt x="428" y="412"/>
                  </a:lnTo>
                  <a:lnTo>
                    <a:pt x="413" y="408"/>
                  </a:lnTo>
                  <a:lnTo>
                    <a:pt x="407" y="412"/>
                  </a:lnTo>
                  <a:lnTo>
                    <a:pt x="370" y="411"/>
                  </a:lnTo>
                  <a:lnTo>
                    <a:pt x="343" y="431"/>
                  </a:lnTo>
                  <a:lnTo>
                    <a:pt x="347" y="466"/>
                  </a:lnTo>
                  <a:lnTo>
                    <a:pt x="282" y="463"/>
                  </a:lnTo>
                  <a:lnTo>
                    <a:pt x="283" y="457"/>
                  </a:lnTo>
                  <a:lnTo>
                    <a:pt x="270" y="457"/>
                  </a:lnTo>
                  <a:lnTo>
                    <a:pt x="147" y="430"/>
                  </a:lnTo>
                  <a:lnTo>
                    <a:pt x="126" y="414"/>
                  </a:lnTo>
                  <a:lnTo>
                    <a:pt x="143" y="387"/>
                  </a:lnTo>
                  <a:lnTo>
                    <a:pt x="149" y="343"/>
                  </a:lnTo>
                  <a:lnTo>
                    <a:pt x="153" y="300"/>
                  </a:lnTo>
                  <a:lnTo>
                    <a:pt x="176" y="324"/>
                  </a:lnTo>
                  <a:lnTo>
                    <a:pt x="153" y="284"/>
                  </a:lnTo>
                  <a:lnTo>
                    <a:pt x="156" y="267"/>
                  </a:lnTo>
                  <a:lnTo>
                    <a:pt x="134" y="249"/>
                  </a:lnTo>
                  <a:lnTo>
                    <a:pt x="116" y="214"/>
                  </a:lnTo>
                  <a:lnTo>
                    <a:pt x="120" y="205"/>
                  </a:lnTo>
                  <a:lnTo>
                    <a:pt x="98" y="196"/>
                  </a:lnTo>
                  <a:lnTo>
                    <a:pt x="70" y="187"/>
                  </a:lnTo>
                  <a:lnTo>
                    <a:pt x="32" y="172"/>
                  </a:lnTo>
                  <a:lnTo>
                    <a:pt x="10" y="164"/>
                  </a:lnTo>
                  <a:lnTo>
                    <a:pt x="14" y="152"/>
                  </a:lnTo>
                  <a:lnTo>
                    <a:pt x="20" y="148"/>
                  </a:lnTo>
                  <a:lnTo>
                    <a:pt x="0" y="145"/>
                  </a:lnTo>
                  <a:lnTo>
                    <a:pt x="50" y="123"/>
                  </a:lnTo>
                  <a:lnTo>
                    <a:pt x="83" y="130"/>
                  </a:lnTo>
                  <a:lnTo>
                    <a:pt x="137" y="130"/>
                  </a:lnTo>
                  <a:lnTo>
                    <a:pt x="126" y="79"/>
                  </a:lnTo>
                  <a:lnTo>
                    <a:pt x="140" y="75"/>
                  </a:lnTo>
                  <a:lnTo>
                    <a:pt x="155" y="90"/>
                  </a:lnTo>
                  <a:lnTo>
                    <a:pt x="222" y="87"/>
                  </a:lnTo>
                  <a:lnTo>
                    <a:pt x="207" y="82"/>
                  </a:lnTo>
                  <a:lnTo>
                    <a:pt x="265" y="51"/>
                  </a:lnTo>
                  <a:lnTo>
                    <a:pt x="271" y="15"/>
                  </a:lnTo>
                  <a:lnTo>
                    <a:pt x="311" y="0"/>
                  </a:lnTo>
                  <a:lnTo>
                    <a:pt x="328" y="18"/>
                  </a:lnTo>
                  <a:lnTo>
                    <a:pt x="383" y="54"/>
                  </a:lnTo>
                  <a:lnTo>
                    <a:pt x="403" y="52"/>
                  </a:lnTo>
                  <a:lnTo>
                    <a:pt x="407" y="57"/>
                  </a:lnTo>
                  <a:lnTo>
                    <a:pt x="450" y="81"/>
                  </a:lnTo>
                  <a:lnTo>
                    <a:pt x="474" y="85"/>
                  </a:lnTo>
                  <a:lnTo>
                    <a:pt x="482" y="90"/>
                  </a:lnTo>
                  <a:lnTo>
                    <a:pt x="549" y="112"/>
                  </a:lnTo>
                  <a:lnTo>
                    <a:pt x="531" y="187"/>
                  </a:lnTo>
                  <a:lnTo>
                    <a:pt x="516" y="196"/>
                  </a:lnTo>
                  <a:lnTo>
                    <a:pt x="507" y="202"/>
                  </a:lnTo>
                  <a:lnTo>
                    <a:pt x="470" y="258"/>
                  </a:lnTo>
                  <a:lnTo>
                    <a:pt x="486" y="248"/>
                  </a:lnTo>
                  <a:lnTo>
                    <a:pt x="510" y="276"/>
                  </a:lnTo>
                  <a:lnTo>
                    <a:pt x="510" y="299"/>
                  </a:lnTo>
                  <a:lnTo>
                    <a:pt x="504" y="320"/>
                  </a:lnTo>
                  <a:lnTo>
                    <a:pt x="504" y="333"/>
                  </a:lnTo>
                  <a:lnTo>
                    <a:pt x="506" y="354"/>
                  </a:lnTo>
                  <a:lnTo>
                    <a:pt x="535" y="37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8" name="Freeform 316"/>
            <p:cNvSpPr>
              <a:spLocks noChangeAspect="1"/>
            </p:cNvSpPr>
            <p:nvPr/>
          </p:nvSpPr>
          <p:spPr bwMode="auto">
            <a:xfrm>
              <a:off x="3644005" y="2441859"/>
              <a:ext cx="19372" cy="33468"/>
            </a:xfrm>
            <a:custGeom>
              <a:avLst/>
              <a:gdLst>
                <a:gd name="T0" fmla="*/ 2147483646 w 40"/>
                <a:gd name="T1" fmla="*/ 2147483646 h 75"/>
                <a:gd name="T2" fmla="*/ 0 w 40"/>
                <a:gd name="T3" fmla="*/ 2147483646 h 75"/>
                <a:gd name="T4" fmla="*/ 0 w 40"/>
                <a:gd name="T5" fmla="*/ 2147483646 h 75"/>
                <a:gd name="T6" fmla="*/ 2147483646 w 40"/>
                <a:gd name="T7" fmla="*/ 0 h 75"/>
                <a:gd name="T8" fmla="*/ 2147483646 w 40"/>
                <a:gd name="T9" fmla="*/ 2147483646 h 75"/>
                <a:gd name="T10" fmla="*/ 2147483646 w 40"/>
                <a:gd name="T11" fmla="*/ 2147483646 h 75"/>
                <a:gd name="T12" fmla="*/ 0 60000 65536"/>
                <a:gd name="T13" fmla="*/ 0 60000 65536"/>
                <a:gd name="T14" fmla="*/ 0 60000 65536"/>
                <a:gd name="T15" fmla="*/ 0 60000 65536"/>
                <a:gd name="T16" fmla="*/ 0 60000 65536"/>
                <a:gd name="T17" fmla="*/ 0 60000 65536"/>
                <a:gd name="T18" fmla="*/ 0 w 40"/>
                <a:gd name="T19" fmla="*/ 0 h 75"/>
                <a:gd name="T20" fmla="*/ 40 w 40"/>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40" h="75">
                  <a:moveTo>
                    <a:pt x="28" y="75"/>
                  </a:moveTo>
                  <a:lnTo>
                    <a:pt x="8" y="63"/>
                  </a:lnTo>
                  <a:lnTo>
                    <a:pt x="0" y="30"/>
                  </a:lnTo>
                  <a:lnTo>
                    <a:pt x="28" y="0"/>
                  </a:lnTo>
                  <a:lnTo>
                    <a:pt x="40" y="33"/>
                  </a:lnTo>
                  <a:lnTo>
                    <a:pt x="28" y="7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389" name="Freeform 317"/>
            <p:cNvSpPr>
              <a:spLocks noChangeAspect="1"/>
            </p:cNvSpPr>
            <p:nvPr/>
          </p:nvSpPr>
          <p:spPr bwMode="auto">
            <a:xfrm>
              <a:off x="3790677" y="2309231"/>
              <a:ext cx="134218" cy="60736"/>
            </a:xfrm>
            <a:custGeom>
              <a:avLst/>
              <a:gdLst>
                <a:gd name="T0" fmla="*/ 2147483646 w 287"/>
                <a:gd name="T1" fmla="*/ 2147483646 h 138"/>
                <a:gd name="T2" fmla="*/ 2147483646 w 287"/>
                <a:gd name="T3" fmla="*/ 2147483646 h 138"/>
                <a:gd name="T4" fmla="*/ 2147483646 w 287"/>
                <a:gd name="T5" fmla="*/ 2147483646 h 138"/>
                <a:gd name="T6" fmla="*/ 0 w 287"/>
                <a:gd name="T7" fmla="*/ 2147483646 h 138"/>
                <a:gd name="T8" fmla="*/ 0 w 287"/>
                <a:gd name="T9" fmla="*/ 2147483646 h 138"/>
                <a:gd name="T10" fmla="*/ 0 w 287"/>
                <a:gd name="T11" fmla="*/ 2147483646 h 138"/>
                <a:gd name="T12" fmla="*/ 2147483646 w 287"/>
                <a:gd name="T13" fmla="*/ 2147483646 h 138"/>
                <a:gd name="T14" fmla="*/ 2147483646 w 287"/>
                <a:gd name="T15" fmla="*/ 2147483646 h 138"/>
                <a:gd name="T16" fmla="*/ 2147483646 w 287"/>
                <a:gd name="T17" fmla="*/ 2147483646 h 138"/>
                <a:gd name="T18" fmla="*/ 2147483646 w 287"/>
                <a:gd name="T19" fmla="*/ 2147483646 h 138"/>
                <a:gd name="T20" fmla="*/ 2147483646 w 287"/>
                <a:gd name="T21" fmla="*/ 2147483646 h 138"/>
                <a:gd name="T22" fmla="*/ 2147483646 w 287"/>
                <a:gd name="T23" fmla="*/ 0 h 138"/>
                <a:gd name="T24" fmla="*/ 2147483646 w 287"/>
                <a:gd name="T25" fmla="*/ 0 h 138"/>
                <a:gd name="T26" fmla="*/ 2147483646 w 287"/>
                <a:gd name="T27" fmla="*/ 2147483646 h 138"/>
                <a:gd name="T28" fmla="*/ 2147483646 w 287"/>
                <a:gd name="T29" fmla="*/ 2147483646 h 138"/>
                <a:gd name="T30" fmla="*/ 2147483646 w 287"/>
                <a:gd name="T31" fmla="*/ 2147483646 h 138"/>
                <a:gd name="T32" fmla="*/ 2147483646 w 287"/>
                <a:gd name="T33" fmla="*/ 2147483646 h 138"/>
                <a:gd name="T34" fmla="*/ 2147483646 w 287"/>
                <a:gd name="T35" fmla="*/ 2147483646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7"/>
                <a:gd name="T55" fmla="*/ 0 h 138"/>
                <a:gd name="T56" fmla="*/ 287 w 287"/>
                <a:gd name="T57" fmla="*/ 138 h 1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7" h="138">
                  <a:moveTo>
                    <a:pt x="121" y="138"/>
                  </a:moveTo>
                  <a:lnTo>
                    <a:pt x="57" y="133"/>
                  </a:lnTo>
                  <a:lnTo>
                    <a:pt x="18" y="99"/>
                  </a:lnTo>
                  <a:lnTo>
                    <a:pt x="3" y="91"/>
                  </a:lnTo>
                  <a:lnTo>
                    <a:pt x="0" y="86"/>
                  </a:lnTo>
                  <a:lnTo>
                    <a:pt x="5" y="81"/>
                  </a:lnTo>
                  <a:lnTo>
                    <a:pt x="19" y="45"/>
                  </a:lnTo>
                  <a:lnTo>
                    <a:pt x="24" y="42"/>
                  </a:lnTo>
                  <a:lnTo>
                    <a:pt x="40" y="24"/>
                  </a:lnTo>
                  <a:lnTo>
                    <a:pt x="54" y="30"/>
                  </a:lnTo>
                  <a:lnTo>
                    <a:pt x="108" y="32"/>
                  </a:lnTo>
                  <a:lnTo>
                    <a:pt x="178" y="0"/>
                  </a:lnTo>
                  <a:lnTo>
                    <a:pt x="251" y="2"/>
                  </a:lnTo>
                  <a:lnTo>
                    <a:pt x="287" y="27"/>
                  </a:lnTo>
                  <a:lnTo>
                    <a:pt x="243" y="69"/>
                  </a:lnTo>
                  <a:lnTo>
                    <a:pt x="209" y="118"/>
                  </a:lnTo>
                  <a:lnTo>
                    <a:pt x="184" y="126"/>
                  </a:lnTo>
                  <a:lnTo>
                    <a:pt x="121" y="13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0" name="Freeform 318"/>
            <p:cNvSpPr>
              <a:spLocks noChangeAspect="1"/>
            </p:cNvSpPr>
            <p:nvPr/>
          </p:nvSpPr>
          <p:spPr bwMode="auto">
            <a:xfrm>
              <a:off x="3942882" y="1686990"/>
              <a:ext cx="2702348" cy="783379"/>
            </a:xfrm>
            <a:custGeom>
              <a:avLst/>
              <a:gdLst>
                <a:gd name="T0" fmla="*/ 2147483646 w 5799"/>
                <a:gd name="T1" fmla="*/ 2147483646 h 1788"/>
                <a:gd name="T2" fmla="*/ 2147483646 w 5799"/>
                <a:gd name="T3" fmla="*/ 2147483646 h 1788"/>
                <a:gd name="T4" fmla="*/ 2147483646 w 5799"/>
                <a:gd name="T5" fmla="*/ 2147483646 h 1788"/>
                <a:gd name="T6" fmla="*/ 2147483646 w 5799"/>
                <a:gd name="T7" fmla="*/ 2147483646 h 1788"/>
                <a:gd name="T8" fmla="*/ 2147483646 w 5799"/>
                <a:gd name="T9" fmla="*/ 2147483646 h 1788"/>
                <a:gd name="T10" fmla="*/ 2147483646 w 5799"/>
                <a:gd name="T11" fmla="*/ 2147483646 h 1788"/>
                <a:gd name="T12" fmla="*/ 2147483646 w 5799"/>
                <a:gd name="T13" fmla="*/ 2147483646 h 1788"/>
                <a:gd name="T14" fmla="*/ 2147483646 w 5799"/>
                <a:gd name="T15" fmla="*/ 2147483646 h 1788"/>
                <a:gd name="T16" fmla="*/ 2147483646 w 5799"/>
                <a:gd name="T17" fmla="*/ 2147483646 h 1788"/>
                <a:gd name="T18" fmla="*/ 2147483646 w 5799"/>
                <a:gd name="T19" fmla="*/ 2147483646 h 1788"/>
                <a:gd name="T20" fmla="*/ 2147483646 w 5799"/>
                <a:gd name="T21" fmla="*/ 2147483646 h 1788"/>
                <a:gd name="T22" fmla="*/ 2147483646 w 5799"/>
                <a:gd name="T23" fmla="*/ 2147483646 h 1788"/>
                <a:gd name="T24" fmla="*/ 2147483646 w 5799"/>
                <a:gd name="T25" fmla="*/ 2147483646 h 1788"/>
                <a:gd name="T26" fmla="*/ 2147483646 w 5799"/>
                <a:gd name="T27" fmla="*/ 2147483646 h 1788"/>
                <a:gd name="T28" fmla="*/ 2147483646 w 5799"/>
                <a:gd name="T29" fmla="*/ 2147483646 h 1788"/>
                <a:gd name="T30" fmla="*/ 2147483646 w 5799"/>
                <a:gd name="T31" fmla="*/ 2147483646 h 1788"/>
                <a:gd name="T32" fmla="*/ 2147483646 w 5799"/>
                <a:gd name="T33" fmla="*/ 2147483646 h 1788"/>
                <a:gd name="T34" fmla="*/ 2147483646 w 5799"/>
                <a:gd name="T35" fmla="*/ 2147483646 h 1788"/>
                <a:gd name="T36" fmla="*/ 2147483646 w 5799"/>
                <a:gd name="T37" fmla="*/ 2147483646 h 1788"/>
                <a:gd name="T38" fmla="*/ 2147483646 w 5799"/>
                <a:gd name="T39" fmla="*/ 2147483646 h 1788"/>
                <a:gd name="T40" fmla="*/ 2147483646 w 5799"/>
                <a:gd name="T41" fmla="*/ 2147483646 h 1788"/>
                <a:gd name="T42" fmla="*/ 2147483646 w 5799"/>
                <a:gd name="T43" fmla="*/ 2147483646 h 1788"/>
                <a:gd name="T44" fmla="*/ 2147483646 w 5799"/>
                <a:gd name="T45" fmla="*/ 2147483646 h 1788"/>
                <a:gd name="T46" fmla="*/ 2147483646 w 5799"/>
                <a:gd name="T47" fmla="*/ 2147483646 h 1788"/>
                <a:gd name="T48" fmla="*/ 2147483646 w 5799"/>
                <a:gd name="T49" fmla="*/ 2147483646 h 1788"/>
                <a:gd name="T50" fmla="*/ 2147483646 w 5799"/>
                <a:gd name="T51" fmla="*/ 2147483646 h 1788"/>
                <a:gd name="T52" fmla="*/ 2147483646 w 5799"/>
                <a:gd name="T53" fmla="*/ 2147483646 h 1788"/>
                <a:gd name="T54" fmla="*/ 2147483646 w 5799"/>
                <a:gd name="T55" fmla="*/ 2147483646 h 1788"/>
                <a:gd name="T56" fmla="*/ 2147483646 w 5799"/>
                <a:gd name="T57" fmla="*/ 2147483646 h 1788"/>
                <a:gd name="T58" fmla="*/ 2147483646 w 5799"/>
                <a:gd name="T59" fmla="*/ 2147483646 h 1788"/>
                <a:gd name="T60" fmla="*/ 2147483646 w 5799"/>
                <a:gd name="T61" fmla="*/ 2147483646 h 1788"/>
                <a:gd name="T62" fmla="*/ 2147483646 w 5799"/>
                <a:gd name="T63" fmla="*/ 2147483646 h 1788"/>
                <a:gd name="T64" fmla="*/ 2147483646 w 5799"/>
                <a:gd name="T65" fmla="*/ 2147483646 h 1788"/>
                <a:gd name="T66" fmla="*/ 2147483646 w 5799"/>
                <a:gd name="T67" fmla="*/ 2147483646 h 1788"/>
                <a:gd name="T68" fmla="*/ 2147483646 w 5799"/>
                <a:gd name="T69" fmla="*/ 2147483646 h 1788"/>
                <a:gd name="T70" fmla="*/ 2147483646 w 5799"/>
                <a:gd name="T71" fmla="*/ 2147483646 h 1788"/>
                <a:gd name="T72" fmla="*/ 2147483646 w 5799"/>
                <a:gd name="T73" fmla="*/ 2147483646 h 1788"/>
                <a:gd name="T74" fmla="*/ 2147483646 w 5799"/>
                <a:gd name="T75" fmla="*/ 2147483646 h 1788"/>
                <a:gd name="T76" fmla="*/ 2147483646 w 5799"/>
                <a:gd name="T77" fmla="*/ 2147483646 h 1788"/>
                <a:gd name="T78" fmla="*/ 2147483646 w 5799"/>
                <a:gd name="T79" fmla="*/ 2147483646 h 1788"/>
                <a:gd name="T80" fmla="*/ 2147483646 w 5799"/>
                <a:gd name="T81" fmla="*/ 2147483646 h 1788"/>
                <a:gd name="T82" fmla="*/ 2147483646 w 5799"/>
                <a:gd name="T83" fmla="*/ 2147483646 h 1788"/>
                <a:gd name="T84" fmla="*/ 2147483646 w 5799"/>
                <a:gd name="T85" fmla="*/ 2147483646 h 1788"/>
                <a:gd name="T86" fmla="*/ 2147483646 w 5799"/>
                <a:gd name="T87" fmla="*/ 2147483646 h 1788"/>
                <a:gd name="T88" fmla="*/ 2147483646 w 5799"/>
                <a:gd name="T89" fmla="*/ 2147483646 h 1788"/>
                <a:gd name="T90" fmla="*/ 2147483646 w 5799"/>
                <a:gd name="T91" fmla="*/ 2147483646 h 1788"/>
                <a:gd name="T92" fmla="*/ 2147483646 w 5799"/>
                <a:gd name="T93" fmla="*/ 2147483646 h 1788"/>
                <a:gd name="T94" fmla="*/ 2147483646 w 5799"/>
                <a:gd name="T95" fmla="*/ 2147483646 h 1788"/>
                <a:gd name="T96" fmla="*/ 2147483646 w 5799"/>
                <a:gd name="T97" fmla="*/ 2147483646 h 1788"/>
                <a:gd name="T98" fmla="*/ 2147483646 w 5799"/>
                <a:gd name="T99" fmla="*/ 2147483646 h 1788"/>
                <a:gd name="T100" fmla="*/ 2147483646 w 5799"/>
                <a:gd name="T101" fmla="*/ 2147483646 h 1788"/>
                <a:gd name="T102" fmla="*/ 2147483646 w 5799"/>
                <a:gd name="T103" fmla="*/ 2147483646 h 1788"/>
                <a:gd name="T104" fmla="*/ 2147483646 w 5799"/>
                <a:gd name="T105" fmla="*/ 2147483646 h 1788"/>
                <a:gd name="T106" fmla="*/ 2147483646 w 5799"/>
                <a:gd name="T107" fmla="*/ 2147483646 h 1788"/>
                <a:gd name="T108" fmla="*/ 2147483646 w 5799"/>
                <a:gd name="T109" fmla="*/ 2147483646 h 1788"/>
                <a:gd name="T110" fmla="*/ 2147483646 w 5799"/>
                <a:gd name="T111" fmla="*/ 2147483646 h 1788"/>
                <a:gd name="T112" fmla="*/ 2147483646 w 5799"/>
                <a:gd name="T113" fmla="*/ 2147483646 h 1788"/>
                <a:gd name="T114" fmla="*/ 2147483646 w 5799"/>
                <a:gd name="T115" fmla="*/ 2147483646 h 1788"/>
                <a:gd name="T116" fmla="*/ 2147483646 w 5799"/>
                <a:gd name="T117" fmla="*/ 2147483646 h 1788"/>
                <a:gd name="T118" fmla="*/ 2147483646 w 5799"/>
                <a:gd name="T119" fmla="*/ 2147483646 h 1788"/>
                <a:gd name="T120" fmla="*/ 2147483646 w 5799"/>
                <a:gd name="T121" fmla="*/ 2147483646 h 17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99"/>
                <a:gd name="T184" fmla="*/ 0 h 1788"/>
                <a:gd name="T185" fmla="*/ 5799 w 5799"/>
                <a:gd name="T186" fmla="*/ 1788 h 178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99" h="1788">
                  <a:moveTo>
                    <a:pt x="5361" y="377"/>
                  </a:moveTo>
                  <a:lnTo>
                    <a:pt x="5251" y="357"/>
                  </a:lnTo>
                  <a:lnTo>
                    <a:pt x="5142" y="336"/>
                  </a:lnTo>
                  <a:lnTo>
                    <a:pt x="5046" y="334"/>
                  </a:lnTo>
                  <a:lnTo>
                    <a:pt x="4955" y="327"/>
                  </a:lnTo>
                  <a:lnTo>
                    <a:pt x="4988" y="349"/>
                  </a:lnTo>
                  <a:lnTo>
                    <a:pt x="5042" y="379"/>
                  </a:lnTo>
                  <a:lnTo>
                    <a:pt x="5033" y="386"/>
                  </a:lnTo>
                  <a:lnTo>
                    <a:pt x="5000" y="385"/>
                  </a:lnTo>
                  <a:lnTo>
                    <a:pt x="4949" y="368"/>
                  </a:lnTo>
                  <a:lnTo>
                    <a:pt x="4932" y="367"/>
                  </a:lnTo>
                  <a:lnTo>
                    <a:pt x="4876" y="340"/>
                  </a:lnTo>
                  <a:lnTo>
                    <a:pt x="4836" y="354"/>
                  </a:lnTo>
                  <a:lnTo>
                    <a:pt x="4691" y="345"/>
                  </a:lnTo>
                  <a:lnTo>
                    <a:pt x="4688" y="367"/>
                  </a:lnTo>
                  <a:lnTo>
                    <a:pt x="4640" y="346"/>
                  </a:lnTo>
                  <a:lnTo>
                    <a:pt x="4585" y="334"/>
                  </a:lnTo>
                  <a:lnTo>
                    <a:pt x="4530" y="300"/>
                  </a:lnTo>
                  <a:lnTo>
                    <a:pt x="4445" y="283"/>
                  </a:lnTo>
                  <a:lnTo>
                    <a:pt x="4357" y="288"/>
                  </a:lnTo>
                  <a:lnTo>
                    <a:pt x="4270" y="292"/>
                  </a:lnTo>
                  <a:lnTo>
                    <a:pt x="4246" y="286"/>
                  </a:lnTo>
                  <a:lnTo>
                    <a:pt x="4181" y="267"/>
                  </a:lnTo>
                  <a:lnTo>
                    <a:pt x="4158" y="276"/>
                  </a:lnTo>
                  <a:lnTo>
                    <a:pt x="4161" y="263"/>
                  </a:lnTo>
                  <a:lnTo>
                    <a:pt x="4136" y="260"/>
                  </a:lnTo>
                  <a:lnTo>
                    <a:pt x="4091" y="251"/>
                  </a:lnTo>
                  <a:lnTo>
                    <a:pt x="4115" y="246"/>
                  </a:lnTo>
                  <a:lnTo>
                    <a:pt x="4034" y="228"/>
                  </a:lnTo>
                  <a:lnTo>
                    <a:pt x="3985" y="237"/>
                  </a:lnTo>
                  <a:lnTo>
                    <a:pt x="3973" y="237"/>
                  </a:lnTo>
                  <a:lnTo>
                    <a:pt x="3979" y="227"/>
                  </a:lnTo>
                  <a:lnTo>
                    <a:pt x="3975" y="225"/>
                  </a:lnTo>
                  <a:lnTo>
                    <a:pt x="3855" y="215"/>
                  </a:lnTo>
                  <a:lnTo>
                    <a:pt x="3736" y="206"/>
                  </a:lnTo>
                  <a:lnTo>
                    <a:pt x="3764" y="215"/>
                  </a:lnTo>
                  <a:lnTo>
                    <a:pt x="3715" y="225"/>
                  </a:lnTo>
                  <a:lnTo>
                    <a:pt x="3734" y="230"/>
                  </a:lnTo>
                  <a:lnTo>
                    <a:pt x="3749" y="233"/>
                  </a:lnTo>
                  <a:lnTo>
                    <a:pt x="3764" y="248"/>
                  </a:lnTo>
                  <a:lnTo>
                    <a:pt x="3785" y="264"/>
                  </a:lnTo>
                  <a:lnTo>
                    <a:pt x="3724" y="260"/>
                  </a:lnTo>
                  <a:lnTo>
                    <a:pt x="3736" y="270"/>
                  </a:lnTo>
                  <a:lnTo>
                    <a:pt x="3742" y="280"/>
                  </a:lnTo>
                  <a:lnTo>
                    <a:pt x="3643" y="257"/>
                  </a:lnTo>
                  <a:lnTo>
                    <a:pt x="3612" y="269"/>
                  </a:lnTo>
                  <a:lnTo>
                    <a:pt x="3528" y="251"/>
                  </a:lnTo>
                  <a:lnTo>
                    <a:pt x="3515" y="246"/>
                  </a:lnTo>
                  <a:lnTo>
                    <a:pt x="3534" y="274"/>
                  </a:lnTo>
                  <a:lnTo>
                    <a:pt x="3525" y="297"/>
                  </a:lnTo>
                  <a:lnTo>
                    <a:pt x="3469" y="280"/>
                  </a:lnTo>
                  <a:lnTo>
                    <a:pt x="3400" y="252"/>
                  </a:lnTo>
                  <a:lnTo>
                    <a:pt x="3322" y="225"/>
                  </a:lnTo>
                  <a:lnTo>
                    <a:pt x="3300" y="228"/>
                  </a:lnTo>
                  <a:lnTo>
                    <a:pt x="3360" y="267"/>
                  </a:lnTo>
                  <a:lnTo>
                    <a:pt x="3278" y="225"/>
                  </a:lnTo>
                  <a:lnTo>
                    <a:pt x="3148" y="210"/>
                  </a:lnTo>
                  <a:lnTo>
                    <a:pt x="3019" y="195"/>
                  </a:lnTo>
                  <a:lnTo>
                    <a:pt x="2949" y="177"/>
                  </a:lnTo>
                  <a:lnTo>
                    <a:pt x="2958" y="172"/>
                  </a:lnTo>
                  <a:lnTo>
                    <a:pt x="2903" y="170"/>
                  </a:lnTo>
                  <a:lnTo>
                    <a:pt x="2781" y="175"/>
                  </a:lnTo>
                  <a:lnTo>
                    <a:pt x="2743" y="157"/>
                  </a:lnTo>
                  <a:lnTo>
                    <a:pt x="2690" y="158"/>
                  </a:lnTo>
                  <a:lnTo>
                    <a:pt x="2691" y="151"/>
                  </a:lnTo>
                  <a:lnTo>
                    <a:pt x="2633" y="160"/>
                  </a:lnTo>
                  <a:lnTo>
                    <a:pt x="2685" y="166"/>
                  </a:lnTo>
                  <a:lnTo>
                    <a:pt x="2621" y="185"/>
                  </a:lnTo>
                  <a:lnTo>
                    <a:pt x="2555" y="192"/>
                  </a:lnTo>
                  <a:lnTo>
                    <a:pt x="2557" y="182"/>
                  </a:lnTo>
                  <a:lnTo>
                    <a:pt x="2625" y="139"/>
                  </a:lnTo>
                  <a:lnTo>
                    <a:pt x="2688" y="91"/>
                  </a:lnTo>
                  <a:lnTo>
                    <a:pt x="2658" y="85"/>
                  </a:lnTo>
                  <a:lnTo>
                    <a:pt x="2630" y="73"/>
                  </a:lnTo>
                  <a:lnTo>
                    <a:pt x="2679" y="82"/>
                  </a:lnTo>
                  <a:lnTo>
                    <a:pt x="2634" y="58"/>
                  </a:lnTo>
                  <a:lnTo>
                    <a:pt x="2627" y="61"/>
                  </a:lnTo>
                  <a:lnTo>
                    <a:pt x="2603" y="57"/>
                  </a:lnTo>
                  <a:lnTo>
                    <a:pt x="2548" y="40"/>
                  </a:lnTo>
                  <a:lnTo>
                    <a:pt x="2436" y="40"/>
                  </a:lnTo>
                  <a:lnTo>
                    <a:pt x="2396" y="43"/>
                  </a:lnTo>
                  <a:lnTo>
                    <a:pt x="2391" y="25"/>
                  </a:lnTo>
                  <a:lnTo>
                    <a:pt x="2345" y="22"/>
                  </a:lnTo>
                  <a:lnTo>
                    <a:pt x="2288" y="22"/>
                  </a:lnTo>
                  <a:lnTo>
                    <a:pt x="2330" y="9"/>
                  </a:lnTo>
                  <a:lnTo>
                    <a:pt x="2245" y="0"/>
                  </a:lnTo>
                  <a:lnTo>
                    <a:pt x="2193" y="27"/>
                  </a:lnTo>
                  <a:lnTo>
                    <a:pt x="2212" y="43"/>
                  </a:lnTo>
                  <a:lnTo>
                    <a:pt x="2243" y="48"/>
                  </a:lnTo>
                  <a:lnTo>
                    <a:pt x="2163" y="52"/>
                  </a:lnTo>
                  <a:lnTo>
                    <a:pt x="2191" y="60"/>
                  </a:lnTo>
                  <a:lnTo>
                    <a:pt x="2136" y="64"/>
                  </a:lnTo>
                  <a:lnTo>
                    <a:pt x="2084" y="67"/>
                  </a:lnTo>
                  <a:lnTo>
                    <a:pt x="1984" y="67"/>
                  </a:lnTo>
                  <a:lnTo>
                    <a:pt x="2025" y="69"/>
                  </a:lnTo>
                  <a:lnTo>
                    <a:pt x="1948" y="83"/>
                  </a:lnTo>
                  <a:lnTo>
                    <a:pt x="1869" y="97"/>
                  </a:lnTo>
                  <a:lnTo>
                    <a:pt x="1840" y="104"/>
                  </a:lnTo>
                  <a:lnTo>
                    <a:pt x="1840" y="124"/>
                  </a:lnTo>
                  <a:lnTo>
                    <a:pt x="1810" y="122"/>
                  </a:lnTo>
                  <a:lnTo>
                    <a:pt x="1860" y="136"/>
                  </a:lnTo>
                  <a:lnTo>
                    <a:pt x="1828" y="139"/>
                  </a:lnTo>
                  <a:lnTo>
                    <a:pt x="1870" y="151"/>
                  </a:lnTo>
                  <a:lnTo>
                    <a:pt x="1870" y="157"/>
                  </a:lnTo>
                  <a:lnTo>
                    <a:pt x="1776" y="166"/>
                  </a:lnTo>
                  <a:lnTo>
                    <a:pt x="1682" y="175"/>
                  </a:lnTo>
                  <a:lnTo>
                    <a:pt x="1697" y="194"/>
                  </a:lnTo>
                  <a:lnTo>
                    <a:pt x="1739" y="225"/>
                  </a:lnTo>
                  <a:lnTo>
                    <a:pt x="1785" y="234"/>
                  </a:lnTo>
                  <a:lnTo>
                    <a:pt x="1851" y="258"/>
                  </a:lnTo>
                  <a:lnTo>
                    <a:pt x="1884" y="298"/>
                  </a:lnTo>
                  <a:lnTo>
                    <a:pt x="1894" y="315"/>
                  </a:lnTo>
                  <a:lnTo>
                    <a:pt x="1875" y="316"/>
                  </a:lnTo>
                  <a:lnTo>
                    <a:pt x="1843" y="286"/>
                  </a:lnTo>
                  <a:lnTo>
                    <a:pt x="1837" y="304"/>
                  </a:lnTo>
                  <a:lnTo>
                    <a:pt x="1815" y="273"/>
                  </a:lnTo>
                  <a:lnTo>
                    <a:pt x="1837" y="255"/>
                  </a:lnTo>
                  <a:lnTo>
                    <a:pt x="1760" y="248"/>
                  </a:lnTo>
                  <a:lnTo>
                    <a:pt x="1681" y="225"/>
                  </a:lnTo>
                  <a:lnTo>
                    <a:pt x="1619" y="233"/>
                  </a:lnTo>
                  <a:lnTo>
                    <a:pt x="1651" y="246"/>
                  </a:lnTo>
                  <a:lnTo>
                    <a:pt x="1578" y="245"/>
                  </a:lnTo>
                  <a:lnTo>
                    <a:pt x="1597" y="260"/>
                  </a:lnTo>
                  <a:lnTo>
                    <a:pt x="1681" y="276"/>
                  </a:lnTo>
                  <a:lnTo>
                    <a:pt x="1700" y="286"/>
                  </a:lnTo>
                  <a:lnTo>
                    <a:pt x="1575" y="266"/>
                  </a:lnTo>
                  <a:lnTo>
                    <a:pt x="1533" y="207"/>
                  </a:lnTo>
                  <a:lnTo>
                    <a:pt x="1504" y="204"/>
                  </a:lnTo>
                  <a:lnTo>
                    <a:pt x="1536" y="236"/>
                  </a:lnTo>
                  <a:lnTo>
                    <a:pt x="1500" y="255"/>
                  </a:lnTo>
                  <a:lnTo>
                    <a:pt x="1515" y="273"/>
                  </a:lnTo>
                  <a:lnTo>
                    <a:pt x="1566" y="306"/>
                  </a:lnTo>
                  <a:lnTo>
                    <a:pt x="1563" y="342"/>
                  </a:lnTo>
                  <a:lnTo>
                    <a:pt x="1599" y="374"/>
                  </a:lnTo>
                  <a:lnTo>
                    <a:pt x="1691" y="370"/>
                  </a:lnTo>
                  <a:lnTo>
                    <a:pt x="1737" y="383"/>
                  </a:lnTo>
                  <a:lnTo>
                    <a:pt x="1758" y="415"/>
                  </a:lnTo>
                  <a:lnTo>
                    <a:pt x="1773" y="436"/>
                  </a:lnTo>
                  <a:lnTo>
                    <a:pt x="1827" y="446"/>
                  </a:lnTo>
                  <a:lnTo>
                    <a:pt x="1749" y="436"/>
                  </a:lnTo>
                  <a:lnTo>
                    <a:pt x="1719" y="394"/>
                  </a:lnTo>
                  <a:lnTo>
                    <a:pt x="1693" y="379"/>
                  </a:lnTo>
                  <a:lnTo>
                    <a:pt x="1627" y="391"/>
                  </a:lnTo>
                  <a:lnTo>
                    <a:pt x="1667" y="440"/>
                  </a:lnTo>
                  <a:lnTo>
                    <a:pt x="1633" y="489"/>
                  </a:lnTo>
                  <a:lnTo>
                    <a:pt x="1618" y="497"/>
                  </a:lnTo>
                  <a:lnTo>
                    <a:pt x="1597" y="504"/>
                  </a:lnTo>
                  <a:lnTo>
                    <a:pt x="1496" y="491"/>
                  </a:lnTo>
                  <a:lnTo>
                    <a:pt x="1484" y="482"/>
                  </a:lnTo>
                  <a:lnTo>
                    <a:pt x="1551" y="485"/>
                  </a:lnTo>
                  <a:lnTo>
                    <a:pt x="1537" y="491"/>
                  </a:lnTo>
                  <a:lnTo>
                    <a:pt x="1582" y="486"/>
                  </a:lnTo>
                  <a:lnTo>
                    <a:pt x="1576" y="476"/>
                  </a:lnTo>
                  <a:lnTo>
                    <a:pt x="1604" y="427"/>
                  </a:lnTo>
                  <a:lnTo>
                    <a:pt x="1604" y="404"/>
                  </a:lnTo>
                  <a:lnTo>
                    <a:pt x="1543" y="367"/>
                  </a:lnTo>
                  <a:lnTo>
                    <a:pt x="1516" y="322"/>
                  </a:lnTo>
                  <a:lnTo>
                    <a:pt x="1488" y="279"/>
                  </a:lnTo>
                  <a:lnTo>
                    <a:pt x="1449" y="260"/>
                  </a:lnTo>
                  <a:lnTo>
                    <a:pt x="1451" y="218"/>
                  </a:lnTo>
                  <a:lnTo>
                    <a:pt x="1393" y="200"/>
                  </a:lnTo>
                  <a:lnTo>
                    <a:pt x="1319" y="206"/>
                  </a:lnTo>
                  <a:lnTo>
                    <a:pt x="1312" y="263"/>
                  </a:lnTo>
                  <a:lnTo>
                    <a:pt x="1284" y="285"/>
                  </a:lnTo>
                  <a:lnTo>
                    <a:pt x="1293" y="295"/>
                  </a:lnTo>
                  <a:lnTo>
                    <a:pt x="1316" y="297"/>
                  </a:lnTo>
                  <a:lnTo>
                    <a:pt x="1324" y="328"/>
                  </a:lnTo>
                  <a:lnTo>
                    <a:pt x="1336" y="346"/>
                  </a:lnTo>
                  <a:lnTo>
                    <a:pt x="1382" y="360"/>
                  </a:lnTo>
                  <a:lnTo>
                    <a:pt x="1415" y="382"/>
                  </a:lnTo>
                  <a:lnTo>
                    <a:pt x="1433" y="383"/>
                  </a:lnTo>
                  <a:lnTo>
                    <a:pt x="1416" y="413"/>
                  </a:lnTo>
                  <a:lnTo>
                    <a:pt x="1361" y="385"/>
                  </a:lnTo>
                  <a:lnTo>
                    <a:pt x="1273" y="363"/>
                  </a:lnTo>
                  <a:lnTo>
                    <a:pt x="1193" y="351"/>
                  </a:lnTo>
                  <a:lnTo>
                    <a:pt x="1112" y="337"/>
                  </a:lnTo>
                  <a:lnTo>
                    <a:pt x="1096" y="351"/>
                  </a:lnTo>
                  <a:lnTo>
                    <a:pt x="1137" y="382"/>
                  </a:lnTo>
                  <a:lnTo>
                    <a:pt x="1110" y="397"/>
                  </a:lnTo>
                  <a:lnTo>
                    <a:pt x="1109" y="409"/>
                  </a:lnTo>
                  <a:lnTo>
                    <a:pt x="1085" y="406"/>
                  </a:lnTo>
                  <a:lnTo>
                    <a:pt x="1076" y="382"/>
                  </a:lnTo>
                  <a:lnTo>
                    <a:pt x="1025" y="391"/>
                  </a:lnTo>
                  <a:lnTo>
                    <a:pt x="984" y="397"/>
                  </a:lnTo>
                  <a:lnTo>
                    <a:pt x="940" y="412"/>
                  </a:lnTo>
                  <a:lnTo>
                    <a:pt x="882" y="409"/>
                  </a:lnTo>
                  <a:lnTo>
                    <a:pt x="900" y="401"/>
                  </a:lnTo>
                  <a:lnTo>
                    <a:pt x="884" y="385"/>
                  </a:lnTo>
                  <a:lnTo>
                    <a:pt x="912" y="377"/>
                  </a:lnTo>
                  <a:lnTo>
                    <a:pt x="848" y="397"/>
                  </a:lnTo>
                  <a:lnTo>
                    <a:pt x="842" y="403"/>
                  </a:lnTo>
                  <a:lnTo>
                    <a:pt x="770" y="419"/>
                  </a:lnTo>
                  <a:lnTo>
                    <a:pt x="730" y="433"/>
                  </a:lnTo>
                  <a:lnTo>
                    <a:pt x="734" y="440"/>
                  </a:lnTo>
                  <a:lnTo>
                    <a:pt x="700" y="446"/>
                  </a:lnTo>
                  <a:lnTo>
                    <a:pt x="697" y="476"/>
                  </a:lnTo>
                  <a:lnTo>
                    <a:pt x="640" y="477"/>
                  </a:lnTo>
                  <a:lnTo>
                    <a:pt x="598" y="449"/>
                  </a:lnTo>
                  <a:lnTo>
                    <a:pt x="654" y="430"/>
                  </a:lnTo>
                  <a:lnTo>
                    <a:pt x="590" y="398"/>
                  </a:lnTo>
                  <a:lnTo>
                    <a:pt x="516" y="394"/>
                  </a:lnTo>
                  <a:lnTo>
                    <a:pt x="558" y="412"/>
                  </a:lnTo>
                  <a:lnTo>
                    <a:pt x="576" y="464"/>
                  </a:lnTo>
                  <a:lnTo>
                    <a:pt x="591" y="498"/>
                  </a:lnTo>
                  <a:lnTo>
                    <a:pt x="591" y="519"/>
                  </a:lnTo>
                  <a:lnTo>
                    <a:pt x="572" y="518"/>
                  </a:lnTo>
                  <a:lnTo>
                    <a:pt x="557" y="500"/>
                  </a:lnTo>
                  <a:lnTo>
                    <a:pt x="516" y="494"/>
                  </a:lnTo>
                  <a:lnTo>
                    <a:pt x="479" y="522"/>
                  </a:lnTo>
                  <a:lnTo>
                    <a:pt x="443" y="549"/>
                  </a:lnTo>
                  <a:lnTo>
                    <a:pt x="479" y="589"/>
                  </a:lnTo>
                  <a:lnTo>
                    <a:pt x="394" y="577"/>
                  </a:lnTo>
                  <a:lnTo>
                    <a:pt x="340" y="559"/>
                  </a:lnTo>
                  <a:lnTo>
                    <a:pt x="342" y="582"/>
                  </a:lnTo>
                  <a:lnTo>
                    <a:pt x="381" y="598"/>
                  </a:lnTo>
                  <a:lnTo>
                    <a:pt x="403" y="616"/>
                  </a:lnTo>
                  <a:lnTo>
                    <a:pt x="352" y="621"/>
                  </a:lnTo>
                  <a:lnTo>
                    <a:pt x="278" y="585"/>
                  </a:lnTo>
                  <a:lnTo>
                    <a:pt x="254" y="545"/>
                  </a:lnTo>
                  <a:lnTo>
                    <a:pt x="251" y="530"/>
                  </a:lnTo>
                  <a:lnTo>
                    <a:pt x="257" y="528"/>
                  </a:lnTo>
                  <a:lnTo>
                    <a:pt x="206" y="504"/>
                  </a:lnTo>
                  <a:lnTo>
                    <a:pt x="185" y="492"/>
                  </a:lnTo>
                  <a:lnTo>
                    <a:pt x="137" y="465"/>
                  </a:lnTo>
                  <a:lnTo>
                    <a:pt x="167" y="473"/>
                  </a:lnTo>
                  <a:lnTo>
                    <a:pt x="267" y="494"/>
                  </a:lnTo>
                  <a:lnTo>
                    <a:pt x="367" y="516"/>
                  </a:lnTo>
                  <a:lnTo>
                    <a:pt x="461" y="494"/>
                  </a:lnTo>
                  <a:lnTo>
                    <a:pt x="472" y="461"/>
                  </a:lnTo>
                  <a:lnTo>
                    <a:pt x="434" y="434"/>
                  </a:lnTo>
                  <a:lnTo>
                    <a:pt x="328" y="401"/>
                  </a:lnTo>
                  <a:lnTo>
                    <a:pt x="224" y="367"/>
                  </a:lnTo>
                  <a:lnTo>
                    <a:pt x="163" y="370"/>
                  </a:lnTo>
                  <a:lnTo>
                    <a:pt x="148" y="374"/>
                  </a:lnTo>
                  <a:lnTo>
                    <a:pt x="160" y="358"/>
                  </a:lnTo>
                  <a:lnTo>
                    <a:pt x="136" y="361"/>
                  </a:lnTo>
                  <a:lnTo>
                    <a:pt x="106" y="346"/>
                  </a:lnTo>
                  <a:lnTo>
                    <a:pt x="140" y="342"/>
                  </a:lnTo>
                  <a:lnTo>
                    <a:pt x="97" y="334"/>
                  </a:lnTo>
                  <a:lnTo>
                    <a:pt x="81" y="343"/>
                  </a:lnTo>
                  <a:lnTo>
                    <a:pt x="63" y="340"/>
                  </a:lnTo>
                  <a:lnTo>
                    <a:pt x="63" y="352"/>
                  </a:lnTo>
                  <a:lnTo>
                    <a:pt x="39" y="354"/>
                  </a:lnTo>
                  <a:lnTo>
                    <a:pt x="3" y="374"/>
                  </a:lnTo>
                  <a:lnTo>
                    <a:pt x="0" y="385"/>
                  </a:lnTo>
                  <a:lnTo>
                    <a:pt x="3" y="416"/>
                  </a:lnTo>
                  <a:lnTo>
                    <a:pt x="57" y="446"/>
                  </a:lnTo>
                  <a:lnTo>
                    <a:pt x="34" y="480"/>
                  </a:lnTo>
                  <a:lnTo>
                    <a:pt x="81" y="534"/>
                  </a:lnTo>
                  <a:lnTo>
                    <a:pt x="84" y="577"/>
                  </a:lnTo>
                  <a:lnTo>
                    <a:pt x="98" y="594"/>
                  </a:lnTo>
                  <a:lnTo>
                    <a:pt x="121" y="616"/>
                  </a:lnTo>
                  <a:lnTo>
                    <a:pt x="103" y="630"/>
                  </a:lnTo>
                  <a:lnTo>
                    <a:pt x="173" y="670"/>
                  </a:lnTo>
                  <a:lnTo>
                    <a:pt x="145" y="700"/>
                  </a:lnTo>
                  <a:lnTo>
                    <a:pt x="115" y="730"/>
                  </a:lnTo>
                  <a:lnTo>
                    <a:pt x="87" y="758"/>
                  </a:lnTo>
                  <a:lnTo>
                    <a:pt x="57" y="788"/>
                  </a:lnTo>
                  <a:lnTo>
                    <a:pt x="85" y="788"/>
                  </a:lnTo>
                  <a:lnTo>
                    <a:pt x="79" y="788"/>
                  </a:lnTo>
                  <a:lnTo>
                    <a:pt x="87" y="797"/>
                  </a:lnTo>
                  <a:lnTo>
                    <a:pt x="155" y="818"/>
                  </a:lnTo>
                  <a:lnTo>
                    <a:pt x="115" y="815"/>
                  </a:lnTo>
                  <a:lnTo>
                    <a:pt x="79" y="831"/>
                  </a:lnTo>
                  <a:lnTo>
                    <a:pt x="67" y="846"/>
                  </a:lnTo>
                  <a:lnTo>
                    <a:pt x="81" y="894"/>
                  </a:lnTo>
                  <a:lnTo>
                    <a:pt x="63" y="925"/>
                  </a:lnTo>
                  <a:lnTo>
                    <a:pt x="88" y="962"/>
                  </a:lnTo>
                  <a:lnTo>
                    <a:pt x="116" y="1022"/>
                  </a:lnTo>
                  <a:lnTo>
                    <a:pt x="181" y="1033"/>
                  </a:lnTo>
                  <a:lnTo>
                    <a:pt x="245" y="1044"/>
                  </a:lnTo>
                  <a:lnTo>
                    <a:pt x="254" y="1104"/>
                  </a:lnTo>
                  <a:lnTo>
                    <a:pt x="309" y="1152"/>
                  </a:lnTo>
                  <a:lnTo>
                    <a:pt x="294" y="1167"/>
                  </a:lnTo>
                  <a:lnTo>
                    <a:pt x="306" y="1215"/>
                  </a:lnTo>
                  <a:lnTo>
                    <a:pt x="340" y="1203"/>
                  </a:lnTo>
                  <a:lnTo>
                    <a:pt x="407" y="1210"/>
                  </a:lnTo>
                  <a:lnTo>
                    <a:pt x="415" y="1229"/>
                  </a:lnTo>
                  <a:lnTo>
                    <a:pt x="470" y="1277"/>
                  </a:lnTo>
                  <a:lnTo>
                    <a:pt x="527" y="1325"/>
                  </a:lnTo>
                  <a:lnTo>
                    <a:pt x="555" y="1319"/>
                  </a:lnTo>
                  <a:lnTo>
                    <a:pt x="619" y="1338"/>
                  </a:lnTo>
                  <a:lnTo>
                    <a:pt x="684" y="1359"/>
                  </a:lnTo>
                  <a:lnTo>
                    <a:pt x="712" y="1435"/>
                  </a:lnTo>
                  <a:lnTo>
                    <a:pt x="676" y="1452"/>
                  </a:lnTo>
                  <a:lnTo>
                    <a:pt x="661" y="1483"/>
                  </a:lnTo>
                  <a:lnTo>
                    <a:pt x="672" y="1494"/>
                  </a:lnTo>
                  <a:lnTo>
                    <a:pt x="637" y="1513"/>
                  </a:lnTo>
                  <a:lnTo>
                    <a:pt x="615" y="1519"/>
                  </a:lnTo>
                  <a:lnTo>
                    <a:pt x="652" y="1547"/>
                  </a:lnTo>
                  <a:lnTo>
                    <a:pt x="637" y="1546"/>
                  </a:lnTo>
                  <a:lnTo>
                    <a:pt x="633" y="1562"/>
                  </a:lnTo>
                  <a:lnTo>
                    <a:pt x="625" y="1550"/>
                  </a:lnTo>
                  <a:lnTo>
                    <a:pt x="622" y="1582"/>
                  </a:lnTo>
                  <a:lnTo>
                    <a:pt x="585" y="1586"/>
                  </a:lnTo>
                  <a:lnTo>
                    <a:pt x="575" y="1597"/>
                  </a:lnTo>
                  <a:lnTo>
                    <a:pt x="640" y="1631"/>
                  </a:lnTo>
                  <a:lnTo>
                    <a:pt x="706" y="1665"/>
                  </a:lnTo>
                  <a:lnTo>
                    <a:pt x="710" y="1661"/>
                  </a:lnTo>
                  <a:lnTo>
                    <a:pt x="760" y="1665"/>
                  </a:lnTo>
                  <a:lnTo>
                    <a:pt x="810" y="1668"/>
                  </a:lnTo>
                  <a:lnTo>
                    <a:pt x="876" y="1695"/>
                  </a:lnTo>
                  <a:lnTo>
                    <a:pt x="943" y="1722"/>
                  </a:lnTo>
                  <a:lnTo>
                    <a:pt x="1010" y="1747"/>
                  </a:lnTo>
                  <a:lnTo>
                    <a:pt x="1078" y="1774"/>
                  </a:lnTo>
                  <a:lnTo>
                    <a:pt x="1151" y="1788"/>
                  </a:lnTo>
                  <a:lnTo>
                    <a:pt x="1112" y="1746"/>
                  </a:lnTo>
                  <a:lnTo>
                    <a:pt x="1075" y="1704"/>
                  </a:lnTo>
                  <a:lnTo>
                    <a:pt x="1069" y="1668"/>
                  </a:lnTo>
                  <a:lnTo>
                    <a:pt x="1066" y="1683"/>
                  </a:lnTo>
                  <a:lnTo>
                    <a:pt x="1040" y="1641"/>
                  </a:lnTo>
                  <a:lnTo>
                    <a:pt x="1025" y="1625"/>
                  </a:lnTo>
                  <a:lnTo>
                    <a:pt x="1048" y="1573"/>
                  </a:lnTo>
                  <a:lnTo>
                    <a:pt x="1094" y="1552"/>
                  </a:lnTo>
                  <a:lnTo>
                    <a:pt x="1116" y="1538"/>
                  </a:lnTo>
                  <a:lnTo>
                    <a:pt x="1112" y="1526"/>
                  </a:lnTo>
                  <a:lnTo>
                    <a:pt x="1078" y="1474"/>
                  </a:lnTo>
                  <a:lnTo>
                    <a:pt x="1025" y="1434"/>
                  </a:lnTo>
                  <a:lnTo>
                    <a:pt x="975" y="1394"/>
                  </a:lnTo>
                  <a:lnTo>
                    <a:pt x="982" y="1332"/>
                  </a:lnTo>
                  <a:lnTo>
                    <a:pt x="988" y="1274"/>
                  </a:lnTo>
                  <a:lnTo>
                    <a:pt x="1040" y="1297"/>
                  </a:lnTo>
                  <a:lnTo>
                    <a:pt x="1048" y="1274"/>
                  </a:lnTo>
                  <a:lnTo>
                    <a:pt x="1081" y="1250"/>
                  </a:lnTo>
                  <a:lnTo>
                    <a:pt x="1112" y="1226"/>
                  </a:lnTo>
                  <a:lnTo>
                    <a:pt x="1175" y="1225"/>
                  </a:lnTo>
                  <a:lnTo>
                    <a:pt x="1231" y="1250"/>
                  </a:lnTo>
                  <a:lnTo>
                    <a:pt x="1290" y="1277"/>
                  </a:lnTo>
                  <a:lnTo>
                    <a:pt x="1354" y="1273"/>
                  </a:lnTo>
                  <a:lnTo>
                    <a:pt x="1437" y="1271"/>
                  </a:lnTo>
                  <a:lnTo>
                    <a:pt x="1521" y="1285"/>
                  </a:lnTo>
                  <a:lnTo>
                    <a:pt x="1528" y="1270"/>
                  </a:lnTo>
                  <a:lnTo>
                    <a:pt x="1482" y="1216"/>
                  </a:lnTo>
                  <a:lnTo>
                    <a:pt x="1503" y="1155"/>
                  </a:lnTo>
                  <a:lnTo>
                    <a:pt x="1542" y="1156"/>
                  </a:lnTo>
                  <a:lnTo>
                    <a:pt x="1490" y="1131"/>
                  </a:lnTo>
                  <a:lnTo>
                    <a:pt x="1545" y="1122"/>
                  </a:lnTo>
                  <a:lnTo>
                    <a:pt x="1600" y="1113"/>
                  </a:lnTo>
                  <a:lnTo>
                    <a:pt x="1651" y="1098"/>
                  </a:lnTo>
                  <a:lnTo>
                    <a:pt x="1703" y="1083"/>
                  </a:lnTo>
                  <a:lnTo>
                    <a:pt x="1754" y="1068"/>
                  </a:lnTo>
                  <a:lnTo>
                    <a:pt x="1804" y="1055"/>
                  </a:lnTo>
                  <a:lnTo>
                    <a:pt x="1843" y="1050"/>
                  </a:lnTo>
                  <a:lnTo>
                    <a:pt x="1875" y="1085"/>
                  </a:lnTo>
                  <a:lnTo>
                    <a:pt x="1957" y="1112"/>
                  </a:lnTo>
                  <a:lnTo>
                    <a:pt x="1988" y="1129"/>
                  </a:lnTo>
                  <a:lnTo>
                    <a:pt x="2021" y="1134"/>
                  </a:lnTo>
                  <a:lnTo>
                    <a:pt x="2076" y="1115"/>
                  </a:lnTo>
                  <a:lnTo>
                    <a:pt x="2130" y="1095"/>
                  </a:lnTo>
                  <a:lnTo>
                    <a:pt x="2140" y="1103"/>
                  </a:lnTo>
                  <a:lnTo>
                    <a:pt x="2133" y="1128"/>
                  </a:lnTo>
                  <a:lnTo>
                    <a:pt x="2190" y="1167"/>
                  </a:lnTo>
                  <a:lnTo>
                    <a:pt x="2248" y="1207"/>
                  </a:lnTo>
                  <a:lnTo>
                    <a:pt x="2308" y="1246"/>
                  </a:lnTo>
                  <a:lnTo>
                    <a:pt x="2366" y="1286"/>
                  </a:lnTo>
                  <a:lnTo>
                    <a:pt x="2376" y="1273"/>
                  </a:lnTo>
                  <a:lnTo>
                    <a:pt x="2408" y="1283"/>
                  </a:lnTo>
                  <a:lnTo>
                    <a:pt x="2463" y="1276"/>
                  </a:lnTo>
                  <a:lnTo>
                    <a:pt x="2521" y="1312"/>
                  </a:lnTo>
                  <a:lnTo>
                    <a:pt x="2579" y="1347"/>
                  </a:lnTo>
                  <a:lnTo>
                    <a:pt x="2636" y="1334"/>
                  </a:lnTo>
                  <a:lnTo>
                    <a:pt x="2685" y="1385"/>
                  </a:lnTo>
                  <a:lnTo>
                    <a:pt x="2718" y="1382"/>
                  </a:lnTo>
                  <a:lnTo>
                    <a:pt x="2742" y="1365"/>
                  </a:lnTo>
                  <a:lnTo>
                    <a:pt x="2779" y="1347"/>
                  </a:lnTo>
                  <a:lnTo>
                    <a:pt x="2822" y="1322"/>
                  </a:lnTo>
                  <a:lnTo>
                    <a:pt x="2864" y="1297"/>
                  </a:lnTo>
                  <a:lnTo>
                    <a:pt x="2954" y="1307"/>
                  </a:lnTo>
                  <a:lnTo>
                    <a:pt x="2969" y="1325"/>
                  </a:lnTo>
                  <a:lnTo>
                    <a:pt x="3033" y="1337"/>
                  </a:lnTo>
                  <a:lnTo>
                    <a:pt x="3097" y="1347"/>
                  </a:lnTo>
                  <a:lnTo>
                    <a:pt x="3131" y="1320"/>
                  </a:lnTo>
                  <a:lnTo>
                    <a:pt x="3090" y="1283"/>
                  </a:lnTo>
                  <a:lnTo>
                    <a:pt x="3100" y="1229"/>
                  </a:lnTo>
                  <a:lnTo>
                    <a:pt x="3175" y="1246"/>
                  </a:lnTo>
                  <a:lnTo>
                    <a:pt x="3249" y="1262"/>
                  </a:lnTo>
                  <a:lnTo>
                    <a:pt x="3281" y="1292"/>
                  </a:lnTo>
                  <a:lnTo>
                    <a:pt x="3348" y="1326"/>
                  </a:lnTo>
                  <a:lnTo>
                    <a:pt x="3421" y="1312"/>
                  </a:lnTo>
                  <a:lnTo>
                    <a:pt x="3482" y="1325"/>
                  </a:lnTo>
                  <a:lnTo>
                    <a:pt x="3542" y="1337"/>
                  </a:lnTo>
                  <a:lnTo>
                    <a:pt x="3564" y="1358"/>
                  </a:lnTo>
                  <a:lnTo>
                    <a:pt x="3655" y="1380"/>
                  </a:lnTo>
                  <a:lnTo>
                    <a:pt x="3706" y="1371"/>
                  </a:lnTo>
                  <a:lnTo>
                    <a:pt x="3757" y="1362"/>
                  </a:lnTo>
                  <a:lnTo>
                    <a:pt x="3805" y="1323"/>
                  </a:lnTo>
                  <a:lnTo>
                    <a:pt x="3887" y="1341"/>
                  </a:lnTo>
                  <a:lnTo>
                    <a:pt x="3927" y="1346"/>
                  </a:lnTo>
                  <a:lnTo>
                    <a:pt x="3990" y="1358"/>
                  </a:lnTo>
                  <a:lnTo>
                    <a:pt x="4023" y="1322"/>
                  </a:lnTo>
                  <a:lnTo>
                    <a:pt x="4008" y="1283"/>
                  </a:lnTo>
                  <a:lnTo>
                    <a:pt x="4006" y="1219"/>
                  </a:lnTo>
                  <a:lnTo>
                    <a:pt x="3976" y="1198"/>
                  </a:lnTo>
                  <a:lnTo>
                    <a:pt x="3955" y="1191"/>
                  </a:lnTo>
                  <a:lnTo>
                    <a:pt x="3988" y="1161"/>
                  </a:lnTo>
                  <a:lnTo>
                    <a:pt x="4042" y="1159"/>
                  </a:lnTo>
                  <a:lnTo>
                    <a:pt x="4096" y="1156"/>
                  </a:lnTo>
                  <a:lnTo>
                    <a:pt x="4206" y="1192"/>
                  </a:lnTo>
                  <a:lnTo>
                    <a:pt x="4249" y="1229"/>
                  </a:lnTo>
                  <a:lnTo>
                    <a:pt x="4294" y="1267"/>
                  </a:lnTo>
                  <a:lnTo>
                    <a:pt x="4339" y="1304"/>
                  </a:lnTo>
                  <a:lnTo>
                    <a:pt x="4382" y="1341"/>
                  </a:lnTo>
                  <a:lnTo>
                    <a:pt x="4430" y="1362"/>
                  </a:lnTo>
                  <a:lnTo>
                    <a:pt x="4509" y="1383"/>
                  </a:lnTo>
                  <a:lnTo>
                    <a:pt x="4555" y="1401"/>
                  </a:lnTo>
                  <a:lnTo>
                    <a:pt x="4609" y="1461"/>
                  </a:lnTo>
                  <a:lnTo>
                    <a:pt x="4676" y="1452"/>
                  </a:lnTo>
                  <a:lnTo>
                    <a:pt x="4743" y="1428"/>
                  </a:lnTo>
                  <a:lnTo>
                    <a:pt x="4770" y="1476"/>
                  </a:lnTo>
                  <a:lnTo>
                    <a:pt x="4778" y="1540"/>
                  </a:lnTo>
                  <a:lnTo>
                    <a:pt x="4787" y="1604"/>
                  </a:lnTo>
                  <a:lnTo>
                    <a:pt x="4729" y="1595"/>
                  </a:lnTo>
                  <a:lnTo>
                    <a:pt x="4721" y="1622"/>
                  </a:lnTo>
                  <a:lnTo>
                    <a:pt x="4751" y="1671"/>
                  </a:lnTo>
                  <a:lnTo>
                    <a:pt x="4781" y="1720"/>
                  </a:lnTo>
                  <a:lnTo>
                    <a:pt x="4763" y="1732"/>
                  </a:lnTo>
                  <a:lnTo>
                    <a:pt x="4773" y="1747"/>
                  </a:lnTo>
                  <a:lnTo>
                    <a:pt x="4782" y="1755"/>
                  </a:lnTo>
                  <a:lnTo>
                    <a:pt x="4775" y="1737"/>
                  </a:lnTo>
                  <a:lnTo>
                    <a:pt x="4782" y="1737"/>
                  </a:lnTo>
                  <a:lnTo>
                    <a:pt x="4806" y="1704"/>
                  </a:lnTo>
                  <a:lnTo>
                    <a:pt x="4820" y="1700"/>
                  </a:lnTo>
                  <a:lnTo>
                    <a:pt x="4836" y="1723"/>
                  </a:lnTo>
                  <a:lnTo>
                    <a:pt x="4867" y="1726"/>
                  </a:lnTo>
                  <a:lnTo>
                    <a:pt x="4920" y="1707"/>
                  </a:lnTo>
                  <a:lnTo>
                    <a:pt x="4934" y="1670"/>
                  </a:lnTo>
                  <a:lnTo>
                    <a:pt x="4951" y="1632"/>
                  </a:lnTo>
                  <a:lnTo>
                    <a:pt x="4958" y="1582"/>
                  </a:lnTo>
                  <a:lnTo>
                    <a:pt x="4963" y="1531"/>
                  </a:lnTo>
                  <a:lnTo>
                    <a:pt x="4967" y="1479"/>
                  </a:lnTo>
                  <a:lnTo>
                    <a:pt x="4970" y="1428"/>
                  </a:lnTo>
                  <a:lnTo>
                    <a:pt x="4951" y="1383"/>
                  </a:lnTo>
                  <a:lnTo>
                    <a:pt x="4930" y="1337"/>
                  </a:lnTo>
                  <a:lnTo>
                    <a:pt x="4903" y="1309"/>
                  </a:lnTo>
                  <a:lnTo>
                    <a:pt x="4890" y="1273"/>
                  </a:lnTo>
                  <a:lnTo>
                    <a:pt x="4876" y="1237"/>
                  </a:lnTo>
                  <a:lnTo>
                    <a:pt x="4845" y="1200"/>
                  </a:lnTo>
                  <a:lnTo>
                    <a:pt x="4797" y="1171"/>
                  </a:lnTo>
                  <a:lnTo>
                    <a:pt x="4826" y="1174"/>
                  </a:lnTo>
                  <a:lnTo>
                    <a:pt x="4717" y="1116"/>
                  </a:lnTo>
                  <a:lnTo>
                    <a:pt x="4661" y="1109"/>
                  </a:lnTo>
                  <a:lnTo>
                    <a:pt x="4676" y="1132"/>
                  </a:lnTo>
                  <a:lnTo>
                    <a:pt x="4639" y="1150"/>
                  </a:lnTo>
                  <a:lnTo>
                    <a:pt x="4639" y="1131"/>
                  </a:lnTo>
                  <a:lnTo>
                    <a:pt x="4615" y="1122"/>
                  </a:lnTo>
                  <a:lnTo>
                    <a:pt x="4609" y="1134"/>
                  </a:lnTo>
                  <a:lnTo>
                    <a:pt x="4575" y="1098"/>
                  </a:lnTo>
                  <a:lnTo>
                    <a:pt x="4502" y="1088"/>
                  </a:lnTo>
                  <a:lnTo>
                    <a:pt x="4520" y="1041"/>
                  </a:lnTo>
                  <a:lnTo>
                    <a:pt x="4534" y="995"/>
                  </a:lnTo>
                  <a:lnTo>
                    <a:pt x="4548" y="964"/>
                  </a:lnTo>
                  <a:lnTo>
                    <a:pt x="4560" y="931"/>
                  </a:lnTo>
                  <a:lnTo>
                    <a:pt x="4549" y="906"/>
                  </a:lnTo>
                  <a:lnTo>
                    <a:pt x="4567" y="861"/>
                  </a:lnTo>
                  <a:lnTo>
                    <a:pt x="4620" y="853"/>
                  </a:lnTo>
                  <a:lnTo>
                    <a:pt x="4670" y="846"/>
                  </a:lnTo>
                  <a:lnTo>
                    <a:pt x="4685" y="846"/>
                  </a:lnTo>
                  <a:lnTo>
                    <a:pt x="4706" y="856"/>
                  </a:lnTo>
                  <a:lnTo>
                    <a:pt x="4712" y="847"/>
                  </a:lnTo>
                  <a:lnTo>
                    <a:pt x="4812" y="853"/>
                  </a:lnTo>
                  <a:lnTo>
                    <a:pt x="4814" y="843"/>
                  </a:lnTo>
                  <a:lnTo>
                    <a:pt x="4806" y="834"/>
                  </a:lnTo>
                  <a:lnTo>
                    <a:pt x="4882" y="837"/>
                  </a:lnTo>
                  <a:lnTo>
                    <a:pt x="4945" y="852"/>
                  </a:lnTo>
                  <a:lnTo>
                    <a:pt x="4923" y="859"/>
                  </a:lnTo>
                  <a:lnTo>
                    <a:pt x="4939" y="876"/>
                  </a:lnTo>
                  <a:lnTo>
                    <a:pt x="4981" y="870"/>
                  </a:lnTo>
                  <a:lnTo>
                    <a:pt x="5012" y="858"/>
                  </a:lnTo>
                  <a:lnTo>
                    <a:pt x="5072" y="858"/>
                  </a:lnTo>
                  <a:lnTo>
                    <a:pt x="5061" y="847"/>
                  </a:lnTo>
                  <a:lnTo>
                    <a:pt x="5021" y="843"/>
                  </a:lnTo>
                  <a:lnTo>
                    <a:pt x="5005" y="830"/>
                  </a:lnTo>
                  <a:lnTo>
                    <a:pt x="5005" y="780"/>
                  </a:lnTo>
                  <a:lnTo>
                    <a:pt x="5002" y="731"/>
                  </a:lnTo>
                  <a:lnTo>
                    <a:pt x="5085" y="728"/>
                  </a:lnTo>
                  <a:lnTo>
                    <a:pt x="5106" y="722"/>
                  </a:lnTo>
                  <a:lnTo>
                    <a:pt x="5149" y="768"/>
                  </a:lnTo>
                  <a:lnTo>
                    <a:pt x="5157" y="764"/>
                  </a:lnTo>
                  <a:lnTo>
                    <a:pt x="5184" y="786"/>
                  </a:lnTo>
                  <a:lnTo>
                    <a:pt x="5206" y="737"/>
                  </a:lnTo>
                  <a:lnTo>
                    <a:pt x="5232" y="737"/>
                  </a:lnTo>
                  <a:lnTo>
                    <a:pt x="5185" y="694"/>
                  </a:lnTo>
                  <a:lnTo>
                    <a:pt x="5197" y="685"/>
                  </a:lnTo>
                  <a:lnTo>
                    <a:pt x="5267" y="692"/>
                  </a:lnTo>
                  <a:lnTo>
                    <a:pt x="5276" y="700"/>
                  </a:lnTo>
                  <a:lnTo>
                    <a:pt x="5237" y="698"/>
                  </a:lnTo>
                  <a:lnTo>
                    <a:pt x="5270" y="734"/>
                  </a:lnTo>
                  <a:lnTo>
                    <a:pt x="5303" y="768"/>
                  </a:lnTo>
                  <a:lnTo>
                    <a:pt x="5279" y="786"/>
                  </a:lnTo>
                  <a:lnTo>
                    <a:pt x="5272" y="825"/>
                  </a:lnTo>
                  <a:lnTo>
                    <a:pt x="5260" y="865"/>
                  </a:lnTo>
                  <a:lnTo>
                    <a:pt x="5255" y="916"/>
                  </a:lnTo>
                  <a:lnTo>
                    <a:pt x="5217" y="927"/>
                  </a:lnTo>
                  <a:lnTo>
                    <a:pt x="5235" y="941"/>
                  </a:lnTo>
                  <a:lnTo>
                    <a:pt x="5240" y="977"/>
                  </a:lnTo>
                  <a:lnTo>
                    <a:pt x="5276" y="1022"/>
                  </a:lnTo>
                  <a:lnTo>
                    <a:pt x="5311" y="1065"/>
                  </a:lnTo>
                  <a:lnTo>
                    <a:pt x="5375" y="1121"/>
                  </a:lnTo>
                  <a:lnTo>
                    <a:pt x="5439" y="1176"/>
                  </a:lnTo>
                  <a:lnTo>
                    <a:pt x="5503" y="1229"/>
                  </a:lnTo>
                  <a:lnTo>
                    <a:pt x="5569" y="1285"/>
                  </a:lnTo>
                  <a:lnTo>
                    <a:pt x="5584" y="1250"/>
                  </a:lnTo>
                  <a:lnTo>
                    <a:pt x="5548" y="1179"/>
                  </a:lnTo>
                  <a:lnTo>
                    <a:pt x="5563" y="1170"/>
                  </a:lnTo>
                  <a:lnTo>
                    <a:pt x="5594" y="1173"/>
                  </a:lnTo>
                  <a:lnTo>
                    <a:pt x="5587" y="1164"/>
                  </a:lnTo>
                  <a:lnTo>
                    <a:pt x="5548" y="1112"/>
                  </a:lnTo>
                  <a:lnTo>
                    <a:pt x="5597" y="1091"/>
                  </a:lnTo>
                  <a:lnTo>
                    <a:pt x="5532" y="1035"/>
                  </a:lnTo>
                  <a:lnTo>
                    <a:pt x="5530" y="1007"/>
                  </a:lnTo>
                  <a:lnTo>
                    <a:pt x="5535" y="998"/>
                  </a:lnTo>
                  <a:lnTo>
                    <a:pt x="5533" y="1009"/>
                  </a:lnTo>
                  <a:lnTo>
                    <a:pt x="5563" y="1019"/>
                  </a:lnTo>
                  <a:lnTo>
                    <a:pt x="5529" y="983"/>
                  </a:lnTo>
                  <a:lnTo>
                    <a:pt x="5509" y="980"/>
                  </a:lnTo>
                  <a:lnTo>
                    <a:pt x="5464" y="927"/>
                  </a:lnTo>
                  <a:lnTo>
                    <a:pt x="5440" y="930"/>
                  </a:lnTo>
                  <a:lnTo>
                    <a:pt x="5402" y="915"/>
                  </a:lnTo>
                  <a:lnTo>
                    <a:pt x="5381" y="858"/>
                  </a:lnTo>
                  <a:lnTo>
                    <a:pt x="5355" y="825"/>
                  </a:lnTo>
                  <a:lnTo>
                    <a:pt x="5384" y="815"/>
                  </a:lnTo>
                  <a:lnTo>
                    <a:pt x="5415" y="827"/>
                  </a:lnTo>
                  <a:lnTo>
                    <a:pt x="5406" y="812"/>
                  </a:lnTo>
                  <a:lnTo>
                    <a:pt x="5426" y="791"/>
                  </a:lnTo>
                  <a:lnTo>
                    <a:pt x="5463" y="825"/>
                  </a:lnTo>
                  <a:lnTo>
                    <a:pt x="5467" y="801"/>
                  </a:lnTo>
                  <a:lnTo>
                    <a:pt x="5536" y="786"/>
                  </a:lnTo>
                  <a:lnTo>
                    <a:pt x="5608" y="815"/>
                  </a:lnTo>
                  <a:lnTo>
                    <a:pt x="5606" y="803"/>
                  </a:lnTo>
                  <a:lnTo>
                    <a:pt x="5627" y="767"/>
                  </a:lnTo>
                  <a:lnTo>
                    <a:pt x="5630" y="761"/>
                  </a:lnTo>
                  <a:lnTo>
                    <a:pt x="5627" y="748"/>
                  </a:lnTo>
                  <a:lnTo>
                    <a:pt x="5632" y="740"/>
                  </a:lnTo>
                  <a:lnTo>
                    <a:pt x="5673" y="715"/>
                  </a:lnTo>
                  <a:lnTo>
                    <a:pt x="5715" y="688"/>
                  </a:lnTo>
                  <a:lnTo>
                    <a:pt x="5693" y="682"/>
                  </a:lnTo>
                  <a:lnTo>
                    <a:pt x="5705" y="680"/>
                  </a:lnTo>
                  <a:lnTo>
                    <a:pt x="5794" y="698"/>
                  </a:lnTo>
                  <a:lnTo>
                    <a:pt x="5799" y="689"/>
                  </a:lnTo>
                  <a:lnTo>
                    <a:pt x="5760" y="665"/>
                  </a:lnTo>
                  <a:lnTo>
                    <a:pt x="5715" y="645"/>
                  </a:lnTo>
                  <a:lnTo>
                    <a:pt x="5693" y="637"/>
                  </a:lnTo>
                  <a:lnTo>
                    <a:pt x="5626" y="597"/>
                  </a:lnTo>
                  <a:lnTo>
                    <a:pt x="5623" y="604"/>
                  </a:lnTo>
                  <a:lnTo>
                    <a:pt x="5576" y="579"/>
                  </a:lnTo>
                  <a:lnTo>
                    <a:pt x="5603" y="583"/>
                  </a:lnTo>
                  <a:lnTo>
                    <a:pt x="5645" y="576"/>
                  </a:lnTo>
                  <a:lnTo>
                    <a:pt x="5575" y="527"/>
                  </a:lnTo>
                  <a:lnTo>
                    <a:pt x="5505" y="477"/>
                  </a:lnTo>
                  <a:lnTo>
                    <a:pt x="5433" y="427"/>
                  </a:lnTo>
                  <a:lnTo>
                    <a:pt x="5361" y="37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1" name="Freeform 320"/>
            <p:cNvSpPr>
              <a:spLocks noChangeAspect="1"/>
            </p:cNvSpPr>
            <p:nvPr/>
          </p:nvSpPr>
          <p:spPr bwMode="auto">
            <a:xfrm>
              <a:off x="6183078" y="2170404"/>
              <a:ext cx="189565" cy="198324"/>
            </a:xfrm>
            <a:custGeom>
              <a:avLst/>
              <a:gdLst>
                <a:gd name="T0" fmla="*/ 2147483646 w 404"/>
                <a:gd name="T1" fmla="*/ 2147483646 h 449"/>
                <a:gd name="T2" fmla="*/ 2147483646 w 404"/>
                <a:gd name="T3" fmla="*/ 2147483646 h 449"/>
                <a:gd name="T4" fmla="*/ 2147483646 w 404"/>
                <a:gd name="T5" fmla="*/ 2147483646 h 449"/>
                <a:gd name="T6" fmla="*/ 2147483646 w 404"/>
                <a:gd name="T7" fmla="*/ 2147483646 h 449"/>
                <a:gd name="T8" fmla="*/ 2147483646 w 404"/>
                <a:gd name="T9" fmla="*/ 2147483646 h 449"/>
                <a:gd name="T10" fmla="*/ 2147483646 w 404"/>
                <a:gd name="T11" fmla="*/ 2147483646 h 449"/>
                <a:gd name="T12" fmla="*/ 2147483646 w 404"/>
                <a:gd name="T13" fmla="*/ 2147483646 h 449"/>
                <a:gd name="T14" fmla="*/ 0 w 404"/>
                <a:gd name="T15" fmla="*/ 0 h 449"/>
                <a:gd name="T16" fmla="*/ 0 w 404"/>
                <a:gd name="T17" fmla="*/ 0 h 449"/>
                <a:gd name="T18" fmla="*/ 2147483646 w 404"/>
                <a:gd name="T19" fmla="*/ 2147483646 h 449"/>
                <a:gd name="T20" fmla="*/ 2147483646 w 404"/>
                <a:gd name="T21" fmla="*/ 2147483646 h 449"/>
                <a:gd name="T22" fmla="*/ 2147483646 w 404"/>
                <a:gd name="T23" fmla="*/ 2147483646 h 449"/>
                <a:gd name="T24" fmla="*/ 2147483646 w 404"/>
                <a:gd name="T25" fmla="*/ 2147483646 h 449"/>
                <a:gd name="T26" fmla="*/ 2147483646 w 404"/>
                <a:gd name="T27" fmla="*/ 2147483646 h 449"/>
                <a:gd name="T28" fmla="*/ 2147483646 w 404"/>
                <a:gd name="T29" fmla="*/ 2147483646 h 449"/>
                <a:gd name="T30" fmla="*/ 2147483646 w 404"/>
                <a:gd name="T31" fmla="*/ 2147483646 h 449"/>
                <a:gd name="T32" fmla="*/ 2147483646 w 404"/>
                <a:gd name="T33" fmla="*/ 2147483646 h 449"/>
                <a:gd name="T34" fmla="*/ 2147483646 w 404"/>
                <a:gd name="T35" fmla="*/ 2147483646 h 449"/>
                <a:gd name="T36" fmla="*/ 2147483646 w 404"/>
                <a:gd name="T37" fmla="*/ 2147483646 h 449"/>
                <a:gd name="T38" fmla="*/ 2147483646 w 404"/>
                <a:gd name="T39" fmla="*/ 2147483646 h 449"/>
                <a:gd name="T40" fmla="*/ 2147483646 w 404"/>
                <a:gd name="T41" fmla="*/ 2147483646 h 449"/>
                <a:gd name="T42" fmla="*/ 2147483646 w 404"/>
                <a:gd name="T43" fmla="*/ 2147483646 h 449"/>
                <a:gd name="T44" fmla="*/ 2147483646 w 404"/>
                <a:gd name="T45" fmla="*/ 2147483646 h 449"/>
                <a:gd name="T46" fmla="*/ 2147483646 w 404"/>
                <a:gd name="T47" fmla="*/ 2147483646 h 449"/>
                <a:gd name="T48" fmla="*/ 2147483646 w 404"/>
                <a:gd name="T49" fmla="*/ 2147483646 h 449"/>
                <a:gd name="T50" fmla="*/ 2147483646 w 404"/>
                <a:gd name="T51" fmla="*/ 2147483646 h 449"/>
                <a:gd name="T52" fmla="*/ 2147483646 w 404"/>
                <a:gd name="T53" fmla="*/ 2147483646 h 449"/>
                <a:gd name="T54" fmla="*/ 2147483646 w 404"/>
                <a:gd name="T55" fmla="*/ 2147483646 h 449"/>
                <a:gd name="T56" fmla="*/ 2147483646 w 404"/>
                <a:gd name="T57" fmla="*/ 2147483646 h 449"/>
                <a:gd name="T58" fmla="*/ 2147483646 w 404"/>
                <a:gd name="T59" fmla="*/ 2147483646 h 4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4"/>
                <a:gd name="T91" fmla="*/ 0 h 449"/>
                <a:gd name="T92" fmla="*/ 404 w 404"/>
                <a:gd name="T93" fmla="*/ 449 h 4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4" h="449">
                  <a:moveTo>
                    <a:pt x="356" y="307"/>
                  </a:moveTo>
                  <a:lnTo>
                    <a:pt x="304" y="261"/>
                  </a:lnTo>
                  <a:lnTo>
                    <a:pt x="250" y="215"/>
                  </a:lnTo>
                  <a:lnTo>
                    <a:pt x="194" y="168"/>
                  </a:lnTo>
                  <a:lnTo>
                    <a:pt x="137" y="122"/>
                  </a:lnTo>
                  <a:lnTo>
                    <a:pt x="125" y="104"/>
                  </a:lnTo>
                  <a:lnTo>
                    <a:pt x="68" y="52"/>
                  </a:lnTo>
                  <a:lnTo>
                    <a:pt x="12" y="0"/>
                  </a:lnTo>
                  <a:lnTo>
                    <a:pt x="0" y="7"/>
                  </a:lnTo>
                  <a:lnTo>
                    <a:pt x="43" y="37"/>
                  </a:lnTo>
                  <a:lnTo>
                    <a:pt x="41" y="55"/>
                  </a:lnTo>
                  <a:lnTo>
                    <a:pt x="22" y="56"/>
                  </a:lnTo>
                  <a:lnTo>
                    <a:pt x="65" y="103"/>
                  </a:lnTo>
                  <a:lnTo>
                    <a:pt x="110" y="150"/>
                  </a:lnTo>
                  <a:lnTo>
                    <a:pt x="155" y="194"/>
                  </a:lnTo>
                  <a:lnTo>
                    <a:pt x="194" y="247"/>
                  </a:lnTo>
                  <a:lnTo>
                    <a:pt x="228" y="301"/>
                  </a:lnTo>
                  <a:lnTo>
                    <a:pt x="265" y="346"/>
                  </a:lnTo>
                  <a:lnTo>
                    <a:pt x="303" y="391"/>
                  </a:lnTo>
                  <a:lnTo>
                    <a:pt x="337" y="447"/>
                  </a:lnTo>
                  <a:lnTo>
                    <a:pt x="349" y="447"/>
                  </a:lnTo>
                  <a:lnTo>
                    <a:pt x="343" y="408"/>
                  </a:lnTo>
                  <a:lnTo>
                    <a:pt x="385" y="429"/>
                  </a:lnTo>
                  <a:lnTo>
                    <a:pt x="404" y="449"/>
                  </a:lnTo>
                  <a:lnTo>
                    <a:pt x="370" y="407"/>
                  </a:lnTo>
                  <a:lnTo>
                    <a:pt x="286" y="341"/>
                  </a:lnTo>
                  <a:lnTo>
                    <a:pt x="268" y="273"/>
                  </a:lnTo>
                  <a:lnTo>
                    <a:pt x="283" y="271"/>
                  </a:lnTo>
                  <a:lnTo>
                    <a:pt x="335" y="292"/>
                  </a:lnTo>
                  <a:lnTo>
                    <a:pt x="356" y="30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2" name="Freeform 321"/>
            <p:cNvSpPr>
              <a:spLocks noChangeAspect="1"/>
            </p:cNvSpPr>
            <p:nvPr/>
          </p:nvSpPr>
          <p:spPr bwMode="auto">
            <a:xfrm>
              <a:off x="4301259" y="1698145"/>
              <a:ext cx="193717" cy="66934"/>
            </a:xfrm>
            <a:custGeom>
              <a:avLst/>
              <a:gdLst>
                <a:gd name="T0" fmla="*/ 2147483646 w 416"/>
                <a:gd name="T1" fmla="*/ 0 h 155"/>
                <a:gd name="T2" fmla="*/ 2147483646 w 416"/>
                <a:gd name="T3" fmla="*/ 2147483646 h 155"/>
                <a:gd name="T4" fmla="*/ 2147483646 w 416"/>
                <a:gd name="T5" fmla="*/ 2147483646 h 155"/>
                <a:gd name="T6" fmla="*/ 2147483646 w 416"/>
                <a:gd name="T7" fmla="*/ 2147483646 h 155"/>
                <a:gd name="T8" fmla="*/ 2147483646 w 416"/>
                <a:gd name="T9" fmla="*/ 2147483646 h 155"/>
                <a:gd name="T10" fmla="*/ 2147483646 w 416"/>
                <a:gd name="T11" fmla="*/ 2147483646 h 155"/>
                <a:gd name="T12" fmla="*/ 2147483646 w 416"/>
                <a:gd name="T13" fmla="*/ 2147483646 h 155"/>
                <a:gd name="T14" fmla="*/ 2147483646 w 416"/>
                <a:gd name="T15" fmla="*/ 2147483646 h 155"/>
                <a:gd name="T16" fmla="*/ 2147483646 w 416"/>
                <a:gd name="T17" fmla="*/ 2147483646 h 155"/>
                <a:gd name="T18" fmla="*/ 2147483646 w 416"/>
                <a:gd name="T19" fmla="*/ 2147483646 h 155"/>
                <a:gd name="T20" fmla="*/ 2147483646 w 416"/>
                <a:gd name="T21" fmla="*/ 2147483646 h 155"/>
                <a:gd name="T22" fmla="*/ 2147483646 w 416"/>
                <a:gd name="T23" fmla="*/ 2147483646 h 155"/>
                <a:gd name="T24" fmla="*/ 2147483646 w 416"/>
                <a:gd name="T25" fmla="*/ 2147483646 h 155"/>
                <a:gd name="T26" fmla="*/ 2147483646 w 416"/>
                <a:gd name="T27" fmla="*/ 2147483646 h 155"/>
                <a:gd name="T28" fmla="*/ 2147483646 w 416"/>
                <a:gd name="T29" fmla="*/ 2147483646 h 155"/>
                <a:gd name="T30" fmla="*/ 2147483646 w 416"/>
                <a:gd name="T31" fmla="*/ 2147483646 h 155"/>
                <a:gd name="T32" fmla="*/ 2147483646 w 416"/>
                <a:gd name="T33" fmla="*/ 2147483646 h 155"/>
                <a:gd name="T34" fmla="*/ 2147483646 w 416"/>
                <a:gd name="T35" fmla="*/ 2147483646 h 155"/>
                <a:gd name="T36" fmla="*/ 2147483646 w 416"/>
                <a:gd name="T37" fmla="*/ 2147483646 h 155"/>
                <a:gd name="T38" fmla="*/ 0 w 416"/>
                <a:gd name="T39" fmla="*/ 2147483646 h 155"/>
                <a:gd name="T40" fmla="*/ 2147483646 w 416"/>
                <a:gd name="T41" fmla="*/ 2147483646 h 155"/>
                <a:gd name="T42" fmla="*/ 2147483646 w 416"/>
                <a:gd name="T43" fmla="*/ 2147483646 h 155"/>
                <a:gd name="T44" fmla="*/ 2147483646 w 416"/>
                <a:gd name="T45" fmla="*/ 2147483646 h 155"/>
                <a:gd name="T46" fmla="*/ 2147483646 w 416"/>
                <a:gd name="T47" fmla="*/ 2147483646 h 155"/>
                <a:gd name="T48" fmla="*/ 2147483646 w 416"/>
                <a:gd name="T49" fmla="*/ 2147483646 h 155"/>
                <a:gd name="T50" fmla="*/ 2147483646 w 416"/>
                <a:gd name="T51" fmla="*/ 2147483646 h 155"/>
                <a:gd name="T52" fmla="*/ 2147483646 w 416"/>
                <a:gd name="T53" fmla="*/ 2147483646 h 155"/>
                <a:gd name="T54" fmla="*/ 2147483646 w 416"/>
                <a:gd name="T55" fmla="*/ 2147483646 h 155"/>
                <a:gd name="T56" fmla="*/ 2147483646 w 416"/>
                <a:gd name="T57" fmla="*/ 2147483646 h 155"/>
                <a:gd name="T58" fmla="*/ 2147483646 w 416"/>
                <a:gd name="T59" fmla="*/ 2147483646 h 155"/>
                <a:gd name="T60" fmla="*/ 2147483646 w 416"/>
                <a:gd name="T61" fmla="*/ 2147483646 h 155"/>
                <a:gd name="T62" fmla="*/ 2147483646 w 416"/>
                <a:gd name="T63" fmla="*/ 2147483646 h 155"/>
                <a:gd name="T64" fmla="*/ 2147483646 w 416"/>
                <a:gd name="T65" fmla="*/ 0 h 155"/>
                <a:gd name="T66" fmla="*/ 2147483646 w 416"/>
                <a:gd name="T67" fmla="*/ 0 h 155"/>
                <a:gd name="T68" fmla="*/ 2147483646 w 416"/>
                <a:gd name="T69" fmla="*/ 0 h 1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6"/>
                <a:gd name="T106" fmla="*/ 0 h 155"/>
                <a:gd name="T107" fmla="*/ 416 w 416"/>
                <a:gd name="T108" fmla="*/ 155 h 1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6" h="155">
                  <a:moveTo>
                    <a:pt x="416" y="10"/>
                  </a:moveTo>
                  <a:lnTo>
                    <a:pt x="383" y="31"/>
                  </a:lnTo>
                  <a:lnTo>
                    <a:pt x="292" y="53"/>
                  </a:lnTo>
                  <a:lnTo>
                    <a:pt x="201" y="76"/>
                  </a:lnTo>
                  <a:lnTo>
                    <a:pt x="177" y="80"/>
                  </a:lnTo>
                  <a:lnTo>
                    <a:pt x="189" y="86"/>
                  </a:lnTo>
                  <a:lnTo>
                    <a:pt x="183" y="94"/>
                  </a:lnTo>
                  <a:lnTo>
                    <a:pt x="164" y="97"/>
                  </a:lnTo>
                  <a:lnTo>
                    <a:pt x="165" y="106"/>
                  </a:lnTo>
                  <a:lnTo>
                    <a:pt x="131" y="100"/>
                  </a:lnTo>
                  <a:lnTo>
                    <a:pt x="143" y="116"/>
                  </a:lnTo>
                  <a:lnTo>
                    <a:pt x="128" y="122"/>
                  </a:lnTo>
                  <a:lnTo>
                    <a:pt x="137" y="137"/>
                  </a:lnTo>
                  <a:lnTo>
                    <a:pt x="94" y="130"/>
                  </a:lnTo>
                  <a:lnTo>
                    <a:pt x="135" y="142"/>
                  </a:lnTo>
                  <a:lnTo>
                    <a:pt x="113" y="143"/>
                  </a:lnTo>
                  <a:lnTo>
                    <a:pt x="119" y="155"/>
                  </a:lnTo>
                  <a:lnTo>
                    <a:pt x="24" y="148"/>
                  </a:lnTo>
                  <a:lnTo>
                    <a:pt x="40" y="137"/>
                  </a:lnTo>
                  <a:lnTo>
                    <a:pt x="0" y="136"/>
                  </a:lnTo>
                  <a:lnTo>
                    <a:pt x="40" y="116"/>
                  </a:lnTo>
                  <a:lnTo>
                    <a:pt x="53" y="116"/>
                  </a:lnTo>
                  <a:lnTo>
                    <a:pt x="38" y="109"/>
                  </a:lnTo>
                  <a:lnTo>
                    <a:pt x="47" y="100"/>
                  </a:lnTo>
                  <a:lnTo>
                    <a:pt x="68" y="89"/>
                  </a:lnTo>
                  <a:lnTo>
                    <a:pt x="55" y="86"/>
                  </a:lnTo>
                  <a:lnTo>
                    <a:pt x="61" y="79"/>
                  </a:lnTo>
                  <a:lnTo>
                    <a:pt x="37" y="76"/>
                  </a:lnTo>
                  <a:lnTo>
                    <a:pt x="64" y="68"/>
                  </a:lnTo>
                  <a:lnTo>
                    <a:pt x="88" y="61"/>
                  </a:lnTo>
                  <a:lnTo>
                    <a:pt x="164" y="39"/>
                  </a:lnTo>
                  <a:lnTo>
                    <a:pt x="174" y="30"/>
                  </a:lnTo>
                  <a:lnTo>
                    <a:pt x="318" y="13"/>
                  </a:lnTo>
                  <a:lnTo>
                    <a:pt x="379" y="0"/>
                  </a:lnTo>
                  <a:lnTo>
                    <a:pt x="416" y="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3" name="Freeform 322"/>
            <p:cNvSpPr>
              <a:spLocks noChangeAspect="1"/>
            </p:cNvSpPr>
            <p:nvPr/>
          </p:nvSpPr>
          <p:spPr bwMode="auto">
            <a:xfrm>
              <a:off x="4286038" y="1766319"/>
              <a:ext cx="113463" cy="52060"/>
            </a:xfrm>
            <a:custGeom>
              <a:avLst/>
              <a:gdLst>
                <a:gd name="T0" fmla="*/ 2147483646 w 242"/>
                <a:gd name="T1" fmla="*/ 2147483646 h 118"/>
                <a:gd name="T2" fmla="*/ 2147483646 w 242"/>
                <a:gd name="T3" fmla="*/ 2147483646 h 118"/>
                <a:gd name="T4" fmla="*/ 2147483646 w 242"/>
                <a:gd name="T5" fmla="*/ 2147483646 h 118"/>
                <a:gd name="T6" fmla="*/ 2147483646 w 242"/>
                <a:gd name="T7" fmla="*/ 2147483646 h 118"/>
                <a:gd name="T8" fmla="*/ 2147483646 w 242"/>
                <a:gd name="T9" fmla="*/ 0 h 118"/>
                <a:gd name="T10" fmla="*/ 2147483646 w 242"/>
                <a:gd name="T11" fmla="*/ 0 h 118"/>
                <a:gd name="T12" fmla="*/ 2147483646 w 242"/>
                <a:gd name="T13" fmla="*/ 0 h 118"/>
                <a:gd name="T14" fmla="*/ 2147483646 w 242"/>
                <a:gd name="T15" fmla="*/ 0 h 118"/>
                <a:gd name="T16" fmla="*/ 2147483646 w 242"/>
                <a:gd name="T17" fmla="*/ 2147483646 h 118"/>
                <a:gd name="T18" fmla="*/ 2147483646 w 242"/>
                <a:gd name="T19" fmla="*/ 2147483646 h 118"/>
                <a:gd name="T20" fmla="*/ 2147483646 w 242"/>
                <a:gd name="T21" fmla="*/ 2147483646 h 118"/>
                <a:gd name="T22" fmla="*/ 0 w 242"/>
                <a:gd name="T23" fmla="*/ 2147483646 h 118"/>
                <a:gd name="T24" fmla="*/ 2147483646 w 242"/>
                <a:gd name="T25" fmla="*/ 2147483646 h 118"/>
                <a:gd name="T26" fmla="*/ 2147483646 w 242"/>
                <a:gd name="T27" fmla="*/ 2147483646 h 118"/>
                <a:gd name="T28" fmla="*/ 2147483646 w 242"/>
                <a:gd name="T29" fmla="*/ 2147483646 h 118"/>
                <a:gd name="T30" fmla="*/ 2147483646 w 242"/>
                <a:gd name="T31" fmla="*/ 2147483646 h 118"/>
                <a:gd name="T32" fmla="*/ 2147483646 w 242"/>
                <a:gd name="T33" fmla="*/ 2147483646 h 118"/>
                <a:gd name="T34" fmla="*/ 2147483646 w 242"/>
                <a:gd name="T35" fmla="*/ 2147483646 h 118"/>
                <a:gd name="T36" fmla="*/ 2147483646 w 242"/>
                <a:gd name="T37" fmla="*/ 2147483646 h 118"/>
                <a:gd name="T38" fmla="*/ 2147483646 w 242"/>
                <a:gd name="T39" fmla="*/ 2147483646 h 118"/>
                <a:gd name="T40" fmla="*/ 2147483646 w 242"/>
                <a:gd name="T41" fmla="*/ 2147483646 h 118"/>
                <a:gd name="T42" fmla="*/ 2147483646 w 242"/>
                <a:gd name="T43" fmla="*/ 2147483646 h 118"/>
                <a:gd name="T44" fmla="*/ 2147483646 w 242"/>
                <a:gd name="T45" fmla="*/ 2147483646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2"/>
                <a:gd name="T70" fmla="*/ 0 h 118"/>
                <a:gd name="T71" fmla="*/ 242 w 24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2" h="118">
                  <a:moveTo>
                    <a:pt x="242" y="114"/>
                  </a:moveTo>
                  <a:lnTo>
                    <a:pt x="153" y="75"/>
                  </a:lnTo>
                  <a:lnTo>
                    <a:pt x="126" y="30"/>
                  </a:lnTo>
                  <a:lnTo>
                    <a:pt x="126" y="24"/>
                  </a:lnTo>
                  <a:lnTo>
                    <a:pt x="130" y="17"/>
                  </a:lnTo>
                  <a:lnTo>
                    <a:pt x="138" y="3"/>
                  </a:lnTo>
                  <a:lnTo>
                    <a:pt x="47" y="0"/>
                  </a:lnTo>
                  <a:lnTo>
                    <a:pt x="33" y="15"/>
                  </a:lnTo>
                  <a:lnTo>
                    <a:pt x="21" y="29"/>
                  </a:lnTo>
                  <a:lnTo>
                    <a:pt x="35" y="35"/>
                  </a:lnTo>
                  <a:lnTo>
                    <a:pt x="18" y="54"/>
                  </a:lnTo>
                  <a:lnTo>
                    <a:pt x="0" y="60"/>
                  </a:lnTo>
                  <a:lnTo>
                    <a:pt x="24" y="83"/>
                  </a:lnTo>
                  <a:lnTo>
                    <a:pt x="53" y="81"/>
                  </a:lnTo>
                  <a:lnTo>
                    <a:pt x="73" y="83"/>
                  </a:lnTo>
                  <a:lnTo>
                    <a:pt x="90" y="84"/>
                  </a:lnTo>
                  <a:lnTo>
                    <a:pt x="105" y="100"/>
                  </a:lnTo>
                  <a:lnTo>
                    <a:pt x="102" y="105"/>
                  </a:lnTo>
                  <a:lnTo>
                    <a:pt x="135" y="112"/>
                  </a:lnTo>
                  <a:lnTo>
                    <a:pt x="163" y="115"/>
                  </a:lnTo>
                  <a:lnTo>
                    <a:pt x="197" y="117"/>
                  </a:lnTo>
                  <a:lnTo>
                    <a:pt x="229" y="118"/>
                  </a:lnTo>
                  <a:lnTo>
                    <a:pt x="242" y="11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4" name="Freeform 323"/>
            <p:cNvSpPr>
              <a:spLocks noChangeAspect="1"/>
            </p:cNvSpPr>
            <p:nvPr/>
          </p:nvSpPr>
          <p:spPr bwMode="auto">
            <a:xfrm>
              <a:off x="5541045" y="1710540"/>
              <a:ext cx="132834" cy="28509"/>
            </a:xfrm>
            <a:custGeom>
              <a:avLst/>
              <a:gdLst>
                <a:gd name="T0" fmla="*/ 2147483646 w 287"/>
                <a:gd name="T1" fmla="*/ 2147483646 h 64"/>
                <a:gd name="T2" fmla="*/ 2147483646 w 287"/>
                <a:gd name="T3" fmla="*/ 0 h 64"/>
                <a:gd name="T4" fmla="*/ 2147483646 w 287"/>
                <a:gd name="T5" fmla="*/ 0 h 64"/>
                <a:gd name="T6" fmla="*/ 2147483646 w 287"/>
                <a:gd name="T7" fmla="*/ 0 h 64"/>
                <a:gd name="T8" fmla="*/ 2147483646 w 287"/>
                <a:gd name="T9" fmla="*/ 2147483646 h 64"/>
                <a:gd name="T10" fmla="*/ 2147483646 w 287"/>
                <a:gd name="T11" fmla="*/ 0 h 64"/>
                <a:gd name="T12" fmla="*/ 0 w 287"/>
                <a:gd name="T13" fmla="*/ 0 h 64"/>
                <a:gd name="T14" fmla="*/ 0 w 287"/>
                <a:gd name="T15" fmla="*/ 0 h 64"/>
                <a:gd name="T16" fmla="*/ 2147483646 w 287"/>
                <a:gd name="T17" fmla="*/ 2147483646 h 64"/>
                <a:gd name="T18" fmla="*/ 2147483646 w 287"/>
                <a:gd name="T19" fmla="*/ 2147483646 h 64"/>
                <a:gd name="T20" fmla="*/ 2147483646 w 287"/>
                <a:gd name="T21" fmla="*/ 2147483646 h 64"/>
                <a:gd name="T22" fmla="*/ 2147483646 w 287"/>
                <a:gd name="T23" fmla="*/ 2147483646 h 64"/>
                <a:gd name="T24" fmla="*/ 2147483646 w 287"/>
                <a:gd name="T25" fmla="*/ 2147483646 h 64"/>
                <a:gd name="T26" fmla="*/ 2147483646 w 287"/>
                <a:gd name="T27" fmla="*/ 2147483646 h 64"/>
                <a:gd name="T28" fmla="*/ 2147483646 w 287"/>
                <a:gd name="T29" fmla="*/ 2147483646 h 64"/>
                <a:gd name="T30" fmla="*/ 2147483646 w 287"/>
                <a:gd name="T31" fmla="*/ 2147483646 h 64"/>
                <a:gd name="T32" fmla="*/ 2147483646 w 287"/>
                <a:gd name="T33" fmla="*/ 214748364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7"/>
                <a:gd name="T52" fmla="*/ 0 h 64"/>
                <a:gd name="T53" fmla="*/ 287 w 287"/>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7" h="64">
                  <a:moveTo>
                    <a:pt x="287" y="28"/>
                  </a:moveTo>
                  <a:lnTo>
                    <a:pt x="107" y="0"/>
                  </a:lnTo>
                  <a:lnTo>
                    <a:pt x="128" y="8"/>
                  </a:lnTo>
                  <a:lnTo>
                    <a:pt x="106" y="6"/>
                  </a:lnTo>
                  <a:lnTo>
                    <a:pt x="124" y="20"/>
                  </a:lnTo>
                  <a:lnTo>
                    <a:pt x="36" y="3"/>
                  </a:lnTo>
                  <a:lnTo>
                    <a:pt x="1" y="14"/>
                  </a:lnTo>
                  <a:lnTo>
                    <a:pt x="0" y="17"/>
                  </a:lnTo>
                  <a:lnTo>
                    <a:pt x="18" y="27"/>
                  </a:lnTo>
                  <a:lnTo>
                    <a:pt x="27" y="37"/>
                  </a:lnTo>
                  <a:lnTo>
                    <a:pt x="139" y="64"/>
                  </a:lnTo>
                  <a:lnTo>
                    <a:pt x="143" y="54"/>
                  </a:lnTo>
                  <a:lnTo>
                    <a:pt x="230" y="52"/>
                  </a:lnTo>
                  <a:lnTo>
                    <a:pt x="273" y="52"/>
                  </a:lnTo>
                  <a:lnTo>
                    <a:pt x="254" y="46"/>
                  </a:lnTo>
                  <a:lnTo>
                    <a:pt x="285" y="39"/>
                  </a:lnTo>
                  <a:lnTo>
                    <a:pt x="287" y="2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5" name="Freeform 324"/>
            <p:cNvSpPr>
              <a:spLocks noChangeAspect="1"/>
            </p:cNvSpPr>
            <p:nvPr/>
          </p:nvSpPr>
          <p:spPr bwMode="auto">
            <a:xfrm>
              <a:off x="4798003" y="1641127"/>
              <a:ext cx="102393" cy="22311"/>
            </a:xfrm>
            <a:custGeom>
              <a:avLst/>
              <a:gdLst>
                <a:gd name="T0" fmla="*/ 2147483646 w 220"/>
                <a:gd name="T1" fmla="*/ 0 h 54"/>
                <a:gd name="T2" fmla="*/ 2147483646 w 220"/>
                <a:gd name="T3" fmla="*/ 0 h 54"/>
                <a:gd name="T4" fmla="*/ 2147483646 w 220"/>
                <a:gd name="T5" fmla="*/ 0 h 54"/>
                <a:gd name="T6" fmla="*/ 2147483646 w 220"/>
                <a:gd name="T7" fmla="*/ 0 h 54"/>
                <a:gd name="T8" fmla="*/ 0 w 220"/>
                <a:gd name="T9" fmla="*/ 0 h 54"/>
                <a:gd name="T10" fmla="*/ 0 w 220"/>
                <a:gd name="T11" fmla="*/ 2147483646 h 54"/>
                <a:gd name="T12" fmla="*/ 2147483646 w 220"/>
                <a:gd name="T13" fmla="*/ 2147483646 h 54"/>
                <a:gd name="T14" fmla="*/ 2147483646 w 220"/>
                <a:gd name="T15" fmla="*/ 2147483646 h 54"/>
                <a:gd name="T16" fmla="*/ 2147483646 w 220"/>
                <a:gd name="T17" fmla="*/ 2147483646 h 54"/>
                <a:gd name="T18" fmla="*/ 2147483646 w 220"/>
                <a:gd name="T19" fmla="*/ 2147483646 h 54"/>
                <a:gd name="T20" fmla="*/ 2147483646 w 220"/>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54"/>
                <a:gd name="T35" fmla="*/ 220 w 220"/>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54">
                  <a:moveTo>
                    <a:pt x="190" y="15"/>
                  </a:moveTo>
                  <a:lnTo>
                    <a:pt x="135" y="7"/>
                  </a:lnTo>
                  <a:lnTo>
                    <a:pt x="109" y="13"/>
                  </a:lnTo>
                  <a:lnTo>
                    <a:pt x="93" y="0"/>
                  </a:lnTo>
                  <a:lnTo>
                    <a:pt x="9" y="10"/>
                  </a:lnTo>
                  <a:lnTo>
                    <a:pt x="0" y="27"/>
                  </a:lnTo>
                  <a:lnTo>
                    <a:pt x="29" y="28"/>
                  </a:lnTo>
                  <a:lnTo>
                    <a:pt x="72" y="45"/>
                  </a:lnTo>
                  <a:lnTo>
                    <a:pt x="220" y="54"/>
                  </a:lnTo>
                  <a:lnTo>
                    <a:pt x="205" y="40"/>
                  </a:lnTo>
                  <a:lnTo>
                    <a:pt x="190" y="1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6" name="Freeform 325"/>
            <p:cNvSpPr>
              <a:spLocks noChangeAspect="1"/>
            </p:cNvSpPr>
            <p:nvPr/>
          </p:nvSpPr>
          <p:spPr bwMode="auto">
            <a:xfrm>
              <a:off x="4915617" y="1653522"/>
              <a:ext cx="76103" cy="24790"/>
            </a:xfrm>
            <a:custGeom>
              <a:avLst/>
              <a:gdLst>
                <a:gd name="T0" fmla="*/ 2147483646 w 165"/>
                <a:gd name="T1" fmla="*/ 2147483646 h 59"/>
                <a:gd name="T2" fmla="*/ 2147483646 w 165"/>
                <a:gd name="T3" fmla="*/ 0 h 59"/>
                <a:gd name="T4" fmla="*/ 2147483646 w 165"/>
                <a:gd name="T5" fmla="*/ 2147483646 h 59"/>
                <a:gd name="T6" fmla="*/ 2147483646 w 165"/>
                <a:gd name="T7" fmla="*/ 0 h 59"/>
                <a:gd name="T8" fmla="*/ 2147483646 w 165"/>
                <a:gd name="T9" fmla="*/ 0 h 59"/>
                <a:gd name="T10" fmla="*/ 2147483646 w 165"/>
                <a:gd name="T11" fmla="*/ 0 h 59"/>
                <a:gd name="T12" fmla="*/ 0 w 165"/>
                <a:gd name="T13" fmla="*/ 0 h 59"/>
                <a:gd name="T14" fmla="*/ 0 w 165"/>
                <a:gd name="T15" fmla="*/ 0 h 59"/>
                <a:gd name="T16" fmla="*/ 2147483646 w 165"/>
                <a:gd name="T17" fmla="*/ 2147483646 h 59"/>
                <a:gd name="T18" fmla="*/ 0 w 165"/>
                <a:gd name="T19" fmla="*/ 2147483646 h 59"/>
                <a:gd name="T20" fmla="*/ 2147483646 w 165"/>
                <a:gd name="T21" fmla="*/ 2147483646 h 59"/>
                <a:gd name="T22" fmla="*/ 2147483646 w 165"/>
                <a:gd name="T23" fmla="*/ 2147483646 h 59"/>
                <a:gd name="T24" fmla="*/ 2147483646 w 165"/>
                <a:gd name="T25" fmla="*/ 2147483646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5"/>
                <a:gd name="T40" fmla="*/ 0 h 59"/>
                <a:gd name="T41" fmla="*/ 165 w 165"/>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5" h="59">
                  <a:moveTo>
                    <a:pt x="162" y="34"/>
                  </a:moveTo>
                  <a:lnTo>
                    <a:pt x="77" y="10"/>
                  </a:lnTo>
                  <a:lnTo>
                    <a:pt x="56" y="24"/>
                  </a:lnTo>
                  <a:lnTo>
                    <a:pt x="43" y="1"/>
                  </a:lnTo>
                  <a:lnTo>
                    <a:pt x="20" y="0"/>
                  </a:lnTo>
                  <a:lnTo>
                    <a:pt x="31" y="7"/>
                  </a:lnTo>
                  <a:lnTo>
                    <a:pt x="0" y="10"/>
                  </a:lnTo>
                  <a:lnTo>
                    <a:pt x="4" y="15"/>
                  </a:lnTo>
                  <a:lnTo>
                    <a:pt x="22" y="27"/>
                  </a:lnTo>
                  <a:lnTo>
                    <a:pt x="3" y="34"/>
                  </a:lnTo>
                  <a:lnTo>
                    <a:pt x="15" y="59"/>
                  </a:lnTo>
                  <a:lnTo>
                    <a:pt x="165" y="37"/>
                  </a:lnTo>
                  <a:lnTo>
                    <a:pt x="162" y="3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7" name="Freeform 326"/>
            <p:cNvSpPr>
              <a:spLocks noChangeAspect="1"/>
            </p:cNvSpPr>
            <p:nvPr/>
          </p:nvSpPr>
          <p:spPr bwMode="auto">
            <a:xfrm>
              <a:off x="4752342" y="1626253"/>
              <a:ext cx="83021" cy="14874"/>
            </a:xfrm>
            <a:custGeom>
              <a:avLst/>
              <a:gdLst>
                <a:gd name="T0" fmla="*/ 2147483646 w 175"/>
                <a:gd name="T1" fmla="*/ 0 h 34"/>
                <a:gd name="T2" fmla="*/ 2147483646 w 175"/>
                <a:gd name="T3" fmla="*/ 0 h 34"/>
                <a:gd name="T4" fmla="*/ 0 w 175"/>
                <a:gd name="T5" fmla="*/ 0 h 34"/>
                <a:gd name="T6" fmla="*/ 2147483646 w 175"/>
                <a:gd name="T7" fmla="*/ 0 h 34"/>
                <a:gd name="T8" fmla="*/ 2147483646 w 175"/>
                <a:gd name="T9" fmla="*/ 2147483646 h 34"/>
                <a:gd name="T10" fmla="*/ 0 w 175"/>
                <a:gd name="T11" fmla="*/ 2147483646 h 34"/>
                <a:gd name="T12" fmla="*/ 2147483646 w 175"/>
                <a:gd name="T13" fmla="*/ 2147483646 h 34"/>
                <a:gd name="T14" fmla="*/ 2147483646 w 175"/>
                <a:gd name="T15" fmla="*/ 2147483646 h 34"/>
                <a:gd name="T16" fmla="*/ 2147483646 w 175"/>
                <a:gd name="T17" fmla="*/ 2147483646 h 34"/>
                <a:gd name="T18" fmla="*/ 2147483646 w 175"/>
                <a:gd name="T19" fmla="*/ 2147483646 h 34"/>
                <a:gd name="T20" fmla="*/ 2147483646 w 175"/>
                <a:gd name="T21" fmla="*/ 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34"/>
                <a:gd name="T35" fmla="*/ 175 w 175"/>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34">
                  <a:moveTo>
                    <a:pt x="175" y="17"/>
                  </a:moveTo>
                  <a:lnTo>
                    <a:pt x="97" y="0"/>
                  </a:lnTo>
                  <a:lnTo>
                    <a:pt x="9" y="11"/>
                  </a:lnTo>
                  <a:lnTo>
                    <a:pt x="32" y="12"/>
                  </a:lnTo>
                  <a:lnTo>
                    <a:pt x="27" y="23"/>
                  </a:lnTo>
                  <a:lnTo>
                    <a:pt x="0" y="27"/>
                  </a:lnTo>
                  <a:lnTo>
                    <a:pt x="51" y="28"/>
                  </a:lnTo>
                  <a:lnTo>
                    <a:pt x="39" y="34"/>
                  </a:lnTo>
                  <a:lnTo>
                    <a:pt x="173" y="31"/>
                  </a:lnTo>
                  <a:lnTo>
                    <a:pt x="154" y="23"/>
                  </a:lnTo>
                  <a:lnTo>
                    <a:pt x="175"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8" name="Freeform 327"/>
            <p:cNvSpPr>
              <a:spLocks noChangeAspect="1"/>
            </p:cNvSpPr>
            <p:nvPr/>
          </p:nvSpPr>
          <p:spPr bwMode="auto">
            <a:xfrm>
              <a:off x="5686333" y="1721696"/>
              <a:ext cx="84406" cy="16113"/>
            </a:xfrm>
            <a:custGeom>
              <a:avLst/>
              <a:gdLst>
                <a:gd name="T0" fmla="*/ 2147483646 w 182"/>
                <a:gd name="T1" fmla="*/ 2147483646 h 35"/>
                <a:gd name="T2" fmla="*/ 2147483646 w 182"/>
                <a:gd name="T3" fmla="*/ 0 h 35"/>
                <a:gd name="T4" fmla="*/ 0 w 182"/>
                <a:gd name="T5" fmla="*/ 0 h 35"/>
                <a:gd name="T6" fmla="*/ 2147483646 w 182"/>
                <a:gd name="T7" fmla="*/ 2147483646 h 35"/>
                <a:gd name="T8" fmla="*/ 2147483646 w 182"/>
                <a:gd name="T9" fmla="*/ 2147483646 h 35"/>
                <a:gd name="T10" fmla="*/ 2147483646 w 182"/>
                <a:gd name="T11" fmla="*/ 2147483646 h 35"/>
                <a:gd name="T12" fmla="*/ 0 60000 65536"/>
                <a:gd name="T13" fmla="*/ 0 60000 65536"/>
                <a:gd name="T14" fmla="*/ 0 60000 65536"/>
                <a:gd name="T15" fmla="*/ 0 60000 65536"/>
                <a:gd name="T16" fmla="*/ 0 60000 65536"/>
                <a:gd name="T17" fmla="*/ 0 60000 65536"/>
                <a:gd name="T18" fmla="*/ 0 w 182"/>
                <a:gd name="T19" fmla="*/ 0 h 35"/>
                <a:gd name="T20" fmla="*/ 182 w 182"/>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82" h="35">
                  <a:moveTo>
                    <a:pt x="182" y="18"/>
                  </a:moveTo>
                  <a:lnTo>
                    <a:pt x="42" y="6"/>
                  </a:lnTo>
                  <a:lnTo>
                    <a:pt x="0" y="0"/>
                  </a:lnTo>
                  <a:lnTo>
                    <a:pt x="16" y="15"/>
                  </a:lnTo>
                  <a:lnTo>
                    <a:pt x="167" y="35"/>
                  </a:lnTo>
                  <a:lnTo>
                    <a:pt x="182" y="1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399" name="Freeform 328"/>
            <p:cNvSpPr>
              <a:spLocks noChangeAspect="1"/>
            </p:cNvSpPr>
            <p:nvPr/>
          </p:nvSpPr>
          <p:spPr bwMode="auto">
            <a:xfrm>
              <a:off x="3851559" y="2159248"/>
              <a:ext cx="42895" cy="13635"/>
            </a:xfrm>
            <a:custGeom>
              <a:avLst/>
              <a:gdLst>
                <a:gd name="T0" fmla="*/ 2147483646 w 89"/>
                <a:gd name="T1" fmla="*/ 0 h 33"/>
                <a:gd name="T2" fmla="*/ 2147483646 w 89"/>
                <a:gd name="T3" fmla="*/ 0 h 33"/>
                <a:gd name="T4" fmla="*/ 0 w 89"/>
                <a:gd name="T5" fmla="*/ 0 h 33"/>
                <a:gd name="T6" fmla="*/ 0 w 89"/>
                <a:gd name="T7" fmla="*/ 0 h 33"/>
                <a:gd name="T8" fmla="*/ 0 w 89"/>
                <a:gd name="T9" fmla="*/ 0 h 33"/>
                <a:gd name="T10" fmla="*/ 0 w 89"/>
                <a:gd name="T11" fmla="*/ 0 h 33"/>
                <a:gd name="T12" fmla="*/ 0 w 89"/>
                <a:gd name="T13" fmla="*/ 0 h 33"/>
                <a:gd name="T14" fmla="*/ 0 w 89"/>
                <a:gd name="T15" fmla="*/ 2147483646 h 33"/>
                <a:gd name="T16" fmla="*/ 2147483646 w 89"/>
                <a:gd name="T17" fmla="*/ 2147483646 h 33"/>
                <a:gd name="T18" fmla="*/ 2147483646 w 89"/>
                <a:gd name="T19" fmla="*/ 2147483646 h 33"/>
                <a:gd name="T20" fmla="*/ 2147483646 w 89"/>
                <a:gd name="T21" fmla="*/ 0 h 33"/>
                <a:gd name="T22" fmla="*/ 2147483646 w 89"/>
                <a:gd name="T23" fmla="*/ 0 h 33"/>
                <a:gd name="T24" fmla="*/ 2147483646 w 89"/>
                <a:gd name="T25" fmla="*/ 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3"/>
                <a:gd name="T41" fmla="*/ 89 w 89"/>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3">
                  <a:moveTo>
                    <a:pt x="25" y="0"/>
                  </a:moveTo>
                  <a:lnTo>
                    <a:pt x="24" y="9"/>
                  </a:lnTo>
                  <a:lnTo>
                    <a:pt x="0" y="8"/>
                  </a:lnTo>
                  <a:lnTo>
                    <a:pt x="0" y="12"/>
                  </a:lnTo>
                  <a:lnTo>
                    <a:pt x="6" y="14"/>
                  </a:lnTo>
                  <a:lnTo>
                    <a:pt x="6" y="15"/>
                  </a:lnTo>
                  <a:lnTo>
                    <a:pt x="1" y="17"/>
                  </a:lnTo>
                  <a:lnTo>
                    <a:pt x="0" y="26"/>
                  </a:lnTo>
                  <a:lnTo>
                    <a:pt x="21" y="27"/>
                  </a:lnTo>
                  <a:lnTo>
                    <a:pt x="89" y="33"/>
                  </a:lnTo>
                  <a:lnTo>
                    <a:pt x="88" y="12"/>
                  </a:lnTo>
                  <a:lnTo>
                    <a:pt x="51" y="6"/>
                  </a:lnTo>
                  <a:lnTo>
                    <a:pt x="25"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0" name="Freeform 329"/>
            <p:cNvSpPr>
              <a:spLocks noChangeAspect="1"/>
            </p:cNvSpPr>
            <p:nvPr/>
          </p:nvSpPr>
          <p:spPr bwMode="auto">
            <a:xfrm>
              <a:off x="5650357" y="1753924"/>
              <a:ext cx="66417" cy="13634"/>
            </a:xfrm>
            <a:custGeom>
              <a:avLst/>
              <a:gdLst>
                <a:gd name="T0" fmla="*/ 2147483646 w 142"/>
                <a:gd name="T1" fmla="*/ 2147483646 h 31"/>
                <a:gd name="T2" fmla="*/ 0 w 142"/>
                <a:gd name="T3" fmla="*/ 2147483646 h 31"/>
                <a:gd name="T4" fmla="*/ 2147483646 w 142"/>
                <a:gd name="T5" fmla="*/ 0 h 31"/>
                <a:gd name="T6" fmla="*/ 2147483646 w 142"/>
                <a:gd name="T7" fmla="*/ 2147483646 h 31"/>
                <a:gd name="T8" fmla="*/ 2147483646 w 142"/>
                <a:gd name="T9" fmla="*/ 2147483646 h 31"/>
                <a:gd name="T10" fmla="*/ 0 60000 65536"/>
                <a:gd name="T11" fmla="*/ 0 60000 65536"/>
                <a:gd name="T12" fmla="*/ 0 60000 65536"/>
                <a:gd name="T13" fmla="*/ 0 60000 65536"/>
                <a:gd name="T14" fmla="*/ 0 60000 65536"/>
                <a:gd name="T15" fmla="*/ 0 w 142"/>
                <a:gd name="T16" fmla="*/ 0 h 31"/>
                <a:gd name="T17" fmla="*/ 142 w 142"/>
                <a:gd name="T18" fmla="*/ 31 h 31"/>
              </a:gdLst>
              <a:ahLst/>
              <a:cxnLst>
                <a:cxn ang="T10">
                  <a:pos x="T0" y="T1"/>
                </a:cxn>
                <a:cxn ang="T11">
                  <a:pos x="T2" y="T3"/>
                </a:cxn>
                <a:cxn ang="T12">
                  <a:pos x="T4" y="T5"/>
                </a:cxn>
                <a:cxn ang="T13">
                  <a:pos x="T6" y="T7"/>
                </a:cxn>
                <a:cxn ang="T14">
                  <a:pos x="T8" y="T9"/>
                </a:cxn>
              </a:cxnLst>
              <a:rect l="T15" t="T16" r="T17" b="T18"/>
              <a:pathLst>
                <a:path w="142" h="31">
                  <a:moveTo>
                    <a:pt x="142" y="31"/>
                  </a:moveTo>
                  <a:lnTo>
                    <a:pt x="0" y="22"/>
                  </a:lnTo>
                  <a:lnTo>
                    <a:pt x="48" y="0"/>
                  </a:lnTo>
                  <a:lnTo>
                    <a:pt x="127" y="24"/>
                  </a:lnTo>
                  <a:lnTo>
                    <a:pt x="142" y="3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1" name="Freeform 330"/>
            <p:cNvSpPr>
              <a:spLocks noChangeAspect="1"/>
            </p:cNvSpPr>
            <p:nvPr/>
          </p:nvSpPr>
          <p:spPr bwMode="auto">
            <a:xfrm>
              <a:off x="4262515" y="1841930"/>
              <a:ext cx="34592" cy="17353"/>
            </a:xfrm>
            <a:custGeom>
              <a:avLst/>
              <a:gdLst>
                <a:gd name="T0" fmla="*/ 2147483646 w 75"/>
                <a:gd name="T1" fmla="*/ 0 h 37"/>
                <a:gd name="T2" fmla="*/ 2147483646 w 75"/>
                <a:gd name="T3" fmla="*/ 2147483646 h 37"/>
                <a:gd name="T4" fmla="*/ 0 w 75"/>
                <a:gd name="T5" fmla="*/ 0 h 37"/>
                <a:gd name="T6" fmla="*/ 2147483646 w 75"/>
                <a:gd name="T7" fmla="*/ 0 h 37"/>
                <a:gd name="T8" fmla="*/ 2147483646 w 75"/>
                <a:gd name="T9" fmla="*/ 0 h 37"/>
                <a:gd name="T10" fmla="*/ 0 60000 65536"/>
                <a:gd name="T11" fmla="*/ 0 60000 65536"/>
                <a:gd name="T12" fmla="*/ 0 60000 65536"/>
                <a:gd name="T13" fmla="*/ 0 60000 65536"/>
                <a:gd name="T14" fmla="*/ 0 60000 65536"/>
                <a:gd name="T15" fmla="*/ 0 w 75"/>
                <a:gd name="T16" fmla="*/ 0 h 37"/>
                <a:gd name="T17" fmla="*/ 75 w 75"/>
                <a:gd name="T18" fmla="*/ 37 h 37"/>
              </a:gdLst>
              <a:ahLst/>
              <a:cxnLst>
                <a:cxn ang="T10">
                  <a:pos x="T0" y="T1"/>
                </a:cxn>
                <a:cxn ang="T11">
                  <a:pos x="T2" y="T3"/>
                </a:cxn>
                <a:cxn ang="T12">
                  <a:pos x="T4" y="T5"/>
                </a:cxn>
                <a:cxn ang="T13">
                  <a:pos x="T6" y="T7"/>
                </a:cxn>
                <a:cxn ang="T14">
                  <a:pos x="T8" y="T9"/>
                </a:cxn>
              </a:cxnLst>
              <a:rect l="T15" t="T16" r="T17" b="T18"/>
              <a:pathLst>
                <a:path w="75" h="37">
                  <a:moveTo>
                    <a:pt x="75" y="17"/>
                  </a:moveTo>
                  <a:lnTo>
                    <a:pt x="19" y="37"/>
                  </a:lnTo>
                  <a:lnTo>
                    <a:pt x="0" y="12"/>
                  </a:lnTo>
                  <a:lnTo>
                    <a:pt x="16" y="0"/>
                  </a:lnTo>
                  <a:lnTo>
                    <a:pt x="75"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2" name="Freeform 332"/>
            <p:cNvSpPr>
              <a:spLocks noChangeAspect="1"/>
            </p:cNvSpPr>
            <p:nvPr/>
          </p:nvSpPr>
          <p:spPr bwMode="auto">
            <a:xfrm>
              <a:off x="4125530" y="1632451"/>
              <a:ext cx="63650" cy="8676"/>
            </a:xfrm>
            <a:custGeom>
              <a:avLst/>
              <a:gdLst>
                <a:gd name="T0" fmla="*/ 2147483646 w 133"/>
                <a:gd name="T1" fmla="*/ 0 h 25"/>
                <a:gd name="T2" fmla="*/ 2147483646 w 133"/>
                <a:gd name="T3" fmla="*/ 0 h 25"/>
                <a:gd name="T4" fmla="*/ 2147483646 w 133"/>
                <a:gd name="T5" fmla="*/ 0 h 25"/>
                <a:gd name="T6" fmla="*/ 0 w 133"/>
                <a:gd name="T7" fmla="*/ 0 h 25"/>
                <a:gd name="T8" fmla="*/ 2147483646 w 133"/>
                <a:gd name="T9" fmla="*/ 0 h 25"/>
                <a:gd name="T10" fmla="*/ 2147483646 w 133"/>
                <a:gd name="T11" fmla="*/ 0 h 25"/>
                <a:gd name="T12" fmla="*/ 2147483646 w 133"/>
                <a:gd name="T13" fmla="*/ 0 h 25"/>
                <a:gd name="T14" fmla="*/ 2147483646 w 133"/>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133"/>
                <a:gd name="T25" fmla="*/ 0 h 25"/>
                <a:gd name="T26" fmla="*/ 133 w 13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 h="25">
                  <a:moveTo>
                    <a:pt x="133" y="4"/>
                  </a:moveTo>
                  <a:lnTo>
                    <a:pt x="50" y="17"/>
                  </a:lnTo>
                  <a:lnTo>
                    <a:pt x="23" y="25"/>
                  </a:lnTo>
                  <a:lnTo>
                    <a:pt x="0" y="22"/>
                  </a:lnTo>
                  <a:lnTo>
                    <a:pt x="24" y="16"/>
                  </a:lnTo>
                  <a:lnTo>
                    <a:pt x="71" y="4"/>
                  </a:lnTo>
                  <a:lnTo>
                    <a:pt x="108" y="0"/>
                  </a:lnTo>
                  <a:lnTo>
                    <a:pt x="133" y="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3" name="Freeform 333"/>
            <p:cNvSpPr>
              <a:spLocks noChangeAspect="1"/>
            </p:cNvSpPr>
            <p:nvPr/>
          </p:nvSpPr>
          <p:spPr bwMode="auto">
            <a:xfrm>
              <a:off x="6470886" y="2379883"/>
              <a:ext cx="20755" cy="24790"/>
            </a:xfrm>
            <a:custGeom>
              <a:avLst/>
              <a:gdLst>
                <a:gd name="T0" fmla="*/ 2147483646 w 43"/>
                <a:gd name="T1" fmla="*/ 0 h 56"/>
                <a:gd name="T2" fmla="*/ 0 w 43"/>
                <a:gd name="T3" fmla="*/ 0 h 56"/>
                <a:gd name="T4" fmla="*/ 0 w 43"/>
                <a:gd name="T5" fmla="*/ 2147483646 h 56"/>
                <a:gd name="T6" fmla="*/ 2147483646 w 43"/>
                <a:gd name="T7" fmla="*/ 2147483646 h 56"/>
                <a:gd name="T8" fmla="*/ 2147483646 w 43"/>
                <a:gd name="T9" fmla="*/ 0 h 56"/>
                <a:gd name="T10" fmla="*/ 2147483646 w 43"/>
                <a:gd name="T11" fmla="*/ 0 h 56"/>
                <a:gd name="T12" fmla="*/ 0 60000 65536"/>
                <a:gd name="T13" fmla="*/ 0 60000 65536"/>
                <a:gd name="T14" fmla="*/ 0 60000 65536"/>
                <a:gd name="T15" fmla="*/ 0 60000 65536"/>
                <a:gd name="T16" fmla="*/ 0 60000 65536"/>
                <a:gd name="T17" fmla="*/ 0 60000 65536"/>
                <a:gd name="T18" fmla="*/ 0 w 43"/>
                <a:gd name="T19" fmla="*/ 0 h 56"/>
                <a:gd name="T20" fmla="*/ 43 w 43"/>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43" h="56">
                  <a:moveTo>
                    <a:pt x="43" y="0"/>
                  </a:moveTo>
                  <a:lnTo>
                    <a:pt x="6" y="15"/>
                  </a:lnTo>
                  <a:lnTo>
                    <a:pt x="0" y="56"/>
                  </a:lnTo>
                  <a:lnTo>
                    <a:pt x="19" y="32"/>
                  </a:lnTo>
                  <a:lnTo>
                    <a:pt x="37" y="7"/>
                  </a:lnTo>
                  <a:lnTo>
                    <a:pt x="4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4" name="Freeform 334"/>
            <p:cNvSpPr>
              <a:spLocks noChangeAspect="1"/>
            </p:cNvSpPr>
            <p:nvPr/>
          </p:nvSpPr>
          <p:spPr bwMode="auto">
            <a:xfrm>
              <a:off x="6344969" y="1801026"/>
              <a:ext cx="23523" cy="13634"/>
            </a:xfrm>
            <a:custGeom>
              <a:avLst/>
              <a:gdLst>
                <a:gd name="T0" fmla="*/ 0 w 51"/>
                <a:gd name="T1" fmla="*/ 0 h 33"/>
                <a:gd name="T2" fmla="*/ 0 w 51"/>
                <a:gd name="T3" fmla="*/ 0 h 33"/>
                <a:gd name="T4" fmla="*/ 2147483646 w 51"/>
                <a:gd name="T5" fmla="*/ 2147483646 h 33"/>
                <a:gd name="T6" fmla="*/ 2147483646 w 51"/>
                <a:gd name="T7" fmla="*/ 2147483646 h 33"/>
                <a:gd name="T8" fmla="*/ 0 w 51"/>
                <a:gd name="T9" fmla="*/ 0 h 33"/>
                <a:gd name="T10" fmla="*/ 0 60000 65536"/>
                <a:gd name="T11" fmla="*/ 0 60000 65536"/>
                <a:gd name="T12" fmla="*/ 0 60000 65536"/>
                <a:gd name="T13" fmla="*/ 0 60000 65536"/>
                <a:gd name="T14" fmla="*/ 0 60000 65536"/>
                <a:gd name="T15" fmla="*/ 0 w 51"/>
                <a:gd name="T16" fmla="*/ 0 h 33"/>
                <a:gd name="T17" fmla="*/ 51 w 51"/>
                <a:gd name="T18" fmla="*/ 33 h 33"/>
              </a:gdLst>
              <a:ahLst/>
              <a:cxnLst>
                <a:cxn ang="T10">
                  <a:pos x="T0" y="T1"/>
                </a:cxn>
                <a:cxn ang="T11">
                  <a:pos x="T2" y="T3"/>
                </a:cxn>
                <a:cxn ang="T12">
                  <a:pos x="T4" y="T5"/>
                </a:cxn>
                <a:cxn ang="T13">
                  <a:pos x="T6" y="T7"/>
                </a:cxn>
                <a:cxn ang="T14">
                  <a:pos x="T8" y="T9"/>
                </a:cxn>
              </a:cxnLst>
              <a:rect l="T15" t="T16" r="T17" b="T18"/>
              <a:pathLst>
                <a:path w="51" h="33">
                  <a:moveTo>
                    <a:pt x="9" y="0"/>
                  </a:moveTo>
                  <a:lnTo>
                    <a:pt x="0" y="16"/>
                  </a:lnTo>
                  <a:lnTo>
                    <a:pt x="28" y="33"/>
                  </a:lnTo>
                  <a:lnTo>
                    <a:pt x="51" y="28"/>
                  </a:lnTo>
                  <a:lnTo>
                    <a:pt x="9"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5" name="Freeform 335"/>
            <p:cNvSpPr>
              <a:spLocks noChangeAspect="1"/>
            </p:cNvSpPr>
            <p:nvPr/>
          </p:nvSpPr>
          <p:spPr bwMode="auto">
            <a:xfrm>
              <a:off x="4418872" y="1822097"/>
              <a:ext cx="37360" cy="12395"/>
            </a:xfrm>
            <a:custGeom>
              <a:avLst/>
              <a:gdLst>
                <a:gd name="T0" fmla="*/ 2147483646 w 85"/>
                <a:gd name="T1" fmla="*/ 2147483646 h 27"/>
                <a:gd name="T2" fmla="*/ 0 w 85"/>
                <a:gd name="T3" fmla="*/ 0 h 27"/>
                <a:gd name="T4" fmla="*/ 0 w 85"/>
                <a:gd name="T5" fmla="*/ 0 h 27"/>
                <a:gd name="T6" fmla="*/ 2147483646 w 85"/>
                <a:gd name="T7" fmla="*/ 2147483646 h 27"/>
                <a:gd name="T8" fmla="*/ 2147483646 w 85"/>
                <a:gd name="T9" fmla="*/ 2147483646 h 27"/>
                <a:gd name="T10" fmla="*/ 0 60000 65536"/>
                <a:gd name="T11" fmla="*/ 0 60000 65536"/>
                <a:gd name="T12" fmla="*/ 0 60000 65536"/>
                <a:gd name="T13" fmla="*/ 0 60000 65536"/>
                <a:gd name="T14" fmla="*/ 0 60000 65536"/>
                <a:gd name="T15" fmla="*/ 0 w 85"/>
                <a:gd name="T16" fmla="*/ 0 h 27"/>
                <a:gd name="T17" fmla="*/ 85 w 85"/>
                <a:gd name="T18" fmla="*/ 27 h 27"/>
              </a:gdLst>
              <a:ahLst/>
              <a:cxnLst>
                <a:cxn ang="T10">
                  <a:pos x="T0" y="T1"/>
                </a:cxn>
                <a:cxn ang="T11">
                  <a:pos x="T2" y="T3"/>
                </a:cxn>
                <a:cxn ang="T12">
                  <a:pos x="T4" y="T5"/>
                </a:cxn>
                <a:cxn ang="T13">
                  <a:pos x="T6" y="T7"/>
                </a:cxn>
                <a:cxn ang="T14">
                  <a:pos x="T8" y="T9"/>
                </a:cxn>
              </a:cxnLst>
              <a:rect l="T15" t="T16" r="T17" b="T18"/>
              <a:pathLst>
                <a:path w="85" h="27">
                  <a:moveTo>
                    <a:pt x="85" y="27"/>
                  </a:moveTo>
                  <a:lnTo>
                    <a:pt x="9" y="0"/>
                  </a:lnTo>
                  <a:lnTo>
                    <a:pt x="0" y="5"/>
                  </a:lnTo>
                  <a:lnTo>
                    <a:pt x="53" y="27"/>
                  </a:lnTo>
                  <a:lnTo>
                    <a:pt x="85" y="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6" name="Freeform 336"/>
            <p:cNvSpPr>
              <a:spLocks noChangeAspect="1"/>
            </p:cNvSpPr>
            <p:nvPr/>
          </p:nvSpPr>
          <p:spPr bwMode="auto">
            <a:xfrm>
              <a:off x="3873698" y="2077439"/>
              <a:ext cx="20756" cy="11156"/>
            </a:xfrm>
            <a:custGeom>
              <a:avLst/>
              <a:gdLst>
                <a:gd name="T0" fmla="*/ 2147483646 w 49"/>
                <a:gd name="T1" fmla="*/ 0 h 23"/>
                <a:gd name="T2" fmla="*/ 0 w 49"/>
                <a:gd name="T3" fmla="*/ 2147483646 h 23"/>
                <a:gd name="T4" fmla="*/ 0 w 49"/>
                <a:gd name="T5" fmla="*/ 0 h 23"/>
                <a:gd name="T6" fmla="*/ 2147483646 w 49"/>
                <a:gd name="T7" fmla="*/ 0 h 23"/>
                <a:gd name="T8" fmla="*/ 2147483646 w 49"/>
                <a:gd name="T9" fmla="*/ 0 h 23"/>
                <a:gd name="T10" fmla="*/ 0 60000 65536"/>
                <a:gd name="T11" fmla="*/ 0 60000 65536"/>
                <a:gd name="T12" fmla="*/ 0 60000 65536"/>
                <a:gd name="T13" fmla="*/ 0 60000 65536"/>
                <a:gd name="T14" fmla="*/ 0 60000 65536"/>
                <a:gd name="T15" fmla="*/ 0 w 49"/>
                <a:gd name="T16" fmla="*/ 0 h 23"/>
                <a:gd name="T17" fmla="*/ 49 w 49"/>
                <a:gd name="T18" fmla="*/ 23 h 23"/>
              </a:gdLst>
              <a:ahLst/>
              <a:cxnLst>
                <a:cxn ang="T10">
                  <a:pos x="T0" y="T1"/>
                </a:cxn>
                <a:cxn ang="T11">
                  <a:pos x="T2" y="T3"/>
                </a:cxn>
                <a:cxn ang="T12">
                  <a:pos x="T4" y="T5"/>
                </a:cxn>
                <a:cxn ang="T13">
                  <a:pos x="T6" y="T7"/>
                </a:cxn>
                <a:cxn ang="T14">
                  <a:pos x="T8" y="T9"/>
                </a:cxn>
              </a:cxnLst>
              <a:rect l="T15" t="T16" r="T17" b="T18"/>
              <a:pathLst>
                <a:path w="49" h="23">
                  <a:moveTo>
                    <a:pt x="49" y="3"/>
                  </a:moveTo>
                  <a:lnTo>
                    <a:pt x="6" y="23"/>
                  </a:lnTo>
                  <a:lnTo>
                    <a:pt x="0" y="5"/>
                  </a:lnTo>
                  <a:lnTo>
                    <a:pt x="40" y="0"/>
                  </a:lnTo>
                  <a:lnTo>
                    <a:pt x="49"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7" name="Freeform 337"/>
            <p:cNvSpPr>
              <a:spLocks noChangeAspect="1"/>
            </p:cNvSpPr>
            <p:nvPr/>
          </p:nvSpPr>
          <p:spPr bwMode="auto">
            <a:xfrm>
              <a:off x="6469501" y="2061326"/>
              <a:ext cx="15221" cy="14874"/>
            </a:xfrm>
            <a:custGeom>
              <a:avLst/>
              <a:gdLst>
                <a:gd name="T0" fmla="*/ 2147483646 w 31"/>
                <a:gd name="T1" fmla="*/ 0 h 33"/>
                <a:gd name="T2" fmla="*/ 0 w 31"/>
                <a:gd name="T3" fmla="*/ 2147483646 h 33"/>
                <a:gd name="T4" fmla="*/ 0 w 31"/>
                <a:gd name="T5" fmla="*/ 2147483646 h 33"/>
                <a:gd name="T6" fmla="*/ 2147483646 w 31"/>
                <a:gd name="T7" fmla="*/ 0 h 33"/>
                <a:gd name="T8" fmla="*/ 2147483646 w 31"/>
                <a:gd name="T9" fmla="*/ 0 h 33"/>
                <a:gd name="T10" fmla="*/ 0 60000 65536"/>
                <a:gd name="T11" fmla="*/ 0 60000 65536"/>
                <a:gd name="T12" fmla="*/ 0 60000 65536"/>
                <a:gd name="T13" fmla="*/ 0 60000 65536"/>
                <a:gd name="T14" fmla="*/ 0 60000 65536"/>
                <a:gd name="T15" fmla="*/ 0 w 31"/>
                <a:gd name="T16" fmla="*/ 0 h 33"/>
                <a:gd name="T17" fmla="*/ 31 w 31"/>
                <a:gd name="T18" fmla="*/ 33 h 33"/>
              </a:gdLst>
              <a:ahLst/>
              <a:cxnLst>
                <a:cxn ang="T10">
                  <a:pos x="T0" y="T1"/>
                </a:cxn>
                <a:cxn ang="T11">
                  <a:pos x="T2" y="T3"/>
                </a:cxn>
                <a:cxn ang="T12">
                  <a:pos x="T4" y="T5"/>
                </a:cxn>
                <a:cxn ang="T13">
                  <a:pos x="T6" y="T7"/>
                </a:cxn>
                <a:cxn ang="T14">
                  <a:pos x="T8" y="T9"/>
                </a:cxn>
              </a:cxnLst>
              <a:rect l="T15" t="T16" r="T17" b="T18"/>
              <a:pathLst>
                <a:path w="31" h="33">
                  <a:moveTo>
                    <a:pt x="31" y="10"/>
                  </a:moveTo>
                  <a:lnTo>
                    <a:pt x="12" y="33"/>
                  </a:lnTo>
                  <a:lnTo>
                    <a:pt x="0" y="16"/>
                  </a:lnTo>
                  <a:lnTo>
                    <a:pt x="14" y="0"/>
                  </a:lnTo>
                  <a:lnTo>
                    <a:pt x="31" y="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8" name="Freeform 338"/>
            <p:cNvSpPr>
              <a:spLocks noChangeAspect="1"/>
            </p:cNvSpPr>
            <p:nvPr/>
          </p:nvSpPr>
          <p:spPr bwMode="auto">
            <a:xfrm>
              <a:off x="6212135" y="1833253"/>
              <a:ext cx="31825" cy="7437"/>
            </a:xfrm>
            <a:custGeom>
              <a:avLst/>
              <a:gdLst>
                <a:gd name="T0" fmla="*/ 2147483646 w 64"/>
                <a:gd name="T1" fmla="*/ 0 h 14"/>
                <a:gd name="T2" fmla="*/ 2147483646 w 64"/>
                <a:gd name="T3" fmla="*/ 2147483646 h 14"/>
                <a:gd name="T4" fmla="*/ 0 w 64"/>
                <a:gd name="T5" fmla="*/ 0 h 14"/>
                <a:gd name="T6" fmla="*/ 2147483646 w 64"/>
                <a:gd name="T7" fmla="*/ 0 h 14"/>
                <a:gd name="T8" fmla="*/ 2147483646 w 64"/>
                <a:gd name="T9" fmla="*/ 0 h 14"/>
                <a:gd name="T10" fmla="*/ 0 60000 65536"/>
                <a:gd name="T11" fmla="*/ 0 60000 65536"/>
                <a:gd name="T12" fmla="*/ 0 60000 65536"/>
                <a:gd name="T13" fmla="*/ 0 60000 65536"/>
                <a:gd name="T14" fmla="*/ 0 60000 65536"/>
                <a:gd name="T15" fmla="*/ 0 w 64"/>
                <a:gd name="T16" fmla="*/ 0 h 14"/>
                <a:gd name="T17" fmla="*/ 64 w 64"/>
                <a:gd name="T18" fmla="*/ 14 h 14"/>
              </a:gdLst>
              <a:ahLst/>
              <a:cxnLst>
                <a:cxn ang="T10">
                  <a:pos x="T0" y="T1"/>
                </a:cxn>
                <a:cxn ang="T11">
                  <a:pos x="T2" y="T3"/>
                </a:cxn>
                <a:cxn ang="T12">
                  <a:pos x="T4" y="T5"/>
                </a:cxn>
                <a:cxn ang="T13">
                  <a:pos x="T6" y="T7"/>
                </a:cxn>
                <a:cxn ang="T14">
                  <a:pos x="T8" y="T9"/>
                </a:cxn>
              </a:cxnLst>
              <a:rect l="T15" t="T16" r="T17" b="T18"/>
              <a:pathLst>
                <a:path w="64" h="14">
                  <a:moveTo>
                    <a:pt x="64" y="5"/>
                  </a:moveTo>
                  <a:lnTo>
                    <a:pt x="58" y="14"/>
                  </a:lnTo>
                  <a:lnTo>
                    <a:pt x="0" y="2"/>
                  </a:lnTo>
                  <a:lnTo>
                    <a:pt x="57" y="0"/>
                  </a:lnTo>
                  <a:lnTo>
                    <a:pt x="64"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09" name="Freeform 339"/>
            <p:cNvSpPr>
              <a:spLocks noChangeAspect="1"/>
            </p:cNvSpPr>
            <p:nvPr/>
          </p:nvSpPr>
          <p:spPr bwMode="auto">
            <a:xfrm>
              <a:off x="4562776" y="1761361"/>
              <a:ext cx="27674" cy="8676"/>
            </a:xfrm>
            <a:custGeom>
              <a:avLst/>
              <a:gdLst>
                <a:gd name="T0" fmla="*/ 2147483646 w 59"/>
                <a:gd name="T1" fmla="*/ 0 h 16"/>
                <a:gd name="T2" fmla="*/ 0 w 59"/>
                <a:gd name="T3" fmla="*/ 2147483646 h 16"/>
                <a:gd name="T4" fmla="*/ 0 w 59"/>
                <a:gd name="T5" fmla="*/ 0 h 16"/>
                <a:gd name="T6" fmla="*/ 2147483646 w 59"/>
                <a:gd name="T7" fmla="*/ 0 h 16"/>
                <a:gd name="T8" fmla="*/ 2147483646 w 59"/>
                <a:gd name="T9" fmla="*/ 0 h 16"/>
                <a:gd name="T10" fmla="*/ 0 60000 65536"/>
                <a:gd name="T11" fmla="*/ 0 60000 65536"/>
                <a:gd name="T12" fmla="*/ 0 60000 65536"/>
                <a:gd name="T13" fmla="*/ 0 60000 65536"/>
                <a:gd name="T14" fmla="*/ 0 60000 65536"/>
                <a:gd name="T15" fmla="*/ 0 w 59"/>
                <a:gd name="T16" fmla="*/ 0 h 16"/>
                <a:gd name="T17" fmla="*/ 59 w 59"/>
                <a:gd name="T18" fmla="*/ 16 h 16"/>
              </a:gdLst>
              <a:ahLst/>
              <a:cxnLst>
                <a:cxn ang="T10">
                  <a:pos x="T0" y="T1"/>
                </a:cxn>
                <a:cxn ang="T11">
                  <a:pos x="T2" y="T3"/>
                </a:cxn>
                <a:cxn ang="T12">
                  <a:pos x="T4" y="T5"/>
                </a:cxn>
                <a:cxn ang="T13">
                  <a:pos x="T6" y="T7"/>
                </a:cxn>
                <a:cxn ang="T14">
                  <a:pos x="T8" y="T9"/>
                </a:cxn>
              </a:cxnLst>
              <a:rect l="T15" t="T16" r="T17" b="T18"/>
              <a:pathLst>
                <a:path w="59" h="16">
                  <a:moveTo>
                    <a:pt x="59" y="13"/>
                  </a:moveTo>
                  <a:lnTo>
                    <a:pt x="0" y="16"/>
                  </a:lnTo>
                  <a:lnTo>
                    <a:pt x="8" y="0"/>
                  </a:lnTo>
                  <a:lnTo>
                    <a:pt x="35" y="8"/>
                  </a:lnTo>
                  <a:lnTo>
                    <a:pt x="59" y="1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0" name="Freeform 340"/>
            <p:cNvSpPr>
              <a:spLocks noChangeAspect="1"/>
            </p:cNvSpPr>
            <p:nvPr/>
          </p:nvSpPr>
          <p:spPr bwMode="auto">
            <a:xfrm>
              <a:off x="4294340" y="1632451"/>
              <a:ext cx="41511" cy="3718"/>
            </a:xfrm>
            <a:custGeom>
              <a:avLst/>
              <a:gdLst>
                <a:gd name="T0" fmla="*/ 2147483646 w 88"/>
                <a:gd name="T1" fmla="*/ 0 h 10"/>
                <a:gd name="T2" fmla="*/ 0 w 88"/>
                <a:gd name="T3" fmla="*/ 0 h 10"/>
                <a:gd name="T4" fmla="*/ 2147483646 w 88"/>
                <a:gd name="T5" fmla="*/ 0 h 10"/>
                <a:gd name="T6" fmla="*/ 2147483646 w 88"/>
                <a:gd name="T7" fmla="*/ 0 h 10"/>
                <a:gd name="T8" fmla="*/ 0 60000 65536"/>
                <a:gd name="T9" fmla="*/ 0 60000 65536"/>
                <a:gd name="T10" fmla="*/ 0 60000 65536"/>
                <a:gd name="T11" fmla="*/ 0 60000 65536"/>
                <a:gd name="T12" fmla="*/ 0 w 88"/>
                <a:gd name="T13" fmla="*/ 0 h 10"/>
                <a:gd name="T14" fmla="*/ 88 w 88"/>
                <a:gd name="T15" fmla="*/ 10 h 10"/>
              </a:gdLst>
              <a:ahLst/>
              <a:cxnLst>
                <a:cxn ang="T8">
                  <a:pos x="T0" y="T1"/>
                </a:cxn>
                <a:cxn ang="T9">
                  <a:pos x="T2" y="T3"/>
                </a:cxn>
                <a:cxn ang="T10">
                  <a:pos x="T4" y="T5"/>
                </a:cxn>
                <a:cxn ang="T11">
                  <a:pos x="T6" y="T7"/>
                </a:cxn>
              </a:cxnLst>
              <a:rect l="T12" t="T13" r="T14" b="T15"/>
              <a:pathLst>
                <a:path w="88" h="10">
                  <a:moveTo>
                    <a:pt x="88" y="0"/>
                  </a:moveTo>
                  <a:lnTo>
                    <a:pt x="0" y="4"/>
                  </a:lnTo>
                  <a:lnTo>
                    <a:pt x="47" y="10"/>
                  </a:lnTo>
                  <a:lnTo>
                    <a:pt x="88"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1" name="Freeform 341"/>
            <p:cNvSpPr>
              <a:spLocks noChangeAspect="1"/>
            </p:cNvSpPr>
            <p:nvPr/>
          </p:nvSpPr>
          <p:spPr bwMode="auto">
            <a:xfrm>
              <a:off x="4338618" y="1626253"/>
              <a:ext cx="38743" cy="6198"/>
            </a:xfrm>
            <a:custGeom>
              <a:avLst/>
              <a:gdLst>
                <a:gd name="T0" fmla="*/ 2147483646 w 85"/>
                <a:gd name="T1" fmla="*/ 0 h 10"/>
                <a:gd name="T2" fmla="*/ 0 w 85"/>
                <a:gd name="T3" fmla="*/ 2147483646 h 10"/>
                <a:gd name="T4" fmla="*/ 2147483646 w 85"/>
                <a:gd name="T5" fmla="*/ 0 h 10"/>
                <a:gd name="T6" fmla="*/ 2147483646 w 85"/>
                <a:gd name="T7" fmla="*/ 0 h 10"/>
                <a:gd name="T8" fmla="*/ 0 60000 65536"/>
                <a:gd name="T9" fmla="*/ 0 60000 65536"/>
                <a:gd name="T10" fmla="*/ 0 60000 65536"/>
                <a:gd name="T11" fmla="*/ 0 60000 65536"/>
                <a:gd name="T12" fmla="*/ 0 w 85"/>
                <a:gd name="T13" fmla="*/ 0 h 10"/>
                <a:gd name="T14" fmla="*/ 85 w 85"/>
                <a:gd name="T15" fmla="*/ 10 h 10"/>
              </a:gdLst>
              <a:ahLst/>
              <a:cxnLst>
                <a:cxn ang="T8">
                  <a:pos x="T0" y="T1"/>
                </a:cxn>
                <a:cxn ang="T9">
                  <a:pos x="T2" y="T3"/>
                </a:cxn>
                <a:cxn ang="T10">
                  <a:pos x="T4" y="T5"/>
                </a:cxn>
                <a:cxn ang="T11">
                  <a:pos x="T6" y="T7"/>
                </a:cxn>
              </a:cxnLst>
              <a:rect l="T12" t="T13" r="T14" b="T15"/>
              <a:pathLst>
                <a:path w="85" h="10">
                  <a:moveTo>
                    <a:pt x="85" y="7"/>
                  </a:moveTo>
                  <a:lnTo>
                    <a:pt x="0" y="10"/>
                  </a:lnTo>
                  <a:lnTo>
                    <a:pt x="71" y="0"/>
                  </a:lnTo>
                  <a:lnTo>
                    <a:pt x="85" y="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2" name="Freeform 342"/>
            <p:cNvSpPr>
              <a:spLocks noChangeAspect="1"/>
            </p:cNvSpPr>
            <p:nvPr/>
          </p:nvSpPr>
          <p:spPr bwMode="auto">
            <a:xfrm>
              <a:off x="5188204" y="1744008"/>
              <a:ext cx="29058" cy="4958"/>
            </a:xfrm>
            <a:custGeom>
              <a:avLst/>
              <a:gdLst>
                <a:gd name="T0" fmla="*/ 2147483646 w 62"/>
                <a:gd name="T1" fmla="*/ 0 h 11"/>
                <a:gd name="T2" fmla="*/ 0 w 62"/>
                <a:gd name="T3" fmla="*/ 0 h 11"/>
                <a:gd name="T4" fmla="*/ 2147483646 w 62"/>
                <a:gd name="T5" fmla="*/ 0 h 11"/>
                <a:gd name="T6" fmla="*/ 2147483646 w 62"/>
                <a:gd name="T7" fmla="*/ 0 h 11"/>
                <a:gd name="T8" fmla="*/ 0 60000 65536"/>
                <a:gd name="T9" fmla="*/ 0 60000 65536"/>
                <a:gd name="T10" fmla="*/ 0 60000 65536"/>
                <a:gd name="T11" fmla="*/ 0 60000 65536"/>
                <a:gd name="T12" fmla="*/ 0 w 62"/>
                <a:gd name="T13" fmla="*/ 0 h 11"/>
                <a:gd name="T14" fmla="*/ 62 w 62"/>
                <a:gd name="T15" fmla="*/ 11 h 11"/>
              </a:gdLst>
              <a:ahLst/>
              <a:cxnLst>
                <a:cxn ang="T8">
                  <a:pos x="T0" y="T1"/>
                </a:cxn>
                <a:cxn ang="T9">
                  <a:pos x="T2" y="T3"/>
                </a:cxn>
                <a:cxn ang="T10">
                  <a:pos x="T4" y="T5"/>
                </a:cxn>
                <a:cxn ang="T11">
                  <a:pos x="T6" y="T7"/>
                </a:cxn>
              </a:cxnLst>
              <a:rect l="T12" t="T13" r="T14" b="T15"/>
              <a:pathLst>
                <a:path w="62" h="11">
                  <a:moveTo>
                    <a:pt x="59" y="0"/>
                  </a:moveTo>
                  <a:lnTo>
                    <a:pt x="0" y="5"/>
                  </a:lnTo>
                  <a:lnTo>
                    <a:pt x="62" y="11"/>
                  </a:lnTo>
                  <a:lnTo>
                    <a:pt x="59"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3" name="Freeform 343"/>
            <p:cNvSpPr>
              <a:spLocks noChangeAspect="1"/>
            </p:cNvSpPr>
            <p:nvPr/>
          </p:nvSpPr>
          <p:spPr bwMode="auto">
            <a:xfrm>
              <a:off x="6527616" y="2255931"/>
              <a:ext cx="8302" cy="14874"/>
            </a:xfrm>
            <a:custGeom>
              <a:avLst/>
              <a:gdLst>
                <a:gd name="T0" fmla="*/ 2147483646 w 17"/>
                <a:gd name="T1" fmla="*/ 0 h 33"/>
                <a:gd name="T2" fmla="*/ 0 w 17"/>
                <a:gd name="T3" fmla="*/ 2147483646 h 33"/>
                <a:gd name="T4" fmla="*/ 0 w 17"/>
                <a:gd name="T5" fmla="*/ 0 h 33"/>
                <a:gd name="T6" fmla="*/ 2147483646 w 17"/>
                <a:gd name="T7" fmla="*/ 0 h 33"/>
                <a:gd name="T8" fmla="*/ 0 60000 65536"/>
                <a:gd name="T9" fmla="*/ 0 60000 65536"/>
                <a:gd name="T10" fmla="*/ 0 60000 65536"/>
                <a:gd name="T11" fmla="*/ 0 60000 65536"/>
                <a:gd name="T12" fmla="*/ 0 w 17"/>
                <a:gd name="T13" fmla="*/ 0 h 33"/>
                <a:gd name="T14" fmla="*/ 17 w 17"/>
                <a:gd name="T15" fmla="*/ 33 h 33"/>
              </a:gdLst>
              <a:ahLst/>
              <a:cxnLst>
                <a:cxn ang="T8">
                  <a:pos x="T0" y="T1"/>
                </a:cxn>
                <a:cxn ang="T9">
                  <a:pos x="T2" y="T3"/>
                </a:cxn>
                <a:cxn ang="T10">
                  <a:pos x="T4" y="T5"/>
                </a:cxn>
                <a:cxn ang="T11">
                  <a:pos x="T6" y="T7"/>
                </a:cxn>
              </a:cxnLst>
              <a:rect l="T12" t="T13" r="T14" b="T15"/>
              <a:pathLst>
                <a:path w="17" h="33">
                  <a:moveTo>
                    <a:pt x="17" y="5"/>
                  </a:moveTo>
                  <a:lnTo>
                    <a:pt x="5" y="33"/>
                  </a:lnTo>
                  <a:lnTo>
                    <a:pt x="0" y="0"/>
                  </a:lnTo>
                  <a:lnTo>
                    <a:pt x="17"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4" name="Freeform 344"/>
            <p:cNvSpPr>
              <a:spLocks noChangeAspect="1"/>
            </p:cNvSpPr>
            <p:nvPr/>
          </p:nvSpPr>
          <p:spPr bwMode="auto">
            <a:xfrm>
              <a:off x="6452897" y="2404673"/>
              <a:ext cx="9686" cy="14874"/>
            </a:xfrm>
            <a:custGeom>
              <a:avLst/>
              <a:gdLst>
                <a:gd name="T0" fmla="*/ 2147483646 w 21"/>
                <a:gd name="T1" fmla="*/ 0 h 34"/>
                <a:gd name="T2" fmla="*/ 0 w 21"/>
                <a:gd name="T3" fmla="*/ 2147483646 h 34"/>
                <a:gd name="T4" fmla="*/ 0 w 21"/>
                <a:gd name="T5" fmla="*/ 0 h 34"/>
                <a:gd name="T6" fmla="*/ 2147483646 w 21"/>
                <a:gd name="T7" fmla="*/ 0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lnTo>
                    <a:pt x="0" y="34"/>
                  </a:lnTo>
                  <a:lnTo>
                    <a:pt x="0" y="9"/>
                  </a:lnTo>
                  <a:lnTo>
                    <a:pt x="21"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5" name="Freeform 345"/>
            <p:cNvSpPr>
              <a:spLocks noChangeAspect="1"/>
            </p:cNvSpPr>
            <p:nvPr/>
          </p:nvSpPr>
          <p:spPr bwMode="auto">
            <a:xfrm>
              <a:off x="5635136" y="1748966"/>
              <a:ext cx="13837" cy="4958"/>
            </a:xfrm>
            <a:custGeom>
              <a:avLst/>
              <a:gdLst>
                <a:gd name="T0" fmla="*/ 2147483646 w 30"/>
                <a:gd name="T1" fmla="*/ 0 h 15"/>
                <a:gd name="T2" fmla="*/ 0 w 30"/>
                <a:gd name="T3" fmla="*/ 0 h 15"/>
                <a:gd name="T4" fmla="*/ 2147483646 w 30"/>
                <a:gd name="T5" fmla="*/ 0 h 15"/>
                <a:gd name="T6" fmla="*/ 2147483646 w 30"/>
                <a:gd name="T7" fmla="*/ 0 h 15"/>
                <a:gd name="T8" fmla="*/ 0 60000 65536"/>
                <a:gd name="T9" fmla="*/ 0 60000 65536"/>
                <a:gd name="T10" fmla="*/ 0 60000 65536"/>
                <a:gd name="T11" fmla="*/ 0 60000 65536"/>
                <a:gd name="T12" fmla="*/ 0 w 30"/>
                <a:gd name="T13" fmla="*/ 0 h 15"/>
                <a:gd name="T14" fmla="*/ 30 w 30"/>
                <a:gd name="T15" fmla="*/ 15 h 15"/>
              </a:gdLst>
              <a:ahLst/>
              <a:cxnLst>
                <a:cxn ang="T8">
                  <a:pos x="T0" y="T1"/>
                </a:cxn>
                <a:cxn ang="T9">
                  <a:pos x="T2" y="T3"/>
                </a:cxn>
                <a:cxn ang="T10">
                  <a:pos x="T4" y="T5"/>
                </a:cxn>
                <a:cxn ang="T11">
                  <a:pos x="T6" y="T7"/>
                </a:cxn>
              </a:cxnLst>
              <a:rect l="T12" t="T13" r="T14" b="T15"/>
              <a:pathLst>
                <a:path w="30" h="15">
                  <a:moveTo>
                    <a:pt x="30" y="0"/>
                  </a:moveTo>
                  <a:lnTo>
                    <a:pt x="0" y="1"/>
                  </a:lnTo>
                  <a:lnTo>
                    <a:pt x="29" y="15"/>
                  </a:lnTo>
                  <a:lnTo>
                    <a:pt x="3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6" name="Freeform 346"/>
            <p:cNvSpPr>
              <a:spLocks noChangeAspect="1"/>
            </p:cNvSpPr>
            <p:nvPr/>
          </p:nvSpPr>
          <p:spPr bwMode="auto">
            <a:xfrm>
              <a:off x="4107542" y="1632451"/>
              <a:ext cx="40127" cy="2479"/>
            </a:xfrm>
            <a:custGeom>
              <a:avLst/>
              <a:gdLst>
                <a:gd name="T0" fmla="*/ 2147483646 w 87"/>
                <a:gd name="T1" fmla="*/ 0 h 6"/>
                <a:gd name="T2" fmla="*/ 0 w 87"/>
                <a:gd name="T3" fmla="*/ 0 h 6"/>
                <a:gd name="T4" fmla="*/ 2147483646 w 87"/>
                <a:gd name="T5" fmla="*/ 0 h 6"/>
                <a:gd name="T6" fmla="*/ 2147483646 w 87"/>
                <a:gd name="T7" fmla="*/ 0 h 6"/>
                <a:gd name="T8" fmla="*/ 0 60000 65536"/>
                <a:gd name="T9" fmla="*/ 0 60000 65536"/>
                <a:gd name="T10" fmla="*/ 0 60000 65536"/>
                <a:gd name="T11" fmla="*/ 0 60000 65536"/>
                <a:gd name="T12" fmla="*/ 0 w 87"/>
                <a:gd name="T13" fmla="*/ 0 h 6"/>
                <a:gd name="T14" fmla="*/ 87 w 87"/>
                <a:gd name="T15" fmla="*/ 6 h 6"/>
              </a:gdLst>
              <a:ahLst/>
              <a:cxnLst>
                <a:cxn ang="T8">
                  <a:pos x="T0" y="T1"/>
                </a:cxn>
                <a:cxn ang="T9">
                  <a:pos x="T2" y="T3"/>
                </a:cxn>
                <a:cxn ang="T10">
                  <a:pos x="T4" y="T5"/>
                </a:cxn>
                <a:cxn ang="T11">
                  <a:pos x="T6" y="T7"/>
                </a:cxn>
              </a:cxnLst>
              <a:rect l="T12" t="T13" r="T14" b="T15"/>
              <a:pathLst>
                <a:path w="87" h="6">
                  <a:moveTo>
                    <a:pt x="87" y="3"/>
                  </a:moveTo>
                  <a:lnTo>
                    <a:pt x="0" y="6"/>
                  </a:lnTo>
                  <a:lnTo>
                    <a:pt x="20" y="0"/>
                  </a:lnTo>
                  <a:lnTo>
                    <a:pt x="87"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7" name="Freeform 347"/>
            <p:cNvSpPr>
              <a:spLocks noChangeAspect="1"/>
            </p:cNvSpPr>
            <p:nvPr/>
          </p:nvSpPr>
          <p:spPr bwMode="auto">
            <a:xfrm>
              <a:off x="4270818" y="1637409"/>
              <a:ext cx="27674" cy="3718"/>
            </a:xfrm>
            <a:custGeom>
              <a:avLst/>
              <a:gdLst>
                <a:gd name="T0" fmla="*/ 2147483646 w 60"/>
                <a:gd name="T1" fmla="*/ 0 h 5"/>
                <a:gd name="T2" fmla="*/ 0 w 60"/>
                <a:gd name="T3" fmla="*/ 0 h 5"/>
                <a:gd name="T4" fmla="*/ 2147483646 w 60"/>
                <a:gd name="T5" fmla="*/ 0 h 5"/>
                <a:gd name="T6" fmla="*/ 2147483646 w 60"/>
                <a:gd name="T7" fmla="*/ 0 h 5"/>
                <a:gd name="T8" fmla="*/ 0 60000 65536"/>
                <a:gd name="T9" fmla="*/ 0 60000 65536"/>
                <a:gd name="T10" fmla="*/ 0 60000 65536"/>
                <a:gd name="T11" fmla="*/ 0 60000 65536"/>
                <a:gd name="T12" fmla="*/ 0 w 60"/>
                <a:gd name="T13" fmla="*/ 0 h 5"/>
                <a:gd name="T14" fmla="*/ 60 w 60"/>
                <a:gd name="T15" fmla="*/ 5 h 5"/>
              </a:gdLst>
              <a:ahLst/>
              <a:cxnLst>
                <a:cxn ang="T8">
                  <a:pos x="T0" y="T1"/>
                </a:cxn>
                <a:cxn ang="T9">
                  <a:pos x="T2" y="T3"/>
                </a:cxn>
                <a:cxn ang="T10">
                  <a:pos x="T4" y="T5"/>
                </a:cxn>
                <a:cxn ang="T11">
                  <a:pos x="T6" y="T7"/>
                </a:cxn>
              </a:cxnLst>
              <a:rect l="T12" t="T13" r="T14" b="T15"/>
              <a:pathLst>
                <a:path w="60" h="5">
                  <a:moveTo>
                    <a:pt x="60" y="0"/>
                  </a:moveTo>
                  <a:lnTo>
                    <a:pt x="0" y="0"/>
                  </a:lnTo>
                  <a:lnTo>
                    <a:pt x="29" y="5"/>
                  </a:lnTo>
                  <a:lnTo>
                    <a:pt x="6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8" name="Freeform 348"/>
            <p:cNvSpPr>
              <a:spLocks noChangeAspect="1"/>
            </p:cNvSpPr>
            <p:nvPr/>
          </p:nvSpPr>
          <p:spPr bwMode="auto">
            <a:xfrm>
              <a:off x="6607870" y="2149332"/>
              <a:ext cx="31825" cy="14874"/>
            </a:xfrm>
            <a:custGeom>
              <a:avLst/>
              <a:gdLst>
                <a:gd name="T0" fmla="*/ 2147483646 w 68"/>
                <a:gd name="T1" fmla="*/ 2147483646 h 36"/>
                <a:gd name="T2" fmla="*/ 0 w 68"/>
                <a:gd name="T3" fmla="*/ 0 h 36"/>
                <a:gd name="T4" fmla="*/ 2147483646 w 68"/>
                <a:gd name="T5" fmla="*/ 2147483646 h 36"/>
                <a:gd name="T6" fmla="*/ 2147483646 w 68"/>
                <a:gd name="T7" fmla="*/ 2147483646 h 36"/>
                <a:gd name="T8" fmla="*/ 0 60000 65536"/>
                <a:gd name="T9" fmla="*/ 0 60000 65536"/>
                <a:gd name="T10" fmla="*/ 0 60000 65536"/>
                <a:gd name="T11" fmla="*/ 0 60000 65536"/>
                <a:gd name="T12" fmla="*/ 0 w 68"/>
                <a:gd name="T13" fmla="*/ 0 h 36"/>
                <a:gd name="T14" fmla="*/ 68 w 68"/>
                <a:gd name="T15" fmla="*/ 36 h 36"/>
              </a:gdLst>
              <a:ahLst/>
              <a:cxnLst>
                <a:cxn ang="T8">
                  <a:pos x="T0" y="T1"/>
                </a:cxn>
                <a:cxn ang="T9">
                  <a:pos x="T2" y="T3"/>
                </a:cxn>
                <a:cxn ang="T10">
                  <a:pos x="T4" y="T5"/>
                </a:cxn>
                <a:cxn ang="T11">
                  <a:pos x="T6" y="T7"/>
                </a:cxn>
              </a:cxnLst>
              <a:rect l="T12" t="T13" r="T14" b="T15"/>
              <a:pathLst>
                <a:path w="68" h="36">
                  <a:moveTo>
                    <a:pt x="68" y="36"/>
                  </a:moveTo>
                  <a:lnTo>
                    <a:pt x="0" y="0"/>
                  </a:lnTo>
                  <a:lnTo>
                    <a:pt x="58" y="25"/>
                  </a:lnTo>
                  <a:lnTo>
                    <a:pt x="68" y="3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19" name="Freeform 349"/>
            <p:cNvSpPr>
              <a:spLocks noChangeAspect="1"/>
            </p:cNvSpPr>
            <p:nvPr/>
          </p:nvSpPr>
          <p:spPr bwMode="auto">
            <a:xfrm>
              <a:off x="5517522" y="1717977"/>
              <a:ext cx="16604" cy="7437"/>
            </a:xfrm>
            <a:custGeom>
              <a:avLst/>
              <a:gdLst>
                <a:gd name="T0" fmla="*/ 2147483646 w 39"/>
                <a:gd name="T1" fmla="*/ 0 h 20"/>
                <a:gd name="T2" fmla="*/ 0 w 39"/>
                <a:gd name="T3" fmla="*/ 0 h 20"/>
                <a:gd name="T4" fmla="*/ 2147483646 w 39"/>
                <a:gd name="T5" fmla="*/ 0 h 20"/>
                <a:gd name="T6" fmla="*/ 2147483646 w 39"/>
                <a:gd name="T7" fmla="*/ 0 h 20"/>
                <a:gd name="T8" fmla="*/ 0 60000 65536"/>
                <a:gd name="T9" fmla="*/ 0 60000 65536"/>
                <a:gd name="T10" fmla="*/ 0 60000 65536"/>
                <a:gd name="T11" fmla="*/ 0 60000 65536"/>
                <a:gd name="T12" fmla="*/ 0 w 39"/>
                <a:gd name="T13" fmla="*/ 0 h 20"/>
                <a:gd name="T14" fmla="*/ 39 w 39"/>
                <a:gd name="T15" fmla="*/ 20 h 20"/>
              </a:gdLst>
              <a:ahLst/>
              <a:cxnLst>
                <a:cxn ang="T8">
                  <a:pos x="T0" y="T1"/>
                </a:cxn>
                <a:cxn ang="T9">
                  <a:pos x="T2" y="T3"/>
                </a:cxn>
                <a:cxn ang="T10">
                  <a:pos x="T4" y="T5"/>
                </a:cxn>
                <a:cxn ang="T11">
                  <a:pos x="T6" y="T7"/>
                </a:cxn>
              </a:cxnLst>
              <a:rect l="T12" t="T13" r="T14" b="T15"/>
              <a:pathLst>
                <a:path w="39" h="20">
                  <a:moveTo>
                    <a:pt x="33" y="10"/>
                  </a:moveTo>
                  <a:lnTo>
                    <a:pt x="0" y="0"/>
                  </a:lnTo>
                  <a:lnTo>
                    <a:pt x="39" y="20"/>
                  </a:lnTo>
                  <a:lnTo>
                    <a:pt x="33" y="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0" name="Freeform 350"/>
            <p:cNvSpPr>
              <a:spLocks noChangeAspect="1"/>
            </p:cNvSpPr>
            <p:nvPr/>
          </p:nvSpPr>
          <p:spPr bwMode="auto">
            <a:xfrm>
              <a:off x="3873698" y="2067523"/>
              <a:ext cx="16604" cy="1240"/>
            </a:xfrm>
            <a:custGeom>
              <a:avLst/>
              <a:gdLst>
                <a:gd name="T0" fmla="*/ 2147483646 w 35"/>
                <a:gd name="T1" fmla="*/ 0 h 6"/>
                <a:gd name="T2" fmla="*/ 0 w 35"/>
                <a:gd name="T3" fmla="*/ 0 h 6"/>
                <a:gd name="T4" fmla="*/ 0 w 35"/>
                <a:gd name="T5" fmla="*/ 0 h 6"/>
                <a:gd name="T6" fmla="*/ 2147483646 w 35"/>
                <a:gd name="T7" fmla="*/ 0 h 6"/>
                <a:gd name="T8" fmla="*/ 0 60000 65536"/>
                <a:gd name="T9" fmla="*/ 0 60000 65536"/>
                <a:gd name="T10" fmla="*/ 0 60000 65536"/>
                <a:gd name="T11" fmla="*/ 0 60000 65536"/>
                <a:gd name="T12" fmla="*/ 0 w 35"/>
                <a:gd name="T13" fmla="*/ 0 h 6"/>
                <a:gd name="T14" fmla="*/ 35 w 35"/>
                <a:gd name="T15" fmla="*/ 6 h 6"/>
              </a:gdLst>
              <a:ahLst/>
              <a:cxnLst>
                <a:cxn ang="T8">
                  <a:pos x="T0" y="T1"/>
                </a:cxn>
                <a:cxn ang="T9">
                  <a:pos x="T2" y="T3"/>
                </a:cxn>
                <a:cxn ang="T10">
                  <a:pos x="T4" y="T5"/>
                </a:cxn>
                <a:cxn ang="T11">
                  <a:pos x="T6" y="T7"/>
                </a:cxn>
              </a:cxnLst>
              <a:rect l="T12" t="T13" r="T14" b="T15"/>
              <a:pathLst>
                <a:path w="35" h="6">
                  <a:moveTo>
                    <a:pt x="35" y="6"/>
                  </a:moveTo>
                  <a:lnTo>
                    <a:pt x="0" y="5"/>
                  </a:lnTo>
                  <a:lnTo>
                    <a:pt x="11" y="0"/>
                  </a:lnTo>
                  <a:lnTo>
                    <a:pt x="35"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1" name="Freeform 351"/>
            <p:cNvSpPr>
              <a:spLocks noChangeAspect="1"/>
            </p:cNvSpPr>
            <p:nvPr/>
          </p:nvSpPr>
          <p:spPr bwMode="auto">
            <a:xfrm>
              <a:off x="3720109" y="2417069"/>
              <a:ext cx="4151" cy="1240"/>
            </a:xfrm>
            <a:custGeom>
              <a:avLst/>
              <a:gdLst>
                <a:gd name="T0" fmla="*/ 2147483646 w 5"/>
                <a:gd name="T1" fmla="*/ 0 h 5"/>
                <a:gd name="T2" fmla="*/ 2147483646 w 5"/>
                <a:gd name="T3" fmla="*/ 0 h 5"/>
                <a:gd name="T4" fmla="*/ 2147483646 w 5"/>
                <a:gd name="T5" fmla="*/ 0 h 5"/>
                <a:gd name="T6" fmla="*/ 0 w 5"/>
                <a:gd name="T7" fmla="*/ 0 h 5"/>
                <a:gd name="T8" fmla="*/ 0 w 5"/>
                <a:gd name="T9" fmla="*/ 0 h 5"/>
                <a:gd name="T10" fmla="*/ 2147483646 w 5"/>
                <a:gd name="T11" fmla="*/ 0 h 5"/>
                <a:gd name="T12" fmla="*/ 2147483646 w 5"/>
                <a:gd name="T13" fmla="*/ 0 h 5"/>
                <a:gd name="T14" fmla="*/ 0 60000 65536"/>
                <a:gd name="T15" fmla="*/ 0 60000 65536"/>
                <a:gd name="T16" fmla="*/ 0 60000 65536"/>
                <a:gd name="T17" fmla="*/ 0 60000 65536"/>
                <a:gd name="T18" fmla="*/ 0 60000 65536"/>
                <a:gd name="T19" fmla="*/ 0 60000 65536"/>
                <a:gd name="T20" fmla="*/ 0 60000 65536"/>
                <a:gd name="T21" fmla="*/ 0 w 5"/>
                <a:gd name="T22" fmla="*/ 0 h 5"/>
                <a:gd name="T23" fmla="*/ 5 w 5"/>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5">
                  <a:moveTo>
                    <a:pt x="5" y="2"/>
                  </a:moveTo>
                  <a:lnTo>
                    <a:pt x="5" y="0"/>
                  </a:lnTo>
                  <a:lnTo>
                    <a:pt x="2" y="0"/>
                  </a:lnTo>
                  <a:lnTo>
                    <a:pt x="0" y="2"/>
                  </a:lnTo>
                  <a:lnTo>
                    <a:pt x="0" y="3"/>
                  </a:lnTo>
                  <a:lnTo>
                    <a:pt x="3" y="5"/>
                  </a:lnTo>
                  <a:lnTo>
                    <a:pt x="5" y="2"/>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2" name="Freeform 352"/>
            <p:cNvSpPr>
              <a:spLocks noChangeAspect="1"/>
            </p:cNvSpPr>
            <p:nvPr/>
          </p:nvSpPr>
          <p:spPr bwMode="auto">
            <a:xfrm>
              <a:off x="3796211" y="2283200"/>
              <a:ext cx="117614" cy="40905"/>
            </a:xfrm>
            <a:custGeom>
              <a:avLst/>
              <a:gdLst>
                <a:gd name="T0" fmla="*/ 2147483646 w 252"/>
                <a:gd name="T1" fmla="*/ 0 h 91"/>
                <a:gd name="T2" fmla="*/ 2147483646 w 252"/>
                <a:gd name="T3" fmla="*/ 0 h 91"/>
                <a:gd name="T4" fmla="*/ 2147483646 w 252"/>
                <a:gd name="T5" fmla="*/ 0 h 91"/>
                <a:gd name="T6" fmla="*/ 2147483646 w 252"/>
                <a:gd name="T7" fmla="*/ 2147483646 h 91"/>
                <a:gd name="T8" fmla="*/ 2147483646 w 252"/>
                <a:gd name="T9" fmla="*/ 2147483646 h 91"/>
                <a:gd name="T10" fmla="*/ 2147483646 w 252"/>
                <a:gd name="T11" fmla="*/ 2147483646 h 91"/>
                <a:gd name="T12" fmla="*/ 2147483646 w 252"/>
                <a:gd name="T13" fmla="*/ 2147483646 h 91"/>
                <a:gd name="T14" fmla="*/ 0 w 252"/>
                <a:gd name="T15" fmla="*/ 2147483646 h 91"/>
                <a:gd name="T16" fmla="*/ 0 w 252"/>
                <a:gd name="T17" fmla="*/ 2147483646 h 91"/>
                <a:gd name="T18" fmla="*/ 2147483646 w 252"/>
                <a:gd name="T19" fmla="*/ 2147483646 h 91"/>
                <a:gd name="T20" fmla="*/ 2147483646 w 252"/>
                <a:gd name="T21" fmla="*/ 2147483646 h 91"/>
                <a:gd name="T22" fmla="*/ 2147483646 w 252"/>
                <a:gd name="T23" fmla="*/ 2147483646 h 91"/>
                <a:gd name="T24" fmla="*/ 2147483646 w 252"/>
                <a:gd name="T25" fmla="*/ 2147483646 h 91"/>
                <a:gd name="T26" fmla="*/ 2147483646 w 252"/>
                <a:gd name="T27" fmla="*/ 2147483646 h 91"/>
                <a:gd name="T28" fmla="*/ 2147483646 w 252"/>
                <a:gd name="T29" fmla="*/ 2147483646 h 91"/>
                <a:gd name="T30" fmla="*/ 2147483646 w 252"/>
                <a:gd name="T31" fmla="*/ 0 h 91"/>
                <a:gd name="T32" fmla="*/ 2147483646 w 252"/>
                <a:gd name="T33" fmla="*/ 0 h 91"/>
                <a:gd name="T34" fmla="*/ 2147483646 w 252"/>
                <a:gd name="T35" fmla="*/ 0 h 91"/>
                <a:gd name="T36" fmla="*/ 2147483646 w 252"/>
                <a:gd name="T37" fmla="*/ 0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2"/>
                <a:gd name="T58" fmla="*/ 0 h 91"/>
                <a:gd name="T59" fmla="*/ 252 w 252"/>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2" h="91">
                  <a:moveTo>
                    <a:pt x="93" y="0"/>
                  </a:moveTo>
                  <a:lnTo>
                    <a:pt x="90" y="4"/>
                  </a:lnTo>
                  <a:lnTo>
                    <a:pt x="78" y="15"/>
                  </a:lnTo>
                  <a:lnTo>
                    <a:pt x="66" y="19"/>
                  </a:lnTo>
                  <a:lnTo>
                    <a:pt x="67" y="25"/>
                  </a:lnTo>
                  <a:lnTo>
                    <a:pt x="52" y="39"/>
                  </a:lnTo>
                  <a:lnTo>
                    <a:pt x="27" y="45"/>
                  </a:lnTo>
                  <a:lnTo>
                    <a:pt x="13" y="45"/>
                  </a:lnTo>
                  <a:lnTo>
                    <a:pt x="0" y="42"/>
                  </a:lnTo>
                  <a:lnTo>
                    <a:pt x="28" y="83"/>
                  </a:lnTo>
                  <a:lnTo>
                    <a:pt x="42" y="89"/>
                  </a:lnTo>
                  <a:lnTo>
                    <a:pt x="96" y="91"/>
                  </a:lnTo>
                  <a:lnTo>
                    <a:pt x="166" y="59"/>
                  </a:lnTo>
                  <a:lnTo>
                    <a:pt x="239" y="61"/>
                  </a:lnTo>
                  <a:lnTo>
                    <a:pt x="252" y="25"/>
                  </a:lnTo>
                  <a:lnTo>
                    <a:pt x="187" y="10"/>
                  </a:lnTo>
                  <a:lnTo>
                    <a:pt x="149" y="13"/>
                  </a:lnTo>
                  <a:lnTo>
                    <a:pt x="139" y="3"/>
                  </a:lnTo>
                  <a:lnTo>
                    <a:pt x="9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3" name="Freeform 353"/>
            <p:cNvSpPr>
              <a:spLocks noChangeAspect="1"/>
            </p:cNvSpPr>
            <p:nvPr/>
          </p:nvSpPr>
          <p:spPr bwMode="auto">
            <a:xfrm>
              <a:off x="3739480" y="2346416"/>
              <a:ext cx="59498" cy="33467"/>
            </a:xfrm>
            <a:custGeom>
              <a:avLst/>
              <a:gdLst>
                <a:gd name="T0" fmla="*/ 2147483646 w 128"/>
                <a:gd name="T1" fmla="*/ 2147483646 h 76"/>
                <a:gd name="T2" fmla="*/ 2147483646 w 128"/>
                <a:gd name="T3" fmla="*/ 2147483646 h 76"/>
                <a:gd name="T4" fmla="*/ 2147483646 w 128"/>
                <a:gd name="T5" fmla="*/ 2147483646 h 76"/>
                <a:gd name="T6" fmla="*/ 2147483646 w 128"/>
                <a:gd name="T7" fmla="*/ 2147483646 h 76"/>
                <a:gd name="T8" fmla="*/ 2147483646 w 128"/>
                <a:gd name="T9" fmla="*/ 2147483646 h 76"/>
                <a:gd name="T10" fmla="*/ 2147483646 w 128"/>
                <a:gd name="T11" fmla="*/ 2147483646 h 76"/>
                <a:gd name="T12" fmla="*/ 2147483646 w 128"/>
                <a:gd name="T13" fmla="*/ 2147483646 h 76"/>
                <a:gd name="T14" fmla="*/ 2147483646 w 128"/>
                <a:gd name="T15" fmla="*/ 2147483646 h 76"/>
                <a:gd name="T16" fmla="*/ 2147483646 w 128"/>
                <a:gd name="T17" fmla="*/ 2147483646 h 76"/>
                <a:gd name="T18" fmla="*/ 2147483646 w 128"/>
                <a:gd name="T19" fmla="*/ 2147483646 h 76"/>
                <a:gd name="T20" fmla="*/ 2147483646 w 128"/>
                <a:gd name="T21" fmla="*/ 2147483646 h 76"/>
                <a:gd name="T22" fmla="*/ 2147483646 w 128"/>
                <a:gd name="T23" fmla="*/ 2147483646 h 76"/>
                <a:gd name="T24" fmla="*/ 2147483646 w 128"/>
                <a:gd name="T25" fmla="*/ 2147483646 h 76"/>
                <a:gd name="T26" fmla="*/ 2147483646 w 128"/>
                <a:gd name="T27" fmla="*/ 2147483646 h 76"/>
                <a:gd name="T28" fmla="*/ 2147483646 w 128"/>
                <a:gd name="T29" fmla="*/ 2147483646 h 76"/>
                <a:gd name="T30" fmla="*/ 2147483646 w 128"/>
                <a:gd name="T31" fmla="*/ 2147483646 h 76"/>
                <a:gd name="T32" fmla="*/ 2147483646 w 128"/>
                <a:gd name="T33" fmla="*/ 2147483646 h 76"/>
                <a:gd name="T34" fmla="*/ 2147483646 w 128"/>
                <a:gd name="T35" fmla="*/ 2147483646 h 76"/>
                <a:gd name="T36" fmla="*/ 2147483646 w 128"/>
                <a:gd name="T37" fmla="*/ 2147483646 h 76"/>
                <a:gd name="T38" fmla="*/ 2147483646 w 128"/>
                <a:gd name="T39" fmla="*/ 2147483646 h 76"/>
                <a:gd name="T40" fmla="*/ 2147483646 w 128"/>
                <a:gd name="T41" fmla="*/ 0 h 76"/>
                <a:gd name="T42" fmla="*/ 2147483646 w 128"/>
                <a:gd name="T43" fmla="*/ 0 h 76"/>
                <a:gd name="T44" fmla="*/ 2147483646 w 128"/>
                <a:gd name="T45" fmla="*/ 0 h 76"/>
                <a:gd name="T46" fmla="*/ 2147483646 w 128"/>
                <a:gd name="T47" fmla="*/ 2147483646 h 76"/>
                <a:gd name="T48" fmla="*/ 0 w 128"/>
                <a:gd name="T49" fmla="*/ 0 h 76"/>
                <a:gd name="T50" fmla="*/ 0 w 128"/>
                <a:gd name="T51" fmla="*/ 2147483646 h 76"/>
                <a:gd name="T52" fmla="*/ 0 w 128"/>
                <a:gd name="T53" fmla="*/ 2147483646 h 76"/>
                <a:gd name="T54" fmla="*/ 2147483646 w 128"/>
                <a:gd name="T55" fmla="*/ 2147483646 h 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
                <a:gd name="T85" fmla="*/ 0 h 76"/>
                <a:gd name="T86" fmla="*/ 128 w 128"/>
                <a:gd name="T87" fmla="*/ 76 h 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 h="76">
                  <a:moveTo>
                    <a:pt x="20" y="74"/>
                  </a:moveTo>
                  <a:lnTo>
                    <a:pt x="41" y="76"/>
                  </a:lnTo>
                  <a:lnTo>
                    <a:pt x="47" y="65"/>
                  </a:lnTo>
                  <a:lnTo>
                    <a:pt x="55" y="71"/>
                  </a:lnTo>
                  <a:lnTo>
                    <a:pt x="56" y="71"/>
                  </a:lnTo>
                  <a:lnTo>
                    <a:pt x="61" y="70"/>
                  </a:lnTo>
                  <a:lnTo>
                    <a:pt x="70" y="76"/>
                  </a:lnTo>
                  <a:lnTo>
                    <a:pt x="80" y="74"/>
                  </a:lnTo>
                  <a:lnTo>
                    <a:pt x="77" y="67"/>
                  </a:lnTo>
                  <a:lnTo>
                    <a:pt x="77" y="61"/>
                  </a:lnTo>
                  <a:lnTo>
                    <a:pt x="91" y="55"/>
                  </a:lnTo>
                  <a:lnTo>
                    <a:pt x="98" y="55"/>
                  </a:lnTo>
                  <a:lnTo>
                    <a:pt x="94" y="46"/>
                  </a:lnTo>
                  <a:lnTo>
                    <a:pt x="92" y="41"/>
                  </a:lnTo>
                  <a:lnTo>
                    <a:pt x="89" y="32"/>
                  </a:lnTo>
                  <a:lnTo>
                    <a:pt x="104" y="29"/>
                  </a:lnTo>
                  <a:lnTo>
                    <a:pt x="107" y="23"/>
                  </a:lnTo>
                  <a:lnTo>
                    <a:pt x="120" y="23"/>
                  </a:lnTo>
                  <a:lnTo>
                    <a:pt x="120" y="19"/>
                  </a:lnTo>
                  <a:lnTo>
                    <a:pt x="125" y="19"/>
                  </a:lnTo>
                  <a:lnTo>
                    <a:pt x="128" y="13"/>
                  </a:lnTo>
                  <a:lnTo>
                    <a:pt x="113" y="5"/>
                  </a:lnTo>
                  <a:lnTo>
                    <a:pt x="110" y="0"/>
                  </a:lnTo>
                  <a:lnTo>
                    <a:pt x="25" y="20"/>
                  </a:lnTo>
                  <a:lnTo>
                    <a:pt x="7" y="17"/>
                  </a:lnTo>
                  <a:lnTo>
                    <a:pt x="0" y="34"/>
                  </a:lnTo>
                  <a:lnTo>
                    <a:pt x="10" y="70"/>
                  </a:lnTo>
                  <a:lnTo>
                    <a:pt x="20" y="7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4" name="Freeform 354"/>
            <p:cNvSpPr>
              <a:spLocks noChangeAspect="1"/>
            </p:cNvSpPr>
            <p:nvPr/>
          </p:nvSpPr>
          <p:spPr bwMode="auto">
            <a:xfrm>
              <a:off x="3671679" y="1849367"/>
              <a:ext cx="208938" cy="299965"/>
            </a:xfrm>
            <a:custGeom>
              <a:avLst/>
              <a:gdLst>
                <a:gd name="T0" fmla="*/ 2147483646 w 446"/>
                <a:gd name="T1" fmla="*/ 2147483646 h 679"/>
                <a:gd name="T2" fmla="*/ 2147483646 w 446"/>
                <a:gd name="T3" fmla="*/ 2147483646 h 679"/>
                <a:gd name="T4" fmla="*/ 2147483646 w 446"/>
                <a:gd name="T5" fmla="*/ 2147483646 h 679"/>
                <a:gd name="T6" fmla="*/ 2147483646 w 446"/>
                <a:gd name="T7" fmla="*/ 2147483646 h 679"/>
                <a:gd name="T8" fmla="*/ 2147483646 w 446"/>
                <a:gd name="T9" fmla="*/ 2147483646 h 679"/>
                <a:gd name="T10" fmla="*/ 2147483646 w 446"/>
                <a:gd name="T11" fmla="*/ 2147483646 h 679"/>
                <a:gd name="T12" fmla="*/ 2147483646 w 446"/>
                <a:gd name="T13" fmla="*/ 2147483646 h 679"/>
                <a:gd name="T14" fmla="*/ 2147483646 w 446"/>
                <a:gd name="T15" fmla="*/ 2147483646 h 679"/>
                <a:gd name="T16" fmla="*/ 2147483646 w 446"/>
                <a:gd name="T17" fmla="*/ 2147483646 h 679"/>
                <a:gd name="T18" fmla="*/ 2147483646 w 446"/>
                <a:gd name="T19" fmla="*/ 2147483646 h 679"/>
                <a:gd name="T20" fmla="*/ 2147483646 w 446"/>
                <a:gd name="T21" fmla="*/ 2147483646 h 679"/>
                <a:gd name="T22" fmla="*/ 2147483646 w 446"/>
                <a:gd name="T23" fmla="*/ 2147483646 h 679"/>
                <a:gd name="T24" fmla="*/ 2147483646 w 446"/>
                <a:gd name="T25" fmla="*/ 2147483646 h 679"/>
                <a:gd name="T26" fmla="*/ 2147483646 w 446"/>
                <a:gd name="T27" fmla="*/ 2147483646 h 679"/>
                <a:gd name="T28" fmla="*/ 2147483646 w 446"/>
                <a:gd name="T29" fmla="*/ 2147483646 h 679"/>
                <a:gd name="T30" fmla="*/ 2147483646 w 446"/>
                <a:gd name="T31" fmla="*/ 2147483646 h 679"/>
                <a:gd name="T32" fmla="*/ 2147483646 w 446"/>
                <a:gd name="T33" fmla="*/ 2147483646 h 679"/>
                <a:gd name="T34" fmla="*/ 0 w 446"/>
                <a:gd name="T35" fmla="*/ 2147483646 h 679"/>
                <a:gd name="T36" fmla="*/ 0 w 446"/>
                <a:gd name="T37" fmla="*/ 2147483646 h 679"/>
                <a:gd name="T38" fmla="*/ 2147483646 w 446"/>
                <a:gd name="T39" fmla="*/ 2147483646 h 679"/>
                <a:gd name="T40" fmla="*/ 2147483646 w 446"/>
                <a:gd name="T41" fmla="*/ 2147483646 h 679"/>
                <a:gd name="T42" fmla="*/ 2147483646 w 446"/>
                <a:gd name="T43" fmla="*/ 2147483646 h 679"/>
                <a:gd name="T44" fmla="*/ 2147483646 w 446"/>
                <a:gd name="T45" fmla="*/ 2147483646 h 679"/>
                <a:gd name="T46" fmla="*/ 2147483646 w 446"/>
                <a:gd name="T47" fmla="*/ 2147483646 h 679"/>
                <a:gd name="T48" fmla="*/ 2147483646 w 446"/>
                <a:gd name="T49" fmla="*/ 2147483646 h 679"/>
                <a:gd name="T50" fmla="*/ 2147483646 w 446"/>
                <a:gd name="T51" fmla="*/ 2147483646 h 679"/>
                <a:gd name="T52" fmla="*/ 2147483646 w 446"/>
                <a:gd name="T53" fmla="*/ 2147483646 h 679"/>
                <a:gd name="T54" fmla="*/ 2147483646 w 446"/>
                <a:gd name="T55" fmla="*/ 2147483646 h 679"/>
                <a:gd name="T56" fmla="*/ 2147483646 w 446"/>
                <a:gd name="T57" fmla="*/ 0 h 679"/>
                <a:gd name="T58" fmla="*/ 2147483646 w 446"/>
                <a:gd name="T59" fmla="*/ 2147483646 h 679"/>
                <a:gd name="T60" fmla="*/ 2147483646 w 446"/>
                <a:gd name="T61" fmla="*/ 2147483646 h 679"/>
                <a:gd name="T62" fmla="*/ 2147483646 w 446"/>
                <a:gd name="T63" fmla="*/ 2147483646 h 679"/>
                <a:gd name="T64" fmla="*/ 2147483646 w 446"/>
                <a:gd name="T65" fmla="*/ 2147483646 h 679"/>
                <a:gd name="T66" fmla="*/ 2147483646 w 446"/>
                <a:gd name="T67" fmla="*/ 2147483646 h 6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6"/>
                <a:gd name="T103" fmla="*/ 0 h 679"/>
                <a:gd name="T104" fmla="*/ 446 w 446"/>
                <a:gd name="T105" fmla="*/ 679 h 6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6" h="679">
                  <a:moveTo>
                    <a:pt x="355" y="227"/>
                  </a:moveTo>
                  <a:lnTo>
                    <a:pt x="310" y="263"/>
                  </a:lnTo>
                  <a:lnTo>
                    <a:pt x="277" y="282"/>
                  </a:lnTo>
                  <a:lnTo>
                    <a:pt x="260" y="293"/>
                  </a:lnTo>
                  <a:lnTo>
                    <a:pt x="236" y="296"/>
                  </a:lnTo>
                  <a:lnTo>
                    <a:pt x="231" y="317"/>
                  </a:lnTo>
                  <a:lnTo>
                    <a:pt x="222" y="326"/>
                  </a:lnTo>
                  <a:lnTo>
                    <a:pt x="219" y="356"/>
                  </a:lnTo>
                  <a:lnTo>
                    <a:pt x="233" y="409"/>
                  </a:lnTo>
                  <a:lnTo>
                    <a:pt x="276" y="430"/>
                  </a:lnTo>
                  <a:lnTo>
                    <a:pt x="295" y="451"/>
                  </a:lnTo>
                  <a:lnTo>
                    <a:pt x="257" y="473"/>
                  </a:lnTo>
                  <a:lnTo>
                    <a:pt x="242" y="459"/>
                  </a:lnTo>
                  <a:lnTo>
                    <a:pt x="243" y="466"/>
                  </a:lnTo>
                  <a:lnTo>
                    <a:pt x="192" y="470"/>
                  </a:lnTo>
                  <a:lnTo>
                    <a:pt x="282" y="475"/>
                  </a:lnTo>
                  <a:lnTo>
                    <a:pt x="257" y="497"/>
                  </a:lnTo>
                  <a:lnTo>
                    <a:pt x="251" y="488"/>
                  </a:lnTo>
                  <a:lnTo>
                    <a:pt x="225" y="512"/>
                  </a:lnTo>
                  <a:lnTo>
                    <a:pt x="207" y="512"/>
                  </a:lnTo>
                  <a:lnTo>
                    <a:pt x="221" y="523"/>
                  </a:lnTo>
                  <a:lnTo>
                    <a:pt x="219" y="524"/>
                  </a:lnTo>
                  <a:lnTo>
                    <a:pt x="215" y="545"/>
                  </a:lnTo>
                  <a:lnTo>
                    <a:pt x="222" y="559"/>
                  </a:lnTo>
                  <a:lnTo>
                    <a:pt x="218" y="556"/>
                  </a:lnTo>
                  <a:lnTo>
                    <a:pt x="210" y="596"/>
                  </a:lnTo>
                  <a:lnTo>
                    <a:pt x="203" y="636"/>
                  </a:lnTo>
                  <a:lnTo>
                    <a:pt x="137" y="651"/>
                  </a:lnTo>
                  <a:lnTo>
                    <a:pt x="130" y="679"/>
                  </a:lnTo>
                  <a:lnTo>
                    <a:pt x="85" y="676"/>
                  </a:lnTo>
                  <a:lnTo>
                    <a:pt x="71" y="636"/>
                  </a:lnTo>
                  <a:lnTo>
                    <a:pt x="63" y="605"/>
                  </a:lnTo>
                  <a:lnTo>
                    <a:pt x="24" y="548"/>
                  </a:lnTo>
                  <a:lnTo>
                    <a:pt x="28" y="533"/>
                  </a:lnTo>
                  <a:lnTo>
                    <a:pt x="15" y="529"/>
                  </a:lnTo>
                  <a:lnTo>
                    <a:pt x="13" y="530"/>
                  </a:lnTo>
                  <a:lnTo>
                    <a:pt x="0" y="500"/>
                  </a:lnTo>
                  <a:lnTo>
                    <a:pt x="7" y="494"/>
                  </a:lnTo>
                  <a:lnTo>
                    <a:pt x="31" y="448"/>
                  </a:lnTo>
                  <a:lnTo>
                    <a:pt x="37" y="402"/>
                  </a:lnTo>
                  <a:lnTo>
                    <a:pt x="37" y="390"/>
                  </a:lnTo>
                  <a:lnTo>
                    <a:pt x="52" y="374"/>
                  </a:lnTo>
                  <a:lnTo>
                    <a:pt x="22" y="356"/>
                  </a:lnTo>
                  <a:lnTo>
                    <a:pt x="21" y="308"/>
                  </a:lnTo>
                  <a:lnTo>
                    <a:pt x="19" y="260"/>
                  </a:lnTo>
                  <a:lnTo>
                    <a:pt x="54" y="238"/>
                  </a:lnTo>
                  <a:lnTo>
                    <a:pt x="88" y="235"/>
                  </a:lnTo>
                  <a:lnTo>
                    <a:pt x="67" y="214"/>
                  </a:lnTo>
                  <a:lnTo>
                    <a:pt x="95" y="154"/>
                  </a:lnTo>
                  <a:lnTo>
                    <a:pt x="89" y="139"/>
                  </a:lnTo>
                  <a:lnTo>
                    <a:pt x="124" y="132"/>
                  </a:lnTo>
                  <a:lnTo>
                    <a:pt x="140" y="103"/>
                  </a:lnTo>
                  <a:lnTo>
                    <a:pt x="160" y="56"/>
                  </a:lnTo>
                  <a:lnTo>
                    <a:pt x="209" y="44"/>
                  </a:lnTo>
                  <a:lnTo>
                    <a:pt x="213" y="26"/>
                  </a:lnTo>
                  <a:lnTo>
                    <a:pt x="274" y="27"/>
                  </a:lnTo>
                  <a:lnTo>
                    <a:pt x="270" y="0"/>
                  </a:lnTo>
                  <a:lnTo>
                    <a:pt x="288" y="0"/>
                  </a:lnTo>
                  <a:lnTo>
                    <a:pt x="392" y="44"/>
                  </a:lnTo>
                  <a:lnTo>
                    <a:pt x="428" y="109"/>
                  </a:lnTo>
                  <a:lnTo>
                    <a:pt x="446" y="154"/>
                  </a:lnTo>
                  <a:lnTo>
                    <a:pt x="395" y="153"/>
                  </a:lnTo>
                  <a:lnTo>
                    <a:pt x="380" y="159"/>
                  </a:lnTo>
                  <a:lnTo>
                    <a:pt x="377" y="168"/>
                  </a:lnTo>
                  <a:lnTo>
                    <a:pt x="368" y="165"/>
                  </a:lnTo>
                  <a:lnTo>
                    <a:pt x="349" y="178"/>
                  </a:lnTo>
                  <a:lnTo>
                    <a:pt x="343" y="202"/>
                  </a:lnTo>
                  <a:lnTo>
                    <a:pt x="355" y="22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25" name="Freeform 355"/>
            <p:cNvSpPr>
              <a:spLocks noChangeAspect="1"/>
            </p:cNvSpPr>
            <p:nvPr/>
          </p:nvSpPr>
          <p:spPr bwMode="auto">
            <a:xfrm>
              <a:off x="3804513" y="2093553"/>
              <a:ext cx="9686" cy="17353"/>
            </a:xfrm>
            <a:custGeom>
              <a:avLst/>
              <a:gdLst>
                <a:gd name="T0" fmla="*/ 2147483646 w 23"/>
                <a:gd name="T1" fmla="*/ 0 h 42"/>
                <a:gd name="T2" fmla="*/ 2147483646 w 23"/>
                <a:gd name="T3" fmla="*/ 0 h 42"/>
                <a:gd name="T4" fmla="*/ 0 w 23"/>
                <a:gd name="T5" fmla="*/ 2147483646 h 42"/>
                <a:gd name="T6" fmla="*/ 0 w 23"/>
                <a:gd name="T7" fmla="*/ 2147483646 h 42"/>
                <a:gd name="T8" fmla="*/ 0 w 23"/>
                <a:gd name="T9" fmla="*/ 2147483646 h 42"/>
                <a:gd name="T10" fmla="*/ 2147483646 w 23"/>
                <a:gd name="T11" fmla="*/ 0 h 42"/>
                <a:gd name="T12" fmla="*/ 0 60000 65536"/>
                <a:gd name="T13" fmla="*/ 0 60000 65536"/>
                <a:gd name="T14" fmla="*/ 0 60000 65536"/>
                <a:gd name="T15" fmla="*/ 0 60000 65536"/>
                <a:gd name="T16" fmla="*/ 0 60000 65536"/>
                <a:gd name="T17" fmla="*/ 0 60000 65536"/>
                <a:gd name="T18" fmla="*/ 0 w 23"/>
                <a:gd name="T19" fmla="*/ 0 h 42"/>
                <a:gd name="T20" fmla="*/ 23 w 2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23" h="42">
                  <a:moveTo>
                    <a:pt x="23" y="0"/>
                  </a:moveTo>
                  <a:lnTo>
                    <a:pt x="23" y="11"/>
                  </a:lnTo>
                  <a:lnTo>
                    <a:pt x="14" y="36"/>
                  </a:lnTo>
                  <a:lnTo>
                    <a:pt x="9" y="42"/>
                  </a:lnTo>
                  <a:lnTo>
                    <a:pt x="0" y="22"/>
                  </a:lnTo>
                  <a:lnTo>
                    <a:pt x="23"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26" name="Freeform 356"/>
            <p:cNvSpPr>
              <a:spLocks noChangeAspect="1"/>
            </p:cNvSpPr>
            <p:nvPr/>
          </p:nvSpPr>
          <p:spPr bwMode="auto">
            <a:xfrm>
              <a:off x="3588658" y="2329063"/>
              <a:ext cx="87173" cy="39665"/>
            </a:xfrm>
            <a:custGeom>
              <a:avLst/>
              <a:gdLst>
                <a:gd name="T0" fmla="*/ 2147483646 w 186"/>
                <a:gd name="T1" fmla="*/ 2147483646 h 92"/>
                <a:gd name="T2" fmla="*/ 2147483646 w 186"/>
                <a:gd name="T3" fmla="*/ 2147483646 h 92"/>
                <a:gd name="T4" fmla="*/ 2147483646 w 186"/>
                <a:gd name="T5" fmla="*/ 2147483646 h 92"/>
                <a:gd name="T6" fmla="*/ 2147483646 w 186"/>
                <a:gd name="T7" fmla="*/ 2147483646 h 92"/>
                <a:gd name="T8" fmla="*/ 2147483646 w 186"/>
                <a:gd name="T9" fmla="*/ 2147483646 h 92"/>
                <a:gd name="T10" fmla="*/ 2147483646 w 186"/>
                <a:gd name="T11" fmla="*/ 2147483646 h 92"/>
                <a:gd name="T12" fmla="*/ 2147483646 w 186"/>
                <a:gd name="T13" fmla="*/ 2147483646 h 92"/>
                <a:gd name="T14" fmla="*/ 2147483646 w 186"/>
                <a:gd name="T15" fmla="*/ 2147483646 h 92"/>
                <a:gd name="T16" fmla="*/ 0 w 186"/>
                <a:gd name="T17" fmla="*/ 2147483646 h 92"/>
                <a:gd name="T18" fmla="*/ 2147483646 w 186"/>
                <a:gd name="T19" fmla="*/ 0 h 92"/>
                <a:gd name="T20" fmla="*/ 2147483646 w 186"/>
                <a:gd name="T21" fmla="*/ 0 h 92"/>
                <a:gd name="T22" fmla="*/ 2147483646 w 186"/>
                <a:gd name="T23" fmla="*/ 0 h 92"/>
                <a:gd name="T24" fmla="*/ 2147483646 w 186"/>
                <a:gd name="T25" fmla="*/ 0 h 92"/>
                <a:gd name="T26" fmla="*/ 2147483646 w 186"/>
                <a:gd name="T27" fmla="*/ 0 h 92"/>
                <a:gd name="T28" fmla="*/ 2147483646 w 186"/>
                <a:gd name="T29" fmla="*/ 2147483646 h 92"/>
                <a:gd name="T30" fmla="*/ 2147483646 w 186"/>
                <a:gd name="T31" fmla="*/ 2147483646 h 92"/>
                <a:gd name="T32" fmla="*/ 2147483646 w 186"/>
                <a:gd name="T33" fmla="*/ 2147483646 h 92"/>
                <a:gd name="T34" fmla="*/ 2147483646 w 186"/>
                <a:gd name="T35" fmla="*/ 2147483646 h 92"/>
                <a:gd name="T36" fmla="*/ 2147483646 w 186"/>
                <a:gd name="T37" fmla="*/ 2147483646 h 92"/>
                <a:gd name="T38" fmla="*/ 2147483646 w 186"/>
                <a:gd name="T39" fmla="*/ 2147483646 h 92"/>
                <a:gd name="T40" fmla="*/ 2147483646 w 186"/>
                <a:gd name="T41" fmla="*/ 2147483646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6"/>
                <a:gd name="T64" fmla="*/ 0 h 92"/>
                <a:gd name="T65" fmla="*/ 186 w 186"/>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6" h="92">
                  <a:moveTo>
                    <a:pt x="177" y="55"/>
                  </a:moveTo>
                  <a:lnTo>
                    <a:pt x="168" y="70"/>
                  </a:lnTo>
                  <a:lnTo>
                    <a:pt x="137" y="70"/>
                  </a:lnTo>
                  <a:lnTo>
                    <a:pt x="121" y="91"/>
                  </a:lnTo>
                  <a:lnTo>
                    <a:pt x="92" y="68"/>
                  </a:lnTo>
                  <a:lnTo>
                    <a:pt x="67" y="89"/>
                  </a:lnTo>
                  <a:lnTo>
                    <a:pt x="40" y="92"/>
                  </a:lnTo>
                  <a:lnTo>
                    <a:pt x="16" y="64"/>
                  </a:lnTo>
                  <a:lnTo>
                    <a:pt x="0" y="74"/>
                  </a:lnTo>
                  <a:lnTo>
                    <a:pt x="37" y="18"/>
                  </a:lnTo>
                  <a:lnTo>
                    <a:pt x="46" y="12"/>
                  </a:lnTo>
                  <a:lnTo>
                    <a:pt x="61" y="3"/>
                  </a:lnTo>
                  <a:lnTo>
                    <a:pt x="104" y="0"/>
                  </a:lnTo>
                  <a:lnTo>
                    <a:pt x="146" y="6"/>
                  </a:lnTo>
                  <a:lnTo>
                    <a:pt x="144" y="21"/>
                  </a:lnTo>
                  <a:lnTo>
                    <a:pt x="143" y="27"/>
                  </a:lnTo>
                  <a:lnTo>
                    <a:pt x="143" y="31"/>
                  </a:lnTo>
                  <a:lnTo>
                    <a:pt x="152" y="31"/>
                  </a:lnTo>
                  <a:lnTo>
                    <a:pt x="186" y="40"/>
                  </a:lnTo>
                  <a:lnTo>
                    <a:pt x="186" y="45"/>
                  </a:lnTo>
                  <a:lnTo>
                    <a:pt x="177" y="5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27" name="Freeform 357"/>
            <p:cNvSpPr>
              <a:spLocks noChangeAspect="1"/>
            </p:cNvSpPr>
            <p:nvPr/>
          </p:nvSpPr>
          <p:spPr bwMode="auto">
            <a:xfrm>
              <a:off x="3906907" y="2213787"/>
              <a:ext cx="368062" cy="190887"/>
            </a:xfrm>
            <a:custGeom>
              <a:avLst/>
              <a:gdLst>
                <a:gd name="T0" fmla="*/ 2147483646 w 788"/>
                <a:gd name="T1" fmla="*/ 0 h 434"/>
                <a:gd name="T2" fmla="*/ 2147483646 w 788"/>
                <a:gd name="T3" fmla="*/ 0 h 434"/>
                <a:gd name="T4" fmla="*/ 2147483646 w 788"/>
                <a:gd name="T5" fmla="*/ 2147483646 h 434"/>
                <a:gd name="T6" fmla="*/ 2147483646 w 788"/>
                <a:gd name="T7" fmla="*/ 2147483646 h 434"/>
                <a:gd name="T8" fmla="*/ 2147483646 w 788"/>
                <a:gd name="T9" fmla="*/ 2147483646 h 434"/>
                <a:gd name="T10" fmla="*/ 2147483646 w 788"/>
                <a:gd name="T11" fmla="*/ 2147483646 h 434"/>
                <a:gd name="T12" fmla="*/ 2147483646 w 788"/>
                <a:gd name="T13" fmla="*/ 2147483646 h 434"/>
                <a:gd name="T14" fmla="*/ 2147483646 w 788"/>
                <a:gd name="T15" fmla="*/ 2147483646 h 434"/>
                <a:gd name="T16" fmla="*/ 2147483646 w 788"/>
                <a:gd name="T17" fmla="*/ 2147483646 h 434"/>
                <a:gd name="T18" fmla="*/ 2147483646 w 788"/>
                <a:gd name="T19" fmla="*/ 2147483646 h 434"/>
                <a:gd name="T20" fmla="*/ 2147483646 w 788"/>
                <a:gd name="T21" fmla="*/ 2147483646 h 434"/>
                <a:gd name="T22" fmla="*/ 0 w 788"/>
                <a:gd name="T23" fmla="*/ 2147483646 h 434"/>
                <a:gd name="T24" fmla="*/ 0 w 788"/>
                <a:gd name="T25" fmla="*/ 2147483646 h 434"/>
                <a:gd name="T26" fmla="*/ 2147483646 w 788"/>
                <a:gd name="T27" fmla="*/ 2147483646 h 434"/>
                <a:gd name="T28" fmla="*/ 2147483646 w 788"/>
                <a:gd name="T29" fmla="*/ 2147483646 h 434"/>
                <a:gd name="T30" fmla="*/ 2147483646 w 788"/>
                <a:gd name="T31" fmla="*/ 2147483646 h 434"/>
                <a:gd name="T32" fmla="*/ 2147483646 w 788"/>
                <a:gd name="T33" fmla="*/ 2147483646 h 434"/>
                <a:gd name="T34" fmla="*/ 2147483646 w 788"/>
                <a:gd name="T35" fmla="*/ 2147483646 h 434"/>
                <a:gd name="T36" fmla="*/ 2147483646 w 788"/>
                <a:gd name="T37" fmla="*/ 2147483646 h 434"/>
                <a:gd name="T38" fmla="*/ 2147483646 w 788"/>
                <a:gd name="T39" fmla="*/ 2147483646 h 434"/>
                <a:gd name="T40" fmla="*/ 2147483646 w 788"/>
                <a:gd name="T41" fmla="*/ 2147483646 h 434"/>
                <a:gd name="T42" fmla="*/ 2147483646 w 788"/>
                <a:gd name="T43" fmla="*/ 2147483646 h 434"/>
                <a:gd name="T44" fmla="*/ 2147483646 w 788"/>
                <a:gd name="T45" fmla="*/ 2147483646 h 434"/>
                <a:gd name="T46" fmla="*/ 2147483646 w 788"/>
                <a:gd name="T47" fmla="*/ 2147483646 h 434"/>
                <a:gd name="T48" fmla="*/ 2147483646 w 788"/>
                <a:gd name="T49" fmla="*/ 2147483646 h 434"/>
                <a:gd name="T50" fmla="*/ 2147483646 w 788"/>
                <a:gd name="T51" fmla="*/ 2147483646 h 434"/>
                <a:gd name="T52" fmla="*/ 2147483646 w 788"/>
                <a:gd name="T53" fmla="*/ 2147483646 h 434"/>
                <a:gd name="T54" fmla="*/ 2147483646 w 788"/>
                <a:gd name="T55" fmla="*/ 2147483646 h 434"/>
                <a:gd name="T56" fmla="*/ 2147483646 w 788"/>
                <a:gd name="T57" fmla="*/ 2147483646 h 434"/>
                <a:gd name="T58" fmla="*/ 2147483646 w 788"/>
                <a:gd name="T59" fmla="*/ 2147483646 h 434"/>
                <a:gd name="T60" fmla="*/ 2147483646 w 788"/>
                <a:gd name="T61" fmla="*/ 2147483646 h 434"/>
                <a:gd name="T62" fmla="*/ 2147483646 w 788"/>
                <a:gd name="T63" fmla="*/ 2147483646 h 434"/>
                <a:gd name="T64" fmla="*/ 2147483646 w 788"/>
                <a:gd name="T65" fmla="*/ 2147483646 h 434"/>
                <a:gd name="T66" fmla="*/ 2147483646 w 788"/>
                <a:gd name="T67" fmla="*/ 2147483646 h 434"/>
                <a:gd name="T68" fmla="*/ 2147483646 w 788"/>
                <a:gd name="T69" fmla="*/ 2147483646 h 434"/>
                <a:gd name="T70" fmla="*/ 2147483646 w 788"/>
                <a:gd name="T71" fmla="*/ 2147483646 h 434"/>
                <a:gd name="T72" fmla="*/ 2147483646 w 788"/>
                <a:gd name="T73" fmla="*/ 2147483646 h 434"/>
                <a:gd name="T74" fmla="*/ 2147483646 w 788"/>
                <a:gd name="T75" fmla="*/ 2147483646 h 434"/>
                <a:gd name="T76" fmla="*/ 2147483646 w 788"/>
                <a:gd name="T77" fmla="*/ 2147483646 h 434"/>
                <a:gd name="T78" fmla="*/ 2147483646 w 788"/>
                <a:gd name="T79" fmla="*/ 2147483646 h 434"/>
                <a:gd name="T80" fmla="*/ 2147483646 w 788"/>
                <a:gd name="T81" fmla="*/ 2147483646 h 434"/>
                <a:gd name="T82" fmla="*/ 2147483646 w 788"/>
                <a:gd name="T83" fmla="*/ 2147483646 h 434"/>
                <a:gd name="T84" fmla="*/ 2147483646 w 788"/>
                <a:gd name="T85" fmla="*/ 2147483646 h 434"/>
                <a:gd name="T86" fmla="*/ 2147483646 w 788"/>
                <a:gd name="T87" fmla="*/ 2147483646 h 434"/>
                <a:gd name="T88" fmla="*/ 2147483646 w 788"/>
                <a:gd name="T89" fmla="*/ 2147483646 h 434"/>
                <a:gd name="T90" fmla="*/ 2147483646 w 788"/>
                <a:gd name="T91" fmla="*/ 2147483646 h 434"/>
                <a:gd name="T92" fmla="*/ 2147483646 w 788"/>
                <a:gd name="T93" fmla="*/ 2147483646 h 434"/>
                <a:gd name="T94" fmla="*/ 2147483646 w 788"/>
                <a:gd name="T95" fmla="*/ 2147483646 h 434"/>
                <a:gd name="T96" fmla="*/ 2147483646 w 788"/>
                <a:gd name="T97" fmla="*/ 2147483646 h 434"/>
                <a:gd name="T98" fmla="*/ 2147483646 w 788"/>
                <a:gd name="T99" fmla="*/ 2147483646 h 434"/>
                <a:gd name="T100" fmla="*/ 2147483646 w 788"/>
                <a:gd name="T101" fmla="*/ 2147483646 h 434"/>
                <a:gd name="T102" fmla="*/ 2147483646 w 788"/>
                <a:gd name="T103" fmla="*/ 2147483646 h 434"/>
                <a:gd name="T104" fmla="*/ 2147483646 w 788"/>
                <a:gd name="T105" fmla="*/ 2147483646 h 434"/>
                <a:gd name="T106" fmla="*/ 2147483646 w 788"/>
                <a:gd name="T107" fmla="*/ 2147483646 h 434"/>
                <a:gd name="T108" fmla="*/ 2147483646 w 788"/>
                <a:gd name="T109" fmla="*/ 2147483646 h 434"/>
                <a:gd name="T110" fmla="*/ 2147483646 w 788"/>
                <a:gd name="T111" fmla="*/ 0 h 434"/>
                <a:gd name="T112" fmla="*/ 2147483646 w 788"/>
                <a:gd name="T113" fmla="*/ 0 h 4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8"/>
                <a:gd name="T172" fmla="*/ 0 h 434"/>
                <a:gd name="T173" fmla="*/ 788 w 788"/>
                <a:gd name="T174" fmla="*/ 434 h 4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8" h="434">
                  <a:moveTo>
                    <a:pt x="416" y="0"/>
                  </a:moveTo>
                  <a:lnTo>
                    <a:pt x="382" y="12"/>
                  </a:lnTo>
                  <a:lnTo>
                    <a:pt x="331" y="37"/>
                  </a:lnTo>
                  <a:lnTo>
                    <a:pt x="334" y="58"/>
                  </a:lnTo>
                  <a:lnTo>
                    <a:pt x="260" y="44"/>
                  </a:lnTo>
                  <a:lnTo>
                    <a:pt x="186" y="29"/>
                  </a:lnTo>
                  <a:lnTo>
                    <a:pt x="113" y="29"/>
                  </a:lnTo>
                  <a:lnTo>
                    <a:pt x="40" y="29"/>
                  </a:lnTo>
                  <a:lnTo>
                    <a:pt x="64" y="86"/>
                  </a:lnTo>
                  <a:lnTo>
                    <a:pt x="58" y="113"/>
                  </a:lnTo>
                  <a:lnTo>
                    <a:pt x="19" y="167"/>
                  </a:lnTo>
                  <a:lnTo>
                    <a:pt x="13" y="183"/>
                  </a:lnTo>
                  <a:lnTo>
                    <a:pt x="0" y="219"/>
                  </a:lnTo>
                  <a:lnTo>
                    <a:pt x="36" y="244"/>
                  </a:lnTo>
                  <a:lnTo>
                    <a:pt x="37" y="243"/>
                  </a:lnTo>
                  <a:lnTo>
                    <a:pt x="119" y="252"/>
                  </a:lnTo>
                  <a:lnTo>
                    <a:pt x="191" y="228"/>
                  </a:lnTo>
                  <a:lnTo>
                    <a:pt x="230" y="198"/>
                  </a:lnTo>
                  <a:lnTo>
                    <a:pt x="243" y="203"/>
                  </a:lnTo>
                  <a:lnTo>
                    <a:pt x="277" y="235"/>
                  </a:lnTo>
                  <a:lnTo>
                    <a:pt x="312" y="267"/>
                  </a:lnTo>
                  <a:lnTo>
                    <a:pt x="346" y="298"/>
                  </a:lnTo>
                  <a:lnTo>
                    <a:pt x="382" y="331"/>
                  </a:lnTo>
                  <a:lnTo>
                    <a:pt x="418" y="308"/>
                  </a:lnTo>
                  <a:lnTo>
                    <a:pt x="430" y="316"/>
                  </a:lnTo>
                  <a:lnTo>
                    <a:pt x="425" y="289"/>
                  </a:lnTo>
                  <a:lnTo>
                    <a:pt x="434" y="308"/>
                  </a:lnTo>
                  <a:lnTo>
                    <a:pt x="466" y="314"/>
                  </a:lnTo>
                  <a:lnTo>
                    <a:pt x="421" y="320"/>
                  </a:lnTo>
                  <a:lnTo>
                    <a:pt x="440" y="331"/>
                  </a:lnTo>
                  <a:lnTo>
                    <a:pt x="476" y="343"/>
                  </a:lnTo>
                  <a:lnTo>
                    <a:pt x="515" y="349"/>
                  </a:lnTo>
                  <a:lnTo>
                    <a:pt x="471" y="379"/>
                  </a:lnTo>
                  <a:lnTo>
                    <a:pt x="501" y="392"/>
                  </a:lnTo>
                  <a:lnTo>
                    <a:pt x="521" y="413"/>
                  </a:lnTo>
                  <a:lnTo>
                    <a:pt x="528" y="434"/>
                  </a:lnTo>
                  <a:lnTo>
                    <a:pt x="591" y="410"/>
                  </a:lnTo>
                  <a:lnTo>
                    <a:pt x="619" y="404"/>
                  </a:lnTo>
                  <a:lnTo>
                    <a:pt x="646" y="388"/>
                  </a:lnTo>
                  <a:lnTo>
                    <a:pt x="612" y="385"/>
                  </a:lnTo>
                  <a:lnTo>
                    <a:pt x="568" y="353"/>
                  </a:lnTo>
                  <a:lnTo>
                    <a:pt x="579" y="328"/>
                  </a:lnTo>
                  <a:lnTo>
                    <a:pt x="574" y="343"/>
                  </a:lnTo>
                  <a:lnTo>
                    <a:pt x="586" y="331"/>
                  </a:lnTo>
                  <a:lnTo>
                    <a:pt x="648" y="308"/>
                  </a:lnTo>
                  <a:lnTo>
                    <a:pt x="715" y="283"/>
                  </a:lnTo>
                  <a:lnTo>
                    <a:pt x="737" y="280"/>
                  </a:lnTo>
                  <a:lnTo>
                    <a:pt x="752" y="249"/>
                  </a:lnTo>
                  <a:lnTo>
                    <a:pt x="788" y="232"/>
                  </a:lnTo>
                  <a:lnTo>
                    <a:pt x="760" y="156"/>
                  </a:lnTo>
                  <a:lnTo>
                    <a:pt x="695" y="135"/>
                  </a:lnTo>
                  <a:lnTo>
                    <a:pt x="631" y="116"/>
                  </a:lnTo>
                  <a:lnTo>
                    <a:pt x="603" y="122"/>
                  </a:lnTo>
                  <a:lnTo>
                    <a:pt x="546" y="74"/>
                  </a:lnTo>
                  <a:lnTo>
                    <a:pt x="491" y="26"/>
                  </a:lnTo>
                  <a:lnTo>
                    <a:pt x="483" y="7"/>
                  </a:lnTo>
                  <a:lnTo>
                    <a:pt x="416"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8" name="Freeform 358"/>
            <p:cNvSpPr>
              <a:spLocks noChangeAspect="1"/>
            </p:cNvSpPr>
            <p:nvPr/>
          </p:nvSpPr>
          <p:spPr bwMode="auto">
            <a:xfrm>
              <a:off x="3846024" y="2365009"/>
              <a:ext cx="91324" cy="101641"/>
            </a:xfrm>
            <a:custGeom>
              <a:avLst/>
              <a:gdLst>
                <a:gd name="T0" fmla="*/ 2147483646 w 197"/>
                <a:gd name="T1" fmla="*/ 2147483646 h 231"/>
                <a:gd name="T2" fmla="*/ 2147483646 w 197"/>
                <a:gd name="T3" fmla="*/ 2147483646 h 231"/>
                <a:gd name="T4" fmla="*/ 2147483646 w 197"/>
                <a:gd name="T5" fmla="*/ 2147483646 h 231"/>
                <a:gd name="T6" fmla="*/ 2147483646 w 197"/>
                <a:gd name="T7" fmla="*/ 2147483646 h 231"/>
                <a:gd name="T8" fmla="*/ 2147483646 w 197"/>
                <a:gd name="T9" fmla="*/ 2147483646 h 231"/>
                <a:gd name="T10" fmla="*/ 2147483646 w 197"/>
                <a:gd name="T11" fmla="*/ 2147483646 h 231"/>
                <a:gd name="T12" fmla="*/ 2147483646 w 197"/>
                <a:gd name="T13" fmla="*/ 2147483646 h 231"/>
                <a:gd name="T14" fmla="*/ 2147483646 w 197"/>
                <a:gd name="T15" fmla="*/ 2147483646 h 231"/>
                <a:gd name="T16" fmla="*/ 2147483646 w 197"/>
                <a:gd name="T17" fmla="*/ 2147483646 h 231"/>
                <a:gd name="T18" fmla="*/ 2147483646 w 197"/>
                <a:gd name="T19" fmla="*/ 2147483646 h 231"/>
                <a:gd name="T20" fmla="*/ 2147483646 w 197"/>
                <a:gd name="T21" fmla="*/ 2147483646 h 231"/>
                <a:gd name="T22" fmla="*/ 2147483646 w 197"/>
                <a:gd name="T23" fmla="*/ 2147483646 h 231"/>
                <a:gd name="T24" fmla="*/ 2147483646 w 197"/>
                <a:gd name="T25" fmla="*/ 2147483646 h 231"/>
                <a:gd name="T26" fmla="*/ 2147483646 w 197"/>
                <a:gd name="T27" fmla="*/ 2147483646 h 231"/>
                <a:gd name="T28" fmla="*/ 2147483646 w 197"/>
                <a:gd name="T29" fmla="*/ 2147483646 h 231"/>
                <a:gd name="T30" fmla="*/ 2147483646 w 197"/>
                <a:gd name="T31" fmla="*/ 2147483646 h 231"/>
                <a:gd name="T32" fmla="*/ 2147483646 w 197"/>
                <a:gd name="T33" fmla="*/ 2147483646 h 231"/>
                <a:gd name="T34" fmla="*/ 2147483646 w 197"/>
                <a:gd name="T35" fmla="*/ 2147483646 h 231"/>
                <a:gd name="T36" fmla="*/ 0 w 197"/>
                <a:gd name="T37" fmla="*/ 2147483646 h 231"/>
                <a:gd name="T38" fmla="*/ 0 w 197"/>
                <a:gd name="T39" fmla="*/ 2147483646 h 231"/>
                <a:gd name="T40" fmla="*/ 0 w 197"/>
                <a:gd name="T41" fmla="*/ 2147483646 h 231"/>
                <a:gd name="T42" fmla="*/ 0 w 197"/>
                <a:gd name="T43" fmla="*/ 2147483646 h 231"/>
                <a:gd name="T44" fmla="*/ 0 w 197"/>
                <a:gd name="T45" fmla="*/ 2147483646 h 231"/>
                <a:gd name="T46" fmla="*/ 0 w 197"/>
                <a:gd name="T47" fmla="*/ 2147483646 h 231"/>
                <a:gd name="T48" fmla="*/ 2147483646 w 197"/>
                <a:gd name="T49" fmla="*/ 2147483646 h 231"/>
                <a:gd name="T50" fmla="*/ 2147483646 w 197"/>
                <a:gd name="T51" fmla="*/ 2147483646 h 231"/>
                <a:gd name="T52" fmla="*/ 2147483646 w 197"/>
                <a:gd name="T53" fmla="*/ 2147483646 h 231"/>
                <a:gd name="T54" fmla="*/ 2147483646 w 197"/>
                <a:gd name="T55" fmla="*/ 2147483646 h 231"/>
                <a:gd name="T56" fmla="*/ 2147483646 w 197"/>
                <a:gd name="T57" fmla="*/ 2147483646 h 231"/>
                <a:gd name="T58" fmla="*/ 2147483646 w 197"/>
                <a:gd name="T59" fmla="*/ 2147483646 h 231"/>
                <a:gd name="T60" fmla="*/ 2147483646 w 197"/>
                <a:gd name="T61" fmla="*/ 2147483646 h 231"/>
                <a:gd name="T62" fmla="*/ 2147483646 w 197"/>
                <a:gd name="T63" fmla="*/ 2147483646 h 231"/>
                <a:gd name="T64" fmla="*/ 2147483646 w 197"/>
                <a:gd name="T65" fmla="*/ 2147483646 h 231"/>
                <a:gd name="T66" fmla="*/ 2147483646 w 197"/>
                <a:gd name="T67" fmla="*/ 2147483646 h 231"/>
                <a:gd name="T68" fmla="*/ 2147483646 w 197"/>
                <a:gd name="T69" fmla="*/ 2147483646 h 231"/>
                <a:gd name="T70" fmla="*/ 2147483646 w 197"/>
                <a:gd name="T71" fmla="*/ 2147483646 h 231"/>
                <a:gd name="T72" fmla="*/ 2147483646 w 197"/>
                <a:gd name="T73" fmla="*/ 2147483646 h 231"/>
                <a:gd name="T74" fmla="*/ 2147483646 w 197"/>
                <a:gd name="T75" fmla="*/ 2147483646 h 231"/>
                <a:gd name="T76" fmla="*/ 2147483646 w 197"/>
                <a:gd name="T77" fmla="*/ 2147483646 h 231"/>
                <a:gd name="T78" fmla="*/ 2147483646 w 197"/>
                <a:gd name="T79" fmla="*/ 2147483646 h 231"/>
                <a:gd name="T80" fmla="*/ 2147483646 w 197"/>
                <a:gd name="T81" fmla="*/ 2147483646 h 231"/>
                <a:gd name="T82" fmla="*/ 2147483646 w 197"/>
                <a:gd name="T83" fmla="*/ 2147483646 h 231"/>
                <a:gd name="T84" fmla="*/ 2147483646 w 197"/>
                <a:gd name="T85" fmla="*/ 2147483646 h 231"/>
                <a:gd name="T86" fmla="*/ 2147483646 w 197"/>
                <a:gd name="T87" fmla="*/ 2147483646 h 231"/>
                <a:gd name="T88" fmla="*/ 2147483646 w 197"/>
                <a:gd name="T89" fmla="*/ 2147483646 h 231"/>
                <a:gd name="T90" fmla="*/ 2147483646 w 197"/>
                <a:gd name="T91" fmla="*/ 2147483646 h 231"/>
                <a:gd name="T92" fmla="*/ 2147483646 w 197"/>
                <a:gd name="T93" fmla="*/ 2147483646 h 231"/>
                <a:gd name="T94" fmla="*/ 2147483646 w 197"/>
                <a:gd name="T95" fmla="*/ 2147483646 h 231"/>
                <a:gd name="T96" fmla="*/ 2147483646 w 197"/>
                <a:gd name="T97" fmla="*/ 0 h 231"/>
                <a:gd name="T98" fmla="*/ 0 w 197"/>
                <a:gd name="T99" fmla="*/ 0 h 231"/>
                <a:gd name="T100" fmla="*/ 2147483646 w 197"/>
                <a:gd name="T101" fmla="*/ 2147483646 h 231"/>
                <a:gd name="T102" fmla="*/ 2147483646 w 197"/>
                <a:gd name="T103" fmla="*/ 2147483646 h 231"/>
                <a:gd name="T104" fmla="*/ 2147483646 w 197"/>
                <a:gd name="T105" fmla="*/ 2147483646 h 231"/>
                <a:gd name="T106" fmla="*/ 2147483646 w 197"/>
                <a:gd name="T107" fmla="*/ 2147483646 h 231"/>
                <a:gd name="T108" fmla="*/ 2147483646 w 197"/>
                <a:gd name="T109" fmla="*/ 2147483646 h 2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7"/>
                <a:gd name="T166" fmla="*/ 0 h 231"/>
                <a:gd name="T167" fmla="*/ 197 w 197"/>
                <a:gd name="T168" fmla="*/ 231 h 2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7" h="231">
                  <a:moveTo>
                    <a:pt x="33" y="46"/>
                  </a:moveTo>
                  <a:lnTo>
                    <a:pt x="33" y="49"/>
                  </a:lnTo>
                  <a:lnTo>
                    <a:pt x="21" y="54"/>
                  </a:lnTo>
                  <a:lnTo>
                    <a:pt x="17" y="65"/>
                  </a:lnTo>
                  <a:lnTo>
                    <a:pt x="30" y="65"/>
                  </a:lnTo>
                  <a:lnTo>
                    <a:pt x="32" y="73"/>
                  </a:lnTo>
                  <a:lnTo>
                    <a:pt x="29" y="82"/>
                  </a:lnTo>
                  <a:lnTo>
                    <a:pt x="21" y="91"/>
                  </a:lnTo>
                  <a:lnTo>
                    <a:pt x="23" y="95"/>
                  </a:lnTo>
                  <a:lnTo>
                    <a:pt x="30" y="101"/>
                  </a:lnTo>
                  <a:lnTo>
                    <a:pt x="50" y="113"/>
                  </a:lnTo>
                  <a:lnTo>
                    <a:pt x="33" y="121"/>
                  </a:lnTo>
                  <a:lnTo>
                    <a:pt x="44" y="127"/>
                  </a:lnTo>
                  <a:lnTo>
                    <a:pt x="45" y="140"/>
                  </a:lnTo>
                  <a:lnTo>
                    <a:pt x="20" y="145"/>
                  </a:lnTo>
                  <a:lnTo>
                    <a:pt x="30" y="154"/>
                  </a:lnTo>
                  <a:lnTo>
                    <a:pt x="24" y="159"/>
                  </a:lnTo>
                  <a:lnTo>
                    <a:pt x="17" y="154"/>
                  </a:lnTo>
                  <a:lnTo>
                    <a:pt x="6" y="168"/>
                  </a:lnTo>
                  <a:lnTo>
                    <a:pt x="0" y="173"/>
                  </a:lnTo>
                  <a:lnTo>
                    <a:pt x="11" y="189"/>
                  </a:lnTo>
                  <a:lnTo>
                    <a:pt x="0" y="192"/>
                  </a:lnTo>
                  <a:lnTo>
                    <a:pt x="0" y="194"/>
                  </a:lnTo>
                  <a:lnTo>
                    <a:pt x="0" y="200"/>
                  </a:lnTo>
                  <a:lnTo>
                    <a:pt x="30" y="218"/>
                  </a:lnTo>
                  <a:lnTo>
                    <a:pt x="47" y="231"/>
                  </a:lnTo>
                  <a:lnTo>
                    <a:pt x="54" y="194"/>
                  </a:lnTo>
                  <a:lnTo>
                    <a:pt x="81" y="201"/>
                  </a:lnTo>
                  <a:lnTo>
                    <a:pt x="94" y="230"/>
                  </a:lnTo>
                  <a:lnTo>
                    <a:pt x="103" y="228"/>
                  </a:lnTo>
                  <a:lnTo>
                    <a:pt x="105" y="222"/>
                  </a:lnTo>
                  <a:lnTo>
                    <a:pt x="118" y="215"/>
                  </a:lnTo>
                  <a:lnTo>
                    <a:pt x="130" y="219"/>
                  </a:lnTo>
                  <a:lnTo>
                    <a:pt x="135" y="210"/>
                  </a:lnTo>
                  <a:lnTo>
                    <a:pt x="142" y="212"/>
                  </a:lnTo>
                  <a:lnTo>
                    <a:pt x="153" y="213"/>
                  </a:lnTo>
                  <a:lnTo>
                    <a:pt x="157" y="210"/>
                  </a:lnTo>
                  <a:lnTo>
                    <a:pt x="172" y="206"/>
                  </a:lnTo>
                  <a:lnTo>
                    <a:pt x="184" y="218"/>
                  </a:lnTo>
                  <a:lnTo>
                    <a:pt x="192" y="212"/>
                  </a:lnTo>
                  <a:lnTo>
                    <a:pt x="178" y="194"/>
                  </a:lnTo>
                  <a:lnTo>
                    <a:pt x="197" y="167"/>
                  </a:lnTo>
                  <a:lnTo>
                    <a:pt x="177" y="136"/>
                  </a:lnTo>
                  <a:lnTo>
                    <a:pt x="181" y="103"/>
                  </a:lnTo>
                  <a:lnTo>
                    <a:pt x="177" y="85"/>
                  </a:lnTo>
                  <a:lnTo>
                    <a:pt x="162" y="79"/>
                  </a:lnTo>
                  <a:lnTo>
                    <a:pt x="148" y="77"/>
                  </a:lnTo>
                  <a:lnTo>
                    <a:pt x="129" y="65"/>
                  </a:lnTo>
                  <a:lnTo>
                    <a:pt x="65" y="0"/>
                  </a:lnTo>
                  <a:lnTo>
                    <a:pt x="2" y="12"/>
                  </a:lnTo>
                  <a:lnTo>
                    <a:pt x="14" y="33"/>
                  </a:lnTo>
                  <a:lnTo>
                    <a:pt x="18" y="34"/>
                  </a:lnTo>
                  <a:lnTo>
                    <a:pt x="14" y="39"/>
                  </a:lnTo>
                  <a:lnTo>
                    <a:pt x="18" y="42"/>
                  </a:lnTo>
                  <a:lnTo>
                    <a:pt x="33" y="4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29" name="Freeform 398"/>
            <p:cNvSpPr>
              <a:spLocks noChangeAspect="1"/>
            </p:cNvSpPr>
            <p:nvPr/>
          </p:nvSpPr>
          <p:spPr bwMode="auto">
            <a:xfrm>
              <a:off x="3278711" y="2420788"/>
              <a:ext cx="254599" cy="183449"/>
            </a:xfrm>
            <a:custGeom>
              <a:avLst/>
              <a:gdLst>
                <a:gd name="T0" fmla="*/ 2147483646 w 545"/>
                <a:gd name="T1" fmla="*/ 2147483646 h 414"/>
                <a:gd name="T2" fmla="*/ 2147483646 w 545"/>
                <a:gd name="T3" fmla="*/ 2147483646 h 414"/>
                <a:gd name="T4" fmla="*/ 2147483646 w 545"/>
                <a:gd name="T5" fmla="*/ 2147483646 h 414"/>
                <a:gd name="T6" fmla="*/ 0 w 545"/>
                <a:gd name="T7" fmla="*/ 2147483646 h 414"/>
                <a:gd name="T8" fmla="*/ 0 w 545"/>
                <a:gd name="T9" fmla="*/ 2147483646 h 414"/>
                <a:gd name="T10" fmla="*/ 0 w 545"/>
                <a:gd name="T11" fmla="*/ 2147483646 h 414"/>
                <a:gd name="T12" fmla="*/ 0 w 545"/>
                <a:gd name="T13" fmla="*/ 2147483646 h 414"/>
                <a:gd name="T14" fmla="*/ 0 w 545"/>
                <a:gd name="T15" fmla="*/ 2147483646 h 414"/>
                <a:gd name="T16" fmla="*/ 0 w 545"/>
                <a:gd name="T17" fmla="*/ 2147483646 h 414"/>
                <a:gd name="T18" fmla="*/ 2147483646 w 545"/>
                <a:gd name="T19" fmla="*/ 0 h 414"/>
                <a:gd name="T20" fmla="*/ 2147483646 w 545"/>
                <a:gd name="T21" fmla="*/ 0 h 414"/>
                <a:gd name="T22" fmla="*/ 2147483646 w 545"/>
                <a:gd name="T23" fmla="*/ 0 h 414"/>
                <a:gd name="T24" fmla="*/ 2147483646 w 545"/>
                <a:gd name="T25" fmla="*/ 0 h 414"/>
                <a:gd name="T26" fmla="*/ 2147483646 w 545"/>
                <a:gd name="T27" fmla="*/ 0 h 414"/>
                <a:gd name="T28" fmla="*/ 2147483646 w 545"/>
                <a:gd name="T29" fmla="*/ 0 h 414"/>
                <a:gd name="T30" fmla="*/ 2147483646 w 545"/>
                <a:gd name="T31" fmla="*/ 2147483646 h 414"/>
                <a:gd name="T32" fmla="*/ 2147483646 w 545"/>
                <a:gd name="T33" fmla="*/ 2147483646 h 414"/>
                <a:gd name="T34" fmla="*/ 2147483646 w 545"/>
                <a:gd name="T35" fmla="*/ 2147483646 h 414"/>
                <a:gd name="T36" fmla="*/ 2147483646 w 545"/>
                <a:gd name="T37" fmla="*/ 2147483646 h 414"/>
                <a:gd name="T38" fmla="*/ 2147483646 w 545"/>
                <a:gd name="T39" fmla="*/ 2147483646 h 414"/>
                <a:gd name="T40" fmla="*/ 2147483646 w 545"/>
                <a:gd name="T41" fmla="*/ 2147483646 h 414"/>
                <a:gd name="T42" fmla="*/ 2147483646 w 545"/>
                <a:gd name="T43" fmla="*/ 2147483646 h 414"/>
                <a:gd name="T44" fmla="*/ 2147483646 w 545"/>
                <a:gd name="T45" fmla="*/ 2147483646 h 414"/>
                <a:gd name="T46" fmla="*/ 2147483646 w 545"/>
                <a:gd name="T47" fmla="*/ 2147483646 h 414"/>
                <a:gd name="T48" fmla="*/ 2147483646 w 545"/>
                <a:gd name="T49" fmla="*/ 2147483646 h 414"/>
                <a:gd name="T50" fmla="*/ 2147483646 w 545"/>
                <a:gd name="T51" fmla="*/ 2147483646 h 414"/>
                <a:gd name="T52" fmla="*/ 2147483646 w 545"/>
                <a:gd name="T53" fmla="*/ 2147483646 h 414"/>
                <a:gd name="T54" fmla="*/ 2147483646 w 545"/>
                <a:gd name="T55" fmla="*/ 2147483646 h 414"/>
                <a:gd name="T56" fmla="*/ 2147483646 w 545"/>
                <a:gd name="T57" fmla="*/ 2147483646 h 414"/>
                <a:gd name="T58" fmla="*/ 2147483646 w 545"/>
                <a:gd name="T59" fmla="*/ 2147483646 h 414"/>
                <a:gd name="T60" fmla="*/ 2147483646 w 545"/>
                <a:gd name="T61" fmla="*/ 2147483646 h 414"/>
                <a:gd name="T62" fmla="*/ 2147483646 w 545"/>
                <a:gd name="T63" fmla="*/ 2147483646 h 414"/>
                <a:gd name="T64" fmla="*/ 2147483646 w 545"/>
                <a:gd name="T65" fmla="*/ 2147483646 h 414"/>
                <a:gd name="T66" fmla="*/ 2147483646 w 545"/>
                <a:gd name="T67" fmla="*/ 2147483646 h 414"/>
                <a:gd name="T68" fmla="*/ 2147483646 w 545"/>
                <a:gd name="T69" fmla="*/ 2147483646 h 414"/>
                <a:gd name="T70" fmla="*/ 2147483646 w 545"/>
                <a:gd name="T71" fmla="*/ 2147483646 h 414"/>
                <a:gd name="T72" fmla="*/ 2147483646 w 545"/>
                <a:gd name="T73" fmla="*/ 2147483646 h 414"/>
                <a:gd name="T74" fmla="*/ 2147483646 w 545"/>
                <a:gd name="T75" fmla="*/ 2147483646 h 414"/>
                <a:gd name="T76" fmla="*/ 2147483646 w 545"/>
                <a:gd name="T77" fmla="*/ 2147483646 h 414"/>
                <a:gd name="T78" fmla="*/ 2147483646 w 545"/>
                <a:gd name="T79" fmla="*/ 2147483646 h 414"/>
                <a:gd name="T80" fmla="*/ 2147483646 w 545"/>
                <a:gd name="T81" fmla="*/ 2147483646 h 414"/>
                <a:gd name="T82" fmla="*/ 2147483646 w 545"/>
                <a:gd name="T83" fmla="*/ 2147483646 h 414"/>
                <a:gd name="T84" fmla="*/ 2147483646 w 545"/>
                <a:gd name="T85" fmla="*/ 2147483646 h 414"/>
                <a:gd name="T86" fmla="*/ 2147483646 w 545"/>
                <a:gd name="T87" fmla="*/ 2147483646 h 414"/>
                <a:gd name="T88" fmla="*/ 2147483646 w 545"/>
                <a:gd name="T89" fmla="*/ 2147483646 h 414"/>
                <a:gd name="T90" fmla="*/ 2147483646 w 545"/>
                <a:gd name="T91" fmla="*/ 2147483646 h 4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45"/>
                <a:gd name="T139" fmla="*/ 0 h 414"/>
                <a:gd name="T140" fmla="*/ 545 w 545"/>
                <a:gd name="T141" fmla="*/ 414 h 41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45" h="414">
                  <a:moveTo>
                    <a:pt x="112" y="101"/>
                  </a:moveTo>
                  <a:lnTo>
                    <a:pt x="53" y="100"/>
                  </a:lnTo>
                  <a:lnTo>
                    <a:pt x="38" y="94"/>
                  </a:lnTo>
                  <a:lnTo>
                    <a:pt x="12" y="97"/>
                  </a:lnTo>
                  <a:lnTo>
                    <a:pt x="12" y="80"/>
                  </a:lnTo>
                  <a:lnTo>
                    <a:pt x="6" y="68"/>
                  </a:lnTo>
                  <a:lnTo>
                    <a:pt x="6" y="62"/>
                  </a:lnTo>
                  <a:lnTo>
                    <a:pt x="0" y="50"/>
                  </a:lnTo>
                  <a:lnTo>
                    <a:pt x="2" y="28"/>
                  </a:lnTo>
                  <a:lnTo>
                    <a:pt x="69" y="0"/>
                  </a:lnTo>
                  <a:lnTo>
                    <a:pt x="123" y="7"/>
                  </a:lnTo>
                  <a:lnTo>
                    <a:pt x="174" y="10"/>
                  </a:lnTo>
                  <a:lnTo>
                    <a:pt x="224" y="13"/>
                  </a:lnTo>
                  <a:lnTo>
                    <a:pt x="274" y="15"/>
                  </a:lnTo>
                  <a:lnTo>
                    <a:pt x="324" y="18"/>
                  </a:lnTo>
                  <a:lnTo>
                    <a:pt x="345" y="34"/>
                  </a:lnTo>
                  <a:lnTo>
                    <a:pt x="468" y="61"/>
                  </a:lnTo>
                  <a:lnTo>
                    <a:pt x="469" y="65"/>
                  </a:lnTo>
                  <a:lnTo>
                    <a:pt x="480" y="67"/>
                  </a:lnTo>
                  <a:lnTo>
                    <a:pt x="545" y="70"/>
                  </a:lnTo>
                  <a:lnTo>
                    <a:pt x="535" y="109"/>
                  </a:lnTo>
                  <a:lnTo>
                    <a:pt x="486" y="134"/>
                  </a:lnTo>
                  <a:lnTo>
                    <a:pt x="438" y="159"/>
                  </a:lnTo>
                  <a:lnTo>
                    <a:pt x="412" y="198"/>
                  </a:lnTo>
                  <a:lnTo>
                    <a:pt x="387" y="237"/>
                  </a:lnTo>
                  <a:lnTo>
                    <a:pt x="405" y="279"/>
                  </a:lnTo>
                  <a:lnTo>
                    <a:pt x="368" y="322"/>
                  </a:lnTo>
                  <a:lnTo>
                    <a:pt x="357" y="337"/>
                  </a:lnTo>
                  <a:lnTo>
                    <a:pt x="320" y="358"/>
                  </a:lnTo>
                  <a:lnTo>
                    <a:pt x="298" y="379"/>
                  </a:lnTo>
                  <a:lnTo>
                    <a:pt x="245" y="386"/>
                  </a:lnTo>
                  <a:lnTo>
                    <a:pt x="192" y="392"/>
                  </a:lnTo>
                  <a:lnTo>
                    <a:pt x="156" y="414"/>
                  </a:lnTo>
                  <a:lnTo>
                    <a:pt x="124" y="413"/>
                  </a:lnTo>
                  <a:lnTo>
                    <a:pt x="114" y="374"/>
                  </a:lnTo>
                  <a:lnTo>
                    <a:pt x="78" y="358"/>
                  </a:lnTo>
                  <a:lnTo>
                    <a:pt x="65" y="358"/>
                  </a:lnTo>
                  <a:lnTo>
                    <a:pt x="62" y="343"/>
                  </a:lnTo>
                  <a:lnTo>
                    <a:pt x="80" y="312"/>
                  </a:lnTo>
                  <a:lnTo>
                    <a:pt x="75" y="298"/>
                  </a:lnTo>
                  <a:lnTo>
                    <a:pt x="81" y="267"/>
                  </a:lnTo>
                  <a:lnTo>
                    <a:pt x="63" y="225"/>
                  </a:lnTo>
                  <a:lnTo>
                    <a:pt x="78" y="222"/>
                  </a:lnTo>
                  <a:lnTo>
                    <a:pt x="96" y="155"/>
                  </a:lnTo>
                  <a:lnTo>
                    <a:pt x="120" y="126"/>
                  </a:lnTo>
                  <a:lnTo>
                    <a:pt x="112" y="10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30" name="Freeform 399"/>
            <p:cNvSpPr>
              <a:spLocks noChangeAspect="1"/>
            </p:cNvSpPr>
            <p:nvPr/>
          </p:nvSpPr>
          <p:spPr bwMode="auto">
            <a:xfrm>
              <a:off x="3518090" y="2514991"/>
              <a:ext cx="20755" cy="12395"/>
            </a:xfrm>
            <a:custGeom>
              <a:avLst/>
              <a:gdLst>
                <a:gd name="T0" fmla="*/ 2147483646 w 47"/>
                <a:gd name="T1" fmla="*/ 0 h 26"/>
                <a:gd name="T2" fmla="*/ 2147483646 w 47"/>
                <a:gd name="T3" fmla="*/ 2147483646 h 26"/>
                <a:gd name="T4" fmla="*/ 0 w 47"/>
                <a:gd name="T5" fmla="*/ 0 h 26"/>
                <a:gd name="T6" fmla="*/ 2147483646 w 47"/>
                <a:gd name="T7" fmla="*/ 0 h 26"/>
                <a:gd name="T8" fmla="*/ 2147483646 w 47"/>
                <a:gd name="T9" fmla="*/ 0 h 26"/>
                <a:gd name="T10" fmla="*/ 0 60000 65536"/>
                <a:gd name="T11" fmla="*/ 0 60000 65536"/>
                <a:gd name="T12" fmla="*/ 0 60000 65536"/>
                <a:gd name="T13" fmla="*/ 0 60000 65536"/>
                <a:gd name="T14" fmla="*/ 0 60000 65536"/>
                <a:gd name="T15" fmla="*/ 0 w 47"/>
                <a:gd name="T16" fmla="*/ 0 h 26"/>
                <a:gd name="T17" fmla="*/ 47 w 47"/>
                <a:gd name="T18" fmla="*/ 26 h 26"/>
              </a:gdLst>
              <a:ahLst/>
              <a:cxnLst>
                <a:cxn ang="T10">
                  <a:pos x="T0" y="T1"/>
                </a:cxn>
                <a:cxn ang="T11">
                  <a:pos x="T2" y="T3"/>
                </a:cxn>
                <a:cxn ang="T12">
                  <a:pos x="T4" y="T5"/>
                </a:cxn>
                <a:cxn ang="T13">
                  <a:pos x="T6" y="T7"/>
                </a:cxn>
                <a:cxn ang="T14">
                  <a:pos x="T8" y="T9"/>
                </a:cxn>
              </a:cxnLst>
              <a:rect l="T15" t="T16" r="T17" b="T18"/>
              <a:pathLst>
                <a:path w="47" h="26">
                  <a:moveTo>
                    <a:pt x="47" y="7"/>
                  </a:moveTo>
                  <a:lnTo>
                    <a:pt x="24" y="26"/>
                  </a:lnTo>
                  <a:lnTo>
                    <a:pt x="0" y="10"/>
                  </a:lnTo>
                  <a:lnTo>
                    <a:pt x="32" y="0"/>
                  </a:lnTo>
                  <a:lnTo>
                    <a:pt x="47" y="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pic>
          <p:nvPicPr>
            <p:cNvPr id="9243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8092" y="3808778"/>
              <a:ext cx="538120" cy="66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pSp>
          <p:nvGrpSpPr>
            <p:cNvPr id="92432" name="Group 274"/>
            <p:cNvGrpSpPr/>
            <p:nvPr/>
          </p:nvGrpSpPr>
          <p:grpSpPr bwMode="auto">
            <a:xfrm>
              <a:off x="1266825" y="1721158"/>
              <a:ext cx="2253642" cy="2970437"/>
              <a:chOff x="488" y="1323"/>
              <a:chExt cx="2276" cy="2050"/>
            </a:xfrm>
          </p:grpSpPr>
          <p:sp>
            <p:nvSpPr>
              <p:cNvPr id="92460" name="Freeform 104"/>
              <p:cNvSpPr>
                <a:spLocks noChangeAspect="1"/>
              </p:cNvSpPr>
              <p:nvPr/>
            </p:nvSpPr>
            <p:spPr bwMode="auto">
              <a:xfrm>
                <a:off x="2636" y="2330"/>
                <a:ext cx="130" cy="90"/>
              </a:xfrm>
              <a:custGeom>
                <a:avLst/>
                <a:gdLst>
                  <a:gd name="T0" fmla="*/ 0 w 385"/>
                  <a:gd name="T1" fmla="*/ 0 h 309"/>
                  <a:gd name="T2" fmla="*/ 0 w 385"/>
                  <a:gd name="T3" fmla="*/ 0 h 309"/>
                  <a:gd name="T4" fmla="*/ 0 w 385"/>
                  <a:gd name="T5" fmla="*/ 0 h 309"/>
                  <a:gd name="T6" fmla="*/ 0 w 385"/>
                  <a:gd name="T7" fmla="*/ 0 h 309"/>
                  <a:gd name="T8" fmla="*/ 0 w 385"/>
                  <a:gd name="T9" fmla="*/ 0 h 309"/>
                  <a:gd name="T10" fmla="*/ 0 w 385"/>
                  <a:gd name="T11" fmla="*/ 0 h 309"/>
                  <a:gd name="T12" fmla="*/ 0 w 385"/>
                  <a:gd name="T13" fmla="*/ 0 h 309"/>
                  <a:gd name="T14" fmla="*/ 0 w 385"/>
                  <a:gd name="T15" fmla="*/ 0 h 309"/>
                  <a:gd name="T16" fmla="*/ 0 w 385"/>
                  <a:gd name="T17" fmla="*/ 0 h 309"/>
                  <a:gd name="T18" fmla="*/ 0 w 385"/>
                  <a:gd name="T19" fmla="*/ 0 h 309"/>
                  <a:gd name="T20" fmla="*/ 0 w 385"/>
                  <a:gd name="T21" fmla="*/ 0 h 309"/>
                  <a:gd name="T22" fmla="*/ 0 w 385"/>
                  <a:gd name="T23" fmla="*/ 0 h 309"/>
                  <a:gd name="T24" fmla="*/ 0 w 385"/>
                  <a:gd name="T25" fmla="*/ 0 h 309"/>
                  <a:gd name="T26" fmla="*/ 0 w 385"/>
                  <a:gd name="T27" fmla="*/ 0 h 309"/>
                  <a:gd name="T28" fmla="*/ 0 w 385"/>
                  <a:gd name="T29" fmla="*/ 0 h 309"/>
                  <a:gd name="T30" fmla="*/ 0 w 385"/>
                  <a:gd name="T31" fmla="*/ 0 h 309"/>
                  <a:gd name="T32" fmla="*/ 0 w 385"/>
                  <a:gd name="T33" fmla="*/ 0 h 309"/>
                  <a:gd name="T34" fmla="*/ 0 w 385"/>
                  <a:gd name="T35" fmla="*/ 0 h 309"/>
                  <a:gd name="T36" fmla="*/ 0 w 385"/>
                  <a:gd name="T37" fmla="*/ 0 h 309"/>
                  <a:gd name="T38" fmla="*/ 0 w 385"/>
                  <a:gd name="T39" fmla="*/ 0 h 309"/>
                  <a:gd name="T40" fmla="*/ 0 w 385"/>
                  <a:gd name="T41" fmla="*/ 0 h 309"/>
                  <a:gd name="T42" fmla="*/ 0 w 385"/>
                  <a:gd name="T43" fmla="*/ 0 h 309"/>
                  <a:gd name="T44" fmla="*/ 0 w 385"/>
                  <a:gd name="T45" fmla="*/ 0 h 309"/>
                  <a:gd name="T46" fmla="*/ 0 w 385"/>
                  <a:gd name="T47" fmla="*/ 0 h 309"/>
                  <a:gd name="T48" fmla="*/ 0 w 385"/>
                  <a:gd name="T49" fmla="*/ 0 h 309"/>
                  <a:gd name="T50" fmla="*/ 0 w 385"/>
                  <a:gd name="T51" fmla="*/ 0 h 309"/>
                  <a:gd name="T52" fmla="*/ 0 w 385"/>
                  <a:gd name="T53" fmla="*/ 0 h 309"/>
                  <a:gd name="T54" fmla="*/ 0 w 385"/>
                  <a:gd name="T55" fmla="*/ 0 h 309"/>
                  <a:gd name="T56" fmla="*/ 0 w 385"/>
                  <a:gd name="T57" fmla="*/ 0 h 309"/>
                  <a:gd name="T58" fmla="*/ 0 w 385"/>
                  <a:gd name="T59" fmla="*/ 0 h 309"/>
                  <a:gd name="T60" fmla="*/ 0 w 385"/>
                  <a:gd name="T61" fmla="*/ 0 h 309"/>
                  <a:gd name="T62" fmla="*/ 0 w 385"/>
                  <a:gd name="T63" fmla="*/ 0 h 309"/>
                  <a:gd name="T64" fmla="*/ 0 w 385"/>
                  <a:gd name="T65" fmla="*/ 0 h 309"/>
                  <a:gd name="T66" fmla="*/ 0 w 385"/>
                  <a:gd name="T67" fmla="*/ 0 h 309"/>
                  <a:gd name="T68" fmla="*/ 0 w 385"/>
                  <a:gd name="T69" fmla="*/ 0 h 309"/>
                  <a:gd name="T70" fmla="*/ 0 w 385"/>
                  <a:gd name="T71" fmla="*/ 0 h 309"/>
                  <a:gd name="T72" fmla="*/ 0 w 385"/>
                  <a:gd name="T73" fmla="*/ 0 h 3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5"/>
                  <a:gd name="T112" fmla="*/ 0 h 309"/>
                  <a:gd name="T113" fmla="*/ 385 w 385"/>
                  <a:gd name="T114" fmla="*/ 309 h 3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5" h="309">
                    <a:moveTo>
                      <a:pt x="315" y="225"/>
                    </a:moveTo>
                    <a:lnTo>
                      <a:pt x="302" y="225"/>
                    </a:lnTo>
                    <a:lnTo>
                      <a:pt x="262" y="218"/>
                    </a:lnTo>
                    <a:lnTo>
                      <a:pt x="248" y="221"/>
                    </a:lnTo>
                    <a:lnTo>
                      <a:pt x="190" y="222"/>
                    </a:lnTo>
                    <a:lnTo>
                      <a:pt x="132" y="225"/>
                    </a:lnTo>
                    <a:lnTo>
                      <a:pt x="135" y="267"/>
                    </a:lnTo>
                    <a:lnTo>
                      <a:pt x="139" y="309"/>
                    </a:lnTo>
                    <a:lnTo>
                      <a:pt x="96" y="283"/>
                    </a:lnTo>
                    <a:lnTo>
                      <a:pt x="50" y="297"/>
                    </a:lnTo>
                    <a:lnTo>
                      <a:pt x="21" y="265"/>
                    </a:lnTo>
                    <a:lnTo>
                      <a:pt x="0" y="257"/>
                    </a:lnTo>
                    <a:lnTo>
                      <a:pt x="14" y="183"/>
                    </a:lnTo>
                    <a:lnTo>
                      <a:pt x="27" y="170"/>
                    </a:lnTo>
                    <a:lnTo>
                      <a:pt x="54" y="146"/>
                    </a:lnTo>
                    <a:lnTo>
                      <a:pt x="65" y="122"/>
                    </a:lnTo>
                    <a:lnTo>
                      <a:pt x="70" y="92"/>
                    </a:lnTo>
                    <a:lnTo>
                      <a:pt x="103" y="104"/>
                    </a:lnTo>
                    <a:lnTo>
                      <a:pt x="111" y="83"/>
                    </a:lnTo>
                    <a:lnTo>
                      <a:pt x="121" y="79"/>
                    </a:lnTo>
                    <a:lnTo>
                      <a:pt x="139" y="52"/>
                    </a:lnTo>
                    <a:lnTo>
                      <a:pt x="168" y="51"/>
                    </a:lnTo>
                    <a:lnTo>
                      <a:pt x="173" y="30"/>
                    </a:lnTo>
                    <a:lnTo>
                      <a:pt x="235" y="0"/>
                    </a:lnTo>
                    <a:lnTo>
                      <a:pt x="281" y="4"/>
                    </a:lnTo>
                    <a:lnTo>
                      <a:pt x="285" y="52"/>
                    </a:lnTo>
                    <a:lnTo>
                      <a:pt x="326" y="92"/>
                    </a:lnTo>
                    <a:lnTo>
                      <a:pt x="318" y="94"/>
                    </a:lnTo>
                    <a:lnTo>
                      <a:pt x="317" y="112"/>
                    </a:lnTo>
                    <a:lnTo>
                      <a:pt x="345" y="134"/>
                    </a:lnTo>
                    <a:lnTo>
                      <a:pt x="363" y="131"/>
                    </a:lnTo>
                    <a:lnTo>
                      <a:pt x="373" y="148"/>
                    </a:lnTo>
                    <a:lnTo>
                      <a:pt x="385" y="174"/>
                    </a:lnTo>
                    <a:lnTo>
                      <a:pt x="385" y="177"/>
                    </a:lnTo>
                    <a:lnTo>
                      <a:pt x="384" y="182"/>
                    </a:lnTo>
                    <a:lnTo>
                      <a:pt x="347" y="204"/>
                    </a:lnTo>
                    <a:lnTo>
                      <a:pt x="315" y="22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1" name="Freeform 107"/>
              <p:cNvSpPr>
                <a:spLocks noChangeAspect="1"/>
              </p:cNvSpPr>
              <p:nvPr/>
            </p:nvSpPr>
            <p:spPr bwMode="auto">
              <a:xfrm>
                <a:off x="2457" y="2352"/>
                <a:ext cx="46" cy="12"/>
              </a:xfrm>
              <a:custGeom>
                <a:avLst/>
                <a:gdLst>
                  <a:gd name="T0" fmla="*/ 0 w 140"/>
                  <a:gd name="T1" fmla="*/ 0 h 39"/>
                  <a:gd name="T2" fmla="*/ 0 w 140"/>
                  <a:gd name="T3" fmla="*/ 0 h 39"/>
                  <a:gd name="T4" fmla="*/ 0 w 140"/>
                  <a:gd name="T5" fmla="*/ 0 h 39"/>
                  <a:gd name="T6" fmla="*/ 0 w 140"/>
                  <a:gd name="T7" fmla="*/ 0 h 39"/>
                  <a:gd name="T8" fmla="*/ 0 w 140"/>
                  <a:gd name="T9" fmla="*/ 0 h 39"/>
                  <a:gd name="T10" fmla="*/ 0 w 140"/>
                  <a:gd name="T11" fmla="*/ 0 h 39"/>
                  <a:gd name="T12" fmla="*/ 0 w 140"/>
                  <a:gd name="T13" fmla="*/ 0 h 39"/>
                  <a:gd name="T14" fmla="*/ 0 w 140"/>
                  <a:gd name="T15" fmla="*/ 0 h 39"/>
                  <a:gd name="T16" fmla="*/ 0 w 140"/>
                  <a:gd name="T17" fmla="*/ 0 h 39"/>
                  <a:gd name="T18" fmla="*/ 0 w 140"/>
                  <a:gd name="T19" fmla="*/ 0 h 39"/>
                  <a:gd name="T20" fmla="*/ 0 w 140"/>
                  <a:gd name="T21" fmla="*/ 0 h 39"/>
                  <a:gd name="T22" fmla="*/ 0 w 140"/>
                  <a:gd name="T23" fmla="*/ 0 h 39"/>
                  <a:gd name="T24" fmla="*/ 0 w 140"/>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39"/>
                  <a:gd name="T41" fmla="*/ 140 w 140"/>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39">
                    <a:moveTo>
                      <a:pt x="6" y="17"/>
                    </a:moveTo>
                    <a:lnTo>
                      <a:pt x="0" y="39"/>
                    </a:lnTo>
                    <a:lnTo>
                      <a:pt x="39" y="27"/>
                    </a:lnTo>
                    <a:lnTo>
                      <a:pt x="76" y="14"/>
                    </a:lnTo>
                    <a:lnTo>
                      <a:pt x="140" y="26"/>
                    </a:lnTo>
                    <a:lnTo>
                      <a:pt x="128" y="14"/>
                    </a:lnTo>
                    <a:lnTo>
                      <a:pt x="69" y="0"/>
                    </a:lnTo>
                    <a:lnTo>
                      <a:pt x="63" y="11"/>
                    </a:lnTo>
                    <a:lnTo>
                      <a:pt x="10" y="11"/>
                    </a:lnTo>
                    <a:lnTo>
                      <a:pt x="10" y="17"/>
                    </a:lnTo>
                    <a:lnTo>
                      <a:pt x="55" y="17"/>
                    </a:lnTo>
                    <a:lnTo>
                      <a:pt x="28" y="29"/>
                    </a:lnTo>
                    <a:lnTo>
                      <a:pt x="6"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2" name="Freeform 108"/>
              <p:cNvSpPr>
                <a:spLocks noChangeAspect="1"/>
              </p:cNvSpPr>
              <p:nvPr/>
            </p:nvSpPr>
            <p:spPr bwMode="auto">
              <a:xfrm>
                <a:off x="2675" y="2394"/>
                <a:ext cx="70" cy="101"/>
              </a:xfrm>
              <a:custGeom>
                <a:avLst/>
                <a:gdLst>
                  <a:gd name="T0" fmla="*/ 0 w 215"/>
                  <a:gd name="T1" fmla="*/ 0 h 349"/>
                  <a:gd name="T2" fmla="*/ 0 w 215"/>
                  <a:gd name="T3" fmla="*/ 0 h 349"/>
                  <a:gd name="T4" fmla="*/ 0 w 215"/>
                  <a:gd name="T5" fmla="*/ 0 h 349"/>
                  <a:gd name="T6" fmla="*/ 0 w 215"/>
                  <a:gd name="T7" fmla="*/ 0 h 349"/>
                  <a:gd name="T8" fmla="*/ 0 w 215"/>
                  <a:gd name="T9" fmla="*/ 0 h 349"/>
                  <a:gd name="T10" fmla="*/ 0 w 215"/>
                  <a:gd name="T11" fmla="*/ 0 h 349"/>
                  <a:gd name="T12" fmla="*/ 0 w 215"/>
                  <a:gd name="T13" fmla="*/ 0 h 349"/>
                  <a:gd name="T14" fmla="*/ 0 w 215"/>
                  <a:gd name="T15" fmla="*/ 0 h 349"/>
                  <a:gd name="T16" fmla="*/ 0 w 215"/>
                  <a:gd name="T17" fmla="*/ 0 h 349"/>
                  <a:gd name="T18" fmla="*/ 0 w 215"/>
                  <a:gd name="T19" fmla="*/ 0 h 349"/>
                  <a:gd name="T20" fmla="*/ 0 w 215"/>
                  <a:gd name="T21" fmla="*/ 0 h 349"/>
                  <a:gd name="T22" fmla="*/ 0 w 215"/>
                  <a:gd name="T23" fmla="*/ 0 h 349"/>
                  <a:gd name="T24" fmla="*/ 0 w 215"/>
                  <a:gd name="T25" fmla="*/ 0 h 349"/>
                  <a:gd name="T26" fmla="*/ 0 w 215"/>
                  <a:gd name="T27" fmla="*/ 0 h 349"/>
                  <a:gd name="T28" fmla="*/ 0 w 215"/>
                  <a:gd name="T29" fmla="*/ 0 h 349"/>
                  <a:gd name="T30" fmla="*/ 0 w 215"/>
                  <a:gd name="T31" fmla="*/ 0 h 349"/>
                  <a:gd name="T32" fmla="*/ 0 w 215"/>
                  <a:gd name="T33" fmla="*/ 0 h 349"/>
                  <a:gd name="T34" fmla="*/ 0 w 215"/>
                  <a:gd name="T35" fmla="*/ 0 h 349"/>
                  <a:gd name="T36" fmla="*/ 0 w 215"/>
                  <a:gd name="T37" fmla="*/ 0 h 349"/>
                  <a:gd name="T38" fmla="*/ 0 w 215"/>
                  <a:gd name="T39" fmla="*/ 0 h 349"/>
                  <a:gd name="T40" fmla="*/ 0 w 215"/>
                  <a:gd name="T41" fmla="*/ 0 h 349"/>
                  <a:gd name="T42" fmla="*/ 0 w 215"/>
                  <a:gd name="T43" fmla="*/ 0 h 349"/>
                  <a:gd name="T44" fmla="*/ 0 w 215"/>
                  <a:gd name="T45" fmla="*/ 0 h 349"/>
                  <a:gd name="T46" fmla="*/ 0 w 215"/>
                  <a:gd name="T47" fmla="*/ 0 h 349"/>
                  <a:gd name="T48" fmla="*/ 0 w 215"/>
                  <a:gd name="T49" fmla="*/ 0 h 349"/>
                  <a:gd name="T50" fmla="*/ 0 w 215"/>
                  <a:gd name="T51" fmla="*/ 0 h 349"/>
                  <a:gd name="T52" fmla="*/ 0 w 215"/>
                  <a:gd name="T53" fmla="*/ 0 h 349"/>
                  <a:gd name="T54" fmla="*/ 0 w 215"/>
                  <a:gd name="T55" fmla="*/ 0 h 3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5"/>
                  <a:gd name="T85" fmla="*/ 0 h 349"/>
                  <a:gd name="T86" fmla="*/ 215 w 215"/>
                  <a:gd name="T87" fmla="*/ 349 h 3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5" h="349">
                    <a:moveTo>
                      <a:pt x="190" y="297"/>
                    </a:moveTo>
                    <a:lnTo>
                      <a:pt x="156" y="310"/>
                    </a:lnTo>
                    <a:lnTo>
                      <a:pt x="120" y="324"/>
                    </a:lnTo>
                    <a:lnTo>
                      <a:pt x="85" y="335"/>
                    </a:lnTo>
                    <a:lnTo>
                      <a:pt x="51" y="349"/>
                    </a:lnTo>
                    <a:lnTo>
                      <a:pt x="6" y="334"/>
                    </a:lnTo>
                    <a:lnTo>
                      <a:pt x="21" y="322"/>
                    </a:lnTo>
                    <a:lnTo>
                      <a:pt x="11" y="280"/>
                    </a:lnTo>
                    <a:lnTo>
                      <a:pt x="0" y="238"/>
                    </a:lnTo>
                    <a:lnTo>
                      <a:pt x="18" y="200"/>
                    </a:lnTo>
                    <a:lnTo>
                      <a:pt x="36" y="161"/>
                    </a:lnTo>
                    <a:lnTo>
                      <a:pt x="27" y="91"/>
                    </a:lnTo>
                    <a:lnTo>
                      <a:pt x="23" y="49"/>
                    </a:lnTo>
                    <a:lnTo>
                      <a:pt x="20" y="7"/>
                    </a:lnTo>
                    <a:lnTo>
                      <a:pt x="78" y="4"/>
                    </a:lnTo>
                    <a:lnTo>
                      <a:pt x="136" y="3"/>
                    </a:lnTo>
                    <a:lnTo>
                      <a:pt x="150" y="0"/>
                    </a:lnTo>
                    <a:lnTo>
                      <a:pt x="156" y="16"/>
                    </a:lnTo>
                    <a:lnTo>
                      <a:pt x="175" y="65"/>
                    </a:lnTo>
                    <a:lnTo>
                      <a:pt x="175" y="91"/>
                    </a:lnTo>
                    <a:lnTo>
                      <a:pt x="179" y="128"/>
                    </a:lnTo>
                    <a:lnTo>
                      <a:pt x="185" y="164"/>
                    </a:lnTo>
                    <a:lnTo>
                      <a:pt x="188" y="207"/>
                    </a:lnTo>
                    <a:lnTo>
                      <a:pt x="190" y="250"/>
                    </a:lnTo>
                    <a:lnTo>
                      <a:pt x="215" y="277"/>
                    </a:lnTo>
                    <a:lnTo>
                      <a:pt x="191" y="295"/>
                    </a:lnTo>
                    <a:lnTo>
                      <a:pt x="172" y="282"/>
                    </a:lnTo>
                    <a:lnTo>
                      <a:pt x="190" y="29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3" name="Freeform 109"/>
              <p:cNvSpPr>
                <a:spLocks noChangeAspect="1"/>
              </p:cNvSpPr>
              <p:nvPr/>
            </p:nvSpPr>
            <p:spPr bwMode="auto">
              <a:xfrm>
                <a:off x="2485" y="2370"/>
                <a:ext cx="116" cy="86"/>
              </a:xfrm>
              <a:custGeom>
                <a:avLst/>
                <a:gdLst>
                  <a:gd name="T0" fmla="*/ 0 w 354"/>
                  <a:gd name="T1" fmla="*/ 0 h 299"/>
                  <a:gd name="T2" fmla="*/ 0 w 354"/>
                  <a:gd name="T3" fmla="*/ 0 h 299"/>
                  <a:gd name="T4" fmla="*/ 0 w 354"/>
                  <a:gd name="T5" fmla="*/ 0 h 299"/>
                  <a:gd name="T6" fmla="*/ 0 w 354"/>
                  <a:gd name="T7" fmla="*/ 0 h 299"/>
                  <a:gd name="T8" fmla="*/ 0 w 354"/>
                  <a:gd name="T9" fmla="*/ 0 h 299"/>
                  <a:gd name="T10" fmla="*/ 0 w 354"/>
                  <a:gd name="T11" fmla="*/ 0 h 299"/>
                  <a:gd name="T12" fmla="*/ 0 w 354"/>
                  <a:gd name="T13" fmla="*/ 0 h 299"/>
                  <a:gd name="T14" fmla="*/ 0 w 354"/>
                  <a:gd name="T15" fmla="*/ 0 h 299"/>
                  <a:gd name="T16" fmla="*/ 0 w 354"/>
                  <a:gd name="T17" fmla="*/ 0 h 299"/>
                  <a:gd name="T18" fmla="*/ 0 w 354"/>
                  <a:gd name="T19" fmla="*/ 0 h 299"/>
                  <a:gd name="T20" fmla="*/ 0 w 354"/>
                  <a:gd name="T21" fmla="*/ 0 h 299"/>
                  <a:gd name="T22" fmla="*/ 0 w 354"/>
                  <a:gd name="T23" fmla="*/ 0 h 299"/>
                  <a:gd name="T24" fmla="*/ 0 w 354"/>
                  <a:gd name="T25" fmla="*/ 0 h 299"/>
                  <a:gd name="T26" fmla="*/ 0 w 354"/>
                  <a:gd name="T27" fmla="*/ 0 h 299"/>
                  <a:gd name="T28" fmla="*/ 0 w 354"/>
                  <a:gd name="T29" fmla="*/ 0 h 299"/>
                  <a:gd name="T30" fmla="*/ 0 w 354"/>
                  <a:gd name="T31" fmla="*/ 0 h 299"/>
                  <a:gd name="T32" fmla="*/ 0 w 354"/>
                  <a:gd name="T33" fmla="*/ 0 h 299"/>
                  <a:gd name="T34" fmla="*/ 0 w 354"/>
                  <a:gd name="T35" fmla="*/ 0 h 299"/>
                  <a:gd name="T36" fmla="*/ 0 w 354"/>
                  <a:gd name="T37" fmla="*/ 0 h 299"/>
                  <a:gd name="T38" fmla="*/ 0 w 354"/>
                  <a:gd name="T39" fmla="*/ 0 h 299"/>
                  <a:gd name="T40" fmla="*/ 0 w 354"/>
                  <a:gd name="T41" fmla="*/ 0 h 299"/>
                  <a:gd name="T42" fmla="*/ 0 w 354"/>
                  <a:gd name="T43" fmla="*/ 0 h 299"/>
                  <a:gd name="T44" fmla="*/ 0 w 354"/>
                  <a:gd name="T45" fmla="*/ 0 h 299"/>
                  <a:gd name="T46" fmla="*/ 0 w 354"/>
                  <a:gd name="T47" fmla="*/ 0 h 299"/>
                  <a:gd name="T48" fmla="*/ 0 w 354"/>
                  <a:gd name="T49" fmla="*/ 0 h 299"/>
                  <a:gd name="T50" fmla="*/ 0 w 354"/>
                  <a:gd name="T51" fmla="*/ 0 h 299"/>
                  <a:gd name="T52" fmla="*/ 0 w 354"/>
                  <a:gd name="T53" fmla="*/ 0 h 299"/>
                  <a:gd name="T54" fmla="*/ 0 w 354"/>
                  <a:gd name="T55" fmla="*/ 0 h 299"/>
                  <a:gd name="T56" fmla="*/ 0 w 354"/>
                  <a:gd name="T57" fmla="*/ 0 h 299"/>
                  <a:gd name="T58" fmla="*/ 0 w 354"/>
                  <a:gd name="T59" fmla="*/ 0 h 299"/>
                  <a:gd name="T60" fmla="*/ 0 w 354"/>
                  <a:gd name="T61" fmla="*/ 0 h 299"/>
                  <a:gd name="T62" fmla="*/ 0 w 354"/>
                  <a:gd name="T63" fmla="*/ 0 h 299"/>
                  <a:gd name="T64" fmla="*/ 0 w 354"/>
                  <a:gd name="T65" fmla="*/ 0 h 299"/>
                  <a:gd name="T66" fmla="*/ 0 w 354"/>
                  <a:gd name="T67" fmla="*/ 0 h 299"/>
                  <a:gd name="T68" fmla="*/ 0 w 354"/>
                  <a:gd name="T69" fmla="*/ 0 h 299"/>
                  <a:gd name="T70" fmla="*/ 0 w 354"/>
                  <a:gd name="T71" fmla="*/ 0 h 299"/>
                  <a:gd name="T72" fmla="*/ 0 w 354"/>
                  <a:gd name="T73" fmla="*/ 0 h 299"/>
                  <a:gd name="T74" fmla="*/ 0 w 354"/>
                  <a:gd name="T75" fmla="*/ 0 h 299"/>
                  <a:gd name="T76" fmla="*/ 0 w 354"/>
                  <a:gd name="T77" fmla="*/ 0 h 299"/>
                  <a:gd name="T78" fmla="*/ 0 w 354"/>
                  <a:gd name="T79" fmla="*/ 0 h 299"/>
                  <a:gd name="T80" fmla="*/ 0 w 354"/>
                  <a:gd name="T81" fmla="*/ 0 h 299"/>
                  <a:gd name="T82" fmla="*/ 0 w 354"/>
                  <a:gd name="T83" fmla="*/ 0 h 299"/>
                  <a:gd name="T84" fmla="*/ 0 w 354"/>
                  <a:gd name="T85" fmla="*/ 0 h 299"/>
                  <a:gd name="T86" fmla="*/ 0 w 354"/>
                  <a:gd name="T87" fmla="*/ 0 h 299"/>
                  <a:gd name="T88" fmla="*/ 0 w 354"/>
                  <a:gd name="T89" fmla="*/ 0 h 299"/>
                  <a:gd name="T90" fmla="*/ 0 w 354"/>
                  <a:gd name="T91" fmla="*/ 0 h 299"/>
                  <a:gd name="T92" fmla="*/ 0 w 354"/>
                  <a:gd name="T93" fmla="*/ 0 h 2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4"/>
                  <a:gd name="T142" fmla="*/ 0 h 299"/>
                  <a:gd name="T143" fmla="*/ 354 w 354"/>
                  <a:gd name="T144" fmla="*/ 299 h 2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4" h="299">
                    <a:moveTo>
                      <a:pt x="320" y="70"/>
                    </a:moveTo>
                    <a:lnTo>
                      <a:pt x="312" y="90"/>
                    </a:lnTo>
                    <a:lnTo>
                      <a:pt x="318" y="90"/>
                    </a:lnTo>
                    <a:lnTo>
                      <a:pt x="343" y="140"/>
                    </a:lnTo>
                    <a:lnTo>
                      <a:pt x="339" y="182"/>
                    </a:lnTo>
                    <a:lnTo>
                      <a:pt x="345" y="191"/>
                    </a:lnTo>
                    <a:lnTo>
                      <a:pt x="348" y="203"/>
                    </a:lnTo>
                    <a:lnTo>
                      <a:pt x="354" y="223"/>
                    </a:lnTo>
                    <a:lnTo>
                      <a:pt x="351" y="234"/>
                    </a:lnTo>
                    <a:lnTo>
                      <a:pt x="330" y="239"/>
                    </a:lnTo>
                    <a:lnTo>
                      <a:pt x="339" y="261"/>
                    </a:lnTo>
                    <a:lnTo>
                      <a:pt x="323" y="282"/>
                    </a:lnTo>
                    <a:lnTo>
                      <a:pt x="318" y="284"/>
                    </a:lnTo>
                    <a:lnTo>
                      <a:pt x="306" y="287"/>
                    </a:lnTo>
                    <a:lnTo>
                      <a:pt x="284" y="299"/>
                    </a:lnTo>
                    <a:lnTo>
                      <a:pt x="272" y="288"/>
                    </a:lnTo>
                    <a:lnTo>
                      <a:pt x="258" y="233"/>
                    </a:lnTo>
                    <a:lnTo>
                      <a:pt x="230" y="233"/>
                    </a:lnTo>
                    <a:lnTo>
                      <a:pt x="212" y="237"/>
                    </a:lnTo>
                    <a:lnTo>
                      <a:pt x="217" y="200"/>
                    </a:lnTo>
                    <a:lnTo>
                      <a:pt x="185" y="149"/>
                    </a:lnTo>
                    <a:lnTo>
                      <a:pt x="120" y="166"/>
                    </a:lnTo>
                    <a:lnTo>
                      <a:pt x="84" y="203"/>
                    </a:lnTo>
                    <a:lnTo>
                      <a:pt x="81" y="185"/>
                    </a:lnTo>
                    <a:lnTo>
                      <a:pt x="67" y="169"/>
                    </a:lnTo>
                    <a:lnTo>
                      <a:pt x="60" y="157"/>
                    </a:lnTo>
                    <a:lnTo>
                      <a:pt x="45" y="145"/>
                    </a:lnTo>
                    <a:lnTo>
                      <a:pt x="20" y="115"/>
                    </a:lnTo>
                    <a:lnTo>
                      <a:pt x="23" y="105"/>
                    </a:lnTo>
                    <a:lnTo>
                      <a:pt x="17" y="108"/>
                    </a:lnTo>
                    <a:lnTo>
                      <a:pt x="12" y="93"/>
                    </a:lnTo>
                    <a:lnTo>
                      <a:pt x="0" y="99"/>
                    </a:lnTo>
                    <a:lnTo>
                      <a:pt x="2" y="97"/>
                    </a:lnTo>
                    <a:lnTo>
                      <a:pt x="12" y="75"/>
                    </a:lnTo>
                    <a:lnTo>
                      <a:pt x="57" y="57"/>
                    </a:lnTo>
                    <a:lnTo>
                      <a:pt x="58" y="24"/>
                    </a:lnTo>
                    <a:lnTo>
                      <a:pt x="66" y="0"/>
                    </a:lnTo>
                    <a:lnTo>
                      <a:pt x="108" y="11"/>
                    </a:lnTo>
                    <a:lnTo>
                      <a:pt x="178" y="17"/>
                    </a:lnTo>
                    <a:lnTo>
                      <a:pt x="172" y="30"/>
                    </a:lnTo>
                    <a:lnTo>
                      <a:pt x="203" y="30"/>
                    </a:lnTo>
                    <a:lnTo>
                      <a:pt x="218" y="36"/>
                    </a:lnTo>
                    <a:lnTo>
                      <a:pt x="246" y="33"/>
                    </a:lnTo>
                    <a:lnTo>
                      <a:pt x="278" y="21"/>
                    </a:lnTo>
                    <a:lnTo>
                      <a:pt x="287" y="12"/>
                    </a:lnTo>
                    <a:lnTo>
                      <a:pt x="302" y="57"/>
                    </a:lnTo>
                    <a:lnTo>
                      <a:pt x="320" y="7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4" name="Freeform 110"/>
              <p:cNvSpPr>
                <a:spLocks noChangeAspect="1"/>
              </p:cNvSpPr>
              <p:nvPr/>
            </p:nvSpPr>
            <p:spPr bwMode="auto">
              <a:xfrm>
                <a:off x="2457" y="2370"/>
                <a:ext cx="49" cy="27"/>
              </a:xfrm>
              <a:custGeom>
                <a:avLst/>
                <a:gdLst>
                  <a:gd name="T0" fmla="*/ 0 w 146"/>
                  <a:gd name="T1" fmla="*/ 0 h 97"/>
                  <a:gd name="T2" fmla="*/ 0 w 146"/>
                  <a:gd name="T3" fmla="*/ 0 h 97"/>
                  <a:gd name="T4" fmla="*/ 0 w 146"/>
                  <a:gd name="T5" fmla="*/ 0 h 97"/>
                  <a:gd name="T6" fmla="*/ 0 w 146"/>
                  <a:gd name="T7" fmla="*/ 0 h 97"/>
                  <a:gd name="T8" fmla="*/ 0 w 146"/>
                  <a:gd name="T9" fmla="*/ 0 h 97"/>
                  <a:gd name="T10" fmla="*/ 0 w 146"/>
                  <a:gd name="T11" fmla="*/ 0 h 97"/>
                  <a:gd name="T12" fmla="*/ 0 w 146"/>
                  <a:gd name="T13" fmla="*/ 0 h 97"/>
                  <a:gd name="T14" fmla="*/ 0 w 146"/>
                  <a:gd name="T15" fmla="*/ 0 h 97"/>
                  <a:gd name="T16" fmla="*/ 0 w 146"/>
                  <a:gd name="T17" fmla="*/ 0 h 97"/>
                  <a:gd name="T18" fmla="*/ 0 w 146"/>
                  <a:gd name="T19" fmla="*/ 0 h 97"/>
                  <a:gd name="T20" fmla="*/ 0 w 146"/>
                  <a:gd name="T21" fmla="*/ 0 h 97"/>
                  <a:gd name="T22" fmla="*/ 0 w 146"/>
                  <a:gd name="T23" fmla="*/ 0 h 97"/>
                  <a:gd name="T24" fmla="*/ 0 w 146"/>
                  <a:gd name="T25" fmla="*/ 0 h 97"/>
                  <a:gd name="T26" fmla="*/ 0 w 146"/>
                  <a:gd name="T27" fmla="*/ 0 h 97"/>
                  <a:gd name="T28" fmla="*/ 0 w 146"/>
                  <a:gd name="T29" fmla="*/ 0 h 97"/>
                  <a:gd name="T30" fmla="*/ 0 w 146"/>
                  <a:gd name="T31" fmla="*/ 0 h 97"/>
                  <a:gd name="T32" fmla="*/ 0 w 146"/>
                  <a:gd name="T33" fmla="*/ 0 h 97"/>
                  <a:gd name="T34" fmla="*/ 0 w 146"/>
                  <a:gd name="T35" fmla="*/ 0 h 97"/>
                  <a:gd name="T36" fmla="*/ 0 w 146"/>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97"/>
                  <a:gd name="T59" fmla="*/ 146 w 146"/>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97">
                    <a:moveTo>
                      <a:pt x="73" y="58"/>
                    </a:moveTo>
                    <a:lnTo>
                      <a:pt x="65" y="73"/>
                    </a:lnTo>
                    <a:lnTo>
                      <a:pt x="76" y="87"/>
                    </a:lnTo>
                    <a:lnTo>
                      <a:pt x="82" y="97"/>
                    </a:lnTo>
                    <a:lnTo>
                      <a:pt x="92" y="75"/>
                    </a:lnTo>
                    <a:lnTo>
                      <a:pt x="137" y="57"/>
                    </a:lnTo>
                    <a:lnTo>
                      <a:pt x="138" y="24"/>
                    </a:lnTo>
                    <a:lnTo>
                      <a:pt x="146" y="0"/>
                    </a:lnTo>
                    <a:lnTo>
                      <a:pt x="104" y="5"/>
                    </a:lnTo>
                    <a:lnTo>
                      <a:pt x="64" y="8"/>
                    </a:lnTo>
                    <a:lnTo>
                      <a:pt x="0" y="21"/>
                    </a:lnTo>
                    <a:lnTo>
                      <a:pt x="23" y="23"/>
                    </a:lnTo>
                    <a:lnTo>
                      <a:pt x="16" y="33"/>
                    </a:lnTo>
                    <a:lnTo>
                      <a:pt x="40" y="39"/>
                    </a:lnTo>
                    <a:lnTo>
                      <a:pt x="37" y="45"/>
                    </a:lnTo>
                    <a:lnTo>
                      <a:pt x="73" y="43"/>
                    </a:lnTo>
                    <a:lnTo>
                      <a:pt x="82" y="51"/>
                    </a:lnTo>
                    <a:lnTo>
                      <a:pt x="56" y="54"/>
                    </a:lnTo>
                    <a:lnTo>
                      <a:pt x="73" y="5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5" name="Freeform 111"/>
              <p:cNvSpPr>
                <a:spLocks noChangeAspect="1"/>
              </p:cNvSpPr>
              <p:nvPr/>
            </p:nvSpPr>
            <p:spPr bwMode="auto">
              <a:xfrm>
                <a:off x="2590" y="2401"/>
                <a:ext cx="95" cy="101"/>
              </a:xfrm>
              <a:custGeom>
                <a:avLst/>
                <a:gdLst>
                  <a:gd name="T0" fmla="*/ 0 w 291"/>
                  <a:gd name="T1" fmla="*/ 0 h 350"/>
                  <a:gd name="T2" fmla="*/ 0 w 291"/>
                  <a:gd name="T3" fmla="*/ 0 h 350"/>
                  <a:gd name="T4" fmla="*/ 0 w 291"/>
                  <a:gd name="T5" fmla="*/ 0 h 350"/>
                  <a:gd name="T6" fmla="*/ 0 w 291"/>
                  <a:gd name="T7" fmla="*/ 0 h 350"/>
                  <a:gd name="T8" fmla="*/ 0 w 291"/>
                  <a:gd name="T9" fmla="*/ 0 h 350"/>
                  <a:gd name="T10" fmla="*/ 0 w 291"/>
                  <a:gd name="T11" fmla="*/ 0 h 350"/>
                  <a:gd name="T12" fmla="*/ 0 w 291"/>
                  <a:gd name="T13" fmla="*/ 0 h 350"/>
                  <a:gd name="T14" fmla="*/ 0 w 291"/>
                  <a:gd name="T15" fmla="*/ 0 h 350"/>
                  <a:gd name="T16" fmla="*/ 0 w 291"/>
                  <a:gd name="T17" fmla="*/ 0 h 350"/>
                  <a:gd name="T18" fmla="*/ 0 w 291"/>
                  <a:gd name="T19" fmla="*/ 0 h 350"/>
                  <a:gd name="T20" fmla="*/ 0 w 291"/>
                  <a:gd name="T21" fmla="*/ 0 h 350"/>
                  <a:gd name="T22" fmla="*/ 0 w 291"/>
                  <a:gd name="T23" fmla="*/ 0 h 350"/>
                  <a:gd name="T24" fmla="*/ 0 w 291"/>
                  <a:gd name="T25" fmla="*/ 0 h 350"/>
                  <a:gd name="T26" fmla="*/ 0 w 291"/>
                  <a:gd name="T27" fmla="*/ 0 h 350"/>
                  <a:gd name="T28" fmla="*/ 0 w 291"/>
                  <a:gd name="T29" fmla="*/ 0 h 350"/>
                  <a:gd name="T30" fmla="*/ 0 w 291"/>
                  <a:gd name="T31" fmla="*/ 0 h 350"/>
                  <a:gd name="T32" fmla="*/ 0 w 291"/>
                  <a:gd name="T33" fmla="*/ 0 h 350"/>
                  <a:gd name="T34" fmla="*/ 0 w 291"/>
                  <a:gd name="T35" fmla="*/ 0 h 350"/>
                  <a:gd name="T36" fmla="*/ 0 w 291"/>
                  <a:gd name="T37" fmla="*/ 0 h 350"/>
                  <a:gd name="T38" fmla="*/ 0 w 291"/>
                  <a:gd name="T39" fmla="*/ 0 h 350"/>
                  <a:gd name="T40" fmla="*/ 0 w 291"/>
                  <a:gd name="T41" fmla="*/ 0 h 350"/>
                  <a:gd name="T42" fmla="*/ 0 w 291"/>
                  <a:gd name="T43" fmla="*/ 0 h 350"/>
                  <a:gd name="T44" fmla="*/ 0 w 291"/>
                  <a:gd name="T45" fmla="*/ 0 h 350"/>
                  <a:gd name="T46" fmla="*/ 0 w 291"/>
                  <a:gd name="T47" fmla="*/ 0 h 350"/>
                  <a:gd name="T48" fmla="*/ 0 w 291"/>
                  <a:gd name="T49" fmla="*/ 0 h 350"/>
                  <a:gd name="T50" fmla="*/ 0 w 291"/>
                  <a:gd name="T51" fmla="*/ 0 h 350"/>
                  <a:gd name="T52" fmla="*/ 0 w 291"/>
                  <a:gd name="T53" fmla="*/ 0 h 350"/>
                  <a:gd name="T54" fmla="*/ 0 w 291"/>
                  <a:gd name="T55" fmla="*/ 0 h 350"/>
                  <a:gd name="T56" fmla="*/ 0 w 291"/>
                  <a:gd name="T57" fmla="*/ 0 h 350"/>
                  <a:gd name="T58" fmla="*/ 0 w 291"/>
                  <a:gd name="T59" fmla="*/ 0 h 350"/>
                  <a:gd name="T60" fmla="*/ 0 w 291"/>
                  <a:gd name="T61" fmla="*/ 0 h 350"/>
                  <a:gd name="T62" fmla="*/ 0 w 291"/>
                  <a:gd name="T63" fmla="*/ 0 h 350"/>
                  <a:gd name="T64" fmla="*/ 0 w 291"/>
                  <a:gd name="T65" fmla="*/ 0 h 350"/>
                  <a:gd name="T66" fmla="*/ 0 w 291"/>
                  <a:gd name="T67" fmla="*/ 0 h 350"/>
                  <a:gd name="T68" fmla="*/ 0 w 291"/>
                  <a:gd name="T69" fmla="*/ 0 h 350"/>
                  <a:gd name="T70" fmla="*/ 0 w 291"/>
                  <a:gd name="T71" fmla="*/ 0 h 350"/>
                  <a:gd name="T72" fmla="*/ 0 w 291"/>
                  <a:gd name="T73" fmla="*/ 0 h 350"/>
                  <a:gd name="T74" fmla="*/ 0 w 291"/>
                  <a:gd name="T75" fmla="*/ 0 h 350"/>
                  <a:gd name="T76" fmla="*/ 0 w 291"/>
                  <a:gd name="T77" fmla="*/ 0 h 3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91"/>
                  <a:gd name="T118" fmla="*/ 0 h 350"/>
                  <a:gd name="T119" fmla="*/ 291 w 291"/>
                  <a:gd name="T120" fmla="*/ 350 h 3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91" h="350">
                    <a:moveTo>
                      <a:pt x="164" y="23"/>
                    </a:moveTo>
                    <a:lnTo>
                      <a:pt x="143" y="15"/>
                    </a:lnTo>
                    <a:lnTo>
                      <a:pt x="112" y="20"/>
                    </a:lnTo>
                    <a:lnTo>
                      <a:pt x="105" y="0"/>
                    </a:lnTo>
                    <a:lnTo>
                      <a:pt x="88" y="12"/>
                    </a:lnTo>
                    <a:lnTo>
                      <a:pt x="66" y="26"/>
                    </a:lnTo>
                    <a:lnTo>
                      <a:pt x="36" y="19"/>
                    </a:lnTo>
                    <a:lnTo>
                      <a:pt x="25" y="29"/>
                    </a:lnTo>
                    <a:lnTo>
                      <a:pt x="21" y="71"/>
                    </a:lnTo>
                    <a:lnTo>
                      <a:pt x="27" y="80"/>
                    </a:lnTo>
                    <a:lnTo>
                      <a:pt x="30" y="92"/>
                    </a:lnTo>
                    <a:lnTo>
                      <a:pt x="36" y="112"/>
                    </a:lnTo>
                    <a:lnTo>
                      <a:pt x="33" y="123"/>
                    </a:lnTo>
                    <a:lnTo>
                      <a:pt x="12" y="128"/>
                    </a:lnTo>
                    <a:lnTo>
                      <a:pt x="21" y="150"/>
                    </a:lnTo>
                    <a:lnTo>
                      <a:pt x="5" y="171"/>
                    </a:lnTo>
                    <a:lnTo>
                      <a:pt x="0" y="173"/>
                    </a:lnTo>
                    <a:lnTo>
                      <a:pt x="2" y="223"/>
                    </a:lnTo>
                    <a:lnTo>
                      <a:pt x="0" y="232"/>
                    </a:lnTo>
                    <a:lnTo>
                      <a:pt x="33" y="259"/>
                    </a:lnTo>
                    <a:lnTo>
                      <a:pt x="52" y="283"/>
                    </a:lnTo>
                    <a:lnTo>
                      <a:pt x="45" y="350"/>
                    </a:lnTo>
                    <a:lnTo>
                      <a:pt x="106" y="328"/>
                    </a:lnTo>
                    <a:lnTo>
                      <a:pt x="169" y="307"/>
                    </a:lnTo>
                    <a:lnTo>
                      <a:pt x="154" y="305"/>
                    </a:lnTo>
                    <a:lnTo>
                      <a:pt x="216" y="301"/>
                    </a:lnTo>
                    <a:lnTo>
                      <a:pt x="185" y="303"/>
                    </a:lnTo>
                    <a:lnTo>
                      <a:pt x="224" y="300"/>
                    </a:lnTo>
                    <a:lnTo>
                      <a:pt x="254" y="301"/>
                    </a:lnTo>
                    <a:lnTo>
                      <a:pt x="261" y="310"/>
                    </a:lnTo>
                    <a:lnTo>
                      <a:pt x="276" y="298"/>
                    </a:lnTo>
                    <a:lnTo>
                      <a:pt x="266" y="256"/>
                    </a:lnTo>
                    <a:lnTo>
                      <a:pt x="255" y="214"/>
                    </a:lnTo>
                    <a:lnTo>
                      <a:pt x="273" y="176"/>
                    </a:lnTo>
                    <a:lnTo>
                      <a:pt x="291" y="137"/>
                    </a:lnTo>
                    <a:lnTo>
                      <a:pt x="282" y="67"/>
                    </a:lnTo>
                    <a:lnTo>
                      <a:pt x="239" y="41"/>
                    </a:lnTo>
                    <a:lnTo>
                      <a:pt x="193" y="55"/>
                    </a:lnTo>
                    <a:lnTo>
                      <a:pt x="164" y="2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6" name="Freeform 112"/>
              <p:cNvSpPr>
                <a:spLocks noChangeAspect="1"/>
              </p:cNvSpPr>
              <p:nvPr/>
            </p:nvSpPr>
            <p:spPr bwMode="auto">
              <a:xfrm>
                <a:off x="2513" y="2412"/>
                <a:ext cx="46" cy="49"/>
              </a:xfrm>
              <a:custGeom>
                <a:avLst/>
                <a:gdLst>
                  <a:gd name="T0" fmla="*/ 0 w 146"/>
                  <a:gd name="T1" fmla="*/ 0 h 169"/>
                  <a:gd name="T2" fmla="*/ 0 w 146"/>
                  <a:gd name="T3" fmla="*/ 0 h 169"/>
                  <a:gd name="T4" fmla="*/ 0 w 146"/>
                  <a:gd name="T5" fmla="*/ 0 h 169"/>
                  <a:gd name="T6" fmla="*/ 0 w 146"/>
                  <a:gd name="T7" fmla="*/ 0 h 169"/>
                  <a:gd name="T8" fmla="*/ 0 w 146"/>
                  <a:gd name="T9" fmla="*/ 0 h 169"/>
                  <a:gd name="T10" fmla="*/ 0 w 146"/>
                  <a:gd name="T11" fmla="*/ 0 h 169"/>
                  <a:gd name="T12" fmla="*/ 0 w 146"/>
                  <a:gd name="T13" fmla="*/ 0 h 169"/>
                  <a:gd name="T14" fmla="*/ 0 w 146"/>
                  <a:gd name="T15" fmla="*/ 0 h 169"/>
                  <a:gd name="T16" fmla="*/ 0 w 146"/>
                  <a:gd name="T17" fmla="*/ 0 h 169"/>
                  <a:gd name="T18" fmla="*/ 0 w 146"/>
                  <a:gd name="T19" fmla="*/ 0 h 169"/>
                  <a:gd name="T20" fmla="*/ 0 w 146"/>
                  <a:gd name="T21" fmla="*/ 0 h 169"/>
                  <a:gd name="T22" fmla="*/ 0 w 146"/>
                  <a:gd name="T23" fmla="*/ 0 h 169"/>
                  <a:gd name="T24" fmla="*/ 0 w 146"/>
                  <a:gd name="T25" fmla="*/ 0 h 169"/>
                  <a:gd name="T26" fmla="*/ 0 w 146"/>
                  <a:gd name="T27" fmla="*/ 0 h 169"/>
                  <a:gd name="T28" fmla="*/ 0 w 146"/>
                  <a:gd name="T29" fmla="*/ 0 h 169"/>
                  <a:gd name="T30" fmla="*/ 0 w 146"/>
                  <a:gd name="T31" fmla="*/ 0 h 169"/>
                  <a:gd name="T32" fmla="*/ 0 w 146"/>
                  <a:gd name="T33" fmla="*/ 0 h 1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
                  <a:gd name="T52" fmla="*/ 0 h 169"/>
                  <a:gd name="T53" fmla="*/ 146 w 146"/>
                  <a:gd name="T54" fmla="*/ 169 h 1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 h="169">
                    <a:moveTo>
                      <a:pt x="146" y="84"/>
                    </a:moveTo>
                    <a:lnTo>
                      <a:pt x="124" y="118"/>
                    </a:lnTo>
                    <a:lnTo>
                      <a:pt x="101" y="153"/>
                    </a:lnTo>
                    <a:lnTo>
                      <a:pt x="86" y="169"/>
                    </a:lnTo>
                    <a:lnTo>
                      <a:pt x="37" y="145"/>
                    </a:lnTo>
                    <a:lnTo>
                      <a:pt x="46" y="136"/>
                    </a:lnTo>
                    <a:lnTo>
                      <a:pt x="36" y="127"/>
                    </a:lnTo>
                    <a:lnTo>
                      <a:pt x="3" y="91"/>
                    </a:lnTo>
                    <a:lnTo>
                      <a:pt x="19" y="79"/>
                    </a:lnTo>
                    <a:lnTo>
                      <a:pt x="3" y="74"/>
                    </a:lnTo>
                    <a:lnTo>
                      <a:pt x="15" y="63"/>
                    </a:lnTo>
                    <a:lnTo>
                      <a:pt x="0" y="54"/>
                    </a:lnTo>
                    <a:lnTo>
                      <a:pt x="36" y="17"/>
                    </a:lnTo>
                    <a:lnTo>
                      <a:pt x="101" y="0"/>
                    </a:lnTo>
                    <a:lnTo>
                      <a:pt x="133" y="51"/>
                    </a:lnTo>
                    <a:lnTo>
                      <a:pt x="128" y="88"/>
                    </a:lnTo>
                    <a:lnTo>
                      <a:pt x="146" y="8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7" name="Freeform 113"/>
              <p:cNvSpPr>
                <a:spLocks noChangeAspect="1"/>
              </p:cNvSpPr>
              <p:nvPr/>
            </p:nvSpPr>
            <p:spPr bwMode="auto">
              <a:xfrm>
                <a:off x="2724" y="2394"/>
                <a:ext cx="28" cy="80"/>
              </a:xfrm>
              <a:custGeom>
                <a:avLst/>
                <a:gdLst>
                  <a:gd name="T0" fmla="*/ 0 w 86"/>
                  <a:gd name="T1" fmla="*/ 0 h 277"/>
                  <a:gd name="T2" fmla="*/ 0 w 86"/>
                  <a:gd name="T3" fmla="*/ 0 h 277"/>
                  <a:gd name="T4" fmla="*/ 0 w 86"/>
                  <a:gd name="T5" fmla="*/ 0 h 277"/>
                  <a:gd name="T6" fmla="*/ 0 w 86"/>
                  <a:gd name="T7" fmla="*/ 0 h 277"/>
                  <a:gd name="T8" fmla="*/ 0 w 86"/>
                  <a:gd name="T9" fmla="*/ 0 h 277"/>
                  <a:gd name="T10" fmla="*/ 0 w 86"/>
                  <a:gd name="T11" fmla="*/ 0 h 277"/>
                  <a:gd name="T12" fmla="*/ 0 w 86"/>
                  <a:gd name="T13" fmla="*/ 0 h 277"/>
                  <a:gd name="T14" fmla="*/ 0 w 86"/>
                  <a:gd name="T15" fmla="*/ 0 h 277"/>
                  <a:gd name="T16" fmla="*/ 0 w 86"/>
                  <a:gd name="T17" fmla="*/ 0 h 277"/>
                  <a:gd name="T18" fmla="*/ 0 w 86"/>
                  <a:gd name="T19" fmla="*/ 0 h 277"/>
                  <a:gd name="T20" fmla="*/ 0 w 86"/>
                  <a:gd name="T21" fmla="*/ 0 h 277"/>
                  <a:gd name="T22" fmla="*/ 0 w 86"/>
                  <a:gd name="T23" fmla="*/ 0 h 277"/>
                  <a:gd name="T24" fmla="*/ 0 w 86"/>
                  <a:gd name="T25" fmla="*/ 0 h 277"/>
                  <a:gd name="T26" fmla="*/ 0 w 86"/>
                  <a:gd name="T27" fmla="*/ 0 h 277"/>
                  <a:gd name="T28" fmla="*/ 0 w 86"/>
                  <a:gd name="T29" fmla="*/ 0 h 277"/>
                  <a:gd name="T30" fmla="*/ 0 w 86"/>
                  <a:gd name="T31" fmla="*/ 0 h 277"/>
                  <a:gd name="T32" fmla="*/ 0 w 86"/>
                  <a:gd name="T33" fmla="*/ 0 h 277"/>
                  <a:gd name="T34" fmla="*/ 0 w 86"/>
                  <a:gd name="T35" fmla="*/ 0 h 277"/>
                  <a:gd name="T36" fmla="*/ 0 w 86"/>
                  <a:gd name="T37" fmla="*/ 0 h 2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277"/>
                  <a:gd name="T59" fmla="*/ 86 w 86"/>
                  <a:gd name="T60" fmla="*/ 277 h 2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277">
                    <a:moveTo>
                      <a:pt x="40" y="7"/>
                    </a:moveTo>
                    <a:lnTo>
                      <a:pt x="0" y="0"/>
                    </a:lnTo>
                    <a:lnTo>
                      <a:pt x="6" y="16"/>
                    </a:lnTo>
                    <a:lnTo>
                      <a:pt x="25" y="65"/>
                    </a:lnTo>
                    <a:lnTo>
                      <a:pt x="25" y="91"/>
                    </a:lnTo>
                    <a:lnTo>
                      <a:pt x="29" y="128"/>
                    </a:lnTo>
                    <a:lnTo>
                      <a:pt x="35" y="164"/>
                    </a:lnTo>
                    <a:lnTo>
                      <a:pt x="38" y="207"/>
                    </a:lnTo>
                    <a:lnTo>
                      <a:pt x="40" y="250"/>
                    </a:lnTo>
                    <a:lnTo>
                      <a:pt x="65" y="277"/>
                    </a:lnTo>
                    <a:lnTo>
                      <a:pt x="86" y="271"/>
                    </a:lnTo>
                    <a:lnTo>
                      <a:pt x="85" y="230"/>
                    </a:lnTo>
                    <a:lnTo>
                      <a:pt x="83" y="188"/>
                    </a:lnTo>
                    <a:lnTo>
                      <a:pt x="82" y="147"/>
                    </a:lnTo>
                    <a:lnTo>
                      <a:pt x="80" y="106"/>
                    </a:lnTo>
                    <a:lnTo>
                      <a:pt x="73" y="62"/>
                    </a:lnTo>
                    <a:lnTo>
                      <a:pt x="46" y="30"/>
                    </a:lnTo>
                    <a:lnTo>
                      <a:pt x="52" y="7"/>
                    </a:lnTo>
                    <a:lnTo>
                      <a:pt x="40" y="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8" name="Freeform 115"/>
              <p:cNvSpPr>
                <a:spLocks noChangeAspect="1"/>
              </p:cNvSpPr>
              <p:nvPr/>
            </p:nvSpPr>
            <p:spPr bwMode="auto">
              <a:xfrm>
                <a:off x="2503" y="2110"/>
                <a:ext cx="10" cy="9"/>
              </a:xfrm>
              <a:custGeom>
                <a:avLst/>
                <a:gdLst>
                  <a:gd name="T0" fmla="*/ 0 w 29"/>
                  <a:gd name="T1" fmla="*/ 0 h 33"/>
                  <a:gd name="T2" fmla="*/ 0 w 29"/>
                  <a:gd name="T3" fmla="*/ 0 h 33"/>
                  <a:gd name="T4" fmla="*/ 0 w 29"/>
                  <a:gd name="T5" fmla="*/ 0 h 33"/>
                  <a:gd name="T6" fmla="*/ 0 w 29"/>
                  <a:gd name="T7" fmla="*/ 0 h 33"/>
                  <a:gd name="T8" fmla="*/ 0 60000 65536"/>
                  <a:gd name="T9" fmla="*/ 0 60000 65536"/>
                  <a:gd name="T10" fmla="*/ 0 60000 65536"/>
                  <a:gd name="T11" fmla="*/ 0 60000 65536"/>
                  <a:gd name="T12" fmla="*/ 0 w 29"/>
                  <a:gd name="T13" fmla="*/ 0 h 33"/>
                  <a:gd name="T14" fmla="*/ 29 w 29"/>
                  <a:gd name="T15" fmla="*/ 33 h 33"/>
                </a:gdLst>
                <a:ahLst/>
                <a:cxnLst>
                  <a:cxn ang="T8">
                    <a:pos x="T0" y="T1"/>
                  </a:cxn>
                  <a:cxn ang="T9">
                    <a:pos x="T2" y="T3"/>
                  </a:cxn>
                  <a:cxn ang="T10">
                    <a:pos x="T4" y="T5"/>
                  </a:cxn>
                  <a:cxn ang="T11">
                    <a:pos x="T6" y="T7"/>
                  </a:cxn>
                </a:cxnLst>
                <a:rect l="T12" t="T13" r="T14" b="T15"/>
                <a:pathLst>
                  <a:path w="29" h="33">
                    <a:moveTo>
                      <a:pt x="29" y="0"/>
                    </a:moveTo>
                    <a:lnTo>
                      <a:pt x="26" y="24"/>
                    </a:lnTo>
                    <a:lnTo>
                      <a:pt x="0" y="33"/>
                    </a:lnTo>
                    <a:lnTo>
                      <a:pt x="29"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69" name="Freeform 116"/>
              <p:cNvSpPr>
                <a:spLocks noChangeAspect="1"/>
              </p:cNvSpPr>
              <p:nvPr/>
            </p:nvSpPr>
            <p:spPr bwMode="auto">
              <a:xfrm>
                <a:off x="2464" y="2116"/>
                <a:ext cx="8" cy="6"/>
              </a:xfrm>
              <a:custGeom>
                <a:avLst/>
                <a:gdLst>
                  <a:gd name="T0" fmla="*/ 0 w 24"/>
                  <a:gd name="T1" fmla="*/ 0 h 22"/>
                  <a:gd name="T2" fmla="*/ 0 w 24"/>
                  <a:gd name="T3" fmla="*/ 0 h 22"/>
                  <a:gd name="T4" fmla="*/ 0 w 24"/>
                  <a:gd name="T5" fmla="*/ 0 h 22"/>
                  <a:gd name="T6" fmla="*/ 0 w 24"/>
                  <a:gd name="T7" fmla="*/ 0 h 22"/>
                  <a:gd name="T8" fmla="*/ 0 60000 65536"/>
                  <a:gd name="T9" fmla="*/ 0 60000 65536"/>
                  <a:gd name="T10" fmla="*/ 0 60000 65536"/>
                  <a:gd name="T11" fmla="*/ 0 60000 65536"/>
                  <a:gd name="T12" fmla="*/ 0 w 24"/>
                  <a:gd name="T13" fmla="*/ 0 h 22"/>
                  <a:gd name="T14" fmla="*/ 24 w 24"/>
                  <a:gd name="T15" fmla="*/ 22 h 22"/>
                </a:gdLst>
                <a:ahLst/>
                <a:cxnLst>
                  <a:cxn ang="T8">
                    <a:pos x="T0" y="T1"/>
                  </a:cxn>
                  <a:cxn ang="T9">
                    <a:pos x="T2" y="T3"/>
                  </a:cxn>
                  <a:cxn ang="T10">
                    <a:pos x="T4" y="T5"/>
                  </a:cxn>
                  <a:cxn ang="T11">
                    <a:pos x="T6" y="T7"/>
                  </a:cxn>
                </a:cxnLst>
                <a:rect l="T12" t="T13" r="T14" b="T15"/>
                <a:pathLst>
                  <a:path w="24" h="22">
                    <a:moveTo>
                      <a:pt x="24" y="0"/>
                    </a:moveTo>
                    <a:lnTo>
                      <a:pt x="0" y="22"/>
                    </a:lnTo>
                    <a:lnTo>
                      <a:pt x="0" y="6"/>
                    </a:lnTo>
                    <a:lnTo>
                      <a:pt x="24"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0" name="Freeform 117"/>
              <p:cNvSpPr>
                <a:spLocks noChangeAspect="1"/>
              </p:cNvSpPr>
              <p:nvPr/>
            </p:nvSpPr>
            <p:spPr bwMode="auto">
              <a:xfrm>
                <a:off x="2479" y="2123"/>
                <a:ext cx="7" cy="3"/>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9" y="0"/>
                    </a:moveTo>
                    <a:lnTo>
                      <a:pt x="15" y="12"/>
                    </a:lnTo>
                    <a:lnTo>
                      <a:pt x="0" y="0"/>
                    </a:lnTo>
                    <a:lnTo>
                      <a:pt x="19"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1" name="Freeform 118"/>
              <p:cNvSpPr>
                <a:spLocks noChangeAspect="1"/>
              </p:cNvSpPr>
              <p:nvPr/>
            </p:nvSpPr>
            <p:spPr bwMode="auto">
              <a:xfrm>
                <a:off x="2513" y="2104"/>
                <a:ext cx="7" cy="2"/>
              </a:xfrm>
              <a:custGeom>
                <a:avLst/>
                <a:gdLst>
                  <a:gd name="T0" fmla="*/ 0 w 18"/>
                  <a:gd name="T1" fmla="*/ 0 h 8"/>
                  <a:gd name="T2" fmla="*/ 0 w 18"/>
                  <a:gd name="T3" fmla="*/ 0 h 8"/>
                  <a:gd name="T4" fmla="*/ 0 w 18"/>
                  <a:gd name="T5" fmla="*/ 0 h 8"/>
                  <a:gd name="T6" fmla="*/ 0 w 18"/>
                  <a:gd name="T7" fmla="*/ 0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13" y="8"/>
                    </a:moveTo>
                    <a:lnTo>
                      <a:pt x="18" y="0"/>
                    </a:lnTo>
                    <a:lnTo>
                      <a:pt x="0" y="5"/>
                    </a:lnTo>
                    <a:lnTo>
                      <a:pt x="13" y="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2" name="Freeform 119"/>
              <p:cNvSpPr>
                <a:spLocks noChangeAspect="1"/>
              </p:cNvSpPr>
              <p:nvPr/>
            </p:nvSpPr>
            <p:spPr bwMode="auto">
              <a:xfrm>
                <a:off x="2644" y="1992"/>
                <a:ext cx="1" cy="1"/>
              </a:xfrm>
              <a:custGeom>
                <a:avLst/>
                <a:gdLst>
                  <a:gd name="T0" fmla="*/ 1 w 1"/>
                  <a:gd name="T1" fmla="*/ 0 h 3"/>
                  <a:gd name="T2" fmla="*/ 1 w 1"/>
                  <a:gd name="T3" fmla="*/ 0 h 3"/>
                  <a:gd name="T4" fmla="*/ 0 w 1"/>
                  <a:gd name="T5" fmla="*/ 0 h 3"/>
                  <a:gd name="T6" fmla="*/ 0 w 1"/>
                  <a:gd name="T7" fmla="*/ 0 h 3"/>
                  <a:gd name="T8" fmla="*/ 0 w 1"/>
                  <a:gd name="T9" fmla="*/ 0 h 3"/>
                  <a:gd name="T10" fmla="*/ 1 w 1"/>
                  <a:gd name="T11" fmla="*/ 0 h 3"/>
                  <a:gd name="T12" fmla="*/ 0 60000 65536"/>
                  <a:gd name="T13" fmla="*/ 0 60000 65536"/>
                  <a:gd name="T14" fmla="*/ 0 60000 65536"/>
                  <a:gd name="T15" fmla="*/ 0 60000 65536"/>
                  <a:gd name="T16" fmla="*/ 0 60000 65536"/>
                  <a:gd name="T17" fmla="*/ 0 60000 65536"/>
                  <a:gd name="T18" fmla="*/ 0 w 1"/>
                  <a:gd name="T19" fmla="*/ 0 h 3"/>
                  <a:gd name="T20" fmla="*/ 1 w 1"/>
                  <a:gd name="T21" fmla="*/ 3 h 3"/>
                </a:gdLst>
                <a:ahLst/>
                <a:cxnLst>
                  <a:cxn ang="T12">
                    <a:pos x="T0" y="T1"/>
                  </a:cxn>
                  <a:cxn ang="T13">
                    <a:pos x="T2" y="T3"/>
                  </a:cxn>
                  <a:cxn ang="T14">
                    <a:pos x="T4" y="T5"/>
                  </a:cxn>
                  <a:cxn ang="T15">
                    <a:pos x="T6" y="T7"/>
                  </a:cxn>
                  <a:cxn ang="T16">
                    <a:pos x="T8" y="T9"/>
                  </a:cxn>
                  <a:cxn ang="T17">
                    <a:pos x="T10" y="T11"/>
                  </a:cxn>
                </a:cxnLst>
                <a:rect l="T18" t="T19" r="T20" b="T21"/>
                <a:pathLst>
                  <a:path w="1" h="3">
                    <a:moveTo>
                      <a:pt x="1" y="2"/>
                    </a:moveTo>
                    <a:lnTo>
                      <a:pt x="1" y="3"/>
                    </a:lnTo>
                    <a:lnTo>
                      <a:pt x="0" y="3"/>
                    </a:lnTo>
                    <a:lnTo>
                      <a:pt x="0" y="2"/>
                    </a:lnTo>
                    <a:lnTo>
                      <a:pt x="0" y="0"/>
                    </a:lnTo>
                    <a:lnTo>
                      <a:pt x="1" y="2"/>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3" name="Freeform 122"/>
              <p:cNvSpPr>
                <a:spLocks noChangeAspect="1"/>
              </p:cNvSpPr>
              <p:nvPr/>
            </p:nvSpPr>
            <p:spPr bwMode="auto">
              <a:xfrm>
                <a:off x="2457" y="2134"/>
                <a:ext cx="193" cy="202"/>
              </a:xfrm>
              <a:custGeom>
                <a:avLst/>
                <a:gdLst>
                  <a:gd name="T0" fmla="*/ 0 w 588"/>
                  <a:gd name="T1" fmla="*/ 0 h 694"/>
                  <a:gd name="T2" fmla="*/ 0 w 588"/>
                  <a:gd name="T3" fmla="*/ 0 h 694"/>
                  <a:gd name="T4" fmla="*/ 0 w 588"/>
                  <a:gd name="T5" fmla="*/ 0 h 694"/>
                  <a:gd name="T6" fmla="*/ 0 w 588"/>
                  <a:gd name="T7" fmla="*/ 0 h 694"/>
                  <a:gd name="T8" fmla="*/ 0 w 588"/>
                  <a:gd name="T9" fmla="*/ 0 h 694"/>
                  <a:gd name="T10" fmla="*/ 0 w 588"/>
                  <a:gd name="T11" fmla="*/ 0 h 694"/>
                  <a:gd name="T12" fmla="*/ 0 w 588"/>
                  <a:gd name="T13" fmla="*/ 0 h 694"/>
                  <a:gd name="T14" fmla="*/ 0 w 588"/>
                  <a:gd name="T15" fmla="*/ 0 h 694"/>
                  <a:gd name="T16" fmla="*/ 0 w 588"/>
                  <a:gd name="T17" fmla="*/ 0 h 694"/>
                  <a:gd name="T18" fmla="*/ 0 w 588"/>
                  <a:gd name="T19" fmla="*/ 0 h 694"/>
                  <a:gd name="T20" fmla="*/ 0 w 588"/>
                  <a:gd name="T21" fmla="*/ 0 h 694"/>
                  <a:gd name="T22" fmla="*/ 0 w 588"/>
                  <a:gd name="T23" fmla="*/ 0 h 694"/>
                  <a:gd name="T24" fmla="*/ 0 w 588"/>
                  <a:gd name="T25" fmla="*/ 0 h 694"/>
                  <a:gd name="T26" fmla="*/ 0 w 588"/>
                  <a:gd name="T27" fmla="*/ 0 h 694"/>
                  <a:gd name="T28" fmla="*/ 0 w 588"/>
                  <a:gd name="T29" fmla="*/ 0 h 694"/>
                  <a:gd name="T30" fmla="*/ 0 w 588"/>
                  <a:gd name="T31" fmla="*/ 0 h 694"/>
                  <a:gd name="T32" fmla="*/ 0 w 588"/>
                  <a:gd name="T33" fmla="*/ 0 h 694"/>
                  <a:gd name="T34" fmla="*/ 0 w 588"/>
                  <a:gd name="T35" fmla="*/ 0 h 694"/>
                  <a:gd name="T36" fmla="*/ 0 w 588"/>
                  <a:gd name="T37" fmla="*/ 0 h 694"/>
                  <a:gd name="T38" fmla="*/ 0 w 588"/>
                  <a:gd name="T39" fmla="*/ 0 h 694"/>
                  <a:gd name="T40" fmla="*/ 0 w 588"/>
                  <a:gd name="T41" fmla="*/ 0 h 694"/>
                  <a:gd name="T42" fmla="*/ 0 w 588"/>
                  <a:gd name="T43" fmla="*/ 0 h 694"/>
                  <a:gd name="T44" fmla="*/ 0 w 588"/>
                  <a:gd name="T45" fmla="*/ 0 h 694"/>
                  <a:gd name="T46" fmla="*/ 0 w 588"/>
                  <a:gd name="T47" fmla="*/ 0 h 694"/>
                  <a:gd name="T48" fmla="*/ 0 w 588"/>
                  <a:gd name="T49" fmla="*/ 0 h 694"/>
                  <a:gd name="T50" fmla="*/ 0 w 588"/>
                  <a:gd name="T51" fmla="*/ 0 h 694"/>
                  <a:gd name="T52" fmla="*/ 0 w 588"/>
                  <a:gd name="T53" fmla="*/ 0 h 694"/>
                  <a:gd name="T54" fmla="*/ 0 w 588"/>
                  <a:gd name="T55" fmla="*/ 0 h 694"/>
                  <a:gd name="T56" fmla="*/ 0 w 588"/>
                  <a:gd name="T57" fmla="*/ 0 h 694"/>
                  <a:gd name="T58" fmla="*/ 0 w 588"/>
                  <a:gd name="T59" fmla="*/ 0 h 694"/>
                  <a:gd name="T60" fmla="*/ 0 w 588"/>
                  <a:gd name="T61" fmla="*/ 0 h 694"/>
                  <a:gd name="T62" fmla="*/ 0 w 588"/>
                  <a:gd name="T63" fmla="*/ 0 h 694"/>
                  <a:gd name="T64" fmla="*/ 0 w 588"/>
                  <a:gd name="T65" fmla="*/ 0 h 694"/>
                  <a:gd name="T66" fmla="*/ 0 w 588"/>
                  <a:gd name="T67" fmla="*/ 0 h 694"/>
                  <a:gd name="T68" fmla="*/ 0 w 588"/>
                  <a:gd name="T69" fmla="*/ 0 h 694"/>
                  <a:gd name="T70" fmla="*/ 0 w 588"/>
                  <a:gd name="T71" fmla="*/ 0 h 694"/>
                  <a:gd name="T72" fmla="*/ 0 w 588"/>
                  <a:gd name="T73" fmla="*/ 0 h 694"/>
                  <a:gd name="T74" fmla="*/ 0 w 588"/>
                  <a:gd name="T75" fmla="*/ 0 h 694"/>
                  <a:gd name="T76" fmla="*/ 0 w 588"/>
                  <a:gd name="T77" fmla="*/ 0 h 694"/>
                  <a:gd name="T78" fmla="*/ 0 w 588"/>
                  <a:gd name="T79" fmla="*/ 0 h 694"/>
                  <a:gd name="T80" fmla="*/ 0 w 588"/>
                  <a:gd name="T81" fmla="*/ 0 h 694"/>
                  <a:gd name="T82" fmla="*/ 0 w 588"/>
                  <a:gd name="T83" fmla="*/ 0 h 694"/>
                  <a:gd name="T84" fmla="*/ 0 w 588"/>
                  <a:gd name="T85" fmla="*/ 0 h 694"/>
                  <a:gd name="T86" fmla="*/ 0 w 588"/>
                  <a:gd name="T87" fmla="*/ 0 h 694"/>
                  <a:gd name="T88" fmla="*/ 0 w 588"/>
                  <a:gd name="T89" fmla="*/ 0 h 694"/>
                  <a:gd name="T90" fmla="*/ 0 w 588"/>
                  <a:gd name="T91" fmla="*/ 0 h 694"/>
                  <a:gd name="T92" fmla="*/ 0 w 588"/>
                  <a:gd name="T93" fmla="*/ 0 h 694"/>
                  <a:gd name="T94" fmla="*/ 0 w 588"/>
                  <a:gd name="T95" fmla="*/ 0 h 694"/>
                  <a:gd name="T96" fmla="*/ 0 w 588"/>
                  <a:gd name="T97" fmla="*/ 0 h 694"/>
                  <a:gd name="T98" fmla="*/ 0 w 588"/>
                  <a:gd name="T99" fmla="*/ 0 h 694"/>
                  <a:gd name="T100" fmla="*/ 0 w 588"/>
                  <a:gd name="T101" fmla="*/ 0 h 694"/>
                  <a:gd name="T102" fmla="*/ 0 w 588"/>
                  <a:gd name="T103" fmla="*/ 0 h 694"/>
                  <a:gd name="T104" fmla="*/ 0 w 588"/>
                  <a:gd name="T105" fmla="*/ 0 h 694"/>
                  <a:gd name="T106" fmla="*/ 0 w 588"/>
                  <a:gd name="T107" fmla="*/ 0 h 6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88"/>
                  <a:gd name="T163" fmla="*/ 0 h 694"/>
                  <a:gd name="T164" fmla="*/ 588 w 588"/>
                  <a:gd name="T165" fmla="*/ 694 h 6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88" h="694">
                    <a:moveTo>
                      <a:pt x="29" y="599"/>
                    </a:moveTo>
                    <a:lnTo>
                      <a:pt x="17" y="621"/>
                    </a:lnTo>
                    <a:lnTo>
                      <a:pt x="31" y="555"/>
                    </a:lnTo>
                    <a:lnTo>
                      <a:pt x="44" y="490"/>
                    </a:lnTo>
                    <a:lnTo>
                      <a:pt x="29" y="436"/>
                    </a:lnTo>
                    <a:lnTo>
                      <a:pt x="34" y="378"/>
                    </a:lnTo>
                    <a:lnTo>
                      <a:pt x="3" y="347"/>
                    </a:lnTo>
                    <a:lnTo>
                      <a:pt x="0" y="360"/>
                    </a:lnTo>
                    <a:lnTo>
                      <a:pt x="6" y="329"/>
                    </a:lnTo>
                    <a:lnTo>
                      <a:pt x="52" y="329"/>
                    </a:lnTo>
                    <a:lnTo>
                      <a:pt x="100" y="329"/>
                    </a:lnTo>
                    <a:lnTo>
                      <a:pt x="147" y="329"/>
                    </a:lnTo>
                    <a:lnTo>
                      <a:pt x="194" y="329"/>
                    </a:lnTo>
                    <a:lnTo>
                      <a:pt x="195" y="282"/>
                    </a:lnTo>
                    <a:lnTo>
                      <a:pt x="197" y="236"/>
                    </a:lnTo>
                    <a:lnTo>
                      <a:pt x="244" y="212"/>
                    </a:lnTo>
                    <a:lnTo>
                      <a:pt x="246" y="142"/>
                    </a:lnTo>
                    <a:lnTo>
                      <a:pt x="247" y="71"/>
                    </a:lnTo>
                    <a:lnTo>
                      <a:pt x="286" y="71"/>
                    </a:lnTo>
                    <a:lnTo>
                      <a:pt x="326" y="71"/>
                    </a:lnTo>
                    <a:lnTo>
                      <a:pt x="365" y="71"/>
                    </a:lnTo>
                    <a:lnTo>
                      <a:pt x="406" y="71"/>
                    </a:lnTo>
                    <a:lnTo>
                      <a:pt x="407" y="0"/>
                    </a:lnTo>
                    <a:lnTo>
                      <a:pt x="452" y="32"/>
                    </a:lnTo>
                    <a:lnTo>
                      <a:pt x="497" y="63"/>
                    </a:lnTo>
                    <a:lnTo>
                      <a:pt x="543" y="94"/>
                    </a:lnTo>
                    <a:lnTo>
                      <a:pt x="588" y="126"/>
                    </a:lnTo>
                    <a:lnTo>
                      <a:pt x="546" y="126"/>
                    </a:lnTo>
                    <a:lnTo>
                      <a:pt x="503" y="126"/>
                    </a:lnTo>
                    <a:lnTo>
                      <a:pt x="509" y="185"/>
                    </a:lnTo>
                    <a:lnTo>
                      <a:pt x="513" y="244"/>
                    </a:lnTo>
                    <a:lnTo>
                      <a:pt x="519" y="302"/>
                    </a:lnTo>
                    <a:lnTo>
                      <a:pt x="525" y="362"/>
                    </a:lnTo>
                    <a:lnTo>
                      <a:pt x="529" y="420"/>
                    </a:lnTo>
                    <a:lnTo>
                      <a:pt x="535" y="478"/>
                    </a:lnTo>
                    <a:lnTo>
                      <a:pt x="540" y="538"/>
                    </a:lnTo>
                    <a:lnTo>
                      <a:pt x="546" y="596"/>
                    </a:lnTo>
                    <a:lnTo>
                      <a:pt x="559" y="605"/>
                    </a:lnTo>
                    <a:lnTo>
                      <a:pt x="550" y="651"/>
                    </a:lnTo>
                    <a:lnTo>
                      <a:pt x="504" y="651"/>
                    </a:lnTo>
                    <a:lnTo>
                      <a:pt x="458" y="651"/>
                    </a:lnTo>
                    <a:lnTo>
                      <a:pt x="412" y="651"/>
                    </a:lnTo>
                    <a:lnTo>
                      <a:pt x="365" y="651"/>
                    </a:lnTo>
                    <a:lnTo>
                      <a:pt x="359" y="645"/>
                    </a:lnTo>
                    <a:lnTo>
                      <a:pt x="292" y="663"/>
                    </a:lnTo>
                    <a:lnTo>
                      <a:pt x="285" y="664"/>
                    </a:lnTo>
                    <a:lnTo>
                      <a:pt x="256" y="648"/>
                    </a:lnTo>
                    <a:lnTo>
                      <a:pt x="234" y="694"/>
                    </a:lnTo>
                    <a:lnTo>
                      <a:pt x="223" y="691"/>
                    </a:lnTo>
                    <a:lnTo>
                      <a:pt x="188" y="654"/>
                    </a:lnTo>
                    <a:lnTo>
                      <a:pt x="152" y="615"/>
                    </a:lnTo>
                    <a:lnTo>
                      <a:pt x="107" y="588"/>
                    </a:lnTo>
                    <a:lnTo>
                      <a:pt x="68" y="594"/>
                    </a:lnTo>
                    <a:lnTo>
                      <a:pt x="29" y="59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4" name="Freeform 123"/>
              <p:cNvSpPr>
                <a:spLocks noChangeAspect="1"/>
              </p:cNvSpPr>
              <p:nvPr/>
            </p:nvSpPr>
            <p:spPr bwMode="auto">
              <a:xfrm>
                <a:off x="2520" y="1997"/>
                <a:ext cx="190" cy="133"/>
              </a:xfrm>
              <a:custGeom>
                <a:avLst/>
                <a:gdLst>
                  <a:gd name="T0" fmla="*/ 0 w 574"/>
                  <a:gd name="T1" fmla="*/ 0 h 456"/>
                  <a:gd name="T2" fmla="*/ 0 w 574"/>
                  <a:gd name="T3" fmla="*/ 0 h 456"/>
                  <a:gd name="T4" fmla="*/ 0 w 574"/>
                  <a:gd name="T5" fmla="*/ 0 h 456"/>
                  <a:gd name="T6" fmla="*/ 0 w 574"/>
                  <a:gd name="T7" fmla="*/ 0 h 456"/>
                  <a:gd name="T8" fmla="*/ 0 w 574"/>
                  <a:gd name="T9" fmla="*/ 0 h 456"/>
                  <a:gd name="T10" fmla="*/ 0 w 574"/>
                  <a:gd name="T11" fmla="*/ 0 h 456"/>
                  <a:gd name="T12" fmla="*/ 0 w 574"/>
                  <a:gd name="T13" fmla="*/ 0 h 456"/>
                  <a:gd name="T14" fmla="*/ 0 w 574"/>
                  <a:gd name="T15" fmla="*/ 0 h 456"/>
                  <a:gd name="T16" fmla="*/ 0 w 574"/>
                  <a:gd name="T17" fmla="*/ 0 h 456"/>
                  <a:gd name="T18" fmla="*/ 0 w 574"/>
                  <a:gd name="T19" fmla="*/ 0 h 456"/>
                  <a:gd name="T20" fmla="*/ 0 w 574"/>
                  <a:gd name="T21" fmla="*/ 0 h 456"/>
                  <a:gd name="T22" fmla="*/ 0 w 574"/>
                  <a:gd name="T23" fmla="*/ 0 h 456"/>
                  <a:gd name="T24" fmla="*/ 0 w 574"/>
                  <a:gd name="T25" fmla="*/ 0 h 456"/>
                  <a:gd name="T26" fmla="*/ 0 w 574"/>
                  <a:gd name="T27" fmla="*/ 0 h 456"/>
                  <a:gd name="T28" fmla="*/ 0 w 574"/>
                  <a:gd name="T29" fmla="*/ 0 h 456"/>
                  <a:gd name="T30" fmla="*/ 0 w 574"/>
                  <a:gd name="T31" fmla="*/ 0 h 456"/>
                  <a:gd name="T32" fmla="*/ 0 w 574"/>
                  <a:gd name="T33" fmla="*/ 0 h 456"/>
                  <a:gd name="T34" fmla="*/ 0 w 574"/>
                  <a:gd name="T35" fmla="*/ 0 h 456"/>
                  <a:gd name="T36" fmla="*/ 0 w 574"/>
                  <a:gd name="T37" fmla="*/ 0 h 456"/>
                  <a:gd name="T38" fmla="*/ 0 w 574"/>
                  <a:gd name="T39" fmla="*/ 0 h 456"/>
                  <a:gd name="T40" fmla="*/ 0 w 574"/>
                  <a:gd name="T41" fmla="*/ 0 h 456"/>
                  <a:gd name="T42" fmla="*/ 0 w 574"/>
                  <a:gd name="T43" fmla="*/ 0 h 456"/>
                  <a:gd name="T44" fmla="*/ 0 w 574"/>
                  <a:gd name="T45" fmla="*/ 0 h 456"/>
                  <a:gd name="T46" fmla="*/ 0 w 574"/>
                  <a:gd name="T47" fmla="*/ 0 h 456"/>
                  <a:gd name="T48" fmla="*/ 0 w 574"/>
                  <a:gd name="T49" fmla="*/ 0 h 456"/>
                  <a:gd name="T50" fmla="*/ 0 w 574"/>
                  <a:gd name="T51" fmla="*/ 0 h 456"/>
                  <a:gd name="T52" fmla="*/ 0 w 574"/>
                  <a:gd name="T53" fmla="*/ 0 h 456"/>
                  <a:gd name="T54" fmla="*/ 0 w 574"/>
                  <a:gd name="T55" fmla="*/ 0 h 456"/>
                  <a:gd name="T56" fmla="*/ 0 w 574"/>
                  <a:gd name="T57" fmla="*/ 0 h 456"/>
                  <a:gd name="T58" fmla="*/ 0 w 574"/>
                  <a:gd name="T59" fmla="*/ 0 h 456"/>
                  <a:gd name="T60" fmla="*/ 0 w 574"/>
                  <a:gd name="T61" fmla="*/ 0 h 456"/>
                  <a:gd name="T62" fmla="*/ 0 w 574"/>
                  <a:gd name="T63" fmla="*/ 0 h 456"/>
                  <a:gd name="T64" fmla="*/ 0 w 574"/>
                  <a:gd name="T65" fmla="*/ 0 h 456"/>
                  <a:gd name="T66" fmla="*/ 0 w 574"/>
                  <a:gd name="T67" fmla="*/ 0 h 456"/>
                  <a:gd name="T68" fmla="*/ 0 w 574"/>
                  <a:gd name="T69" fmla="*/ 0 h 456"/>
                  <a:gd name="T70" fmla="*/ 0 w 574"/>
                  <a:gd name="T71" fmla="*/ 0 h 456"/>
                  <a:gd name="T72" fmla="*/ 0 w 574"/>
                  <a:gd name="T73" fmla="*/ 0 h 4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4"/>
                  <a:gd name="T112" fmla="*/ 0 h 456"/>
                  <a:gd name="T113" fmla="*/ 574 w 574"/>
                  <a:gd name="T114" fmla="*/ 456 h 4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4" h="456">
                    <a:moveTo>
                      <a:pt x="297" y="112"/>
                    </a:moveTo>
                    <a:lnTo>
                      <a:pt x="253" y="141"/>
                    </a:lnTo>
                    <a:lnTo>
                      <a:pt x="210" y="168"/>
                    </a:lnTo>
                    <a:lnTo>
                      <a:pt x="188" y="211"/>
                    </a:lnTo>
                    <a:lnTo>
                      <a:pt x="165" y="253"/>
                    </a:lnTo>
                    <a:lnTo>
                      <a:pt x="170" y="302"/>
                    </a:lnTo>
                    <a:lnTo>
                      <a:pt x="147" y="342"/>
                    </a:lnTo>
                    <a:lnTo>
                      <a:pt x="125" y="381"/>
                    </a:lnTo>
                    <a:lnTo>
                      <a:pt x="89" y="406"/>
                    </a:lnTo>
                    <a:lnTo>
                      <a:pt x="53" y="432"/>
                    </a:lnTo>
                    <a:lnTo>
                      <a:pt x="0" y="456"/>
                    </a:lnTo>
                    <a:lnTo>
                      <a:pt x="53" y="456"/>
                    </a:lnTo>
                    <a:lnTo>
                      <a:pt x="107" y="456"/>
                    </a:lnTo>
                    <a:lnTo>
                      <a:pt x="159" y="456"/>
                    </a:lnTo>
                    <a:lnTo>
                      <a:pt x="213" y="456"/>
                    </a:lnTo>
                    <a:lnTo>
                      <a:pt x="223" y="390"/>
                    </a:lnTo>
                    <a:lnTo>
                      <a:pt x="262" y="369"/>
                    </a:lnTo>
                    <a:lnTo>
                      <a:pt x="301" y="347"/>
                    </a:lnTo>
                    <a:lnTo>
                      <a:pt x="343" y="330"/>
                    </a:lnTo>
                    <a:lnTo>
                      <a:pt x="383" y="312"/>
                    </a:lnTo>
                    <a:lnTo>
                      <a:pt x="418" y="288"/>
                    </a:lnTo>
                    <a:lnTo>
                      <a:pt x="452" y="265"/>
                    </a:lnTo>
                    <a:lnTo>
                      <a:pt x="450" y="232"/>
                    </a:lnTo>
                    <a:lnTo>
                      <a:pt x="513" y="208"/>
                    </a:lnTo>
                    <a:lnTo>
                      <a:pt x="564" y="203"/>
                    </a:lnTo>
                    <a:lnTo>
                      <a:pt x="574" y="188"/>
                    </a:lnTo>
                    <a:lnTo>
                      <a:pt x="544" y="139"/>
                    </a:lnTo>
                    <a:lnTo>
                      <a:pt x="538" y="97"/>
                    </a:lnTo>
                    <a:lnTo>
                      <a:pt x="531" y="57"/>
                    </a:lnTo>
                    <a:lnTo>
                      <a:pt x="521" y="45"/>
                    </a:lnTo>
                    <a:lnTo>
                      <a:pt x="489" y="35"/>
                    </a:lnTo>
                    <a:lnTo>
                      <a:pt x="476" y="36"/>
                    </a:lnTo>
                    <a:lnTo>
                      <a:pt x="397" y="32"/>
                    </a:lnTo>
                    <a:lnTo>
                      <a:pt x="371" y="0"/>
                    </a:lnTo>
                    <a:lnTo>
                      <a:pt x="344" y="23"/>
                    </a:lnTo>
                    <a:lnTo>
                      <a:pt x="320" y="68"/>
                    </a:lnTo>
                    <a:lnTo>
                      <a:pt x="297" y="11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5" name="Freeform 125"/>
              <p:cNvSpPr>
                <a:spLocks noChangeAspect="1"/>
              </p:cNvSpPr>
              <p:nvPr/>
            </p:nvSpPr>
            <p:spPr bwMode="auto">
              <a:xfrm>
                <a:off x="2446" y="2305"/>
                <a:ext cx="96" cy="70"/>
              </a:xfrm>
              <a:custGeom>
                <a:avLst/>
                <a:gdLst>
                  <a:gd name="T0" fmla="*/ 0 w 291"/>
                  <a:gd name="T1" fmla="*/ 0 h 239"/>
                  <a:gd name="T2" fmla="*/ 0 w 291"/>
                  <a:gd name="T3" fmla="*/ 0 h 239"/>
                  <a:gd name="T4" fmla="*/ 0 w 291"/>
                  <a:gd name="T5" fmla="*/ 0 h 239"/>
                  <a:gd name="T6" fmla="*/ 0 w 291"/>
                  <a:gd name="T7" fmla="*/ 0 h 239"/>
                  <a:gd name="T8" fmla="*/ 0 w 291"/>
                  <a:gd name="T9" fmla="*/ 0 h 239"/>
                  <a:gd name="T10" fmla="*/ 0 w 291"/>
                  <a:gd name="T11" fmla="*/ 0 h 239"/>
                  <a:gd name="T12" fmla="*/ 0 w 291"/>
                  <a:gd name="T13" fmla="*/ 0 h 239"/>
                  <a:gd name="T14" fmla="*/ 0 w 291"/>
                  <a:gd name="T15" fmla="*/ 0 h 239"/>
                  <a:gd name="T16" fmla="*/ 0 w 291"/>
                  <a:gd name="T17" fmla="*/ 0 h 239"/>
                  <a:gd name="T18" fmla="*/ 0 w 291"/>
                  <a:gd name="T19" fmla="*/ 0 h 239"/>
                  <a:gd name="T20" fmla="*/ 0 w 291"/>
                  <a:gd name="T21" fmla="*/ 0 h 239"/>
                  <a:gd name="T22" fmla="*/ 0 w 291"/>
                  <a:gd name="T23" fmla="*/ 0 h 239"/>
                  <a:gd name="T24" fmla="*/ 0 w 291"/>
                  <a:gd name="T25" fmla="*/ 0 h 239"/>
                  <a:gd name="T26" fmla="*/ 0 w 291"/>
                  <a:gd name="T27" fmla="*/ 0 h 239"/>
                  <a:gd name="T28" fmla="*/ 0 w 291"/>
                  <a:gd name="T29" fmla="*/ 0 h 239"/>
                  <a:gd name="T30" fmla="*/ 0 w 291"/>
                  <a:gd name="T31" fmla="*/ 0 h 239"/>
                  <a:gd name="T32" fmla="*/ 0 w 291"/>
                  <a:gd name="T33" fmla="*/ 0 h 239"/>
                  <a:gd name="T34" fmla="*/ 0 w 291"/>
                  <a:gd name="T35" fmla="*/ 0 h 239"/>
                  <a:gd name="T36" fmla="*/ 0 w 291"/>
                  <a:gd name="T37" fmla="*/ 0 h 239"/>
                  <a:gd name="T38" fmla="*/ 0 w 291"/>
                  <a:gd name="T39" fmla="*/ 0 h 239"/>
                  <a:gd name="T40" fmla="*/ 0 w 291"/>
                  <a:gd name="T41" fmla="*/ 0 h 239"/>
                  <a:gd name="T42" fmla="*/ 0 w 291"/>
                  <a:gd name="T43" fmla="*/ 0 h 239"/>
                  <a:gd name="T44" fmla="*/ 0 w 291"/>
                  <a:gd name="T45" fmla="*/ 0 h 239"/>
                  <a:gd name="T46" fmla="*/ 0 w 291"/>
                  <a:gd name="T47" fmla="*/ 0 h 239"/>
                  <a:gd name="T48" fmla="*/ 0 w 291"/>
                  <a:gd name="T49" fmla="*/ 0 h 239"/>
                  <a:gd name="T50" fmla="*/ 0 w 291"/>
                  <a:gd name="T51" fmla="*/ 0 h 239"/>
                  <a:gd name="T52" fmla="*/ 0 w 291"/>
                  <a:gd name="T53" fmla="*/ 0 h 239"/>
                  <a:gd name="T54" fmla="*/ 0 w 291"/>
                  <a:gd name="T55" fmla="*/ 0 h 239"/>
                  <a:gd name="T56" fmla="*/ 0 w 291"/>
                  <a:gd name="T57" fmla="*/ 0 h 239"/>
                  <a:gd name="T58" fmla="*/ 0 w 291"/>
                  <a:gd name="T59" fmla="*/ 0 h 239"/>
                  <a:gd name="T60" fmla="*/ 0 w 291"/>
                  <a:gd name="T61" fmla="*/ 0 h 239"/>
                  <a:gd name="T62" fmla="*/ 0 w 291"/>
                  <a:gd name="T63" fmla="*/ 0 h 239"/>
                  <a:gd name="T64" fmla="*/ 0 w 291"/>
                  <a:gd name="T65" fmla="*/ 0 h 239"/>
                  <a:gd name="T66" fmla="*/ 0 w 291"/>
                  <a:gd name="T67" fmla="*/ 0 h 239"/>
                  <a:gd name="T68" fmla="*/ 0 w 291"/>
                  <a:gd name="T69" fmla="*/ 0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1"/>
                  <a:gd name="T106" fmla="*/ 0 h 239"/>
                  <a:gd name="T107" fmla="*/ 291 w 291"/>
                  <a:gd name="T108" fmla="*/ 239 h 2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1" h="239">
                    <a:moveTo>
                      <a:pt x="56" y="11"/>
                    </a:moveTo>
                    <a:lnTo>
                      <a:pt x="44" y="33"/>
                    </a:lnTo>
                    <a:lnTo>
                      <a:pt x="22" y="70"/>
                    </a:lnTo>
                    <a:lnTo>
                      <a:pt x="0" y="109"/>
                    </a:lnTo>
                    <a:lnTo>
                      <a:pt x="31" y="148"/>
                    </a:lnTo>
                    <a:lnTo>
                      <a:pt x="44" y="138"/>
                    </a:lnTo>
                    <a:lnTo>
                      <a:pt x="34" y="147"/>
                    </a:lnTo>
                    <a:lnTo>
                      <a:pt x="41" y="154"/>
                    </a:lnTo>
                    <a:lnTo>
                      <a:pt x="41" y="169"/>
                    </a:lnTo>
                    <a:lnTo>
                      <a:pt x="94" y="169"/>
                    </a:lnTo>
                    <a:lnTo>
                      <a:pt x="100" y="158"/>
                    </a:lnTo>
                    <a:lnTo>
                      <a:pt x="159" y="172"/>
                    </a:lnTo>
                    <a:lnTo>
                      <a:pt x="171" y="184"/>
                    </a:lnTo>
                    <a:lnTo>
                      <a:pt x="107" y="172"/>
                    </a:lnTo>
                    <a:lnTo>
                      <a:pt x="70" y="185"/>
                    </a:lnTo>
                    <a:lnTo>
                      <a:pt x="31" y="197"/>
                    </a:lnTo>
                    <a:lnTo>
                      <a:pt x="35" y="221"/>
                    </a:lnTo>
                    <a:lnTo>
                      <a:pt x="71" y="217"/>
                    </a:lnTo>
                    <a:lnTo>
                      <a:pt x="91" y="212"/>
                    </a:lnTo>
                    <a:lnTo>
                      <a:pt x="91" y="217"/>
                    </a:lnTo>
                    <a:lnTo>
                      <a:pt x="43" y="223"/>
                    </a:lnTo>
                    <a:lnTo>
                      <a:pt x="33" y="239"/>
                    </a:lnTo>
                    <a:lnTo>
                      <a:pt x="97" y="226"/>
                    </a:lnTo>
                    <a:lnTo>
                      <a:pt x="137" y="223"/>
                    </a:lnTo>
                    <a:lnTo>
                      <a:pt x="179" y="218"/>
                    </a:lnTo>
                    <a:lnTo>
                      <a:pt x="221" y="229"/>
                    </a:lnTo>
                    <a:lnTo>
                      <a:pt x="291" y="235"/>
                    </a:lnTo>
                    <a:lnTo>
                      <a:pt x="277" y="179"/>
                    </a:lnTo>
                    <a:lnTo>
                      <a:pt x="264" y="158"/>
                    </a:lnTo>
                    <a:lnTo>
                      <a:pt x="250" y="103"/>
                    </a:lnTo>
                    <a:lnTo>
                      <a:pt x="215" y="66"/>
                    </a:lnTo>
                    <a:lnTo>
                      <a:pt x="179" y="27"/>
                    </a:lnTo>
                    <a:lnTo>
                      <a:pt x="134" y="0"/>
                    </a:lnTo>
                    <a:lnTo>
                      <a:pt x="95" y="6"/>
                    </a:lnTo>
                    <a:lnTo>
                      <a:pt x="56" y="1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6" name="Freeform 127"/>
              <p:cNvSpPr>
                <a:spLocks noChangeAspect="1"/>
              </p:cNvSpPr>
              <p:nvPr/>
            </p:nvSpPr>
            <p:spPr bwMode="auto">
              <a:xfrm>
                <a:off x="2539" y="2436"/>
                <a:ext cx="67" cy="66"/>
              </a:xfrm>
              <a:custGeom>
                <a:avLst/>
                <a:gdLst>
                  <a:gd name="T0" fmla="*/ 0 w 200"/>
                  <a:gd name="T1" fmla="*/ 0 h 228"/>
                  <a:gd name="T2" fmla="*/ 0 w 200"/>
                  <a:gd name="T3" fmla="*/ 0 h 228"/>
                  <a:gd name="T4" fmla="*/ 0 w 200"/>
                  <a:gd name="T5" fmla="*/ 0 h 228"/>
                  <a:gd name="T6" fmla="*/ 0 w 200"/>
                  <a:gd name="T7" fmla="*/ 0 h 228"/>
                  <a:gd name="T8" fmla="*/ 0 w 200"/>
                  <a:gd name="T9" fmla="*/ 0 h 228"/>
                  <a:gd name="T10" fmla="*/ 0 w 200"/>
                  <a:gd name="T11" fmla="*/ 0 h 228"/>
                  <a:gd name="T12" fmla="*/ 0 w 200"/>
                  <a:gd name="T13" fmla="*/ 0 h 228"/>
                  <a:gd name="T14" fmla="*/ 0 w 200"/>
                  <a:gd name="T15" fmla="*/ 0 h 228"/>
                  <a:gd name="T16" fmla="*/ 0 w 200"/>
                  <a:gd name="T17" fmla="*/ 0 h 228"/>
                  <a:gd name="T18" fmla="*/ 0 w 200"/>
                  <a:gd name="T19" fmla="*/ 0 h 228"/>
                  <a:gd name="T20" fmla="*/ 0 w 200"/>
                  <a:gd name="T21" fmla="*/ 0 h 228"/>
                  <a:gd name="T22" fmla="*/ 0 w 200"/>
                  <a:gd name="T23" fmla="*/ 0 h 228"/>
                  <a:gd name="T24" fmla="*/ 0 w 200"/>
                  <a:gd name="T25" fmla="*/ 0 h 228"/>
                  <a:gd name="T26" fmla="*/ 0 w 200"/>
                  <a:gd name="T27" fmla="*/ 0 h 228"/>
                  <a:gd name="T28" fmla="*/ 0 w 200"/>
                  <a:gd name="T29" fmla="*/ 0 h 228"/>
                  <a:gd name="T30" fmla="*/ 0 w 200"/>
                  <a:gd name="T31" fmla="*/ 0 h 228"/>
                  <a:gd name="T32" fmla="*/ 0 w 200"/>
                  <a:gd name="T33" fmla="*/ 0 h 228"/>
                  <a:gd name="T34" fmla="*/ 0 w 200"/>
                  <a:gd name="T35" fmla="*/ 0 h 2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
                  <a:gd name="T55" fmla="*/ 0 h 228"/>
                  <a:gd name="T56" fmla="*/ 200 w 200"/>
                  <a:gd name="T57" fmla="*/ 228 h 2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 h="228">
                    <a:moveTo>
                      <a:pt x="193" y="228"/>
                    </a:moveTo>
                    <a:lnTo>
                      <a:pt x="142" y="197"/>
                    </a:lnTo>
                    <a:lnTo>
                      <a:pt x="91" y="166"/>
                    </a:lnTo>
                    <a:lnTo>
                      <a:pt x="47" y="125"/>
                    </a:lnTo>
                    <a:lnTo>
                      <a:pt x="0" y="85"/>
                    </a:lnTo>
                    <a:lnTo>
                      <a:pt x="15" y="69"/>
                    </a:lnTo>
                    <a:lnTo>
                      <a:pt x="38" y="34"/>
                    </a:lnTo>
                    <a:lnTo>
                      <a:pt x="60" y="0"/>
                    </a:lnTo>
                    <a:lnTo>
                      <a:pt x="88" y="0"/>
                    </a:lnTo>
                    <a:lnTo>
                      <a:pt x="102" y="55"/>
                    </a:lnTo>
                    <a:lnTo>
                      <a:pt x="114" y="66"/>
                    </a:lnTo>
                    <a:lnTo>
                      <a:pt x="136" y="54"/>
                    </a:lnTo>
                    <a:lnTo>
                      <a:pt x="148" y="51"/>
                    </a:lnTo>
                    <a:lnTo>
                      <a:pt x="150" y="101"/>
                    </a:lnTo>
                    <a:lnTo>
                      <a:pt x="148" y="110"/>
                    </a:lnTo>
                    <a:lnTo>
                      <a:pt x="181" y="137"/>
                    </a:lnTo>
                    <a:lnTo>
                      <a:pt x="200" y="161"/>
                    </a:lnTo>
                    <a:lnTo>
                      <a:pt x="193" y="22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77" name="Freeform 128"/>
              <p:cNvSpPr>
                <a:spLocks noChangeAspect="1"/>
              </p:cNvSpPr>
              <p:nvPr/>
            </p:nvSpPr>
            <p:spPr bwMode="auto">
              <a:xfrm>
                <a:off x="1526" y="2419"/>
                <a:ext cx="52" cy="38"/>
              </a:xfrm>
              <a:custGeom>
                <a:avLst/>
                <a:gdLst>
                  <a:gd name="T0" fmla="*/ 0 w 156"/>
                  <a:gd name="T1" fmla="*/ 0 h 130"/>
                  <a:gd name="T2" fmla="*/ 0 w 156"/>
                  <a:gd name="T3" fmla="*/ 0 h 130"/>
                  <a:gd name="T4" fmla="*/ 0 w 156"/>
                  <a:gd name="T5" fmla="*/ 0 h 130"/>
                  <a:gd name="T6" fmla="*/ 0 w 156"/>
                  <a:gd name="T7" fmla="*/ 0 h 130"/>
                  <a:gd name="T8" fmla="*/ 0 w 156"/>
                  <a:gd name="T9" fmla="*/ 0 h 130"/>
                  <a:gd name="T10" fmla="*/ 0 w 156"/>
                  <a:gd name="T11" fmla="*/ 0 h 130"/>
                  <a:gd name="T12" fmla="*/ 0 w 156"/>
                  <a:gd name="T13" fmla="*/ 0 h 130"/>
                  <a:gd name="T14" fmla="*/ 0 w 156"/>
                  <a:gd name="T15" fmla="*/ 0 h 130"/>
                  <a:gd name="T16" fmla="*/ 0 w 156"/>
                  <a:gd name="T17" fmla="*/ 0 h 130"/>
                  <a:gd name="T18" fmla="*/ 0 w 156"/>
                  <a:gd name="T19" fmla="*/ 0 h 130"/>
                  <a:gd name="T20" fmla="*/ 0 w 156"/>
                  <a:gd name="T21" fmla="*/ 0 h 130"/>
                  <a:gd name="T22" fmla="*/ 0 w 156"/>
                  <a:gd name="T23" fmla="*/ 0 h 130"/>
                  <a:gd name="T24" fmla="*/ 0 w 156"/>
                  <a:gd name="T25" fmla="*/ 0 h 130"/>
                  <a:gd name="T26" fmla="*/ 0 w 156"/>
                  <a:gd name="T27" fmla="*/ 0 h 130"/>
                  <a:gd name="T28" fmla="*/ 0 w 156"/>
                  <a:gd name="T29" fmla="*/ 0 h 130"/>
                  <a:gd name="T30" fmla="*/ 0 w 156"/>
                  <a:gd name="T31" fmla="*/ 0 h 130"/>
                  <a:gd name="T32" fmla="*/ 0 w 156"/>
                  <a:gd name="T33" fmla="*/ 0 h 130"/>
                  <a:gd name="T34" fmla="*/ 0 w 156"/>
                  <a:gd name="T35" fmla="*/ 0 h 1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0"/>
                  <a:gd name="T56" fmla="*/ 156 w 156"/>
                  <a:gd name="T57" fmla="*/ 130 h 1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0">
                    <a:moveTo>
                      <a:pt x="0" y="85"/>
                    </a:moveTo>
                    <a:lnTo>
                      <a:pt x="5" y="42"/>
                    </a:lnTo>
                    <a:lnTo>
                      <a:pt x="3" y="5"/>
                    </a:lnTo>
                    <a:lnTo>
                      <a:pt x="21" y="0"/>
                    </a:lnTo>
                    <a:lnTo>
                      <a:pt x="35" y="23"/>
                    </a:lnTo>
                    <a:lnTo>
                      <a:pt x="56" y="30"/>
                    </a:lnTo>
                    <a:lnTo>
                      <a:pt x="71" y="44"/>
                    </a:lnTo>
                    <a:lnTo>
                      <a:pt x="139" y="20"/>
                    </a:lnTo>
                    <a:lnTo>
                      <a:pt x="147" y="27"/>
                    </a:lnTo>
                    <a:lnTo>
                      <a:pt x="156" y="42"/>
                    </a:lnTo>
                    <a:lnTo>
                      <a:pt x="120" y="75"/>
                    </a:lnTo>
                    <a:lnTo>
                      <a:pt x="142" y="114"/>
                    </a:lnTo>
                    <a:lnTo>
                      <a:pt x="97" y="130"/>
                    </a:lnTo>
                    <a:lnTo>
                      <a:pt x="90" y="96"/>
                    </a:lnTo>
                    <a:lnTo>
                      <a:pt x="84" y="106"/>
                    </a:lnTo>
                    <a:lnTo>
                      <a:pt x="60" y="84"/>
                    </a:lnTo>
                    <a:lnTo>
                      <a:pt x="14" y="69"/>
                    </a:lnTo>
                    <a:lnTo>
                      <a:pt x="0" y="8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78" name="Freeform 129"/>
              <p:cNvSpPr>
                <a:spLocks noChangeAspect="1"/>
              </p:cNvSpPr>
              <p:nvPr/>
            </p:nvSpPr>
            <p:spPr bwMode="auto">
              <a:xfrm>
                <a:off x="1579" y="2420"/>
                <a:ext cx="38" cy="36"/>
              </a:xfrm>
              <a:custGeom>
                <a:avLst/>
                <a:gdLst>
                  <a:gd name="T0" fmla="*/ 0 w 114"/>
                  <a:gd name="T1" fmla="*/ 0 h 124"/>
                  <a:gd name="T2" fmla="*/ 0 w 114"/>
                  <a:gd name="T3" fmla="*/ 0 h 124"/>
                  <a:gd name="T4" fmla="*/ 0 w 114"/>
                  <a:gd name="T5" fmla="*/ 0 h 124"/>
                  <a:gd name="T6" fmla="*/ 0 w 114"/>
                  <a:gd name="T7" fmla="*/ 0 h 124"/>
                  <a:gd name="T8" fmla="*/ 0 w 114"/>
                  <a:gd name="T9" fmla="*/ 0 h 124"/>
                  <a:gd name="T10" fmla="*/ 0 w 114"/>
                  <a:gd name="T11" fmla="*/ 0 h 124"/>
                  <a:gd name="T12" fmla="*/ 0 w 114"/>
                  <a:gd name="T13" fmla="*/ 0 h 124"/>
                  <a:gd name="T14" fmla="*/ 0 w 114"/>
                  <a:gd name="T15" fmla="*/ 0 h 124"/>
                  <a:gd name="T16" fmla="*/ 0 w 114"/>
                  <a:gd name="T17" fmla="*/ 0 h 124"/>
                  <a:gd name="T18" fmla="*/ 0 w 114"/>
                  <a:gd name="T19" fmla="*/ 0 h 124"/>
                  <a:gd name="T20" fmla="*/ 0 w 114"/>
                  <a:gd name="T21" fmla="*/ 0 h 124"/>
                  <a:gd name="T22" fmla="*/ 0 w 114"/>
                  <a:gd name="T23" fmla="*/ 0 h 124"/>
                  <a:gd name="T24" fmla="*/ 0 w 114"/>
                  <a:gd name="T25" fmla="*/ 0 h 124"/>
                  <a:gd name="T26" fmla="*/ 0 w 114"/>
                  <a:gd name="T27" fmla="*/ 0 h 124"/>
                  <a:gd name="T28" fmla="*/ 0 w 114"/>
                  <a:gd name="T29" fmla="*/ 0 h 124"/>
                  <a:gd name="T30" fmla="*/ 0 w 114"/>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124"/>
                  <a:gd name="T50" fmla="*/ 114 w 114"/>
                  <a:gd name="T51" fmla="*/ 124 h 1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124">
                    <a:moveTo>
                      <a:pt x="66" y="68"/>
                    </a:moveTo>
                    <a:lnTo>
                      <a:pt x="84" y="70"/>
                    </a:lnTo>
                    <a:lnTo>
                      <a:pt x="78" y="59"/>
                    </a:lnTo>
                    <a:lnTo>
                      <a:pt x="61" y="56"/>
                    </a:lnTo>
                    <a:lnTo>
                      <a:pt x="49" y="42"/>
                    </a:lnTo>
                    <a:lnTo>
                      <a:pt x="15" y="25"/>
                    </a:lnTo>
                    <a:lnTo>
                      <a:pt x="2" y="15"/>
                    </a:lnTo>
                    <a:lnTo>
                      <a:pt x="0" y="0"/>
                    </a:lnTo>
                    <a:lnTo>
                      <a:pt x="46" y="3"/>
                    </a:lnTo>
                    <a:lnTo>
                      <a:pt x="79" y="24"/>
                    </a:lnTo>
                    <a:lnTo>
                      <a:pt x="112" y="45"/>
                    </a:lnTo>
                    <a:lnTo>
                      <a:pt x="114" y="86"/>
                    </a:lnTo>
                    <a:lnTo>
                      <a:pt x="94" y="101"/>
                    </a:lnTo>
                    <a:lnTo>
                      <a:pt x="84" y="124"/>
                    </a:lnTo>
                    <a:lnTo>
                      <a:pt x="70" y="107"/>
                    </a:lnTo>
                    <a:lnTo>
                      <a:pt x="66" y="68"/>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79" name="Freeform 130"/>
              <p:cNvSpPr>
                <a:spLocks noChangeAspect="1"/>
              </p:cNvSpPr>
              <p:nvPr/>
            </p:nvSpPr>
            <p:spPr bwMode="auto">
              <a:xfrm>
                <a:off x="1982" y="2480"/>
                <a:ext cx="46" cy="58"/>
              </a:xfrm>
              <a:custGeom>
                <a:avLst/>
                <a:gdLst>
                  <a:gd name="T0" fmla="*/ 0 w 143"/>
                  <a:gd name="T1" fmla="*/ 0 h 197"/>
                  <a:gd name="T2" fmla="*/ 0 w 143"/>
                  <a:gd name="T3" fmla="*/ 0 h 197"/>
                  <a:gd name="T4" fmla="*/ 0 w 143"/>
                  <a:gd name="T5" fmla="*/ 0 h 197"/>
                  <a:gd name="T6" fmla="*/ 0 w 143"/>
                  <a:gd name="T7" fmla="*/ 0 h 197"/>
                  <a:gd name="T8" fmla="*/ 0 w 143"/>
                  <a:gd name="T9" fmla="*/ 0 h 197"/>
                  <a:gd name="T10" fmla="*/ 0 w 143"/>
                  <a:gd name="T11" fmla="*/ 0 h 197"/>
                  <a:gd name="T12" fmla="*/ 0 w 143"/>
                  <a:gd name="T13" fmla="*/ 0 h 197"/>
                  <a:gd name="T14" fmla="*/ 0 w 143"/>
                  <a:gd name="T15" fmla="*/ 0 h 197"/>
                  <a:gd name="T16" fmla="*/ 0 w 143"/>
                  <a:gd name="T17" fmla="*/ 0 h 197"/>
                  <a:gd name="T18" fmla="*/ 0 w 143"/>
                  <a:gd name="T19" fmla="*/ 0 h 197"/>
                  <a:gd name="T20" fmla="*/ 0 w 143"/>
                  <a:gd name="T21" fmla="*/ 0 h 197"/>
                  <a:gd name="T22" fmla="*/ 0 w 143"/>
                  <a:gd name="T23" fmla="*/ 0 h 197"/>
                  <a:gd name="T24" fmla="*/ 0 w 143"/>
                  <a:gd name="T25" fmla="*/ 0 h 197"/>
                  <a:gd name="T26" fmla="*/ 0 w 143"/>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97"/>
                  <a:gd name="T44" fmla="*/ 143 w 143"/>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97">
                    <a:moveTo>
                      <a:pt x="113" y="54"/>
                    </a:moveTo>
                    <a:lnTo>
                      <a:pt x="68" y="11"/>
                    </a:lnTo>
                    <a:lnTo>
                      <a:pt x="34" y="0"/>
                    </a:lnTo>
                    <a:lnTo>
                      <a:pt x="24" y="21"/>
                    </a:lnTo>
                    <a:lnTo>
                      <a:pt x="9" y="67"/>
                    </a:lnTo>
                    <a:lnTo>
                      <a:pt x="27" y="134"/>
                    </a:lnTo>
                    <a:lnTo>
                      <a:pt x="0" y="188"/>
                    </a:lnTo>
                    <a:lnTo>
                      <a:pt x="33" y="194"/>
                    </a:lnTo>
                    <a:lnTo>
                      <a:pt x="80" y="197"/>
                    </a:lnTo>
                    <a:lnTo>
                      <a:pt x="112" y="145"/>
                    </a:lnTo>
                    <a:lnTo>
                      <a:pt x="143" y="94"/>
                    </a:lnTo>
                    <a:lnTo>
                      <a:pt x="131" y="63"/>
                    </a:lnTo>
                    <a:lnTo>
                      <a:pt x="131" y="72"/>
                    </a:lnTo>
                    <a:lnTo>
                      <a:pt x="113" y="5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0" name="Freeform 131"/>
              <p:cNvSpPr>
                <a:spLocks noChangeAspect="1"/>
              </p:cNvSpPr>
              <p:nvPr/>
            </p:nvSpPr>
            <p:spPr bwMode="auto">
              <a:xfrm>
                <a:off x="1588" y="2374"/>
                <a:ext cx="194" cy="266"/>
              </a:xfrm>
              <a:custGeom>
                <a:avLst/>
                <a:gdLst>
                  <a:gd name="T0" fmla="*/ 0 w 588"/>
                  <a:gd name="T1" fmla="*/ 0 h 914"/>
                  <a:gd name="T2" fmla="*/ 0 w 588"/>
                  <a:gd name="T3" fmla="*/ 0 h 914"/>
                  <a:gd name="T4" fmla="*/ 0 w 588"/>
                  <a:gd name="T5" fmla="*/ 0 h 914"/>
                  <a:gd name="T6" fmla="*/ 0 w 588"/>
                  <a:gd name="T7" fmla="*/ 0 h 914"/>
                  <a:gd name="T8" fmla="*/ 0 w 588"/>
                  <a:gd name="T9" fmla="*/ 0 h 914"/>
                  <a:gd name="T10" fmla="*/ 0 w 588"/>
                  <a:gd name="T11" fmla="*/ 0 h 914"/>
                  <a:gd name="T12" fmla="*/ 0 w 588"/>
                  <a:gd name="T13" fmla="*/ 0 h 914"/>
                  <a:gd name="T14" fmla="*/ 0 w 588"/>
                  <a:gd name="T15" fmla="*/ 0 h 914"/>
                  <a:gd name="T16" fmla="*/ 0 w 588"/>
                  <a:gd name="T17" fmla="*/ 0 h 914"/>
                  <a:gd name="T18" fmla="*/ 0 w 588"/>
                  <a:gd name="T19" fmla="*/ 0 h 914"/>
                  <a:gd name="T20" fmla="*/ 0 w 588"/>
                  <a:gd name="T21" fmla="*/ 0 h 914"/>
                  <a:gd name="T22" fmla="*/ 0 w 588"/>
                  <a:gd name="T23" fmla="*/ 0 h 914"/>
                  <a:gd name="T24" fmla="*/ 0 w 588"/>
                  <a:gd name="T25" fmla="*/ 0 h 914"/>
                  <a:gd name="T26" fmla="*/ 0 w 588"/>
                  <a:gd name="T27" fmla="*/ 0 h 914"/>
                  <a:gd name="T28" fmla="*/ 0 w 588"/>
                  <a:gd name="T29" fmla="*/ 0 h 914"/>
                  <a:gd name="T30" fmla="*/ 0 w 588"/>
                  <a:gd name="T31" fmla="*/ 0 h 914"/>
                  <a:gd name="T32" fmla="*/ 0 w 588"/>
                  <a:gd name="T33" fmla="*/ 0 h 914"/>
                  <a:gd name="T34" fmla="*/ 0 w 588"/>
                  <a:gd name="T35" fmla="*/ 0 h 914"/>
                  <a:gd name="T36" fmla="*/ 0 w 588"/>
                  <a:gd name="T37" fmla="*/ 0 h 914"/>
                  <a:gd name="T38" fmla="*/ 0 w 588"/>
                  <a:gd name="T39" fmla="*/ 0 h 914"/>
                  <a:gd name="T40" fmla="*/ 0 w 588"/>
                  <a:gd name="T41" fmla="*/ 0 h 914"/>
                  <a:gd name="T42" fmla="*/ 0 w 588"/>
                  <a:gd name="T43" fmla="*/ 0 h 914"/>
                  <a:gd name="T44" fmla="*/ 0 w 588"/>
                  <a:gd name="T45" fmla="*/ 0 h 914"/>
                  <a:gd name="T46" fmla="*/ 0 w 588"/>
                  <a:gd name="T47" fmla="*/ 0 h 914"/>
                  <a:gd name="T48" fmla="*/ 0 w 588"/>
                  <a:gd name="T49" fmla="*/ 0 h 914"/>
                  <a:gd name="T50" fmla="*/ 0 w 588"/>
                  <a:gd name="T51" fmla="*/ 0 h 914"/>
                  <a:gd name="T52" fmla="*/ 0 w 588"/>
                  <a:gd name="T53" fmla="*/ 0 h 914"/>
                  <a:gd name="T54" fmla="*/ 0 w 588"/>
                  <a:gd name="T55" fmla="*/ 0 h 914"/>
                  <a:gd name="T56" fmla="*/ 0 w 588"/>
                  <a:gd name="T57" fmla="*/ 0 h 914"/>
                  <a:gd name="T58" fmla="*/ 0 w 588"/>
                  <a:gd name="T59" fmla="*/ 0 h 914"/>
                  <a:gd name="T60" fmla="*/ 0 w 588"/>
                  <a:gd name="T61" fmla="*/ 0 h 914"/>
                  <a:gd name="T62" fmla="*/ 0 w 588"/>
                  <a:gd name="T63" fmla="*/ 0 h 914"/>
                  <a:gd name="T64" fmla="*/ 0 w 588"/>
                  <a:gd name="T65" fmla="*/ 0 h 914"/>
                  <a:gd name="T66" fmla="*/ 0 w 588"/>
                  <a:gd name="T67" fmla="*/ 0 h 914"/>
                  <a:gd name="T68" fmla="*/ 0 w 588"/>
                  <a:gd name="T69" fmla="*/ 0 h 914"/>
                  <a:gd name="T70" fmla="*/ 0 w 588"/>
                  <a:gd name="T71" fmla="*/ 0 h 914"/>
                  <a:gd name="T72" fmla="*/ 0 w 588"/>
                  <a:gd name="T73" fmla="*/ 0 h 914"/>
                  <a:gd name="T74" fmla="*/ 0 w 588"/>
                  <a:gd name="T75" fmla="*/ 0 h 9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8"/>
                  <a:gd name="T115" fmla="*/ 0 h 914"/>
                  <a:gd name="T116" fmla="*/ 588 w 588"/>
                  <a:gd name="T117" fmla="*/ 914 h 9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8" h="914">
                    <a:moveTo>
                      <a:pt x="248" y="61"/>
                    </a:moveTo>
                    <a:lnTo>
                      <a:pt x="231" y="85"/>
                    </a:lnTo>
                    <a:lnTo>
                      <a:pt x="237" y="74"/>
                    </a:lnTo>
                    <a:lnTo>
                      <a:pt x="209" y="76"/>
                    </a:lnTo>
                    <a:lnTo>
                      <a:pt x="175" y="120"/>
                    </a:lnTo>
                    <a:lnTo>
                      <a:pt x="167" y="161"/>
                    </a:lnTo>
                    <a:lnTo>
                      <a:pt x="114" y="213"/>
                    </a:lnTo>
                    <a:lnTo>
                      <a:pt x="108" y="243"/>
                    </a:lnTo>
                    <a:lnTo>
                      <a:pt x="99" y="216"/>
                    </a:lnTo>
                    <a:lnTo>
                      <a:pt x="88" y="203"/>
                    </a:lnTo>
                    <a:lnTo>
                      <a:pt x="90" y="244"/>
                    </a:lnTo>
                    <a:lnTo>
                      <a:pt x="70" y="259"/>
                    </a:lnTo>
                    <a:lnTo>
                      <a:pt x="60" y="282"/>
                    </a:lnTo>
                    <a:lnTo>
                      <a:pt x="73" y="305"/>
                    </a:lnTo>
                    <a:lnTo>
                      <a:pt x="85" y="356"/>
                    </a:lnTo>
                    <a:lnTo>
                      <a:pt x="73" y="379"/>
                    </a:lnTo>
                    <a:lnTo>
                      <a:pt x="76" y="420"/>
                    </a:lnTo>
                    <a:lnTo>
                      <a:pt x="81" y="462"/>
                    </a:lnTo>
                    <a:lnTo>
                      <a:pt x="87" y="468"/>
                    </a:lnTo>
                    <a:lnTo>
                      <a:pt x="55" y="531"/>
                    </a:lnTo>
                    <a:lnTo>
                      <a:pt x="25" y="543"/>
                    </a:lnTo>
                    <a:lnTo>
                      <a:pt x="15" y="574"/>
                    </a:lnTo>
                    <a:lnTo>
                      <a:pt x="0" y="583"/>
                    </a:lnTo>
                    <a:lnTo>
                      <a:pt x="5" y="602"/>
                    </a:lnTo>
                    <a:lnTo>
                      <a:pt x="43" y="632"/>
                    </a:lnTo>
                    <a:lnTo>
                      <a:pt x="75" y="661"/>
                    </a:lnTo>
                    <a:lnTo>
                      <a:pt x="121" y="659"/>
                    </a:lnTo>
                    <a:lnTo>
                      <a:pt x="176" y="687"/>
                    </a:lnTo>
                    <a:lnTo>
                      <a:pt x="179" y="683"/>
                    </a:lnTo>
                    <a:lnTo>
                      <a:pt x="206" y="711"/>
                    </a:lnTo>
                    <a:lnTo>
                      <a:pt x="234" y="738"/>
                    </a:lnTo>
                    <a:lnTo>
                      <a:pt x="272" y="781"/>
                    </a:lnTo>
                    <a:lnTo>
                      <a:pt x="281" y="807"/>
                    </a:lnTo>
                    <a:lnTo>
                      <a:pt x="342" y="808"/>
                    </a:lnTo>
                    <a:lnTo>
                      <a:pt x="379" y="810"/>
                    </a:lnTo>
                    <a:lnTo>
                      <a:pt x="428" y="826"/>
                    </a:lnTo>
                    <a:lnTo>
                      <a:pt x="409" y="893"/>
                    </a:lnTo>
                    <a:lnTo>
                      <a:pt x="440" y="914"/>
                    </a:lnTo>
                    <a:lnTo>
                      <a:pt x="451" y="837"/>
                    </a:lnTo>
                    <a:lnTo>
                      <a:pt x="463" y="759"/>
                    </a:lnTo>
                    <a:lnTo>
                      <a:pt x="442" y="702"/>
                    </a:lnTo>
                    <a:lnTo>
                      <a:pt x="431" y="649"/>
                    </a:lnTo>
                    <a:lnTo>
                      <a:pt x="466" y="647"/>
                    </a:lnTo>
                    <a:lnTo>
                      <a:pt x="475" y="635"/>
                    </a:lnTo>
                    <a:lnTo>
                      <a:pt x="448" y="623"/>
                    </a:lnTo>
                    <a:lnTo>
                      <a:pt x="442" y="586"/>
                    </a:lnTo>
                    <a:lnTo>
                      <a:pt x="484" y="586"/>
                    </a:lnTo>
                    <a:lnTo>
                      <a:pt x="525" y="586"/>
                    </a:lnTo>
                    <a:lnTo>
                      <a:pt x="521" y="579"/>
                    </a:lnTo>
                    <a:lnTo>
                      <a:pt x="533" y="585"/>
                    </a:lnTo>
                    <a:lnTo>
                      <a:pt x="558" y="565"/>
                    </a:lnTo>
                    <a:lnTo>
                      <a:pt x="576" y="610"/>
                    </a:lnTo>
                    <a:lnTo>
                      <a:pt x="588" y="614"/>
                    </a:lnTo>
                    <a:lnTo>
                      <a:pt x="576" y="570"/>
                    </a:lnTo>
                    <a:lnTo>
                      <a:pt x="548" y="526"/>
                    </a:lnTo>
                    <a:lnTo>
                      <a:pt x="564" y="501"/>
                    </a:lnTo>
                    <a:lnTo>
                      <a:pt x="542" y="432"/>
                    </a:lnTo>
                    <a:lnTo>
                      <a:pt x="554" y="386"/>
                    </a:lnTo>
                    <a:lnTo>
                      <a:pt x="564" y="338"/>
                    </a:lnTo>
                    <a:lnTo>
                      <a:pt x="522" y="341"/>
                    </a:lnTo>
                    <a:lnTo>
                      <a:pt x="481" y="344"/>
                    </a:lnTo>
                    <a:lnTo>
                      <a:pt x="437" y="295"/>
                    </a:lnTo>
                    <a:lnTo>
                      <a:pt x="399" y="294"/>
                    </a:lnTo>
                    <a:lnTo>
                      <a:pt x="361" y="292"/>
                    </a:lnTo>
                    <a:lnTo>
                      <a:pt x="327" y="273"/>
                    </a:lnTo>
                    <a:lnTo>
                      <a:pt x="328" y="238"/>
                    </a:lnTo>
                    <a:lnTo>
                      <a:pt x="303" y="176"/>
                    </a:lnTo>
                    <a:lnTo>
                      <a:pt x="284" y="176"/>
                    </a:lnTo>
                    <a:lnTo>
                      <a:pt x="305" y="129"/>
                    </a:lnTo>
                    <a:lnTo>
                      <a:pt x="331" y="83"/>
                    </a:lnTo>
                    <a:lnTo>
                      <a:pt x="358" y="37"/>
                    </a:lnTo>
                    <a:lnTo>
                      <a:pt x="393" y="26"/>
                    </a:lnTo>
                    <a:lnTo>
                      <a:pt x="397" y="0"/>
                    </a:lnTo>
                    <a:lnTo>
                      <a:pt x="366" y="3"/>
                    </a:lnTo>
                    <a:lnTo>
                      <a:pt x="321" y="31"/>
                    </a:lnTo>
                    <a:lnTo>
                      <a:pt x="276" y="59"/>
                    </a:lnTo>
                    <a:lnTo>
                      <a:pt x="248" y="6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81" name="Freeform 132"/>
              <p:cNvSpPr>
                <a:spLocks noChangeAspect="1"/>
              </p:cNvSpPr>
              <p:nvPr/>
            </p:nvSpPr>
            <p:spPr bwMode="auto">
              <a:xfrm>
                <a:off x="1873" y="2435"/>
                <a:ext cx="78" cy="115"/>
              </a:xfrm>
              <a:custGeom>
                <a:avLst/>
                <a:gdLst>
                  <a:gd name="T0" fmla="*/ 0 w 233"/>
                  <a:gd name="T1" fmla="*/ 0 h 398"/>
                  <a:gd name="T2" fmla="*/ 0 w 233"/>
                  <a:gd name="T3" fmla="*/ 0 h 398"/>
                  <a:gd name="T4" fmla="*/ 0 w 233"/>
                  <a:gd name="T5" fmla="*/ 0 h 398"/>
                  <a:gd name="T6" fmla="*/ 0 w 233"/>
                  <a:gd name="T7" fmla="*/ 0 h 398"/>
                  <a:gd name="T8" fmla="*/ 0 w 233"/>
                  <a:gd name="T9" fmla="*/ 0 h 398"/>
                  <a:gd name="T10" fmla="*/ 0 w 233"/>
                  <a:gd name="T11" fmla="*/ 0 h 398"/>
                  <a:gd name="T12" fmla="*/ 0 w 233"/>
                  <a:gd name="T13" fmla="*/ 0 h 398"/>
                  <a:gd name="T14" fmla="*/ 0 w 233"/>
                  <a:gd name="T15" fmla="*/ 0 h 398"/>
                  <a:gd name="T16" fmla="*/ 0 w 233"/>
                  <a:gd name="T17" fmla="*/ 0 h 398"/>
                  <a:gd name="T18" fmla="*/ 0 w 233"/>
                  <a:gd name="T19" fmla="*/ 0 h 398"/>
                  <a:gd name="T20" fmla="*/ 0 w 233"/>
                  <a:gd name="T21" fmla="*/ 0 h 398"/>
                  <a:gd name="T22" fmla="*/ 0 w 233"/>
                  <a:gd name="T23" fmla="*/ 0 h 398"/>
                  <a:gd name="T24" fmla="*/ 0 w 233"/>
                  <a:gd name="T25" fmla="*/ 0 h 398"/>
                  <a:gd name="T26" fmla="*/ 0 w 233"/>
                  <a:gd name="T27" fmla="*/ 0 h 398"/>
                  <a:gd name="T28" fmla="*/ 0 w 233"/>
                  <a:gd name="T29" fmla="*/ 0 h 398"/>
                  <a:gd name="T30" fmla="*/ 0 w 233"/>
                  <a:gd name="T31" fmla="*/ 0 h 398"/>
                  <a:gd name="T32" fmla="*/ 0 w 233"/>
                  <a:gd name="T33" fmla="*/ 0 h 398"/>
                  <a:gd name="T34" fmla="*/ 0 w 233"/>
                  <a:gd name="T35" fmla="*/ 0 h 398"/>
                  <a:gd name="T36" fmla="*/ 0 w 233"/>
                  <a:gd name="T37" fmla="*/ 0 h 398"/>
                  <a:gd name="T38" fmla="*/ 0 w 233"/>
                  <a:gd name="T39" fmla="*/ 0 h 398"/>
                  <a:gd name="T40" fmla="*/ 0 w 233"/>
                  <a:gd name="T41" fmla="*/ 0 h 398"/>
                  <a:gd name="T42" fmla="*/ 0 w 233"/>
                  <a:gd name="T43" fmla="*/ 0 h 398"/>
                  <a:gd name="T44" fmla="*/ 0 w 233"/>
                  <a:gd name="T45" fmla="*/ 0 h 398"/>
                  <a:gd name="T46" fmla="*/ 0 w 233"/>
                  <a:gd name="T47" fmla="*/ 0 h 398"/>
                  <a:gd name="T48" fmla="*/ 0 w 233"/>
                  <a:gd name="T49" fmla="*/ 0 h 398"/>
                  <a:gd name="T50" fmla="*/ 0 w 233"/>
                  <a:gd name="T51" fmla="*/ 0 h 398"/>
                  <a:gd name="T52" fmla="*/ 0 w 233"/>
                  <a:gd name="T53" fmla="*/ 0 h 398"/>
                  <a:gd name="T54" fmla="*/ 0 w 233"/>
                  <a:gd name="T55" fmla="*/ 0 h 398"/>
                  <a:gd name="T56" fmla="*/ 0 w 233"/>
                  <a:gd name="T57" fmla="*/ 0 h 398"/>
                  <a:gd name="T58" fmla="*/ 0 w 233"/>
                  <a:gd name="T59" fmla="*/ 0 h 3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3"/>
                  <a:gd name="T91" fmla="*/ 0 h 398"/>
                  <a:gd name="T92" fmla="*/ 233 w 233"/>
                  <a:gd name="T93" fmla="*/ 398 h 3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3" h="398">
                    <a:moveTo>
                      <a:pt x="186" y="286"/>
                    </a:moveTo>
                    <a:lnTo>
                      <a:pt x="162" y="257"/>
                    </a:lnTo>
                    <a:lnTo>
                      <a:pt x="165" y="209"/>
                    </a:lnTo>
                    <a:lnTo>
                      <a:pt x="189" y="195"/>
                    </a:lnTo>
                    <a:lnTo>
                      <a:pt x="198" y="169"/>
                    </a:lnTo>
                    <a:lnTo>
                      <a:pt x="195" y="125"/>
                    </a:lnTo>
                    <a:lnTo>
                      <a:pt x="143" y="92"/>
                    </a:lnTo>
                    <a:lnTo>
                      <a:pt x="133" y="112"/>
                    </a:lnTo>
                    <a:lnTo>
                      <a:pt x="136" y="58"/>
                    </a:lnTo>
                    <a:lnTo>
                      <a:pt x="109" y="34"/>
                    </a:lnTo>
                    <a:lnTo>
                      <a:pt x="80" y="10"/>
                    </a:lnTo>
                    <a:lnTo>
                      <a:pt x="91" y="18"/>
                    </a:lnTo>
                    <a:lnTo>
                      <a:pt x="70" y="0"/>
                    </a:lnTo>
                    <a:lnTo>
                      <a:pt x="77" y="12"/>
                    </a:lnTo>
                    <a:lnTo>
                      <a:pt x="33" y="55"/>
                    </a:lnTo>
                    <a:lnTo>
                      <a:pt x="54" y="79"/>
                    </a:lnTo>
                    <a:lnTo>
                      <a:pt x="18" y="100"/>
                    </a:lnTo>
                    <a:lnTo>
                      <a:pt x="0" y="140"/>
                    </a:lnTo>
                    <a:lnTo>
                      <a:pt x="27" y="184"/>
                    </a:lnTo>
                    <a:lnTo>
                      <a:pt x="55" y="182"/>
                    </a:lnTo>
                    <a:lnTo>
                      <a:pt x="60" y="213"/>
                    </a:lnTo>
                    <a:lnTo>
                      <a:pt x="80" y="242"/>
                    </a:lnTo>
                    <a:lnTo>
                      <a:pt x="67" y="292"/>
                    </a:lnTo>
                    <a:lnTo>
                      <a:pt x="73" y="357"/>
                    </a:lnTo>
                    <a:lnTo>
                      <a:pt x="104" y="398"/>
                    </a:lnTo>
                    <a:lnTo>
                      <a:pt x="134" y="397"/>
                    </a:lnTo>
                    <a:lnTo>
                      <a:pt x="183" y="373"/>
                    </a:lnTo>
                    <a:lnTo>
                      <a:pt x="233" y="364"/>
                    </a:lnTo>
                    <a:lnTo>
                      <a:pt x="210" y="325"/>
                    </a:lnTo>
                    <a:lnTo>
                      <a:pt x="186" y="28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2" name="Freeform 133"/>
              <p:cNvSpPr>
                <a:spLocks noChangeAspect="1"/>
              </p:cNvSpPr>
              <p:nvPr/>
            </p:nvSpPr>
            <p:spPr bwMode="auto">
              <a:xfrm>
                <a:off x="1927" y="2478"/>
                <a:ext cx="63" cy="65"/>
              </a:xfrm>
              <a:custGeom>
                <a:avLst/>
                <a:gdLst>
                  <a:gd name="T0" fmla="*/ 0 w 190"/>
                  <a:gd name="T1" fmla="*/ 0 h 224"/>
                  <a:gd name="T2" fmla="*/ 0 w 190"/>
                  <a:gd name="T3" fmla="*/ 0 h 224"/>
                  <a:gd name="T4" fmla="*/ 0 w 190"/>
                  <a:gd name="T5" fmla="*/ 0 h 224"/>
                  <a:gd name="T6" fmla="*/ 0 w 190"/>
                  <a:gd name="T7" fmla="*/ 0 h 224"/>
                  <a:gd name="T8" fmla="*/ 0 w 190"/>
                  <a:gd name="T9" fmla="*/ 0 h 224"/>
                  <a:gd name="T10" fmla="*/ 0 w 190"/>
                  <a:gd name="T11" fmla="*/ 0 h 224"/>
                  <a:gd name="T12" fmla="*/ 0 w 190"/>
                  <a:gd name="T13" fmla="*/ 0 h 224"/>
                  <a:gd name="T14" fmla="*/ 0 w 190"/>
                  <a:gd name="T15" fmla="*/ 0 h 224"/>
                  <a:gd name="T16" fmla="*/ 0 w 190"/>
                  <a:gd name="T17" fmla="*/ 0 h 224"/>
                  <a:gd name="T18" fmla="*/ 0 w 190"/>
                  <a:gd name="T19" fmla="*/ 0 h 224"/>
                  <a:gd name="T20" fmla="*/ 0 w 190"/>
                  <a:gd name="T21" fmla="*/ 0 h 224"/>
                  <a:gd name="T22" fmla="*/ 0 w 190"/>
                  <a:gd name="T23" fmla="*/ 0 h 224"/>
                  <a:gd name="T24" fmla="*/ 0 w 190"/>
                  <a:gd name="T25" fmla="*/ 0 h 224"/>
                  <a:gd name="T26" fmla="*/ 0 w 190"/>
                  <a:gd name="T27" fmla="*/ 0 h 224"/>
                  <a:gd name="T28" fmla="*/ 0 w 190"/>
                  <a:gd name="T29" fmla="*/ 0 h 224"/>
                  <a:gd name="T30" fmla="*/ 0 w 190"/>
                  <a:gd name="T31" fmla="*/ 0 h 224"/>
                  <a:gd name="T32" fmla="*/ 0 w 190"/>
                  <a:gd name="T33" fmla="*/ 0 h 224"/>
                  <a:gd name="T34" fmla="*/ 0 w 190"/>
                  <a:gd name="T35" fmla="*/ 0 h 224"/>
                  <a:gd name="T36" fmla="*/ 0 w 190"/>
                  <a:gd name="T37" fmla="*/ 0 h 224"/>
                  <a:gd name="T38" fmla="*/ 0 w 190"/>
                  <a:gd name="T39" fmla="*/ 0 h 2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0"/>
                  <a:gd name="T61" fmla="*/ 0 h 224"/>
                  <a:gd name="T62" fmla="*/ 190 w 190"/>
                  <a:gd name="T63" fmla="*/ 224 h 2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0" h="224">
                    <a:moveTo>
                      <a:pt x="24" y="140"/>
                    </a:moveTo>
                    <a:lnTo>
                      <a:pt x="0" y="111"/>
                    </a:lnTo>
                    <a:lnTo>
                      <a:pt x="3" y="63"/>
                    </a:lnTo>
                    <a:lnTo>
                      <a:pt x="27" y="49"/>
                    </a:lnTo>
                    <a:lnTo>
                      <a:pt x="36" y="23"/>
                    </a:lnTo>
                    <a:lnTo>
                      <a:pt x="45" y="0"/>
                    </a:lnTo>
                    <a:lnTo>
                      <a:pt x="102" y="5"/>
                    </a:lnTo>
                    <a:lnTo>
                      <a:pt x="145" y="2"/>
                    </a:lnTo>
                    <a:lnTo>
                      <a:pt x="144" y="0"/>
                    </a:lnTo>
                    <a:lnTo>
                      <a:pt x="190" y="3"/>
                    </a:lnTo>
                    <a:lnTo>
                      <a:pt x="186" y="30"/>
                    </a:lnTo>
                    <a:lnTo>
                      <a:pt x="171" y="76"/>
                    </a:lnTo>
                    <a:lnTo>
                      <a:pt x="189" y="143"/>
                    </a:lnTo>
                    <a:lnTo>
                      <a:pt x="162" y="197"/>
                    </a:lnTo>
                    <a:lnTo>
                      <a:pt x="133" y="187"/>
                    </a:lnTo>
                    <a:lnTo>
                      <a:pt x="90" y="196"/>
                    </a:lnTo>
                    <a:lnTo>
                      <a:pt x="93" y="224"/>
                    </a:lnTo>
                    <a:lnTo>
                      <a:pt x="71" y="218"/>
                    </a:lnTo>
                    <a:lnTo>
                      <a:pt x="48" y="179"/>
                    </a:lnTo>
                    <a:lnTo>
                      <a:pt x="24" y="14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3" name="Freeform 134"/>
              <p:cNvSpPr>
                <a:spLocks noChangeAspect="1"/>
              </p:cNvSpPr>
              <p:nvPr/>
            </p:nvSpPr>
            <p:spPr bwMode="auto">
              <a:xfrm>
                <a:off x="1869" y="2400"/>
                <a:ext cx="14" cy="11"/>
              </a:xfrm>
              <a:custGeom>
                <a:avLst/>
                <a:gdLst>
                  <a:gd name="T0" fmla="*/ 0 w 43"/>
                  <a:gd name="T1" fmla="*/ 0 h 37"/>
                  <a:gd name="T2" fmla="*/ 0 w 43"/>
                  <a:gd name="T3" fmla="*/ 0 h 37"/>
                  <a:gd name="T4" fmla="*/ 0 w 43"/>
                  <a:gd name="T5" fmla="*/ 0 h 37"/>
                  <a:gd name="T6" fmla="*/ 0 w 43"/>
                  <a:gd name="T7" fmla="*/ 0 h 37"/>
                  <a:gd name="T8" fmla="*/ 0 w 43"/>
                  <a:gd name="T9" fmla="*/ 0 h 37"/>
                  <a:gd name="T10" fmla="*/ 0 w 43"/>
                  <a:gd name="T11" fmla="*/ 0 h 37"/>
                  <a:gd name="T12" fmla="*/ 0 60000 65536"/>
                  <a:gd name="T13" fmla="*/ 0 60000 65536"/>
                  <a:gd name="T14" fmla="*/ 0 60000 65536"/>
                  <a:gd name="T15" fmla="*/ 0 60000 65536"/>
                  <a:gd name="T16" fmla="*/ 0 60000 65536"/>
                  <a:gd name="T17" fmla="*/ 0 60000 65536"/>
                  <a:gd name="T18" fmla="*/ 0 w 43"/>
                  <a:gd name="T19" fmla="*/ 0 h 37"/>
                  <a:gd name="T20" fmla="*/ 43 w 4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3" h="37">
                    <a:moveTo>
                      <a:pt x="12" y="1"/>
                    </a:moveTo>
                    <a:lnTo>
                      <a:pt x="43" y="0"/>
                    </a:lnTo>
                    <a:lnTo>
                      <a:pt x="30" y="37"/>
                    </a:lnTo>
                    <a:lnTo>
                      <a:pt x="0" y="34"/>
                    </a:lnTo>
                    <a:lnTo>
                      <a:pt x="18" y="12"/>
                    </a:lnTo>
                    <a:lnTo>
                      <a:pt x="12" y="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4" name="Freeform 135"/>
              <p:cNvSpPr>
                <a:spLocks noChangeAspect="1"/>
              </p:cNvSpPr>
              <p:nvPr/>
            </p:nvSpPr>
            <p:spPr bwMode="auto">
              <a:xfrm>
                <a:off x="1683" y="2377"/>
                <a:ext cx="218" cy="184"/>
              </a:xfrm>
              <a:custGeom>
                <a:avLst/>
                <a:gdLst>
                  <a:gd name="T0" fmla="*/ 0 w 656"/>
                  <a:gd name="T1" fmla="*/ 0 h 631"/>
                  <a:gd name="T2" fmla="*/ 0 w 656"/>
                  <a:gd name="T3" fmla="*/ 0 h 631"/>
                  <a:gd name="T4" fmla="*/ 0 w 656"/>
                  <a:gd name="T5" fmla="*/ 0 h 631"/>
                  <a:gd name="T6" fmla="*/ 0 w 656"/>
                  <a:gd name="T7" fmla="*/ 0 h 631"/>
                  <a:gd name="T8" fmla="*/ 0 w 656"/>
                  <a:gd name="T9" fmla="*/ 0 h 631"/>
                  <a:gd name="T10" fmla="*/ 0 w 656"/>
                  <a:gd name="T11" fmla="*/ 0 h 631"/>
                  <a:gd name="T12" fmla="*/ 0 w 656"/>
                  <a:gd name="T13" fmla="*/ 0 h 631"/>
                  <a:gd name="T14" fmla="*/ 0 w 656"/>
                  <a:gd name="T15" fmla="*/ 0 h 631"/>
                  <a:gd name="T16" fmla="*/ 0 w 656"/>
                  <a:gd name="T17" fmla="*/ 0 h 631"/>
                  <a:gd name="T18" fmla="*/ 0 w 656"/>
                  <a:gd name="T19" fmla="*/ 0 h 631"/>
                  <a:gd name="T20" fmla="*/ 0 w 656"/>
                  <a:gd name="T21" fmla="*/ 0 h 631"/>
                  <a:gd name="T22" fmla="*/ 0 w 656"/>
                  <a:gd name="T23" fmla="*/ 0 h 631"/>
                  <a:gd name="T24" fmla="*/ 0 w 656"/>
                  <a:gd name="T25" fmla="*/ 0 h 631"/>
                  <a:gd name="T26" fmla="*/ 0 w 656"/>
                  <a:gd name="T27" fmla="*/ 0 h 631"/>
                  <a:gd name="T28" fmla="*/ 0 w 656"/>
                  <a:gd name="T29" fmla="*/ 0 h 631"/>
                  <a:gd name="T30" fmla="*/ 0 w 656"/>
                  <a:gd name="T31" fmla="*/ 0 h 631"/>
                  <a:gd name="T32" fmla="*/ 0 w 656"/>
                  <a:gd name="T33" fmla="*/ 0 h 631"/>
                  <a:gd name="T34" fmla="*/ 0 w 656"/>
                  <a:gd name="T35" fmla="*/ 0 h 631"/>
                  <a:gd name="T36" fmla="*/ 0 w 656"/>
                  <a:gd name="T37" fmla="*/ 0 h 631"/>
                  <a:gd name="T38" fmla="*/ 0 w 656"/>
                  <a:gd name="T39" fmla="*/ 0 h 631"/>
                  <a:gd name="T40" fmla="*/ 0 w 656"/>
                  <a:gd name="T41" fmla="*/ 0 h 631"/>
                  <a:gd name="T42" fmla="*/ 0 w 656"/>
                  <a:gd name="T43" fmla="*/ 0 h 631"/>
                  <a:gd name="T44" fmla="*/ 0 w 656"/>
                  <a:gd name="T45" fmla="*/ 0 h 631"/>
                  <a:gd name="T46" fmla="*/ 0 w 656"/>
                  <a:gd name="T47" fmla="*/ 0 h 631"/>
                  <a:gd name="T48" fmla="*/ 0 w 656"/>
                  <a:gd name="T49" fmla="*/ 0 h 631"/>
                  <a:gd name="T50" fmla="*/ 0 w 656"/>
                  <a:gd name="T51" fmla="*/ 0 h 631"/>
                  <a:gd name="T52" fmla="*/ 0 w 656"/>
                  <a:gd name="T53" fmla="*/ 0 h 631"/>
                  <a:gd name="T54" fmla="*/ 0 w 656"/>
                  <a:gd name="T55" fmla="*/ 0 h 631"/>
                  <a:gd name="T56" fmla="*/ 0 w 656"/>
                  <a:gd name="T57" fmla="*/ 0 h 631"/>
                  <a:gd name="T58" fmla="*/ 0 w 656"/>
                  <a:gd name="T59" fmla="*/ 0 h 631"/>
                  <a:gd name="T60" fmla="*/ 0 w 656"/>
                  <a:gd name="T61" fmla="*/ 0 h 631"/>
                  <a:gd name="T62" fmla="*/ 0 w 656"/>
                  <a:gd name="T63" fmla="*/ 0 h 631"/>
                  <a:gd name="T64" fmla="*/ 0 w 656"/>
                  <a:gd name="T65" fmla="*/ 0 h 631"/>
                  <a:gd name="T66" fmla="*/ 0 w 656"/>
                  <a:gd name="T67" fmla="*/ 0 h 631"/>
                  <a:gd name="T68" fmla="*/ 0 w 656"/>
                  <a:gd name="T69" fmla="*/ 0 h 631"/>
                  <a:gd name="T70" fmla="*/ 0 w 656"/>
                  <a:gd name="T71" fmla="*/ 0 h 631"/>
                  <a:gd name="T72" fmla="*/ 0 w 656"/>
                  <a:gd name="T73" fmla="*/ 0 h 631"/>
                  <a:gd name="T74" fmla="*/ 0 w 656"/>
                  <a:gd name="T75" fmla="*/ 0 h 631"/>
                  <a:gd name="T76" fmla="*/ 0 w 656"/>
                  <a:gd name="T77" fmla="*/ 0 h 63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56"/>
                  <a:gd name="T118" fmla="*/ 0 h 631"/>
                  <a:gd name="T119" fmla="*/ 656 w 656"/>
                  <a:gd name="T120" fmla="*/ 631 h 63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56" h="631">
                    <a:moveTo>
                      <a:pt x="546" y="137"/>
                    </a:moveTo>
                    <a:lnTo>
                      <a:pt x="543" y="128"/>
                    </a:lnTo>
                    <a:lnTo>
                      <a:pt x="531" y="116"/>
                    </a:lnTo>
                    <a:lnTo>
                      <a:pt x="513" y="117"/>
                    </a:lnTo>
                    <a:lnTo>
                      <a:pt x="522" y="116"/>
                    </a:lnTo>
                    <a:lnTo>
                      <a:pt x="509" y="101"/>
                    </a:lnTo>
                    <a:lnTo>
                      <a:pt x="558" y="85"/>
                    </a:lnTo>
                    <a:lnTo>
                      <a:pt x="506" y="85"/>
                    </a:lnTo>
                    <a:lnTo>
                      <a:pt x="452" y="86"/>
                    </a:lnTo>
                    <a:lnTo>
                      <a:pt x="471" y="92"/>
                    </a:lnTo>
                    <a:lnTo>
                      <a:pt x="422" y="114"/>
                    </a:lnTo>
                    <a:lnTo>
                      <a:pt x="355" y="92"/>
                    </a:lnTo>
                    <a:lnTo>
                      <a:pt x="310" y="94"/>
                    </a:lnTo>
                    <a:lnTo>
                      <a:pt x="264" y="94"/>
                    </a:lnTo>
                    <a:lnTo>
                      <a:pt x="247" y="58"/>
                    </a:lnTo>
                    <a:lnTo>
                      <a:pt x="194" y="37"/>
                    </a:lnTo>
                    <a:lnTo>
                      <a:pt x="174" y="0"/>
                    </a:lnTo>
                    <a:lnTo>
                      <a:pt x="161" y="22"/>
                    </a:lnTo>
                    <a:lnTo>
                      <a:pt x="183" y="37"/>
                    </a:lnTo>
                    <a:lnTo>
                      <a:pt x="173" y="38"/>
                    </a:lnTo>
                    <a:lnTo>
                      <a:pt x="109" y="65"/>
                    </a:lnTo>
                    <a:lnTo>
                      <a:pt x="98" y="76"/>
                    </a:lnTo>
                    <a:lnTo>
                      <a:pt x="112" y="146"/>
                    </a:lnTo>
                    <a:lnTo>
                      <a:pt x="91" y="173"/>
                    </a:lnTo>
                    <a:lnTo>
                      <a:pt x="64" y="135"/>
                    </a:lnTo>
                    <a:lnTo>
                      <a:pt x="89" y="88"/>
                    </a:lnTo>
                    <a:lnTo>
                      <a:pt x="76" y="43"/>
                    </a:lnTo>
                    <a:lnTo>
                      <a:pt x="109" y="17"/>
                    </a:lnTo>
                    <a:lnTo>
                      <a:pt x="74" y="28"/>
                    </a:lnTo>
                    <a:lnTo>
                      <a:pt x="47" y="74"/>
                    </a:lnTo>
                    <a:lnTo>
                      <a:pt x="21" y="120"/>
                    </a:lnTo>
                    <a:lnTo>
                      <a:pt x="0" y="167"/>
                    </a:lnTo>
                    <a:lnTo>
                      <a:pt x="19" y="167"/>
                    </a:lnTo>
                    <a:lnTo>
                      <a:pt x="44" y="229"/>
                    </a:lnTo>
                    <a:lnTo>
                      <a:pt x="43" y="264"/>
                    </a:lnTo>
                    <a:lnTo>
                      <a:pt x="77" y="283"/>
                    </a:lnTo>
                    <a:lnTo>
                      <a:pt x="115" y="285"/>
                    </a:lnTo>
                    <a:lnTo>
                      <a:pt x="153" y="286"/>
                    </a:lnTo>
                    <a:lnTo>
                      <a:pt x="197" y="335"/>
                    </a:lnTo>
                    <a:lnTo>
                      <a:pt x="238" y="332"/>
                    </a:lnTo>
                    <a:lnTo>
                      <a:pt x="280" y="329"/>
                    </a:lnTo>
                    <a:lnTo>
                      <a:pt x="270" y="377"/>
                    </a:lnTo>
                    <a:lnTo>
                      <a:pt x="258" y="423"/>
                    </a:lnTo>
                    <a:lnTo>
                      <a:pt x="280" y="492"/>
                    </a:lnTo>
                    <a:lnTo>
                      <a:pt x="264" y="517"/>
                    </a:lnTo>
                    <a:lnTo>
                      <a:pt x="292" y="561"/>
                    </a:lnTo>
                    <a:lnTo>
                      <a:pt x="304" y="605"/>
                    </a:lnTo>
                    <a:lnTo>
                      <a:pt x="341" y="629"/>
                    </a:lnTo>
                    <a:lnTo>
                      <a:pt x="368" y="626"/>
                    </a:lnTo>
                    <a:lnTo>
                      <a:pt x="374" y="631"/>
                    </a:lnTo>
                    <a:lnTo>
                      <a:pt x="425" y="593"/>
                    </a:lnTo>
                    <a:lnTo>
                      <a:pt x="467" y="555"/>
                    </a:lnTo>
                    <a:lnTo>
                      <a:pt x="476" y="540"/>
                    </a:lnTo>
                    <a:lnTo>
                      <a:pt x="444" y="528"/>
                    </a:lnTo>
                    <a:lnTo>
                      <a:pt x="430" y="467"/>
                    </a:lnTo>
                    <a:lnTo>
                      <a:pt x="415" y="438"/>
                    </a:lnTo>
                    <a:lnTo>
                      <a:pt x="462" y="455"/>
                    </a:lnTo>
                    <a:lnTo>
                      <a:pt x="507" y="470"/>
                    </a:lnTo>
                    <a:lnTo>
                      <a:pt x="516" y="450"/>
                    </a:lnTo>
                    <a:lnTo>
                      <a:pt x="556" y="432"/>
                    </a:lnTo>
                    <a:lnTo>
                      <a:pt x="597" y="416"/>
                    </a:lnTo>
                    <a:lnTo>
                      <a:pt x="610" y="386"/>
                    </a:lnTo>
                    <a:lnTo>
                      <a:pt x="606" y="385"/>
                    </a:lnTo>
                    <a:lnTo>
                      <a:pt x="579" y="341"/>
                    </a:lnTo>
                    <a:lnTo>
                      <a:pt x="597" y="301"/>
                    </a:lnTo>
                    <a:lnTo>
                      <a:pt x="633" y="280"/>
                    </a:lnTo>
                    <a:lnTo>
                      <a:pt x="612" y="256"/>
                    </a:lnTo>
                    <a:lnTo>
                      <a:pt x="656" y="213"/>
                    </a:lnTo>
                    <a:lnTo>
                      <a:pt x="649" y="201"/>
                    </a:lnTo>
                    <a:lnTo>
                      <a:pt x="601" y="199"/>
                    </a:lnTo>
                    <a:lnTo>
                      <a:pt x="570" y="199"/>
                    </a:lnTo>
                    <a:lnTo>
                      <a:pt x="582" y="196"/>
                    </a:lnTo>
                    <a:lnTo>
                      <a:pt x="598" y="171"/>
                    </a:lnTo>
                    <a:lnTo>
                      <a:pt x="610" y="161"/>
                    </a:lnTo>
                    <a:lnTo>
                      <a:pt x="580" y="132"/>
                    </a:lnTo>
                    <a:lnTo>
                      <a:pt x="562" y="135"/>
                    </a:lnTo>
                    <a:lnTo>
                      <a:pt x="544" y="123"/>
                    </a:lnTo>
                    <a:lnTo>
                      <a:pt x="546" y="13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485" name="Freeform 136"/>
              <p:cNvSpPr>
                <a:spLocks noChangeAspect="1"/>
              </p:cNvSpPr>
              <p:nvPr/>
            </p:nvSpPr>
            <p:spPr bwMode="auto">
              <a:xfrm>
                <a:off x="1831" y="2395"/>
                <a:ext cx="7" cy="2"/>
              </a:xfrm>
              <a:custGeom>
                <a:avLst/>
                <a:gdLst>
                  <a:gd name="T0" fmla="*/ 0 w 24"/>
                  <a:gd name="T1" fmla="*/ 0 h 6"/>
                  <a:gd name="T2" fmla="*/ 0 w 24"/>
                  <a:gd name="T3" fmla="*/ 0 h 6"/>
                  <a:gd name="T4" fmla="*/ 0 w 24"/>
                  <a:gd name="T5" fmla="*/ 0 h 6"/>
                  <a:gd name="T6" fmla="*/ 0 w 24"/>
                  <a:gd name="T7" fmla="*/ 0 h 6"/>
                  <a:gd name="T8" fmla="*/ 0 60000 65536"/>
                  <a:gd name="T9" fmla="*/ 0 60000 65536"/>
                  <a:gd name="T10" fmla="*/ 0 60000 65536"/>
                  <a:gd name="T11" fmla="*/ 0 60000 65536"/>
                  <a:gd name="T12" fmla="*/ 0 w 24"/>
                  <a:gd name="T13" fmla="*/ 0 h 6"/>
                  <a:gd name="T14" fmla="*/ 24 w 24"/>
                  <a:gd name="T15" fmla="*/ 6 h 6"/>
                </a:gdLst>
                <a:ahLst/>
                <a:cxnLst>
                  <a:cxn ang="T8">
                    <a:pos x="T0" y="T1"/>
                  </a:cxn>
                  <a:cxn ang="T9">
                    <a:pos x="T2" y="T3"/>
                  </a:cxn>
                  <a:cxn ang="T10">
                    <a:pos x="T4" y="T5"/>
                  </a:cxn>
                  <a:cxn ang="T11">
                    <a:pos x="T6" y="T7"/>
                  </a:cxn>
                </a:cxnLst>
                <a:rect l="T12" t="T13" r="T14" b="T15"/>
                <a:pathLst>
                  <a:path w="24" h="6">
                    <a:moveTo>
                      <a:pt x="24" y="6"/>
                    </a:moveTo>
                    <a:lnTo>
                      <a:pt x="24" y="4"/>
                    </a:lnTo>
                    <a:lnTo>
                      <a:pt x="0" y="0"/>
                    </a:lnTo>
                    <a:lnTo>
                      <a:pt x="24" y="6"/>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6" name="Freeform 137"/>
              <p:cNvSpPr>
                <a:spLocks noChangeAspect="1"/>
              </p:cNvSpPr>
              <p:nvPr/>
            </p:nvSpPr>
            <p:spPr bwMode="auto">
              <a:xfrm>
                <a:off x="1381" y="2201"/>
                <a:ext cx="165" cy="52"/>
              </a:xfrm>
              <a:custGeom>
                <a:avLst/>
                <a:gdLst>
                  <a:gd name="T0" fmla="*/ 0 w 500"/>
                  <a:gd name="T1" fmla="*/ 0 h 179"/>
                  <a:gd name="T2" fmla="*/ 0 w 500"/>
                  <a:gd name="T3" fmla="*/ 0 h 179"/>
                  <a:gd name="T4" fmla="*/ 0 w 500"/>
                  <a:gd name="T5" fmla="*/ 0 h 179"/>
                  <a:gd name="T6" fmla="*/ 0 w 500"/>
                  <a:gd name="T7" fmla="*/ 0 h 179"/>
                  <a:gd name="T8" fmla="*/ 0 w 500"/>
                  <a:gd name="T9" fmla="*/ 0 h 179"/>
                  <a:gd name="T10" fmla="*/ 0 w 500"/>
                  <a:gd name="T11" fmla="*/ 0 h 179"/>
                  <a:gd name="T12" fmla="*/ 0 w 500"/>
                  <a:gd name="T13" fmla="*/ 0 h 179"/>
                  <a:gd name="T14" fmla="*/ 0 w 500"/>
                  <a:gd name="T15" fmla="*/ 0 h 179"/>
                  <a:gd name="T16" fmla="*/ 0 w 500"/>
                  <a:gd name="T17" fmla="*/ 0 h 179"/>
                  <a:gd name="T18" fmla="*/ 0 w 500"/>
                  <a:gd name="T19" fmla="*/ 0 h 179"/>
                  <a:gd name="T20" fmla="*/ 0 w 500"/>
                  <a:gd name="T21" fmla="*/ 0 h 179"/>
                  <a:gd name="T22" fmla="*/ 0 w 500"/>
                  <a:gd name="T23" fmla="*/ 0 h 179"/>
                  <a:gd name="T24" fmla="*/ 0 w 500"/>
                  <a:gd name="T25" fmla="*/ 0 h 179"/>
                  <a:gd name="T26" fmla="*/ 0 w 500"/>
                  <a:gd name="T27" fmla="*/ 0 h 179"/>
                  <a:gd name="T28" fmla="*/ 0 w 500"/>
                  <a:gd name="T29" fmla="*/ 0 h 179"/>
                  <a:gd name="T30" fmla="*/ 0 w 500"/>
                  <a:gd name="T31" fmla="*/ 0 h 179"/>
                  <a:gd name="T32" fmla="*/ 0 w 500"/>
                  <a:gd name="T33" fmla="*/ 0 h 179"/>
                  <a:gd name="T34" fmla="*/ 0 w 500"/>
                  <a:gd name="T35" fmla="*/ 0 h 179"/>
                  <a:gd name="T36" fmla="*/ 0 w 500"/>
                  <a:gd name="T37" fmla="*/ 0 h 179"/>
                  <a:gd name="T38" fmla="*/ 0 w 500"/>
                  <a:gd name="T39" fmla="*/ 0 h 179"/>
                  <a:gd name="T40" fmla="*/ 0 w 500"/>
                  <a:gd name="T41" fmla="*/ 0 h 179"/>
                  <a:gd name="T42" fmla="*/ 0 w 500"/>
                  <a:gd name="T43" fmla="*/ 0 h 179"/>
                  <a:gd name="T44" fmla="*/ 0 w 500"/>
                  <a:gd name="T45" fmla="*/ 0 h 179"/>
                  <a:gd name="T46" fmla="*/ 0 w 500"/>
                  <a:gd name="T47" fmla="*/ 0 h 179"/>
                  <a:gd name="T48" fmla="*/ 0 w 500"/>
                  <a:gd name="T49" fmla="*/ 0 h 179"/>
                  <a:gd name="T50" fmla="*/ 0 w 500"/>
                  <a:gd name="T51" fmla="*/ 0 h 179"/>
                  <a:gd name="T52" fmla="*/ 0 w 500"/>
                  <a:gd name="T53" fmla="*/ 0 h 179"/>
                  <a:gd name="T54" fmla="*/ 0 w 500"/>
                  <a:gd name="T55" fmla="*/ 0 h 179"/>
                  <a:gd name="T56" fmla="*/ 0 w 500"/>
                  <a:gd name="T57" fmla="*/ 0 h 179"/>
                  <a:gd name="T58" fmla="*/ 0 w 500"/>
                  <a:gd name="T59" fmla="*/ 0 h 179"/>
                  <a:gd name="T60" fmla="*/ 0 w 500"/>
                  <a:gd name="T61" fmla="*/ 0 h 179"/>
                  <a:gd name="T62" fmla="*/ 0 w 500"/>
                  <a:gd name="T63" fmla="*/ 0 h 179"/>
                  <a:gd name="T64" fmla="*/ 0 w 500"/>
                  <a:gd name="T65" fmla="*/ 0 h 1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0"/>
                  <a:gd name="T100" fmla="*/ 0 h 179"/>
                  <a:gd name="T101" fmla="*/ 500 w 500"/>
                  <a:gd name="T102" fmla="*/ 179 h 1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0" h="179">
                    <a:moveTo>
                      <a:pt x="352" y="73"/>
                    </a:moveTo>
                    <a:lnTo>
                      <a:pt x="352" y="76"/>
                    </a:lnTo>
                    <a:lnTo>
                      <a:pt x="305" y="52"/>
                    </a:lnTo>
                    <a:lnTo>
                      <a:pt x="255" y="27"/>
                    </a:lnTo>
                    <a:lnTo>
                      <a:pt x="218" y="10"/>
                    </a:lnTo>
                    <a:lnTo>
                      <a:pt x="182" y="3"/>
                    </a:lnTo>
                    <a:lnTo>
                      <a:pt x="164" y="0"/>
                    </a:lnTo>
                    <a:lnTo>
                      <a:pt x="108" y="12"/>
                    </a:lnTo>
                    <a:lnTo>
                      <a:pt x="51" y="22"/>
                    </a:lnTo>
                    <a:lnTo>
                      <a:pt x="25" y="56"/>
                    </a:lnTo>
                    <a:lnTo>
                      <a:pt x="0" y="73"/>
                    </a:lnTo>
                    <a:lnTo>
                      <a:pt x="18" y="68"/>
                    </a:lnTo>
                    <a:lnTo>
                      <a:pt x="57" y="50"/>
                    </a:lnTo>
                    <a:lnTo>
                      <a:pt x="96" y="33"/>
                    </a:lnTo>
                    <a:lnTo>
                      <a:pt x="157" y="31"/>
                    </a:lnTo>
                    <a:lnTo>
                      <a:pt x="134" y="38"/>
                    </a:lnTo>
                    <a:lnTo>
                      <a:pt x="176" y="52"/>
                    </a:lnTo>
                    <a:lnTo>
                      <a:pt x="203" y="61"/>
                    </a:lnTo>
                    <a:lnTo>
                      <a:pt x="217" y="68"/>
                    </a:lnTo>
                    <a:lnTo>
                      <a:pt x="284" y="85"/>
                    </a:lnTo>
                    <a:lnTo>
                      <a:pt x="297" y="116"/>
                    </a:lnTo>
                    <a:lnTo>
                      <a:pt x="355" y="144"/>
                    </a:lnTo>
                    <a:lnTo>
                      <a:pt x="328" y="179"/>
                    </a:lnTo>
                    <a:lnTo>
                      <a:pt x="376" y="177"/>
                    </a:lnTo>
                    <a:lnTo>
                      <a:pt x="422" y="176"/>
                    </a:lnTo>
                    <a:lnTo>
                      <a:pt x="461" y="170"/>
                    </a:lnTo>
                    <a:lnTo>
                      <a:pt x="500" y="164"/>
                    </a:lnTo>
                    <a:lnTo>
                      <a:pt x="464" y="146"/>
                    </a:lnTo>
                    <a:lnTo>
                      <a:pt x="430" y="128"/>
                    </a:lnTo>
                    <a:lnTo>
                      <a:pt x="427" y="112"/>
                    </a:lnTo>
                    <a:lnTo>
                      <a:pt x="393" y="98"/>
                    </a:lnTo>
                    <a:lnTo>
                      <a:pt x="358" y="85"/>
                    </a:lnTo>
                    <a:lnTo>
                      <a:pt x="352" y="7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7" name="Freeform 138"/>
              <p:cNvSpPr>
                <a:spLocks noChangeAspect="1"/>
              </p:cNvSpPr>
              <p:nvPr/>
            </p:nvSpPr>
            <p:spPr bwMode="auto">
              <a:xfrm>
                <a:off x="1408" y="2220"/>
                <a:ext cx="11" cy="9"/>
              </a:xfrm>
              <a:custGeom>
                <a:avLst/>
                <a:gdLst>
                  <a:gd name="T0" fmla="*/ 0 w 26"/>
                  <a:gd name="T1" fmla="*/ 0 h 24"/>
                  <a:gd name="T2" fmla="*/ 0 w 26"/>
                  <a:gd name="T3" fmla="*/ 0 h 24"/>
                  <a:gd name="T4" fmla="*/ 0 w 26"/>
                  <a:gd name="T5" fmla="*/ 0 h 24"/>
                  <a:gd name="T6" fmla="*/ 0 w 26"/>
                  <a:gd name="T7" fmla="*/ 0 h 24"/>
                  <a:gd name="T8" fmla="*/ 0 60000 65536"/>
                  <a:gd name="T9" fmla="*/ 0 60000 65536"/>
                  <a:gd name="T10" fmla="*/ 0 60000 65536"/>
                  <a:gd name="T11" fmla="*/ 0 60000 65536"/>
                  <a:gd name="T12" fmla="*/ 0 w 26"/>
                  <a:gd name="T13" fmla="*/ 0 h 24"/>
                  <a:gd name="T14" fmla="*/ 26 w 26"/>
                  <a:gd name="T15" fmla="*/ 24 h 24"/>
                </a:gdLst>
                <a:ahLst/>
                <a:cxnLst>
                  <a:cxn ang="T8">
                    <a:pos x="T0" y="T1"/>
                  </a:cxn>
                  <a:cxn ang="T9">
                    <a:pos x="T2" y="T3"/>
                  </a:cxn>
                  <a:cxn ang="T10">
                    <a:pos x="T4" y="T5"/>
                  </a:cxn>
                  <a:cxn ang="T11">
                    <a:pos x="T6" y="T7"/>
                  </a:cxn>
                </a:cxnLst>
                <a:rect l="T12" t="T13" r="T14" b="T15"/>
                <a:pathLst>
                  <a:path w="26" h="24">
                    <a:moveTo>
                      <a:pt x="0" y="24"/>
                    </a:moveTo>
                    <a:lnTo>
                      <a:pt x="26" y="21"/>
                    </a:lnTo>
                    <a:lnTo>
                      <a:pt x="8" y="0"/>
                    </a:lnTo>
                    <a:lnTo>
                      <a:pt x="0" y="2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8" name="Freeform 139"/>
              <p:cNvSpPr>
                <a:spLocks noChangeAspect="1"/>
              </p:cNvSpPr>
              <p:nvPr/>
            </p:nvSpPr>
            <p:spPr bwMode="auto">
              <a:xfrm>
                <a:off x="1430" y="2261"/>
                <a:ext cx="4" cy="3"/>
              </a:xfrm>
              <a:custGeom>
                <a:avLst/>
                <a:gdLst>
                  <a:gd name="T0" fmla="*/ 0 w 16"/>
                  <a:gd name="T1" fmla="*/ 0 h 8"/>
                  <a:gd name="T2" fmla="*/ 0 w 16"/>
                  <a:gd name="T3" fmla="*/ 0 h 8"/>
                  <a:gd name="T4" fmla="*/ 0 w 16"/>
                  <a:gd name="T5" fmla="*/ 0 h 8"/>
                  <a:gd name="T6" fmla="*/ 0 w 16"/>
                  <a:gd name="T7" fmla="*/ 0 h 8"/>
                  <a:gd name="T8" fmla="*/ 0 w 16"/>
                  <a:gd name="T9" fmla="*/ 0 h 8"/>
                  <a:gd name="T10" fmla="*/ 0 w 16"/>
                  <a:gd name="T11" fmla="*/ 0 h 8"/>
                  <a:gd name="T12" fmla="*/ 0 w 16"/>
                  <a:gd name="T13" fmla="*/ 0 h 8"/>
                  <a:gd name="T14" fmla="*/ 0 w 16"/>
                  <a:gd name="T15" fmla="*/ 0 h 8"/>
                  <a:gd name="T16" fmla="*/ 0 w 16"/>
                  <a:gd name="T17" fmla="*/ 0 h 8"/>
                  <a:gd name="T18" fmla="*/ 0 w 16"/>
                  <a:gd name="T19" fmla="*/ 0 h 8"/>
                  <a:gd name="T20" fmla="*/ 0 w 16"/>
                  <a:gd name="T21" fmla="*/ 0 h 8"/>
                  <a:gd name="T22" fmla="*/ 0 w 16"/>
                  <a:gd name="T23" fmla="*/ 0 h 8"/>
                  <a:gd name="T24" fmla="*/ 0 w 16"/>
                  <a:gd name="T25" fmla="*/ 0 h 8"/>
                  <a:gd name="T26" fmla="*/ 0 w 16"/>
                  <a:gd name="T27" fmla="*/ 0 h 8"/>
                  <a:gd name="T28" fmla="*/ 0 w 16"/>
                  <a:gd name="T29" fmla="*/ 0 h 8"/>
                  <a:gd name="T30" fmla="*/ 0 w 16"/>
                  <a:gd name="T31" fmla="*/ 0 h 8"/>
                  <a:gd name="T32" fmla="*/ 0 w 16"/>
                  <a:gd name="T33" fmla="*/ 0 h 8"/>
                  <a:gd name="T34" fmla="*/ 0 w 16"/>
                  <a:gd name="T35" fmla="*/ 0 h 8"/>
                  <a:gd name="T36" fmla="*/ 0 w 16"/>
                  <a:gd name="T37" fmla="*/ 0 h 8"/>
                  <a:gd name="T38" fmla="*/ 0 w 16"/>
                  <a:gd name="T39" fmla="*/ 0 h 8"/>
                  <a:gd name="T40" fmla="*/ 0 w 16"/>
                  <a:gd name="T41" fmla="*/ 0 h 8"/>
                  <a:gd name="T42" fmla="*/ 0 w 16"/>
                  <a:gd name="T43" fmla="*/ 0 h 8"/>
                  <a:gd name="T44" fmla="*/ 0 w 16"/>
                  <a:gd name="T45" fmla="*/ 0 h 8"/>
                  <a:gd name="T46" fmla="*/ 0 w 16"/>
                  <a:gd name="T47" fmla="*/ 0 h 8"/>
                  <a:gd name="T48" fmla="*/ 0 w 16"/>
                  <a:gd name="T49" fmla="*/ 0 h 8"/>
                  <a:gd name="T50" fmla="*/ 0 w 16"/>
                  <a:gd name="T51" fmla="*/ 0 h 8"/>
                  <a:gd name="T52" fmla="*/ 0 w 16"/>
                  <a:gd name="T53" fmla="*/ 0 h 8"/>
                  <a:gd name="T54" fmla="*/ 0 w 16"/>
                  <a:gd name="T55" fmla="*/ 0 h 8"/>
                  <a:gd name="T56" fmla="*/ 0 w 16"/>
                  <a:gd name="T57" fmla="*/ 0 h 8"/>
                  <a:gd name="T58" fmla="*/ 0 w 16"/>
                  <a:gd name="T59" fmla="*/ 0 h 8"/>
                  <a:gd name="T60" fmla="*/ 0 w 16"/>
                  <a:gd name="T61" fmla="*/ 0 h 8"/>
                  <a:gd name="T62" fmla="*/ 0 w 16"/>
                  <a:gd name="T63" fmla="*/ 0 h 8"/>
                  <a:gd name="T64" fmla="*/ 0 w 16"/>
                  <a:gd name="T65" fmla="*/ 0 h 8"/>
                  <a:gd name="T66" fmla="*/ 0 w 16"/>
                  <a:gd name="T67" fmla="*/ 0 h 8"/>
                  <a:gd name="T68" fmla="*/ 0 w 16"/>
                  <a:gd name="T69" fmla="*/ 0 h 8"/>
                  <a:gd name="T70" fmla="*/ 0 w 16"/>
                  <a:gd name="T71" fmla="*/ 0 h 8"/>
                  <a:gd name="T72" fmla="*/ 0 w 16"/>
                  <a:gd name="T73" fmla="*/ 0 h 8"/>
                  <a:gd name="T74" fmla="*/ 0 w 16"/>
                  <a:gd name="T75" fmla="*/ 0 h 8"/>
                  <a:gd name="T76" fmla="*/ 0 w 16"/>
                  <a:gd name="T77" fmla="*/ 0 h 8"/>
                  <a:gd name="T78" fmla="*/ 0 w 16"/>
                  <a:gd name="T79" fmla="*/ 0 h 8"/>
                  <a:gd name="T80" fmla="*/ 0 w 16"/>
                  <a:gd name="T81" fmla="*/ 0 h 8"/>
                  <a:gd name="T82" fmla="*/ 0 w 16"/>
                  <a:gd name="T83" fmla="*/ 0 h 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8"/>
                  <a:gd name="T128" fmla="*/ 16 w 16"/>
                  <a:gd name="T129" fmla="*/ 8 h 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8">
                    <a:moveTo>
                      <a:pt x="16" y="3"/>
                    </a:moveTo>
                    <a:lnTo>
                      <a:pt x="16" y="2"/>
                    </a:lnTo>
                    <a:lnTo>
                      <a:pt x="15" y="2"/>
                    </a:lnTo>
                    <a:lnTo>
                      <a:pt x="13" y="2"/>
                    </a:lnTo>
                    <a:lnTo>
                      <a:pt x="12" y="3"/>
                    </a:lnTo>
                    <a:lnTo>
                      <a:pt x="10" y="3"/>
                    </a:lnTo>
                    <a:lnTo>
                      <a:pt x="10" y="2"/>
                    </a:lnTo>
                    <a:lnTo>
                      <a:pt x="9" y="2"/>
                    </a:lnTo>
                    <a:lnTo>
                      <a:pt x="7" y="2"/>
                    </a:lnTo>
                    <a:lnTo>
                      <a:pt x="7" y="3"/>
                    </a:lnTo>
                    <a:lnTo>
                      <a:pt x="6" y="3"/>
                    </a:lnTo>
                    <a:lnTo>
                      <a:pt x="6" y="5"/>
                    </a:lnTo>
                    <a:lnTo>
                      <a:pt x="4" y="5"/>
                    </a:lnTo>
                    <a:lnTo>
                      <a:pt x="3" y="5"/>
                    </a:lnTo>
                    <a:lnTo>
                      <a:pt x="3" y="3"/>
                    </a:lnTo>
                    <a:lnTo>
                      <a:pt x="3" y="2"/>
                    </a:lnTo>
                    <a:lnTo>
                      <a:pt x="1" y="2"/>
                    </a:lnTo>
                    <a:lnTo>
                      <a:pt x="3" y="0"/>
                    </a:lnTo>
                    <a:lnTo>
                      <a:pt x="1" y="0"/>
                    </a:lnTo>
                    <a:lnTo>
                      <a:pt x="0" y="0"/>
                    </a:lnTo>
                    <a:lnTo>
                      <a:pt x="0" y="2"/>
                    </a:lnTo>
                    <a:lnTo>
                      <a:pt x="1" y="2"/>
                    </a:lnTo>
                    <a:lnTo>
                      <a:pt x="1" y="3"/>
                    </a:lnTo>
                    <a:lnTo>
                      <a:pt x="1" y="5"/>
                    </a:lnTo>
                    <a:lnTo>
                      <a:pt x="1" y="6"/>
                    </a:lnTo>
                    <a:lnTo>
                      <a:pt x="1" y="8"/>
                    </a:lnTo>
                    <a:lnTo>
                      <a:pt x="3" y="8"/>
                    </a:lnTo>
                    <a:lnTo>
                      <a:pt x="3" y="6"/>
                    </a:lnTo>
                    <a:lnTo>
                      <a:pt x="4" y="6"/>
                    </a:lnTo>
                    <a:lnTo>
                      <a:pt x="6" y="6"/>
                    </a:lnTo>
                    <a:lnTo>
                      <a:pt x="6" y="8"/>
                    </a:lnTo>
                    <a:lnTo>
                      <a:pt x="7" y="8"/>
                    </a:lnTo>
                    <a:lnTo>
                      <a:pt x="9" y="6"/>
                    </a:lnTo>
                    <a:lnTo>
                      <a:pt x="9" y="5"/>
                    </a:lnTo>
                    <a:lnTo>
                      <a:pt x="10" y="5"/>
                    </a:lnTo>
                    <a:lnTo>
                      <a:pt x="12" y="5"/>
                    </a:lnTo>
                    <a:lnTo>
                      <a:pt x="13" y="5"/>
                    </a:lnTo>
                    <a:lnTo>
                      <a:pt x="13" y="6"/>
                    </a:lnTo>
                    <a:lnTo>
                      <a:pt x="15" y="6"/>
                    </a:lnTo>
                    <a:lnTo>
                      <a:pt x="15" y="5"/>
                    </a:lnTo>
                    <a:lnTo>
                      <a:pt x="16" y="5"/>
                    </a:lnTo>
                    <a:lnTo>
                      <a:pt x="16"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89" name="Freeform 140"/>
              <p:cNvSpPr>
                <a:spLocks noChangeAspect="1"/>
              </p:cNvSpPr>
              <p:nvPr/>
            </p:nvSpPr>
            <p:spPr bwMode="auto">
              <a:xfrm>
                <a:off x="1454" y="2255"/>
                <a:ext cx="4" cy="1"/>
              </a:xfrm>
              <a:custGeom>
                <a:avLst/>
                <a:gdLst>
                  <a:gd name="T0" fmla="*/ 0 w 7"/>
                  <a:gd name="T1" fmla="*/ 0 h 5"/>
                  <a:gd name="T2" fmla="*/ 0 w 7"/>
                  <a:gd name="T3" fmla="*/ 0 h 5"/>
                  <a:gd name="T4" fmla="*/ 0 w 7"/>
                  <a:gd name="T5" fmla="*/ 0 h 5"/>
                  <a:gd name="T6" fmla="*/ 0 w 7"/>
                  <a:gd name="T7" fmla="*/ 0 h 5"/>
                  <a:gd name="T8" fmla="*/ 0 w 7"/>
                  <a:gd name="T9" fmla="*/ 0 h 5"/>
                  <a:gd name="T10" fmla="*/ 0 w 7"/>
                  <a:gd name="T11" fmla="*/ 0 h 5"/>
                  <a:gd name="T12" fmla="*/ 0 w 7"/>
                  <a:gd name="T13" fmla="*/ 0 h 5"/>
                  <a:gd name="T14" fmla="*/ 0 w 7"/>
                  <a:gd name="T15" fmla="*/ 0 h 5"/>
                  <a:gd name="T16" fmla="*/ 0 w 7"/>
                  <a:gd name="T17" fmla="*/ 0 h 5"/>
                  <a:gd name="T18" fmla="*/ 0 w 7"/>
                  <a:gd name="T19" fmla="*/ 0 h 5"/>
                  <a:gd name="T20" fmla="*/ 0 w 7"/>
                  <a:gd name="T21" fmla="*/ 0 h 5"/>
                  <a:gd name="T22" fmla="*/ 0 w 7"/>
                  <a:gd name="T23" fmla="*/ 0 h 5"/>
                  <a:gd name="T24" fmla="*/ 0 w 7"/>
                  <a:gd name="T25" fmla="*/ 0 h 5"/>
                  <a:gd name="T26" fmla="*/ 0 w 7"/>
                  <a:gd name="T27" fmla="*/ 0 h 5"/>
                  <a:gd name="T28" fmla="*/ 0 w 7"/>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
                  <a:gd name="T46" fmla="*/ 0 h 5"/>
                  <a:gd name="T47" fmla="*/ 7 w 7"/>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 h="5">
                    <a:moveTo>
                      <a:pt x="7" y="2"/>
                    </a:moveTo>
                    <a:lnTo>
                      <a:pt x="7" y="0"/>
                    </a:lnTo>
                    <a:lnTo>
                      <a:pt x="6" y="0"/>
                    </a:lnTo>
                    <a:lnTo>
                      <a:pt x="6" y="2"/>
                    </a:lnTo>
                    <a:lnTo>
                      <a:pt x="4" y="2"/>
                    </a:lnTo>
                    <a:lnTo>
                      <a:pt x="3" y="3"/>
                    </a:lnTo>
                    <a:lnTo>
                      <a:pt x="1" y="3"/>
                    </a:lnTo>
                    <a:lnTo>
                      <a:pt x="1" y="5"/>
                    </a:lnTo>
                    <a:lnTo>
                      <a:pt x="0" y="5"/>
                    </a:lnTo>
                    <a:lnTo>
                      <a:pt x="1" y="5"/>
                    </a:lnTo>
                    <a:lnTo>
                      <a:pt x="3" y="5"/>
                    </a:lnTo>
                    <a:lnTo>
                      <a:pt x="3" y="3"/>
                    </a:lnTo>
                    <a:lnTo>
                      <a:pt x="4" y="3"/>
                    </a:lnTo>
                    <a:lnTo>
                      <a:pt x="6" y="3"/>
                    </a:lnTo>
                    <a:lnTo>
                      <a:pt x="7" y="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0" name="Freeform 141"/>
              <p:cNvSpPr>
                <a:spLocks noChangeAspect="1"/>
              </p:cNvSpPr>
              <p:nvPr/>
            </p:nvSpPr>
            <p:spPr bwMode="auto">
              <a:xfrm>
                <a:off x="1451" y="2255"/>
                <a:ext cx="3" cy="1"/>
              </a:xfrm>
              <a:custGeom>
                <a:avLst/>
                <a:gdLst>
                  <a:gd name="T0" fmla="*/ 0 w 7"/>
                  <a:gd name="T1" fmla="*/ 0 h 3"/>
                  <a:gd name="T2" fmla="*/ 0 w 7"/>
                  <a:gd name="T3" fmla="*/ 0 h 3"/>
                  <a:gd name="T4" fmla="*/ 0 w 7"/>
                  <a:gd name="T5" fmla="*/ 0 h 3"/>
                  <a:gd name="T6" fmla="*/ 0 w 7"/>
                  <a:gd name="T7" fmla="*/ 0 h 3"/>
                  <a:gd name="T8" fmla="*/ 0 w 7"/>
                  <a:gd name="T9" fmla="*/ 0 h 3"/>
                  <a:gd name="T10" fmla="*/ 0 w 7"/>
                  <a:gd name="T11" fmla="*/ 0 h 3"/>
                  <a:gd name="T12" fmla="*/ 0 w 7"/>
                  <a:gd name="T13" fmla="*/ 0 h 3"/>
                  <a:gd name="T14" fmla="*/ 0 w 7"/>
                  <a:gd name="T15" fmla="*/ 0 h 3"/>
                  <a:gd name="T16" fmla="*/ 0 w 7"/>
                  <a:gd name="T17" fmla="*/ 0 h 3"/>
                  <a:gd name="T18" fmla="*/ 0 w 7"/>
                  <a:gd name="T19" fmla="*/ 0 h 3"/>
                  <a:gd name="T20" fmla="*/ 0 w 7"/>
                  <a:gd name="T21" fmla="*/ 0 h 3"/>
                  <a:gd name="T22" fmla="*/ 0 w 7"/>
                  <a:gd name="T23" fmla="*/ 0 h 3"/>
                  <a:gd name="T24" fmla="*/ 0 w 7"/>
                  <a:gd name="T25" fmla="*/ 0 h 3"/>
                  <a:gd name="T26" fmla="*/ 0 w 7"/>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3"/>
                  <a:gd name="T44" fmla="*/ 7 w 7"/>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3">
                    <a:moveTo>
                      <a:pt x="7" y="0"/>
                    </a:moveTo>
                    <a:lnTo>
                      <a:pt x="6" y="0"/>
                    </a:lnTo>
                    <a:lnTo>
                      <a:pt x="4" y="0"/>
                    </a:lnTo>
                    <a:lnTo>
                      <a:pt x="4" y="2"/>
                    </a:lnTo>
                    <a:lnTo>
                      <a:pt x="3" y="2"/>
                    </a:lnTo>
                    <a:lnTo>
                      <a:pt x="1" y="2"/>
                    </a:lnTo>
                    <a:lnTo>
                      <a:pt x="0" y="2"/>
                    </a:lnTo>
                    <a:lnTo>
                      <a:pt x="0" y="3"/>
                    </a:lnTo>
                    <a:lnTo>
                      <a:pt x="1" y="3"/>
                    </a:lnTo>
                    <a:lnTo>
                      <a:pt x="3" y="2"/>
                    </a:lnTo>
                    <a:lnTo>
                      <a:pt x="4" y="2"/>
                    </a:lnTo>
                    <a:lnTo>
                      <a:pt x="6" y="2"/>
                    </a:lnTo>
                    <a:lnTo>
                      <a:pt x="7" y="2"/>
                    </a:lnTo>
                    <a:lnTo>
                      <a:pt x="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1" name="Freeform 142"/>
              <p:cNvSpPr>
                <a:spLocks noChangeAspect="1"/>
              </p:cNvSpPr>
              <p:nvPr/>
            </p:nvSpPr>
            <p:spPr bwMode="auto">
              <a:xfrm>
                <a:off x="1693" y="2276"/>
                <a:ext cx="4" cy="1"/>
              </a:xfrm>
              <a:custGeom>
                <a:avLst/>
                <a:gdLst>
                  <a:gd name="T0" fmla="*/ 1 w 8"/>
                  <a:gd name="T1" fmla="*/ 0 h 3"/>
                  <a:gd name="T2" fmla="*/ 1 w 8"/>
                  <a:gd name="T3" fmla="*/ 0 h 3"/>
                  <a:gd name="T4" fmla="*/ 1 w 8"/>
                  <a:gd name="T5" fmla="*/ 0 h 3"/>
                  <a:gd name="T6" fmla="*/ 1 w 8"/>
                  <a:gd name="T7" fmla="*/ 0 h 3"/>
                  <a:gd name="T8" fmla="*/ 1 w 8"/>
                  <a:gd name="T9" fmla="*/ 0 h 3"/>
                  <a:gd name="T10" fmla="*/ 0 w 8"/>
                  <a:gd name="T11" fmla="*/ 0 h 3"/>
                  <a:gd name="T12" fmla="*/ 1 w 8"/>
                  <a:gd name="T13" fmla="*/ 0 h 3"/>
                  <a:gd name="T14" fmla="*/ 1 w 8"/>
                  <a:gd name="T15" fmla="*/ 0 h 3"/>
                  <a:gd name="T16" fmla="*/ 1 w 8"/>
                  <a:gd name="T17" fmla="*/ 0 h 3"/>
                  <a:gd name="T18" fmla="*/ 1 w 8"/>
                  <a:gd name="T19" fmla="*/ 0 h 3"/>
                  <a:gd name="T20" fmla="*/ 1 w 8"/>
                  <a:gd name="T21" fmla="*/ 0 h 3"/>
                  <a:gd name="T22" fmla="*/ 1 w 8"/>
                  <a:gd name="T23" fmla="*/ 0 h 3"/>
                  <a:gd name="T24" fmla="*/ 1 w 8"/>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3"/>
                  <a:gd name="T41" fmla="*/ 8 w 8"/>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3">
                    <a:moveTo>
                      <a:pt x="8" y="0"/>
                    </a:moveTo>
                    <a:lnTo>
                      <a:pt x="6" y="0"/>
                    </a:lnTo>
                    <a:lnTo>
                      <a:pt x="5" y="0"/>
                    </a:lnTo>
                    <a:lnTo>
                      <a:pt x="3" y="0"/>
                    </a:lnTo>
                    <a:lnTo>
                      <a:pt x="2" y="2"/>
                    </a:lnTo>
                    <a:lnTo>
                      <a:pt x="0" y="3"/>
                    </a:lnTo>
                    <a:lnTo>
                      <a:pt x="2" y="3"/>
                    </a:lnTo>
                    <a:lnTo>
                      <a:pt x="3" y="3"/>
                    </a:lnTo>
                    <a:lnTo>
                      <a:pt x="5" y="3"/>
                    </a:lnTo>
                    <a:lnTo>
                      <a:pt x="5" y="2"/>
                    </a:lnTo>
                    <a:lnTo>
                      <a:pt x="6" y="2"/>
                    </a:lnTo>
                    <a:lnTo>
                      <a:pt x="8" y="2"/>
                    </a:lnTo>
                    <a:lnTo>
                      <a:pt x="8"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2" name="Freeform 143"/>
              <p:cNvSpPr>
                <a:spLocks noChangeAspect="1"/>
              </p:cNvSpPr>
              <p:nvPr/>
            </p:nvSpPr>
            <p:spPr bwMode="auto">
              <a:xfrm>
                <a:off x="1700" y="2271"/>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w 6"/>
                  <a:gd name="T15" fmla="*/ 0 h 3"/>
                  <a:gd name="T16" fmla="*/ 0 w 6"/>
                  <a:gd name="T17" fmla="*/ 0 h 3"/>
                  <a:gd name="T18" fmla="*/ 0 w 6"/>
                  <a:gd name="T19" fmla="*/ 0 h 3"/>
                  <a:gd name="T20" fmla="*/ 0 w 6"/>
                  <a:gd name="T21" fmla="*/ 0 h 3"/>
                  <a:gd name="T22" fmla="*/ 0 w 6"/>
                  <a:gd name="T23" fmla="*/ 0 h 3"/>
                  <a:gd name="T24" fmla="*/ 0 w 6"/>
                  <a:gd name="T25" fmla="*/ 0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3"/>
                  <a:gd name="T41" fmla="*/ 6 w 6"/>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3">
                    <a:moveTo>
                      <a:pt x="6" y="1"/>
                    </a:moveTo>
                    <a:lnTo>
                      <a:pt x="4" y="1"/>
                    </a:lnTo>
                    <a:lnTo>
                      <a:pt x="4" y="0"/>
                    </a:lnTo>
                    <a:lnTo>
                      <a:pt x="3" y="0"/>
                    </a:lnTo>
                    <a:lnTo>
                      <a:pt x="1" y="0"/>
                    </a:lnTo>
                    <a:lnTo>
                      <a:pt x="0" y="0"/>
                    </a:lnTo>
                    <a:lnTo>
                      <a:pt x="0" y="1"/>
                    </a:lnTo>
                    <a:lnTo>
                      <a:pt x="1" y="1"/>
                    </a:lnTo>
                    <a:lnTo>
                      <a:pt x="3" y="1"/>
                    </a:lnTo>
                    <a:lnTo>
                      <a:pt x="4" y="1"/>
                    </a:lnTo>
                    <a:lnTo>
                      <a:pt x="4" y="3"/>
                    </a:lnTo>
                    <a:lnTo>
                      <a:pt x="6" y="3"/>
                    </a:lnTo>
                    <a:lnTo>
                      <a:pt x="6" y="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3" name="Freeform 144"/>
              <p:cNvSpPr>
                <a:spLocks noChangeAspect="1"/>
              </p:cNvSpPr>
              <p:nvPr/>
            </p:nvSpPr>
            <p:spPr bwMode="auto">
              <a:xfrm>
                <a:off x="1700" y="2276"/>
                <a:ext cx="1" cy="0"/>
              </a:xfrm>
              <a:custGeom>
                <a:avLst/>
                <a:gdLst>
                  <a:gd name="T0" fmla="*/ 0 w 6"/>
                  <a:gd name="T1" fmla="*/ 0 h 5"/>
                  <a:gd name="T2" fmla="*/ 0 w 6"/>
                  <a:gd name="T3" fmla="*/ 0 h 5"/>
                  <a:gd name="T4" fmla="*/ 0 w 6"/>
                  <a:gd name="T5" fmla="*/ 0 h 5"/>
                  <a:gd name="T6" fmla="*/ 0 w 6"/>
                  <a:gd name="T7" fmla="*/ 0 h 5"/>
                  <a:gd name="T8" fmla="*/ 0 w 6"/>
                  <a:gd name="T9" fmla="*/ 0 h 5"/>
                  <a:gd name="T10" fmla="*/ 0 w 6"/>
                  <a:gd name="T11" fmla="*/ 0 h 5"/>
                  <a:gd name="T12" fmla="*/ 0 w 6"/>
                  <a:gd name="T13" fmla="*/ 0 h 5"/>
                  <a:gd name="T14" fmla="*/ 0 w 6"/>
                  <a:gd name="T15" fmla="*/ 0 h 5"/>
                  <a:gd name="T16" fmla="*/ 0 w 6"/>
                  <a:gd name="T17" fmla="*/ 0 h 5"/>
                  <a:gd name="T18" fmla="*/ 0 w 6"/>
                  <a:gd name="T19" fmla="*/ 0 h 5"/>
                  <a:gd name="T20" fmla="*/ 0 w 6"/>
                  <a:gd name="T21" fmla="*/ 0 h 5"/>
                  <a:gd name="T22" fmla="*/ 0 w 6"/>
                  <a:gd name="T23" fmla="*/ 0 h 5"/>
                  <a:gd name="T24" fmla="*/ 0 w 6"/>
                  <a:gd name="T25" fmla="*/ 0 h 5"/>
                  <a:gd name="T26" fmla="*/ 0 w 6"/>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5"/>
                  <a:gd name="T44" fmla="*/ 6 w 6"/>
                  <a:gd name="T45" fmla="*/ 0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5">
                    <a:moveTo>
                      <a:pt x="6" y="0"/>
                    </a:moveTo>
                    <a:lnTo>
                      <a:pt x="4" y="0"/>
                    </a:lnTo>
                    <a:lnTo>
                      <a:pt x="3" y="2"/>
                    </a:lnTo>
                    <a:lnTo>
                      <a:pt x="1" y="2"/>
                    </a:lnTo>
                    <a:lnTo>
                      <a:pt x="1" y="3"/>
                    </a:lnTo>
                    <a:lnTo>
                      <a:pt x="0" y="3"/>
                    </a:lnTo>
                    <a:lnTo>
                      <a:pt x="0" y="5"/>
                    </a:lnTo>
                    <a:lnTo>
                      <a:pt x="0" y="3"/>
                    </a:lnTo>
                    <a:lnTo>
                      <a:pt x="0" y="2"/>
                    </a:lnTo>
                    <a:lnTo>
                      <a:pt x="1" y="2"/>
                    </a:lnTo>
                    <a:lnTo>
                      <a:pt x="1" y="0"/>
                    </a:lnTo>
                    <a:lnTo>
                      <a:pt x="3" y="0"/>
                    </a:lnTo>
                    <a:lnTo>
                      <a:pt x="4" y="0"/>
                    </a:lnTo>
                    <a:lnTo>
                      <a:pt x="6"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4" name="Freeform 145"/>
              <p:cNvSpPr>
                <a:spLocks noChangeAspect="1"/>
              </p:cNvSpPr>
              <p:nvPr/>
            </p:nvSpPr>
            <p:spPr bwMode="auto">
              <a:xfrm>
                <a:off x="1693" y="2276"/>
                <a:ext cx="0" cy="1"/>
              </a:xfrm>
              <a:custGeom>
                <a:avLst/>
                <a:gdLst>
                  <a:gd name="T0" fmla="*/ 0 w 2"/>
                  <a:gd name="T1" fmla="*/ 0 h 1"/>
                  <a:gd name="T2" fmla="*/ 0 w 2"/>
                  <a:gd name="T3" fmla="*/ 0 h 1"/>
                  <a:gd name="T4" fmla="*/ 0 w 2"/>
                  <a:gd name="T5" fmla="*/ 0 h 1"/>
                  <a:gd name="T6" fmla="*/ 0 60000 65536"/>
                  <a:gd name="T7" fmla="*/ 0 60000 65536"/>
                  <a:gd name="T8" fmla="*/ 0 60000 65536"/>
                  <a:gd name="T9" fmla="*/ 0 w 2"/>
                  <a:gd name="T10" fmla="*/ 0 h 1"/>
                  <a:gd name="T11" fmla="*/ 0 w 2"/>
                  <a:gd name="T12" fmla="*/ 1 h 1"/>
                </a:gdLst>
                <a:ahLst/>
                <a:cxnLst>
                  <a:cxn ang="T6">
                    <a:pos x="T0" y="T1"/>
                  </a:cxn>
                  <a:cxn ang="T7">
                    <a:pos x="T2" y="T3"/>
                  </a:cxn>
                  <a:cxn ang="T8">
                    <a:pos x="T4" y="T5"/>
                  </a:cxn>
                </a:cxnLst>
                <a:rect l="T9" t="T10" r="T11" b="T12"/>
                <a:pathLst>
                  <a:path w="2" h="1">
                    <a:moveTo>
                      <a:pt x="2" y="0"/>
                    </a:moveTo>
                    <a:lnTo>
                      <a:pt x="0" y="0"/>
                    </a:lnTo>
                    <a:lnTo>
                      <a:pt x="2"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5" name="Freeform 146"/>
              <p:cNvSpPr>
                <a:spLocks noChangeAspect="1"/>
              </p:cNvSpPr>
              <p:nvPr/>
            </p:nvSpPr>
            <p:spPr bwMode="auto">
              <a:xfrm>
                <a:off x="1581" y="2254"/>
                <a:ext cx="56" cy="36"/>
              </a:xfrm>
              <a:custGeom>
                <a:avLst/>
                <a:gdLst>
                  <a:gd name="T0" fmla="*/ 0 w 172"/>
                  <a:gd name="T1" fmla="*/ 0 h 124"/>
                  <a:gd name="T2" fmla="*/ 0 w 172"/>
                  <a:gd name="T3" fmla="*/ 0 h 124"/>
                  <a:gd name="T4" fmla="*/ 0 w 172"/>
                  <a:gd name="T5" fmla="*/ 0 h 124"/>
                  <a:gd name="T6" fmla="*/ 0 w 172"/>
                  <a:gd name="T7" fmla="*/ 0 h 124"/>
                  <a:gd name="T8" fmla="*/ 0 w 172"/>
                  <a:gd name="T9" fmla="*/ 0 h 124"/>
                  <a:gd name="T10" fmla="*/ 0 w 172"/>
                  <a:gd name="T11" fmla="*/ 0 h 124"/>
                  <a:gd name="T12" fmla="*/ 0 w 172"/>
                  <a:gd name="T13" fmla="*/ 0 h 124"/>
                  <a:gd name="T14" fmla="*/ 0 w 172"/>
                  <a:gd name="T15" fmla="*/ 0 h 124"/>
                  <a:gd name="T16" fmla="*/ 0 w 172"/>
                  <a:gd name="T17" fmla="*/ 0 h 124"/>
                  <a:gd name="T18" fmla="*/ 0 w 172"/>
                  <a:gd name="T19" fmla="*/ 0 h 124"/>
                  <a:gd name="T20" fmla="*/ 0 w 172"/>
                  <a:gd name="T21" fmla="*/ 0 h 124"/>
                  <a:gd name="T22" fmla="*/ 0 w 172"/>
                  <a:gd name="T23" fmla="*/ 0 h 124"/>
                  <a:gd name="T24" fmla="*/ 0 w 172"/>
                  <a:gd name="T25" fmla="*/ 0 h 124"/>
                  <a:gd name="T26" fmla="*/ 0 w 172"/>
                  <a:gd name="T27" fmla="*/ 0 h 124"/>
                  <a:gd name="T28" fmla="*/ 0 w 172"/>
                  <a:gd name="T29" fmla="*/ 0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2"/>
                  <a:gd name="T46" fmla="*/ 0 h 124"/>
                  <a:gd name="T47" fmla="*/ 172 w 172"/>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2" h="124">
                    <a:moveTo>
                      <a:pt x="15" y="9"/>
                    </a:moveTo>
                    <a:lnTo>
                      <a:pt x="6" y="47"/>
                    </a:lnTo>
                    <a:lnTo>
                      <a:pt x="0" y="67"/>
                    </a:lnTo>
                    <a:lnTo>
                      <a:pt x="5" y="100"/>
                    </a:lnTo>
                    <a:lnTo>
                      <a:pt x="20" y="124"/>
                    </a:lnTo>
                    <a:lnTo>
                      <a:pt x="40" y="94"/>
                    </a:lnTo>
                    <a:lnTo>
                      <a:pt x="64" y="82"/>
                    </a:lnTo>
                    <a:lnTo>
                      <a:pt x="88" y="83"/>
                    </a:lnTo>
                    <a:lnTo>
                      <a:pt x="151" y="88"/>
                    </a:lnTo>
                    <a:lnTo>
                      <a:pt x="172" y="65"/>
                    </a:lnTo>
                    <a:lnTo>
                      <a:pt x="118" y="42"/>
                    </a:lnTo>
                    <a:lnTo>
                      <a:pt x="128" y="30"/>
                    </a:lnTo>
                    <a:lnTo>
                      <a:pt x="105" y="18"/>
                    </a:lnTo>
                    <a:lnTo>
                      <a:pt x="37" y="0"/>
                    </a:lnTo>
                    <a:lnTo>
                      <a:pt x="15"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6" name="Freeform 147"/>
              <p:cNvSpPr>
                <a:spLocks noChangeAspect="1"/>
              </p:cNvSpPr>
              <p:nvPr/>
            </p:nvSpPr>
            <p:spPr bwMode="auto">
              <a:xfrm>
                <a:off x="1537" y="2254"/>
                <a:ext cx="46" cy="29"/>
              </a:xfrm>
              <a:custGeom>
                <a:avLst/>
                <a:gdLst>
                  <a:gd name="T0" fmla="*/ 0 w 139"/>
                  <a:gd name="T1" fmla="*/ 0 h 99"/>
                  <a:gd name="T2" fmla="*/ 0 w 139"/>
                  <a:gd name="T3" fmla="*/ 0 h 99"/>
                  <a:gd name="T4" fmla="*/ 0 w 139"/>
                  <a:gd name="T5" fmla="*/ 0 h 99"/>
                  <a:gd name="T6" fmla="*/ 0 w 139"/>
                  <a:gd name="T7" fmla="*/ 0 h 99"/>
                  <a:gd name="T8" fmla="*/ 0 w 139"/>
                  <a:gd name="T9" fmla="*/ 0 h 99"/>
                  <a:gd name="T10" fmla="*/ 0 w 139"/>
                  <a:gd name="T11" fmla="*/ 0 h 99"/>
                  <a:gd name="T12" fmla="*/ 0 w 139"/>
                  <a:gd name="T13" fmla="*/ 0 h 99"/>
                  <a:gd name="T14" fmla="*/ 0 w 139"/>
                  <a:gd name="T15" fmla="*/ 0 h 99"/>
                  <a:gd name="T16" fmla="*/ 0 w 139"/>
                  <a:gd name="T17" fmla="*/ 0 h 99"/>
                  <a:gd name="T18" fmla="*/ 0 w 139"/>
                  <a:gd name="T19" fmla="*/ 0 h 99"/>
                  <a:gd name="T20" fmla="*/ 0 w 139"/>
                  <a:gd name="T21" fmla="*/ 0 h 99"/>
                  <a:gd name="T22" fmla="*/ 0 w 139"/>
                  <a:gd name="T23" fmla="*/ 0 h 99"/>
                  <a:gd name="T24" fmla="*/ 0 w 139"/>
                  <a:gd name="T25" fmla="*/ 0 h 99"/>
                  <a:gd name="T26" fmla="*/ 0 w 139"/>
                  <a:gd name="T27" fmla="*/ 0 h 99"/>
                  <a:gd name="T28" fmla="*/ 0 w 139"/>
                  <a:gd name="T29" fmla="*/ 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99"/>
                  <a:gd name="T47" fmla="*/ 139 w 139"/>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99">
                    <a:moveTo>
                      <a:pt x="139" y="8"/>
                    </a:moveTo>
                    <a:lnTo>
                      <a:pt x="130" y="46"/>
                    </a:lnTo>
                    <a:lnTo>
                      <a:pt x="124" y="66"/>
                    </a:lnTo>
                    <a:lnTo>
                      <a:pt x="129" y="99"/>
                    </a:lnTo>
                    <a:lnTo>
                      <a:pt x="79" y="96"/>
                    </a:lnTo>
                    <a:lnTo>
                      <a:pt x="30" y="94"/>
                    </a:lnTo>
                    <a:lnTo>
                      <a:pt x="0" y="76"/>
                    </a:lnTo>
                    <a:lnTo>
                      <a:pt x="26" y="67"/>
                    </a:lnTo>
                    <a:lnTo>
                      <a:pt x="64" y="70"/>
                    </a:lnTo>
                    <a:lnTo>
                      <a:pt x="103" y="72"/>
                    </a:lnTo>
                    <a:lnTo>
                      <a:pt x="88" y="30"/>
                    </a:lnTo>
                    <a:lnTo>
                      <a:pt x="67" y="12"/>
                    </a:lnTo>
                    <a:lnTo>
                      <a:pt x="63" y="0"/>
                    </a:lnTo>
                    <a:lnTo>
                      <a:pt x="111" y="5"/>
                    </a:lnTo>
                    <a:lnTo>
                      <a:pt x="139" y="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7" name="Freeform 148"/>
              <p:cNvSpPr>
                <a:spLocks noChangeAspect="1"/>
              </p:cNvSpPr>
              <p:nvPr/>
            </p:nvSpPr>
            <p:spPr bwMode="auto">
              <a:xfrm>
                <a:off x="1581" y="2222"/>
                <a:ext cx="1" cy="2"/>
              </a:xfrm>
              <a:custGeom>
                <a:avLst/>
                <a:gdLst>
                  <a:gd name="T0" fmla="*/ 0 w 9"/>
                  <a:gd name="T1" fmla="*/ 0 h 5"/>
                  <a:gd name="T2" fmla="*/ 0 w 9"/>
                  <a:gd name="T3" fmla="*/ 0 h 5"/>
                  <a:gd name="T4" fmla="*/ 0 w 9"/>
                  <a:gd name="T5" fmla="*/ 0 h 5"/>
                  <a:gd name="T6" fmla="*/ 0 w 9"/>
                  <a:gd name="T7" fmla="*/ 0 h 5"/>
                  <a:gd name="T8" fmla="*/ 0 w 9"/>
                  <a:gd name="T9" fmla="*/ 0 h 5"/>
                  <a:gd name="T10" fmla="*/ 0 60000 65536"/>
                  <a:gd name="T11" fmla="*/ 0 60000 65536"/>
                  <a:gd name="T12" fmla="*/ 0 60000 65536"/>
                  <a:gd name="T13" fmla="*/ 0 60000 65536"/>
                  <a:gd name="T14" fmla="*/ 0 60000 65536"/>
                  <a:gd name="T15" fmla="*/ 0 w 9"/>
                  <a:gd name="T16" fmla="*/ 0 h 5"/>
                  <a:gd name="T17" fmla="*/ 9 w 9"/>
                  <a:gd name="T18" fmla="*/ 5 h 5"/>
                </a:gdLst>
                <a:ahLst/>
                <a:cxnLst>
                  <a:cxn ang="T10">
                    <a:pos x="T0" y="T1"/>
                  </a:cxn>
                  <a:cxn ang="T11">
                    <a:pos x="T2" y="T3"/>
                  </a:cxn>
                  <a:cxn ang="T12">
                    <a:pos x="T4" y="T5"/>
                  </a:cxn>
                  <a:cxn ang="T13">
                    <a:pos x="T6" y="T7"/>
                  </a:cxn>
                  <a:cxn ang="T14">
                    <a:pos x="T8" y="T9"/>
                  </a:cxn>
                </a:cxnLst>
                <a:rect l="T15" t="T16" r="T17" b="T18"/>
                <a:pathLst>
                  <a:path w="9" h="5">
                    <a:moveTo>
                      <a:pt x="4" y="5"/>
                    </a:moveTo>
                    <a:lnTo>
                      <a:pt x="0" y="3"/>
                    </a:lnTo>
                    <a:lnTo>
                      <a:pt x="0" y="0"/>
                    </a:lnTo>
                    <a:lnTo>
                      <a:pt x="9" y="2"/>
                    </a:lnTo>
                    <a:lnTo>
                      <a:pt x="4" y="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8" name="Freeform 149"/>
              <p:cNvSpPr>
                <a:spLocks noChangeAspect="1"/>
              </p:cNvSpPr>
              <p:nvPr/>
            </p:nvSpPr>
            <p:spPr bwMode="auto">
              <a:xfrm>
                <a:off x="1588" y="2222"/>
                <a:ext cx="3" cy="1"/>
              </a:xfrm>
              <a:custGeom>
                <a:avLst/>
                <a:gdLst>
                  <a:gd name="T0" fmla="*/ 0 w 9"/>
                  <a:gd name="T1" fmla="*/ 0 h 3"/>
                  <a:gd name="T2" fmla="*/ 0 w 9"/>
                  <a:gd name="T3" fmla="*/ 0 h 3"/>
                  <a:gd name="T4" fmla="*/ 0 w 9"/>
                  <a:gd name="T5" fmla="*/ 0 h 3"/>
                  <a:gd name="T6" fmla="*/ 0 w 9"/>
                  <a:gd name="T7" fmla="*/ 0 h 3"/>
                  <a:gd name="T8" fmla="*/ 0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3"/>
                    </a:moveTo>
                    <a:lnTo>
                      <a:pt x="9" y="1"/>
                    </a:lnTo>
                    <a:lnTo>
                      <a:pt x="0" y="0"/>
                    </a:lnTo>
                    <a:lnTo>
                      <a:pt x="7" y="3"/>
                    </a:lnTo>
                    <a:lnTo>
                      <a:pt x="9"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99" name="Freeform 150"/>
              <p:cNvSpPr>
                <a:spLocks noChangeAspect="1"/>
              </p:cNvSpPr>
              <p:nvPr/>
            </p:nvSpPr>
            <p:spPr bwMode="auto">
              <a:xfrm>
                <a:off x="1480" y="2395"/>
                <a:ext cx="53" cy="49"/>
              </a:xfrm>
              <a:custGeom>
                <a:avLst/>
                <a:gdLst>
                  <a:gd name="T0" fmla="*/ 0 w 158"/>
                  <a:gd name="T1" fmla="*/ 0 h 168"/>
                  <a:gd name="T2" fmla="*/ 0 w 158"/>
                  <a:gd name="T3" fmla="*/ 0 h 168"/>
                  <a:gd name="T4" fmla="*/ 0 w 158"/>
                  <a:gd name="T5" fmla="*/ 0 h 168"/>
                  <a:gd name="T6" fmla="*/ 0 w 158"/>
                  <a:gd name="T7" fmla="*/ 0 h 168"/>
                  <a:gd name="T8" fmla="*/ 0 w 158"/>
                  <a:gd name="T9" fmla="*/ 0 h 168"/>
                  <a:gd name="T10" fmla="*/ 0 w 158"/>
                  <a:gd name="T11" fmla="*/ 0 h 168"/>
                  <a:gd name="T12" fmla="*/ 0 w 158"/>
                  <a:gd name="T13" fmla="*/ 0 h 168"/>
                  <a:gd name="T14" fmla="*/ 0 w 158"/>
                  <a:gd name="T15" fmla="*/ 0 h 168"/>
                  <a:gd name="T16" fmla="*/ 0 w 158"/>
                  <a:gd name="T17" fmla="*/ 0 h 168"/>
                  <a:gd name="T18" fmla="*/ 0 w 158"/>
                  <a:gd name="T19" fmla="*/ 0 h 168"/>
                  <a:gd name="T20" fmla="*/ 0 w 158"/>
                  <a:gd name="T21" fmla="*/ 0 h 168"/>
                  <a:gd name="T22" fmla="*/ 0 w 158"/>
                  <a:gd name="T23" fmla="*/ 0 h 168"/>
                  <a:gd name="T24" fmla="*/ 0 w 158"/>
                  <a:gd name="T25" fmla="*/ 0 h 168"/>
                  <a:gd name="T26" fmla="*/ 0 w 158"/>
                  <a:gd name="T27" fmla="*/ 0 h 168"/>
                  <a:gd name="T28" fmla="*/ 0 w 158"/>
                  <a:gd name="T29" fmla="*/ 0 h 168"/>
                  <a:gd name="T30" fmla="*/ 0 w 158"/>
                  <a:gd name="T31" fmla="*/ 0 h 168"/>
                  <a:gd name="T32" fmla="*/ 0 w 158"/>
                  <a:gd name="T33" fmla="*/ 0 h 168"/>
                  <a:gd name="T34" fmla="*/ 0 w 158"/>
                  <a:gd name="T35" fmla="*/ 0 h 168"/>
                  <a:gd name="T36" fmla="*/ 0 w 158"/>
                  <a:gd name="T37" fmla="*/ 0 h 168"/>
                  <a:gd name="T38" fmla="*/ 0 w 158"/>
                  <a:gd name="T39" fmla="*/ 0 h 1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8"/>
                  <a:gd name="T61" fmla="*/ 0 h 168"/>
                  <a:gd name="T62" fmla="*/ 158 w 158"/>
                  <a:gd name="T63" fmla="*/ 168 h 1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8" h="168">
                    <a:moveTo>
                      <a:pt x="34" y="83"/>
                    </a:moveTo>
                    <a:lnTo>
                      <a:pt x="0" y="40"/>
                    </a:lnTo>
                    <a:lnTo>
                      <a:pt x="8" y="15"/>
                    </a:lnTo>
                    <a:lnTo>
                      <a:pt x="8" y="7"/>
                    </a:lnTo>
                    <a:lnTo>
                      <a:pt x="12" y="0"/>
                    </a:lnTo>
                    <a:lnTo>
                      <a:pt x="82" y="13"/>
                    </a:lnTo>
                    <a:lnTo>
                      <a:pt x="111" y="9"/>
                    </a:lnTo>
                    <a:lnTo>
                      <a:pt x="134" y="46"/>
                    </a:lnTo>
                    <a:lnTo>
                      <a:pt x="158" y="83"/>
                    </a:lnTo>
                    <a:lnTo>
                      <a:pt x="140" y="88"/>
                    </a:lnTo>
                    <a:lnTo>
                      <a:pt x="142" y="125"/>
                    </a:lnTo>
                    <a:lnTo>
                      <a:pt x="137" y="168"/>
                    </a:lnTo>
                    <a:lnTo>
                      <a:pt x="115" y="131"/>
                    </a:lnTo>
                    <a:lnTo>
                      <a:pt x="115" y="146"/>
                    </a:lnTo>
                    <a:lnTo>
                      <a:pt x="105" y="130"/>
                    </a:lnTo>
                    <a:lnTo>
                      <a:pt x="91" y="98"/>
                    </a:lnTo>
                    <a:lnTo>
                      <a:pt x="58" y="71"/>
                    </a:lnTo>
                    <a:lnTo>
                      <a:pt x="30" y="46"/>
                    </a:lnTo>
                    <a:lnTo>
                      <a:pt x="40" y="74"/>
                    </a:lnTo>
                    <a:lnTo>
                      <a:pt x="34" y="8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00" name="Freeform 151"/>
              <p:cNvSpPr>
                <a:spLocks noChangeAspect="1"/>
              </p:cNvSpPr>
              <p:nvPr/>
            </p:nvSpPr>
            <p:spPr bwMode="auto">
              <a:xfrm>
                <a:off x="1908" y="2358"/>
                <a:ext cx="3" cy="5"/>
              </a:xfrm>
              <a:custGeom>
                <a:avLst/>
                <a:gdLst>
                  <a:gd name="T0" fmla="*/ 0 w 10"/>
                  <a:gd name="T1" fmla="*/ 0 h 13"/>
                  <a:gd name="T2" fmla="*/ 0 w 10"/>
                  <a:gd name="T3" fmla="*/ 0 h 13"/>
                  <a:gd name="T4" fmla="*/ 0 w 10"/>
                  <a:gd name="T5" fmla="*/ 0 h 13"/>
                  <a:gd name="T6" fmla="*/ 0 w 10"/>
                  <a:gd name="T7" fmla="*/ 0 h 13"/>
                  <a:gd name="T8" fmla="*/ 0 w 10"/>
                  <a:gd name="T9" fmla="*/ 0 h 13"/>
                  <a:gd name="T10" fmla="*/ 0 60000 65536"/>
                  <a:gd name="T11" fmla="*/ 0 60000 65536"/>
                  <a:gd name="T12" fmla="*/ 0 60000 65536"/>
                  <a:gd name="T13" fmla="*/ 0 60000 65536"/>
                  <a:gd name="T14" fmla="*/ 0 60000 65536"/>
                  <a:gd name="T15" fmla="*/ 0 w 10"/>
                  <a:gd name="T16" fmla="*/ 0 h 13"/>
                  <a:gd name="T17" fmla="*/ 10 w 10"/>
                  <a:gd name="T18" fmla="*/ 13 h 13"/>
                </a:gdLst>
                <a:ahLst/>
                <a:cxnLst>
                  <a:cxn ang="T10">
                    <a:pos x="T0" y="T1"/>
                  </a:cxn>
                  <a:cxn ang="T11">
                    <a:pos x="T2" y="T3"/>
                  </a:cxn>
                  <a:cxn ang="T12">
                    <a:pos x="T4" y="T5"/>
                  </a:cxn>
                  <a:cxn ang="T13">
                    <a:pos x="T6" y="T7"/>
                  </a:cxn>
                  <a:cxn ang="T14">
                    <a:pos x="T8" y="T9"/>
                  </a:cxn>
                </a:cxnLst>
                <a:rect l="T15" t="T16" r="T17" b="T18"/>
                <a:pathLst>
                  <a:path w="10" h="13">
                    <a:moveTo>
                      <a:pt x="9" y="10"/>
                    </a:moveTo>
                    <a:lnTo>
                      <a:pt x="3" y="13"/>
                    </a:lnTo>
                    <a:lnTo>
                      <a:pt x="0" y="0"/>
                    </a:lnTo>
                    <a:lnTo>
                      <a:pt x="10" y="9"/>
                    </a:lnTo>
                    <a:lnTo>
                      <a:pt x="9" y="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1" name="Freeform 152"/>
              <p:cNvSpPr>
                <a:spLocks noChangeAspect="1"/>
              </p:cNvSpPr>
              <p:nvPr/>
            </p:nvSpPr>
            <p:spPr bwMode="auto">
              <a:xfrm>
                <a:off x="1880" y="2323"/>
                <a:ext cx="4" cy="5"/>
              </a:xfrm>
              <a:custGeom>
                <a:avLst/>
                <a:gdLst>
                  <a:gd name="T0" fmla="*/ 0 w 11"/>
                  <a:gd name="T1" fmla="*/ 0 h 20"/>
                  <a:gd name="T2" fmla="*/ 0 w 11"/>
                  <a:gd name="T3" fmla="*/ 0 h 20"/>
                  <a:gd name="T4" fmla="*/ 0 w 11"/>
                  <a:gd name="T5" fmla="*/ 0 h 20"/>
                  <a:gd name="T6" fmla="*/ 0 w 11"/>
                  <a:gd name="T7" fmla="*/ 0 h 20"/>
                  <a:gd name="T8" fmla="*/ 0 w 11"/>
                  <a:gd name="T9" fmla="*/ 0 h 20"/>
                  <a:gd name="T10" fmla="*/ 0 60000 65536"/>
                  <a:gd name="T11" fmla="*/ 0 60000 65536"/>
                  <a:gd name="T12" fmla="*/ 0 60000 65536"/>
                  <a:gd name="T13" fmla="*/ 0 60000 65536"/>
                  <a:gd name="T14" fmla="*/ 0 60000 65536"/>
                  <a:gd name="T15" fmla="*/ 0 w 11"/>
                  <a:gd name="T16" fmla="*/ 0 h 20"/>
                  <a:gd name="T17" fmla="*/ 11 w 11"/>
                  <a:gd name="T18" fmla="*/ 20 h 20"/>
                </a:gdLst>
                <a:ahLst/>
                <a:cxnLst>
                  <a:cxn ang="T10">
                    <a:pos x="T0" y="T1"/>
                  </a:cxn>
                  <a:cxn ang="T11">
                    <a:pos x="T2" y="T3"/>
                  </a:cxn>
                  <a:cxn ang="T12">
                    <a:pos x="T4" y="T5"/>
                  </a:cxn>
                  <a:cxn ang="T13">
                    <a:pos x="T6" y="T7"/>
                  </a:cxn>
                  <a:cxn ang="T14">
                    <a:pos x="T8" y="T9"/>
                  </a:cxn>
                </a:cxnLst>
                <a:rect l="T15" t="T16" r="T17" b="T18"/>
                <a:pathLst>
                  <a:path w="11" h="20">
                    <a:moveTo>
                      <a:pt x="11" y="14"/>
                    </a:moveTo>
                    <a:lnTo>
                      <a:pt x="3" y="20"/>
                    </a:lnTo>
                    <a:lnTo>
                      <a:pt x="0" y="1"/>
                    </a:lnTo>
                    <a:lnTo>
                      <a:pt x="8" y="0"/>
                    </a:lnTo>
                    <a:lnTo>
                      <a:pt x="11" y="1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2" name="Freeform 153"/>
              <p:cNvSpPr>
                <a:spLocks noChangeAspect="1"/>
              </p:cNvSpPr>
              <p:nvPr/>
            </p:nvSpPr>
            <p:spPr bwMode="auto">
              <a:xfrm>
                <a:off x="1419" y="2341"/>
                <a:ext cx="36" cy="20"/>
              </a:xfrm>
              <a:custGeom>
                <a:avLst/>
                <a:gdLst>
                  <a:gd name="T0" fmla="*/ 0 w 109"/>
                  <a:gd name="T1" fmla="*/ 0 h 68"/>
                  <a:gd name="T2" fmla="*/ 0 w 109"/>
                  <a:gd name="T3" fmla="*/ 0 h 68"/>
                  <a:gd name="T4" fmla="*/ 0 w 109"/>
                  <a:gd name="T5" fmla="*/ 0 h 68"/>
                  <a:gd name="T6" fmla="*/ 0 w 109"/>
                  <a:gd name="T7" fmla="*/ 0 h 68"/>
                  <a:gd name="T8" fmla="*/ 0 w 109"/>
                  <a:gd name="T9" fmla="*/ 0 h 68"/>
                  <a:gd name="T10" fmla="*/ 0 w 109"/>
                  <a:gd name="T11" fmla="*/ 0 h 68"/>
                  <a:gd name="T12" fmla="*/ 0 w 109"/>
                  <a:gd name="T13" fmla="*/ 0 h 68"/>
                  <a:gd name="T14" fmla="*/ 0 w 109"/>
                  <a:gd name="T15" fmla="*/ 0 h 68"/>
                  <a:gd name="T16" fmla="*/ 0 w 109"/>
                  <a:gd name="T17" fmla="*/ 0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68"/>
                  <a:gd name="T29" fmla="*/ 109 w 109"/>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68">
                    <a:moveTo>
                      <a:pt x="109" y="55"/>
                    </a:moveTo>
                    <a:lnTo>
                      <a:pt x="97" y="68"/>
                    </a:lnTo>
                    <a:lnTo>
                      <a:pt x="71" y="64"/>
                    </a:lnTo>
                    <a:lnTo>
                      <a:pt x="35" y="50"/>
                    </a:lnTo>
                    <a:lnTo>
                      <a:pt x="0" y="37"/>
                    </a:lnTo>
                    <a:lnTo>
                      <a:pt x="40" y="0"/>
                    </a:lnTo>
                    <a:lnTo>
                      <a:pt x="70" y="21"/>
                    </a:lnTo>
                    <a:lnTo>
                      <a:pt x="109" y="28"/>
                    </a:lnTo>
                    <a:lnTo>
                      <a:pt x="109" y="5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3" name="Freeform 154"/>
              <p:cNvSpPr>
                <a:spLocks noChangeAspect="1"/>
              </p:cNvSpPr>
              <p:nvPr/>
            </p:nvSpPr>
            <p:spPr bwMode="auto">
              <a:xfrm>
                <a:off x="1870" y="2376"/>
                <a:ext cx="3" cy="3"/>
              </a:xfrm>
              <a:custGeom>
                <a:avLst/>
                <a:gdLst>
                  <a:gd name="T0" fmla="*/ 0 w 9"/>
                  <a:gd name="T1" fmla="*/ 0 h 13"/>
                  <a:gd name="T2" fmla="*/ 0 w 9"/>
                  <a:gd name="T3" fmla="*/ 0 h 13"/>
                  <a:gd name="T4" fmla="*/ 0 w 9"/>
                  <a:gd name="T5" fmla="*/ 0 h 13"/>
                  <a:gd name="T6" fmla="*/ 0 w 9"/>
                  <a:gd name="T7" fmla="*/ 0 h 13"/>
                  <a:gd name="T8" fmla="*/ 0 w 9"/>
                  <a:gd name="T9" fmla="*/ 0 h 13"/>
                  <a:gd name="T10" fmla="*/ 0 w 9"/>
                  <a:gd name="T11" fmla="*/ 0 h 13"/>
                  <a:gd name="T12" fmla="*/ 0 w 9"/>
                  <a:gd name="T13" fmla="*/ 0 h 13"/>
                  <a:gd name="T14" fmla="*/ 0 w 9"/>
                  <a:gd name="T15" fmla="*/ 0 h 13"/>
                  <a:gd name="T16" fmla="*/ 0 w 9"/>
                  <a:gd name="T17" fmla="*/ 0 h 13"/>
                  <a:gd name="T18" fmla="*/ 0 w 9"/>
                  <a:gd name="T19" fmla="*/ 0 h 13"/>
                  <a:gd name="T20" fmla="*/ 0 w 9"/>
                  <a:gd name="T21" fmla="*/ 0 h 13"/>
                  <a:gd name="T22" fmla="*/ 0 w 9"/>
                  <a:gd name="T23" fmla="*/ 0 h 13"/>
                  <a:gd name="T24" fmla="*/ 0 w 9"/>
                  <a:gd name="T25" fmla="*/ 0 h 13"/>
                  <a:gd name="T26" fmla="*/ 0 w 9"/>
                  <a:gd name="T27" fmla="*/ 0 h 13"/>
                  <a:gd name="T28" fmla="*/ 0 w 9"/>
                  <a:gd name="T29" fmla="*/ 0 h 13"/>
                  <a:gd name="T30" fmla="*/ 0 w 9"/>
                  <a:gd name="T31" fmla="*/ 0 h 13"/>
                  <a:gd name="T32" fmla="*/ 0 w 9"/>
                  <a:gd name="T33" fmla="*/ 0 h 13"/>
                  <a:gd name="T34" fmla="*/ 0 w 9"/>
                  <a:gd name="T35" fmla="*/ 0 h 13"/>
                  <a:gd name="T36" fmla="*/ 0 w 9"/>
                  <a:gd name="T37" fmla="*/ 0 h 13"/>
                  <a:gd name="T38" fmla="*/ 0 w 9"/>
                  <a:gd name="T39" fmla="*/ 0 h 13"/>
                  <a:gd name="T40" fmla="*/ 0 w 9"/>
                  <a:gd name="T41" fmla="*/ 0 h 13"/>
                  <a:gd name="T42" fmla="*/ 0 w 9"/>
                  <a:gd name="T43" fmla="*/ 0 h 13"/>
                  <a:gd name="T44" fmla="*/ 0 w 9"/>
                  <a:gd name="T45" fmla="*/ 0 h 13"/>
                  <a:gd name="T46" fmla="*/ 0 w 9"/>
                  <a:gd name="T47" fmla="*/ 0 h 13"/>
                  <a:gd name="T48" fmla="*/ 0 w 9"/>
                  <a:gd name="T49" fmla="*/ 0 h 13"/>
                  <a:gd name="T50" fmla="*/ 0 w 9"/>
                  <a:gd name="T51" fmla="*/ 0 h 13"/>
                  <a:gd name="T52" fmla="*/ 0 w 9"/>
                  <a:gd name="T53" fmla="*/ 0 h 13"/>
                  <a:gd name="T54" fmla="*/ 0 w 9"/>
                  <a:gd name="T55" fmla="*/ 0 h 13"/>
                  <a:gd name="T56" fmla="*/ 0 w 9"/>
                  <a:gd name="T57" fmla="*/ 0 h 13"/>
                  <a:gd name="T58" fmla="*/ 0 w 9"/>
                  <a:gd name="T59" fmla="*/ 0 h 13"/>
                  <a:gd name="T60" fmla="*/ 0 w 9"/>
                  <a:gd name="T61" fmla="*/ 0 h 13"/>
                  <a:gd name="T62" fmla="*/ 0 w 9"/>
                  <a:gd name="T63" fmla="*/ 0 h 13"/>
                  <a:gd name="T64" fmla="*/ 0 w 9"/>
                  <a:gd name="T65" fmla="*/ 0 h 13"/>
                  <a:gd name="T66" fmla="*/ 0 w 9"/>
                  <a:gd name="T67" fmla="*/ 0 h 13"/>
                  <a:gd name="T68" fmla="*/ 0 w 9"/>
                  <a:gd name="T69" fmla="*/ 0 h 13"/>
                  <a:gd name="T70" fmla="*/ 0 w 9"/>
                  <a:gd name="T71" fmla="*/ 0 h 13"/>
                  <a:gd name="T72" fmla="*/ 0 w 9"/>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
                  <a:gd name="T112" fmla="*/ 0 h 13"/>
                  <a:gd name="T113" fmla="*/ 9 w 9"/>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 h="13">
                    <a:moveTo>
                      <a:pt x="9" y="6"/>
                    </a:moveTo>
                    <a:lnTo>
                      <a:pt x="9" y="4"/>
                    </a:lnTo>
                    <a:lnTo>
                      <a:pt x="9" y="3"/>
                    </a:lnTo>
                    <a:lnTo>
                      <a:pt x="9" y="1"/>
                    </a:lnTo>
                    <a:lnTo>
                      <a:pt x="9" y="0"/>
                    </a:lnTo>
                    <a:lnTo>
                      <a:pt x="8" y="0"/>
                    </a:lnTo>
                    <a:lnTo>
                      <a:pt x="6" y="0"/>
                    </a:lnTo>
                    <a:lnTo>
                      <a:pt x="5" y="0"/>
                    </a:lnTo>
                    <a:lnTo>
                      <a:pt x="5" y="1"/>
                    </a:lnTo>
                    <a:lnTo>
                      <a:pt x="5" y="3"/>
                    </a:lnTo>
                    <a:lnTo>
                      <a:pt x="3" y="3"/>
                    </a:lnTo>
                    <a:lnTo>
                      <a:pt x="3" y="4"/>
                    </a:lnTo>
                    <a:lnTo>
                      <a:pt x="3" y="6"/>
                    </a:lnTo>
                    <a:lnTo>
                      <a:pt x="2" y="6"/>
                    </a:lnTo>
                    <a:lnTo>
                      <a:pt x="2" y="7"/>
                    </a:lnTo>
                    <a:lnTo>
                      <a:pt x="2" y="8"/>
                    </a:lnTo>
                    <a:lnTo>
                      <a:pt x="2" y="10"/>
                    </a:lnTo>
                    <a:lnTo>
                      <a:pt x="2" y="11"/>
                    </a:lnTo>
                    <a:lnTo>
                      <a:pt x="0" y="11"/>
                    </a:lnTo>
                    <a:lnTo>
                      <a:pt x="0" y="13"/>
                    </a:lnTo>
                    <a:lnTo>
                      <a:pt x="0" y="11"/>
                    </a:lnTo>
                    <a:lnTo>
                      <a:pt x="2" y="11"/>
                    </a:lnTo>
                    <a:lnTo>
                      <a:pt x="2" y="13"/>
                    </a:lnTo>
                    <a:lnTo>
                      <a:pt x="2" y="11"/>
                    </a:lnTo>
                    <a:lnTo>
                      <a:pt x="3" y="11"/>
                    </a:lnTo>
                    <a:lnTo>
                      <a:pt x="3" y="13"/>
                    </a:lnTo>
                    <a:lnTo>
                      <a:pt x="5" y="13"/>
                    </a:lnTo>
                    <a:lnTo>
                      <a:pt x="5" y="11"/>
                    </a:lnTo>
                    <a:lnTo>
                      <a:pt x="6" y="11"/>
                    </a:lnTo>
                    <a:lnTo>
                      <a:pt x="6" y="10"/>
                    </a:lnTo>
                    <a:lnTo>
                      <a:pt x="8" y="10"/>
                    </a:lnTo>
                    <a:lnTo>
                      <a:pt x="8" y="8"/>
                    </a:lnTo>
                    <a:lnTo>
                      <a:pt x="9" y="8"/>
                    </a:lnTo>
                    <a:lnTo>
                      <a:pt x="8" y="8"/>
                    </a:lnTo>
                    <a:lnTo>
                      <a:pt x="8" y="7"/>
                    </a:lnTo>
                    <a:lnTo>
                      <a:pt x="8" y="6"/>
                    </a:lnTo>
                    <a:lnTo>
                      <a:pt x="9"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4" name="Freeform 155"/>
              <p:cNvSpPr>
                <a:spLocks noChangeAspect="1"/>
              </p:cNvSpPr>
              <p:nvPr/>
            </p:nvSpPr>
            <p:spPr bwMode="auto">
              <a:xfrm>
                <a:off x="1876" y="2376"/>
                <a:ext cx="0" cy="1"/>
              </a:xfrm>
              <a:custGeom>
                <a:avLst/>
                <a:gdLst>
                  <a:gd name="T0" fmla="*/ 0 w 1"/>
                  <a:gd name="T1" fmla="*/ 0 h 2"/>
                  <a:gd name="T2" fmla="*/ 0 w 1"/>
                  <a:gd name="T3" fmla="*/ 1 h 2"/>
                  <a:gd name="T4" fmla="*/ 0 w 1"/>
                  <a:gd name="T5" fmla="*/ 0 h 2"/>
                  <a:gd name="T6" fmla="*/ 0 60000 65536"/>
                  <a:gd name="T7" fmla="*/ 0 60000 65536"/>
                  <a:gd name="T8" fmla="*/ 0 60000 65536"/>
                  <a:gd name="T9" fmla="*/ 0 w 1"/>
                  <a:gd name="T10" fmla="*/ 0 h 2"/>
                  <a:gd name="T11" fmla="*/ 1 w 1"/>
                  <a:gd name="T12" fmla="*/ 2 h 2"/>
                </a:gdLst>
                <a:ahLst/>
                <a:cxnLst>
                  <a:cxn ang="T6">
                    <a:pos x="T0" y="T1"/>
                  </a:cxn>
                  <a:cxn ang="T7">
                    <a:pos x="T2" y="T3"/>
                  </a:cxn>
                  <a:cxn ang="T8">
                    <a:pos x="T4" y="T5"/>
                  </a:cxn>
                </a:cxnLst>
                <a:rect l="T9" t="T10" r="T11" b="T12"/>
                <a:pathLst>
                  <a:path w="1" h="2">
                    <a:moveTo>
                      <a:pt x="0" y="0"/>
                    </a:moveTo>
                    <a:lnTo>
                      <a:pt x="0" y="2"/>
                    </a:lnTo>
                    <a:lnTo>
                      <a:pt x="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5" name="Freeform 156"/>
              <p:cNvSpPr>
                <a:spLocks noChangeAspect="1"/>
              </p:cNvSpPr>
              <p:nvPr/>
            </p:nvSpPr>
            <p:spPr bwMode="auto">
              <a:xfrm>
                <a:off x="1433" y="2317"/>
                <a:ext cx="99" cy="47"/>
              </a:xfrm>
              <a:custGeom>
                <a:avLst/>
                <a:gdLst>
                  <a:gd name="T0" fmla="*/ 0 w 303"/>
                  <a:gd name="T1" fmla="*/ 0 h 160"/>
                  <a:gd name="T2" fmla="*/ 0 w 303"/>
                  <a:gd name="T3" fmla="*/ 0 h 160"/>
                  <a:gd name="T4" fmla="*/ 0 w 303"/>
                  <a:gd name="T5" fmla="*/ 0 h 160"/>
                  <a:gd name="T6" fmla="*/ 0 w 303"/>
                  <a:gd name="T7" fmla="*/ 0 h 160"/>
                  <a:gd name="T8" fmla="*/ 0 w 303"/>
                  <a:gd name="T9" fmla="*/ 0 h 160"/>
                  <a:gd name="T10" fmla="*/ 0 w 303"/>
                  <a:gd name="T11" fmla="*/ 0 h 160"/>
                  <a:gd name="T12" fmla="*/ 0 w 303"/>
                  <a:gd name="T13" fmla="*/ 0 h 160"/>
                  <a:gd name="T14" fmla="*/ 0 w 303"/>
                  <a:gd name="T15" fmla="*/ 0 h 160"/>
                  <a:gd name="T16" fmla="*/ 0 w 303"/>
                  <a:gd name="T17" fmla="*/ 0 h 160"/>
                  <a:gd name="T18" fmla="*/ 0 w 303"/>
                  <a:gd name="T19" fmla="*/ 0 h 160"/>
                  <a:gd name="T20" fmla="*/ 0 w 303"/>
                  <a:gd name="T21" fmla="*/ 0 h 160"/>
                  <a:gd name="T22" fmla="*/ 0 w 303"/>
                  <a:gd name="T23" fmla="*/ 0 h 160"/>
                  <a:gd name="T24" fmla="*/ 0 w 303"/>
                  <a:gd name="T25" fmla="*/ 0 h 160"/>
                  <a:gd name="T26" fmla="*/ 0 w 303"/>
                  <a:gd name="T27" fmla="*/ 0 h 160"/>
                  <a:gd name="T28" fmla="*/ 0 w 303"/>
                  <a:gd name="T29" fmla="*/ 0 h 160"/>
                  <a:gd name="T30" fmla="*/ 0 w 303"/>
                  <a:gd name="T31" fmla="*/ 0 h 160"/>
                  <a:gd name="T32" fmla="*/ 0 w 303"/>
                  <a:gd name="T33" fmla="*/ 0 h 160"/>
                  <a:gd name="T34" fmla="*/ 0 w 303"/>
                  <a:gd name="T35" fmla="*/ 0 h 160"/>
                  <a:gd name="T36" fmla="*/ 0 w 303"/>
                  <a:gd name="T37" fmla="*/ 0 h 160"/>
                  <a:gd name="T38" fmla="*/ 0 w 303"/>
                  <a:gd name="T39" fmla="*/ 0 h 160"/>
                  <a:gd name="T40" fmla="*/ 0 w 303"/>
                  <a:gd name="T41" fmla="*/ 0 h 160"/>
                  <a:gd name="T42" fmla="*/ 0 w 303"/>
                  <a:gd name="T43" fmla="*/ 0 h 160"/>
                  <a:gd name="T44" fmla="*/ 0 w 303"/>
                  <a:gd name="T45" fmla="*/ 0 h 160"/>
                  <a:gd name="T46" fmla="*/ 0 w 303"/>
                  <a:gd name="T47" fmla="*/ 0 h 160"/>
                  <a:gd name="T48" fmla="*/ 0 w 303"/>
                  <a:gd name="T49" fmla="*/ 0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160"/>
                  <a:gd name="T77" fmla="*/ 303 w 303"/>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160">
                    <a:moveTo>
                      <a:pt x="163" y="109"/>
                    </a:moveTo>
                    <a:lnTo>
                      <a:pt x="145" y="115"/>
                    </a:lnTo>
                    <a:lnTo>
                      <a:pt x="121" y="127"/>
                    </a:lnTo>
                    <a:lnTo>
                      <a:pt x="104" y="160"/>
                    </a:lnTo>
                    <a:lnTo>
                      <a:pt x="92" y="160"/>
                    </a:lnTo>
                    <a:lnTo>
                      <a:pt x="86" y="140"/>
                    </a:lnTo>
                    <a:lnTo>
                      <a:pt x="69" y="136"/>
                    </a:lnTo>
                    <a:lnTo>
                      <a:pt x="69" y="109"/>
                    </a:lnTo>
                    <a:lnTo>
                      <a:pt x="30" y="102"/>
                    </a:lnTo>
                    <a:lnTo>
                      <a:pt x="0" y="81"/>
                    </a:lnTo>
                    <a:lnTo>
                      <a:pt x="28" y="34"/>
                    </a:lnTo>
                    <a:lnTo>
                      <a:pt x="63" y="9"/>
                    </a:lnTo>
                    <a:lnTo>
                      <a:pt x="69" y="8"/>
                    </a:lnTo>
                    <a:lnTo>
                      <a:pt x="115" y="5"/>
                    </a:lnTo>
                    <a:lnTo>
                      <a:pt x="161" y="0"/>
                    </a:lnTo>
                    <a:lnTo>
                      <a:pt x="200" y="2"/>
                    </a:lnTo>
                    <a:lnTo>
                      <a:pt x="239" y="2"/>
                    </a:lnTo>
                    <a:lnTo>
                      <a:pt x="272" y="24"/>
                    </a:lnTo>
                    <a:lnTo>
                      <a:pt x="261" y="19"/>
                    </a:lnTo>
                    <a:lnTo>
                      <a:pt x="267" y="31"/>
                    </a:lnTo>
                    <a:lnTo>
                      <a:pt x="283" y="31"/>
                    </a:lnTo>
                    <a:lnTo>
                      <a:pt x="303" y="49"/>
                    </a:lnTo>
                    <a:lnTo>
                      <a:pt x="263" y="55"/>
                    </a:lnTo>
                    <a:lnTo>
                      <a:pt x="224" y="63"/>
                    </a:lnTo>
                    <a:lnTo>
                      <a:pt x="163" y="10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6" name="Freeform 157"/>
              <p:cNvSpPr>
                <a:spLocks noChangeAspect="1"/>
              </p:cNvSpPr>
              <p:nvPr/>
            </p:nvSpPr>
            <p:spPr bwMode="auto">
              <a:xfrm>
                <a:off x="1883" y="2334"/>
                <a:ext cx="7" cy="6"/>
              </a:xfrm>
              <a:custGeom>
                <a:avLst/>
                <a:gdLst>
                  <a:gd name="T0" fmla="*/ 0 w 18"/>
                  <a:gd name="T1" fmla="*/ 0 h 20"/>
                  <a:gd name="T2" fmla="*/ 0 w 18"/>
                  <a:gd name="T3" fmla="*/ 0 h 20"/>
                  <a:gd name="T4" fmla="*/ 0 w 18"/>
                  <a:gd name="T5" fmla="*/ 0 h 20"/>
                  <a:gd name="T6" fmla="*/ 0 w 18"/>
                  <a:gd name="T7" fmla="*/ 0 h 20"/>
                  <a:gd name="T8" fmla="*/ 0 60000 65536"/>
                  <a:gd name="T9" fmla="*/ 0 60000 65536"/>
                  <a:gd name="T10" fmla="*/ 0 60000 65536"/>
                  <a:gd name="T11" fmla="*/ 0 60000 65536"/>
                  <a:gd name="T12" fmla="*/ 0 w 18"/>
                  <a:gd name="T13" fmla="*/ 0 h 20"/>
                  <a:gd name="T14" fmla="*/ 18 w 18"/>
                  <a:gd name="T15" fmla="*/ 20 h 20"/>
                </a:gdLst>
                <a:ahLst/>
                <a:cxnLst>
                  <a:cxn ang="T8">
                    <a:pos x="T0" y="T1"/>
                  </a:cxn>
                  <a:cxn ang="T9">
                    <a:pos x="T2" y="T3"/>
                  </a:cxn>
                  <a:cxn ang="T10">
                    <a:pos x="T4" y="T5"/>
                  </a:cxn>
                  <a:cxn ang="T11">
                    <a:pos x="T6" y="T7"/>
                  </a:cxn>
                </a:cxnLst>
                <a:rect l="T12" t="T13" r="T14" b="T15"/>
                <a:pathLst>
                  <a:path w="18" h="20">
                    <a:moveTo>
                      <a:pt x="18" y="18"/>
                    </a:moveTo>
                    <a:lnTo>
                      <a:pt x="0" y="0"/>
                    </a:lnTo>
                    <a:lnTo>
                      <a:pt x="18" y="20"/>
                    </a:lnTo>
                    <a:lnTo>
                      <a:pt x="18" y="1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7" name="Freeform 158"/>
              <p:cNvSpPr>
                <a:spLocks noChangeAspect="1"/>
              </p:cNvSpPr>
              <p:nvPr/>
            </p:nvSpPr>
            <p:spPr bwMode="auto">
              <a:xfrm>
                <a:off x="1456" y="2331"/>
                <a:ext cx="75" cy="68"/>
              </a:xfrm>
              <a:custGeom>
                <a:avLst/>
                <a:gdLst>
                  <a:gd name="T0" fmla="*/ 0 w 230"/>
                  <a:gd name="T1" fmla="*/ 0 h 230"/>
                  <a:gd name="T2" fmla="*/ 0 w 230"/>
                  <a:gd name="T3" fmla="*/ 0 h 230"/>
                  <a:gd name="T4" fmla="*/ 0 w 230"/>
                  <a:gd name="T5" fmla="*/ 0 h 230"/>
                  <a:gd name="T6" fmla="*/ 0 w 230"/>
                  <a:gd name="T7" fmla="*/ 0 h 230"/>
                  <a:gd name="T8" fmla="*/ 0 w 230"/>
                  <a:gd name="T9" fmla="*/ 0 h 230"/>
                  <a:gd name="T10" fmla="*/ 0 w 230"/>
                  <a:gd name="T11" fmla="*/ 0 h 230"/>
                  <a:gd name="T12" fmla="*/ 0 w 230"/>
                  <a:gd name="T13" fmla="*/ 0 h 230"/>
                  <a:gd name="T14" fmla="*/ 0 w 230"/>
                  <a:gd name="T15" fmla="*/ 0 h 230"/>
                  <a:gd name="T16" fmla="*/ 0 w 230"/>
                  <a:gd name="T17" fmla="*/ 0 h 230"/>
                  <a:gd name="T18" fmla="*/ 0 w 230"/>
                  <a:gd name="T19" fmla="*/ 0 h 230"/>
                  <a:gd name="T20" fmla="*/ 0 w 230"/>
                  <a:gd name="T21" fmla="*/ 0 h 230"/>
                  <a:gd name="T22" fmla="*/ 0 w 230"/>
                  <a:gd name="T23" fmla="*/ 0 h 230"/>
                  <a:gd name="T24" fmla="*/ 0 w 230"/>
                  <a:gd name="T25" fmla="*/ 0 h 230"/>
                  <a:gd name="T26" fmla="*/ 0 w 230"/>
                  <a:gd name="T27" fmla="*/ 0 h 230"/>
                  <a:gd name="T28" fmla="*/ 0 w 230"/>
                  <a:gd name="T29" fmla="*/ 0 h 230"/>
                  <a:gd name="T30" fmla="*/ 0 w 230"/>
                  <a:gd name="T31" fmla="*/ 0 h 230"/>
                  <a:gd name="T32" fmla="*/ 0 w 230"/>
                  <a:gd name="T33" fmla="*/ 0 h 230"/>
                  <a:gd name="T34" fmla="*/ 0 w 230"/>
                  <a:gd name="T35" fmla="*/ 0 h 230"/>
                  <a:gd name="T36" fmla="*/ 0 w 230"/>
                  <a:gd name="T37" fmla="*/ 0 h 230"/>
                  <a:gd name="T38" fmla="*/ 0 w 230"/>
                  <a:gd name="T39" fmla="*/ 0 h 230"/>
                  <a:gd name="T40" fmla="*/ 0 w 230"/>
                  <a:gd name="T41" fmla="*/ 0 h 2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0"/>
                  <a:gd name="T64" fmla="*/ 0 h 230"/>
                  <a:gd name="T65" fmla="*/ 230 w 230"/>
                  <a:gd name="T66" fmla="*/ 230 h 2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0" h="230">
                    <a:moveTo>
                      <a:pt x="90" y="60"/>
                    </a:moveTo>
                    <a:lnTo>
                      <a:pt x="72" y="66"/>
                    </a:lnTo>
                    <a:lnTo>
                      <a:pt x="48" y="78"/>
                    </a:lnTo>
                    <a:lnTo>
                      <a:pt x="31" y="111"/>
                    </a:lnTo>
                    <a:lnTo>
                      <a:pt x="19" y="111"/>
                    </a:lnTo>
                    <a:lnTo>
                      <a:pt x="0" y="115"/>
                    </a:lnTo>
                    <a:lnTo>
                      <a:pt x="45" y="166"/>
                    </a:lnTo>
                    <a:lnTo>
                      <a:pt x="88" y="217"/>
                    </a:lnTo>
                    <a:lnTo>
                      <a:pt x="158" y="230"/>
                    </a:lnTo>
                    <a:lnTo>
                      <a:pt x="187" y="226"/>
                    </a:lnTo>
                    <a:lnTo>
                      <a:pt x="187" y="190"/>
                    </a:lnTo>
                    <a:lnTo>
                      <a:pt x="188" y="161"/>
                    </a:lnTo>
                    <a:lnTo>
                      <a:pt x="199" y="129"/>
                    </a:lnTo>
                    <a:lnTo>
                      <a:pt x="202" y="139"/>
                    </a:lnTo>
                    <a:lnTo>
                      <a:pt x="209" y="96"/>
                    </a:lnTo>
                    <a:lnTo>
                      <a:pt x="216" y="53"/>
                    </a:lnTo>
                    <a:lnTo>
                      <a:pt x="216" y="11"/>
                    </a:lnTo>
                    <a:lnTo>
                      <a:pt x="230" y="0"/>
                    </a:lnTo>
                    <a:lnTo>
                      <a:pt x="190" y="6"/>
                    </a:lnTo>
                    <a:lnTo>
                      <a:pt x="151" y="14"/>
                    </a:lnTo>
                    <a:lnTo>
                      <a:pt x="90" y="6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8" name="Freeform 159"/>
              <p:cNvSpPr>
                <a:spLocks noChangeAspect="1"/>
              </p:cNvSpPr>
              <p:nvPr/>
            </p:nvSpPr>
            <p:spPr bwMode="auto">
              <a:xfrm>
                <a:off x="1880" y="2358"/>
                <a:ext cx="3" cy="3"/>
              </a:xfrm>
              <a:custGeom>
                <a:avLst/>
                <a:gdLst>
                  <a:gd name="T0" fmla="*/ 0 w 7"/>
                  <a:gd name="T1" fmla="*/ 0 h 12"/>
                  <a:gd name="T2" fmla="*/ 0 w 7"/>
                  <a:gd name="T3" fmla="*/ 0 h 12"/>
                  <a:gd name="T4" fmla="*/ 0 w 7"/>
                  <a:gd name="T5" fmla="*/ 0 h 12"/>
                  <a:gd name="T6" fmla="*/ 0 w 7"/>
                  <a:gd name="T7" fmla="*/ 0 h 12"/>
                  <a:gd name="T8" fmla="*/ 0 60000 65536"/>
                  <a:gd name="T9" fmla="*/ 0 60000 65536"/>
                  <a:gd name="T10" fmla="*/ 0 60000 65536"/>
                  <a:gd name="T11" fmla="*/ 0 60000 65536"/>
                  <a:gd name="T12" fmla="*/ 0 w 7"/>
                  <a:gd name="T13" fmla="*/ 0 h 12"/>
                  <a:gd name="T14" fmla="*/ 7 w 7"/>
                  <a:gd name="T15" fmla="*/ 12 h 12"/>
                </a:gdLst>
                <a:ahLst/>
                <a:cxnLst>
                  <a:cxn ang="T8">
                    <a:pos x="T0" y="T1"/>
                  </a:cxn>
                  <a:cxn ang="T9">
                    <a:pos x="T2" y="T3"/>
                  </a:cxn>
                  <a:cxn ang="T10">
                    <a:pos x="T4" y="T5"/>
                  </a:cxn>
                  <a:cxn ang="T11">
                    <a:pos x="T6" y="T7"/>
                  </a:cxn>
                </a:cxnLst>
                <a:rect l="T12" t="T13" r="T14" b="T15"/>
                <a:pathLst>
                  <a:path w="7" h="12">
                    <a:moveTo>
                      <a:pt x="4" y="12"/>
                    </a:moveTo>
                    <a:lnTo>
                      <a:pt x="7" y="0"/>
                    </a:lnTo>
                    <a:lnTo>
                      <a:pt x="0" y="6"/>
                    </a:lnTo>
                    <a:lnTo>
                      <a:pt x="4" y="1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09" name="Freeform 160"/>
              <p:cNvSpPr>
                <a:spLocks noChangeAspect="1"/>
              </p:cNvSpPr>
              <p:nvPr/>
            </p:nvSpPr>
            <p:spPr bwMode="auto">
              <a:xfrm>
                <a:off x="1862" y="2293"/>
                <a:ext cx="1" cy="3"/>
              </a:xfrm>
              <a:custGeom>
                <a:avLst/>
                <a:gdLst>
                  <a:gd name="T0" fmla="*/ 0 w 10"/>
                  <a:gd name="T1" fmla="*/ 0 h 8"/>
                  <a:gd name="T2" fmla="*/ 0 w 10"/>
                  <a:gd name="T3" fmla="*/ 0 h 8"/>
                  <a:gd name="T4" fmla="*/ 0 w 10"/>
                  <a:gd name="T5" fmla="*/ 0 h 8"/>
                  <a:gd name="T6" fmla="*/ 0 w 10"/>
                  <a:gd name="T7" fmla="*/ 0 h 8"/>
                  <a:gd name="T8" fmla="*/ 0 60000 65536"/>
                  <a:gd name="T9" fmla="*/ 0 60000 65536"/>
                  <a:gd name="T10" fmla="*/ 0 60000 65536"/>
                  <a:gd name="T11" fmla="*/ 0 60000 65536"/>
                  <a:gd name="T12" fmla="*/ 0 w 10"/>
                  <a:gd name="T13" fmla="*/ 0 h 8"/>
                  <a:gd name="T14" fmla="*/ 10 w 10"/>
                  <a:gd name="T15" fmla="*/ 8 h 8"/>
                </a:gdLst>
                <a:ahLst/>
                <a:cxnLst>
                  <a:cxn ang="T8">
                    <a:pos x="T0" y="T1"/>
                  </a:cxn>
                  <a:cxn ang="T9">
                    <a:pos x="T2" y="T3"/>
                  </a:cxn>
                  <a:cxn ang="T10">
                    <a:pos x="T4" y="T5"/>
                  </a:cxn>
                  <a:cxn ang="T11">
                    <a:pos x="T6" y="T7"/>
                  </a:cxn>
                </a:cxnLst>
                <a:rect l="T12" t="T13" r="T14" b="T15"/>
                <a:pathLst>
                  <a:path w="10" h="8">
                    <a:moveTo>
                      <a:pt x="10" y="8"/>
                    </a:moveTo>
                    <a:lnTo>
                      <a:pt x="0" y="0"/>
                    </a:lnTo>
                    <a:lnTo>
                      <a:pt x="9" y="7"/>
                    </a:lnTo>
                    <a:lnTo>
                      <a:pt x="10" y="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0" name="Freeform 161"/>
              <p:cNvSpPr>
                <a:spLocks noChangeAspect="1"/>
              </p:cNvSpPr>
              <p:nvPr/>
            </p:nvSpPr>
            <p:spPr bwMode="auto">
              <a:xfrm>
                <a:off x="1877" y="2311"/>
                <a:ext cx="3" cy="3"/>
              </a:xfrm>
              <a:custGeom>
                <a:avLst/>
                <a:gdLst>
                  <a:gd name="T0" fmla="*/ 0 w 9"/>
                  <a:gd name="T1" fmla="*/ 0 h 15"/>
                  <a:gd name="T2" fmla="*/ 0 w 9"/>
                  <a:gd name="T3" fmla="*/ 0 h 15"/>
                  <a:gd name="T4" fmla="*/ 0 w 9"/>
                  <a:gd name="T5" fmla="*/ 0 h 15"/>
                  <a:gd name="T6" fmla="*/ 0 w 9"/>
                  <a:gd name="T7" fmla="*/ 0 h 15"/>
                  <a:gd name="T8" fmla="*/ 0 60000 65536"/>
                  <a:gd name="T9" fmla="*/ 0 60000 65536"/>
                  <a:gd name="T10" fmla="*/ 0 60000 65536"/>
                  <a:gd name="T11" fmla="*/ 0 60000 65536"/>
                  <a:gd name="T12" fmla="*/ 0 w 9"/>
                  <a:gd name="T13" fmla="*/ 0 h 15"/>
                  <a:gd name="T14" fmla="*/ 9 w 9"/>
                  <a:gd name="T15" fmla="*/ 15 h 15"/>
                </a:gdLst>
                <a:ahLst/>
                <a:cxnLst>
                  <a:cxn ang="T8">
                    <a:pos x="T0" y="T1"/>
                  </a:cxn>
                  <a:cxn ang="T9">
                    <a:pos x="T2" y="T3"/>
                  </a:cxn>
                  <a:cxn ang="T10">
                    <a:pos x="T4" y="T5"/>
                  </a:cxn>
                  <a:cxn ang="T11">
                    <a:pos x="T6" y="T7"/>
                  </a:cxn>
                </a:cxnLst>
                <a:rect l="T12" t="T13" r="T14" b="T15"/>
                <a:pathLst>
                  <a:path w="9" h="15">
                    <a:moveTo>
                      <a:pt x="7" y="0"/>
                    </a:moveTo>
                    <a:lnTo>
                      <a:pt x="9" y="5"/>
                    </a:lnTo>
                    <a:lnTo>
                      <a:pt x="0" y="15"/>
                    </a:lnTo>
                    <a:lnTo>
                      <a:pt x="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1" name="Freeform 162"/>
              <p:cNvSpPr>
                <a:spLocks noChangeAspect="1"/>
              </p:cNvSpPr>
              <p:nvPr/>
            </p:nvSpPr>
            <p:spPr bwMode="auto">
              <a:xfrm>
                <a:off x="1718" y="2279"/>
                <a:ext cx="3" cy="3"/>
              </a:xfrm>
              <a:custGeom>
                <a:avLst/>
                <a:gdLst>
                  <a:gd name="T0" fmla="*/ 0 w 8"/>
                  <a:gd name="T1" fmla="*/ 0 h 6"/>
                  <a:gd name="T2" fmla="*/ 0 w 8"/>
                  <a:gd name="T3" fmla="*/ 0 h 6"/>
                  <a:gd name="T4" fmla="*/ 0 w 8"/>
                  <a:gd name="T5" fmla="*/ 0 h 6"/>
                  <a:gd name="T6" fmla="*/ 0 w 8"/>
                  <a:gd name="T7" fmla="*/ 0 h 6"/>
                  <a:gd name="T8" fmla="*/ 0 w 8"/>
                  <a:gd name="T9" fmla="*/ 0 h 6"/>
                  <a:gd name="T10" fmla="*/ 0 w 8"/>
                  <a:gd name="T11" fmla="*/ 0 h 6"/>
                  <a:gd name="T12" fmla="*/ 0 w 8"/>
                  <a:gd name="T13" fmla="*/ 0 h 6"/>
                  <a:gd name="T14" fmla="*/ 0 w 8"/>
                  <a:gd name="T15" fmla="*/ 0 h 6"/>
                  <a:gd name="T16" fmla="*/ 0 w 8"/>
                  <a:gd name="T17" fmla="*/ 0 h 6"/>
                  <a:gd name="T18" fmla="*/ 0 w 8"/>
                  <a:gd name="T19" fmla="*/ 0 h 6"/>
                  <a:gd name="T20" fmla="*/ 0 w 8"/>
                  <a:gd name="T21" fmla="*/ 0 h 6"/>
                  <a:gd name="T22" fmla="*/ 0 w 8"/>
                  <a:gd name="T23" fmla="*/ 0 h 6"/>
                  <a:gd name="T24" fmla="*/ 0 w 8"/>
                  <a:gd name="T25" fmla="*/ 0 h 6"/>
                  <a:gd name="T26" fmla="*/ 0 w 8"/>
                  <a:gd name="T27" fmla="*/ 0 h 6"/>
                  <a:gd name="T28" fmla="*/ 0 w 8"/>
                  <a:gd name="T29" fmla="*/ 0 h 6"/>
                  <a:gd name="T30" fmla="*/ 0 w 8"/>
                  <a:gd name="T31" fmla="*/ 0 h 6"/>
                  <a:gd name="T32" fmla="*/ 0 w 8"/>
                  <a:gd name="T33" fmla="*/ 0 h 6"/>
                  <a:gd name="T34" fmla="*/ 0 w 8"/>
                  <a:gd name="T35" fmla="*/ 0 h 6"/>
                  <a:gd name="T36" fmla="*/ 0 w 8"/>
                  <a:gd name="T37" fmla="*/ 0 h 6"/>
                  <a:gd name="T38" fmla="*/ 0 w 8"/>
                  <a:gd name="T39" fmla="*/ 0 h 6"/>
                  <a:gd name="T40" fmla="*/ 0 w 8"/>
                  <a:gd name="T41" fmla="*/ 0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
                  <a:gd name="T64" fmla="*/ 0 h 6"/>
                  <a:gd name="T65" fmla="*/ 8 w 8"/>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 h="6">
                    <a:moveTo>
                      <a:pt x="8" y="2"/>
                    </a:moveTo>
                    <a:lnTo>
                      <a:pt x="8" y="0"/>
                    </a:lnTo>
                    <a:lnTo>
                      <a:pt x="8" y="2"/>
                    </a:lnTo>
                    <a:lnTo>
                      <a:pt x="7" y="2"/>
                    </a:lnTo>
                    <a:lnTo>
                      <a:pt x="6" y="2"/>
                    </a:lnTo>
                    <a:lnTo>
                      <a:pt x="4" y="2"/>
                    </a:lnTo>
                    <a:lnTo>
                      <a:pt x="4" y="3"/>
                    </a:lnTo>
                    <a:lnTo>
                      <a:pt x="4" y="5"/>
                    </a:lnTo>
                    <a:lnTo>
                      <a:pt x="3" y="5"/>
                    </a:lnTo>
                    <a:lnTo>
                      <a:pt x="1" y="5"/>
                    </a:lnTo>
                    <a:lnTo>
                      <a:pt x="0" y="5"/>
                    </a:lnTo>
                    <a:lnTo>
                      <a:pt x="0" y="6"/>
                    </a:lnTo>
                    <a:lnTo>
                      <a:pt x="1" y="6"/>
                    </a:lnTo>
                    <a:lnTo>
                      <a:pt x="3" y="6"/>
                    </a:lnTo>
                    <a:lnTo>
                      <a:pt x="4" y="6"/>
                    </a:lnTo>
                    <a:lnTo>
                      <a:pt x="4" y="5"/>
                    </a:lnTo>
                    <a:lnTo>
                      <a:pt x="6" y="5"/>
                    </a:lnTo>
                    <a:lnTo>
                      <a:pt x="7" y="5"/>
                    </a:lnTo>
                    <a:lnTo>
                      <a:pt x="7" y="3"/>
                    </a:lnTo>
                    <a:lnTo>
                      <a:pt x="8" y="3"/>
                    </a:lnTo>
                    <a:lnTo>
                      <a:pt x="8" y="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2" name="Freeform 163"/>
              <p:cNvSpPr>
                <a:spLocks noChangeAspect="1"/>
              </p:cNvSpPr>
              <p:nvPr/>
            </p:nvSpPr>
            <p:spPr bwMode="auto">
              <a:xfrm>
                <a:off x="1876" y="2297"/>
                <a:ext cx="4" cy="3"/>
              </a:xfrm>
              <a:custGeom>
                <a:avLst/>
                <a:gdLst>
                  <a:gd name="T0" fmla="*/ 0 w 11"/>
                  <a:gd name="T1" fmla="*/ 0 h 7"/>
                  <a:gd name="T2" fmla="*/ 0 w 11"/>
                  <a:gd name="T3" fmla="*/ 0 h 7"/>
                  <a:gd name="T4" fmla="*/ 0 w 11"/>
                  <a:gd name="T5" fmla="*/ 0 h 7"/>
                  <a:gd name="T6" fmla="*/ 0 w 11"/>
                  <a:gd name="T7" fmla="*/ 0 h 7"/>
                  <a:gd name="T8" fmla="*/ 0 w 11"/>
                  <a:gd name="T9" fmla="*/ 0 h 7"/>
                  <a:gd name="T10" fmla="*/ 0 60000 65536"/>
                  <a:gd name="T11" fmla="*/ 0 60000 65536"/>
                  <a:gd name="T12" fmla="*/ 0 60000 65536"/>
                  <a:gd name="T13" fmla="*/ 0 60000 65536"/>
                  <a:gd name="T14" fmla="*/ 0 60000 65536"/>
                  <a:gd name="T15" fmla="*/ 0 w 11"/>
                  <a:gd name="T16" fmla="*/ 0 h 7"/>
                  <a:gd name="T17" fmla="*/ 11 w 11"/>
                  <a:gd name="T18" fmla="*/ 7 h 7"/>
                </a:gdLst>
                <a:ahLst/>
                <a:cxnLst>
                  <a:cxn ang="T10">
                    <a:pos x="T0" y="T1"/>
                  </a:cxn>
                  <a:cxn ang="T11">
                    <a:pos x="T2" y="T3"/>
                  </a:cxn>
                  <a:cxn ang="T12">
                    <a:pos x="T4" y="T5"/>
                  </a:cxn>
                  <a:cxn ang="T13">
                    <a:pos x="T6" y="T7"/>
                  </a:cxn>
                  <a:cxn ang="T14">
                    <a:pos x="T8" y="T9"/>
                  </a:cxn>
                </a:cxnLst>
                <a:rect l="T15" t="T16" r="T17" b="T18"/>
                <a:pathLst>
                  <a:path w="11" h="7">
                    <a:moveTo>
                      <a:pt x="5" y="0"/>
                    </a:moveTo>
                    <a:lnTo>
                      <a:pt x="2" y="1"/>
                    </a:lnTo>
                    <a:lnTo>
                      <a:pt x="0" y="7"/>
                    </a:lnTo>
                    <a:lnTo>
                      <a:pt x="11" y="6"/>
                    </a:lnTo>
                    <a:lnTo>
                      <a:pt x="5"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3" name="Freeform 164"/>
              <p:cNvSpPr>
                <a:spLocks noChangeAspect="1"/>
              </p:cNvSpPr>
              <p:nvPr/>
            </p:nvSpPr>
            <p:spPr bwMode="auto">
              <a:xfrm>
                <a:off x="1877" y="2289"/>
                <a:ext cx="1" cy="1"/>
              </a:xfrm>
              <a:custGeom>
                <a:avLst/>
                <a:gdLst>
                  <a:gd name="T0" fmla="*/ 0 w 6"/>
                  <a:gd name="T1" fmla="*/ 0 h 8"/>
                  <a:gd name="T2" fmla="*/ 0 w 6"/>
                  <a:gd name="T3" fmla="*/ 0 h 8"/>
                  <a:gd name="T4" fmla="*/ 0 w 6"/>
                  <a:gd name="T5" fmla="*/ 0 h 8"/>
                  <a:gd name="T6" fmla="*/ 0 w 6"/>
                  <a:gd name="T7" fmla="*/ 0 h 8"/>
                  <a:gd name="T8" fmla="*/ 0 w 6"/>
                  <a:gd name="T9" fmla="*/ 0 h 8"/>
                  <a:gd name="T10" fmla="*/ 0 w 6"/>
                  <a:gd name="T11" fmla="*/ 0 h 8"/>
                  <a:gd name="T12" fmla="*/ 0 w 6"/>
                  <a:gd name="T13" fmla="*/ 0 h 8"/>
                  <a:gd name="T14" fmla="*/ 0 60000 65536"/>
                  <a:gd name="T15" fmla="*/ 0 60000 65536"/>
                  <a:gd name="T16" fmla="*/ 0 60000 65536"/>
                  <a:gd name="T17" fmla="*/ 0 60000 65536"/>
                  <a:gd name="T18" fmla="*/ 0 60000 65536"/>
                  <a:gd name="T19" fmla="*/ 0 60000 65536"/>
                  <a:gd name="T20" fmla="*/ 0 60000 65536"/>
                  <a:gd name="T21" fmla="*/ 0 w 6"/>
                  <a:gd name="T22" fmla="*/ 0 h 8"/>
                  <a:gd name="T23" fmla="*/ 6 w 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8">
                    <a:moveTo>
                      <a:pt x="6" y="6"/>
                    </a:moveTo>
                    <a:lnTo>
                      <a:pt x="3" y="8"/>
                    </a:lnTo>
                    <a:lnTo>
                      <a:pt x="0" y="2"/>
                    </a:lnTo>
                    <a:lnTo>
                      <a:pt x="2" y="2"/>
                    </a:lnTo>
                    <a:lnTo>
                      <a:pt x="0" y="0"/>
                    </a:lnTo>
                    <a:lnTo>
                      <a:pt x="6" y="5"/>
                    </a:lnTo>
                    <a:lnTo>
                      <a:pt x="6"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4" name="Freeform 165"/>
              <p:cNvSpPr>
                <a:spLocks noChangeAspect="1"/>
              </p:cNvSpPr>
              <p:nvPr/>
            </p:nvSpPr>
            <p:spPr bwMode="auto">
              <a:xfrm>
                <a:off x="1299" y="2276"/>
                <a:ext cx="21" cy="41"/>
              </a:xfrm>
              <a:custGeom>
                <a:avLst/>
                <a:gdLst>
                  <a:gd name="T0" fmla="*/ 0 w 65"/>
                  <a:gd name="T1" fmla="*/ 0 h 142"/>
                  <a:gd name="T2" fmla="*/ 0 w 65"/>
                  <a:gd name="T3" fmla="*/ 0 h 142"/>
                  <a:gd name="T4" fmla="*/ 0 w 65"/>
                  <a:gd name="T5" fmla="*/ 0 h 142"/>
                  <a:gd name="T6" fmla="*/ 0 w 65"/>
                  <a:gd name="T7" fmla="*/ 0 h 142"/>
                  <a:gd name="T8" fmla="*/ 0 w 65"/>
                  <a:gd name="T9" fmla="*/ 0 h 142"/>
                  <a:gd name="T10" fmla="*/ 0 w 65"/>
                  <a:gd name="T11" fmla="*/ 0 h 142"/>
                  <a:gd name="T12" fmla="*/ 0 w 65"/>
                  <a:gd name="T13" fmla="*/ 0 h 142"/>
                  <a:gd name="T14" fmla="*/ 0 w 65"/>
                  <a:gd name="T15" fmla="*/ 0 h 142"/>
                  <a:gd name="T16" fmla="*/ 0 w 65"/>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142"/>
                  <a:gd name="T29" fmla="*/ 65 w 65"/>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142">
                    <a:moveTo>
                      <a:pt x="39" y="115"/>
                    </a:moveTo>
                    <a:lnTo>
                      <a:pt x="15" y="142"/>
                    </a:lnTo>
                    <a:lnTo>
                      <a:pt x="0" y="142"/>
                    </a:lnTo>
                    <a:lnTo>
                      <a:pt x="9" y="89"/>
                    </a:lnTo>
                    <a:lnTo>
                      <a:pt x="16" y="36"/>
                    </a:lnTo>
                    <a:lnTo>
                      <a:pt x="61" y="0"/>
                    </a:lnTo>
                    <a:lnTo>
                      <a:pt x="65" y="7"/>
                    </a:lnTo>
                    <a:lnTo>
                      <a:pt x="52" y="61"/>
                    </a:lnTo>
                    <a:lnTo>
                      <a:pt x="39" y="11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5" name="Freeform 166"/>
              <p:cNvSpPr>
                <a:spLocks noChangeAspect="1"/>
              </p:cNvSpPr>
              <p:nvPr/>
            </p:nvSpPr>
            <p:spPr bwMode="auto">
              <a:xfrm>
                <a:off x="1385" y="2287"/>
                <a:ext cx="68" cy="65"/>
              </a:xfrm>
              <a:custGeom>
                <a:avLst/>
                <a:gdLst>
                  <a:gd name="T0" fmla="*/ 0 w 203"/>
                  <a:gd name="T1" fmla="*/ 0 h 225"/>
                  <a:gd name="T2" fmla="*/ 0 w 203"/>
                  <a:gd name="T3" fmla="*/ 0 h 225"/>
                  <a:gd name="T4" fmla="*/ 0 w 203"/>
                  <a:gd name="T5" fmla="*/ 0 h 225"/>
                  <a:gd name="T6" fmla="*/ 0 w 203"/>
                  <a:gd name="T7" fmla="*/ 0 h 225"/>
                  <a:gd name="T8" fmla="*/ 0 w 203"/>
                  <a:gd name="T9" fmla="*/ 0 h 225"/>
                  <a:gd name="T10" fmla="*/ 0 w 203"/>
                  <a:gd name="T11" fmla="*/ 0 h 225"/>
                  <a:gd name="T12" fmla="*/ 0 w 203"/>
                  <a:gd name="T13" fmla="*/ 0 h 225"/>
                  <a:gd name="T14" fmla="*/ 0 w 203"/>
                  <a:gd name="T15" fmla="*/ 0 h 225"/>
                  <a:gd name="T16" fmla="*/ 0 w 203"/>
                  <a:gd name="T17" fmla="*/ 0 h 225"/>
                  <a:gd name="T18" fmla="*/ 0 w 203"/>
                  <a:gd name="T19" fmla="*/ 0 h 225"/>
                  <a:gd name="T20" fmla="*/ 0 w 203"/>
                  <a:gd name="T21" fmla="*/ 0 h 225"/>
                  <a:gd name="T22" fmla="*/ 0 w 203"/>
                  <a:gd name="T23" fmla="*/ 0 h 225"/>
                  <a:gd name="T24" fmla="*/ 0 w 203"/>
                  <a:gd name="T25" fmla="*/ 0 h 225"/>
                  <a:gd name="T26" fmla="*/ 0 w 203"/>
                  <a:gd name="T27" fmla="*/ 0 h 225"/>
                  <a:gd name="T28" fmla="*/ 0 w 203"/>
                  <a:gd name="T29" fmla="*/ 0 h 225"/>
                  <a:gd name="T30" fmla="*/ 0 w 203"/>
                  <a:gd name="T31" fmla="*/ 0 h 225"/>
                  <a:gd name="T32" fmla="*/ 0 w 203"/>
                  <a:gd name="T33" fmla="*/ 0 h 225"/>
                  <a:gd name="T34" fmla="*/ 0 w 203"/>
                  <a:gd name="T35" fmla="*/ 0 h 225"/>
                  <a:gd name="T36" fmla="*/ 0 w 203"/>
                  <a:gd name="T37" fmla="*/ 0 h 225"/>
                  <a:gd name="T38" fmla="*/ 0 w 203"/>
                  <a:gd name="T39" fmla="*/ 0 h 2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225"/>
                  <a:gd name="T62" fmla="*/ 203 w 203"/>
                  <a:gd name="T63" fmla="*/ 225 h 2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225">
                    <a:moveTo>
                      <a:pt x="19" y="200"/>
                    </a:moveTo>
                    <a:lnTo>
                      <a:pt x="0" y="180"/>
                    </a:lnTo>
                    <a:lnTo>
                      <a:pt x="6" y="141"/>
                    </a:lnTo>
                    <a:lnTo>
                      <a:pt x="34" y="97"/>
                    </a:lnTo>
                    <a:lnTo>
                      <a:pt x="98" y="88"/>
                    </a:lnTo>
                    <a:lnTo>
                      <a:pt x="64" y="35"/>
                    </a:lnTo>
                    <a:lnTo>
                      <a:pt x="79" y="31"/>
                    </a:lnTo>
                    <a:lnTo>
                      <a:pt x="83" y="0"/>
                    </a:lnTo>
                    <a:lnTo>
                      <a:pt x="128" y="0"/>
                    </a:lnTo>
                    <a:lnTo>
                      <a:pt x="171" y="0"/>
                    </a:lnTo>
                    <a:lnTo>
                      <a:pt x="164" y="53"/>
                    </a:lnTo>
                    <a:lnTo>
                      <a:pt x="155" y="106"/>
                    </a:lnTo>
                    <a:lnTo>
                      <a:pt x="170" y="106"/>
                    </a:lnTo>
                    <a:lnTo>
                      <a:pt x="186" y="109"/>
                    </a:lnTo>
                    <a:lnTo>
                      <a:pt x="203" y="116"/>
                    </a:lnTo>
                    <a:lnTo>
                      <a:pt x="168" y="141"/>
                    </a:lnTo>
                    <a:lnTo>
                      <a:pt x="140" y="188"/>
                    </a:lnTo>
                    <a:lnTo>
                      <a:pt x="100" y="225"/>
                    </a:lnTo>
                    <a:lnTo>
                      <a:pt x="59" y="212"/>
                    </a:lnTo>
                    <a:lnTo>
                      <a:pt x="19" y="20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6" name="Freeform 167"/>
              <p:cNvSpPr>
                <a:spLocks noChangeAspect="1"/>
              </p:cNvSpPr>
              <p:nvPr/>
            </p:nvSpPr>
            <p:spPr bwMode="auto">
              <a:xfrm>
                <a:off x="1475" y="2276"/>
                <a:ext cx="35" cy="11"/>
              </a:xfrm>
              <a:custGeom>
                <a:avLst/>
                <a:gdLst>
                  <a:gd name="T0" fmla="*/ 0 w 103"/>
                  <a:gd name="T1" fmla="*/ 0 h 37"/>
                  <a:gd name="T2" fmla="*/ 0 w 103"/>
                  <a:gd name="T3" fmla="*/ 0 h 37"/>
                  <a:gd name="T4" fmla="*/ 0 w 103"/>
                  <a:gd name="T5" fmla="*/ 0 h 37"/>
                  <a:gd name="T6" fmla="*/ 0 w 103"/>
                  <a:gd name="T7" fmla="*/ 0 h 37"/>
                  <a:gd name="T8" fmla="*/ 0 w 103"/>
                  <a:gd name="T9" fmla="*/ 0 h 37"/>
                  <a:gd name="T10" fmla="*/ 0 60000 65536"/>
                  <a:gd name="T11" fmla="*/ 0 60000 65536"/>
                  <a:gd name="T12" fmla="*/ 0 60000 65536"/>
                  <a:gd name="T13" fmla="*/ 0 60000 65536"/>
                  <a:gd name="T14" fmla="*/ 0 60000 65536"/>
                  <a:gd name="T15" fmla="*/ 0 w 103"/>
                  <a:gd name="T16" fmla="*/ 0 h 37"/>
                  <a:gd name="T17" fmla="*/ 103 w 103"/>
                  <a:gd name="T18" fmla="*/ 37 h 37"/>
                </a:gdLst>
                <a:ahLst/>
                <a:cxnLst>
                  <a:cxn ang="T10">
                    <a:pos x="T0" y="T1"/>
                  </a:cxn>
                  <a:cxn ang="T11">
                    <a:pos x="T2" y="T3"/>
                  </a:cxn>
                  <a:cxn ang="T12">
                    <a:pos x="T4" y="T5"/>
                  </a:cxn>
                  <a:cxn ang="T13">
                    <a:pos x="T6" y="T7"/>
                  </a:cxn>
                  <a:cxn ang="T14">
                    <a:pos x="T8" y="T9"/>
                  </a:cxn>
                </a:cxnLst>
                <a:rect l="T15" t="T16" r="T17" b="T18"/>
                <a:pathLst>
                  <a:path w="103" h="37">
                    <a:moveTo>
                      <a:pt x="40" y="0"/>
                    </a:moveTo>
                    <a:lnTo>
                      <a:pt x="0" y="13"/>
                    </a:lnTo>
                    <a:lnTo>
                      <a:pt x="57" y="37"/>
                    </a:lnTo>
                    <a:lnTo>
                      <a:pt x="103" y="31"/>
                    </a:lnTo>
                    <a:lnTo>
                      <a:pt x="4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7" name="Freeform 168"/>
              <p:cNvSpPr>
                <a:spLocks noChangeAspect="1"/>
              </p:cNvSpPr>
              <p:nvPr/>
            </p:nvSpPr>
            <p:spPr bwMode="auto">
              <a:xfrm>
                <a:off x="1655" y="2275"/>
                <a:ext cx="24" cy="8"/>
              </a:xfrm>
              <a:custGeom>
                <a:avLst/>
                <a:gdLst>
                  <a:gd name="T0" fmla="*/ 0 w 76"/>
                  <a:gd name="T1" fmla="*/ 0 h 30"/>
                  <a:gd name="T2" fmla="*/ 0 w 76"/>
                  <a:gd name="T3" fmla="*/ 0 h 30"/>
                  <a:gd name="T4" fmla="*/ 0 w 76"/>
                  <a:gd name="T5" fmla="*/ 0 h 30"/>
                  <a:gd name="T6" fmla="*/ 0 w 76"/>
                  <a:gd name="T7" fmla="*/ 0 h 30"/>
                  <a:gd name="T8" fmla="*/ 0 w 76"/>
                  <a:gd name="T9" fmla="*/ 0 h 30"/>
                  <a:gd name="T10" fmla="*/ 0 w 76"/>
                  <a:gd name="T11" fmla="*/ 0 h 30"/>
                  <a:gd name="T12" fmla="*/ 0 60000 65536"/>
                  <a:gd name="T13" fmla="*/ 0 60000 65536"/>
                  <a:gd name="T14" fmla="*/ 0 60000 65536"/>
                  <a:gd name="T15" fmla="*/ 0 60000 65536"/>
                  <a:gd name="T16" fmla="*/ 0 60000 65536"/>
                  <a:gd name="T17" fmla="*/ 0 60000 65536"/>
                  <a:gd name="T18" fmla="*/ 0 w 76"/>
                  <a:gd name="T19" fmla="*/ 0 h 30"/>
                  <a:gd name="T20" fmla="*/ 76 w 7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6" h="30">
                    <a:moveTo>
                      <a:pt x="76" y="16"/>
                    </a:moveTo>
                    <a:lnTo>
                      <a:pt x="70" y="19"/>
                    </a:lnTo>
                    <a:lnTo>
                      <a:pt x="19" y="30"/>
                    </a:lnTo>
                    <a:lnTo>
                      <a:pt x="0" y="24"/>
                    </a:lnTo>
                    <a:lnTo>
                      <a:pt x="6" y="0"/>
                    </a:lnTo>
                    <a:lnTo>
                      <a:pt x="76" y="1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8" name="Freeform 169"/>
              <p:cNvSpPr>
                <a:spLocks noChangeAspect="1"/>
              </p:cNvSpPr>
              <p:nvPr/>
            </p:nvSpPr>
            <p:spPr bwMode="auto">
              <a:xfrm>
                <a:off x="1831" y="2287"/>
                <a:ext cx="3" cy="1"/>
              </a:xfrm>
              <a:custGeom>
                <a:avLst/>
                <a:gdLst>
                  <a:gd name="T0" fmla="*/ 0 w 15"/>
                  <a:gd name="T1" fmla="*/ 0 h 5"/>
                  <a:gd name="T2" fmla="*/ 0 w 15"/>
                  <a:gd name="T3" fmla="*/ 0 h 5"/>
                  <a:gd name="T4" fmla="*/ 0 w 15"/>
                  <a:gd name="T5" fmla="*/ 0 h 5"/>
                  <a:gd name="T6" fmla="*/ 0 w 15"/>
                  <a:gd name="T7" fmla="*/ 0 h 5"/>
                  <a:gd name="T8" fmla="*/ 0 60000 65536"/>
                  <a:gd name="T9" fmla="*/ 0 60000 65536"/>
                  <a:gd name="T10" fmla="*/ 0 60000 65536"/>
                  <a:gd name="T11" fmla="*/ 0 60000 65536"/>
                  <a:gd name="T12" fmla="*/ 0 w 15"/>
                  <a:gd name="T13" fmla="*/ 0 h 5"/>
                  <a:gd name="T14" fmla="*/ 15 w 15"/>
                  <a:gd name="T15" fmla="*/ 5 h 5"/>
                </a:gdLst>
                <a:ahLst/>
                <a:cxnLst>
                  <a:cxn ang="T8">
                    <a:pos x="T0" y="T1"/>
                  </a:cxn>
                  <a:cxn ang="T9">
                    <a:pos x="T2" y="T3"/>
                  </a:cxn>
                  <a:cxn ang="T10">
                    <a:pos x="T4" y="T5"/>
                  </a:cxn>
                  <a:cxn ang="T11">
                    <a:pos x="T6" y="T7"/>
                  </a:cxn>
                </a:cxnLst>
                <a:rect l="T12" t="T13" r="T14" b="T15"/>
                <a:pathLst>
                  <a:path w="15" h="5">
                    <a:moveTo>
                      <a:pt x="15" y="3"/>
                    </a:moveTo>
                    <a:lnTo>
                      <a:pt x="5" y="0"/>
                    </a:lnTo>
                    <a:lnTo>
                      <a:pt x="0" y="5"/>
                    </a:lnTo>
                    <a:lnTo>
                      <a:pt x="15"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19" name="Freeform 170"/>
              <p:cNvSpPr>
                <a:spLocks noChangeAspect="1"/>
              </p:cNvSpPr>
              <p:nvPr/>
            </p:nvSpPr>
            <p:spPr bwMode="auto">
              <a:xfrm>
                <a:off x="921" y="2048"/>
                <a:ext cx="428" cy="290"/>
              </a:xfrm>
              <a:custGeom>
                <a:avLst/>
                <a:gdLst>
                  <a:gd name="T0" fmla="*/ 0 w 1288"/>
                  <a:gd name="T1" fmla="*/ 0 h 1000"/>
                  <a:gd name="T2" fmla="*/ 0 w 1288"/>
                  <a:gd name="T3" fmla="*/ 0 h 1000"/>
                  <a:gd name="T4" fmla="*/ 0 w 1288"/>
                  <a:gd name="T5" fmla="*/ 0 h 1000"/>
                  <a:gd name="T6" fmla="*/ 0 w 1288"/>
                  <a:gd name="T7" fmla="*/ 0 h 1000"/>
                  <a:gd name="T8" fmla="*/ 0 w 1288"/>
                  <a:gd name="T9" fmla="*/ 0 h 1000"/>
                  <a:gd name="T10" fmla="*/ 0 w 1288"/>
                  <a:gd name="T11" fmla="*/ 0 h 1000"/>
                  <a:gd name="T12" fmla="*/ 0 w 1288"/>
                  <a:gd name="T13" fmla="*/ 0 h 1000"/>
                  <a:gd name="T14" fmla="*/ 0 w 1288"/>
                  <a:gd name="T15" fmla="*/ 0 h 1000"/>
                  <a:gd name="T16" fmla="*/ 0 w 1288"/>
                  <a:gd name="T17" fmla="*/ 0 h 1000"/>
                  <a:gd name="T18" fmla="*/ 0 w 1288"/>
                  <a:gd name="T19" fmla="*/ 0 h 1000"/>
                  <a:gd name="T20" fmla="*/ 0 w 1288"/>
                  <a:gd name="T21" fmla="*/ 0 h 1000"/>
                  <a:gd name="T22" fmla="*/ 0 w 1288"/>
                  <a:gd name="T23" fmla="*/ 0 h 1000"/>
                  <a:gd name="T24" fmla="*/ 0 w 1288"/>
                  <a:gd name="T25" fmla="*/ 0 h 1000"/>
                  <a:gd name="T26" fmla="*/ 0 w 1288"/>
                  <a:gd name="T27" fmla="*/ 0 h 1000"/>
                  <a:gd name="T28" fmla="*/ 0 w 1288"/>
                  <a:gd name="T29" fmla="*/ 0 h 1000"/>
                  <a:gd name="T30" fmla="*/ 0 w 1288"/>
                  <a:gd name="T31" fmla="*/ 0 h 1000"/>
                  <a:gd name="T32" fmla="*/ 0 w 1288"/>
                  <a:gd name="T33" fmla="*/ 0 h 1000"/>
                  <a:gd name="T34" fmla="*/ 0 w 1288"/>
                  <a:gd name="T35" fmla="*/ 0 h 1000"/>
                  <a:gd name="T36" fmla="*/ 0 w 1288"/>
                  <a:gd name="T37" fmla="*/ 0 h 1000"/>
                  <a:gd name="T38" fmla="*/ 0 w 1288"/>
                  <a:gd name="T39" fmla="*/ 0 h 1000"/>
                  <a:gd name="T40" fmla="*/ 0 w 1288"/>
                  <a:gd name="T41" fmla="*/ 0 h 1000"/>
                  <a:gd name="T42" fmla="*/ 0 w 1288"/>
                  <a:gd name="T43" fmla="*/ 0 h 1000"/>
                  <a:gd name="T44" fmla="*/ 0 w 1288"/>
                  <a:gd name="T45" fmla="*/ 0 h 1000"/>
                  <a:gd name="T46" fmla="*/ 0 w 1288"/>
                  <a:gd name="T47" fmla="*/ 0 h 1000"/>
                  <a:gd name="T48" fmla="*/ 0 w 1288"/>
                  <a:gd name="T49" fmla="*/ 0 h 1000"/>
                  <a:gd name="T50" fmla="*/ 0 w 1288"/>
                  <a:gd name="T51" fmla="*/ 0 h 1000"/>
                  <a:gd name="T52" fmla="*/ 0 w 1288"/>
                  <a:gd name="T53" fmla="*/ 0 h 1000"/>
                  <a:gd name="T54" fmla="*/ 0 w 1288"/>
                  <a:gd name="T55" fmla="*/ 0 h 1000"/>
                  <a:gd name="T56" fmla="*/ 0 w 1288"/>
                  <a:gd name="T57" fmla="*/ 0 h 1000"/>
                  <a:gd name="T58" fmla="*/ 0 w 1288"/>
                  <a:gd name="T59" fmla="*/ 0 h 1000"/>
                  <a:gd name="T60" fmla="*/ 0 w 1288"/>
                  <a:gd name="T61" fmla="*/ 0 h 1000"/>
                  <a:gd name="T62" fmla="*/ 0 w 1288"/>
                  <a:gd name="T63" fmla="*/ 0 h 1000"/>
                  <a:gd name="T64" fmla="*/ 0 w 1288"/>
                  <a:gd name="T65" fmla="*/ 0 h 1000"/>
                  <a:gd name="T66" fmla="*/ 0 w 1288"/>
                  <a:gd name="T67" fmla="*/ 0 h 1000"/>
                  <a:gd name="T68" fmla="*/ 0 w 1288"/>
                  <a:gd name="T69" fmla="*/ 0 h 1000"/>
                  <a:gd name="T70" fmla="*/ 0 w 1288"/>
                  <a:gd name="T71" fmla="*/ 0 h 1000"/>
                  <a:gd name="T72" fmla="*/ 0 w 1288"/>
                  <a:gd name="T73" fmla="*/ 0 h 1000"/>
                  <a:gd name="T74" fmla="*/ 0 w 1288"/>
                  <a:gd name="T75" fmla="*/ 0 h 1000"/>
                  <a:gd name="T76" fmla="*/ 0 w 1288"/>
                  <a:gd name="T77" fmla="*/ 0 h 1000"/>
                  <a:gd name="T78" fmla="*/ 0 w 1288"/>
                  <a:gd name="T79" fmla="*/ 0 h 1000"/>
                  <a:gd name="T80" fmla="*/ 0 w 1288"/>
                  <a:gd name="T81" fmla="*/ 0 h 1000"/>
                  <a:gd name="T82" fmla="*/ 0 w 1288"/>
                  <a:gd name="T83" fmla="*/ 0 h 1000"/>
                  <a:gd name="T84" fmla="*/ 0 w 1288"/>
                  <a:gd name="T85" fmla="*/ 0 h 10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88"/>
                  <a:gd name="T130" fmla="*/ 0 h 1000"/>
                  <a:gd name="T131" fmla="*/ 1288 w 1288"/>
                  <a:gd name="T132" fmla="*/ 1000 h 10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88" h="1000">
                    <a:moveTo>
                      <a:pt x="222" y="521"/>
                    </a:moveTo>
                    <a:lnTo>
                      <a:pt x="191" y="535"/>
                    </a:lnTo>
                    <a:lnTo>
                      <a:pt x="163" y="482"/>
                    </a:lnTo>
                    <a:lnTo>
                      <a:pt x="116" y="435"/>
                    </a:lnTo>
                    <a:lnTo>
                      <a:pt x="122" y="391"/>
                    </a:lnTo>
                    <a:lnTo>
                      <a:pt x="106" y="350"/>
                    </a:lnTo>
                    <a:lnTo>
                      <a:pt x="91" y="320"/>
                    </a:lnTo>
                    <a:lnTo>
                      <a:pt x="63" y="318"/>
                    </a:lnTo>
                    <a:lnTo>
                      <a:pt x="40" y="293"/>
                    </a:lnTo>
                    <a:lnTo>
                      <a:pt x="18" y="266"/>
                    </a:lnTo>
                    <a:lnTo>
                      <a:pt x="55" y="274"/>
                    </a:lnTo>
                    <a:lnTo>
                      <a:pt x="64" y="218"/>
                    </a:lnTo>
                    <a:lnTo>
                      <a:pt x="39" y="181"/>
                    </a:lnTo>
                    <a:lnTo>
                      <a:pt x="13" y="144"/>
                    </a:lnTo>
                    <a:lnTo>
                      <a:pt x="6" y="75"/>
                    </a:lnTo>
                    <a:lnTo>
                      <a:pt x="0" y="6"/>
                    </a:lnTo>
                    <a:lnTo>
                      <a:pt x="57" y="3"/>
                    </a:lnTo>
                    <a:lnTo>
                      <a:pt x="112" y="0"/>
                    </a:lnTo>
                    <a:lnTo>
                      <a:pt x="149" y="18"/>
                    </a:lnTo>
                    <a:lnTo>
                      <a:pt x="185" y="36"/>
                    </a:lnTo>
                    <a:lnTo>
                      <a:pt x="222" y="56"/>
                    </a:lnTo>
                    <a:lnTo>
                      <a:pt x="260" y="74"/>
                    </a:lnTo>
                    <a:lnTo>
                      <a:pt x="325" y="74"/>
                    </a:lnTo>
                    <a:lnTo>
                      <a:pt x="392" y="74"/>
                    </a:lnTo>
                    <a:lnTo>
                      <a:pt x="400" y="48"/>
                    </a:lnTo>
                    <a:lnTo>
                      <a:pt x="479" y="48"/>
                    </a:lnTo>
                    <a:lnTo>
                      <a:pt x="519" y="102"/>
                    </a:lnTo>
                    <a:lnTo>
                      <a:pt x="533" y="157"/>
                    </a:lnTo>
                    <a:lnTo>
                      <a:pt x="563" y="180"/>
                    </a:lnTo>
                    <a:lnTo>
                      <a:pt x="591" y="203"/>
                    </a:lnTo>
                    <a:lnTo>
                      <a:pt x="624" y="160"/>
                    </a:lnTo>
                    <a:lnTo>
                      <a:pt x="690" y="168"/>
                    </a:lnTo>
                    <a:lnTo>
                      <a:pt x="710" y="218"/>
                    </a:lnTo>
                    <a:lnTo>
                      <a:pt x="731" y="269"/>
                    </a:lnTo>
                    <a:lnTo>
                      <a:pt x="748" y="333"/>
                    </a:lnTo>
                    <a:lnTo>
                      <a:pt x="779" y="360"/>
                    </a:lnTo>
                    <a:lnTo>
                      <a:pt x="837" y="371"/>
                    </a:lnTo>
                    <a:lnTo>
                      <a:pt x="806" y="444"/>
                    </a:lnTo>
                    <a:lnTo>
                      <a:pt x="779" y="517"/>
                    </a:lnTo>
                    <a:lnTo>
                      <a:pt x="772" y="591"/>
                    </a:lnTo>
                    <a:lnTo>
                      <a:pt x="788" y="644"/>
                    </a:lnTo>
                    <a:lnTo>
                      <a:pt x="804" y="694"/>
                    </a:lnTo>
                    <a:lnTo>
                      <a:pt x="819" y="730"/>
                    </a:lnTo>
                    <a:lnTo>
                      <a:pt x="833" y="764"/>
                    </a:lnTo>
                    <a:lnTo>
                      <a:pt x="839" y="769"/>
                    </a:lnTo>
                    <a:lnTo>
                      <a:pt x="890" y="794"/>
                    </a:lnTo>
                    <a:lnTo>
                      <a:pt x="933" y="791"/>
                    </a:lnTo>
                    <a:lnTo>
                      <a:pt x="985" y="779"/>
                    </a:lnTo>
                    <a:lnTo>
                      <a:pt x="1018" y="778"/>
                    </a:lnTo>
                    <a:lnTo>
                      <a:pt x="1039" y="784"/>
                    </a:lnTo>
                    <a:lnTo>
                      <a:pt x="1054" y="769"/>
                    </a:lnTo>
                    <a:lnTo>
                      <a:pt x="1049" y="761"/>
                    </a:lnTo>
                    <a:lnTo>
                      <a:pt x="1087" y="720"/>
                    </a:lnTo>
                    <a:lnTo>
                      <a:pt x="1112" y="654"/>
                    </a:lnTo>
                    <a:lnTo>
                      <a:pt x="1161" y="626"/>
                    </a:lnTo>
                    <a:lnTo>
                      <a:pt x="1209" y="621"/>
                    </a:lnTo>
                    <a:lnTo>
                      <a:pt x="1255" y="617"/>
                    </a:lnTo>
                    <a:lnTo>
                      <a:pt x="1267" y="615"/>
                    </a:lnTo>
                    <a:lnTo>
                      <a:pt x="1285" y="627"/>
                    </a:lnTo>
                    <a:lnTo>
                      <a:pt x="1288" y="636"/>
                    </a:lnTo>
                    <a:lnTo>
                      <a:pt x="1245" y="703"/>
                    </a:lnTo>
                    <a:lnTo>
                      <a:pt x="1236" y="724"/>
                    </a:lnTo>
                    <a:lnTo>
                      <a:pt x="1237" y="730"/>
                    </a:lnTo>
                    <a:lnTo>
                      <a:pt x="1236" y="738"/>
                    </a:lnTo>
                    <a:lnTo>
                      <a:pt x="1213" y="791"/>
                    </a:lnTo>
                    <a:lnTo>
                      <a:pt x="1203" y="769"/>
                    </a:lnTo>
                    <a:lnTo>
                      <a:pt x="1194" y="784"/>
                    </a:lnTo>
                    <a:lnTo>
                      <a:pt x="1149" y="820"/>
                    </a:lnTo>
                    <a:lnTo>
                      <a:pt x="1106" y="820"/>
                    </a:lnTo>
                    <a:lnTo>
                      <a:pt x="1061" y="820"/>
                    </a:lnTo>
                    <a:lnTo>
                      <a:pt x="1057" y="851"/>
                    </a:lnTo>
                    <a:lnTo>
                      <a:pt x="1042" y="855"/>
                    </a:lnTo>
                    <a:lnTo>
                      <a:pt x="1076" y="908"/>
                    </a:lnTo>
                    <a:lnTo>
                      <a:pt x="1012" y="917"/>
                    </a:lnTo>
                    <a:lnTo>
                      <a:pt x="984" y="961"/>
                    </a:lnTo>
                    <a:lnTo>
                      <a:pt x="978" y="1000"/>
                    </a:lnTo>
                    <a:lnTo>
                      <a:pt x="931" y="952"/>
                    </a:lnTo>
                    <a:lnTo>
                      <a:pt x="885" y="905"/>
                    </a:lnTo>
                    <a:lnTo>
                      <a:pt x="904" y="921"/>
                    </a:lnTo>
                    <a:lnTo>
                      <a:pt x="876" y="905"/>
                    </a:lnTo>
                    <a:lnTo>
                      <a:pt x="854" y="906"/>
                    </a:lnTo>
                    <a:lnTo>
                      <a:pt x="863" y="909"/>
                    </a:lnTo>
                    <a:lnTo>
                      <a:pt x="816" y="923"/>
                    </a:lnTo>
                    <a:lnTo>
                      <a:pt x="769" y="936"/>
                    </a:lnTo>
                    <a:lnTo>
                      <a:pt x="715" y="911"/>
                    </a:lnTo>
                    <a:lnTo>
                      <a:pt x="661" y="885"/>
                    </a:lnTo>
                    <a:lnTo>
                      <a:pt x="609" y="861"/>
                    </a:lnTo>
                    <a:lnTo>
                      <a:pt x="555" y="836"/>
                    </a:lnTo>
                    <a:lnTo>
                      <a:pt x="524" y="815"/>
                    </a:lnTo>
                    <a:lnTo>
                      <a:pt x="490" y="796"/>
                    </a:lnTo>
                    <a:lnTo>
                      <a:pt x="455" y="778"/>
                    </a:lnTo>
                    <a:lnTo>
                      <a:pt x="421" y="745"/>
                    </a:lnTo>
                    <a:lnTo>
                      <a:pt x="387" y="712"/>
                    </a:lnTo>
                    <a:lnTo>
                      <a:pt x="381" y="673"/>
                    </a:lnTo>
                    <a:lnTo>
                      <a:pt x="398" y="663"/>
                    </a:lnTo>
                    <a:lnTo>
                      <a:pt x="392" y="650"/>
                    </a:lnTo>
                    <a:lnTo>
                      <a:pt x="404" y="615"/>
                    </a:lnTo>
                    <a:lnTo>
                      <a:pt x="388" y="572"/>
                    </a:lnTo>
                    <a:lnTo>
                      <a:pt x="372" y="529"/>
                    </a:lnTo>
                    <a:lnTo>
                      <a:pt x="343" y="490"/>
                    </a:lnTo>
                    <a:lnTo>
                      <a:pt x="315" y="451"/>
                    </a:lnTo>
                    <a:lnTo>
                      <a:pt x="327" y="457"/>
                    </a:lnTo>
                    <a:lnTo>
                      <a:pt x="307" y="429"/>
                    </a:lnTo>
                    <a:lnTo>
                      <a:pt x="298" y="420"/>
                    </a:lnTo>
                    <a:lnTo>
                      <a:pt x="303" y="418"/>
                    </a:lnTo>
                    <a:lnTo>
                      <a:pt x="267" y="397"/>
                    </a:lnTo>
                    <a:lnTo>
                      <a:pt x="276" y="384"/>
                    </a:lnTo>
                    <a:lnTo>
                      <a:pt x="257" y="382"/>
                    </a:lnTo>
                    <a:lnTo>
                      <a:pt x="272" y="351"/>
                    </a:lnTo>
                    <a:lnTo>
                      <a:pt x="252" y="332"/>
                    </a:lnTo>
                    <a:lnTo>
                      <a:pt x="222" y="277"/>
                    </a:lnTo>
                    <a:lnTo>
                      <a:pt x="222" y="263"/>
                    </a:lnTo>
                    <a:lnTo>
                      <a:pt x="191" y="239"/>
                    </a:lnTo>
                    <a:lnTo>
                      <a:pt x="173" y="191"/>
                    </a:lnTo>
                    <a:lnTo>
                      <a:pt x="155" y="144"/>
                    </a:lnTo>
                    <a:lnTo>
                      <a:pt x="155" y="80"/>
                    </a:lnTo>
                    <a:lnTo>
                      <a:pt x="124" y="65"/>
                    </a:lnTo>
                    <a:lnTo>
                      <a:pt x="88" y="42"/>
                    </a:lnTo>
                    <a:lnTo>
                      <a:pt x="82" y="100"/>
                    </a:lnTo>
                    <a:lnTo>
                      <a:pt x="76" y="159"/>
                    </a:lnTo>
                    <a:lnTo>
                      <a:pt x="100" y="203"/>
                    </a:lnTo>
                    <a:lnTo>
                      <a:pt x="125" y="250"/>
                    </a:lnTo>
                    <a:lnTo>
                      <a:pt x="139" y="290"/>
                    </a:lnTo>
                    <a:lnTo>
                      <a:pt x="152" y="329"/>
                    </a:lnTo>
                    <a:lnTo>
                      <a:pt x="158" y="323"/>
                    </a:lnTo>
                    <a:lnTo>
                      <a:pt x="166" y="388"/>
                    </a:lnTo>
                    <a:lnTo>
                      <a:pt x="175" y="453"/>
                    </a:lnTo>
                    <a:lnTo>
                      <a:pt x="192" y="465"/>
                    </a:lnTo>
                    <a:lnTo>
                      <a:pt x="215" y="493"/>
                    </a:lnTo>
                    <a:lnTo>
                      <a:pt x="222" y="52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20" name="Freeform 171"/>
              <p:cNvSpPr>
                <a:spLocks noChangeAspect="1"/>
              </p:cNvSpPr>
              <p:nvPr/>
            </p:nvSpPr>
            <p:spPr bwMode="auto">
              <a:xfrm>
                <a:off x="1491" y="2169"/>
                <a:ext cx="8" cy="12"/>
              </a:xfrm>
              <a:custGeom>
                <a:avLst/>
                <a:gdLst>
                  <a:gd name="T0" fmla="*/ 0 w 25"/>
                  <a:gd name="T1" fmla="*/ 0 h 43"/>
                  <a:gd name="T2" fmla="*/ 0 w 25"/>
                  <a:gd name="T3" fmla="*/ 0 h 43"/>
                  <a:gd name="T4" fmla="*/ 0 w 25"/>
                  <a:gd name="T5" fmla="*/ 0 h 43"/>
                  <a:gd name="T6" fmla="*/ 0 w 25"/>
                  <a:gd name="T7" fmla="*/ 0 h 43"/>
                  <a:gd name="T8" fmla="*/ 0 w 25"/>
                  <a:gd name="T9" fmla="*/ 0 h 43"/>
                  <a:gd name="T10" fmla="*/ 0 60000 65536"/>
                  <a:gd name="T11" fmla="*/ 0 60000 65536"/>
                  <a:gd name="T12" fmla="*/ 0 60000 65536"/>
                  <a:gd name="T13" fmla="*/ 0 60000 65536"/>
                  <a:gd name="T14" fmla="*/ 0 60000 65536"/>
                  <a:gd name="T15" fmla="*/ 0 w 25"/>
                  <a:gd name="T16" fmla="*/ 0 h 43"/>
                  <a:gd name="T17" fmla="*/ 25 w 25"/>
                  <a:gd name="T18" fmla="*/ 43 h 43"/>
                </a:gdLst>
                <a:ahLst/>
                <a:cxnLst>
                  <a:cxn ang="T10">
                    <a:pos x="T0" y="T1"/>
                  </a:cxn>
                  <a:cxn ang="T11">
                    <a:pos x="T2" y="T3"/>
                  </a:cxn>
                  <a:cxn ang="T12">
                    <a:pos x="T4" y="T5"/>
                  </a:cxn>
                  <a:cxn ang="T13">
                    <a:pos x="T6" y="T7"/>
                  </a:cxn>
                  <a:cxn ang="T14">
                    <a:pos x="T8" y="T9"/>
                  </a:cxn>
                </a:cxnLst>
                <a:rect l="T15" t="T16" r="T17" b="T18"/>
                <a:pathLst>
                  <a:path w="25" h="43">
                    <a:moveTo>
                      <a:pt x="25" y="39"/>
                    </a:moveTo>
                    <a:lnTo>
                      <a:pt x="15" y="0"/>
                    </a:lnTo>
                    <a:lnTo>
                      <a:pt x="0" y="33"/>
                    </a:lnTo>
                    <a:lnTo>
                      <a:pt x="4" y="43"/>
                    </a:lnTo>
                    <a:lnTo>
                      <a:pt x="25" y="3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1" name="Freeform 172"/>
              <p:cNvSpPr>
                <a:spLocks noChangeAspect="1"/>
              </p:cNvSpPr>
              <p:nvPr/>
            </p:nvSpPr>
            <p:spPr bwMode="auto">
              <a:xfrm>
                <a:off x="1505" y="2140"/>
                <a:ext cx="11" cy="15"/>
              </a:xfrm>
              <a:custGeom>
                <a:avLst/>
                <a:gdLst>
                  <a:gd name="T0" fmla="*/ 0 w 33"/>
                  <a:gd name="T1" fmla="*/ 0 h 52"/>
                  <a:gd name="T2" fmla="*/ 0 w 33"/>
                  <a:gd name="T3" fmla="*/ 0 h 52"/>
                  <a:gd name="T4" fmla="*/ 0 w 33"/>
                  <a:gd name="T5" fmla="*/ 0 h 52"/>
                  <a:gd name="T6" fmla="*/ 0 w 33"/>
                  <a:gd name="T7" fmla="*/ 0 h 52"/>
                  <a:gd name="T8" fmla="*/ 0 w 33"/>
                  <a:gd name="T9" fmla="*/ 0 h 52"/>
                  <a:gd name="T10" fmla="*/ 0 60000 65536"/>
                  <a:gd name="T11" fmla="*/ 0 60000 65536"/>
                  <a:gd name="T12" fmla="*/ 0 60000 65536"/>
                  <a:gd name="T13" fmla="*/ 0 60000 65536"/>
                  <a:gd name="T14" fmla="*/ 0 60000 65536"/>
                  <a:gd name="T15" fmla="*/ 0 w 33"/>
                  <a:gd name="T16" fmla="*/ 0 h 52"/>
                  <a:gd name="T17" fmla="*/ 33 w 33"/>
                  <a:gd name="T18" fmla="*/ 52 h 52"/>
                </a:gdLst>
                <a:ahLst/>
                <a:cxnLst>
                  <a:cxn ang="T10">
                    <a:pos x="T0" y="T1"/>
                  </a:cxn>
                  <a:cxn ang="T11">
                    <a:pos x="T2" y="T3"/>
                  </a:cxn>
                  <a:cxn ang="T12">
                    <a:pos x="T4" y="T5"/>
                  </a:cxn>
                  <a:cxn ang="T13">
                    <a:pos x="T6" y="T7"/>
                  </a:cxn>
                  <a:cxn ang="T14">
                    <a:pos x="T8" y="T9"/>
                  </a:cxn>
                </a:cxnLst>
                <a:rect l="T15" t="T16" r="T17" b="T18"/>
                <a:pathLst>
                  <a:path w="33" h="52">
                    <a:moveTo>
                      <a:pt x="15" y="52"/>
                    </a:moveTo>
                    <a:lnTo>
                      <a:pt x="23" y="28"/>
                    </a:lnTo>
                    <a:lnTo>
                      <a:pt x="0" y="0"/>
                    </a:lnTo>
                    <a:lnTo>
                      <a:pt x="33" y="34"/>
                    </a:lnTo>
                    <a:lnTo>
                      <a:pt x="15" y="5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2" name="Freeform 173"/>
              <p:cNvSpPr>
                <a:spLocks noChangeAspect="1"/>
              </p:cNvSpPr>
              <p:nvPr/>
            </p:nvSpPr>
            <p:spPr bwMode="auto">
              <a:xfrm>
                <a:off x="1521" y="2163"/>
                <a:ext cx="7" cy="12"/>
              </a:xfrm>
              <a:custGeom>
                <a:avLst/>
                <a:gdLst>
                  <a:gd name="T0" fmla="*/ 0 w 22"/>
                  <a:gd name="T1" fmla="*/ 0 h 41"/>
                  <a:gd name="T2" fmla="*/ 0 w 22"/>
                  <a:gd name="T3" fmla="*/ 0 h 41"/>
                  <a:gd name="T4" fmla="*/ 0 w 22"/>
                  <a:gd name="T5" fmla="*/ 0 h 41"/>
                  <a:gd name="T6" fmla="*/ 0 w 22"/>
                  <a:gd name="T7" fmla="*/ 0 h 41"/>
                  <a:gd name="T8" fmla="*/ 0 w 22"/>
                  <a:gd name="T9" fmla="*/ 0 h 41"/>
                  <a:gd name="T10" fmla="*/ 0 w 22"/>
                  <a:gd name="T11" fmla="*/ 0 h 41"/>
                  <a:gd name="T12" fmla="*/ 0 w 22"/>
                  <a:gd name="T13" fmla="*/ 0 h 41"/>
                  <a:gd name="T14" fmla="*/ 0 w 2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41"/>
                  <a:gd name="T26" fmla="*/ 22 w 2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41">
                    <a:moveTo>
                      <a:pt x="14" y="41"/>
                    </a:moveTo>
                    <a:lnTo>
                      <a:pt x="22" y="23"/>
                    </a:lnTo>
                    <a:lnTo>
                      <a:pt x="1" y="0"/>
                    </a:lnTo>
                    <a:lnTo>
                      <a:pt x="0" y="2"/>
                    </a:lnTo>
                    <a:lnTo>
                      <a:pt x="11" y="15"/>
                    </a:lnTo>
                    <a:lnTo>
                      <a:pt x="19" y="24"/>
                    </a:lnTo>
                    <a:lnTo>
                      <a:pt x="11" y="38"/>
                    </a:lnTo>
                    <a:lnTo>
                      <a:pt x="14" y="4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3" name="Freeform 174"/>
              <p:cNvSpPr>
                <a:spLocks noChangeAspect="1"/>
              </p:cNvSpPr>
              <p:nvPr/>
            </p:nvSpPr>
            <p:spPr bwMode="auto">
              <a:xfrm>
                <a:off x="1558" y="2230"/>
                <a:ext cx="8" cy="6"/>
              </a:xfrm>
              <a:custGeom>
                <a:avLst/>
                <a:gdLst>
                  <a:gd name="T0" fmla="*/ 0 w 30"/>
                  <a:gd name="T1" fmla="*/ 0 h 20"/>
                  <a:gd name="T2" fmla="*/ 0 w 30"/>
                  <a:gd name="T3" fmla="*/ 0 h 20"/>
                  <a:gd name="T4" fmla="*/ 0 w 30"/>
                  <a:gd name="T5" fmla="*/ 0 h 20"/>
                  <a:gd name="T6" fmla="*/ 0 w 30"/>
                  <a:gd name="T7" fmla="*/ 0 h 20"/>
                  <a:gd name="T8" fmla="*/ 0 60000 65536"/>
                  <a:gd name="T9" fmla="*/ 0 60000 65536"/>
                  <a:gd name="T10" fmla="*/ 0 60000 65536"/>
                  <a:gd name="T11" fmla="*/ 0 60000 65536"/>
                  <a:gd name="T12" fmla="*/ 0 w 30"/>
                  <a:gd name="T13" fmla="*/ 0 h 20"/>
                  <a:gd name="T14" fmla="*/ 30 w 30"/>
                  <a:gd name="T15" fmla="*/ 20 h 20"/>
                </a:gdLst>
                <a:ahLst/>
                <a:cxnLst>
                  <a:cxn ang="T8">
                    <a:pos x="T0" y="T1"/>
                  </a:cxn>
                  <a:cxn ang="T9">
                    <a:pos x="T2" y="T3"/>
                  </a:cxn>
                  <a:cxn ang="T10">
                    <a:pos x="T4" y="T5"/>
                  </a:cxn>
                  <a:cxn ang="T11">
                    <a:pos x="T6" y="T7"/>
                  </a:cxn>
                </a:cxnLst>
                <a:rect l="T12" t="T13" r="T14" b="T15"/>
                <a:pathLst>
                  <a:path w="30" h="20">
                    <a:moveTo>
                      <a:pt x="30" y="0"/>
                    </a:moveTo>
                    <a:lnTo>
                      <a:pt x="29" y="8"/>
                    </a:lnTo>
                    <a:lnTo>
                      <a:pt x="0" y="20"/>
                    </a:lnTo>
                    <a:lnTo>
                      <a:pt x="3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4" name="Freeform 175"/>
              <p:cNvSpPr>
                <a:spLocks noChangeAspect="1"/>
              </p:cNvSpPr>
              <p:nvPr/>
            </p:nvSpPr>
            <p:spPr bwMode="auto">
              <a:xfrm>
                <a:off x="1551" y="2210"/>
                <a:ext cx="6" cy="6"/>
              </a:xfrm>
              <a:custGeom>
                <a:avLst/>
                <a:gdLst>
                  <a:gd name="T0" fmla="*/ 0 w 16"/>
                  <a:gd name="T1" fmla="*/ 0 h 16"/>
                  <a:gd name="T2" fmla="*/ 0 w 16"/>
                  <a:gd name="T3" fmla="*/ 0 h 16"/>
                  <a:gd name="T4" fmla="*/ 0 w 16"/>
                  <a:gd name="T5" fmla="*/ 0 h 16"/>
                  <a:gd name="T6" fmla="*/ 0 w 16"/>
                  <a:gd name="T7" fmla="*/ 0 h 16"/>
                  <a:gd name="T8" fmla="*/ 0 60000 65536"/>
                  <a:gd name="T9" fmla="*/ 0 60000 65536"/>
                  <a:gd name="T10" fmla="*/ 0 60000 65536"/>
                  <a:gd name="T11" fmla="*/ 0 60000 65536"/>
                  <a:gd name="T12" fmla="*/ 0 w 16"/>
                  <a:gd name="T13" fmla="*/ 0 h 16"/>
                  <a:gd name="T14" fmla="*/ 16 w 16"/>
                  <a:gd name="T15" fmla="*/ 16 h 16"/>
                </a:gdLst>
                <a:ahLst/>
                <a:cxnLst>
                  <a:cxn ang="T8">
                    <a:pos x="T0" y="T1"/>
                  </a:cxn>
                  <a:cxn ang="T9">
                    <a:pos x="T2" y="T3"/>
                  </a:cxn>
                  <a:cxn ang="T10">
                    <a:pos x="T4" y="T5"/>
                  </a:cxn>
                  <a:cxn ang="T11">
                    <a:pos x="T6" y="T7"/>
                  </a:cxn>
                </a:cxnLst>
                <a:rect l="T12" t="T13" r="T14" b="T15"/>
                <a:pathLst>
                  <a:path w="16" h="16">
                    <a:moveTo>
                      <a:pt x="16" y="3"/>
                    </a:moveTo>
                    <a:lnTo>
                      <a:pt x="7" y="0"/>
                    </a:lnTo>
                    <a:lnTo>
                      <a:pt x="0" y="16"/>
                    </a:lnTo>
                    <a:lnTo>
                      <a:pt x="16"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5" name="Freeform 176"/>
              <p:cNvSpPr>
                <a:spLocks noChangeAspect="1"/>
              </p:cNvSpPr>
              <p:nvPr/>
            </p:nvSpPr>
            <p:spPr bwMode="auto">
              <a:xfrm>
                <a:off x="1487" y="2145"/>
                <a:ext cx="17" cy="1"/>
              </a:xfrm>
              <a:custGeom>
                <a:avLst/>
                <a:gdLst>
                  <a:gd name="T0" fmla="*/ 0 w 51"/>
                  <a:gd name="T1" fmla="*/ 0 h 3"/>
                  <a:gd name="T2" fmla="*/ 0 w 51"/>
                  <a:gd name="T3" fmla="*/ 0 h 3"/>
                  <a:gd name="T4" fmla="*/ 0 w 51"/>
                  <a:gd name="T5" fmla="*/ 0 h 3"/>
                  <a:gd name="T6" fmla="*/ 0 w 51"/>
                  <a:gd name="T7" fmla="*/ 0 h 3"/>
                  <a:gd name="T8" fmla="*/ 0 w 51"/>
                  <a:gd name="T9" fmla="*/ 0 h 3"/>
                  <a:gd name="T10" fmla="*/ 0 60000 65536"/>
                  <a:gd name="T11" fmla="*/ 0 60000 65536"/>
                  <a:gd name="T12" fmla="*/ 0 60000 65536"/>
                  <a:gd name="T13" fmla="*/ 0 60000 65536"/>
                  <a:gd name="T14" fmla="*/ 0 60000 65536"/>
                  <a:gd name="T15" fmla="*/ 0 w 51"/>
                  <a:gd name="T16" fmla="*/ 0 h 3"/>
                  <a:gd name="T17" fmla="*/ 51 w 51"/>
                  <a:gd name="T18" fmla="*/ 3 h 3"/>
                </a:gdLst>
                <a:ahLst/>
                <a:cxnLst>
                  <a:cxn ang="T10">
                    <a:pos x="T0" y="T1"/>
                  </a:cxn>
                  <a:cxn ang="T11">
                    <a:pos x="T2" y="T3"/>
                  </a:cxn>
                  <a:cxn ang="T12">
                    <a:pos x="T4" y="T5"/>
                  </a:cxn>
                  <a:cxn ang="T13">
                    <a:pos x="T6" y="T7"/>
                  </a:cxn>
                  <a:cxn ang="T14">
                    <a:pos x="T8" y="T9"/>
                  </a:cxn>
                </a:cxnLst>
                <a:rect l="T15" t="T16" r="T17" b="T18"/>
                <a:pathLst>
                  <a:path w="51" h="3">
                    <a:moveTo>
                      <a:pt x="18" y="0"/>
                    </a:moveTo>
                    <a:lnTo>
                      <a:pt x="51" y="2"/>
                    </a:lnTo>
                    <a:lnTo>
                      <a:pt x="32" y="3"/>
                    </a:lnTo>
                    <a:lnTo>
                      <a:pt x="0" y="0"/>
                    </a:lnTo>
                    <a:lnTo>
                      <a:pt x="18"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6" name="Freeform 177"/>
              <p:cNvSpPr>
                <a:spLocks noChangeAspect="1"/>
              </p:cNvSpPr>
              <p:nvPr/>
            </p:nvSpPr>
            <p:spPr bwMode="auto">
              <a:xfrm>
                <a:off x="1498" y="2184"/>
                <a:ext cx="4" cy="9"/>
              </a:xfrm>
              <a:custGeom>
                <a:avLst/>
                <a:gdLst>
                  <a:gd name="T0" fmla="*/ 0 w 13"/>
                  <a:gd name="T1" fmla="*/ 0 h 20"/>
                  <a:gd name="T2" fmla="*/ 0 w 13"/>
                  <a:gd name="T3" fmla="*/ 0 h 20"/>
                  <a:gd name="T4" fmla="*/ 0 w 13"/>
                  <a:gd name="T5" fmla="*/ 0 h 20"/>
                  <a:gd name="T6" fmla="*/ 0 w 13"/>
                  <a:gd name="T7" fmla="*/ 0 h 20"/>
                  <a:gd name="T8" fmla="*/ 0 w 13"/>
                  <a:gd name="T9" fmla="*/ 0 h 20"/>
                  <a:gd name="T10" fmla="*/ 0 60000 65536"/>
                  <a:gd name="T11" fmla="*/ 0 60000 65536"/>
                  <a:gd name="T12" fmla="*/ 0 60000 65536"/>
                  <a:gd name="T13" fmla="*/ 0 60000 65536"/>
                  <a:gd name="T14" fmla="*/ 0 60000 65536"/>
                  <a:gd name="T15" fmla="*/ 0 w 13"/>
                  <a:gd name="T16" fmla="*/ 0 h 20"/>
                  <a:gd name="T17" fmla="*/ 13 w 13"/>
                  <a:gd name="T18" fmla="*/ 20 h 20"/>
                </a:gdLst>
                <a:ahLst/>
                <a:cxnLst>
                  <a:cxn ang="T10">
                    <a:pos x="T0" y="T1"/>
                  </a:cxn>
                  <a:cxn ang="T11">
                    <a:pos x="T2" y="T3"/>
                  </a:cxn>
                  <a:cxn ang="T12">
                    <a:pos x="T4" y="T5"/>
                  </a:cxn>
                  <a:cxn ang="T13">
                    <a:pos x="T6" y="T7"/>
                  </a:cxn>
                  <a:cxn ang="T14">
                    <a:pos x="T8" y="T9"/>
                  </a:cxn>
                </a:cxnLst>
                <a:rect l="T15" t="T16" r="T17" b="T18"/>
                <a:pathLst>
                  <a:path w="13" h="20">
                    <a:moveTo>
                      <a:pt x="13" y="14"/>
                    </a:moveTo>
                    <a:lnTo>
                      <a:pt x="6" y="5"/>
                    </a:lnTo>
                    <a:lnTo>
                      <a:pt x="0" y="0"/>
                    </a:lnTo>
                    <a:lnTo>
                      <a:pt x="7" y="20"/>
                    </a:lnTo>
                    <a:lnTo>
                      <a:pt x="13" y="1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7" name="Freeform 199"/>
              <p:cNvSpPr>
                <a:spLocks noChangeAspect="1"/>
              </p:cNvSpPr>
              <p:nvPr/>
            </p:nvSpPr>
            <p:spPr bwMode="auto">
              <a:xfrm>
                <a:off x="1744" y="2729"/>
                <a:ext cx="203" cy="210"/>
              </a:xfrm>
              <a:custGeom>
                <a:avLst/>
                <a:gdLst>
                  <a:gd name="T0" fmla="*/ 0 w 611"/>
                  <a:gd name="T1" fmla="*/ 0 h 720"/>
                  <a:gd name="T2" fmla="*/ 0 w 611"/>
                  <a:gd name="T3" fmla="*/ 0 h 720"/>
                  <a:gd name="T4" fmla="*/ 0 w 611"/>
                  <a:gd name="T5" fmla="*/ 0 h 720"/>
                  <a:gd name="T6" fmla="*/ 0 w 611"/>
                  <a:gd name="T7" fmla="*/ 0 h 720"/>
                  <a:gd name="T8" fmla="*/ 0 w 611"/>
                  <a:gd name="T9" fmla="*/ 0 h 720"/>
                  <a:gd name="T10" fmla="*/ 0 w 611"/>
                  <a:gd name="T11" fmla="*/ 0 h 720"/>
                  <a:gd name="T12" fmla="*/ 0 w 611"/>
                  <a:gd name="T13" fmla="*/ 0 h 720"/>
                  <a:gd name="T14" fmla="*/ 0 w 611"/>
                  <a:gd name="T15" fmla="*/ 0 h 720"/>
                  <a:gd name="T16" fmla="*/ 0 w 611"/>
                  <a:gd name="T17" fmla="*/ 0 h 720"/>
                  <a:gd name="T18" fmla="*/ 0 w 611"/>
                  <a:gd name="T19" fmla="*/ 0 h 720"/>
                  <a:gd name="T20" fmla="*/ 0 w 611"/>
                  <a:gd name="T21" fmla="*/ 0 h 720"/>
                  <a:gd name="T22" fmla="*/ 0 w 611"/>
                  <a:gd name="T23" fmla="*/ 0 h 720"/>
                  <a:gd name="T24" fmla="*/ 0 w 611"/>
                  <a:gd name="T25" fmla="*/ 0 h 720"/>
                  <a:gd name="T26" fmla="*/ 0 w 611"/>
                  <a:gd name="T27" fmla="*/ 0 h 720"/>
                  <a:gd name="T28" fmla="*/ 0 w 611"/>
                  <a:gd name="T29" fmla="*/ 0 h 720"/>
                  <a:gd name="T30" fmla="*/ 0 w 611"/>
                  <a:gd name="T31" fmla="*/ 0 h 720"/>
                  <a:gd name="T32" fmla="*/ 0 w 611"/>
                  <a:gd name="T33" fmla="*/ 0 h 720"/>
                  <a:gd name="T34" fmla="*/ 0 w 611"/>
                  <a:gd name="T35" fmla="*/ 0 h 720"/>
                  <a:gd name="T36" fmla="*/ 0 w 611"/>
                  <a:gd name="T37" fmla="*/ 0 h 720"/>
                  <a:gd name="T38" fmla="*/ 0 w 611"/>
                  <a:gd name="T39" fmla="*/ 0 h 720"/>
                  <a:gd name="T40" fmla="*/ 0 w 611"/>
                  <a:gd name="T41" fmla="*/ 0 h 720"/>
                  <a:gd name="T42" fmla="*/ 0 w 611"/>
                  <a:gd name="T43" fmla="*/ 0 h 720"/>
                  <a:gd name="T44" fmla="*/ 0 w 611"/>
                  <a:gd name="T45" fmla="*/ 0 h 720"/>
                  <a:gd name="T46" fmla="*/ 0 w 611"/>
                  <a:gd name="T47" fmla="*/ 0 h 720"/>
                  <a:gd name="T48" fmla="*/ 0 w 611"/>
                  <a:gd name="T49" fmla="*/ 0 h 720"/>
                  <a:gd name="T50" fmla="*/ 0 w 611"/>
                  <a:gd name="T51" fmla="*/ 0 h 720"/>
                  <a:gd name="T52" fmla="*/ 0 w 611"/>
                  <a:gd name="T53" fmla="*/ 0 h 720"/>
                  <a:gd name="T54" fmla="*/ 0 w 611"/>
                  <a:gd name="T55" fmla="*/ 0 h 720"/>
                  <a:gd name="T56" fmla="*/ 0 w 611"/>
                  <a:gd name="T57" fmla="*/ 0 h 720"/>
                  <a:gd name="T58" fmla="*/ 0 w 611"/>
                  <a:gd name="T59" fmla="*/ 0 h 720"/>
                  <a:gd name="T60" fmla="*/ 0 w 611"/>
                  <a:gd name="T61" fmla="*/ 0 h 720"/>
                  <a:gd name="T62" fmla="*/ 0 w 611"/>
                  <a:gd name="T63" fmla="*/ 0 h 720"/>
                  <a:gd name="T64" fmla="*/ 0 w 611"/>
                  <a:gd name="T65" fmla="*/ 0 h 720"/>
                  <a:gd name="T66" fmla="*/ 0 w 611"/>
                  <a:gd name="T67" fmla="*/ 0 h 720"/>
                  <a:gd name="T68" fmla="*/ 0 w 611"/>
                  <a:gd name="T69" fmla="*/ 0 h 720"/>
                  <a:gd name="T70" fmla="*/ 0 w 611"/>
                  <a:gd name="T71" fmla="*/ 0 h 720"/>
                  <a:gd name="T72" fmla="*/ 0 w 611"/>
                  <a:gd name="T73" fmla="*/ 0 h 720"/>
                  <a:gd name="T74" fmla="*/ 0 w 611"/>
                  <a:gd name="T75" fmla="*/ 0 h 720"/>
                  <a:gd name="T76" fmla="*/ 0 w 611"/>
                  <a:gd name="T77" fmla="*/ 0 h 720"/>
                  <a:gd name="T78" fmla="*/ 0 w 611"/>
                  <a:gd name="T79" fmla="*/ 0 h 720"/>
                  <a:gd name="T80" fmla="*/ 0 w 611"/>
                  <a:gd name="T81" fmla="*/ 0 h 720"/>
                  <a:gd name="T82" fmla="*/ 0 w 611"/>
                  <a:gd name="T83" fmla="*/ 0 h 720"/>
                  <a:gd name="T84" fmla="*/ 0 w 611"/>
                  <a:gd name="T85" fmla="*/ 0 h 720"/>
                  <a:gd name="T86" fmla="*/ 0 w 611"/>
                  <a:gd name="T87" fmla="*/ 0 h 720"/>
                  <a:gd name="T88" fmla="*/ 0 w 611"/>
                  <a:gd name="T89" fmla="*/ 0 h 720"/>
                  <a:gd name="T90" fmla="*/ 0 w 611"/>
                  <a:gd name="T91" fmla="*/ 0 h 720"/>
                  <a:gd name="T92" fmla="*/ 0 w 611"/>
                  <a:gd name="T93" fmla="*/ 0 h 720"/>
                  <a:gd name="T94" fmla="*/ 0 w 611"/>
                  <a:gd name="T95" fmla="*/ 0 h 720"/>
                  <a:gd name="T96" fmla="*/ 0 w 611"/>
                  <a:gd name="T97" fmla="*/ 0 h 720"/>
                  <a:gd name="T98" fmla="*/ 0 w 611"/>
                  <a:gd name="T99" fmla="*/ 0 h 720"/>
                  <a:gd name="T100" fmla="*/ 0 w 611"/>
                  <a:gd name="T101" fmla="*/ 0 h 720"/>
                  <a:gd name="T102" fmla="*/ 0 w 611"/>
                  <a:gd name="T103" fmla="*/ 0 h 720"/>
                  <a:gd name="T104" fmla="*/ 0 w 611"/>
                  <a:gd name="T105" fmla="*/ 0 h 720"/>
                  <a:gd name="T106" fmla="*/ 0 w 611"/>
                  <a:gd name="T107" fmla="*/ 0 h 720"/>
                  <a:gd name="T108" fmla="*/ 0 w 611"/>
                  <a:gd name="T109" fmla="*/ 0 h 720"/>
                  <a:gd name="T110" fmla="*/ 0 w 611"/>
                  <a:gd name="T111" fmla="*/ 0 h 720"/>
                  <a:gd name="T112" fmla="*/ 0 w 611"/>
                  <a:gd name="T113" fmla="*/ 0 h 720"/>
                  <a:gd name="T114" fmla="*/ 0 w 611"/>
                  <a:gd name="T115" fmla="*/ 0 h 720"/>
                  <a:gd name="T116" fmla="*/ 0 w 611"/>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1"/>
                  <a:gd name="T178" fmla="*/ 0 h 720"/>
                  <a:gd name="T179" fmla="*/ 611 w 611"/>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1" h="720">
                    <a:moveTo>
                      <a:pt x="409" y="570"/>
                    </a:moveTo>
                    <a:lnTo>
                      <a:pt x="399" y="628"/>
                    </a:lnTo>
                    <a:lnTo>
                      <a:pt x="387" y="688"/>
                    </a:lnTo>
                    <a:lnTo>
                      <a:pt x="376" y="676"/>
                    </a:lnTo>
                    <a:lnTo>
                      <a:pt x="321" y="685"/>
                    </a:lnTo>
                    <a:lnTo>
                      <a:pt x="305" y="714"/>
                    </a:lnTo>
                    <a:lnTo>
                      <a:pt x="281" y="683"/>
                    </a:lnTo>
                    <a:lnTo>
                      <a:pt x="223" y="670"/>
                    </a:lnTo>
                    <a:lnTo>
                      <a:pt x="212" y="664"/>
                    </a:lnTo>
                    <a:lnTo>
                      <a:pt x="173" y="720"/>
                    </a:lnTo>
                    <a:lnTo>
                      <a:pt x="139" y="714"/>
                    </a:lnTo>
                    <a:lnTo>
                      <a:pt x="120" y="665"/>
                    </a:lnTo>
                    <a:lnTo>
                      <a:pt x="99" y="616"/>
                    </a:lnTo>
                    <a:lnTo>
                      <a:pt x="85" y="568"/>
                    </a:lnTo>
                    <a:lnTo>
                      <a:pt x="87" y="526"/>
                    </a:lnTo>
                    <a:lnTo>
                      <a:pt x="60" y="491"/>
                    </a:lnTo>
                    <a:lnTo>
                      <a:pt x="45" y="452"/>
                    </a:lnTo>
                    <a:lnTo>
                      <a:pt x="32" y="426"/>
                    </a:lnTo>
                    <a:lnTo>
                      <a:pt x="32" y="404"/>
                    </a:lnTo>
                    <a:lnTo>
                      <a:pt x="54" y="358"/>
                    </a:lnTo>
                    <a:lnTo>
                      <a:pt x="39" y="353"/>
                    </a:lnTo>
                    <a:lnTo>
                      <a:pt x="32" y="307"/>
                    </a:lnTo>
                    <a:lnTo>
                      <a:pt x="35" y="261"/>
                    </a:lnTo>
                    <a:lnTo>
                      <a:pt x="42" y="232"/>
                    </a:lnTo>
                    <a:lnTo>
                      <a:pt x="42" y="162"/>
                    </a:lnTo>
                    <a:lnTo>
                      <a:pt x="49" y="150"/>
                    </a:lnTo>
                    <a:lnTo>
                      <a:pt x="26" y="107"/>
                    </a:lnTo>
                    <a:lnTo>
                      <a:pt x="0" y="64"/>
                    </a:lnTo>
                    <a:lnTo>
                      <a:pt x="63" y="67"/>
                    </a:lnTo>
                    <a:lnTo>
                      <a:pt x="85" y="50"/>
                    </a:lnTo>
                    <a:lnTo>
                      <a:pt x="126" y="25"/>
                    </a:lnTo>
                    <a:lnTo>
                      <a:pt x="166" y="0"/>
                    </a:lnTo>
                    <a:lnTo>
                      <a:pt x="205" y="4"/>
                    </a:lnTo>
                    <a:lnTo>
                      <a:pt x="209" y="50"/>
                    </a:lnTo>
                    <a:lnTo>
                      <a:pt x="214" y="95"/>
                    </a:lnTo>
                    <a:lnTo>
                      <a:pt x="251" y="137"/>
                    </a:lnTo>
                    <a:lnTo>
                      <a:pt x="285" y="149"/>
                    </a:lnTo>
                    <a:lnTo>
                      <a:pt x="329" y="170"/>
                    </a:lnTo>
                    <a:lnTo>
                      <a:pt x="384" y="206"/>
                    </a:lnTo>
                    <a:lnTo>
                      <a:pt x="438" y="216"/>
                    </a:lnTo>
                    <a:lnTo>
                      <a:pt x="452" y="238"/>
                    </a:lnTo>
                    <a:lnTo>
                      <a:pt x="460" y="294"/>
                    </a:lnTo>
                    <a:lnTo>
                      <a:pt x="451" y="294"/>
                    </a:lnTo>
                    <a:lnTo>
                      <a:pt x="469" y="315"/>
                    </a:lnTo>
                    <a:lnTo>
                      <a:pt x="476" y="358"/>
                    </a:lnTo>
                    <a:lnTo>
                      <a:pt x="520" y="362"/>
                    </a:lnTo>
                    <a:lnTo>
                      <a:pt x="564" y="367"/>
                    </a:lnTo>
                    <a:lnTo>
                      <a:pt x="570" y="416"/>
                    </a:lnTo>
                    <a:lnTo>
                      <a:pt x="600" y="446"/>
                    </a:lnTo>
                    <a:lnTo>
                      <a:pt x="611" y="467"/>
                    </a:lnTo>
                    <a:lnTo>
                      <a:pt x="600" y="509"/>
                    </a:lnTo>
                    <a:lnTo>
                      <a:pt x="590" y="550"/>
                    </a:lnTo>
                    <a:lnTo>
                      <a:pt x="597" y="567"/>
                    </a:lnTo>
                    <a:lnTo>
                      <a:pt x="590" y="574"/>
                    </a:lnTo>
                    <a:lnTo>
                      <a:pt x="590" y="565"/>
                    </a:lnTo>
                    <a:lnTo>
                      <a:pt x="541" y="528"/>
                    </a:lnTo>
                    <a:lnTo>
                      <a:pt x="478" y="537"/>
                    </a:lnTo>
                    <a:lnTo>
                      <a:pt x="415" y="546"/>
                    </a:lnTo>
                    <a:lnTo>
                      <a:pt x="409" y="57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8" name="Freeform 213"/>
              <p:cNvSpPr>
                <a:spLocks noChangeAspect="1"/>
              </p:cNvSpPr>
              <p:nvPr/>
            </p:nvSpPr>
            <p:spPr bwMode="auto">
              <a:xfrm>
                <a:off x="1672" y="2488"/>
                <a:ext cx="630" cy="624"/>
              </a:xfrm>
              <a:custGeom>
                <a:avLst/>
                <a:gdLst>
                  <a:gd name="T0" fmla="*/ 0 w 1903"/>
                  <a:gd name="T1" fmla="*/ 0 h 2155"/>
                  <a:gd name="T2" fmla="*/ 0 w 1903"/>
                  <a:gd name="T3" fmla="*/ 0 h 2155"/>
                  <a:gd name="T4" fmla="*/ 0 w 1903"/>
                  <a:gd name="T5" fmla="*/ 0 h 2155"/>
                  <a:gd name="T6" fmla="*/ 0 w 1903"/>
                  <a:gd name="T7" fmla="*/ 0 h 2155"/>
                  <a:gd name="T8" fmla="*/ 0 w 1903"/>
                  <a:gd name="T9" fmla="*/ 0 h 2155"/>
                  <a:gd name="T10" fmla="*/ 0 w 1903"/>
                  <a:gd name="T11" fmla="*/ 0 h 2155"/>
                  <a:gd name="T12" fmla="*/ 0 w 1903"/>
                  <a:gd name="T13" fmla="*/ 0 h 2155"/>
                  <a:gd name="T14" fmla="*/ 0 w 1903"/>
                  <a:gd name="T15" fmla="*/ 0 h 2155"/>
                  <a:gd name="T16" fmla="*/ 0 w 1903"/>
                  <a:gd name="T17" fmla="*/ 0 h 2155"/>
                  <a:gd name="T18" fmla="*/ 0 w 1903"/>
                  <a:gd name="T19" fmla="*/ 0 h 2155"/>
                  <a:gd name="T20" fmla="*/ 0 w 1903"/>
                  <a:gd name="T21" fmla="*/ 0 h 2155"/>
                  <a:gd name="T22" fmla="*/ 0 w 1903"/>
                  <a:gd name="T23" fmla="*/ 0 h 2155"/>
                  <a:gd name="T24" fmla="*/ 0 w 1903"/>
                  <a:gd name="T25" fmla="*/ 0 h 2155"/>
                  <a:gd name="T26" fmla="*/ 0 w 1903"/>
                  <a:gd name="T27" fmla="*/ 0 h 2155"/>
                  <a:gd name="T28" fmla="*/ 0 w 1903"/>
                  <a:gd name="T29" fmla="*/ 0 h 2155"/>
                  <a:gd name="T30" fmla="*/ 0 w 1903"/>
                  <a:gd name="T31" fmla="*/ 0 h 2155"/>
                  <a:gd name="T32" fmla="*/ 0 w 1903"/>
                  <a:gd name="T33" fmla="*/ 0 h 2155"/>
                  <a:gd name="T34" fmla="*/ 0 w 1903"/>
                  <a:gd name="T35" fmla="*/ 0 h 2155"/>
                  <a:gd name="T36" fmla="*/ 0 w 1903"/>
                  <a:gd name="T37" fmla="*/ 0 h 2155"/>
                  <a:gd name="T38" fmla="*/ 0 w 1903"/>
                  <a:gd name="T39" fmla="*/ 0 h 2155"/>
                  <a:gd name="T40" fmla="*/ 0 w 1903"/>
                  <a:gd name="T41" fmla="*/ 0 h 2155"/>
                  <a:gd name="T42" fmla="*/ 0 w 1903"/>
                  <a:gd name="T43" fmla="*/ 0 h 2155"/>
                  <a:gd name="T44" fmla="*/ 0 w 1903"/>
                  <a:gd name="T45" fmla="*/ 0 h 2155"/>
                  <a:gd name="T46" fmla="*/ 0 w 1903"/>
                  <a:gd name="T47" fmla="*/ 0 h 2155"/>
                  <a:gd name="T48" fmla="*/ 0 w 1903"/>
                  <a:gd name="T49" fmla="*/ 0 h 2155"/>
                  <a:gd name="T50" fmla="*/ 0 w 1903"/>
                  <a:gd name="T51" fmla="*/ 0 h 2155"/>
                  <a:gd name="T52" fmla="*/ 0 w 1903"/>
                  <a:gd name="T53" fmla="*/ 0 h 2155"/>
                  <a:gd name="T54" fmla="*/ 0 w 1903"/>
                  <a:gd name="T55" fmla="*/ 0 h 2155"/>
                  <a:gd name="T56" fmla="*/ 0 w 1903"/>
                  <a:gd name="T57" fmla="*/ 0 h 2155"/>
                  <a:gd name="T58" fmla="*/ 0 w 1903"/>
                  <a:gd name="T59" fmla="*/ 0 h 2155"/>
                  <a:gd name="T60" fmla="*/ 0 w 1903"/>
                  <a:gd name="T61" fmla="*/ 0 h 2155"/>
                  <a:gd name="T62" fmla="*/ 0 w 1903"/>
                  <a:gd name="T63" fmla="*/ 0 h 2155"/>
                  <a:gd name="T64" fmla="*/ 0 w 1903"/>
                  <a:gd name="T65" fmla="*/ 0 h 2155"/>
                  <a:gd name="T66" fmla="*/ 0 w 1903"/>
                  <a:gd name="T67" fmla="*/ 0 h 2155"/>
                  <a:gd name="T68" fmla="*/ 0 w 1903"/>
                  <a:gd name="T69" fmla="*/ 0 h 2155"/>
                  <a:gd name="T70" fmla="*/ 0 w 1903"/>
                  <a:gd name="T71" fmla="*/ 0 h 2155"/>
                  <a:gd name="T72" fmla="*/ 0 w 1903"/>
                  <a:gd name="T73" fmla="*/ 0 h 2155"/>
                  <a:gd name="T74" fmla="*/ 0 w 1903"/>
                  <a:gd name="T75" fmla="*/ 0 h 2155"/>
                  <a:gd name="T76" fmla="*/ 0 w 1903"/>
                  <a:gd name="T77" fmla="*/ 0 h 2155"/>
                  <a:gd name="T78" fmla="*/ 0 w 1903"/>
                  <a:gd name="T79" fmla="*/ 0 h 2155"/>
                  <a:gd name="T80" fmla="*/ 0 w 1903"/>
                  <a:gd name="T81" fmla="*/ 0 h 2155"/>
                  <a:gd name="T82" fmla="*/ 0 w 1903"/>
                  <a:gd name="T83" fmla="*/ 0 h 2155"/>
                  <a:gd name="T84" fmla="*/ 0 w 1903"/>
                  <a:gd name="T85" fmla="*/ 0 h 2155"/>
                  <a:gd name="T86" fmla="*/ 0 w 1903"/>
                  <a:gd name="T87" fmla="*/ 0 h 2155"/>
                  <a:gd name="T88" fmla="*/ 0 w 1903"/>
                  <a:gd name="T89" fmla="*/ 0 h 2155"/>
                  <a:gd name="T90" fmla="*/ 0 w 1903"/>
                  <a:gd name="T91" fmla="*/ 0 h 2155"/>
                  <a:gd name="T92" fmla="*/ 0 w 1903"/>
                  <a:gd name="T93" fmla="*/ 0 h 2155"/>
                  <a:gd name="T94" fmla="*/ 0 w 1903"/>
                  <a:gd name="T95" fmla="*/ 0 h 2155"/>
                  <a:gd name="T96" fmla="*/ 0 w 1903"/>
                  <a:gd name="T97" fmla="*/ 0 h 2155"/>
                  <a:gd name="T98" fmla="*/ 0 w 1903"/>
                  <a:gd name="T99" fmla="*/ 0 h 2155"/>
                  <a:gd name="T100" fmla="*/ 0 w 1903"/>
                  <a:gd name="T101" fmla="*/ 0 h 2155"/>
                  <a:gd name="T102" fmla="*/ 0 w 1903"/>
                  <a:gd name="T103" fmla="*/ 0 h 2155"/>
                  <a:gd name="T104" fmla="*/ 0 w 1903"/>
                  <a:gd name="T105" fmla="*/ 0 h 2155"/>
                  <a:gd name="T106" fmla="*/ 0 w 1903"/>
                  <a:gd name="T107" fmla="*/ 0 h 2155"/>
                  <a:gd name="T108" fmla="*/ 0 w 1903"/>
                  <a:gd name="T109" fmla="*/ 0 h 2155"/>
                  <a:gd name="T110" fmla="*/ 0 w 1903"/>
                  <a:gd name="T111" fmla="*/ 0 h 2155"/>
                  <a:gd name="T112" fmla="*/ 0 w 1903"/>
                  <a:gd name="T113" fmla="*/ 0 h 21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03"/>
                  <a:gd name="T172" fmla="*/ 0 h 2155"/>
                  <a:gd name="T173" fmla="*/ 1903 w 1903"/>
                  <a:gd name="T174" fmla="*/ 2155 h 21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03" h="2155">
                    <a:moveTo>
                      <a:pt x="1445" y="422"/>
                    </a:moveTo>
                    <a:lnTo>
                      <a:pt x="1434" y="430"/>
                    </a:lnTo>
                    <a:lnTo>
                      <a:pt x="1416" y="466"/>
                    </a:lnTo>
                    <a:lnTo>
                      <a:pt x="1430" y="422"/>
                    </a:lnTo>
                    <a:lnTo>
                      <a:pt x="1424" y="412"/>
                    </a:lnTo>
                    <a:lnTo>
                      <a:pt x="1416" y="416"/>
                    </a:lnTo>
                    <a:lnTo>
                      <a:pt x="1419" y="391"/>
                    </a:lnTo>
                    <a:lnTo>
                      <a:pt x="1403" y="375"/>
                    </a:lnTo>
                    <a:lnTo>
                      <a:pt x="1385" y="376"/>
                    </a:lnTo>
                    <a:lnTo>
                      <a:pt x="1379" y="369"/>
                    </a:lnTo>
                    <a:lnTo>
                      <a:pt x="1361" y="360"/>
                    </a:lnTo>
                    <a:lnTo>
                      <a:pt x="1342" y="349"/>
                    </a:lnTo>
                    <a:lnTo>
                      <a:pt x="1322" y="342"/>
                    </a:lnTo>
                    <a:lnTo>
                      <a:pt x="1306" y="337"/>
                    </a:lnTo>
                    <a:lnTo>
                      <a:pt x="1280" y="324"/>
                    </a:lnTo>
                    <a:lnTo>
                      <a:pt x="1279" y="330"/>
                    </a:lnTo>
                    <a:lnTo>
                      <a:pt x="1248" y="336"/>
                    </a:lnTo>
                    <a:lnTo>
                      <a:pt x="1230" y="370"/>
                    </a:lnTo>
                    <a:lnTo>
                      <a:pt x="1228" y="378"/>
                    </a:lnTo>
                    <a:lnTo>
                      <a:pt x="1210" y="386"/>
                    </a:lnTo>
                    <a:lnTo>
                      <a:pt x="1176" y="434"/>
                    </a:lnTo>
                    <a:lnTo>
                      <a:pt x="1180" y="392"/>
                    </a:lnTo>
                    <a:lnTo>
                      <a:pt x="1166" y="404"/>
                    </a:lnTo>
                    <a:lnTo>
                      <a:pt x="1149" y="395"/>
                    </a:lnTo>
                    <a:lnTo>
                      <a:pt x="1131" y="397"/>
                    </a:lnTo>
                    <a:lnTo>
                      <a:pt x="1116" y="343"/>
                    </a:lnTo>
                    <a:lnTo>
                      <a:pt x="1082" y="361"/>
                    </a:lnTo>
                    <a:lnTo>
                      <a:pt x="1048" y="379"/>
                    </a:lnTo>
                    <a:lnTo>
                      <a:pt x="1031" y="375"/>
                    </a:lnTo>
                    <a:lnTo>
                      <a:pt x="1067" y="352"/>
                    </a:lnTo>
                    <a:lnTo>
                      <a:pt x="1097" y="292"/>
                    </a:lnTo>
                    <a:lnTo>
                      <a:pt x="1130" y="257"/>
                    </a:lnTo>
                    <a:lnTo>
                      <a:pt x="1161" y="221"/>
                    </a:lnTo>
                    <a:lnTo>
                      <a:pt x="1148" y="191"/>
                    </a:lnTo>
                    <a:lnTo>
                      <a:pt x="1124" y="170"/>
                    </a:lnTo>
                    <a:lnTo>
                      <a:pt x="1113" y="124"/>
                    </a:lnTo>
                    <a:lnTo>
                      <a:pt x="1103" y="76"/>
                    </a:lnTo>
                    <a:lnTo>
                      <a:pt x="1101" y="81"/>
                    </a:lnTo>
                    <a:lnTo>
                      <a:pt x="1083" y="52"/>
                    </a:lnTo>
                    <a:lnTo>
                      <a:pt x="1085" y="64"/>
                    </a:lnTo>
                    <a:lnTo>
                      <a:pt x="1079" y="64"/>
                    </a:lnTo>
                    <a:lnTo>
                      <a:pt x="1076" y="67"/>
                    </a:lnTo>
                    <a:lnTo>
                      <a:pt x="1045" y="118"/>
                    </a:lnTo>
                    <a:lnTo>
                      <a:pt x="1013" y="170"/>
                    </a:lnTo>
                    <a:lnTo>
                      <a:pt x="966" y="167"/>
                    </a:lnTo>
                    <a:lnTo>
                      <a:pt x="933" y="161"/>
                    </a:lnTo>
                    <a:lnTo>
                      <a:pt x="904" y="151"/>
                    </a:lnTo>
                    <a:lnTo>
                      <a:pt x="861" y="160"/>
                    </a:lnTo>
                    <a:lnTo>
                      <a:pt x="864" y="188"/>
                    </a:lnTo>
                    <a:lnTo>
                      <a:pt x="842" y="182"/>
                    </a:lnTo>
                    <a:lnTo>
                      <a:pt x="792" y="191"/>
                    </a:lnTo>
                    <a:lnTo>
                      <a:pt x="743" y="215"/>
                    </a:lnTo>
                    <a:lnTo>
                      <a:pt x="713" y="216"/>
                    </a:lnTo>
                    <a:lnTo>
                      <a:pt x="682" y="175"/>
                    </a:lnTo>
                    <a:lnTo>
                      <a:pt x="676" y="110"/>
                    </a:lnTo>
                    <a:lnTo>
                      <a:pt x="689" y="60"/>
                    </a:lnTo>
                    <a:lnTo>
                      <a:pt x="669" y="31"/>
                    </a:lnTo>
                    <a:lnTo>
                      <a:pt x="664" y="0"/>
                    </a:lnTo>
                    <a:lnTo>
                      <a:pt x="636" y="2"/>
                    </a:lnTo>
                    <a:lnTo>
                      <a:pt x="640" y="3"/>
                    </a:lnTo>
                    <a:lnTo>
                      <a:pt x="627" y="33"/>
                    </a:lnTo>
                    <a:lnTo>
                      <a:pt x="586" y="49"/>
                    </a:lnTo>
                    <a:lnTo>
                      <a:pt x="546" y="67"/>
                    </a:lnTo>
                    <a:lnTo>
                      <a:pt x="537" y="87"/>
                    </a:lnTo>
                    <a:lnTo>
                      <a:pt x="492" y="72"/>
                    </a:lnTo>
                    <a:lnTo>
                      <a:pt x="445" y="55"/>
                    </a:lnTo>
                    <a:lnTo>
                      <a:pt x="460" y="84"/>
                    </a:lnTo>
                    <a:lnTo>
                      <a:pt x="474" y="145"/>
                    </a:lnTo>
                    <a:lnTo>
                      <a:pt x="506" y="157"/>
                    </a:lnTo>
                    <a:lnTo>
                      <a:pt x="497" y="172"/>
                    </a:lnTo>
                    <a:lnTo>
                      <a:pt x="455" y="210"/>
                    </a:lnTo>
                    <a:lnTo>
                      <a:pt x="404" y="248"/>
                    </a:lnTo>
                    <a:lnTo>
                      <a:pt x="398" y="243"/>
                    </a:lnTo>
                    <a:lnTo>
                      <a:pt x="371" y="246"/>
                    </a:lnTo>
                    <a:lnTo>
                      <a:pt x="334" y="222"/>
                    </a:lnTo>
                    <a:lnTo>
                      <a:pt x="322" y="218"/>
                    </a:lnTo>
                    <a:lnTo>
                      <a:pt x="304" y="173"/>
                    </a:lnTo>
                    <a:lnTo>
                      <a:pt x="279" y="193"/>
                    </a:lnTo>
                    <a:lnTo>
                      <a:pt x="267" y="187"/>
                    </a:lnTo>
                    <a:lnTo>
                      <a:pt x="271" y="194"/>
                    </a:lnTo>
                    <a:lnTo>
                      <a:pt x="230" y="194"/>
                    </a:lnTo>
                    <a:lnTo>
                      <a:pt x="188" y="194"/>
                    </a:lnTo>
                    <a:lnTo>
                      <a:pt x="194" y="231"/>
                    </a:lnTo>
                    <a:lnTo>
                      <a:pt x="221" y="243"/>
                    </a:lnTo>
                    <a:lnTo>
                      <a:pt x="212" y="255"/>
                    </a:lnTo>
                    <a:lnTo>
                      <a:pt x="177" y="257"/>
                    </a:lnTo>
                    <a:lnTo>
                      <a:pt x="188" y="310"/>
                    </a:lnTo>
                    <a:lnTo>
                      <a:pt x="209" y="367"/>
                    </a:lnTo>
                    <a:lnTo>
                      <a:pt x="197" y="445"/>
                    </a:lnTo>
                    <a:lnTo>
                      <a:pt x="186" y="522"/>
                    </a:lnTo>
                    <a:lnTo>
                      <a:pt x="168" y="521"/>
                    </a:lnTo>
                    <a:lnTo>
                      <a:pt x="128" y="531"/>
                    </a:lnTo>
                    <a:lnTo>
                      <a:pt x="89" y="551"/>
                    </a:lnTo>
                    <a:lnTo>
                      <a:pt x="51" y="569"/>
                    </a:lnTo>
                    <a:lnTo>
                      <a:pt x="37" y="610"/>
                    </a:lnTo>
                    <a:lnTo>
                      <a:pt x="25" y="654"/>
                    </a:lnTo>
                    <a:lnTo>
                      <a:pt x="0" y="697"/>
                    </a:lnTo>
                    <a:lnTo>
                      <a:pt x="22" y="739"/>
                    </a:lnTo>
                    <a:lnTo>
                      <a:pt x="43" y="782"/>
                    </a:lnTo>
                    <a:lnTo>
                      <a:pt x="42" y="806"/>
                    </a:lnTo>
                    <a:lnTo>
                      <a:pt x="61" y="810"/>
                    </a:lnTo>
                    <a:lnTo>
                      <a:pt x="89" y="833"/>
                    </a:lnTo>
                    <a:lnTo>
                      <a:pt x="128" y="842"/>
                    </a:lnTo>
                    <a:lnTo>
                      <a:pt x="161" y="815"/>
                    </a:lnTo>
                    <a:lnTo>
                      <a:pt x="164" y="857"/>
                    </a:lnTo>
                    <a:lnTo>
                      <a:pt x="168" y="898"/>
                    </a:lnTo>
                    <a:lnTo>
                      <a:pt x="219" y="894"/>
                    </a:lnTo>
                    <a:lnTo>
                      <a:pt x="282" y="897"/>
                    </a:lnTo>
                    <a:lnTo>
                      <a:pt x="304" y="880"/>
                    </a:lnTo>
                    <a:lnTo>
                      <a:pt x="345" y="855"/>
                    </a:lnTo>
                    <a:lnTo>
                      <a:pt x="385" y="830"/>
                    </a:lnTo>
                    <a:lnTo>
                      <a:pt x="424" y="834"/>
                    </a:lnTo>
                    <a:lnTo>
                      <a:pt x="428" y="880"/>
                    </a:lnTo>
                    <a:lnTo>
                      <a:pt x="433" y="925"/>
                    </a:lnTo>
                    <a:lnTo>
                      <a:pt x="470" y="967"/>
                    </a:lnTo>
                    <a:lnTo>
                      <a:pt x="504" y="979"/>
                    </a:lnTo>
                    <a:lnTo>
                      <a:pt x="548" y="1000"/>
                    </a:lnTo>
                    <a:lnTo>
                      <a:pt x="603" y="1036"/>
                    </a:lnTo>
                    <a:lnTo>
                      <a:pt x="657" y="1046"/>
                    </a:lnTo>
                    <a:lnTo>
                      <a:pt x="671" y="1068"/>
                    </a:lnTo>
                    <a:lnTo>
                      <a:pt x="679" y="1124"/>
                    </a:lnTo>
                    <a:lnTo>
                      <a:pt x="670" y="1124"/>
                    </a:lnTo>
                    <a:lnTo>
                      <a:pt x="688" y="1145"/>
                    </a:lnTo>
                    <a:lnTo>
                      <a:pt x="695" y="1188"/>
                    </a:lnTo>
                    <a:lnTo>
                      <a:pt x="739" y="1192"/>
                    </a:lnTo>
                    <a:lnTo>
                      <a:pt x="783" y="1197"/>
                    </a:lnTo>
                    <a:lnTo>
                      <a:pt x="789" y="1246"/>
                    </a:lnTo>
                    <a:lnTo>
                      <a:pt x="819" y="1276"/>
                    </a:lnTo>
                    <a:lnTo>
                      <a:pt x="830" y="1297"/>
                    </a:lnTo>
                    <a:lnTo>
                      <a:pt x="819" y="1339"/>
                    </a:lnTo>
                    <a:lnTo>
                      <a:pt x="809" y="1380"/>
                    </a:lnTo>
                    <a:lnTo>
                      <a:pt x="816" y="1397"/>
                    </a:lnTo>
                    <a:lnTo>
                      <a:pt x="809" y="1404"/>
                    </a:lnTo>
                    <a:lnTo>
                      <a:pt x="819" y="1428"/>
                    </a:lnTo>
                    <a:lnTo>
                      <a:pt x="827" y="1506"/>
                    </a:lnTo>
                    <a:lnTo>
                      <a:pt x="895" y="1516"/>
                    </a:lnTo>
                    <a:lnTo>
                      <a:pt x="930" y="1521"/>
                    </a:lnTo>
                    <a:lnTo>
                      <a:pt x="945" y="1567"/>
                    </a:lnTo>
                    <a:lnTo>
                      <a:pt x="960" y="1612"/>
                    </a:lnTo>
                    <a:lnTo>
                      <a:pt x="985" y="1612"/>
                    </a:lnTo>
                    <a:lnTo>
                      <a:pt x="1010" y="1615"/>
                    </a:lnTo>
                    <a:lnTo>
                      <a:pt x="1009" y="1658"/>
                    </a:lnTo>
                    <a:lnTo>
                      <a:pt x="1007" y="1703"/>
                    </a:lnTo>
                    <a:lnTo>
                      <a:pt x="1037" y="1704"/>
                    </a:lnTo>
                    <a:lnTo>
                      <a:pt x="1060" y="1774"/>
                    </a:lnTo>
                    <a:lnTo>
                      <a:pt x="1030" y="1801"/>
                    </a:lnTo>
                    <a:lnTo>
                      <a:pt x="1000" y="1828"/>
                    </a:lnTo>
                    <a:lnTo>
                      <a:pt x="973" y="1861"/>
                    </a:lnTo>
                    <a:lnTo>
                      <a:pt x="948" y="1892"/>
                    </a:lnTo>
                    <a:lnTo>
                      <a:pt x="922" y="1925"/>
                    </a:lnTo>
                    <a:lnTo>
                      <a:pt x="897" y="1958"/>
                    </a:lnTo>
                    <a:lnTo>
                      <a:pt x="898" y="1959"/>
                    </a:lnTo>
                    <a:lnTo>
                      <a:pt x="922" y="1953"/>
                    </a:lnTo>
                    <a:lnTo>
                      <a:pt x="980" y="1998"/>
                    </a:lnTo>
                    <a:lnTo>
                      <a:pt x="994" y="2000"/>
                    </a:lnTo>
                    <a:lnTo>
                      <a:pt x="1024" y="2017"/>
                    </a:lnTo>
                    <a:lnTo>
                      <a:pt x="1074" y="2053"/>
                    </a:lnTo>
                    <a:lnTo>
                      <a:pt x="1124" y="2091"/>
                    </a:lnTo>
                    <a:lnTo>
                      <a:pt x="1119" y="2116"/>
                    </a:lnTo>
                    <a:lnTo>
                      <a:pt x="1130" y="2155"/>
                    </a:lnTo>
                    <a:lnTo>
                      <a:pt x="1148" y="2120"/>
                    </a:lnTo>
                    <a:lnTo>
                      <a:pt x="1164" y="2085"/>
                    </a:lnTo>
                    <a:lnTo>
                      <a:pt x="1167" y="2052"/>
                    </a:lnTo>
                    <a:lnTo>
                      <a:pt x="1180" y="2017"/>
                    </a:lnTo>
                    <a:lnTo>
                      <a:pt x="1200" y="1991"/>
                    </a:lnTo>
                    <a:lnTo>
                      <a:pt x="1195" y="1959"/>
                    </a:lnTo>
                    <a:lnTo>
                      <a:pt x="1197" y="1958"/>
                    </a:lnTo>
                    <a:lnTo>
                      <a:pt x="1219" y="1965"/>
                    </a:lnTo>
                    <a:lnTo>
                      <a:pt x="1231" y="1967"/>
                    </a:lnTo>
                    <a:lnTo>
                      <a:pt x="1210" y="2007"/>
                    </a:lnTo>
                    <a:lnTo>
                      <a:pt x="1189" y="2046"/>
                    </a:lnTo>
                    <a:lnTo>
                      <a:pt x="1174" y="2056"/>
                    </a:lnTo>
                    <a:lnTo>
                      <a:pt x="1179" y="2062"/>
                    </a:lnTo>
                    <a:lnTo>
                      <a:pt x="1210" y="2017"/>
                    </a:lnTo>
                    <a:lnTo>
                      <a:pt x="1243" y="1973"/>
                    </a:lnTo>
                    <a:lnTo>
                      <a:pt x="1263" y="1928"/>
                    </a:lnTo>
                    <a:lnTo>
                      <a:pt x="1283" y="1883"/>
                    </a:lnTo>
                    <a:lnTo>
                      <a:pt x="1297" y="1859"/>
                    </a:lnTo>
                    <a:lnTo>
                      <a:pt x="1300" y="1858"/>
                    </a:lnTo>
                    <a:lnTo>
                      <a:pt x="1300" y="1813"/>
                    </a:lnTo>
                    <a:lnTo>
                      <a:pt x="1300" y="1768"/>
                    </a:lnTo>
                    <a:lnTo>
                      <a:pt x="1289" y="1738"/>
                    </a:lnTo>
                    <a:lnTo>
                      <a:pt x="1288" y="1719"/>
                    </a:lnTo>
                    <a:lnTo>
                      <a:pt x="1295" y="1700"/>
                    </a:lnTo>
                    <a:lnTo>
                      <a:pt x="1289" y="1695"/>
                    </a:lnTo>
                    <a:lnTo>
                      <a:pt x="1309" y="1691"/>
                    </a:lnTo>
                    <a:lnTo>
                      <a:pt x="1351" y="1650"/>
                    </a:lnTo>
                    <a:lnTo>
                      <a:pt x="1392" y="1612"/>
                    </a:lnTo>
                    <a:lnTo>
                      <a:pt x="1433" y="1600"/>
                    </a:lnTo>
                    <a:lnTo>
                      <a:pt x="1470" y="1573"/>
                    </a:lnTo>
                    <a:lnTo>
                      <a:pt x="1486" y="1561"/>
                    </a:lnTo>
                    <a:lnTo>
                      <a:pt x="1518" y="1561"/>
                    </a:lnTo>
                    <a:lnTo>
                      <a:pt x="1503" y="1564"/>
                    </a:lnTo>
                    <a:lnTo>
                      <a:pt x="1534" y="1552"/>
                    </a:lnTo>
                    <a:lnTo>
                      <a:pt x="1542" y="1550"/>
                    </a:lnTo>
                    <a:lnTo>
                      <a:pt x="1597" y="1550"/>
                    </a:lnTo>
                    <a:lnTo>
                      <a:pt x="1610" y="1519"/>
                    </a:lnTo>
                    <a:lnTo>
                      <a:pt x="1640" y="1503"/>
                    </a:lnTo>
                    <a:lnTo>
                      <a:pt x="1645" y="1441"/>
                    </a:lnTo>
                    <a:lnTo>
                      <a:pt x="1669" y="1398"/>
                    </a:lnTo>
                    <a:lnTo>
                      <a:pt x="1691" y="1356"/>
                    </a:lnTo>
                    <a:lnTo>
                      <a:pt x="1698" y="1282"/>
                    </a:lnTo>
                    <a:lnTo>
                      <a:pt x="1710" y="1253"/>
                    </a:lnTo>
                    <a:lnTo>
                      <a:pt x="1713" y="1200"/>
                    </a:lnTo>
                    <a:lnTo>
                      <a:pt x="1716" y="1148"/>
                    </a:lnTo>
                    <a:lnTo>
                      <a:pt x="1713" y="1106"/>
                    </a:lnTo>
                    <a:lnTo>
                      <a:pt x="1712" y="1065"/>
                    </a:lnTo>
                    <a:lnTo>
                      <a:pt x="1706" y="1049"/>
                    </a:lnTo>
                    <a:lnTo>
                      <a:pt x="1713" y="997"/>
                    </a:lnTo>
                    <a:lnTo>
                      <a:pt x="1728" y="992"/>
                    </a:lnTo>
                    <a:lnTo>
                      <a:pt x="1733" y="1009"/>
                    </a:lnTo>
                    <a:lnTo>
                      <a:pt x="1758" y="965"/>
                    </a:lnTo>
                    <a:lnTo>
                      <a:pt x="1783" y="922"/>
                    </a:lnTo>
                    <a:lnTo>
                      <a:pt x="1783" y="916"/>
                    </a:lnTo>
                    <a:lnTo>
                      <a:pt x="1794" y="904"/>
                    </a:lnTo>
                    <a:lnTo>
                      <a:pt x="1822" y="864"/>
                    </a:lnTo>
                    <a:lnTo>
                      <a:pt x="1852" y="824"/>
                    </a:lnTo>
                    <a:lnTo>
                      <a:pt x="1894" y="763"/>
                    </a:lnTo>
                    <a:lnTo>
                      <a:pt x="1903" y="685"/>
                    </a:lnTo>
                    <a:lnTo>
                      <a:pt x="1882" y="628"/>
                    </a:lnTo>
                    <a:lnTo>
                      <a:pt x="1861" y="572"/>
                    </a:lnTo>
                    <a:lnTo>
                      <a:pt x="1822" y="566"/>
                    </a:lnTo>
                    <a:lnTo>
                      <a:pt x="1782" y="558"/>
                    </a:lnTo>
                    <a:lnTo>
                      <a:pt x="1730" y="512"/>
                    </a:lnTo>
                    <a:lnTo>
                      <a:pt x="1678" y="466"/>
                    </a:lnTo>
                    <a:lnTo>
                      <a:pt x="1610" y="446"/>
                    </a:lnTo>
                    <a:lnTo>
                      <a:pt x="1564" y="448"/>
                    </a:lnTo>
                    <a:lnTo>
                      <a:pt x="1521" y="437"/>
                    </a:lnTo>
                    <a:lnTo>
                      <a:pt x="1477" y="428"/>
                    </a:lnTo>
                    <a:lnTo>
                      <a:pt x="1440" y="440"/>
                    </a:lnTo>
                    <a:lnTo>
                      <a:pt x="1445" y="42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29" name="Freeform 214"/>
              <p:cNvSpPr>
                <a:spLocks noChangeAspect="1"/>
              </p:cNvSpPr>
              <p:nvPr/>
            </p:nvSpPr>
            <p:spPr bwMode="auto">
              <a:xfrm>
                <a:off x="2042" y="2574"/>
                <a:ext cx="39" cy="28"/>
              </a:xfrm>
              <a:custGeom>
                <a:avLst/>
                <a:gdLst>
                  <a:gd name="T0" fmla="*/ 0 w 117"/>
                  <a:gd name="T1" fmla="*/ 0 h 96"/>
                  <a:gd name="T2" fmla="*/ 0 w 117"/>
                  <a:gd name="T3" fmla="*/ 0 h 96"/>
                  <a:gd name="T4" fmla="*/ 0 w 117"/>
                  <a:gd name="T5" fmla="*/ 0 h 96"/>
                  <a:gd name="T6" fmla="*/ 0 w 117"/>
                  <a:gd name="T7" fmla="*/ 0 h 96"/>
                  <a:gd name="T8" fmla="*/ 0 w 117"/>
                  <a:gd name="T9" fmla="*/ 0 h 96"/>
                  <a:gd name="T10" fmla="*/ 0 w 117"/>
                  <a:gd name="T11" fmla="*/ 0 h 96"/>
                  <a:gd name="T12" fmla="*/ 0 w 117"/>
                  <a:gd name="T13" fmla="*/ 0 h 96"/>
                  <a:gd name="T14" fmla="*/ 0 w 117"/>
                  <a:gd name="T15" fmla="*/ 0 h 96"/>
                  <a:gd name="T16" fmla="*/ 0 w 117"/>
                  <a:gd name="T17" fmla="*/ 0 h 96"/>
                  <a:gd name="T18" fmla="*/ 0 w 117"/>
                  <a:gd name="T19" fmla="*/ 0 h 96"/>
                  <a:gd name="T20" fmla="*/ 0 w 117"/>
                  <a:gd name="T21" fmla="*/ 0 h 96"/>
                  <a:gd name="T22" fmla="*/ 0 w 117"/>
                  <a:gd name="T23" fmla="*/ 0 h 96"/>
                  <a:gd name="T24" fmla="*/ 0 w 117"/>
                  <a:gd name="T25" fmla="*/ 0 h 96"/>
                  <a:gd name="T26" fmla="*/ 0 w 117"/>
                  <a:gd name="T27" fmla="*/ 0 h 96"/>
                  <a:gd name="T28" fmla="*/ 0 w 117"/>
                  <a:gd name="T29" fmla="*/ 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96"/>
                  <a:gd name="T47" fmla="*/ 117 w 117"/>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96">
                    <a:moveTo>
                      <a:pt x="60" y="87"/>
                    </a:moveTo>
                    <a:lnTo>
                      <a:pt x="51" y="91"/>
                    </a:lnTo>
                    <a:lnTo>
                      <a:pt x="26" y="81"/>
                    </a:lnTo>
                    <a:lnTo>
                      <a:pt x="17" y="96"/>
                    </a:lnTo>
                    <a:lnTo>
                      <a:pt x="0" y="54"/>
                    </a:lnTo>
                    <a:lnTo>
                      <a:pt x="8" y="54"/>
                    </a:lnTo>
                    <a:lnTo>
                      <a:pt x="3" y="30"/>
                    </a:lnTo>
                    <a:lnTo>
                      <a:pt x="20" y="0"/>
                    </a:lnTo>
                    <a:lnTo>
                      <a:pt x="67" y="8"/>
                    </a:lnTo>
                    <a:lnTo>
                      <a:pt x="117" y="15"/>
                    </a:lnTo>
                    <a:lnTo>
                      <a:pt x="94" y="60"/>
                    </a:lnTo>
                    <a:lnTo>
                      <a:pt x="90" y="66"/>
                    </a:lnTo>
                    <a:lnTo>
                      <a:pt x="84" y="80"/>
                    </a:lnTo>
                    <a:lnTo>
                      <a:pt x="76" y="80"/>
                    </a:lnTo>
                    <a:lnTo>
                      <a:pt x="60" y="8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0" name="Freeform 218"/>
              <p:cNvSpPr>
                <a:spLocks noChangeAspect="1"/>
              </p:cNvSpPr>
              <p:nvPr/>
            </p:nvSpPr>
            <p:spPr bwMode="auto">
              <a:xfrm>
                <a:off x="1873" y="2883"/>
                <a:ext cx="133" cy="130"/>
              </a:xfrm>
              <a:custGeom>
                <a:avLst/>
                <a:gdLst>
                  <a:gd name="T0" fmla="*/ 0 w 404"/>
                  <a:gd name="T1" fmla="*/ 0 h 449"/>
                  <a:gd name="T2" fmla="*/ 0 w 404"/>
                  <a:gd name="T3" fmla="*/ 0 h 449"/>
                  <a:gd name="T4" fmla="*/ 0 w 404"/>
                  <a:gd name="T5" fmla="*/ 0 h 449"/>
                  <a:gd name="T6" fmla="*/ 0 w 404"/>
                  <a:gd name="T7" fmla="*/ 0 h 449"/>
                  <a:gd name="T8" fmla="*/ 0 w 404"/>
                  <a:gd name="T9" fmla="*/ 0 h 449"/>
                  <a:gd name="T10" fmla="*/ 0 w 404"/>
                  <a:gd name="T11" fmla="*/ 0 h 449"/>
                  <a:gd name="T12" fmla="*/ 0 w 404"/>
                  <a:gd name="T13" fmla="*/ 0 h 449"/>
                  <a:gd name="T14" fmla="*/ 0 w 404"/>
                  <a:gd name="T15" fmla="*/ 0 h 449"/>
                  <a:gd name="T16" fmla="*/ 0 w 404"/>
                  <a:gd name="T17" fmla="*/ 0 h 449"/>
                  <a:gd name="T18" fmla="*/ 0 w 404"/>
                  <a:gd name="T19" fmla="*/ 0 h 449"/>
                  <a:gd name="T20" fmla="*/ 0 w 404"/>
                  <a:gd name="T21" fmla="*/ 0 h 449"/>
                  <a:gd name="T22" fmla="*/ 0 w 404"/>
                  <a:gd name="T23" fmla="*/ 0 h 449"/>
                  <a:gd name="T24" fmla="*/ 0 w 404"/>
                  <a:gd name="T25" fmla="*/ 0 h 449"/>
                  <a:gd name="T26" fmla="*/ 0 w 404"/>
                  <a:gd name="T27" fmla="*/ 0 h 449"/>
                  <a:gd name="T28" fmla="*/ 0 w 404"/>
                  <a:gd name="T29" fmla="*/ 0 h 449"/>
                  <a:gd name="T30" fmla="*/ 0 w 404"/>
                  <a:gd name="T31" fmla="*/ 0 h 449"/>
                  <a:gd name="T32" fmla="*/ 0 w 404"/>
                  <a:gd name="T33" fmla="*/ 0 h 449"/>
                  <a:gd name="T34" fmla="*/ 0 w 404"/>
                  <a:gd name="T35" fmla="*/ 0 h 449"/>
                  <a:gd name="T36" fmla="*/ 0 w 404"/>
                  <a:gd name="T37" fmla="*/ 0 h 449"/>
                  <a:gd name="T38" fmla="*/ 0 w 404"/>
                  <a:gd name="T39" fmla="*/ 0 h 449"/>
                  <a:gd name="T40" fmla="*/ 0 w 404"/>
                  <a:gd name="T41" fmla="*/ 0 h 449"/>
                  <a:gd name="T42" fmla="*/ 0 w 404"/>
                  <a:gd name="T43" fmla="*/ 0 h 449"/>
                  <a:gd name="T44" fmla="*/ 0 w 404"/>
                  <a:gd name="T45" fmla="*/ 0 h 449"/>
                  <a:gd name="T46" fmla="*/ 0 w 404"/>
                  <a:gd name="T47" fmla="*/ 0 h 449"/>
                  <a:gd name="T48" fmla="*/ 0 w 404"/>
                  <a:gd name="T49" fmla="*/ 0 h 449"/>
                  <a:gd name="T50" fmla="*/ 0 w 404"/>
                  <a:gd name="T51" fmla="*/ 0 h 449"/>
                  <a:gd name="T52" fmla="*/ 0 w 404"/>
                  <a:gd name="T53" fmla="*/ 0 h 449"/>
                  <a:gd name="T54" fmla="*/ 0 w 404"/>
                  <a:gd name="T55" fmla="*/ 0 h 449"/>
                  <a:gd name="T56" fmla="*/ 0 w 404"/>
                  <a:gd name="T57" fmla="*/ 0 h 449"/>
                  <a:gd name="T58" fmla="*/ 0 w 404"/>
                  <a:gd name="T59" fmla="*/ 0 h 449"/>
                  <a:gd name="T60" fmla="*/ 0 w 404"/>
                  <a:gd name="T61" fmla="*/ 0 h 4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04"/>
                  <a:gd name="T94" fmla="*/ 0 h 449"/>
                  <a:gd name="T95" fmla="*/ 404 w 404"/>
                  <a:gd name="T96" fmla="*/ 449 h 4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04" h="449">
                    <a:moveTo>
                      <a:pt x="22" y="42"/>
                    </a:moveTo>
                    <a:lnTo>
                      <a:pt x="12" y="100"/>
                    </a:lnTo>
                    <a:lnTo>
                      <a:pt x="0" y="160"/>
                    </a:lnTo>
                    <a:lnTo>
                      <a:pt x="48" y="204"/>
                    </a:lnTo>
                    <a:lnTo>
                      <a:pt x="94" y="251"/>
                    </a:lnTo>
                    <a:lnTo>
                      <a:pt x="134" y="268"/>
                    </a:lnTo>
                    <a:lnTo>
                      <a:pt x="174" y="286"/>
                    </a:lnTo>
                    <a:lnTo>
                      <a:pt x="216" y="312"/>
                    </a:lnTo>
                    <a:lnTo>
                      <a:pt x="261" y="337"/>
                    </a:lnTo>
                    <a:lnTo>
                      <a:pt x="242" y="389"/>
                    </a:lnTo>
                    <a:lnTo>
                      <a:pt x="224" y="440"/>
                    </a:lnTo>
                    <a:lnTo>
                      <a:pt x="280" y="445"/>
                    </a:lnTo>
                    <a:lnTo>
                      <a:pt x="336" y="449"/>
                    </a:lnTo>
                    <a:lnTo>
                      <a:pt x="367" y="437"/>
                    </a:lnTo>
                    <a:lnTo>
                      <a:pt x="404" y="379"/>
                    </a:lnTo>
                    <a:lnTo>
                      <a:pt x="401" y="345"/>
                    </a:lnTo>
                    <a:lnTo>
                      <a:pt x="403" y="300"/>
                    </a:lnTo>
                    <a:lnTo>
                      <a:pt x="404" y="257"/>
                    </a:lnTo>
                    <a:lnTo>
                      <a:pt x="379" y="254"/>
                    </a:lnTo>
                    <a:lnTo>
                      <a:pt x="354" y="254"/>
                    </a:lnTo>
                    <a:lnTo>
                      <a:pt x="339" y="209"/>
                    </a:lnTo>
                    <a:lnTo>
                      <a:pt x="324" y="163"/>
                    </a:lnTo>
                    <a:lnTo>
                      <a:pt x="289" y="158"/>
                    </a:lnTo>
                    <a:lnTo>
                      <a:pt x="221" y="148"/>
                    </a:lnTo>
                    <a:lnTo>
                      <a:pt x="213" y="70"/>
                    </a:lnTo>
                    <a:lnTo>
                      <a:pt x="203" y="46"/>
                    </a:lnTo>
                    <a:lnTo>
                      <a:pt x="203" y="37"/>
                    </a:lnTo>
                    <a:lnTo>
                      <a:pt x="154" y="0"/>
                    </a:lnTo>
                    <a:lnTo>
                      <a:pt x="91" y="9"/>
                    </a:lnTo>
                    <a:lnTo>
                      <a:pt x="28" y="18"/>
                    </a:lnTo>
                    <a:lnTo>
                      <a:pt x="22" y="4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1" name="Freeform 226"/>
              <p:cNvSpPr>
                <a:spLocks noChangeAspect="1"/>
              </p:cNvSpPr>
              <p:nvPr/>
            </p:nvSpPr>
            <p:spPr bwMode="auto">
              <a:xfrm>
                <a:off x="1968" y="3056"/>
                <a:ext cx="81" cy="76"/>
              </a:xfrm>
              <a:custGeom>
                <a:avLst/>
                <a:gdLst>
                  <a:gd name="T0" fmla="*/ 0 w 238"/>
                  <a:gd name="T1" fmla="*/ 0 h 264"/>
                  <a:gd name="T2" fmla="*/ 0 w 238"/>
                  <a:gd name="T3" fmla="*/ 0 h 264"/>
                  <a:gd name="T4" fmla="*/ 0 w 238"/>
                  <a:gd name="T5" fmla="*/ 0 h 264"/>
                  <a:gd name="T6" fmla="*/ 0 w 238"/>
                  <a:gd name="T7" fmla="*/ 0 h 264"/>
                  <a:gd name="T8" fmla="*/ 0 w 238"/>
                  <a:gd name="T9" fmla="*/ 0 h 264"/>
                  <a:gd name="T10" fmla="*/ 0 w 238"/>
                  <a:gd name="T11" fmla="*/ 0 h 264"/>
                  <a:gd name="T12" fmla="*/ 0 w 238"/>
                  <a:gd name="T13" fmla="*/ 0 h 264"/>
                  <a:gd name="T14" fmla="*/ 0 w 238"/>
                  <a:gd name="T15" fmla="*/ 0 h 264"/>
                  <a:gd name="T16" fmla="*/ 0 w 238"/>
                  <a:gd name="T17" fmla="*/ 0 h 264"/>
                  <a:gd name="T18" fmla="*/ 0 w 238"/>
                  <a:gd name="T19" fmla="*/ 0 h 264"/>
                  <a:gd name="T20" fmla="*/ 0 w 238"/>
                  <a:gd name="T21" fmla="*/ 0 h 264"/>
                  <a:gd name="T22" fmla="*/ 0 w 238"/>
                  <a:gd name="T23" fmla="*/ 0 h 264"/>
                  <a:gd name="T24" fmla="*/ 0 w 238"/>
                  <a:gd name="T25" fmla="*/ 0 h 264"/>
                  <a:gd name="T26" fmla="*/ 0 w 238"/>
                  <a:gd name="T27" fmla="*/ 0 h 264"/>
                  <a:gd name="T28" fmla="*/ 0 w 238"/>
                  <a:gd name="T29" fmla="*/ 0 h 264"/>
                  <a:gd name="T30" fmla="*/ 0 w 238"/>
                  <a:gd name="T31" fmla="*/ 0 h 264"/>
                  <a:gd name="T32" fmla="*/ 0 w 238"/>
                  <a:gd name="T33" fmla="*/ 0 h 264"/>
                  <a:gd name="T34" fmla="*/ 0 w 238"/>
                  <a:gd name="T35" fmla="*/ 0 h 264"/>
                  <a:gd name="T36" fmla="*/ 0 w 238"/>
                  <a:gd name="T37" fmla="*/ 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8"/>
                  <a:gd name="T58" fmla="*/ 0 h 264"/>
                  <a:gd name="T59" fmla="*/ 238 w 238"/>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8" h="264">
                    <a:moveTo>
                      <a:pt x="232" y="138"/>
                    </a:moveTo>
                    <a:lnTo>
                      <a:pt x="182" y="100"/>
                    </a:lnTo>
                    <a:lnTo>
                      <a:pt x="132" y="64"/>
                    </a:lnTo>
                    <a:lnTo>
                      <a:pt x="102" y="47"/>
                    </a:lnTo>
                    <a:lnTo>
                      <a:pt x="88" y="45"/>
                    </a:lnTo>
                    <a:lnTo>
                      <a:pt x="30" y="0"/>
                    </a:lnTo>
                    <a:lnTo>
                      <a:pt x="6" y="6"/>
                    </a:lnTo>
                    <a:lnTo>
                      <a:pt x="6" y="9"/>
                    </a:lnTo>
                    <a:lnTo>
                      <a:pt x="3" y="69"/>
                    </a:lnTo>
                    <a:lnTo>
                      <a:pt x="2" y="130"/>
                    </a:lnTo>
                    <a:lnTo>
                      <a:pt x="5" y="138"/>
                    </a:lnTo>
                    <a:lnTo>
                      <a:pt x="0" y="182"/>
                    </a:lnTo>
                    <a:lnTo>
                      <a:pt x="24" y="229"/>
                    </a:lnTo>
                    <a:lnTo>
                      <a:pt x="84" y="252"/>
                    </a:lnTo>
                    <a:lnTo>
                      <a:pt x="162" y="264"/>
                    </a:lnTo>
                    <a:lnTo>
                      <a:pt x="205" y="248"/>
                    </a:lnTo>
                    <a:lnTo>
                      <a:pt x="238" y="202"/>
                    </a:lnTo>
                    <a:lnTo>
                      <a:pt x="227" y="163"/>
                    </a:lnTo>
                    <a:lnTo>
                      <a:pt x="232" y="13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2" name="Freeform 231"/>
              <p:cNvSpPr>
                <a:spLocks noChangeAspect="1"/>
              </p:cNvSpPr>
              <p:nvPr/>
            </p:nvSpPr>
            <p:spPr bwMode="auto">
              <a:xfrm>
                <a:off x="1771" y="3243"/>
                <a:ext cx="14" cy="24"/>
              </a:xfrm>
              <a:custGeom>
                <a:avLst/>
                <a:gdLst>
                  <a:gd name="T0" fmla="*/ 0 w 39"/>
                  <a:gd name="T1" fmla="*/ 0 h 82"/>
                  <a:gd name="T2" fmla="*/ 0 w 39"/>
                  <a:gd name="T3" fmla="*/ 0 h 82"/>
                  <a:gd name="T4" fmla="*/ 0 w 39"/>
                  <a:gd name="T5" fmla="*/ 0 h 82"/>
                  <a:gd name="T6" fmla="*/ 0 w 39"/>
                  <a:gd name="T7" fmla="*/ 0 h 82"/>
                  <a:gd name="T8" fmla="*/ 0 w 39"/>
                  <a:gd name="T9" fmla="*/ 0 h 82"/>
                  <a:gd name="T10" fmla="*/ 0 w 39"/>
                  <a:gd name="T11" fmla="*/ 0 h 82"/>
                  <a:gd name="T12" fmla="*/ 0 w 39"/>
                  <a:gd name="T13" fmla="*/ 0 h 82"/>
                  <a:gd name="T14" fmla="*/ 0 w 39"/>
                  <a:gd name="T15" fmla="*/ 0 h 8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82"/>
                  <a:gd name="T26" fmla="*/ 39 w 39"/>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82">
                    <a:moveTo>
                      <a:pt x="15" y="0"/>
                    </a:moveTo>
                    <a:lnTo>
                      <a:pt x="0" y="7"/>
                    </a:lnTo>
                    <a:lnTo>
                      <a:pt x="19" y="82"/>
                    </a:lnTo>
                    <a:lnTo>
                      <a:pt x="37" y="76"/>
                    </a:lnTo>
                    <a:lnTo>
                      <a:pt x="39" y="63"/>
                    </a:lnTo>
                    <a:lnTo>
                      <a:pt x="30" y="27"/>
                    </a:lnTo>
                    <a:lnTo>
                      <a:pt x="37" y="24"/>
                    </a:lnTo>
                    <a:lnTo>
                      <a:pt x="15"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33" name="Freeform 232"/>
              <p:cNvSpPr>
                <a:spLocks noChangeAspect="1"/>
              </p:cNvSpPr>
              <p:nvPr/>
            </p:nvSpPr>
            <p:spPr bwMode="auto">
              <a:xfrm>
                <a:off x="1800" y="3353"/>
                <a:ext cx="15" cy="20"/>
              </a:xfrm>
              <a:custGeom>
                <a:avLst/>
                <a:gdLst>
                  <a:gd name="T0" fmla="*/ 0 w 43"/>
                  <a:gd name="T1" fmla="*/ 0 h 69"/>
                  <a:gd name="T2" fmla="*/ 0 w 43"/>
                  <a:gd name="T3" fmla="*/ 0 h 69"/>
                  <a:gd name="T4" fmla="*/ 0 w 43"/>
                  <a:gd name="T5" fmla="*/ 0 h 69"/>
                  <a:gd name="T6" fmla="*/ 0 w 43"/>
                  <a:gd name="T7" fmla="*/ 0 h 69"/>
                  <a:gd name="T8" fmla="*/ 0 w 43"/>
                  <a:gd name="T9" fmla="*/ 0 h 69"/>
                  <a:gd name="T10" fmla="*/ 0 w 43"/>
                  <a:gd name="T11" fmla="*/ 0 h 69"/>
                  <a:gd name="T12" fmla="*/ 0 60000 65536"/>
                  <a:gd name="T13" fmla="*/ 0 60000 65536"/>
                  <a:gd name="T14" fmla="*/ 0 60000 65536"/>
                  <a:gd name="T15" fmla="*/ 0 60000 65536"/>
                  <a:gd name="T16" fmla="*/ 0 60000 65536"/>
                  <a:gd name="T17" fmla="*/ 0 60000 65536"/>
                  <a:gd name="T18" fmla="*/ 0 w 43"/>
                  <a:gd name="T19" fmla="*/ 0 h 69"/>
                  <a:gd name="T20" fmla="*/ 43 w 43"/>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43" h="69">
                    <a:moveTo>
                      <a:pt x="22" y="0"/>
                    </a:moveTo>
                    <a:lnTo>
                      <a:pt x="0" y="27"/>
                    </a:lnTo>
                    <a:lnTo>
                      <a:pt x="24" y="59"/>
                    </a:lnTo>
                    <a:lnTo>
                      <a:pt x="42" y="69"/>
                    </a:lnTo>
                    <a:lnTo>
                      <a:pt x="43" y="48"/>
                    </a:lnTo>
                    <a:lnTo>
                      <a:pt x="22"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34" name="Freeform 233"/>
              <p:cNvSpPr>
                <a:spLocks noChangeAspect="1"/>
              </p:cNvSpPr>
              <p:nvPr/>
            </p:nvSpPr>
            <p:spPr bwMode="auto">
              <a:xfrm>
                <a:off x="1556" y="2549"/>
                <a:ext cx="92" cy="104"/>
              </a:xfrm>
              <a:custGeom>
                <a:avLst/>
                <a:gdLst>
                  <a:gd name="T0" fmla="*/ 0 w 276"/>
                  <a:gd name="T1" fmla="*/ 0 h 356"/>
                  <a:gd name="T2" fmla="*/ 0 w 276"/>
                  <a:gd name="T3" fmla="*/ 0 h 356"/>
                  <a:gd name="T4" fmla="*/ 0 w 276"/>
                  <a:gd name="T5" fmla="*/ 0 h 356"/>
                  <a:gd name="T6" fmla="*/ 0 w 276"/>
                  <a:gd name="T7" fmla="*/ 0 h 356"/>
                  <a:gd name="T8" fmla="*/ 0 w 276"/>
                  <a:gd name="T9" fmla="*/ 0 h 356"/>
                  <a:gd name="T10" fmla="*/ 0 w 276"/>
                  <a:gd name="T11" fmla="*/ 0 h 356"/>
                  <a:gd name="T12" fmla="*/ 0 w 276"/>
                  <a:gd name="T13" fmla="*/ 0 h 356"/>
                  <a:gd name="T14" fmla="*/ 0 w 276"/>
                  <a:gd name="T15" fmla="*/ 0 h 356"/>
                  <a:gd name="T16" fmla="*/ 0 w 276"/>
                  <a:gd name="T17" fmla="*/ 0 h 356"/>
                  <a:gd name="T18" fmla="*/ 0 w 276"/>
                  <a:gd name="T19" fmla="*/ 0 h 356"/>
                  <a:gd name="T20" fmla="*/ 0 w 276"/>
                  <a:gd name="T21" fmla="*/ 0 h 356"/>
                  <a:gd name="T22" fmla="*/ 0 w 276"/>
                  <a:gd name="T23" fmla="*/ 0 h 356"/>
                  <a:gd name="T24" fmla="*/ 0 w 276"/>
                  <a:gd name="T25" fmla="*/ 0 h 356"/>
                  <a:gd name="T26" fmla="*/ 0 w 276"/>
                  <a:gd name="T27" fmla="*/ 0 h 356"/>
                  <a:gd name="T28" fmla="*/ 0 w 276"/>
                  <a:gd name="T29" fmla="*/ 0 h 356"/>
                  <a:gd name="T30" fmla="*/ 0 w 276"/>
                  <a:gd name="T31" fmla="*/ 0 h 356"/>
                  <a:gd name="T32" fmla="*/ 0 w 276"/>
                  <a:gd name="T33" fmla="*/ 0 h 356"/>
                  <a:gd name="T34" fmla="*/ 0 w 276"/>
                  <a:gd name="T35" fmla="*/ 0 h 356"/>
                  <a:gd name="T36" fmla="*/ 0 w 276"/>
                  <a:gd name="T37" fmla="*/ 0 h 356"/>
                  <a:gd name="T38" fmla="*/ 0 w 276"/>
                  <a:gd name="T39" fmla="*/ 0 h 356"/>
                  <a:gd name="T40" fmla="*/ 0 w 276"/>
                  <a:gd name="T41" fmla="*/ 0 h 356"/>
                  <a:gd name="T42" fmla="*/ 0 w 276"/>
                  <a:gd name="T43" fmla="*/ 0 h 356"/>
                  <a:gd name="T44" fmla="*/ 0 w 276"/>
                  <a:gd name="T45" fmla="*/ 0 h 356"/>
                  <a:gd name="T46" fmla="*/ 0 w 276"/>
                  <a:gd name="T47" fmla="*/ 0 h 356"/>
                  <a:gd name="T48" fmla="*/ 0 w 276"/>
                  <a:gd name="T49" fmla="*/ 0 h 356"/>
                  <a:gd name="T50" fmla="*/ 0 w 276"/>
                  <a:gd name="T51" fmla="*/ 0 h 356"/>
                  <a:gd name="T52" fmla="*/ 0 w 276"/>
                  <a:gd name="T53" fmla="*/ 0 h 356"/>
                  <a:gd name="T54" fmla="*/ 0 w 276"/>
                  <a:gd name="T55" fmla="*/ 0 h 356"/>
                  <a:gd name="T56" fmla="*/ 0 w 276"/>
                  <a:gd name="T57" fmla="*/ 0 h 356"/>
                  <a:gd name="T58" fmla="*/ 0 w 276"/>
                  <a:gd name="T59" fmla="*/ 0 h 356"/>
                  <a:gd name="T60" fmla="*/ 0 w 276"/>
                  <a:gd name="T61" fmla="*/ 0 h 356"/>
                  <a:gd name="T62" fmla="*/ 0 w 276"/>
                  <a:gd name="T63" fmla="*/ 0 h 356"/>
                  <a:gd name="T64" fmla="*/ 0 w 276"/>
                  <a:gd name="T65" fmla="*/ 0 h 356"/>
                  <a:gd name="T66" fmla="*/ 0 w 276"/>
                  <a:gd name="T67" fmla="*/ 0 h 356"/>
                  <a:gd name="T68" fmla="*/ 0 w 276"/>
                  <a:gd name="T69" fmla="*/ 0 h 356"/>
                  <a:gd name="T70" fmla="*/ 0 w 276"/>
                  <a:gd name="T71" fmla="*/ 0 h 3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6"/>
                  <a:gd name="T109" fmla="*/ 0 h 356"/>
                  <a:gd name="T110" fmla="*/ 276 w 276"/>
                  <a:gd name="T111" fmla="*/ 356 h 35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6" h="356">
                    <a:moveTo>
                      <a:pt x="0" y="142"/>
                    </a:moveTo>
                    <a:lnTo>
                      <a:pt x="6" y="197"/>
                    </a:lnTo>
                    <a:lnTo>
                      <a:pt x="0" y="208"/>
                    </a:lnTo>
                    <a:lnTo>
                      <a:pt x="36" y="223"/>
                    </a:lnTo>
                    <a:lnTo>
                      <a:pt x="43" y="211"/>
                    </a:lnTo>
                    <a:lnTo>
                      <a:pt x="49" y="221"/>
                    </a:lnTo>
                    <a:lnTo>
                      <a:pt x="48" y="256"/>
                    </a:lnTo>
                    <a:lnTo>
                      <a:pt x="30" y="266"/>
                    </a:lnTo>
                    <a:lnTo>
                      <a:pt x="33" y="297"/>
                    </a:lnTo>
                    <a:lnTo>
                      <a:pt x="24" y="321"/>
                    </a:lnTo>
                    <a:lnTo>
                      <a:pt x="40" y="317"/>
                    </a:lnTo>
                    <a:lnTo>
                      <a:pt x="93" y="356"/>
                    </a:lnTo>
                    <a:lnTo>
                      <a:pt x="108" y="335"/>
                    </a:lnTo>
                    <a:lnTo>
                      <a:pt x="113" y="311"/>
                    </a:lnTo>
                    <a:lnTo>
                      <a:pt x="125" y="291"/>
                    </a:lnTo>
                    <a:lnTo>
                      <a:pt x="133" y="259"/>
                    </a:lnTo>
                    <a:lnTo>
                      <a:pt x="139" y="259"/>
                    </a:lnTo>
                    <a:lnTo>
                      <a:pt x="139" y="269"/>
                    </a:lnTo>
                    <a:lnTo>
                      <a:pt x="148" y="266"/>
                    </a:lnTo>
                    <a:lnTo>
                      <a:pt x="143" y="257"/>
                    </a:lnTo>
                    <a:lnTo>
                      <a:pt x="154" y="244"/>
                    </a:lnTo>
                    <a:lnTo>
                      <a:pt x="185" y="232"/>
                    </a:lnTo>
                    <a:lnTo>
                      <a:pt x="236" y="197"/>
                    </a:lnTo>
                    <a:lnTo>
                      <a:pt x="267" y="133"/>
                    </a:lnTo>
                    <a:lnTo>
                      <a:pt x="276" y="133"/>
                    </a:lnTo>
                    <a:lnTo>
                      <a:pt x="258" y="90"/>
                    </a:lnTo>
                    <a:lnTo>
                      <a:pt x="273" y="85"/>
                    </a:lnTo>
                    <a:lnTo>
                      <a:pt x="218" y="57"/>
                    </a:lnTo>
                    <a:lnTo>
                      <a:pt x="172" y="59"/>
                    </a:lnTo>
                    <a:lnTo>
                      <a:pt x="140" y="30"/>
                    </a:lnTo>
                    <a:lnTo>
                      <a:pt x="102" y="0"/>
                    </a:lnTo>
                    <a:lnTo>
                      <a:pt x="84" y="20"/>
                    </a:lnTo>
                    <a:lnTo>
                      <a:pt x="39" y="44"/>
                    </a:lnTo>
                    <a:lnTo>
                      <a:pt x="28" y="88"/>
                    </a:lnTo>
                    <a:lnTo>
                      <a:pt x="24" y="114"/>
                    </a:lnTo>
                    <a:lnTo>
                      <a:pt x="0" y="14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35" name="Freeform 234"/>
              <p:cNvSpPr>
                <a:spLocks noChangeAspect="1"/>
              </p:cNvSpPr>
              <p:nvPr/>
            </p:nvSpPr>
            <p:spPr bwMode="auto">
              <a:xfrm>
                <a:off x="1384" y="2573"/>
                <a:ext cx="10" cy="13"/>
              </a:xfrm>
              <a:custGeom>
                <a:avLst/>
                <a:gdLst>
                  <a:gd name="T0" fmla="*/ 0 w 30"/>
                  <a:gd name="T1" fmla="*/ 0 h 49"/>
                  <a:gd name="T2" fmla="*/ 0 w 30"/>
                  <a:gd name="T3" fmla="*/ 0 h 49"/>
                  <a:gd name="T4" fmla="*/ 0 w 30"/>
                  <a:gd name="T5" fmla="*/ 0 h 49"/>
                  <a:gd name="T6" fmla="*/ 0 w 30"/>
                  <a:gd name="T7" fmla="*/ 0 h 49"/>
                  <a:gd name="T8" fmla="*/ 0 w 30"/>
                  <a:gd name="T9" fmla="*/ 0 h 49"/>
                  <a:gd name="T10" fmla="*/ 0 w 30"/>
                  <a:gd name="T11" fmla="*/ 0 h 49"/>
                  <a:gd name="T12" fmla="*/ 0 60000 65536"/>
                  <a:gd name="T13" fmla="*/ 0 60000 65536"/>
                  <a:gd name="T14" fmla="*/ 0 60000 65536"/>
                  <a:gd name="T15" fmla="*/ 0 60000 65536"/>
                  <a:gd name="T16" fmla="*/ 0 60000 65536"/>
                  <a:gd name="T17" fmla="*/ 0 60000 65536"/>
                  <a:gd name="T18" fmla="*/ 0 w 30"/>
                  <a:gd name="T19" fmla="*/ 0 h 49"/>
                  <a:gd name="T20" fmla="*/ 30 w 3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30" h="49">
                    <a:moveTo>
                      <a:pt x="0" y="0"/>
                    </a:moveTo>
                    <a:lnTo>
                      <a:pt x="17" y="28"/>
                    </a:lnTo>
                    <a:lnTo>
                      <a:pt x="0" y="46"/>
                    </a:lnTo>
                    <a:lnTo>
                      <a:pt x="30" y="49"/>
                    </a:lnTo>
                    <a:lnTo>
                      <a:pt x="14" y="0"/>
                    </a:lnTo>
                    <a:lnTo>
                      <a:pt x="0"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36" name="Freeform 235"/>
              <p:cNvSpPr>
                <a:spLocks noChangeAspect="1"/>
              </p:cNvSpPr>
              <p:nvPr/>
            </p:nvSpPr>
            <p:spPr bwMode="auto">
              <a:xfrm>
                <a:off x="1567" y="2617"/>
                <a:ext cx="4" cy="3"/>
              </a:xfrm>
              <a:custGeom>
                <a:avLst/>
                <a:gdLst>
                  <a:gd name="T0" fmla="*/ 0 w 13"/>
                  <a:gd name="T1" fmla="*/ 0 h 11"/>
                  <a:gd name="T2" fmla="*/ 0 w 13"/>
                  <a:gd name="T3" fmla="*/ 0 h 11"/>
                  <a:gd name="T4" fmla="*/ 0 w 13"/>
                  <a:gd name="T5" fmla="*/ 0 h 11"/>
                  <a:gd name="T6" fmla="*/ 0 w 13"/>
                  <a:gd name="T7" fmla="*/ 0 h 11"/>
                  <a:gd name="T8" fmla="*/ 0 60000 65536"/>
                  <a:gd name="T9" fmla="*/ 0 60000 65536"/>
                  <a:gd name="T10" fmla="*/ 0 60000 65536"/>
                  <a:gd name="T11" fmla="*/ 0 60000 65536"/>
                  <a:gd name="T12" fmla="*/ 0 w 13"/>
                  <a:gd name="T13" fmla="*/ 0 h 11"/>
                  <a:gd name="T14" fmla="*/ 13 w 13"/>
                  <a:gd name="T15" fmla="*/ 11 h 11"/>
                </a:gdLst>
                <a:ahLst/>
                <a:cxnLst>
                  <a:cxn ang="T8">
                    <a:pos x="T0" y="T1"/>
                  </a:cxn>
                  <a:cxn ang="T9">
                    <a:pos x="T2" y="T3"/>
                  </a:cxn>
                  <a:cxn ang="T10">
                    <a:pos x="T4" y="T5"/>
                  </a:cxn>
                  <a:cxn ang="T11">
                    <a:pos x="T6" y="T7"/>
                  </a:cxn>
                </a:cxnLst>
                <a:rect l="T12" t="T13" r="T14" b="T15"/>
                <a:pathLst>
                  <a:path w="13" h="11">
                    <a:moveTo>
                      <a:pt x="13" y="2"/>
                    </a:moveTo>
                    <a:lnTo>
                      <a:pt x="3" y="11"/>
                    </a:lnTo>
                    <a:lnTo>
                      <a:pt x="0" y="0"/>
                    </a:lnTo>
                    <a:lnTo>
                      <a:pt x="13" y="2"/>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7" name="Freeform 236"/>
              <p:cNvSpPr>
                <a:spLocks noChangeAspect="1"/>
              </p:cNvSpPr>
              <p:nvPr/>
            </p:nvSpPr>
            <p:spPr bwMode="auto">
              <a:xfrm>
                <a:off x="1550" y="2573"/>
                <a:ext cx="212" cy="293"/>
              </a:xfrm>
              <a:custGeom>
                <a:avLst/>
                <a:gdLst>
                  <a:gd name="T0" fmla="*/ 0 w 640"/>
                  <a:gd name="T1" fmla="*/ 0 h 1012"/>
                  <a:gd name="T2" fmla="*/ 0 w 640"/>
                  <a:gd name="T3" fmla="*/ 0 h 1012"/>
                  <a:gd name="T4" fmla="*/ 0 w 640"/>
                  <a:gd name="T5" fmla="*/ 0 h 1012"/>
                  <a:gd name="T6" fmla="*/ 0 w 640"/>
                  <a:gd name="T7" fmla="*/ 0 h 1012"/>
                  <a:gd name="T8" fmla="*/ 0 w 640"/>
                  <a:gd name="T9" fmla="*/ 0 h 1012"/>
                  <a:gd name="T10" fmla="*/ 0 w 640"/>
                  <a:gd name="T11" fmla="*/ 0 h 1012"/>
                  <a:gd name="T12" fmla="*/ 0 w 640"/>
                  <a:gd name="T13" fmla="*/ 0 h 1012"/>
                  <a:gd name="T14" fmla="*/ 0 w 640"/>
                  <a:gd name="T15" fmla="*/ 0 h 1012"/>
                  <a:gd name="T16" fmla="*/ 0 w 640"/>
                  <a:gd name="T17" fmla="*/ 0 h 1012"/>
                  <a:gd name="T18" fmla="*/ 0 w 640"/>
                  <a:gd name="T19" fmla="*/ 0 h 1012"/>
                  <a:gd name="T20" fmla="*/ 0 w 640"/>
                  <a:gd name="T21" fmla="*/ 0 h 1012"/>
                  <a:gd name="T22" fmla="*/ 0 w 640"/>
                  <a:gd name="T23" fmla="*/ 0 h 1012"/>
                  <a:gd name="T24" fmla="*/ 0 w 640"/>
                  <a:gd name="T25" fmla="*/ 0 h 1012"/>
                  <a:gd name="T26" fmla="*/ 0 w 640"/>
                  <a:gd name="T27" fmla="*/ 0 h 1012"/>
                  <a:gd name="T28" fmla="*/ 0 w 640"/>
                  <a:gd name="T29" fmla="*/ 0 h 1012"/>
                  <a:gd name="T30" fmla="*/ 0 w 640"/>
                  <a:gd name="T31" fmla="*/ 0 h 1012"/>
                  <a:gd name="T32" fmla="*/ 0 w 640"/>
                  <a:gd name="T33" fmla="*/ 0 h 1012"/>
                  <a:gd name="T34" fmla="*/ 0 w 640"/>
                  <a:gd name="T35" fmla="*/ 0 h 1012"/>
                  <a:gd name="T36" fmla="*/ 0 w 640"/>
                  <a:gd name="T37" fmla="*/ 0 h 1012"/>
                  <a:gd name="T38" fmla="*/ 0 w 640"/>
                  <a:gd name="T39" fmla="*/ 0 h 1012"/>
                  <a:gd name="T40" fmla="*/ 0 w 640"/>
                  <a:gd name="T41" fmla="*/ 0 h 1012"/>
                  <a:gd name="T42" fmla="*/ 0 w 640"/>
                  <a:gd name="T43" fmla="*/ 0 h 1012"/>
                  <a:gd name="T44" fmla="*/ 0 w 640"/>
                  <a:gd name="T45" fmla="*/ 0 h 1012"/>
                  <a:gd name="T46" fmla="*/ 0 w 640"/>
                  <a:gd name="T47" fmla="*/ 0 h 1012"/>
                  <a:gd name="T48" fmla="*/ 0 w 640"/>
                  <a:gd name="T49" fmla="*/ 0 h 1012"/>
                  <a:gd name="T50" fmla="*/ 0 w 640"/>
                  <a:gd name="T51" fmla="*/ 0 h 1012"/>
                  <a:gd name="T52" fmla="*/ 0 w 640"/>
                  <a:gd name="T53" fmla="*/ 0 h 1012"/>
                  <a:gd name="T54" fmla="*/ 0 w 640"/>
                  <a:gd name="T55" fmla="*/ 0 h 1012"/>
                  <a:gd name="T56" fmla="*/ 0 w 640"/>
                  <a:gd name="T57" fmla="*/ 0 h 1012"/>
                  <a:gd name="T58" fmla="*/ 0 w 640"/>
                  <a:gd name="T59" fmla="*/ 0 h 1012"/>
                  <a:gd name="T60" fmla="*/ 0 w 640"/>
                  <a:gd name="T61" fmla="*/ 0 h 1012"/>
                  <a:gd name="T62" fmla="*/ 0 w 640"/>
                  <a:gd name="T63" fmla="*/ 0 h 1012"/>
                  <a:gd name="T64" fmla="*/ 0 w 640"/>
                  <a:gd name="T65" fmla="*/ 0 h 1012"/>
                  <a:gd name="T66" fmla="*/ 0 w 640"/>
                  <a:gd name="T67" fmla="*/ 0 h 1012"/>
                  <a:gd name="T68" fmla="*/ 0 w 640"/>
                  <a:gd name="T69" fmla="*/ 0 h 1012"/>
                  <a:gd name="T70" fmla="*/ 0 w 640"/>
                  <a:gd name="T71" fmla="*/ 0 h 1012"/>
                  <a:gd name="T72" fmla="*/ 0 w 640"/>
                  <a:gd name="T73" fmla="*/ 0 h 1012"/>
                  <a:gd name="T74" fmla="*/ 0 w 640"/>
                  <a:gd name="T75" fmla="*/ 0 h 1012"/>
                  <a:gd name="T76" fmla="*/ 0 w 640"/>
                  <a:gd name="T77" fmla="*/ 0 h 1012"/>
                  <a:gd name="T78" fmla="*/ 0 w 640"/>
                  <a:gd name="T79" fmla="*/ 0 h 1012"/>
                  <a:gd name="T80" fmla="*/ 0 w 640"/>
                  <a:gd name="T81" fmla="*/ 0 h 10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0"/>
                  <a:gd name="T124" fmla="*/ 0 h 1012"/>
                  <a:gd name="T125" fmla="*/ 640 w 640"/>
                  <a:gd name="T126" fmla="*/ 1012 h 10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0" h="1012">
                    <a:moveTo>
                      <a:pt x="628" y="771"/>
                    </a:moveTo>
                    <a:lnTo>
                      <a:pt x="621" y="800"/>
                    </a:lnTo>
                    <a:lnTo>
                      <a:pt x="618" y="846"/>
                    </a:lnTo>
                    <a:lnTo>
                      <a:pt x="625" y="892"/>
                    </a:lnTo>
                    <a:lnTo>
                      <a:pt x="640" y="897"/>
                    </a:lnTo>
                    <a:lnTo>
                      <a:pt x="618" y="943"/>
                    </a:lnTo>
                    <a:lnTo>
                      <a:pt x="618" y="965"/>
                    </a:lnTo>
                    <a:lnTo>
                      <a:pt x="606" y="988"/>
                    </a:lnTo>
                    <a:lnTo>
                      <a:pt x="589" y="1012"/>
                    </a:lnTo>
                    <a:lnTo>
                      <a:pt x="579" y="1012"/>
                    </a:lnTo>
                    <a:lnTo>
                      <a:pt x="547" y="986"/>
                    </a:lnTo>
                    <a:lnTo>
                      <a:pt x="527" y="959"/>
                    </a:lnTo>
                    <a:lnTo>
                      <a:pt x="485" y="936"/>
                    </a:lnTo>
                    <a:lnTo>
                      <a:pt x="443" y="912"/>
                    </a:lnTo>
                    <a:lnTo>
                      <a:pt x="401" y="888"/>
                    </a:lnTo>
                    <a:lnTo>
                      <a:pt x="359" y="862"/>
                    </a:lnTo>
                    <a:lnTo>
                      <a:pt x="316" y="822"/>
                    </a:lnTo>
                    <a:lnTo>
                      <a:pt x="274" y="780"/>
                    </a:lnTo>
                    <a:lnTo>
                      <a:pt x="276" y="752"/>
                    </a:lnTo>
                    <a:lnTo>
                      <a:pt x="243" y="691"/>
                    </a:lnTo>
                    <a:lnTo>
                      <a:pt x="210" y="631"/>
                    </a:lnTo>
                    <a:lnTo>
                      <a:pt x="188" y="592"/>
                    </a:lnTo>
                    <a:lnTo>
                      <a:pt x="165" y="555"/>
                    </a:lnTo>
                    <a:lnTo>
                      <a:pt x="144" y="513"/>
                    </a:lnTo>
                    <a:lnTo>
                      <a:pt x="124" y="473"/>
                    </a:lnTo>
                    <a:lnTo>
                      <a:pt x="103" y="433"/>
                    </a:lnTo>
                    <a:lnTo>
                      <a:pt x="83" y="391"/>
                    </a:lnTo>
                    <a:lnTo>
                      <a:pt x="47" y="364"/>
                    </a:lnTo>
                    <a:lnTo>
                      <a:pt x="13" y="336"/>
                    </a:lnTo>
                    <a:lnTo>
                      <a:pt x="18" y="322"/>
                    </a:lnTo>
                    <a:lnTo>
                      <a:pt x="0" y="249"/>
                    </a:lnTo>
                    <a:lnTo>
                      <a:pt x="22" y="218"/>
                    </a:lnTo>
                    <a:lnTo>
                      <a:pt x="46" y="185"/>
                    </a:lnTo>
                    <a:lnTo>
                      <a:pt x="49" y="216"/>
                    </a:lnTo>
                    <a:lnTo>
                      <a:pt x="40" y="240"/>
                    </a:lnTo>
                    <a:lnTo>
                      <a:pt x="56" y="236"/>
                    </a:lnTo>
                    <a:lnTo>
                      <a:pt x="109" y="275"/>
                    </a:lnTo>
                    <a:lnTo>
                      <a:pt x="124" y="254"/>
                    </a:lnTo>
                    <a:lnTo>
                      <a:pt x="129" y="230"/>
                    </a:lnTo>
                    <a:lnTo>
                      <a:pt x="141" y="210"/>
                    </a:lnTo>
                    <a:lnTo>
                      <a:pt x="149" y="178"/>
                    </a:lnTo>
                    <a:lnTo>
                      <a:pt x="155" y="178"/>
                    </a:lnTo>
                    <a:lnTo>
                      <a:pt x="155" y="188"/>
                    </a:lnTo>
                    <a:lnTo>
                      <a:pt x="164" y="187"/>
                    </a:lnTo>
                    <a:lnTo>
                      <a:pt x="159" y="176"/>
                    </a:lnTo>
                    <a:lnTo>
                      <a:pt x="170" y="163"/>
                    </a:lnTo>
                    <a:lnTo>
                      <a:pt x="201" y="151"/>
                    </a:lnTo>
                    <a:lnTo>
                      <a:pt x="252" y="116"/>
                    </a:lnTo>
                    <a:lnTo>
                      <a:pt x="283" y="52"/>
                    </a:lnTo>
                    <a:lnTo>
                      <a:pt x="292" y="52"/>
                    </a:lnTo>
                    <a:lnTo>
                      <a:pt x="274" y="9"/>
                    </a:lnTo>
                    <a:lnTo>
                      <a:pt x="289" y="4"/>
                    </a:lnTo>
                    <a:lnTo>
                      <a:pt x="292" y="0"/>
                    </a:lnTo>
                    <a:lnTo>
                      <a:pt x="319" y="28"/>
                    </a:lnTo>
                    <a:lnTo>
                      <a:pt x="347" y="55"/>
                    </a:lnTo>
                    <a:lnTo>
                      <a:pt x="385" y="98"/>
                    </a:lnTo>
                    <a:lnTo>
                      <a:pt x="394" y="124"/>
                    </a:lnTo>
                    <a:lnTo>
                      <a:pt x="455" y="125"/>
                    </a:lnTo>
                    <a:lnTo>
                      <a:pt x="492" y="127"/>
                    </a:lnTo>
                    <a:lnTo>
                      <a:pt x="541" y="143"/>
                    </a:lnTo>
                    <a:lnTo>
                      <a:pt x="522" y="210"/>
                    </a:lnTo>
                    <a:lnTo>
                      <a:pt x="553" y="231"/>
                    </a:lnTo>
                    <a:lnTo>
                      <a:pt x="535" y="230"/>
                    </a:lnTo>
                    <a:lnTo>
                      <a:pt x="495" y="240"/>
                    </a:lnTo>
                    <a:lnTo>
                      <a:pt x="456" y="260"/>
                    </a:lnTo>
                    <a:lnTo>
                      <a:pt x="418" y="278"/>
                    </a:lnTo>
                    <a:lnTo>
                      <a:pt x="404" y="319"/>
                    </a:lnTo>
                    <a:lnTo>
                      <a:pt x="392" y="363"/>
                    </a:lnTo>
                    <a:lnTo>
                      <a:pt x="367" y="406"/>
                    </a:lnTo>
                    <a:lnTo>
                      <a:pt x="389" y="448"/>
                    </a:lnTo>
                    <a:lnTo>
                      <a:pt x="410" y="491"/>
                    </a:lnTo>
                    <a:lnTo>
                      <a:pt x="409" y="515"/>
                    </a:lnTo>
                    <a:lnTo>
                      <a:pt x="428" y="519"/>
                    </a:lnTo>
                    <a:lnTo>
                      <a:pt x="456" y="542"/>
                    </a:lnTo>
                    <a:lnTo>
                      <a:pt x="495" y="551"/>
                    </a:lnTo>
                    <a:lnTo>
                      <a:pt x="528" y="524"/>
                    </a:lnTo>
                    <a:lnTo>
                      <a:pt x="531" y="566"/>
                    </a:lnTo>
                    <a:lnTo>
                      <a:pt x="535" y="607"/>
                    </a:lnTo>
                    <a:lnTo>
                      <a:pt x="586" y="603"/>
                    </a:lnTo>
                    <a:lnTo>
                      <a:pt x="612" y="646"/>
                    </a:lnTo>
                    <a:lnTo>
                      <a:pt x="635" y="689"/>
                    </a:lnTo>
                    <a:lnTo>
                      <a:pt x="628" y="701"/>
                    </a:lnTo>
                    <a:lnTo>
                      <a:pt x="628" y="77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8" name="Freeform 319"/>
              <p:cNvSpPr>
                <a:spLocks noChangeAspect="1"/>
              </p:cNvSpPr>
              <p:nvPr/>
            </p:nvSpPr>
            <p:spPr bwMode="auto">
              <a:xfrm>
                <a:off x="522" y="1495"/>
                <a:ext cx="141" cy="65"/>
              </a:xfrm>
              <a:custGeom>
                <a:avLst/>
                <a:gdLst>
                  <a:gd name="T0" fmla="*/ 0 w 420"/>
                  <a:gd name="T1" fmla="*/ 0 h 222"/>
                  <a:gd name="T2" fmla="*/ 0 w 420"/>
                  <a:gd name="T3" fmla="*/ 0 h 222"/>
                  <a:gd name="T4" fmla="*/ 0 w 420"/>
                  <a:gd name="T5" fmla="*/ 0 h 222"/>
                  <a:gd name="T6" fmla="*/ 0 w 420"/>
                  <a:gd name="T7" fmla="*/ 0 h 222"/>
                  <a:gd name="T8" fmla="*/ 0 w 420"/>
                  <a:gd name="T9" fmla="*/ 0 h 222"/>
                  <a:gd name="T10" fmla="*/ 0 w 420"/>
                  <a:gd name="T11" fmla="*/ 0 h 222"/>
                  <a:gd name="T12" fmla="*/ 0 w 420"/>
                  <a:gd name="T13" fmla="*/ 0 h 222"/>
                  <a:gd name="T14" fmla="*/ 0 w 420"/>
                  <a:gd name="T15" fmla="*/ 0 h 222"/>
                  <a:gd name="T16" fmla="*/ 0 w 420"/>
                  <a:gd name="T17" fmla="*/ 0 h 222"/>
                  <a:gd name="T18" fmla="*/ 0 w 420"/>
                  <a:gd name="T19" fmla="*/ 0 h 222"/>
                  <a:gd name="T20" fmla="*/ 0 w 420"/>
                  <a:gd name="T21" fmla="*/ 0 h 222"/>
                  <a:gd name="T22" fmla="*/ 0 w 420"/>
                  <a:gd name="T23" fmla="*/ 0 h 222"/>
                  <a:gd name="T24" fmla="*/ 0 w 420"/>
                  <a:gd name="T25" fmla="*/ 0 h 222"/>
                  <a:gd name="T26" fmla="*/ 0 w 420"/>
                  <a:gd name="T27" fmla="*/ 0 h 222"/>
                  <a:gd name="T28" fmla="*/ 0 w 420"/>
                  <a:gd name="T29" fmla="*/ 0 h 222"/>
                  <a:gd name="T30" fmla="*/ 0 w 420"/>
                  <a:gd name="T31" fmla="*/ 0 h 222"/>
                  <a:gd name="T32" fmla="*/ 0 w 420"/>
                  <a:gd name="T33" fmla="*/ 0 h 222"/>
                  <a:gd name="T34" fmla="*/ 0 w 420"/>
                  <a:gd name="T35" fmla="*/ 0 h 222"/>
                  <a:gd name="T36" fmla="*/ 0 w 420"/>
                  <a:gd name="T37" fmla="*/ 0 h 222"/>
                  <a:gd name="T38" fmla="*/ 0 w 420"/>
                  <a:gd name="T39" fmla="*/ 0 h 222"/>
                  <a:gd name="T40" fmla="*/ 0 w 420"/>
                  <a:gd name="T41" fmla="*/ 0 h 222"/>
                  <a:gd name="T42" fmla="*/ 0 w 420"/>
                  <a:gd name="T43" fmla="*/ 0 h 222"/>
                  <a:gd name="T44" fmla="*/ 0 w 420"/>
                  <a:gd name="T45" fmla="*/ 0 h 222"/>
                  <a:gd name="T46" fmla="*/ 0 w 420"/>
                  <a:gd name="T47" fmla="*/ 0 h 222"/>
                  <a:gd name="T48" fmla="*/ 0 w 420"/>
                  <a:gd name="T49" fmla="*/ 0 h 222"/>
                  <a:gd name="T50" fmla="*/ 0 w 420"/>
                  <a:gd name="T51" fmla="*/ 0 h 222"/>
                  <a:gd name="T52" fmla="*/ 0 w 420"/>
                  <a:gd name="T53" fmla="*/ 0 h 222"/>
                  <a:gd name="T54" fmla="*/ 0 w 420"/>
                  <a:gd name="T55" fmla="*/ 0 h 222"/>
                  <a:gd name="T56" fmla="*/ 0 w 420"/>
                  <a:gd name="T57" fmla="*/ 0 h 222"/>
                  <a:gd name="T58" fmla="*/ 0 w 420"/>
                  <a:gd name="T59" fmla="*/ 0 h 222"/>
                  <a:gd name="T60" fmla="*/ 0 w 420"/>
                  <a:gd name="T61" fmla="*/ 0 h 222"/>
                  <a:gd name="T62" fmla="*/ 0 w 420"/>
                  <a:gd name="T63" fmla="*/ 0 h 222"/>
                  <a:gd name="T64" fmla="*/ 0 w 420"/>
                  <a:gd name="T65" fmla="*/ 0 h 222"/>
                  <a:gd name="T66" fmla="*/ 0 w 420"/>
                  <a:gd name="T67" fmla="*/ 0 h 222"/>
                  <a:gd name="T68" fmla="*/ 0 w 420"/>
                  <a:gd name="T69" fmla="*/ 0 h 222"/>
                  <a:gd name="T70" fmla="*/ 0 w 420"/>
                  <a:gd name="T71" fmla="*/ 0 h 222"/>
                  <a:gd name="T72" fmla="*/ 0 w 420"/>
                  <a:gd name="T73" fmla="*/ 0 h 222"/>
                  <a:gd name="T74" fmla="*/ 0 w 420"/>
                  <a:gd name="T75" fmla="*/ 0 h 222"/>
                  <a:gd name="T76" fmla="*/ 0 w 420"/>
                  <a:gd name="T77" fmla="*/ 0 h 222"/>
                  <a:gd name="T78" fmla="*/ 0 w 420"/>
                  <a:gd name="T79" fmla="*/ 0 h 222"/>
                  <a:gd name="T80" fmla="*/ 0 w 420"/>
                  <a:gd name="T81" fmla="*/ 0 h 222"/>
                  <a:gd name="T82" fmla="*/ 0 w 420"/>
                  <a:gd name="T83" fmla="*/ 0 h 222"/>
                  <a:gd name="T84" fmla="*/ 0 w 420"/>
                  <a:gd name="T85" fmla="*/ 0 h 222"/>
                  <a:gd name="T86" fmla="*/ 0 w 420"/>
                  <a:gd name="T87" fmla="*/ 0 h 2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0"/>
                  <a:gd name="T133" fmla="*/ 0 h 222"/>
                  <a:gd name="T134" fmla="*/ 420 w 420"/>
                  <a:gd name="T135" fmla="*/ 222 h 22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0" h="222">
                    <a:moveTo>
                      <a:pt x="420" y="134"/>
                    </a:moveTo>
                    <a:lnTo>
                      <a:pt x="408" y="116"/>
                    </a:lnTo>
                    <a:lnTo>
                      <a:pt x="385" y="92"/>
                    </a:lnTo>
                    <a:lnTo>
                      <a:pt x="363" y="89"/>
                    </a:lnTo>
                    <a:lnTo>
                      <a:pt x="365" y="95"/>
                    </a:lnTo>
                    <a:lnTo>
                      <a:pt x="353" y="91"/>
                    </a:lnTo>
                    <a:lnTo>
                      <a:pt x="315" y="91"/>
                    </a:lnTo>
                    <a:lnTo>
                      <a:pt x="287" y="112"/>
                    </a:lnTo>
                    <a:lnTo>
                      <a:pt x="284" y="122"/>
                    </a:lnTo>
                    <a:lnTo>
                      <a:pt x="266" y="122"/>
                    </a:lnTo>
                    <a:lnTo>
                      <a:pt x="281" y="103"/>
                    </a:lnTo>
                    <a:lnTo>
                      <a:pt x="312" y="73"/>
                    </a:lnTo>
                    <a:lnTo>
                      <a:pt x="312" y="48"/>
                    </a:lnTo>
                    <a:lnTo>
                      <a:pt x="280" y="18"/>
                    </a:lnTo>
                    <a:lnTo>
                      <a:pt x="280" y="27"/>
                    </a:lnTo>
                    <a:lnTo>
                      <a:pt x="256" y="0"/>
                    </a:lnTo>
                    <a:lnTo>
                      <a:pt x="191" y="43"/>
                    </a:lnTo>
                    <a:lnTo>
                      <a:pt x="127" y="86"/>
                    </a:lnTo>
                    <a:lnTo>
                      <a:pt x="65" y="130"/>
                    </a:lnTo>
                    <a:lnTo>
                      <a:pt x="0" y="173"/>
                    </a:lnTo>
                    <a:lnTo>
                      <a:pt x="32" y="148"/>
                    </a:lnTo>
                    <a:lnTo>
                      <a:pt x="59" y="133"/>
                    </a:lnTo>
                    <a:lnTo>
                      <a:pt x="78" y="130"/>
                    </a:lnTo>
                    <a:lnTo>
                      <a:pt x="97" y="119"/>
                    </a:lnTo>
                    <a:lnTo>
                      <a:pt x="96" y="128"/>
                    </a:lnTo>
                    <a:lnTo>
                      <a:pt x="108" y="127"/>
                    </a:lnTo>
                    <a:lnTo>
                      <a:pt x="71" y="143"/>
                    </a:lnTo>
                    <a:lnTo>
                      <a:pt x="66" y="163"/>
                    </a:lnTo>
                    <a:lnTo>
                      <a:pt x="144" y="163"/>
                    </a:lnTo>
                    <a:lnTo>
                      <a:pt x="121" y="195"/>
                    </a:lnTo>
                    <a:lnTo>
                      <a:pt x="153" y="207"/>
                    </a:lnTo>
                    <a:lnTo>
                      <a:pt x="178" y="210"/>
                    </a:lnTo>
                    <a:lnTo>
                      <a:pt x="168" y="222"/>
                    </a:lnTo>
                    <a:lnTo>
                      <a:pt x="196" y="215"/>
                    </a:lnTo>
                    <a:lnTo>
                      <a:pt x="215" y="207"/>
                    </a:lnTo>
                    <a:lnTo>
                      <a:pt x="212" y="198"/>
                    </a:lnTo>
                    <a:lnTo>
                      <a:pt x="265" y="175"/>
                    </a:lnTo>
                    <a:lnTo>
                      <a:pt x="281" y="164"/>
                    </a:lnTo>
                    <a:lnTo>
                      <a:pt x="288" y="152"/>
                    </a:lnTo>
                    <a:lnTo>
                      <a:pt x="293" y="163"/>
                    </a:lnTo>
                    <a:lnTo>
                      <a:pt x="320" y="160"/>
                    </a:lnTo>
                    <a:lnTo>
                      <a:pt x="335" y="151"/>
                    </a:lnTo>
                    <a:lnTo>
                      <a:pt x="366" y="151"/>
                    </a:lnTo>
                    <a:lnTo>
                      <a:pt x="420" y="13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39" name="Freeform 331"/>
              <p:cNvSpPr>
                <a:spLocks noChangeAspect="1"/>
              </p:cNvSpPr>
              <p:nvPr/>
            </p:nvSpPr>
            <p:spPr bwMode="auto">
              <a:xfrm>
                <a:off x="658" y="1460"/>
                <a:ext cx="35" cy="8"/>
              </a:xfrm>
              <a:custGeom>
                <a:avLst/>
                <a:gdLst>
                  <a:gd name="T0" fmla="*/ 0 w 106"/>
                  <a:gd name="T1" fmla="*/ 0 h 25"/>
                  <a:gd name="T2" fmla="*/ 0 w 106"/>
                  <a:gd name="T3" fmla="*/ 0 h 25"/>
                  <a:gd name="T4" fmla="*/ 0 w 106"/>
                  <a:gd name="T5" fmla="*/ 0 h 25"/>
                  <a:gd name="T6" fmla="*/ 0 w 106"/>
                  <a:gd name="T7" fmla="*/ 0 h 25"/>
                  <a:gd name="T8" fmla="*/ 0 w 106"/>
                  <a:gd name="T9" fmla="*/ 0 h 25"/>
                  <a:gd name="T10" fmla="*/ 0 60000 65536"/>
                  <a:gd name="T11" fmla="*/ 0 60000 65536"/>
                  <a:gd name="T12" fmla="*/ 0 60000 65536"/>
                  <a:gd name="T13" fmla="*/ 0 60000 65536"/>
                  <a:gd name="T14" fmla="*/ 0 60000 65536"/>
                  <a:gd name="T15" fmla="*/ 0 w 106"/>
                  <a:gd name="T16" fmla="*/ 0 h 25"/>
                  <a:gd name="T17" fmla="*/ 106 w 106"/>
                  <a:gd name="T18" fmla="*/ 25 h 25"/>
                </a:gdLst>
                <a:ahLst/>
                <a:cxnLst>
                  <a:cxn ang="T10">
                    <a:pos x="T0" y="T1"/>
                  </a:cxn>
                  <a:cxn ang="T11">
                    <a:pos x="T2" y="T3"/>
                  </a:cxn>
                  <a:cxn ang="T12">
                    <a:pos x="T4" y="T5"/>
                  </a:cxn>
                  <a:cxn ang="T13">
                    <a:pos x="T6" y="T7"/>
                  </a:cxn>
                  <a:cxn ang="T14">
                    <a:pos x="T8" y="T9"/>
                  </a:cxn>
                </a:cxnLst>
                <a:rect l="T15" t="T16" r="T17" b="T18"/>
                <a:pathLst>
                  <a:path w="106" h="25">
                    <a:moveTo>
                      <a:pt x="97" y="17"/>
                    </a:moveTo>
                    <a:lnTo>
                      <a:pt x="0" y="25"/>
                    </a:lnTo>
                    <a:lnTo>
                      <a:pt x="54" y="0"/>
                    </a:lnTo>
                    <a:lnTo>
                      <a:pt x="106" y="13"/>
                    </a:lnTo>
                    <a:lnTo>
                      <a:pt x="97" y="1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40" name="Freeform 359"/>
              <p:cNvSpPr>
                <a:spLocks noChangeAspect="1"/>
              </p:cNvSpPr>
              <p:nvPr/>
            </p:nvSpPr>
            <p:spPr bwMode="auto">
              <a:xfrm>
                <a:off x="909" y="1454"/>
                <a:ext cx="1052" cy="450"/>
              </a:xfrm>
              <a:custGeom>
                <a:avLst/>
                <a:gdLst>
                  <a:gd name="T0" fmla="*/ 0 w 3170"/>
                  <a:gd name="T1" fmla="*/ 0 h 1548"/>
                  <a:gd name="T2" fmla="*/ 0 w 3170"/>
                  <a:gd name="T3" fmla="*/ 0 h 1548"/>
                  <a:gd name="T4" fmla="*/ 0 w 3170"/>
                  <a:gd name="T5" fmla="*/ 0 h 1548"/>
                  <a:gd name="T6" fmla="*/ 0 w 3170"/>
                  <a:gd name="T7" fmla="*/ 0 h 1548"/>
                  <a:gd name="T8" fmla="*/ 0 w 3170"/>
                  <a:gd name="T9" fmla="*/ 0 h 1548"/>
                  <a:gd name="T10" fmla="*/ 0 w 3170"/>
                  <a:gd name="T11" fmla="*/ 0 h 1548"/>
                  <a:gd name="T12" fmla="*/ 0 w 3170"/>
                  <a:gd name="T13" fmla="*/ 0 h 1548"/>
                  <a:gd name="T14" fmla="*/ 0 w 3170"/>
                  <a:gd name="T15" fmla="*/ 0 h 1548"/>
                  <a:gd name="T16" fmla="*/ 0 w 3170"/>
                  <a:gd name="T17" fmla="*/ 0 h 1548"/>
                  <a:gd name="T18" fmla="*/ 0 w 3170"/>
                  <a:gd name="T19" fmla="*/ 0 h 1548"/>
                  <a:gd name="T20" fmla="*/ 0 w 3170"/>
                  <a:gd name="T21" fmla="*/ 0 h 1548"/>
                  <a:gd name="T22" fmla="*/ 0 w 3170"/>
                  <a:gd name="T23" fmla="*/ 0 h 1548"/>
                  <a:gd name="T24" fmla="*/ 0 w 3170"/>
                  <a:gd name="T25" fmla="*/ 0 h 1548"/>
                  <a:gd name="T26" fmla="*/ 0 w 3170"/>
                  <a:gd name="T27" fmla="*/ 0 h 1548"/>
                  <a:gd name="T28" fmla="*/ 0 w 3170"/>
                  <a:gd name="T29" fmla="*/ 0 h 1548"/>
                  <a:gd name="T30" fmla="*/ 0 w 3170"/>
                  <a:gd name="T31" fmla="*/ 0 h 1548"/>
                  <a:gd name="T32" fmla="*/ 0 w 3170"/>
                  <a:gd name="T33" fmla="*/ 0 h 1548"/>
                  <a:gd name="T34" fmla="*/ 0 w 3170"/>
                  <a:gd name="T35" fmla="*/ 0 h 1548"/>
                  <a:gd name="T36" fmla="*/ 0 w 3170"/>
                  <a:gd name="T37" fmla="*/ 0 h 1548"/>
                  <a:gd name="T38" fmla="*/ 0 w 3170"/>
                  <a:gd name="T39" fmla="*/ 0 h 1548"/>
                  <a:gd name="T40" fmla="*/ 0 w 3170"/>
                  <a:gd name="T41" fmla="*/ 0 h 1548"/>
                  <a:gd name="T42" fmla="*/ 0 w 3170"/>
                  <a:gd name="T43" fmla="*/ 0 h 1548"/>
                  <a:gd name="T44" fmla="*/ 0 w 3170"/>
                  <a:gd name="T45" fmla="*/ 0 h 1548"/>
                  <a:gd name="T46" fmla="*/ 0 w 3170"/>
                  <a:gd name="T47" fmla="*/ 0 h 1548"/>
                  <a:gd name="T48" fmla="*/ 0 w 3170"/>
                  <a:gd name="T49" fmla="*/ 0 h 1548"/>
                  <a:gd name="T50" fmla="*/ 0 w 3170"/>
                  <a:gd name="T51" fmla="*/ 0 h 1548"/>
                  <a:gd name="T52" fmla="*/ 0 w 3170"/>
                  <a:gd name="T53" fmla="*/ 0 h 1548"/>
                  <a:gd name="T54" fmla="*/ 0 w 3170"/>
                  <a:gd name="T55" fmla="*/ 0 h 1548"/>
                  <a:gd name="T56" fmla="*/ 0 w 3170"/>
                  <a:gd name="T57" fmla="*/ 0 h 1548"/>
                  <a:gd name="T58" fmla="*/ 0 w 3170"/>
                  <a:gd name="T59" fmla="*/ 0 h 1548"/>
                  <a:gd name="T60" fmla="*/ 0 w 3170"/>
                  <a:gd name="T61" fmla="*/ 0 h 1548"/>
                  <a:gd name="T62" fmla="*/ 0 w 3170"/>
                  <a:gd name="T63" fmla="*/ 0 h 1548"/>
                  <a:gd name="T64" fmla="*/ 0 w 3170"/>
                  <a:gd name="T65" fmla="*/ 0 h 1548"/>
                  <a:gd name="T66" fmla="*/ 0 w 3170"/>
                  <a:gd name="T67" fmla="*/ 0 h 1548"/>
                  <a:gd name="T68" fmla="*/ 0 w 3170"/>
                  <a:gd name="T69" fmla="*/ 0 h 1548"/>
                  <a:gd name="T70" fmla="*/ 0 w 3170"/>
                  <a:gd name="T71" fmla="*/ 0 h 1548"/>
                  <a:gd name="T72" fmla="*/ 0 w 3170"/>
                  <a:gd name="T73" fmla="*/ 0 h 1548"/>
                  <a:gd name="T74" fmla="*/ 0 w 3170"/>
                  <a:gd name="T75" fmla="*/ 0 h 1548"/>
                  <a:gd name="T76" fmla="*/ 0 w 3170"/>
                  <a:gd name="T77" fmla="*/ 0 h 1548"/>
                  <a:gd name="T78" fmla="*/ 0 w 3170"/>
                  <a:gd name="T79" fmla="*/ 0 h 1548"/>
                  <a:gd name="T80" fmla="*/ 0 w 3170"/>
                  <a:gd name="T81" fmla="*/ 0 h 1548"/>
                  <a:gd name="T82" fmla="*/ 0 w 3170"/>
                  <a:gd name="T83" fmla="*/ 0 h 1548"/>
                  <a:gd name="T84" fmla="*/ 0 w 3170"/>
                  <a:gd name="T85" fmla="*/ 0 h 1548"/>
                  <a:gd name="T86" fmla="*/ 0 w 3170"/>
                  <a:gd name="T87" fmla="*/ 0 h 1548"/>
                  <a:gd name="T88" fmla="*/ 0 w 3170"/>
                  <a:gd name="T89" fmla="*/ 0 h 1548"/>
                  <a:gd name="T90" fmla="*/ 0 w 3170"/>
                  <a:gd name="T91" fmla="*/ 0 h 1548"/>
                  <a:gd name="T92" fmla="*/ 0 w 3170"/>
                  <a:gd name="T93" fmla="*/ 0 h 1548"/>
                  <a:gd name="T94" fmla="*/ 0 w 3170"/>
                  <a:gd name="T95" fmla="*/ 0 h 1548"/>
                  <a:gd name="T96" fmla="*/ 0 w 3170"/>
                  <a:gd name="T97" fmla="*/ 0 h 1548"/>
                  <a:gd name="T98" fmla="*/ 0 w 3170"/>
                  <a:gd name="T99" fmla="*/ 0 h 1548"/>
                  <a:gd name="T100" fmla="*/ 0 w 3170"/>
                  <a:gd name="T101" fmla="*/ 0 h 1548"/>
                  <a:gd name="T102" fmla="*/ 0 w 3170"/>
                  <a:gd name="T103" fmla="*/ 0 h 1548"/>
                  <a:gd name="T104" fmla="*/ 0 w 3170"/>
                  <a:gd name="T105" fmla="*/ 0 h 1548"/>
                  <a:gd name="T106" fmla="*/ 0 w 3170"/>
                  <a:gd name="T107" fmla="*/ 0 h 1548"/>
                  <a:gd name="T108" fmla="*/ 0 w 3170"/>
                  <a:gd name="T109" fmla="*/ 0 h 1548"/>
                  <a:gd name="T110" fmla="*/ 0 w 3170"/>
                  <a:gd name="T111" fmla="*/ 0 h 1548"/>
                  <a:gd name="T112" fmla="*/ 0 w 3170"/>
                  <a:gd name="T113" fmla="*/ 0 h 15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70"/>
                  <a:gd name="T172" fmla="*/ 0 h 1548"/>
                  <a:gd name="T173" fmla="*/ 3170 w 3170"/>
                  <a:gd name="T174" fmla="*/ 1548 h 15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70" h="1548">
                    <a:moveTo>
                      <a:pt x="2335" y="272"/>
                    </a:moveTo>
                    <a:lnTo>
                      <a:pt x="2317" y="254"/>
                    </a:lnTo>
                    <a:lnTo>
                      <a:pt x="2366" y="257"/>
                    </a:lnTo>
                    <a:lnTo>
                      <a:pt x="2391" y="270"/>
                    </a:lnTo>
                    <a:lnTo>
                      <a:pt x="2415" y="264"/>
                    </a:lnTo>
                    <a:lnTo>
                      <a:pt x="2397" y="237"/>
                    </a:lnTo>
                    <a:lnTo>
                      <a:pt x="2415" y="243"/>
                    </a:lnTo>
                    <a:lnTo>
                      <a:pt x="2426" y="246"/>
                    </a:lnTo>
                    <a:lnTo>
                      <a:pt x="2441" y="261"/>
                    </a:lnTo>
                    <a:lnTo>
                      <a:pt x="2529" y="228"/>
                    </a:lnTo>
                    <a:lnTo>
                      <a:pt x="2547" y="203"/>
                    </a:lnTo>
                    <a:lnTo>
                      <a:pt x="2541" y="179"/>
                    </a:lnTo>
                    <a:lnTo>
                      <a:pt x="2545" y="164"/>
                    </a:lnTo>
                    <a:lnTo>
                      <a:pt x="2591" y="148"/>
                    </a:lnTo>
                    <a:lnTo>
                      <a:pt x="2564" y="143"/>
                    </a:lnTo>
                    <a:lnTo>
                      <a:pt x="2600" y="128"/>
                    </a:lnTo>
                    <a:lnTo>
                      <a:pt x="2544" y="112"/>
                    </a:lnTo>
                    <a:lnTo>
                      <a:pt x="2582" y="108"/>
                    </a:lnTo>
                    <a:lnTo>
                      <a:pt x="2473" y="105"/>
                    </a:lnTo>
                    <a:lnTo>
                      <a:pt x="2463" y="130"/>
                    </a:lnTo>
                    <a:lnTo>
                      <a:pt x="2469" y="140"/>
                    </a:lnTo>
                    <a:lnTo>
                      <a:pt x="2463" y="151"/>
                    </a:lnTo>
                    <a:lnTo>
                      <a:pt x="2432" y="151"/>
                    </a:lnTo>
                    <a:lnTo>
                      <a:pt x="2350" y="217"/>
                    </a:lnTo>
                    <a:lnTo>
                      <a:pt x="2321" y="220"/>
                    </a:lnTo>
                    <a:lnTo>
                      <a:pt x="2312" y="182"/>
                    </a:lnTo>
                    <a:lnTo>
                      <a:pt x="2326" y="173"/>
                    </a:lnTo>
                    <a:lnTo>
                      <a:pt x="2348" y="142"/>
                    </a:lnTo>
                    <a:lnTo>
                      <a:pt x="2317" y="127"/>
                    </a:lnTo>
                    <a:lnTo>
                      <a:pt x="2251" y="173"/>
                    </a:lnTo>
                    <a:lnTo>
                      <a:pt x="2267" y="133"/>
                    </a:lnTo>
                    <a:lnTo>
                      <a:pt x="2255" y="124"/>
                    </a:lnTo>
                    <a:lnTo>
                      <a:pt x="2291" y="117"/>
                    </a:lnTo>
                    <a:lnTo>
                      <a:pt x="2267" y="108"/>
                    </a:lnTo>
                    <a:lnTo>
                      <a:pt x="2229" y="106"/>
                    </a:lnTo>
                    <a:lnTo>
                      <a:pt x="2223" y="102"/>
                    </a:lnTo>
                    <a:lnTo>
                      <a:pt x="2254" y="87"/>
                    </a:lnTo>
                    <a:lnTo>
                      <a:pt x="2252" y="81"/>
                    </a:lnTo>
                    <a:lnTo>
                      <a:pt x="2272" y="81"/>
                    </a:lnTo>
                    <a:lnTo>
                      <a:pt x="2258" y="52"/>
                    </a:lnTo>
                    <a:lnTo>
                      <a:pt x="2270" y="24"/>
                    </a:lnTo>
                    <a:lnTo>
                      <a:pt x="2251" y="11"/>
                    </a:lnTo>
                    <a:lnTo>
                      <a:pt x="2236" y="9"/>
                    </a:lnTo>
                    <a:lnTo>
                      <a:pt x="2247" y="0"/>
                    </a:lnTo>
                    <a:lnTo>
                      <a:pt x="2218" y="8"/>
                    </a:lnTo>
                    <a:lnTo>
                      <a:pt x="2235" y="8"/>
                    </a:lnTo>
                    <a:lnTo>
                      <a:pt x="2181" y="21"/>
                    </a:lnTo>
                    <a:lnTo>
                      <a:pt x="2188" y="30"/>
                    </a:lnTo>
                    <a:lnTo>
                      <a:pt x="2151" y="33"/>
                    </a:lnTo>
                    <a:lnTo>
                      <a:pt x="2133" y="63"/>
                    </a:lnTo>
                    <a:lnTo>
                      <a:pt x="2142" y="66"/>
                    </a:lnTo>
                    <a:lnTo>
                      <a:pt x="2115" y="72"/>
                    </a:lnTo>
                    <a:lnTo>
                      <a:pt x="2100" y="97"/>
                    </a:lnTo>
                    <a:lnTo>
                      <a:pt x="2182" y="120"/>
                    </a:lnTo>
                    <a:lnTo>
                      <a:pt x="2158" y="126"/>
                    </a:lnTo>
                    <a:lnTo>
                      <a:pt x="2163" y="121"/>
                    </a:lnTo>
                    <a:lnTo>
                      <a:pt x="2142" y="131"/>
                    </a:lnTo>
                    <a:lnTo>
                      <a:pt x="2120" y="151"/>
                    </a:lnTo>
                    <a:lnTo>
                      <a:pt x="2157" y="139"/>
                    </a:lnTo>
                    <a:lnTo>
                      <a:pt x="2139" y="155"/>
                    </a:lnTo>
                    <a:lnTo>
                      <a:pt x="2066" y="181"/>
                    </a:lnTo>
                    <a:lnTo>
                      <a:pt x="2035" y="217"/>
                    </a:lnTo>
                    <a:lnTo>
                      <a:pt x="2015" y="236"/>
                    </a:lnTo>
                    <a:lnTo>
                      <a:pt x="1991" y="236"/>
                    </a:lnTo>
                    <a:lnTo>
                      <a:pt x="1993" y="245"/>
                    </a:lnTo>
                    <a:lnTo>
                      <a:pt x="1991" y="234"/>
                    </a:lnTo>
                    <a:lnTo>
                      <a:pt x="1996" y="234"/>
                    </a:lnTo>
                    <a:lnTo>
                      <a:pt x="2021" y="230"/>
                    </a:lnTo>
                    <a:lnTo>
                      <a:pt x="2009" y="224"/>
                    </a:lnTo>
                    <a:lnTo>
                      <a:pt x="2021" y="214"/>
                    </a:lnTo>
                    <a:lnTo>
                      <a:pt x="2002" y="218"/>
                    </a:lnTo>
                    <a:lnTo>
                      <a:pt x="2051" y="170"/>
                    </a:lnTo>
                    <a:lnTo>
                      <a:pt x="2018" y="179"/>
                    </a:lnTo>
                    <a:lnTo>
                      <a:pt x="2024" y="173"/>
                    </a:lnTo>
                    <a:lnTo>
                      <a:pt x="1984" y="166"/>
                    </a:lnTo>
                    <a:lnTo>
                      <a:pt x="1954" y="173"/>
                    </a:lnTo>
                    <a:lnTo>
                      <a:pt x="1963" y="190"/>
                    </a:lnTo>
                    <a:lnTo>
                      <a:pt x="1987" y="196"/>
                    </a:lnTo>
                    <a:lnTo>
                      <a:pt x="1951" y="197"/>
                    </a:lnTo>
                    <a:lnTo>
                      <a:pt x="1941" y="182"/>
                    </a:lnTo>
                    <a:lnTo>
                      <a:pt x="1929" y="197"/>
                    </a:lnTo>
                    <a:lnTo>
                      <a:pt x="1855" y="196"/>
                    </a:lnTo>
                    <a:lnTo>
                      <a:pt x="1784" y="194"/>
                    </a:lnTo>
                    <a:lnTo>
                      <a:pt x="1763" y="182"/>
                    </a:lnTo>
                    <a:lnTo>
                      <a:pt x="1733" y="179"/>
                    </a:lnTo>
                    <a:lnTo>
                      <a:pt x="1720" y="160"/>
                    </a:lnTo>
                    <a:lnTo>
                      <a:pt x="1709" y="140"/>
                    </a:lnTo>
                    <a:lnTo>
                      <a:pt x="1594" y="169"/>
                    </a:lnTo>
                    <a:lnTo>
                      <a:pt x="1617" y="178"/>
                    </a:lnTo>
                    <a:lnTo>
                      <a:pt x="1673" y="166"/>
                    </a:lnTo>
                    <a:lnTo>
                      <a:pt x="1709" y="158"/>
                    </a:lnTo>
                    <a:lnTo>
                      <a:pt x="1641" y="181"/>
                    </a:lnTo>
                    <a:lnTo>
                      <a:pt x="1608" y="185"/>
                    </a:lnTo>
                    <a:lnTo>
                      <a:pt x="1585" y="240"/>
                    </a:lnTo>
                    <a:lnTo>
                      <a:pt x="1572" y="231"/>
                    </a:lnTo>
                    <a:lnTo>
                      <a:pt x="1561" y="263"/>
                    </a:lnTo>
                    <a:lnTo>
                      <a:pt x="1546" y="225"/>
                    </a:lnTo>
                    <a:lnTo>
                      <a:pt x="1572" y="225"/>
                    </a:lnTo>
                    <a:lnTo>
                      <a:pt x="1564" y="203"/>
                    </a:lnTo>
                    <a:lnTo>
                      <a:pt x="1545" y="214"/>
                    </a:lnTo>
                    <a:lnTo>
                      <a:pt x="1545" y="196"/>
                    </a:lnTo>
                    <a:lnTo>
                      <a:pt x="1520" y="187"/>
                    </a:lnTo>
                    <a:lnTo>
                      <a:pt x="1381" y="200"/>
                    </a:lnTo>
                    <a:lnTo>
                      <a:pt x="1332" y="188"/>
                    </a:lnTo>
                    <a:lnTo>
                      <a:pt x="1387" y="172"/>
                    </a:lnTo>
                    <a:lnTo>
                      <a:pt x="1406" y="167"/>
                    </a:lnTo>
                    <a:lnTo>
                      <a:pt x="1367" y="137"/>
                    </a:lnTo>
                    <a:lnTo>
                      <a:pt x="1343" y="143"/>
                    </a:lnTo>
                    <a:lnTo>
                      <a:pt x="1251" y="121"/>
                    </a:lnTo>
                    <a:lnTo>
                      <a:pt x="1158" y="99"/>
                    </a:lnTo>
                    <a:lnTo>
                      <a:pt x="1109" y="120"/>
                    </a:lnTo>
                    <a:lnTo>
                      <a:pt x="1090" y="115"/>
                    </a:lnTo>
                    <a:lnTo>
                      <a:pt x="1105" y="105"/>
                    </a:lnTo>
                    <a:lnTo>
                      <a:pt x="1114" y="84"/>
                    </a:lnTo>
                    <a:lnTo>
                      <a:pt x="1103" y="91"/>
                    </a:lnTo>
                    <a:lnTo>
                      <a:pt x="1085" y="103"/>
                    </a:lnTo>
                    <a:lnTo>
                      <a:pt x="1063" y="112"/>
                    </a:lnTo>
                    <a:lnTo>
                      <a:pt x="1046" y="123"/>
                    </a:lnTo>
                    <a:lnTo>
                      <a:pt x="1030" y="90"/>
                    </a:lnTo>
                    <a:lnTo>
                      <a:pt x="1015" y="67"/>
                    </a:lnTo>
                    <a:lnTo>
                      <a:pt x="1020" y="81"/>
                    </a:lnTo>
                    <a:lnTo>
                      <a:pt x="942" y="103"/>
                    </a:lnTo>
                    <a:lnTo>
                      <a:pt x="945" y="97"/>
                    </a:lnTo>
                    <a:lnTo>
                      <a:pt x="864" y="111"/>
                    </a:lnTo>
                    <a:lnTo>
                      <a:pt x="945" y="82"/>
                    </a:lnTo>
                    <a:lnTo>
                      <a:pt x="888" y="90"/>
                    </a:lnTo>
                    <a:lnTo>
                      <a:pt x="797" y="114"/>
                    </a:lnTo>
                    <a:lnTo>
                      <a:pt x="705" y="137"/>
                    </a:lnTo>
                    <a:lnTo>
                      <a:pt x="694" y="151"/>
                    </a:lnTo>
                    <a:lnTo>
                      <a:pt x="664" y="145"/>
                    </a:lnTo>
                    <a:lnTo>
                      <a:pt x="658" y="154"/>
                    </a:lnTo>
                    <a:lnTo>
                      <a:pt x="585" y="130"/>
                    </a:lnTo>
                    <a:lnTo>
                      <a:pt x="515" y="106"/>
                    </a:lnTo>
                    <a:lnTo>
                      <a:pt x="448" y="163"/>
                    </a:lnTo>
                    <a:lnTo>
                      <a:pt x="382" y="218"/>
                    </a:lnTo>
                    <a:lnTo>
                      <a:pt x="317" y="273"/>
                    </a:lnTo>
                    <a:lnTo>
                      <a:pt x="249" y="328"/>
                    </a:lnTo>
                    <a:lnTo>
                      <a:pt x="187" y="387"/>
                    </a:lnTo>
                    <a:lnTo>
                      <a:pt x="124" y="445"/>
                    </a:lnTo>
                    <a:lnTo>
                      <a:pt x="63" y="503"/>
                    </a:lnTo>
                    <a:lnTo>
                      <a:pt x="0" y="561"/>
                    </a:lnTo>
                    <a:lnTo>
                      <a:pt x="78" y="558"/>
                    </a:lnTo>
                    <a:lnTo>
                      <a:pt x="58" y="572"/>
                    </a:lnTo>
                    <a:lnTo>
                      <a:pt x="69" y="581"/>
                    </a:lnTo>
                    <a:lnTo>
                      <a:pt x="69" y="631"/>
                    </a:lnTo>
                    <a:lnTo>
                      <a:pt x="105" y="619"/>
                    </a:lnTo>
                    <a:lnTo>
                      <a:pt x="134" y="603"/>
                    </a:lnTo>
                    <a:lnTo>
                      <a:pt x="190" y="585"/>
                    </a:lnTo>
                    <a:lnTo>
                      <a:pt x="203" y="640"/>
                    </a:lnTo>
                    <a:lnTo>
                      <a:pt x="193" y="688"/>
                    </a:lnTo>
                    <a:lnTo>
                      <a:pt x="184" y="736"/>
                    </a:lnTo>
                    <a:lnTo>
                      <a:pt x="203" y="761"/>
                    </a:lnTo>
                    <a:lnTo>
                      <a:pt x="224" y="785"/>
                    </a:lnTo>
                    <a:lnTo>
                      <a:pt x="179" y="833"/>
                    </a:lnTo>
                    <a:lnTo>
                      <a:pt x="218" y="800"/>
                    </a:lnTo>
                    <a:lnTo>
                      <a:pt x="218" y="809"/>
                    </a:lnTo>
                    <a:lnTo>
                      <a:pt x="182" y="831"/>
                    </a:lnTo>
                    <a:lnTo>
                      <a:pt x="188" y="833"/>
                    </a:lnTo>
                    <a:lnTo>
                      <a:pt x="166" y="852"/>
                    </a:lnTo>
                    <a:lnTo>
                      <a:pt x="152" y="851"/>
                    </a:lnTo>
                    <a:lnTo>
                      <a:pt x="154" y="869"/>
                    </a:lnTo>
                    <a:lnTo>
                      <a:pt x="145" y="855"/>
                    </a:lnTo>
                    <a:lnTo>
                      <a:pt x="140" y="878"/>
                    </a:lnTo>
                    <a:lnTo>
                      <a:pt x="164" y="876"/>
                    </a:lnTo>
                    <a:lnTo>
                      <a:pt x="149" y="876"/>
                    </a:lnTo>
                    <a:lnTo>
                      <a:pt x="149" y="888"/>
                    </a:lnTo>
                    <a:lnTo>
                      <a:pt x="139" y="882"/>
                    </a:lnTo>
                    <a:lnTo>
                      <a:pt x="143" y="918"/>
                    </a:lnTo>
                    <a:lnTo>
                      <a:pt x="199" y="884"/>
                    </a:lnTo>
                    <a:lnTo>
                      <a:pt x="178" y="915"/>
                    </a:lnTo>
                    <a:lnTo>
                      <a:pt x="190" y="921"/>
                    </a:lnTo>
                    <a:lnTo>
                      <a:pt x="166" y="913"/>
                    </a:lnTo>
                    <a:lnTo>
                      <a:pt x="161" y="949"/>
                    </a:lnTo>
                    <a:lnTo>
                      <a:pt x="170" y="945"/>
                    </a:lnTo>
                    <a:lnTo>
                      <a:pt x="139" y="978"/>
                    </a:lnTo>
                    <a:lnTo>
                      <a:pt x="155" y="966"/>
                    </a:lnTo>
                    <a:lnTo>
                      <a:pt x="154" y="981"/>
                    </a:lnTo>
                    <a:lnTo>
                      <a:pt x="217" y="948"/>
                    </a:lnTo>
                    <a:lnTo>
                      <a:pt x="196" y="973"/>
                    </a:lnTo>
                    <a:lnTo>
                      <a:pt x="194" y="992"/>
                    </a:lnTo>
                    <a:lnTo>
                      <a:pt x="187" y="975"/>
                    </a:lnTo>
                    <a:lnTo>
                      <a:pt x="136" y="1001"/>
                    </a:lnTo>
                    <a:lnTo>
                      <a:pt x="139" y="1013"/>
                    </a:lnTo>
                    <a:lnTo>
                      <a:pt x="152" y="1004"/>
                    </a:lnTo>
                    <a:lnTo>
                      <a:pt x="182" y="1009"/>
                    </a:lnTo>
                    <a:lnTo>
                      <a:pt x="134" y="1019"/>
                    </a:lnTo>
                    <a:lnTo>
                      <a:pt x="121" y="1027"/>
                    </a:lnTo>
                    <a:lnTo>
                      <a:pt x="142" y="1028"/>
                    </a:lnTo>
                    <a:lnTo>
                      <a:pt x="115" y="1039"/>
                    </a:lnTo>
                    <a:lnTo>
                      <a:pt x="149" y="1051"/>
                    </a:lnTo>
                    <a:lnTo>
                      <a:pt x="161" y="1045"/>
                    </a:lnTo>
                    <a:lnTo>
                      <a:pt x="172" y="1048"/>
                    </a:lnTo>
                    <a:lnTo>
                      <a:pt x="154" y="1054"/>
                    </a:lnTo>
                    <a:lnTo>
                      <a:pt x="173" y="1055"/>
                    </a:lnTo>
                    <a:lnTo>
                      <a:pt x="160" y="1061"/>
                    </a:lnTo>
                    <a:lnTo>
                      <a:pt x="197" y="1049"/>
                    </a:lnTo>
                    <a:lnTo>
                      <a:pt x="203" y="1042"/>
                    </a:lnTo>
                    <a:lnTo>
                      <a:pt x="182" y="1061"/>
                    </a:lnTo>
                    <a:lnTo>
                      <a:pt x="164" y="1063"/>
                    </a:lnTo>
                    <a:lnTo>
                      <a:pt x="158" y="1072"/>
                    </a:lnTo>
                    <a:lnTo>
                      <a:pt x="190" y="1061"/>
                    </a:lnTo>
                    <a:lnTo>
                      <a:pt x="190" y="1073"/>
                    </a:lnTo>
                    <a:lnTo>
                      <a:pt x="220" y="1055"/>
                    </a:lnTo>
                    <a:lnTo>
                      <a:pt x="205" y="1080"/>
                    </a:lnTo>
                    <a:lnTo>
                      <a:pt x="231" y="1070"/>
                    </a:lnTo>
                    <a:lnTo>
                      <a:pt x="194" y="1094"/>
                    </a:lnTo>
                    <a:lnTo>
                      <a:pt x="217" y="1107"/>
                    </a:lnTo>
                    <a:lnTo>
                      <a:pt x="236" y="1085"/>
                    </a:lnTo>
                    <a:lnTo>
                      <a:pt x="224" y="1116"/>
                    </a:lnTo>
                    <a:lnTo>
                      <a:pt x="230" y="1116"/>
                    </a:lnTo>
                    <a:lnTo>
                      <a:pt x="212" y="1116"/>
                    </a:lnTo>
                    <a:lnTo>
                      <a:pt x="231" y="1122"/>
                    </a:lnTo>
                    <a:lnTo>
                      <a:pt x="249" y="1116"/>
                    </a:lnTo>
                    <a:lnTo>
                      <a:pt x="234" y="1133"/>
                    </a:lnTo>
                    <a:lnTo>
                      <a:pt x="248" y="1136"/>
                    </a:lnTo>
                    <a:lnTo>
                      <a:pt x="230" y="1143"/>
                    </a:lnTo>
                    <a:lnTo>
                      <a:pt x="245" y="1152"/>
                    </a:lnTo>
                    <a:lnTo>
                      <a:pt x="320" y="1152"/>
                    </a:lnTo>
                    <a:lnTo>
                      <a:pt x="393" y="1152"/>
                    </a:lnTo>
                    <a:lnTo>
                      <a:pt x="466" y="1152"/>
                    </a:lnTo>
                    <a:lnTo>
                      <a:pt x="539" y="1151"/>
                    </a:lnTo>
                    <a:lnTo>
                      <a:pt x="614" y="1151"/>
                    </a:lnTo>
                    <a:lnTo>
                      <a:pt x="687" y="1151"/>
                    </a:lnTo>
                    <a:lnTo>
                      <a:pt x="760" y="1151"/>
                    </a:lnTo>
                    <a:lnTo>
                      <a:pt x="835" y="1151"/>
                    </a:lnTo>
                    <a:lnTo>
                      <a:pt x="908" y="1151"/>
                    </a:lnTo>
                    <a:lnTo>
                      <a:pt x="981" y="1151"/>
                    </a:lnTo>
                    <a:lnTo>
                      <a:pt x="1055" y="1151"/>
                    </a:lnTo>
                    <a:lnTo>
                      <a:pt x="1129" y="1151"/>
                    </a:lnTo>
                    <a:lnTo>
                      <a:pt x="1202" y="1151"/>
                    </a:lnTo>
                    <a:lnTo>
                      <a:pt x="1276" y="1151"/>
                    </a:lnTo>
                    <a:lnTo>
                      <a:pt x="1349" y="1151"/>
                    </a:lnTo>
                    <a:lnTo>
                      <a:pt x="1423" y="1151"/>
                    </a:lnTo>
                    <a:lnTo>
                      <a:pt x="1442" y="1131"/>
                    </a:lnTo>
                    <a:lnTo>
                      <a:pt x="1436" y="1163"/>
                    </a:lnTo>
                    <a:lnTo>
                      <a:pt x="1485" y="1172"/>
                    </a:lnTo>
                    <a:lnTo>
                      <a:pt x="1548" y="1198"/>
                    </a:lnTo>
                    <a:lnTo>
                      <a:pt x="1587" y="1192"/>
                    </a:lnTo>
                    <a:lnTo>
                      <a:pt x="1621" y="1206"/>
                    </a:lnTo>
                    <a:lnTo>
                      <a:pt x="1681" y="1191"/>
                    </a:lnTo>
                    <a:lnTo>
                      <a:pt x="1717" y="1215"/>
                    </a:lnTo>
                    <a:lnTo>
                      <a:pt x="1754" y="1239"/>
                    </a:lnTo>
                    <a:lnTo>
                      <a:pt x="1791" y="1263"/>
                    </a:lnTo>
                    <a:lnTo>
                      <a:pt x="1829" y="1285"/>
                    </a:lnTo>
                    <a:lnTo>
                      <a:pt x="1832" y="1309"/>
                    </a:lnTo>
                    <a:lnTo>
                      <a:pt x="1848" y="1306"/>
                    </a:lnTo>
                    <a:lnTo>
                      <a:pt x="1842" y="1321"/>
                    </a:lnTo>
                    <a:lnTo>
                      <a:pt x="1876" y="1348"/>
                    </a:lnTo>
                    <a:lnTo>
                      <a:pt x="1867" y="1395"/>
                    </a:lnTo>
                    <a:lnTo>
                      <a:pt x="1858" y="1443"/>
                    </a:lnTo>
                    <a:lnTo>
                      <a:pt x="1835" y="1474"/>
                    </a:lnTo>
                    <a:lnTo>
                      <a:pt x="1781" y="1528"/>
                    </a:lnTo>
                    <a:lnTo>
                      <a:pt x="1794" y="1548"/>
                    </a:lnTo>
                    <a:lnTo>
                      <a:pt x="1842" y="1533"/>
                    </a:lnTo>
                    <a:lnTo>
                      <a:pt x="1888" y="1516"/>
                    </a:lnTo>
                    <a:lnTo>
                      <a:pt x="1936" y="1501"/>
                    </a:lnTo>
                    <a:lnTo>
                      <a:pt x="1982" y="1485"/>
                    </a:lnTo>
                    <a:lnTo>
                      <a:pt x="1987" y="1451"/>
                    </a:lnTo>
                    <a:lnTo>
                      <a:pt x="2041" y="1446"/>
                    </a:lnTo>
                    <a:lnTo>
                      <a:pt x="2094" y="1442"/>
                    </a:lnTo>
                    <a:lnTo>
                      <a:pt x="2139" y="1409"/>
                    </a:lnTo>
                    <a:lnTo>
                      <a:pt x="2182" y="1376"/>
                    </a:lnTo>
                    <a:lnTo>
                      <a:pt x="2267" y="1370"/>
                    </a:lnTo>
                    <a:lnTo>
                      <a:pt x="2352" y="1366"/>
                    </a:lnTo>
                    <a:lnTo>
                      <a:pt x="2382" y="1348"/>
                    </a:lnTo>
                    <a:lnTo>
                      <a:pt x="2423" y="1313"/>
                    </a:lnTo>
                    <a:lnTo>
                      <a:pt x="2461" y="1273"/>
                    </a:lnTo>
                    <a:lnTo>
                      <a:pt x="2499" y="1233"/>
                    </a:lnTo>
                    <a:lnTo>
                      <a:pt x="2503" y="1245"/>
                    </a:lnTo>
                    <a:lnTo>
                      <a:pt x="2524" y="1243"/>
                    </a:lnTo>
                    <a:lnTo>
                      <a:pt x="2553" y="1255"/>
                    </a:lnTo>
                    <a:lnTo>
                      <a:pt x="2532" y="1321"/>
                    </a:lnTo>
                    <a:lnTo>
                      <a:pt x="2544" y="1357"/>
                    </a:lnTo>
                    <a:lnTo>
                      <a:pt x="2555" y="1363"/>
                    </a:lnTo>
                    <a:lnTo>
                      <a:pt x="2596" y="1348"/>
                    </a:lnTo>
                    <a:lnTo>
                      <a:pt x="2593" y="1351"/>
                    </a:lnTo>
                    <a:lnTo>
                      <a:pt x="2657" y="1333"/>
                    </a:lnTo>
                    <a:lnTo>
                      <a:pt x="2667" y="1307"/>
                    </a:lnTo>
                    <a:lnTo>
                      <a:pt x="2672" y="1319"/>
                    </a:lnTo>
                    <a:lnTo>
                      <a:pt x="2681" y="1319"/>
                    </a:lnTo>
                    <a:lnTo>
                      <a:pt x="2648" y="1343"/>
                    </a:lnTo>
                    <a:lnTo>
                      <a:pt x="2715" y="1346"/>
                    </a:lnTo>
                    <a:lnTo>
                      <a:pt x="2673" y="1360"/>
                    </a:lnTo>
                    <a:lnTo>
                      <a:pt x="2672" y="1351"/>
                    </a:lnTo>
                    <a:lnTo>
                      <a:pt x="2603" y="1383"/>
                    </a:lnTo>
                    <a:lnTo>
                      <a:pt x="2614" y="1377"/>
                    </a:lnTo>
                    <a:lnTo>
                      <a:pt x="2575" y="1398"/>
                    </a:lnTo>
                    <a:lnTo>
                      <a:pt x="2588" y="1389"/>
                    </a:lnTo>
                    <a:lnTo>
                      <a:pt x="2569" y="1415"/>
                    </a:lnTo>
                    <a:lnTo>
                      <a:pt x="2581" y="1445"/>
                    </a:lnTo>
                    <a:lnTo>
                      <a:pt x="2609" y="1436"/>
                    </a:lnTo>
                    <a:lnTo>
                      <a:pt x="2672" y="1386"/>
                    </a:lnTo>
                    <a:lnTo>
                      <a:pt x="2679" y="1394"/>
                    </a:lnTo>
                    <a:lnTo>
                      <a:pt x="2694" y="1385"/>
                    </a:lnTo>
                    <a:lnTo>
                      <a:pt x="2699" y="1389"/>
                    </a:lnTo>
                    <a:lnTo>
                      <a:pt x="2755" y="1370"/>
                    </a:lnTo>
                    <a:lnTo>
                      <a:pt x="2811" y="1352"/>
                    </a:lnTo>
                    <a:lnTo>
                      <a:pt x="2797" y="1346"/>
                    </a:lnTo>
                    <a:lnTo>
                      <a:pt x="2809" y="1342"/>
                    </a:lnTo>
                    <a:lnTo>
                      <a:pt x="2787" y="1319"/>
                    </a:lnTo>
                    <a:lnTo>
                      <a:pt x="2769" y="1328"/>
                    </a:lnTo>
                    <a:lnTo>
                      <a:pt x="2733" y="1324"/>
                    </a:lnTo>
                    <a:lnTo>
                      <a:pt x="2703" y="1310"/>
                    </a:lnTo>
                    <a:lnTo>
                      <a:pt x="2679" y="1300"/>
                    </a:lnTo>
                    <a:lnTo>
                      <a:pt x="2681" y="1260"/>
                    </a:lnTo>
                    <a:lnTo>
                      <a:pt x="2664" y="1255"/>
                    </a:lnTo>
                    <a:lnTo>
                      <a:pt x="2696" y="1221"/>
                    </a:lnTo>
                    <a:lnTo>
                      <a:pt x="2658" y="1222"/>
                    </a:lnTo>
                    <a:lnTo>
                      <a:pt x="2655" y="1212"/>
                    </a:lnTo>
                    <a:lnTo>
                      <a:pt x="2615" y="1206"/>
                    </a:lnTo>
                    <a:lnTo>
                      <a:pt x="2626" y="1201"/>
                    </a:lnTo>
                    <a:lnTo>
                      <a:pt x="2670" y="1201"/>
                    </a:lnTo>
                    <a:lnTo>
                      <a:pt x="2727" y="1182"/>
                    </a:lnTo>
                    <a:lnTo>
                      <a:pt x="2732" y="1163"/>
                    </a:lnTo>
                    <a:lnTo>
                      <a:pt x="2741" y="1164"/>
                    </a:lnTo>
                    <a:lnTo>
                      <a:pt x="2738" y="1152"/>
                    </a:lnTo>
                    <a:lnTo>
                      <a:pt x="2688" y="1136"/>
                    </a:lnTo>
                    <a:lnTo>
                      <a:pt x="2626" y="1154"/>
                    </a:lnTo>
                    <a:lnTo>
                      <a:pt x="2564" y="1170"/>
                    </a:lnTo>
                    <a:lnTo>
                      <a:pt x="2518" y="1200"/>
                    </a:lnTo>
                    <a:lnTo>
                      <a:pt x="2472" y="1230"/>
                    </a:lnTo>
                    <a:lnTo>
                      <a:pt x="2405" y="1267"/>
                    </a:lnTo>
                    <a:lnTo>
                      <a:pt x="2447" y="1233"/>
                    </a:lnTo>
                    <a:lnTo>
                      <a:pt x="2490" y="1198"/>
                    </a:lnTo>
                    <a:lnTo>
                      <a:pt x="2444" y="1180"/>
                    </a:lnTo>
                    <a:lnTo>
                      <a:pt x="2487" y="1197"/>
                    </a:lnTo>
                    <a:lnTo>
                      <a:pt x="2550" y="1154"/>
                    </a:lnTo>
                    <a:lnTo>
                      <a:pt x="2614" y="1133"/>
                    </a:lnTo>
                    <a:lnTo>
                      <a:pt x="2661" y="1089"/>
                    </a:lnTo>
                    <a:lnTo>
                      <a:pt x="2755" y="1086"/>
                    </a:lnTo>
                    <a:lnTo>
                      <a:pt x="2850" y="1085"/>
                    </a:lnTo>
                    <a:lnTo>
                      <a:pt x="2932" y="1083"/>
                    </a:lnTo>
                    <a:lnTo>
                      <a:pt x="3009" y="1040"/>
                    </a:lnTo>
                    <a:lnTo>
                      <a:pt x="3082" y="1022"/>
                    </a:lnTo>
                    <a:lnTo>
                      <a:pt x="3164" y="979"/>
                    </a:lnTo>
                    <a:lnTo>
                      <a:pt x="3144" y="969"/>
                    </a:lnTo>
                    <a:lnTo>
                      <a:pt x="3163" y="964"/>
                    </a:lnTo>
                    <a:lnTo>
                      <a:pt x="3135" y="960"/>
                    </a:lnTo>
                    <a:lnTo>
                      <a:pt x="3157" y="955"/>
                    </a:lnTo>
                    <a:lnTo>
                      <a:pt x="3159" y="949"/>
                    </a:lnTo>
                    <a:lnTo>
                      <a:pt x="3166" y="931"/>
                    </a:lnTo>
                    <a:lnTo>
                      <a:pt x="3170" y="916"/>
                    </a:lnTo>
                    <a:lnTo>
                      <a:pt x="3144" y="903"/>
                    </a:lnTo>
                    <a:lnTo>
                      <a:pt x="3148" y="900"/>
                    </a:lnTo>
                    <a:lnTo>
                      <a:pt x="3118" y="907"/>
                    </a:lnTo>
                    <a:lnTo>
                      <a:pt x="3124" y="876"/>
                    </a:lnTo>
                    <a:lnTo>
                      <a:pt x="3087" y="881"/>
                    </a:lnTo>
                    <a:lnTo>
                      <a:pt x="3108" y="882"/>
                    </a:lnTo>
                    <a:lnTo>
                      <a:pt x="3039" y="903"/>
                    </a:lnTo>
                    <a:lnTo>
                      <a:pt x="2985" y="919"/>
                    </a:lnTo>
                    <a:lnTo>
                      <a:pt x="3003" y="912"/>
                    </a:lnTo>
                    <a:lnTo>
                      <a:pt x="2982" y="900"/>
                    </a:lnTo>
                    <a:lnTo>
                      <a:pt x="3009" y="901"/>
                    </a:lnTo>
                    <a:lnTo>
                      <a:pt x="3087" y="873"/>
                    </a:lnTo>
                    <a:lnTo>
                      <a:pt x="3035" y="882"/>
                    </a:lnTo>
                    <a:lnTo>
                      <a:pt x="3133" y="855"/>
                    </a:lnTo>
                    <a:lnTo>
                      <a:pt x="3073" y="833"/>
                    </a:lnTo>
                    <a:lnTo>
                      <a:pt x="3060" y="834"/>
                    </a:lnTo>
                    <a:lnTo>
                      <a:pt x="3072" y="821"/>
                    </a:lnTo>
                    <a:lnTo>
                      <a:pt x="3038" y="840"/>
                    </a:lnTo>
                    <a:lnTo>
                      <a:pt x="3053" y="825"/>
                    </a:lnTo>
                    <a:lnTo>
                      <a:pt x="3050" y="821"/>
                    </a:lnTo>
                    <a:lnTo>
                      <a:pt x="3029" y="827"/>
                    </a:lnTo>
                    <a:lnTo>
                      <a:pt x="3035" y="818"/>
                    </a:lnTo>
                    <a:lnTo>
                      <a:pt x="3009" y="830"/>
                    </a:lnTo>
                    <a:lnTo>
                      <a:pt x="3020" y="821"/>
                    </a:lnTo>
                    <a:lnTo>
                      <a:pt x="3027" y="810"/>
                    </a:lnTo>
                    <a:lnTo>
                      <a:pt x="3032" y="791"/>
                    </a:lnTo>
                    <a:lnTo>
                      <a:pt x="3020" y="803"/>
                    </a:lnTo>
                    <a:lnTo>
                      <a:pt x="3020" y="795"/>
                    </a:lnTo>
                    <a:lnTo>
                      <a:pt x="3002" y="775"/>
                    </a:lnTo>
                    <a:lnTo>
                      <a:pt x="2978" y="767"/>
                    </a:lnTo>
                    <a:lnTo>
                      <a:pt x="2999" y="767"/>
                    </a:lnTo>
                    <a:lnTo>
                      <a:pt x="2984" y="755"/>
                    </a:lnTo>
                    <a:lnTo>
                      <a:pt x="2997" y="752"/>
                    </a:lnTo>
                    <a:lnTo>
                      <a:pt x="2979" y="749"/>
                    </a:lnTo>
                    <a:lnTo>
                      <a:pt x="2993" y="749"/>
                    </a:lnTo>
                    <a:lnTo>
                      <a:pt x="2975" y="737"/>
                    </a:lnTo>
                    <a:lnTo>
                      <a:pt x="2982" y="739"/>
                    </a:lnTo>
                    <a:lnTo>
                      <a:pt x="2996" y="745"/>
                    </a:lnTo>
                    <a:lnTo>
                      <a:pt x="3026" y="724"/>
                    </a:lnTo>
                    <a:lnTo>
                      <a:pt x="3009" y="710"/>
                    </a:lnTo>
                    <a:lnTo>
                      <a:pt x="2999" y="701"/>
                    </a:lnTo>
                    <a:lnTo>
                      <a:pt x="3014" y="690"/>
                    </a:lnTo>
                    <a:lnTo>
                      <a:pt x="2999" y="678"/>
                    </a:lnTo>
                    <a:lnTo>
                      <a:pt x="2994" y="670"/>
                    </a:lnTo>
                    <a:lnTo>
                      <a:pt x="2973" y="675"/>
                    </a:lnTo>
                    <a:lnTo>
                      <a:pt x="3002" y="663"/>
                    </a:lnTo>
                    <a:lnTo>
                      <a:pt x="3000" y="652"/>
                    </a:lnTo>
                    <a:lnTo>
                      <a:pt x="2963" y="663"/>
                    </a:lnTo>
                    <a:lnTo>
                      <a:pt x="3002" y="637"/>
                    </a:lnTo>
                    <a:lnTo>
                      <a:pt x="2990" y="625"/>
                    </a:lnTo>
                    <a:lnTo>
                      <a:pt x="2973" y="624"/>
                    </a:lnTo>
                    <a:lnTo>
                      <a:pt x="2988" y="610"/>
                    </a:lnTo>
                    <a:lnTo>
                      <a:pt x="2981" y="606"/>
                    </a:lnTo>
                    <a:lnTo>
                      <a:pt x="2969" y="579"/>
                    </a:lnTo>
                    <a:lnTo>
                      <a:pt x="2970" y="572"/>
                    </a:lnTo>
                    <a:lnTo>
                      <a:pt x="2954" y="575"/>
                    </a:lnTo>
                    <a:lnTo>
                      <a:pt x="2967" y="563"/>
                    </a:lnTo>
                    <a:lnTo>
                      <a:pt x="2942" y="575"/>
                    </a:lnTo>
                    <a:lnTo>
                      <a:pt x="2942" y="588"/>
                    </a:lnTo>
                    <a:lnTo>
                      <a:pt x="2920" y="590"/>
                    </a:lnTo>
                    <a:lnTo>
                      <a:pt x="2927" y="603"/>
                    </a:lnTo>
                    <a:lnTo>
                      <a:pt x="2915" y="609"/>
                    </a:lnTo>
                    <a:lnTo>
                      <a:pt x="2900" y="624"/>
                    </a:lnTo>
                    <a:lnTo>
                      <a:pt x="2879" y="643"/>
                    </a:lnTo>
                    <a:lnTo>
                      <a:pt x="2870" y="658"/>
                    </a:lnTo>
                    <a:lnTo>
                      <a:pt x="2861" y="637"/>
                    </a:lnTo>
                    <a:lnTo>
                      <a:pt x="2824" y="658"/>
                    </a:lnTo>
                    <a:lnTo>
                      <a:pt x="2791" y="682"/>
                    </a:lnTo>
                    <a:lnTo>
                      <a:pt x="2796" y="663"/>
                    </a:lnTo>
                    <a:lnTo>
                      <a:pt x="2781" y="672"/>
                    </a:lnTo>
                    <a:lnTo>
                      <a:pt x="2788" y="651"/>
                    </a:lnTo>
                    <a:lnTo>
                      <a:pt x="2766" y="676"/>
                    </a:lnTo>
                    <a:lnTo>
                      <a:pt x="2721" y="690"/>
                    </a:lnTo>
                    <a:lnTo>
                      <a:pt x="2779" y="661"/>
                    </a:lnTo>
                    <a:lnTo>
                      <a:pt x="2773" y="631"/>
                    </a:lnTo>
                    <a:lnTo>
                      <a:pt x="2723" y="642"/>
                    </a:lnTo>
                    <a:lnTo>
                      <a:pt x="2711" y="639"/>
                    </a:lnTo>
                    <a:lnTo>
                      <a:pt x="2730" y="630"/>
                    </a:lnTo>
                    <a:lnTo>
                      <a:pt x="2745" y="634"/>
                    </a:lnTo>
                    <a:lnTo>
                      <a:pt x="2758" y="609"/>
                    </a:lnTo>
                    <a:lnTo>
                      <a:pt x="2750" y="602"/>
                    </a:lnTo>
                    <a:lnTo>
                      <a:pt x="2761" y="578"/>
                    </a:lnTo>
                    <a:lnTo>
                      <a:pt x="2715" y="572"/>
                    </a:lnTo>
                    <a:lnTo>
                      <a:pt x="2772" y="566"/>
                    </a:lnTo>
                    <a:lnTo>
                      <a:pt x="2781" y="542"/>
                    </a:lnTo>
                    <a:lnTo>
                      <a:pt x="2790" y="528"/>
                    </a:lnTo>
                    <a:lnTo>
                      <a:pt x="2772" y="531"/>
                    </a:lnTo>
                    <a:lnTo>
                      <a:pt x="2718" y="508"/>
                    </a:lnTo>
                    <a:lnTo>
                      <a:pt x="2732" y="493"/>
                    </a:lnTo>
                    <a:lnTo>
                      <a:pt x="2717" y="496"/>
                    </a:lnTo>
                    <a:lnTo>
                      <a:pt x="2705" y="479"/>
                    </a:lnTo>
                    <a:lnTo>
                      <a:pt x="2708" y="470"/>
                    </a:lnTo>
                    <a:lnTo>
                      <a:pt x="2669" y="454"/>
                    </a:lnTo>
                    <a:lnTo>
                      <a:pt x="2627" y="469"/>
                    </a:lnTo>
                    <a:lnTo>
                      <a:pt x="2584" y="469"/>
                    </a:lnTo>
                    <a:lnTo>
                      <a:pt x="2597" y="463"/>
                    </a:lnTo>
                    <a:lnTo>
                      <a:pt x="2521" y="452"/>
                    </a:lnTo>
                    <a:lnTo>
                      <a:pt x="2491" y="490"/>
                    </a:lnTo>
                    <a:lnTo>
                      <a:pt x="2494" y="505"/>
                    </a:lnTo>
                    <a:lnTo>
                      <a:pt x="2466" y="539"/>
                    </a:lnTo>
                    <a:lnTo>
                      <a:pt x="2478" y="539"/>
                    </a:lnTo>
                    <a:lnTo>
                      <a:pt x="2467" y="573"/>
                    </a:lnTo>
                    <a:lnTo>
                      <a:pt x="2451" y="594"/>
                    </a:lnTo>
                    <a:lnTo>
                      <a:pt x="2441" y="596"/>
                    </a:lnTo>
                    <a:lnTo>
                      <a:pt x="2379" y="646"/>
                    </a:lnTo>
                    <a:lnTo>
                      <a:pt x="2423" y="696"/>
                    </a:lnTo>
                    <a:lnTo>
                      <a:pt x="2399" y="740"/>
                    </a:lnTo>
                    <a:lnTo>
                      <a:pt x="2375" y="785"/>
                    </a:lnTo>
                    <a:lnTo>
                      <a:pt x="2315" y="812"/>
                    </a:lnTo>
                    <a:lnTo>
                      <a:pt x="2257" y="840"/>
                    </a:lnTo>
                    <a:lnTo>
                      <a:pt x="2227" y="852"/>
                    </a:lnTo>
                    <a:lnTo>
                      <a:pt x="2233" y="889"/>
                    </a:lnTo>
                    <a:lnTo>
                      <a:pt x="2215" y="963"/>
                    </a:lnTo>
                    <a:lnTo>
                      <a:pt x="2194" y="992"/>
                    </a:lnTo>
                    <a:lnTo>
                      <a:pt x="2179" y="1016"/>
                    </a:lnTo>
                    <a:lnTo>
                      <a:pt x="2169" y="1028"/>
                    </a:lnTo>
                    <a:lnTo>
                      <a:pt x="2161" y="1009"/>
                    </a:lnTo>
                    <a:lnTo>
                      <a:pt x="2132" y="1042"/>
                    </a:lnTo>
                    <a:lnTo>
                      <a:pt x="2138" y="1057"/>
                    </a:lnTo>
                    <a:lnTo>
                      <a:pt x="2109" y="1027"/>
                    </a:lnTo>
                    <a:lnTo>
                      <a:pt x="2075" y="1042"/>
                    </a:lnTo>
                    <a:lnTo>
                      <a:pt x="2109" y="1016"/>
                    </a:lnTo>
                    <a:lnTo>
                      <a:pt x="2076" y="979"/>
                    </a:lnTo>
                    <a:lnTo>
                      <a:pt x="2085" y="964"/>
                    </a:lnTo>
                    <a:lnTo>
                      <a:pt x="2081" y="927"/>
                    </a:lnTo>
                    <a:lnTo>
                      <a:pt x="2100" y="876"/>
                    </a:lnTo>
                    <a:lnTo>
                      <a:pt x="2120" y="825"/>
                    </a:lnTo>
                    <a:lnTo>
                      <a:pt x="2067" y="822"/>
                    </a:lnTo>
                    <a:lnTo>
                      <a:pt x="2015" y="819"/>
                    </a:lnTo>
                    <a:lnTo>
                      <a:pt x="2003" y="827"/>
                    </a:lnTo>
                    <a:lnTo>
                      <a:pt x="2021" y="815"/>
                    </a:lnTo>
                    <a:lnTo>
                      <a:pt x="1982" y="795"/>
                    </a:lnTo>
                    <a:lnTo>
                      <a:pt x="1944" y="776"/>
                    </a:lnTo>
                    <a:lnTo>
                      <a:pt x="1899" y="734"/>
                    </a:lnTo>
                    <a:lnTo>
                      <a:pt x="1845" y="716"/>
                    </a:lnTo>
                    <a:lnTo>
                      <a:pt x="1775" y="733"/>
                    </a:lnTo>
                    <a:lnTo>
                      <a:pt x="1778" y="728"/>
                    </a:lnTo>
                    <a:lnTo>
                      <a:pt x="1766" y="733"/>
                    </a:lnTo>
                    <a:lnTo>
                      <a:pt x="1800" y="670"/>
                    </a:lnTo>
                    <a:lnTo>
                      <a:pt x="1796" y="642"/>
                    </a:lnTo>
                    <a:lnTo>
                      <a:pt x="1758" y="648"/>
                    </a:lnTo>
                    <a:lnTo>
                      <a:pt x="1742" y="667"/>
                    </a:lnTo>
                    <a:lnTo>
                      <a:pt x="1757" y="642"/>
                    </a:lnTo>
                    <a:lnTo>
                      <a:pt x="1754" y="622"/>
                    </a:lnTo>
                    <a:lnTo>
                      <a:pt x="1812" y="549"/>
                    </a:lnTo>
                    <a:lnTo>
                      <a:pt x="1894" y="491"/>
                    </a:lnTo>
                    <a:lnTo>
                      <a:pt x="1900" y="479"/>
                    </a:lnTo>
                    <a:lnTo>
                      <a:pt x="1941" y="464"/>
                    </a:lnTo>
                    <a:lnTo>
                      <a:pt x="1932" y="458"/>
                    </a:lnTo>
                    <a:lnTo>
                      <a:pt x="1948" y="464"/>
                    </a:lnTo>
                    <a:lnTo>
                      <a:pt x="1964" y="449"/>
                    </a:lnTo>
                    <a:lnTo>
                      <a:pt x="1988" y="443"/>
                    </a:lnTo>
                    <a:lnTo>
                      <a:pt x="1990" y="436"/>
                    </a:lnTo>
                    <a:lnTo>
                      <a:pt x="2052" y="422"/>
                    </a:lnTo>
                    <a:lnTo>
                      <a:pt x="2058" y="406"/>
                    </a:lnTo>
                    <a:lnTo>
                      <a:pt x="2012" y="396"/>
                    </a:lnTo>
                    <a:lnTo>
                      <a:pt x="2020" y="391"/>
                    </a:lnTo>
                    <a:lnTo>
                      <a:pt x="1976" y="384"/>
                    </a:lnTo>
                    <a:lnTo>
                      <a:pt x="1976" y="372"/>
                    </a:lnTo>
                    <a:lnTo>
                      <a:pt x="2033" y="384"/>
                    </a:lnTo>
                    <a:lnTo>
                      <a:pt x="2090" y="394"/>
                    </a:lnTo>
                    <a:lnTo>
                      <a:pt x="2108" y="378"/>
                    </a:lnTo>
                    <a:lnTo>
                      <a:pt x="2120" y="370"/>
                    </a:lnTo>
                    <a:lnTo>
                      <a:pt x="2141" y="379"/>
                    </a:lnTo>
                    <a:lnTo>
                      <a:pt x="2142" y="369"/>
                    </a:lnTo>
                    <a:lnTo>
                      <a:pt x="2164" y="375"/>
                    </a:lnTo>
                    <a:lnTo>
                      <a:pt x="2250" y="328"/>
                    </a:lnTo>
                    <a:lnTo>
                      <a:pt x="2261" y="317"/>
                    </a:lnTo>
                    <a:lnTo>
                      <a:pt x="2182" y="303"/>
                    </a:lnTo>
                    <a:lnTo>
                      <a:pt x="2136" y="282"/>
                    </a:lnTo>
                    <a:lnTo>
                      <a:pt x="2224" y="297"/>
                    </a:lnTo>
                    <a:lnTo>
                      <a:pt x="2251" y="312"/>
                    </a:lnTo>
                    <a:lnTo>
                      <a:pt x="2335" y="27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1" name="Freeform 360"/>
              <p:cNvSpPr>
                <a:spLocks noChangeAspect="1"/>
              </p:cNvSpPr>
              <p:nvPr/>
            </p:nvSpPr>
            <p:spPr bwMode="auto">
              <a:xfrm>
                <a:off x="1698" y="1431"/>
                <a:ext cx="288" cy="163"/>
              </a:xfrm>
              <a:custGeom>
                <a:avLst/>
                <a:gdLst>
                  <a:gd name="T0" fmla="*/ 0 w 867"/>
                  <a:gd name="T1" fmla="*/ 0 h 561"/>
                  <a:gd name="T2" fmla="*/ 0 w 867"/>
                  <a:gd name="T3" fmla="*/ 0 h 561"/>
                  <a:gd name="T4" fmla="*/ 0 w 867"/>
                  <a:gd name="T5" fmla="*/ 0 h 561"/>
                  <a:gd name="T6" fmla="*/ 0 w 867"/>
                  <a:gd name="T7" fmla="*/ 0 h 561"/>
                  <a:gd name="T8" fmla="*/ 0 w 867"/>
                  <a:gd name="T9" fmla="*/ 0 h 561"/>
                  <a:gd name="T10" fmla="*/ 0 w 867"/>
                  <a:gd name="T11" fmla="*/ 0 h 561"/>
                  <a:gd name="T12" fmla="*/ 0 w 867"/>
                  <a:gd name="T13" fmla="*/ 0 h 561"/>
                  <a:gd name="T14" fmla="*/ 0 w 867"/>
                  <a:gd name="T15" fmla="*/ 0 h 561"/>
                  <a:gd name="T16" fmla="*/ 0 w 867"/>
                  <a:gd name="T17" fmla="*/ 0 h 561"/>
                  <a:gd name="T18" fmla="*/ 0 w 867"/>
                  <a:gd name="T19" fmla="*/ 0 h 561"/>
                  <a:gd name="T20" fmla="*/ 0 w 867"/>
                  <a:gd name="T21" fmla="*/ 0 h 561"/>
                  <a:gd name="T22" fmla="*/ 0 w 867"/>
                  <a:gd name="T23" fmla="*/ 0 h 561"/>
                  <a:gd name="T24" fmla="*/ 0 w 867"/>
                  <a:gd name="T25" fmla="*/ 0 h 561"/>
                  <a:gd name="T26" fmla="*/ 0 w 867"/>
                  <a:gd name="T27" fmla="*/ 0 h 561"/>
                  <a:gd name="T28" fmla="*/ 0 w 867"/>
                  <a:gd name="T29" fmla="*/ 0 h 561"/>
                  <a:gd name="T30" fmla="*/ 0 w 867"/>
                  <a:gd name="T31" fmla="*/ 0 h 561"/>
                  <a:gd name="T32" fmla="*/ 0 w 867"/>
                  <a:gd name="T33" fmla="*/ 0 h 561"/>
                  <a:gd name="T34" fmla="*/ 0 w 867"/>
                  <a:gd name="T35" fmla="*/ 0 h 561"/>
                  <a:gd name="T36" fmla="*/ 0 w 867"/>
                  <a:gd name="T37" fmla="*/ 0 h 561"/>
                  <a:gd name="T38" fmla="*/ 0 w 867"/>
                  <a:gd name="T39" fmla="*/ 0 h 561"/>
                  <a:gd name="T40" fmla="*/ 0 w 867"/>
                  <a:gd name="T41" fmla="*/ 0 h 561"/>
                  <a:gd name="T42" fmla="*/ 0 w 867"/>
                  <a:gd name="T43" fmla="*/ 0 h 561"/>
                  <a:gd name="T44" fmla="*/ 0 w 867"/>
                  <a:gd name="T45" fmla="*/ 0 h 561"/>
                  <a:gd name="T46" fmla="*/ 0 w 867"/>
                  <a:gd name="T47" fmla="*/ 0 h 561"/>
                  <a:gd name="T48" fmla="*/ 0 w 867"/>
                  <a:gd name="T49" fmla="*/ 0 h 561"/>
                  <a:gd name="T50" fmla="*/ 0 w 867"/>
                  <a:gd name="T51" fmla="*/ 0 h 561"/>
                  <a:gd name="T52" fmla="*/ 0 w 867"/>
                  <a:gd name="T53" fmla="*/ 0 h 561"/>
                  <a:gd name="T54" fmla="*/ 0 w 867"/>
                  <a:gd name="T55" fmla="*/ 0 h 561"/>
                  <a:gd name="T56" fmla="*/ 0 w 867"/>
                  <a:gd name="T57" fmla="*/ 0 h 561"/>
                  <a:gd name="T58" fmla="*/ 0 w 867"/>
                  <a:gd name="T59" fmla="*/ 0 h 561"/>
                  <a:gd name="T60" fmla="*/ 0 w 867"/>
                  <a:gd name="T61" fmla="*/ 0 h 561"/>
                  <a:gd name="T62" fmla="*/ 0 w 867"/>
                  <a:gd name="T63" fmla="*/ 0 h 561"/>
                  <a:gd name="T64" fmla="*/ 0 w 867"/>
                  <a:gd name="T65" fmla="*/ 0 h 561"/>
                  <a:gd name="T66" fmla="*/ 0 w 867"/>
                  <a:gd name="T67" fmla="*/ 0 h 561"/>
                  <a:gd name="T68" fmla="*/ 0 w 867"/>
                  <a:gd name="T69" fmla="*/ 0 h 561"/>
                  <a:gd name="T70" fmla="*/ 0 w 867"/>
                  <a:gd name="T71" fmla="*/ 0 h 561"/>
                  <a:gd name="T72" fmla="*/ 0 w 867"/>
                  <a:gd name="T73" fmla="*/ 0 h 561"/>
                  <a:gd name="T74" fmla="*/ 0 w 867"/>
                  <a:gd name="T75" fmla="*/ 0 h 561"/>
                  <a:gd name="T76" fmla="*/ 0 w 867"/>
                  <a:gd name="T77" fmla="*/ 0 h 561"/>
                  <a:gd name="T78" fmla="*/ 0 w 867"/>
                  <a:gd name="T79" fmla="*/ 0 h 561"/>
                  <a:gd name="T80" fmla="*/ 0 w 867"/>
                  <a:gd name="T81" fmla="*/ 0 h 561"/>
                  <a:gd name="T82" fmla="*/ 0 w 867"/>
                  <a:gd name="T83" fmla="*/ 0 h 561"/>
                  <a:gd name="T84" fmla="*/ 0 w 867"/>
                  <a:gd name="T85" fmla="*/ 0 h 561"/>
                  <a:gd name="T86" fmla="*/ 0 w 867"/>
                  <a:gd name="T87" fmla="*/ 0 h 561"/>
                  <a:gd name="T88" fmla="*/ 0 w 867"/>
                  <a:gd name="T89" fmla="*/ 0 h 561"/>
                  <a:gd name="T90" fmla="*/ 0 w 867"/>
                  <a:gd name="T91" fmla="*/ 0 h 561"/>
                  <a:gd name="T92" fmla="*/ 0 w 867"/>
                  <a:gd name="T93" fmla="*/ 0 h 561"/>
                  <a:gd name="T94" fmla="*/ 0 w 867"/>
                  <a:gd name="T95" fmla="*/ 0 h 561"/>
                  <a:gd name="T96" fmla="*/ 0 w 867"/>
                  <a:gd name="T97" fmla="*/ 0 h 561"/>
                  <a:gd name="T98" fmla="*/ 0 w 867"/>
                  <a:gd name="T99" fmla="*/ 0 h 561"/>
                  <a:gd name="T100" fmla="*/ 0 w 867"/>
                  <a:gd name="T101" fmla="*/ 0 h 561"/>
                  <a:gd name="T102" fmla="*/ 0 w 867"/>
                  <a:gd name="T103" fmla="*/ 0 h 561"/>
                  <a:gd name="T104" fmla="*/ 0 w 867"/>
                  <a:gd name="T105" fmla="*/ 0 h 561"/>
                  <a:gd name="T106" fmla="*/ 0 w 867"/>
                  <a:gd name="T107" fmla="*/ 0 h 561"/>
                  <a:gd name="T108" fmla="*/ 0 w 867"/>
                  <a:gd name="T109" fmla="*/ 0 h 561"/>
                  <a:gd name="T110" fmla="*/ 0 w 867"/>
                  <a:gd name="T111" fmla="*/ 0 h 561"/>
                  <a:gd name="T112" fmla="*/ 0 w 867"/>
                  <a:gd name="T113" fmla="*/ 0 h 561"/>
                  <a:gd name="T114" fmla="*/ 0 w 867"/>
                  <a:gd name="T115" fmla="*/ 0 h 561"/>
                  <a:gd name="T116" fmla="*/ 0 w 867"/>
                  <a:gd name="T117" fmla="*/ 0 h 561"/>
                  <a:gd name="T118" fmla="*/ 0 w 867"/>
                  <a:gd name="T119" fmla="*/ 0 h 561"/>
                  <a:gd name="T120" fmla="*/ 0 w 867"/>
                  <a:gd name="T121" fmla="*/ 0 h 561"/>
                  <a:gd name="T122" fmla="*/ 0 w 867"/>
                  <a:gd name="T123" fmla="*/ 0 h 56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67"/>
                  <a:gd name="T187" fmla="*/ 0 h 561"/>
                  <a:gd name="T188" fmla="*/ 867 w 867"/>
                  <a:gd name="T189" fmla="*/ 561 h 56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67" h="561">
                    <a:moveTo>
                      <a:pt x="607" y="146"/>
                    </a:moveTo>
                    <a:lnTo>
                      <a:pt x="597" y="149"/>
                    </a:lnTo>
                    <a:lnTo>
                      <a:pt x="655" y="127"/>
                    </a:lnTo>
                    <a:lnTo>
                      <a:pt x="634" y="124"/>
                    </a:lnTo>
                    <a:lnTo>
                      <a:pt x="586" y="136"/>
                    </a:lnTo>
                    <a:lnTo>
                      <a:pt x="613" y="119"/>
                    </a:lnTo>
                    <a:lnTo>
                      <a:pt x="645" y="113"/>
                    </a:lnTo>
                    <a:lnTo>
                      <a:pt x="600" y="100"/>
                    </a:lnTo>
                    <a:lnTo>
                      <a:pt x="564" y="119"/>
                    </a:lnTo>
                    <a:lnTo>
                      <a:pt x="567" y="109"/>
                    </a:lnTo>
                    <a:lnTo>
                      <a:pt x="549" y="119"/>
                    </a:lnTo>
                    <a:lnTo>
                      <a:pt x="564" y="99"/>
                    </a:lnTo>
                    <a:lnTo>
                      <a:pt x="545" y="109"/>
                    </a:lnTo>
                    <a:lnTo>
                      <a:pt x="563" y="90"/>
                    </a:lnTo>
                    <a:lnTo>
                      <a:pt x="554" y="94"/>
                    </a:lnTo>
                    <a:lnTo>
                      <a:pt x="506" y="116"/>
                    </a:lnTo>
                    <a:lnTo>
                      <a:pt x="527" y="100"/>
                    </a:lnTo>
                    <a:lnTo>
                      <a:pt x="513" y="99"/>
                    </a:lnTo>
                    <a:lnTo>
                      <a:pt x="564" y="82"/>
                    </a:lnTo>
                    <a:lnTo>
                      <a:pt x="518" y="79"/>
                    </a:lnTo>
                    <a:lnTo>
                      <a:pt x="500" y="91"/>
                    </a:lnTo>
                    <a:lnTo>
                      <a:pt x="519" y="75"/>
                    </a:lnTo>
                    <a:lnTo>
                      <a:pt x="483" y="87"/>
                    </a:lnTo>
                    <a:lnTo>
                      <a:pt x="546" y="69"/>
                    </a:lnTo>
                    <a:lnTo>
                      <a:pt x="521" y="54"/>
                    </a:lnTo>
                    <a:lnTo>
                      <a:pt x="437" y="54"/>
                    </a:lnTo>
                    <a:lnTo>
                      <a:pt x="464" y="72"/>
                    </a:lnTo>
                    <a:lnTo>
                      <a:pt x="412" y="69"/>
                    </a:lnTo>
                    <a:lnTo>
                      <a:pt x="428" y="87"/>
                    </a:lnTo>
                    <a:lnTo>
                      <a:pt x="401" y="79"/>
                    </a:lnTo>
                    <a:lnTo>
                      <a:pt x="406" y="84"/>
                    </a:lnTo>
                    <a:lnTo>
                      <a:pt x="400" y="76"/>
                    </a:lnTo>
                    <a:lnTo>
                      <a:pt x="400" y="61"/>
                    </a:lnTo>
                    <a:lnTo>
                      <a:pt x="389" y="64"/>
                    </a:lnTo>
                    <a:lnTo>
                      <a:pt x="370" y="66"/>
                    </a:lnTo>
                    <a:lnTo>
                      <a:pt x="372" y="72"/>
                    </a:lnTo>
                    <a:lnTo>
                      <a:pt x="354" y="72"/>
                    </a:lnTo>
                    <a:lnTo>
                      <a:pt x="339" y="78"/>
                    </a:lnTo>
                    <a:lnTo>
                      <a:pt x="349" y="61"/>
                    </a:lnTo>
                    <a:lnTo>
                      <a:pt x="336" y="64"/>
                    </a:lnTo>
                    <a:lnTo>
                      <a:pt x="382" y="45"/>
                    </a:lnTo>
                    <a:lnTo>
                      <a:pt x="373" y="3"/>
                    </a:lnTo>
                    <a:lnTo>
                      <a:pt x="283" y="12"/>
                    </a:lnTo>
                    <a:lnTo>
                      <a:pt x="288" y="16"/>
                    </a:lnTo>
                    <a:lnTo>
                      <a:pt x="257" y="21"/>
                    </a:lnTo>
                    <a:lnTo>
                      <a:pt x="233" y="25"/>
                    </a:lnTo>
                    <a:lnTo>
                      <a:pt x="270" y="34"/>
                    </a:lnTo>
                    <a:lnTo>
                      <a:pt x="228" y="36"/>
                    </a:lnTo>
                    <a:lnTo>
                      <a:pt x="257" y="46"/>
                    </a:lnTo>
                    <a:lnTo>
                      <a:pt x="204" y="40"/>
                    </a:lnTo>
                    <a:lnTo>
                      <a:pt x="201" y="64"/>
                    </a:lnTo>
                    <a:lnTo>
                      <a:pt x="213" y="64"/>
                    </a:lnTo>
                    <a:lnTo>
                      <a:pt x="219" y="79"/>
                    </a:lnTo>
                    <a:lnTo>
                      <a:pt x="179" y="75"/>
                    </a:lnTo>
                    <a:lnTo>
                      <a:pt x="170" y="84"/>
                    </a:lnTo>
                    <a:lnTo>
                      <a:pt x="189" y="103"/>
                    </a:lnTo>
                    <a:lnTo>
                      <a:pt x="160" y="121"/>
                    </a:lnTo>
                    <a:lnTo>
                      <a:pt x="107" y="122"/>
                    </a:lnTo>
                    <a:lnTo>
                      <a:pt x="173" y="106"/>
                    </a:lnTo>
                    <a:lnTo>
                      <a:pt x="146" y="79"/>
                    </a:lnTo>
                    <a:lnTo>
                      <a:pt x="203" y="24"/>
                    </a:lnTo>
                    <a:lnTo>
                      <a:pt x="258" y="0"/>
                    </a:lnTo>
                    <a:lnTo>
                      <a:pt x="142" y="11"/>
                    </a:lnTo>
                    <a:lnTo>
                      <a:pt x="74" y="43"/>
                    </a:lnTo>
                    <a:lnTo>
                      <a:pt x="0" y="106"/>
                    </a:lnTo>
                    <a:lnTo>
                      <a:pt x="79" y="124"/>
                    </a:lnTo>
                    <a:lnTo>
                      <a:pt x="9" y="125"/>
                    </a:lnTo>
                    <a:lnTo>
                      <a:pt x="16" y="149"/>
                    </a:lnTo>
                    <a:lnTo>
                      <a:pt x="60" y="157"/>
                    </a:lnTo>
                    <a:lnTo>
                      <a:pt x="66" y="154"/>
                    </a:lnTo>
                    <a:lnTo>
                      <a:pt x="80" y="151"/>
                    </a:lnTo>
                    <a:lnTo>
                      <a:pt x="98" y="169"/>
                    </a:lnTo>
                    <a:lnTo>
                      <a:pt x="231" y="172"/>
                    </a:lnTo>
                    <a:lnTo>
                      <a:pt x="197" y="155"/>
                    </a:lnTo>
                    <a:lnTo>
                      <a:pt x="258" y="181"/>
                    </a:lnTo>
                    <a:lnTo>
                      <a:pt x="236" y="164"/>
                    </a:lnTo>
                    <a:lnTo>
                      <a:pt x="337" y="172"/>
                    </a:lnTo>
                    <a:lnTo>
                      <a:pt x="330" y="152"/>
                    </a:lnTo>
                    <a:lnTo>
                      <a:pt x="357" y="140"/>
                    </a:lnTo>
                    <a:lnTo>
                      <a:pt x="355" y="154"/>
                    </a:lnTo>
                    <a:lnTo>
                      <a:pt x="380" y="161"/>
                    </a:lnTo>
                    <a:lnTo>
                      <a:pt x="370" y="178"/>
                    </a:lnTo>
                    <a:lnTo>
                      <a:pt x="398" y="181"/>
                    </a:lnTo>
                    <a:lnTo>
                      <a:pt x="391" y="188"/>
                    </a:lnTo>
                    <a:lnTo>
                      <a:pt x="406" y="185"/>
                    </a:lnTo>
                    <a:lnTo>
                      <a:pt x="413" y="212"/>
                    </a:lnTo>
                    <a:lnTo>
                      <a:pt x="380" y="222"/>
                    </a:lnTo>
                    <a:lnTo>
                      <a:pt x="379" y="231"/>
                    </a:lnTo>
                    <a:lnTo>
                      <a:pt x="424" y="216"/>
                    </a:lnTo>
                    <a:lnTo>
                      <a:pt x="443" y="219"/>
                    </a:lnTo>
                    <a:lnTo>
                      <a:pt x="458" y="240"/>
                    </a:lnTo>
                    <a:lnTo>
                      <a:pt x="470" y="230"/>
                    </a:lnTo>
                    <a:lnTo>
                      <a:pt x="466" y="251"/>
                    </a:lnTo>
                    <a:lnTo>
                      <a:pt x="486" y="252"/>
                    </a:lnTo>
                    <a:lnTo>
                      <a:pt x="477" y="306"/>
                    </a:lnTo>
                    <a:lnTo>
                      <a:pt x="445" y="324"/>
                    </a:lnTo>
                    <a:lnTo>
                      <a:pt x="500" y="328"/>
                    </a:lnTo>
                    <a:lnTo>
                      <a:pt x="524" y="310"/>
                    </a:lnTo>
                    <a:lnTo>
                      <a:pt x="563" y="337"/>
                    </a:lnTo>
                    <a:lnTo>
                      <a:pt x="546" y="351"/>
                    </a:lnTo>
                    <a:lnTo>
                      <a:pt x="506" y="351"/>
                    </a:lnTo>
                    <a:lnTo>
                      <a:pt x="488" y="355"/>
                    </a:lnTo>
                    <a:lnTo>
                      <a:pt x="498" y="334"/>
                    </a:lnTo>
                    <a:lnTo>
                      <a:pt x="422" y="333"/>
                    </a:lnTo>
                    <a:lnTo>
                      <a:pt x="372" y="352"/>
                    </a:lnTo>
                    <a:lnTo>
                      <a:pt x="380" y="382"/>
                    </a:lnTo>
                    <a:lnTo>
                      <a:pt x="297" y="397"/>
                    </a:lnTo>
                    <a:lnTo>
                      <a:pt x="303" y="409"/>
                    </a:lnTo>
                    <a:lnTo>
                      <a:pt x="295" y="415"/>
                    </a:lnTo>
                    <a:lnTo>
                      <a:pt x="295" y="396"/>
                    </a:lnTo>
                    <a:lnTo>
                      <a:pt x="234" y="391"/>
                    </a:lnTo>
                    <a:lnTo>
                      <a:pt x="188" y="427"/>
                    </a:lnTo>
                    <a:lnTo>
                      <a:pt x="233" y="442"/>
                    </a:lnTo>
                    <a:lnTo>
                      <a:pt x="279" y="433"/>
                    </a:lnTo>
                    <a:lnTo>
                      <a:pt x="285" y="428"/>
                    </a:lnTo>
                    <a:lnTo>
                      <a:pt x="318" y="430"/>
                    </a:lnTo>
                    <a:lnTo>
                      <a:pt x="328" y="410"/>
                    </a:lnTo>
                    <a:lnTo>
                      <a:pt x="337" y="422"/>
                    </a:lnTo>
                    <a:lnTo>
                      <a:pt x="337" y="439"/>
                    </a:lnTo>
                    <a:lnTo>
                      <a:pt x="360" y="425"/>
                    </a:lnTo>
                    <a:lnTo>
                      <a:pt x="374" y="427"/>
                    </a:lnTo>
                    <a:lnTo>
                      <a:pt x="367" y="446"/>
                    </a:lnTo>
                    <a:lnTo>
                      <a:pt x="389" y="461"/>
                    </a:lnTo>
                    <a:lnTo>
                      <a:pt x="392" y="473"/>
                    </a:lnTo>
                    <a:lnTo>
                      <a:pt x="418" y="478"/>
                    </a:lnTo>
                    <a:lnTo>
                      <a:pt x="392" y="487"/>
                    </a:lnTo>
                    <a:lnTo>
                      <a:pt x="413" y="501"/>
                    </a:lnTo>
                    <a:lnTo>
                      <a:pt x="457" y="522"/>
                    </a:lnTo>
                    <a:lnTo>
                      <a:pt x="516" y="542"/>
                    </a:lnTo>
                    <a:lnTo>
                      <a:pt x="575" y="561"/>
                    </a:lnTo>
                    <a:lnTo>
                      <a:pt x="573" y="537"/>
                    </a:lnTo>
                    <a:lnTo>
                      <a:pt x="540" y="503"/>
                    </a:lnTo>
                    <a:lnTo>
                      <a:pt x="507" y="469"/>
                    </a:lnTo>
                    <a:lnTo>
                      <a:pt x="548" y="488"/>
                    </a:lnTo>
                    <a:lnTo>
                      <a:pt x="555" y="473"/>
                    </a:lnTo>
                    <a:lnTo>
                      <a:pt x="580" y="501"/>
                    </a:lnTo>
                    <a:lnTo>
                      <a:pt x="586" y="495"/>
                    </a:lnTo>
                    <a:lnTo>
                      <a:pt x="598" y="506"/>
                    </a:lnTo>
                    <a:lnTo>
                      <a:pt x="625" y="516"/>
                    </a:lnTo>
                    <a:lnTo>
                      <a:pt x="633" y="524"/>
                    </a:lnTo>
                    <a:lnTo>
                      <a:pt x="634" y="509"/>
                    </a:lnTo>
                    <a:lnTo>
                      <a:pt x="648" y="506"/>
                    </a:lnTo>
                    <a:lnTo>
                      <a:pt x="654" y="473"/>
                    </a:lnTo>
                    <a:lnTo>
                      <a:pt x="664" y="485"/>
                    </a:lnTo>
                    <a:lnTo>
                      <a:pt x="670" y="469"/>
                    </a:lnTo>
                    <a:lnTo>
                      <a:pt x="673" y="455"/>
                    </a:lnTo>
                    <a:lnTo>
                      <a:pt x="663" y="451"/>
                    </a:lnTo>
                    <a:lnTo>
                      <a:pt x="660" y="442"/>
                    </a:lnTo>
                    <a:lnTo>
                      <a:pt x="664" y="431"/>
                    </a:lnTo>
                    <a:lnTo>
                      <a:pt x="658" y="424"/>
                    </a:lnTo>
                    <a:lnTo>
                      <a:pt x="649" y="419"/>
                    </a:lnTo>
                    <a:lnTo>
                      <a:pt x="639" y="418"/>
                    </a:lnTo>
                    <a:lnTo>
                      <a:pt x="628" y="404"/>
                    </a:lnTo>
                    <a:lnTo>
                      <a:pt x="622" y="410"/>
                    </a:lnTo>
                    <a:lnTo>
                      <a:pt x="630" y="397"/>
                    </a:lnTo>
                    <a:lnTo>
                      <a:pt x="619" y="401"/>
                    </a:lnTo>
                    <a:lnTo>
                      <a:pt x="621" y="390"/>
                    </a:lnTo>
                    <a:lnTo>
                      <a:pt x="621" y="375"/>
                    </a:lnTo>
                    <a:lnTo>
                      <a:pt x="598" y="378"/>
                    </a:lnTo>
                    <a:lnTo>
                      <a:pt x="603" y="369"/>
                    </a:lnTo>
                    <a:lnTo>
                      <a:pt x="601" y="360"/>
                    </a:lnTo>
                    <a:lnTo>
                      <a:pt x="594" y="345"/>
                    </a:lnTo>
                    <a:lnTo>
                      <a:pt x="622" y="364"/>
                    </a:lnTo>
                    <a:lnTo>
                      <a:pt x="634" y="354"/>
                    </a:lnTo>
                    <a:lnTo>
                      <a:pt x="630" y="339"/>
                    </a:lnTo>
                    <a:lnTo>
                      <a:pt x="649" y="337"/>
                    </a:lnTo>
                    <a:lnTo>
                      <a:pt x="645" y="331"/>
                    </a:lnTo>
                    <a:lnTo>
                      <a:pt x="664" y="337"/>
                    </a:lnTo>
                    <a:lnTo>
                      <a:pt x="694" y="351"/>
                    </a:lnTo>
                    <a:lnTo>
                      <a:pt x="706" y="343"/>
                    </a:lnTo>
                    <a:lnTo>
                      <a:pt x="682" y="361"/>
                    </a:lnTo>
                    <a:lnTo>
                      <a:pt x="748" y="342"/>
                    </a:lnTo>
                    <a:lnTo>
                      <a:pt x="718" y="358"/>
                    </a:lnTo>
                    <a:lnTo>
                      <a:pt x="689" y="375"/>
                    </a:lnTo>
                    <a:lnTo>
                      <a:pt x="701" y="376"/>
                    </a:lnTo>
                    <a:lnTo>
                      <a:pt x="695" y="387"/>
                    </a:lnTo>
                    <a:lnTo>
                      <a:pt x="716" y="385"/>
                    </a:lnTo>
                    <a:lnTo>
                      <a:pt x="709" y="401"/>
                    </a:lnTo>
                    <a:lnTo>
                      <a:pt x="719" y="393"/>
                    </a:lnTo>
                    <a:lnTo>
                      <a:pt x="731" y="401"/>
                    </a:lnTo>
                    <a:lnTo>
                      <a:pt x="749" y="404"/>
                    </a:lnTo>
                    <a:lnTo>
                      <a:pt x="751" y="384"/>
                    </a:lnTo>
                    <a:lnTo>
                      <a:pt x="754" y="381"/>
                    </a:lnTo>
                    <a:lnTo>
                      <a:pt x="769" y="363"/>
                    </a:lnTo>
                    <a:lnTo>
                      <a:pt x="783" y="376"/>
                    </a:lnTo>
                    <a:lnTo>
                      <a:pt x="792" y="366"/>
                    </a:lnTo>
                    <a:lnTo>
                      <a:pt x="809" y="363"/>
                    </a:lnTo>
                    <a:lnTo>
                      <a:pt x="797" y="357"/>
                    </a:lnTo>
                    <a:lnTo>
                      <a:pt x="824" y="352"/>
                    </a:lnTo>
                    <a:lnTo>
                      <a:pt x="806" y="348"/>
                    </a:lnTo>
                    <a:lnTo>
                      <a:pt x="827" y="340"/>
                    </a:lnTo>
                    <a:lnTo>
                      <a:pt x="852" y="339"/>
                    </a:lnTo>
                    <a:lnTo>
                      <a:pt x="852" y="336"/>
                    </a:lnTo>
                    <a:lnTo>
                      <a:pt x="846" y="328"/>
                    </a:lnTo>
                    <a:lnTo>
                      <a:pt x="867" y="328"/>
                    </a:lnTo>
                    <a:lnTo>
                      <a:pt x="839" y="313"/>
                    </a:lnTo>
                    <a:lnTo>
                      <a:pt x="830" y="322"/>
                    </a:lnTo>
                    <a:lnTo>
                      <a:pt x="818" y="322"/>
                    </a:lnTo>
                    <a:lnTo>
                      <a:pt x="818" y="313"/>
                    </a:lnTo>
                    <a:lnTo>
                      <a:pt x="791" y="325"/>
                    </a:lnTo>
                    <a:lnTo>
                      <a:pt x="789" y="319"/>
                    </a:lnTo>
                    <a:lnTo>
                      <a:pt x="809" y="299"/>
                    </a:lnTo>
                    <a:lnTo>
                      <a:pt x="797" y="306"/>
                    </a:lnTo>
                    <a:lnTo>
                      <a:pt x="758" y="304"/>
                    </a:lnTo>
                    <a:lnTo>
                      <a:pt x="785" y="299"/>
                    </a:lnTo>
                    <a:lnTo>
                      <a:pt x="755" y="301"/>
                    </a:lnTo>
                    <a:lnTo>
                      <a:pt x="778" y="297"/>
                    </a:lnTo>
                    <a:lnTo>
                      <a:pt x="758" y="296"/>
                    </a:lnTo>
                    <a:lnTo>
                      <a:pt x="789" y="290"/>
                    </a:lnTo>
                    <a:lnTo>
                      <a:pt x="788" y="285"/>
                    </a:lnTo>
                    <a:lnTo>
                      <a:pt x="767" y="278"/>
                    </a:lnTo>
                    <a:lnTo>
                      <a:pt x="760" y="276"/>
                    </a:lnTo>
                    <a:lnTo>
                      <a:pt x="769" y="261"/>
                    </a:lnTo>
                    <a:lnTo>
                      <a:pt x="746" y="278"/>
                    </a:lnTo>
                    <a:lnTo>
                      <a:pt x="739" y="266"/>
                    </a:lnTo>
                    <a:lnTo>
                      <a:pt x="725" y="273"/>
                    </a:lnTo>
                    <a:lnTo>
                      <a:pt x="734" y="263"/>
                    </a:lnTo>
                    <a:lnTo>
                      <a:pt x="710" y="272"/>
                    </a:lnTo>
                    <a:lnTo>
                      <a:pt x="724" y="258"/>
                    </a:lnTo>
                    <a:lnTo>
                      <a:pt x="706" y="258"/>
                    </a:lnTo>
                    <a:lnTo>
                      <a:pt x="691" y="252"/>
                    </a:lnTo>
                    <a:lnTo>
                      <a:pt x="673" y="249"/>
                    </a:lnTo>
                    <a:lnTo>
                      <a:pt x="703" y="245"/>
                    </a:lnTo>
                    <a:lnTo>
                      <a:pt x="649" y="234"/>
                    </a:lnTo>
                    <a:lnTo>
                      <a:pt x="676" y="231"/>
                    </a:lnTo>
                    <a:lnTo>
                      <a:pt x="648" y="225"/>
                    </a:lnTo>
                    <a:lnTo>
                      <a:pt x="689" y="227"/>
                    </a:lnTo>
                    <a:lnTo>
                      <a:pt x="675" y="221"/>
                    </a:lnTo>
                    <a:lnTo>
                      <a:pt x="698" y="216"/>
                    </a:lnTo>
                    <a:lnTo>
                      <a:pt x="658" y="212"/>
                    </a:lnTo>
                    <a:lnTo>
                      <a:pt x="675" y="207"/>
                    </a:lnTo>
                    <a:lnTo>
                      <a:pt x="658" y="206"/>
                    </a:lnTo>
                    <a:lnTo>
                      <a:pt x="688" y="205"/>
                    </a:lnTo>
                    <a:lnTo>
                      <a:pt x="661" y="200"/>
                    </a:lnTo>
                    <a:lnTo>
                      <a:pt x="739" y="207"/>
                    </a:lnTo>
                    <a:lnTo>
                      <a:pt x="679" y="190"/>
                    </a:lnTo>
                    <a:lnTo>
                      <a:pt x="637" y="190"/>
                    </a:lnTo>
                    <a:lnTo>
                      <a:pt x="739" y="182"/>
                    </a:lnTo>
                    <a:lnTo>
                      <a:pt x="719" y="155"/>
                    </a:lnTo>
                    <a:lnTo>
                      <a:pt x="661" y="179"/>
                    </a:lnTo>
                    <a:lnTo>
                      <a:pt x="634" y="185"/>
                    </a:lnTo>
                    <a:lnTo>
                      <a:pt x="697" y="160"/>
                    </a:lnTo>
                    <a:lnTo>
                      <a:pt x="637" y="170"/>
                    </a:lnTo>
                    <a:lnTo>
                      <a:pt x="721" y="145"/>
                    </a:lnTo>
                    <a:lnTo>
                      <a:pt x="673" y="137"/>
                    </a:lnTo>
                    <a:lnTo>
                      <a:pt x="655" y="140"/>
                    </a:lnTo>
                    <a:lnTo>
                      <a:pt x="676" y="130"/>
                    </a:lnTo>
                    <a:lnTo>
                      <a:pt x="622" y="146"/>
                    </a:lnTo>
                    <a:lnTo>
                      <a:pt x="591" y="169"/>
                    </a:lnTo>
                    <a:lnTo>
                      <a:pt x="607" y="14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2" name="Freeform 361"/>
              <p:cNvSpPr>
                <a:spLocks noChangeAspect="1"/>
              </p:cNvSpPr>
              <p:nvPr/>
            </p:nvSpPr>
            <p:spPr bwMode="auto">
              <a:xfrm>
                <a:off x="1783" y="1329"/>
                <a:ext cx="349" cy="71"/>
              </a:xfrm>
              <a:custGeom>
                <a:avLst/>
                <a:gdLst>
                  <a:gd name="T0" fmla="*/ 0 w 1058"/>
                  <a:gd name="T1" fmla="*/ 0 h 244"/>
                  <a:gd name="T2" fmla="*/ 0 w 1058"/>
                  <a:gd name="T3" fmla="*/ 0 h 244"/>
                  <a:gd name="T4" fmla="*/ 0 w 1058"/>
                  <a:gd name="T5" fmla="*/ 0 h 244"/>
                  <a:gd name="T6" fmla="*/ 0 w 1058"/>
                  <a:gd name="T7" fmla="*/ 0 h 244"/>
                  <a:gd name="T8" fmla="*/ 0 w 1058"/>
                  <a:gd name="T9" fmla="*/ 0 h 244"/>
                  <a:gd name="T10" fmla="*/ 0 w 1058"/>
                  <a:gd name="T11" fmla="*/ 0 h 244"/>
                  <a:gd name="T12" fmla="*/ 0 w 1058"/>
                  <a:gd name="T13" fmla="*/ 0 h 244"/>
                  <a:gd name="T14" fmla="*/ 0 w 1058"/>
                  <a:gd name="T15" fmla="*/ 0 h 244"/>
                  <a:gd name="T16" fmla="*/ 0 w 1058"/>
                  <a:gd name="T17" fmla="*/ 0 h 244"/>
                  <a:gd name="T18" fmla="*/ 0 w 1058"/>
                  <a:gd name="T19" fmla="*/ 0 h 244"/>
                  <a:gd name="T20" fmla="*/ 0 w 1058"/>
                  <a:gd name="T21" fmla="*/ 0 h 244"/>
                  <a:gd name="T22" fmla="*/ 0 w 1058"/>
                  <a:gd name="T23" fmla="*/ 0 h 244"/>
                  <a:gd name="T24" fmla="*/ 0 w 1058"/>
                  <a:gd name="T25" fmla="*/ 0 h 244"/>
                  <a:gd name="T26" fmla="*/ 0 w 1058"/>
                  <a:gd name="T27" fmla="*/ 0 h 244"/>
                  <a:gd name="T28" fmla="*/ 0 w 1058"/>
                  <a:gd name="T29" fmla="*/ 0 h 244"/>
                  <a:gd name="T30" fmla="*/ 0 w 1058"/>
                  <a:gd name="T31" fmla="*/ 0 h 244"/>
                  <a:gd name="T32" fmla="*/ 0 w 1058"/>
                  <a:gd name="T33" fmla="*/ 0 h 244"/>
                  <a:gd name="T34" fmla="*/ 0 w 1058"/>
                  <a:gd name="T35" fmla="*/ 0 h 244"/>
                  <a:gd name="T36" fmla="*/ 0 w 1058"/>
                  <a:gd name="T37" fmla="*/ 0 h 244"/>
                  <a:gd name="T38" fmla="*/ 0 w 1058"/>
                  <a:gd name="T39" fmla="*/ 0 h 244"/>
                  <a:gd name="T40" fmla="*/ 0 w 1058"/>
                  <a:gd name="T41" fmla="*/ 0 h 244"/>
                  <a:gd name="T42" fmla="*/ 0 w 1058"/>
                  <a:gd name="T43" fmla="*/ 0 h 244"/>
                  <a:gd name="T44" fmla="*/ 0 w 1058"/>
                  <a:gd name="T45" fmla="*/ 0 h 244"/>
                  <a:gd name="T46" fmla="*/ 0 w 1058"/>
                  <a:gd name="T47" fmla="*/ 0 h 244"/>
                  <a:gd name="T48" fmla="*/ 0 w 1058"/>
                  <a:gd name="T49" fmla="*/ 0 h 244"/>
                  <a:gd name="T50" fmla="*/ 0 w 1058"/>
                  <a:gd name="T51" fmla="*/ 0 h 244"/>
                  <a:gd name="T52" fmla="*/ 0 w 1058"/>
                  <a:gd name="T53" fmla="*/ 0 h 244"/>
                  <a:gd name="T54" fmla="*/ 0 w 1058"/>
                  <a:gd name="T55" fmla="*/ 0 h 244"/>
                  <a:gd name="T56" fmla="*/ 0 w 1058"/>
                  <a:gd name="T57" fmla="*/ 0 h 244"/>
                  <a:gd name="T58" fmla="*/ 0 w 1058"/>
                  <a:gd name="T59" fmla="*/ 0 h 244"/>
                  <a:gd name="T60" fmla="*/ 0 w 1058"/>
                  <a:gd name="T61" fmla="*/ 0 h 244"/>
                  <a:gd name="T62" fmla="*/ 0 w 1058"/>
                  <a:gd name="T63" fmla="*/ 0 h 244"/>
                  <a:gd name="T64" fmla="*/ 0 w 1058"/>
                  <a:gd name="T65" fmla="*/ 0 h 244"/>
                  <a:gd name="T66" fmla="*/ 0 w 1058"/>
                  <a:gd name="T67" fmla="*/ 0 h 244"/>
                  <a:gd name="T68" fmla="*/ 0 w 1058"/>
                  <a:gd name="T69" fmla="*/ 0 h 244"/>
                  <a:gd name="T70" fmla="*/ 0 w 1058"/>
                  <a:gd name="T71" fmla="*/ 0 h 244"/>
                  <a:gd name="T72" fmla="*/ 0 w 1058"/>
                  <a:gd name="T73" fmla="*/ 0 h 244"/>
                  <a:gd name="T74" fmla="*/ 0 w 1058"/>
                  <a:gd name="T75" fmla="*/ 0 h 244"/>
                  <a:gd name="T76" fmla="*/ 0 w 1058"/>
                  <a:gd name="T77" fmla="*/ 0 h 244"/>
                  <a:gd name="T78" fmla="*/ 0 w 1058"/>
                  <a:gd name="T79" fmla="*/ 0 h 244"/>
                  <a:gd name="T80" fmla="*/ 0 w 1058"/>
                  <a:gd name="T81" fmla="*/ 0 h 244"/>
                  <a:gd name="T82" fmla="*/ 0 w 1058"/>
                  <a:gd name="T83" fmla="*/ 0 h 244"/>
                  <a:gd name="T84" fmla="*/ 0 w 1058"/>
                  <a:gd name="T85" fmla="*/ 0 h 244"/>
                  <a:gd name="T86" fmla="*/ 0 w 1058"/>
                  <a:gd name="T87" fmla="*/ 0 h 244"/>
                  <a:gd name="T88" fmla="*/ 0 w 1058"/>
                  <a:gd name="T89" fmla="*/ 0 h 244"/>
                  <a:gd name="T90" fmla="*/ 0 w 1058"/>
                  <a:gd name="T91" fmla="*/ 0 h 244"/>
                  <a:gd name="T92" fmla="*/ 0 w 1058"/>
                  <a:gd name="T93" fmla="*/ 0 h 244"/>
                  <a:gd name="T94" fmla="*/ 0 w 1058"/>
                  <a:gd name="T95" fmla="*/ 0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58"/>
                  <a:gd name="T145" fmla="*/ 0 h 244"/>
                  <a:gd name="T146" fmla="*/ 1058 w 1058"/>
                  <a:gd name="T147" fmla="*/ 244 h 24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58" h="244">
                    <a:moveTo>
                      <a:pt x="264" y="178"/>
                    </a:moveTo>
                    <a:lnTo>
                      <a:pt x="195" y="200"/>
                    </a:lnTo>
                    <a:lnTo>
                      <a:pt x="158" y="182"/>
                    </a:lnTo>
                    <a:lnTo>
                      <a:pt x="191" y="171"/>
                    </a:lnTo>
                    <a:lnTo>
                      <a:pt x="126" y="160"/>
                    </a:lnTo>
                    <a:lnTo>
                      <a:pt x="291" y="144"/>
                    </a:lnTo>
                    <a:lnTo>
                      <a:pt x="219" y="96"/>
                    </a:lnTo>
                    <a:lnTo>
                      <a:pt x="316" y="91"/>
                    </a:lnTo>
                    <a:lnTo>
                      <a:pt x="358" y="108"/>
                    </a:lnTo>
                    <a:lnTo>
                      <a:pt x="332" y="88"/>
                    </a:lnTo>
                    <a:lnTo>
                      <a:pt x="483" y="69"/>
                    </a:lnTo>
                    <a:lnTo>
                      <a:pt x="562" y="51"/>
                    </a:lnTo>
                    <a:lnTo>
                      <a:pt x="403" y="65"/>
                    </a:lnTo>
                    <a:lnTo>
                      <a:pt x="241" y="78"/>
                    </a:lnTo>
                    <a:lnTo>
                      <a:pt x="379" y="60"/>
                    </a:lnTo>
                    <a:lnTo>
                      <a:pt x="216" y="78"/>
                    </a:lnTo>
                    <a:lnTo>
                      <a:pt x="168" y="69"/>
                    </a:lnTo>
                    <a:lnTo>
                      <a:pt x="319" y="56"/>
                    </a:lnTo>
                    <a:lnTo>
                      <a:pt x="158" y="59"/>
                    </a:lnTo>
                    <a:lnTo>
                      <a:pt x="258" y="50"/>
                    </a:lnTo>
                    <a:lnTo>
                      <a:pt x="132" y="45"/>
                    </a:lnTo>
                    <a:lnTo>
                      <a:pt x="300" y="27"/>
                    </a:lnTo>
                    <a:lnTo>
                      <a:pt x="506" y="38"/>
                    </a:lnTo>
                    <a:lnTo>
                      <a:pt x="480" y="6"/>
                    </a:lnTo>
                    <a:lnTo>
                      <a:pt x="646" y="12"/>
                    </a:lnTo>
                    <a:lnTo>
                      <a:pt x="607" y="0"/>
                    </a:lnTo>
                    <a:lnTo>
                      <a:pt x="831" y="12"/>
                    </a:lnTo>
                    <a:lnTo>
                      <a:pt x="1058" y="23"/>
                    </a:lnTo>
                    <a:lnTo>
                      <a:pt x="909" y="42"/>
                    </a:lnTo>
                    <a:lnTo>
                      <a:pt x="756" y="63"/>
                    </a:lnTo>
                    <a:lnTo>
                      <a:pt x="932" y="50"/>
                    </a:lnTo>
                    <a:lnTo>
                      <a:pt x="773" y="78"/>
                    </a:lnTo>
                    <a:lnTo>
                      <a:pt x="607" y="111"/>
                    </a:lnTo>
                    <a:lnTo>
                      <a:pt x="455" y="124"/>
                    </a:lnTo>
                    <a:lnTo>
                      <a:pt x="543" y="139"/>
                    </a:lnTo>
                    <a:lnTo>
                      <a:pt x="425" y="148"/>
                    </a:lnTo>
                    <a:lnTo>
                      <a:pt x="522" y="154"/>
                    </a:lnTo>
                    <a:lnTo>
                      <a:pt x="386" y="182"/>
                    </a:lnTo>
                    <a:lnTo>
                      <a:pt x="376" y="202"/>
                    </a:lnTo>
                    <a:lnTo>
                      <a:pt x="267" y="208"/>
                    </a:lnTo>
                    <a:lnTo>
                      <a:pt x="352" y="235"/>
                    </a:lnTo>
                    <a:lnTo>
                      <a:pt x="243" y="244"/>
                    </a:lnTo>
                    <a:lnTo>
                      <a:pt x="120" y="241"/>
                    </a:lnTo>
                    <a:lnTo>
                      <a:pt x="0" y="238"/>
                    </a:lnTo>
                    <a:lnTo>
                      <a:pt x="83" y="211"/>
                    </a:lnTo>
                    <a:lnTo>
                      <a:pt x="67" y="191"/>
                    </a:lnTo>
                    <a:lnTo>
                      <a:pt x="195" y="205"/>
                    </a:lnTo>
                    <a:lnTo>
                      <a:pt x="264" y="17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3" name="Freeform 362"/>
              <p:cNvSpPr>
                <a:spLocks noChangeAspect="1"/>
              </p:cNvSpPr>
              <p:nvPr/>
            </p:nvSpPr>
            <p:spPr bwMode="auto">
              <a:xfrm>
                <a:off x="1359" y="1437"/>
                <a:ext cx="194" cy="64"/>
              </a:xfrm>
              <a:custGeom>
                <a:avLst/>
                <a:gdLst>
                  <a:gd name="T0" fmla="*/ 0 w 585"/>
                  <a:gd name="T1" fmla="*/ 0 h 222"/>
                  <a:gd name="T2" fmla="*/ 0 w 585"/>
                  <a:gd name="T3" fmla="*/ 0 h 222"/>
                  <a:gd name="T4" fmla="*/ 0 w 585"/>
                  <a:gd name="T5" fmla="*/ 0 h 222"/>
                  <a:gd name="T6" fmla="*/ 0 w 585"/>
                  <a:gd name="T7" fmla="*/ 0 h 222"/>
                  <a:gd name="T8" fmla="*/ 0 w 585"/>
                  <a:gd name="T9" fmla="*/ 0 h 222"/>
                  <a:gd name="T10" fmla="*/ 0 w 585"/>
                  <a:gd name="T11" fmla="*/ 0 h 222"/>
                  <a:gd name="T12" fmla="*/ 0 w 585"/>
                  <a:gd name="T13" fmla="*/ 0 h 222"/>
                  <a:gd name="T14" fmla="*/ 0 w 585"/>
                  <a:gd name="T15" fmla="*/ 0 h 222"/>
                  <a:gd name="T16" fmla="*/ 0 w 585"/>
                  <a:gd name="T17" fmla="*/ 0 h 222"/>
                  <a:gd name="T18" fmla="*/ 0 w 585"/>
                  <a:gd name="T19" fmla="*/ 0 h 222"/>
                  <a:gd name="T20" fmla="*/ 0 w 585"/>
                  <a:gd name="T21" fmla="*/ 0 h 222"/>
                  <a:gd name="T22" fmla="*/ 0 w 585"/>
                  <a:gd name="T23" fmla="*/ 0 h 222"/>
                  <a:gd name="T24" fmla="*/ 0 w 585"/>
                  <a:gd name="T25" fmla="*/ 0 h 222"/>
                  <a:gd name="T26" fmla="*/ 0 w 585"/>
                  <a:gd name="T27" fmla="*/ 0 h 222"/>
                  <a:gd name="T28" fmla="*/ 0 w 585"/>
                  <a:gd name="T29" fmla="*/ 0 h 222"/>
                  <a:gd name="T30" fmla="*/ 0 w 585"/>
                  <a:gd name="T31" fmla="*/ 0 h 222"/>
                  <a:gd name="T32" fmla="*/ 0 w 585"/>
                  <a:gd name="T33" fmla="*/ 0 h 222"/>
                  <a:gd name="T34" fmla="*/ 0 w 585"/>
                  <a:gd name="T35" fmla="*/ 0 h 222"/>
                  <a:gd name="T36" fmla="*/ 0 w 585"/>
                  <a:gd name="T37" fmla="*/ 0 h 222"/>
                  <a:gd name="T38" fmla="*/ 0 w 585"/>
                  <a:gd name="T39" fmla="*/ 0 h 222"/>
                  <a:gd name="T40" fmla="*/ 0 w 585"/>
                  <a:gd name="T41" fmla="*/ 0 h 222"/>
                  <a:gd name="T42" fmla="*/ 0 w 585"/>
                  <a:gd name="T43" fmla="*/ 0 h 222"/>
                  <a:gd name="T44" fmla="*/ 0 w 585"/>
                  <a:gd name="T45" fmla="*/ 0 h 222"/>
                  <a:gd name="T46" fmla="*/ 0 w 585"/>
                  <a:gd name="T47" fmla="*/ 0 h 222"/>
                  <a:gd name="T48" fmla="*/ 0 w 585"/>
                  <a:gd name="T49" fmla="*/ 0 h 222"/>
                  <a:gd name="T50" fmla="*/ 0 w 585"/>
                  <a:gd name="T51" fmla="*/ 0 h 222"/>
                  <a:gd name="T52" fmla="*/ 0 w 585"/>
                  <a:gd name="T53" fmla="*/ 0 h 222"/>
                  <a:gd name="T54" fmla="*/ 0 w 585"/>
                  <a:gd name="T55" fmla="*/ 0 h 222"/>
                  <a:gd name="T56" fmla="*/ 0 w 585"/>
                  <a:gd name="T57" fmla="*/ 0 h 222"/>
                  <a:gd name="T58" fmla="*/ 0 w 585"/>
                  <a:gd name="T59" fmla="*/ 0 h 222"/>
                  <a:gd name="T60" fmla="*/ 0 w 585"/>
                  <a:gd name="T61" fmla="*/ 0 h 222"/>
                  <a:gd name="T62" fmla="*/ 0 w 585"/>
                  <a:gd name="T63" fmla="*/ 0 h 222"/>
                  <a:gd name="T64" fmla="*/ 0 w 585"/>
                  <a:gd name="T65" fmla="*/ 0 h 222"/>
                  <a:gd name="T66" fmla="*/ 0 w 585"/>
                  <a:gd name="T67" fmla="*/ 0 h 222"/>
                  <a:gd name="T68" fmla="*/ 0 w 585"/>
                  <a:gd name="T69" fmla="*/ 0 h 222"/>
                  <a:gd name="T70" fmla="*/ 0 w 585"/>
                  <a:gd name="T71" fmla="*/ 0 h 222"/>
                  <a:gd name="T72" fmla="*/ 0 w 585"/>
                  <a:gd name="T73" fmla="*/ 0 h 222"/>
                  <a:gd name="T74" fmla="*/ 0 w 585"/>
                  <a:gd name="T75" fmla="*/ 0 h 222"/>
                  <a:gd name="T76" fmla="*/ 0 w 585"/>
                  <a:gd name="T77" fmla="*/ 0 h 222"/>
                  <a:gd name="T78" fmla="*/ 0 w 585"/>
                  <a:gd name="T79" fmla="*/ 0 h 222"/>
                  <a:gd name="T80" fmla="*/ 0 w 585"/>
                  <a:gd name="T81" fmla="*/ 0 h 222"/>
                  <a:gd name="T82" fmla="*/ 0 w 585"/>
                  <a:gd name="T83" fmla="*/ 0 h 222"/>
                  <a:gd name="T84" fmla="*/ 0 w 585"/>
                  <a:gd name="T85" fmla="*/ 0 h 222"/>
                  <a:gd name="T86" fmla="*/ 0 w 585"/>
                  <a:gd name="T87" fmla="*/ 0 h 222"/>
                  <a:gd name="T88" fmla="*/ 0 w 585"/>
                  <a:gd name="T89" fmla="*/ 0 h 222"/>
                  <a:gd name="T90" fmla="*/ 0 w 585"/>
                  <a:gd name="T91" fmla="*/ 0 h 222"/>
                  <a:gd name="T92" fmla="*/ 0 w 585"/>
                  <a:gd name="T93" fmla="*/ 0 h 222"/>
                  <a:gd name="T94" fmla="*/ 0 w 585"/>
                  <a:gd name="T95" fmla="*/ 0 h 222"/>
                  <a:gd name="T96" fmla="*/ 0 w 585"/>
                  <a:gd name="T97" fmla="*/ 0 h 222"/>
                  <a:gd name="T98" fmla="*/ 0 w 585"/>
                  <a:gd name="T99" fmla="*/ 0 h 222"/>
                  <a:gd name="T100" fmla="*/ 0 w 585"/>
                  <a:gd name="T101" fmla="*/ 0 h 222"/>
                  <a:gd name="T102" fmla="*/ 0 w 585"/>
                  <a:gd name="T103" fmla="*/ 0 h 222"/>
                  <a:gd name="T104" fmla="*/ 0 w 585"/>
                  <a:gd name="T105" fmla="*/ 0 h 222"/>
                  <a:gd name="T106" fmla="*/ 0 w 585"/>
                  <a:gd name="T107" fmla="*/ 0 h 2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85"/>
                  <a:gd name="T163" fmla="*/ 0 h 222"/>
                  <a:gd name="T164" fmla="*/ 585 w 585"/>
                  <a:gd name="T165" fmla="*/ 222 h 2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85" h="222">
                    <a:moveTo>
                      <a:pt x="384" y="201"/>
                    </a:moveTo>
                    <a:lnTo>
                      <a:pt x="363" y="185"/>
                    </a:lnTo>
                    <a:lnTo>
                      <a:pt x="349" y="181"/>
                    </a:lnTo>
                    <a:lnTo>
                      <a:pt x="286" y="201"/>
                    </a:lnTo>
                    <a:lnTo>
                      <a:pt x="188" y="212"/>
                    </a:lnTo>
                    <a:lnTo>
                      <a:pt x="88" y="222"/>
                    </a:lnTo>
                    <a:lnTo>
                      <a:pt x="89" y="197"/>
                    </a:lnTo>
                    <a:lnTo>
                      <a:pt x="0" y="170"/>
                    </a:lnTo>
                    <a:lnTo>
                      <a:pt x="19" y="146"/>
                    </a:lnTo>
                    <a:lnTo>
                      <a:pt x="122" y="142"/>
                    </a:lnTo>
                    <a:lnTo>
                      <a:pt x="227" y="136"/>
                    </a:lnTo>
                    <a:lnTo>
                      <a:pt x="130" y="124"/>
                    </a:lnTo>
                    <a:lnTo>
                      <a:pt x="28" y="119"/>
                    </a:lnTo>
                    <a:lnTo>
                      <a:pt x="19" y="106"/>
                    </a:lnTo>
                    <a:lnTo>
                      <a:pt x="149" y="82"/>
                    </a:lnTo>
                    <a:lnTo>
                      <a:pt x="51" y="84"/>
                    </a:lnTo>
                    <a:lnTo>
                      <a:pt x="79" y="76"/>
                    </a:lnTo>
                    <a:lnTo>
                      <a:pt x="31" y="76"/>
                    </a:lnTo>
                    <a:lnTo>
                      <a:pt x="97" y="46"/>
                    </a:lnTo>
                    <a:lnTo>
                      <a:pt x="94" y="40"/>
                    </a:lnTo>
                    <a:lnTo>
                      <a:pt x="183" y="19"/>
                    </a:lnTo>
                    <a:lnTo>
                      <a:pt x="273" y="0"/>
                    </a:lnTo>
                    <a:lnTo>
                      <a:pt x="282" y="10"/>
                    </a:lnTo>
                    <a:lnTo>
                      <a:pt x="239" y="34"/>
                    </a:lnTo>
                    <a:lnTo>
                      <a:pt x="275" y="28"/>
                    </a:lnTo>
                    <a:lnTo>
                      <a:pt x="306" y="16"/>
                    </a:lnTo>
                    <a:lnTo>
                      <a:pt x="343" y="37"/>
                    </a:lnTo>
                    <a:lnTo>
                      <a:pt x="319" y="49"/>
                    </a:lnTo>
                    <a:lnTo>
                      <a:pt x="336" y="46"/>
                    </a:lnTo>
                    <a:lnTo>
                      <a:pt x="384" y="42"/>
                    </a:lnTo>
                    <a:lnTo>
                      <a:pt x="389" y="30"/>
                    </a:lnTo>
                    <a:lnTo>
                      <a:pt x="394" y="16"/>
                    </a:lnTo>
                    <a:lnTo>
                      <a:pt x="433" y="37"/>
                    </a:lnTo>
                    <a:lnTo>
                      <a:pt x="410" y="78"/>
                    </a:lnTo>
                    <a:lnTo>
                      <a:pt x="446" y="63"/>
                    </a:lnTo>
                    <a:lnTo>
                      <a:pt x="479" y="9"/>
                    </a:lnTo>
                    <a:lnTo>
                      <a:pt x="537" y="7"/>
                    </a:lnTo>
                    <a:lnTo>
                      <a:pt x="548" y="37"/>
                    </a:lnTo>
                    <a:lnTo>
                      <a:pt x="513" y="97"/>
                    </a:lnTo>
                    <a:lnTo>
                      <a:pt x="516" y="124"/>
                    </a:lnTo>
                    <a:lnTo>
                      <a:pt x="528" y="125"/>
                    </a:lnTo>
                    <a:lnTo>
                      <a:pt x="585" y="145"/>
                    </a:lnTo>
                    <a:lnTo>
                      <a:pt x="578" y="155"/>
                    </a:lnTo>
                    <a:lnTo>
                      <a:pt x="552" y="167"/>
                    </a:lnTo>
                    <a:lnTo>
                      <a:pt x="558" y="155"/>
                    </a:lnTo>
                    <a:lnTo>
                      <a:pt x="533" y="164"/>
                    </a:lnTo>
                    <a:lnTo>
                      <a:pt x="519" y="163"/>
                    </a:lnTo>
                    <a:lnTo>
                      <a:pt x="494" y="173"/>
                    </a:lnTo>
                    <a:lnTo>
                      <a:pt x="481" y="173"/>
                    </a:lnTo>
                    <a:lnTo>
                      <a:pt x="466" y="192"/>
                    </a:lnTo>
                    <a:lnTo>
                      <a:pt x="519" y="176"/>
                    </a:lnTo>
                    <a:lnTo>
                      <a:pt x="515" y="187"/>
                    </a:lnTo>
                    <a:lnTo>
                      <a:pt x="494" y="201"/>
                    </a:lnTo>
                    <a:lnTo>
                      <a:pt x="384" y="201"/>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4" name="Freeform 363"/>
              <p:cNvSpPr>
                <a:spLocks noChangeAspect="1"/>
              </p:cNvSpPr>
              <p:nvPr/>
            </p:nvSpPr>
            <p:spPr bwMode="auto">
              <a:xfrm>
                <a:off x="1303" y="1424"/>
                <a:ext cx="141" cy="43"/>
              </a:xfrm>
              <a:custGeom>
                <a:avLst/>
                <a:gdLst>
                  <a:gd name="T0" fmla="*/ 0 w 426"/>
                  <a:gd name="T1" fmla="*/ 0 h 149"/>
                  <a:gd name="T2" fmla="*/ 0 w 426"/>
                  <a:gd name="T3" fmla="*/ 0 h 149"/>
                  <a:gd name="T4" fmla="*/ 0 w 426"/>
                  <a:gd name="T5" fmla="*/ 0 h 149"/>
                  <a:gd name="T6" fmla="*/ 0 w 426"/>
                  <a:gd name="T7" fmla="*/ 0 h 149"/>
                  <a:gd name="T8" fmla="*/ 0 w 426"/>
                  <a:gd name="T9" fmla="*/ 0 h 149"/>
                  <a:gd name="T10" fmla="*/ 0 w 426"/>
                  <a:gd name="T11" fmla="*/ 0 h 149"/>
                  <a:gd name="T12" fmla="*/ 0 w 426"/>
                  <a:gd name="T13" fmla="*/ 0 h 149"/>
                  <a:gd name="T14" fmla="*/ 0 w 426"/>
                  <a:gd name="T15" fmla="*/ 0 h 149"/>
                  <a:gd name="T16" fmla="*/ 0 w 426"/>
                  <a:gd name="T17" fmla="*/ 0 h 149"/>
                  <a:gd name="T18" fmla="*/ 0 w 426"/>
                  <a:gd name="T19" fmla="*/ 0 h 149"/>
                  <a:gd name="T20" fmla="*/ 0 w 426"/>
                  <a:gd name="T21" fmla="*/ 0 h 149"/>
                  <a:gd name="T22" fmla="*/ 0 w 426"/>
                  <a:gd name="T23" fmla="*/ 0 h 149"/>
                  <a:gd name="T24" fmla="*/ 0 w 426"/>
                  <a:gd name="T25" fmla="*/ 0 h 149"/>
                  <a:gd name="T26" fmla="*/ 0 w 426"/>
                  <a:gd name="T27" fmla="*/ 0 h 149"/>
                  <a:gd name="T28" fmla="*/ 0 w 426"/>
                  <a:gd name="T29" fmla="*/ 0 h 149"/>
                  <a:gd name="T30" fmla="*/ 0 w 426"/>
                  <a:gd name="T31" fmla="*/ 0 h 149"/>
                  <a:gd name="T32" fmla="*/ 0 w 426"/>
                  <a:gd name="T33" fmla="*/ 0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6"/>
                  <a:gd name="T52" fmla="*/ 0 h 149"/>
                  <a:gd name="T53" fmla="*/ 426 w 426"/>
                  <a:gd name="T54" fmla="*/ 149 h 1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6" h="149">
                    <a:moveTo>
                      <a:pt x="193" y="101"/>
                    </a:moveTo>
                    <a:lnTo>
                      <a:pt x="129" y="133"/>
                    </a:lnTo>
                    <a:lnTo>
                      <a:pt x="32" y="149"/>
                    </a:lnTo>
                    <a:lnTo>
                      <a:pt x="18" y="116"/>
                    </a:lnTo>
                    <a:lnTo>
                      <a:pt x="0" y="103"/>
                    </a:lnTo>
                    <a:lnTo>
                      <a:pt x="61" y="74"/>
                    </a:lnTo>
                    <a:lnTo>
                      <a:pt x="82" y="59"/>
                    </a:lnTo>
                    <a:lnTo>
                      <a:pt x="157" y="27"/>
                    </a:lnTo>
                    <a:lnTo>
                      <a:pt x="154" y="4"/>
                    </a:lnTo>
                    <a:lnTo>
                      <a:pt x="285" y="0"/>
                    </a:lnTo>
                    <a:lnTo>
                      <a:pt x="317" y="10"/>
                    </a:lnTo>
                    <a:lnTo>
                      <a:pt x="327" y="16"/>
                    </a:lnTo>
                    <a:lnTo>
                      <a:pt x="394" y="9"/>
                    </a:lnTo>
                    <a:lnTo>
                      <a:pt x="426" y="42"/>
                    </a:lnTo>
                    <a:lnTo>
                      <a:pt x="332" y="65"/>
                    </a:lnTo>
                    <a:lnTo>
                      <a:pt x="236" y="89"/>
                    </a:lnTo>
                    <a:lnTo>
                      <a:pt x="193" y="101"/>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5" name="Freeform 364"/>
              <p:cNvSpPr>
                <a:spLocks noChangeAspect="1"/>
              </p:cNvSpPr>
              <p:nvPr/>
            </p:nvSpPr>
            <p:spPr bwMode="auto">
              <a:xfrm>
                <a:off x="1880" y="1750"/>
                <a:ext cx="95" cy="76"/>
              </a:xfrm>
              <a:custGeom>
                <a:avLst/>
                <a:gdLst>
                  <a:gd name="T0" fmla="*/ 0 w 285"/>
                  <a:gd name="T1" fmla="*/ 0 h 261"/>
                  <a:gd name="T2" fmla="*/ 0 w 285"/>
                  <a:gd name="T3" fmla="*/ 0 h 261"/>
                  <a:gd name="T4" fmla="*/ 0 w 285"/>
                  <a:gd name="T5" fmla="*/ 0 h 261"/>
                  <a:gd name="T6" fmla="*/ 0 w 285"/>
                  <a:gd name="T7" fmla="*/ 0 h 261"/>
                  <a:gd name="T8" fmla="*/ 0 w 285"/>
                  <a:gd name="T9" fmla="*/ 0 h 261"/>
                  <a:gd name="T10" fmla="*/ 0 w 285"/>
                  <a:gd name="T11" fmla="*/ 0 h 261"/>
                  <a:gd name="T12" fmla="*/ 0 w 285"/>
                  <a:gd name="T13" fmla="*/ 0 h 261"/>
                  <a:gd name="T14" fmla="*/ 0 w 285"/>
                  <a:gd name="T15" fmla="*/ 0 h 261"/>
                  <a:gd name="T16" fmla="*/ 0 w 285"/>
                  <a:gd name="T17" fmla="*/ 0 h 261"/>
                  <a:gd name="T18" fmla="*/ 0 w 285"/>
                  <a:gd name="T19" fmla="*/ 0 h 261"/>
                  <a:gd name="T20" fmla="*/ 0 w 285"/>
                  <a:gd name="T21" fmla="*/ 0 h 261"/>
                  <a:gd name="T22" fmla="*/ 0 w 285"/>
                  <a:gd name="T23" fmla="*/ 0 h 261"/>
                  <a:gd name="T24" fmla="*/ 0 w 285"/>
                  <a:gd name="T25" fmla="*/ 0 h 261"/>
                  <a:gd name="T26" fmla="*/ 0 w 285"/>
                  <a:gd name="T27" fmla="*/ 0 h 261"/>
                  <a:gd name="T28" fmla="*/ 0 w 285"/>
                  <a:gd name="T29" fmla="*/ 0 h 261"/>
                  <a:gd name="T30" fmla="*/ 0 w 285"/>
                  <a:gd name="T31" fmla="*/ 0 h 261"/>
                  <a:gd name="T32" fmla="*/ 0 w 285"/>
                  <a:gd name="T33" fmla="*/ 0 h 261"/>
                  <a:gd name="T34" fmla="*/ 0 w 285"/>
                  <a:gd name="T35" fmla="*/ 0 h 261"/>
                  <a:gd name="T36" fmla="*/ 0 w 285"/>
                  <a:gd name="T37" fmla="*/ 0 h 261"/>
                  <a:gd name="T38" fmla="*/ 0 w 285"/>
                  <a:gd name="T39" fmla="*/ 0 h 261"/>
                  <a:gd name="T40" fmla="*/ 0 w 285"/>
                  <a:gd name="T41" fmla="*/ 0 h 261"/>
                  <a:gd name="T42" fmla="*/ 0 w 285"/>
                  <a:gd name="T43" fmla="*/ 0 h 261"/>
                  <a:gd name="T44" fmla="*/ 0 w 285"/>
                  <a:gd name="T45" fmla="*/ 0 h 261"/>
                  <a:gd name="T46" fmla="*/ 0 w 285"/>
                  <a:gd name="T47" fmla="*/ 0 h 261"/>
                  <a:gd name="T48" fmla="*/ 0 w 285"/>
                  <a:gd name="T49" fmla="*/ 0 h 261"/>
                  <a:gd name="T50" fmla="*/ 0 w 285"/>
                  <a:gd name="T51" fmla="*/ 0 h 261"/>
                  <a:gd name="T52" fmla="*/ 0 w 285"/>
                  <a:gd name="T53" fmla="*/ 0 h 261"/>
                  <a:gd name="T54" fmla="*/ 0 w 285"/>
                  <a:gd name="T55" fmla="*/ 0 h 261"/>
                  <a:gd name="T56" fmla="*/ 0 w 285"/>
                  <a:gd name="T57" fmla="*/ 0 h 261"/>
                  <a:gd name="T58" fmla="*/ 0 w 285"/>
                  <a:gd name="T59" fmla="*/ 0 h 261"/>
                  <a:gd name="T60" fmla="*/ 0 w 285"/>
                  <a:gd name="T61" fmla="*/ 0 h 261"/>
                  <a:gd name="T62" fmla="*/ 0 w 285"/>
                  <a:gd name="T63" fmla="*/ 0 h 261"/>
                  <a:gd name="T64" fmla="*/ 0 w 285"/>
                  <a:gd name="T65" fmla="*/ 0 h 261"/>
                  <a:gd name="T66" fmla="*/ 0 w 285"/>
                  <a:gd name="T67" fmla="*/ 0 h 261"/>
                  <a:gd name="T68" fmla="*/ 0 w 285"/>
                  <a:gd name="T69" fmla="*/ 0 h 261"/>
                  <a:gd name="T70" fmla="*/ 0 w 285"/>
                  <a:gd name="T71" fmla="*/ 0 h 261"/>
                  <a:gd name="T72" fmla="*/ 0 w 285"/>
                  <a:gd name="T73" fmla="*/ 0 h 261"/>
                  <a:gd name="T74" fmla="*/ 0 w 285"/>
                  <a:gd name="T75" fmla="*/ 0 h 261"/>
                  <a:gd name="T76" fmla="*/ 0 w 285"/>
                  <a:gd name="T77" fmla="*/ 0 h 261"/>
                  <a:gd name="T78" fmla="*/ 0 w 285"/>
                  <a:gd name="T79" fmla="*/ 0 h 261"/>
                  <a:gd name="T80" fmla="*/ 0 w 285"/>
                  <a:gd name="T81" fmla="*/ 0 h 261"/>
                  <a:gd name="T82" fmla="*/ 0 w 285"/>
                  <a:gd name="T83" fmla="*/ 0 h 261"/>
                  <a:gd name="T84" fmla="*/ 0 w 285"/>
                  <a:gd name="T85" fmla="*/ 0 h 261"/>
                  <a:gd name="T86" fmla="*/ 0 w 285"/>
                  <a:gd name="T87" fmla="*/ 0 h 261"/>
                  <a:gd name="T88" fmla="*/ 0 w 285"/>
                  <a:gd name="T89" fmla="*/ 0 h 261"/>
                  <a:gd name="T90" fmla="*/ 0 w 285"/>
                  <a:gd name="T91" fmla="*/ 0 h 261"/>
                  <a:gd name="T92" fmla="*/ 0 w 285"/>
                  <a:gd name="T93" fmla="*/ 0 h 261"/>
                  <a:gd name="T94" fmla="*/ 0 w 285"/>
                  <a:gd name="T95" fmla="*/ 0 h 261"/>
                  <a:gd name="T96" fmla="*/ 0 w 285"/>
                  <a:gd name="T97" fmla="*/ 0 h 261"/>
                  <a:gd name="T98" fmla="*/ 0 w 285"/>
                  <a:gd name="T99" fmla="*/ 0 h 261"/>
                  <a:gd name="T100" fmla="*/ 0 w 285"/>
                  <a:gd name="T101" fmla="*/ 0 h 261"/>
                  <a:gd name="T102" fmla="*/ 0 w 285"/>
                  <a:gd name="T103" fmla="*/ 0 h 261"/>
                  <a:gd name="T104" fmla="*/ 0 w 285"/>
                  <a:gd name="T105" fmla="*/ 0 h 261"/>
                  <a:gd name="T106" fmla="*/ 0 w 285"/>
                  <a:gd name="T107" fmla="*/ 0 h 261"/>
                  <a:gd name="T108" fmla="*/ 0 w 285"/>
                  <a:gd name="T109" fmla="*/ 0 h 261"/>
                  <a:gd name="T110" fmla="*/ 0 w 285"/>
                  <a:gd name="T111" fmla="*/ 0 h 261"/>
                  <a:gd name="T112" fmla="*/ 0 w 285"/>
                  <a:gd name="T113" fmla="*/ 0 h 261"/>
                  <a:gd name="T114" fmla="*/ 0 w 285"/>
                  <a:gd name="T115" fmla="*/ 0 h 261"/>
                  <a:gd name="T116" fmla="*/ 0 w 285"/>
                  <a:gd name="T117" fmla="*/ 0 h 261"/>
                  <a:gd name="T118" fmla="*/ 0 w 285"/>
                  <a:gd name="T119" fmla="*/ 0 h 2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5"/>
                  <a:gd name="T181" fmla="*/ 0 h 261"/>
                  <a:gd name="T182" fmla="*/ 285 w 285"/>
                  <a:gd name="T183" fmla="*/ 261 h 26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5" h="261">
                    <a:moveTo>
                      <a:pt x="148" y="207"/>
                    </a:moveTo>
                    <a:lnTo>
                      <a:pt x="151" y="197"/>
                    </a:lnTo>
                    <a:lnTo>
                      <a:pt x="70" y="209"/>
                    </a:lnTo>
                    <a:lnTo>
                      <a:pt x="0" y="201"/>
                    </a:lnTo>
                    <a:lnTo>
                      <a:pt x="18" y="180"/>
                    </a:lnTo>
                    <a:lnTo>
                      <a:pt x="51" y="159"/>
                    </a:lnTo>
                    <a:lnTo>
                      <a:pt x="17" y="158"/>
                    </a:lnTo>
                    <a:lnTo>
                      <a:pt x="31" y="152"/>
                    </a:lnTo>
                    <a:lnTo>
                      <a:pt x="72" y="130"/>
                    </a:lnTo>
                    <a:lnTo>
                      <a:pt x="76" y="134"/>
                    </a:lnTo>
                    <a:lnTo>
                      <a:pt x="84" y="121"/>
                    </a:lnTo>
                    <a:lnTo>
                      <a:pt x="75" y="112"/>
                    </a:lnTo>
                    <a:lnTo>
                      <a:pt x="93" y="104"/>
                    </a:lnTo>
                    <a:lnTo>
                      <a:pt x="137" y="45"/>
                    </a:lnTo>
                    <a:lnTo>
                      <a:pt x="187" y="4"/>
                    </a:lnTo>
                    <a:lnTo>
                      <a:pt x="211" y="0"/>
                    </a:lnTo>
                    <a:lnTo>
                      <a:pt x="229" y="0"/>
                    </a:lnTo>
                    <a:lnTo>
                      <a:pt x="197" y="13"/>
                    </a:lnTo>
                    <a:lnTo>
                      <a:pt x="206" y="22"/>
                    </a:lnTo>
                    <a:lnTo>
                      <a:pt x="187" y="39"/>
                    </a:lnTo>
                    <a:lnTo>
                      <a:pt x="134" y="103"/>
                    </a:lnTo>
                    <a:lnTo>
                      <a:pt x="178" y="73"/>
                    </a:lnTo>
                    <a:lnTo>
                      <a:pt x="169" y="83"/>
                    </a:lnTo>
                    <a:lnTo>
                      <a:pt x="200" y="82"/>
                    </a:lnTo>
                    <a:lnTo>
                      <a:pt x="170" y="97"/>
                    </a:lnTo>
                    <a:lnTo>
                      <a:pt x="170" y="106"/>
                    </a:lnTo>
                    <a:lnTo>
                      <a:pt x="202" y="112"/>
                    </a:lnTo>
                    <a:lnTo>
                      <a:pt x="196" y="124"/>
                    </a:lnTo>
                    <a:lnTo>
                      <a:pt x="236" y="107"/>
                    </a:lnTo>
                    <a:lnTo>
                      <a:pt x="233" y="116"/>
                    </a:lnTo>
                    <a:lnTo>
                      <a:pt x="270" y="115"/>
                    </a:lnTo>
                    <a:lnTo>
                      <a:pt x="243" y="142"/>
                    </a:lnTo>
                    <a:lnTo>
                      <a:pt x="251" y="154"/>
                    </a:lnTo>
                    <a:lnTo>
                      <a:pt x="236" y="165"/>
                    </a:lnTo>
                    <a:lnTo>
                      <a:pt x="285" y="154"/>
                    </a:lnTo>
                    <a:lnTo>
                      <a:pt x="237" y="182"/>
                    </a:lnTo>
                    <a:lnTo>
                      <a:pt x="245" y="192"/>
                    </a:lnTo>
                    <a:lnTo>
                      <a:pt x="240" y="192"/>
                    </a:lnTo>
                    <a:lnTo>
                      <a:pt x="239" y="209"/>
                    </a:lnTo>
                    <a:lnTo>
                      <a:pt x="282" y="177"/>
                    </a:lnTo>
                    <a:lnTo>
                      <a:pt x="263" y="209"/>
                    </a:lnTo>
                    <a:lnTo>
                      <a:pt x="282" y="197"/>
                    </a:lnTo>
                    <a:lnTo>
                      <a:pt x="285" y="213"/>
                    </a:lnTo>
                    <a:lnTo>
                      <a:pt x="248" y="261"/>
                    </a:lnTo>
                    <a:lnTo>
                      <a:pt x="231" y="252"/>
                    </a:lnTo>
                    <a:lnTo>
                      <a:pt x="233" y="236"/>
                    </a:lnTo>
                    <a:lnTo>
                      <a:pt x="208" y="246"/>
                    </a:lnTo>
                    <a:lnTo>
                      <a:pt x="230" y="209"/>
                    </a:lnTo>
                    <a:lnTo>
                      <a:pt x="223" y="195"/>
                    </a:lnTo>
                    <a:lnTo>
                      <a:pt x="197" y="222"/>
                    </a:lnTo>
                    <a:lnTo>
                      <a:pt x="209" y="209"/>
                    </a:lnTo>
                    <a:lnTo>
                      <a:pt x="140" y="249"/>
                    </a:lnTo>
                    <a:lnTo>
                      <a:pt x="139" y="237"/>
                    </a:lnTo>
                    <a:lnTo>
                      <a:pt x="196" y="204"/>
                    </a:lnTo>
                    <a:lnTo>
                      <a:pt x="181" y="209"/>
                    </a:lnTo>
                    <a:lnTo>
                      <a:pt x="190" y="198"/>
                    </a:lnTo>
                    <a:lnTo>
                      <a:pt x="169" y="206"/>
                    </a:lnTo>
                    <a:lnTo>
                      <a:pt x="149" y="216"/>
                    </a:lnTo>
                    <a:lnTo>
                      <a:pt x="131" y="213"/>
                    </a:lnTo>
                    <a:lnTo>
                      <a:pt x="148" y="207"/>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6" name="Freeform 365"/>
              <p:cNvSpPr>
                <a:spLocks noChangeAspect="1"/>
              </p:cNvSpPr>
              <p:nvPr/>
            </p:nvSpPr>
            <p:spPr bwMode="auto">
              <a:xfrm>
                <a:off x="1698" y="1394"/>
                <a:ext cx="166" cy="25"/>
              </a:xfrm>
              <a:custGeom>
                <a:avLst/>
                <a:gdLst>
                  <a:gd name="T0" fmla="*/ 0 w 503"/>
                  <a:gd name="T1" fmla="*/ 0 h 86"/>
                  <a:gd name="T2" fmla="*/ 0 w 503"/>
                  <a:gd name="T3" fmla="*/ 0 h 86"/>
                  <a:gd name="T4" fmla="*/ 0 w 503"/>
                  <a:gd name="T5" fmla="*/ 0 h 86"/>
                  <a:gd name="T6" fmla="*/ 0 w 503"/>
                  <a:gd name="T7" fmla="*/ 0 h 86"/>
                  <a:gd name="T8" fmla="*/ 0 w 503"/>
                  <a:gd name="T9" fmla="*/ 0 h 86"/>
                  <a:gd name="T10" fmla="*/ 0 w 503"/>
                  <a:gd name="T11" fmla="*/ 0 h 86"/>
                  <a:gd name="T12" fmla="*/ 0 w 503"/>
                  <a:gd name="T13" fmla="*/ 0 h 86"/>
                  <a:gd name="T14" fmla="*/ 0 w 503"/>
                  <a:gd name="T15" fmla="*/ 0 h 86"/>
                  <a:gd name="T16" fmla="*/ 0 w 503"/>
                  <a:gd name="T17" fmla="*/ 0 h 86"/>
                  <a:gd name="T18" fmla="*/ 0 w 503"/>
                  <a:gd name="T19" fmla="*/ 0 h 86"/>
                  <a:gd name="T20" fmla="*/ 0 w 503"/>
                  <a:gd name="T21" fmla="*/ 0 h 86"/>
                  <a:gd name="T22" fmla="*/ 0 w 503"/>
                  <a:gd name="T23" fmla="*/ 0 h 86"/>
                  <a:gd name="T24" fmla="*/ 0 w 503"/>
                  <a:gd name="T25" fmla="*/ 0 h 86"/>
                  <a:gd name="T26" fmla="*/ 0 w 503"/>
                  <a:gd name="T27" fmla="*/ 0 h 86"/>
                  <a:gd name="T28" fmla="*/ 0 w 503"/>
                  <a:gd name="T29" fmla="*/ 0 h 86"/>
                  <a:gd name="T30" fmla="*/ 0 w 503"/>
                  <a:gd name="T31" fmla="*/ 0 h 86"/>
                  <a:gd name="T32" fmla="*/ 0 w 503"/>
                  <a:gd name="T33" fmla="*/ 0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3"/>
                  <a:gd name="T52" fmla="*/ 0 h 86"/>
                  <a:gd name="T53" fmla="*/ 503 w 503"/>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3" h="86">
                    <a:moveTo>
                      <a:pt x="203" y="43"/>
                    </a:moveTo>
                    <a:lnTo>
                      <a:pt x="151" y="24"/>
                    </a:lnTo>
                    <a:lnTo>
                      <a:pt x="222" y="24"/>
                    </a:lnTo>
                    <a:lnTo>
                      <a:pt x="91" y="16"/>
                    </a:lnTo>
                    <a:lnTo>
                      <a:pt x="115" y="0"/>
                    </a:lnTo>
                    <a:lnTo>
                      <a:pt x="0" y="3"/>
                    </a:lnTo>
                    <a:lnTo>
                      <a:pt x="104" y="19"/>
                    </a:lnTo>
                    <a:lnTo>
                      <a:pt x="86" y="52"/>
                    </a:lnTo>
                    <a:lnTo>
                      <a:pt x="69" y="86"/>
                    </a:lnTo>
                    <a:lnTo>
                      <a:pt x="174" y="85"/>
                    </a:lnTo>
                    <a:lnTo>
                      <a:pt x="279" y="82"/>
                    </a:lnTo>
                    <a:lnTo>
                      <a:pt x="383" y="80"/>
                    </a:lnTo>
                    <a:lnTo>
                      <a:pt x="489" y="79"/>
                    </a:lnTo>
                    <a:lnTo>
                      <a:pt x="503" y="58"/>
                    </a:lnTo>
                    <a:lnTo>
                      <a:pt x="421" y="40"/>
                    </a:lnTo>
                    <a:lnTo>
                      <a:pt x="312" y="42"/>
                    </a:lnTo>
                    <a:lnTo>
                      <a:pt x="203" y="4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7" name="Freeform 366"/>
              <p:cNvSpPr>
                <a:spLocks noChangeAspect="1"/>
              </p:cNvSpPr>
              <p:nvPr/>
            </p:nvSpPr>
            <p:spPr bwMode="auto">
              <a:xfrm>
                <a:off x="1754" y="1346"/>
                <a:ext cx="108" cy="33"/>
              </a:xfrm>
              <a:custGeom>
                <a:avLst/>
                <a:gdLst>
                  <a:gd name="T0" fmla="*/ 0 w 321"/>
                  <a:gd name="T1" fmla="*/ 0 h 112"/>
                  <a:gd name="T2" fmla="*/ 0 w 321"/>
                  <a:gd name="T3" fmla="*/ 0 h 112"/>
                  <a:gd name="T4" fmla="*/ 0 w 321"/>
                  <a:gd name="T5" fmla="*/ 0 h 112"/>
                  <a:gd name="T6" fmla="*/ 0 w 321"/>
                  <a:gd name="T7" fmla="*/ 0 h 112"/>
                  <a:gd name="T8" fmla="*/ 0 w 321"/>
                  <a:gd name="T9" fmla="*/ 0 h 112"/>
                  <a:gd name="T10" fmla="*/ 0 w 321"/>
                  <a:gd name="T11" fmla="*/ 0 h 112"/>
                  <a:gd name="T12" fmla="*/ 0 w 321"/>
                  <a:gd name="T13" fmla="*/ 0 h 112"/>
                  <a:gd name="T14" fmla="*/ 0 w 321"/>
                  <a:gd name="T15" fmla="*/ 0 h 112"/>
                  <a:gd name="T16" fmla="*/ 0 w 321"/>
                  <a:gd name="T17" fmla="*/ 0 h 112"/>
                  <a:gd name="T18" fmla="*/ 0 w 321"/>
                  <a:gd name="T19" fmla="*/ 0 h 112"/>
                  <a:gd name="T20" fmla="*/ 0 w 321"/>
                  <a:gd name="T21" fmla="*/ 0 h 112"/>
                  <a:gd name="T22" fmla="*/ 0 w 321"/>
                  <a:gd name="T23" fmla="*/ 0 h 112"/>
                  <a:gd name="T24" fmla="*/ 0 w 321"/>
                  <a:gd name="T25" fmla="*/ 0 h 112"/>
                  <a:gd name="T26" fmla="*/ 0 w 321"/>
                  <a:gd name="T27" fmla="*/ 0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1"/>
                  <a:gd name="T43" fmla="*/ 0 h 112"/>
                  <a:gd name="T44" fmla="*/ 321 w 321"/>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1" h="112">
                    <a:moveTo>
                      <a:pt x="67" y="32"/>
                    </a:moveTo>
                    <a:lnTo>
                      <a:pt x="43" y="19"/>
                    </a:lnTo>
                    <a:lnTo>
                      <a:pt x="151" y="0"/>
                    </a:lnTo>
                    <a:lnTo>
                      <a:pt x="285" y="23"/>
                    </a:lnTo>
                    <a:lnTo>
                      <a:pt x="254" y="56"/>
                    </a:lnTo>
                    <a:lnTo>
                      <a:pt x="321" y="67"/>
                    </a:lnTo>
                    <a:lnTo>
                      <a:pt x="204" y="86"/>
                    </a:lnTo>
                    <a:lnTo>
                      <a:pt x="154" y="110"/>
                    </a:lnTo>
                    <a:lnTo>
                      <a:pt x="133" y="94"/>
                    </a:lnTo>
                    <a:lnTo>
                      <a:pt x="130" y="112"/>
                    </a:lnTo>
                    <a:lnTo>
                      <a:pt x="19" y="80"/>
                    </a:lnTo>
                    <a:lnTo>
                      <a:pt x="152" y="68"/>
                    </a:lnTo>
                    <a:lnTo>
                      <a:pt x="0" y="50"/>
                    </a:lnTo>
                    <a:lnTo>
                      <a:pt x="67" y="3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8" name="Freeform 367"/>
              <p:cNvSpPr>
                <a:spLocks noChangeAspect="1"/>
              </p:cNvSpPr>
              <p:nvPr/>
            </p:nvSpPr>
            <p:spPr bwMode="auto">
              <a:xfrm>
                <a:off x="1449" y="1394"/>
                <a:ext cx="141" cy="31"/>
              </a:xfrm>
              <a:custGeom>
                <a:avLst/>
                <a:gdLst>
                  <a:gd name="T0" fmla="*/ 0 w 428"/>
                  <a:gd name="T1" fmla="*/ 0 h 103"/>
                  <a:gd name="T2" fmla="*/ 0 w 428"/>
                  <a:gd name="T3" fmla="*/ 0 h 103"/>
                  <a:gd name="T4" fmla="*/ 0 w 428"/>
                  <a:gd name="T5" fmla="*/ 0 h 103"/>
                  <a:gd name="T6" fmla="*/ 0 w 428"/>
                  <a:gd name="T7" fmla="*/ 0 h 103"/>
                  <a:gd name="T8" fmla="*/ 0 w 428"/>
                  <a:gd name="T9" fmla="*/ 0 h 103"/>
                  <a:gd name="T10" fmla="*/ 0 w 428"/>
                  <a:gd name="T11" fmla="*/ 0 h 103"/>
                  <a:gd name="T12" fmla="*/ 0 w 428"/>
                  <a:gd name="T13" fmla="*/ 0 h 103"/>
                  <a:gd name="T14" fmla="*/ 0 w 428"/>
                  <a:gd name="T15" fmla="*/ 0 h 103"/>
                  <a:gd name="T16" fmla="*/ 0 w 428"/>
                  <a:gd name="T17" fmla="*/ 0 h 103"/>
                  <a:gd name="T18" fmla="*/ 0 w 428"/>
                  <a:gd name="T19" fmla="*/ 0 h 103"/>
                  <a:gd name="T20" fmla="*/ 0 w 428"/>
                  <a:gd name="T21" fmla="*/ 0 h 103"/>
                  <a:gd name="T22" fmla="*/ 0 w 428"/>
                  <a:gd name="T23" fmla="*/ 0 h 103"/>
                  <a:gd name="T24" fmla="*/ 0 w 428"/>
                  <a:gd name="T25" fmla="*/ 0 h 103"/>
                  <a:gd name="T26" fmla="*/ 0 w 428"/>
                  <a:gd name="T27" fmla="*/ 0 h 103"/>
                  <a:gd name="T28" fmla="*/ 0 w 428"/>
                  <a:gd name="T29" fmla="*/ 0 h 103"/>
                  <a:gd name="T30" fmla="*/ 0 w 428"/>
                  <a:gd name="T31" fmla="*/ 0 h 103"/>
                  <a:gd name="T32" fmla="*/ 0 w 428"/>
                  <a:gd name="T33" fmla="*/ 0 h 103"/>
                  <a:gd name="T34" fmla="*/ 0 w 428"/>
                  <a:gd name="T35" fmla="*/ 0 h 103"/>
                  <a:gd name="T36" fmla="*/ 0 w 42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8"/>
                  <a:gd name="T58" fmla="*/ 0 h 103"/>
                  <a:gd name="T59" fmla="*/ 428 w 428"/>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8" h="103">
                    <a:moveTo>
                      <a:pt x="116" y="103"/>
                    </a:moveTo>
                    <a:lnTo>
                      <a:pt x="73" y="90"/>
                    </a:lnTo>
                    <a:lnTo>
                      <a:pt x="210" y="66"/>
                    </a:lnTo>
                    <a:lnTo>
                      <a:pt x="106" y="64"/>
                    </a:lnTo>
                    <a:lnTo>
                      <a:pt x="0" y="64"/>
                    </a:lnTo>
                    <a:lnTo>
                      <a:pt x="101" y="48"/>
                    </a:lnTo>
                    <a:lnTo>
                      <a:pt x="55" y="44"/>
                    </a:lnTo>
                    <a:lnTo>
                      <a:pt x="122" y="39"/>
                    </a:lnTo>
                    <a:lnTo>
                      <a:pt x="92" y="29"/>
                    </a:lnTo>
                    <a:lnTo>
                      <a:pt x="214" y="33"/>
                    </a:lnTo>
                    <a:lnTo>
                      <a:pt x="298" y="55"/>
                    </a:lnTo>
                    <a:lnTo>
                      <a:pt x="301" y="18"/>
                    </a:lnTo>
                    <a:lnTo>
                      <a:pt x="374" y="0"/>
                    </a:lnTo>
                    <a:lnTo>
                      <a:pt x="346" y="44"/>
                    </a:lnTo>
                    <a:lnTo>
                      <a:pt x="428" y="42"/>
                    </a:lnTo>
                    <a:lnTo>
                      <a:pt x="364" y="75"/>
                    </a:lnTo>
                    <a:lnTo>
                      <a:pt x="312" y="72"/>
                    </a:lnTo>
                    <a:lnTo>
                      <a:pt x="213" y="87"/>
                    </a:lnTo>
                    <a:lnTo>
                      <a:pt x="116" y="10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49" name="Freeform 368"/>
              <p:cNvSpPr>
                <a:spLocks noChangeAspect="1"/>
              </p:cNvSpPr>
              <p:nvPr/>
            </p:nvSpPr>
            <p:spPr bwMode="auto">
              <a:xfrm>
                <a:off x="1637" y="1537"/>
                <a:ext cx="89" cy="40"/>
              </a:xfrm>
              <a:custGeom>
                <a:avLst/>
                <a:gdLst>
                  <a:gd name="T0" fmla="*/ 0 w 269"/>
                  <a:gd name="T1" fmla="*/ 0 h 134"/>
                  <a:gd name="T2" fmla="*/ 0 w 269"/>
                  <a:gd name="T3" fmla="*/ 0 h 134"/>
                  <a:gd name="T4" fmla="*/ 0 w 269"/>
                  <a:gd name="T5" fmla="*/ 0 h 134"/>
                  <a:gd name="T6" fmla="*/ 0 w 269"/>
                  <a:gd name="T7" fmla="*/ 0 h 134"/>
                  <a:gd name="T8" fmla="*/ 0 w 269"/>
                  <a:gd name="T9" fmla="*/ 0 h 134"/>
                  <a:gd name="T10" fmla="*/ 0 w 269"/>
                  <a:gd name="T11" fmla="*/ 0 h 134"/>
                  <a:gd name="T12" fmla="*/ 0 w 269"/>
                  <a:gd name="T13" fmla="*/ 0 h 134"/>
                  <a:gd name="T14" fmla="*/ 0 w 269"/>
                  <a:gd name="T15" fmla="*/ 0 h 134"/>
                  <a:gd name="T16" fmla="*/ 0 w 269"/>
                  <a:gd name="T17" fmla="*/ 0 h 134"/>
                  <a:gd name="T18" fmla="*/ 0 w 269"/>
                  <a:gd name="T19" fmla="*/ 0 h 134"/>
                  <a:gd name="T20" fmla="*/ 0 w 269"/>
                  <a:gd name="T21" fmla="*/ 0 h 134"/>
                  <a:gd name="T22" fmla="*/ 0 w 269"/>
                  <a:gd name="T23" fmla="*/ 0 h 134"/>
                  <a:gd name="T24" fmla="*/ 0 w 269"/>
                  <a:gd name="T25" fmla="*/ 0 h 134"/>
                  <a:gd name="T26" fmla="*/ 0 w 269"/>
                  <a:gd name="T27" fmla="*/ 0 h 134"/>
                  <a:gd name="T28" fmla="*/ 0 w 269"/>
                  <a:gd name="T29" fmla="*/ 0 h 134"/>
                  <a:gd name="T30" fmla="*/ 0 w 269"/>
                  <a:gd name="T31" fmla="*/ 0 h 134"/>
                  <a:gd name="T32" fmla="*/ 0 w 269"/>
                  <a:gd name="T33" fmla="*/ 0 h 134"/>
                  <a:gd name="T34" fmla="*/ 0 w 269"/>
                  <a:gd name="T35" fmla="*/ 0 h 134"/>
                  <a:gd name="T36" fmla="*/ 0 w 269"/>
                  <a:gd name="T37" fmla="*/ 0 h 1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9"/>
                  <a:gd name="T58" fmla="*/ 0 h 134"/>
                  <a:gd name="T59" fmla="*/ 269 w 269"/>
                  <a:gd name="T60" fmla="*/ 134 h 1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9" h="134">
                    <a:moveTo>
                      <a:pt x="188" y="100"/>
                    </a:moveTo>
                    <a:lnTo>
                      <a:pt x="166" y="89"/>
                    </a:lnTo>
                    <a:lnTo>
                      <a:pt x="167" y="85"/>
                    </a:lnTo>
                    <a:lnTo>
                      <a:pt x="147" y="94"/>
                    </a:lnTo>
                    <a:lnTo>
                      <a:pt x="58" y="134"/>
                    </a:lnTo>
                    <a:lnTo>
                      <a:pt x="55" y="104"/>
                    </a:lnTo>
                    <a:lnTo>
                      <a:pt x="0" y="109"/>
                    </a:lnTo>
                    <a:lnTo>
                      <a:pt x="57" y="80"/>
                    </a:lnTo>
                    <a:lnTo>
                      <a:pt x="91" y="40"/>
                    </a:lnTo>
                    <a:lnTo>
                      <a:pt x="127" y="0"/>
                    </a:lnTo>
                    <a:lnTo>
                      <a:pt x="148" y="12"/>
                    </a:lnTo>
                    <a:lnTo>
                      <a:pt x="144" y="30"/>
                    </a:lnTo>
                    <a:lnTo>
                      <a:pt x="164" y="22"/>
                    </a:lnTo>
                    <a:lnTo>
                      <a:pt x="233" y="65"/>
                    </a:lnTo>
                    <a:lnTo>
                      <a:pt x="209" y="89"/>
                    </a:lnTo>
                    <a:lnTo>
                      <a:pt x="263" y="92"/>
                    </a:lnTo>
                    <a:lnTo>
                      <a:pt x="269" y="103"/>
                    </a:lnTo>
                    <a:lnTo>
                      <a:pt x="223" y="116"/>
                    </a:lnTo>
                    <a:lnTo>
                      <a:pt x="188" y="10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0" name="Freeform 369"/>
              <p:cNvSpPr>
                <a:spLocks noChangeAspect="1"/>
              </p:cNvSpPr>
              <p:nvPr/>
            </p:nvSpPr>
            <p:spPr bwMode="auto">
              <a:xfrm>
                <a:off x="1572" y="1432"/>
                <a:ext cx="78" cy="29"/>
              </a:xfrm>
              <a:custGeom>
                <a:avLst/>
                <a:gdLst>
                  <a:gd name="T0" fmla="*/ 0 w 237"/>
                  <a:gd name="T1" fmla="*/ 0 h 100"/>
                  <a:gd name="T2" fmla="*/ 0 w 237"/>
                  <a:gd name="T3" fmla="*/ 0 h 100"/>
                  <a:gd name="T4" fmla="*/ 0 w 237"/>
                  <a:gd name="T5" fmla="*/ 0 h 100"/>
                  <a:gd name="T6" fmla="*/ 0 w 237"/>
                  <a:gd name="T7" fmla="*/ 0 h 100"/>
                  <a:gd name="T8" fmla="*/ 0 w 237"/>
                  <a:gd name="T9" fmla="*/ 0 h 100"/>
                  <a:gd name="T10" fmla="*/ 0 w 237"/>
                  <a:gd name="T11" fmla="*/ 0 h 100"/>
                  <a:gd name="T12" fmla="*/ 0 w 237"/>
                  <a:gd name="T13" fmla="*/ 0 h 100"/>
                  <a:gd name="T14" fmla="*/ 0 w 237"/>
                  <a:gd name="T15" fmla="*/ 0 h 100"/>
                  <a:gd name="T16" fmla="*/ 0 w 237"/>
                  <a:gd name="T17" fmla="*/ 0 h 100"/>
                  <a:gd name="T18" fmla="*/ 0 w 237"/>
                  <a:gd name="T19" fmla="*/ 0 h 100"/>
                  <a:gd name="T20" fmla="*/ 0 w 237"/>
                  <a:gd name="T21" fmla="*/ 0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7"/>
                  <a:gd name="T34" fmla="*/ 0 h 100"/>
                  <a:gd name="T35" fmla="*/ 237 w 237"/>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7" h="100">
                    <a:moveTo>
                      <a:pt x="237" y="0"/>
                    </a:moveTo>
                    <a:lnTo>
                      <a:pt x="100" y="0"/>
                    </a:lnTo>
                    <a:lnTo>
                      <a:pt x="115" y="22"/>
                    </a:lnTo>
                    <a:lnTo>
                      <a:pt x="85" y="40"/>
                    </a:lnTo>
                    <a:lnTo>
                      <a:pt x="0" y="42"/>
                    </a:lnTo>
                    <a:lnTo>
                      <a:pt x="50" y="72"/>
                    </a:lnTo>
                    <a:lnTo>
                      <a:pt x="101" y="100"/>
                    </a:lnTo>
                    <a:lnTo>
                      <a:pt x="109" y="84"/>
                    </a:lnTo>
                    <a:lnTo>
                      <a:pt x="173" y="82"/>
                    </a:lnTo>
                    <a:lnTo>
                      <a:pt x="204" y="42"/>
                    </a:lnTo>
                    <a:lnTo>
                      <a:pt x="237"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1" name="Freeform 370"/>
              <p:cNvSpPr>
                <a:spLocks noChangeAspect="1"/>
              </p:cNvSpPr>
              <p:nvPr/>
            </p:nvSpPr>
            <p:spPr bwMode="auto">
              <a:xfrm>
                <a:off x="1645" y="1429"/>
                <a:ext cx="84" cy="27"/>
              </a:xfrm>
              <a:custGeom>
                <a:avLst/>
                <a:gdLst>
                  <a:gd name="T0" fmla="*/ 0 w 248"/>
                  <a:gd name="T1" fmla="*/ 0 h 94"/>
                  <a:gd name="T2" fmla="*/ 0 w 248"/>
                  <a:gd name="T3" fmla="*/ 0 h 94"/>
                  <a:gd name="T4" fmla="*/ 0 w 248"/>
                  <a:gd name="T5" fmla="*/ 0 h 94"/>
                  <a:gd name="T6" fmla="*/ 0 w 248"/>
                  <a:gd name="T7" fmla="*/ 0 h 94"/>
                  <a:gd name="T8" fmla="*/ 0 w 248"/>
                  <a:gd name="T9" fmla="*/ 0 h 94"/>
                  <a:gd name="T10" fmla="*/ 0 w 248"/>
                  <a:gd name="T11" fmla="*/ 0 h 94"/>
                  <a:gd name="T12" fmla="*/ 0 w 248"/>
                  <a:gd name="T13" fmla="*/ 0 h 94"/>
                  <a:gd name="T14" fmla="*/ 0 w 248"/>
                  <a:gd name="T15" fmla="*/ 0 h 94"/>
                  <a:gd name="T16" fmla="*/ 0 w 248"/>
                  <a:gd name="T17" fmla="*/ 0 h 94"/>
                  <a:gd name="T18" fmla="*/ 0 w 248"/>
                  <a:gd name="T19" fmla="*/ 0 h 94"/>
                  <a:gd name="T20" fmla="*/ 0 w 248"/>
                  <a:gd name="T21" fmla="*/ 0 h 94"/>
                  <a:gd name="T22" fmla="*/ 0 w 248"/>
                  <a:gd name="T23" fmla="*/ 0 h 94"/>
                  <a:gd name="T24" fmla="*/ 0 w 248"/>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8"/>
                  <a:gd name="T40" fmla="*/ 0 h 94"/>
                  <a:gd name="T41" fmla="*/ 248 w 248"/>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8" h="94">
                    <a:moveTo>
                      <a:pt x="152" y="55"/>
                    </a:moveTo>
                    <a:lnTo>
                      <a:pt x="70" y="59"/>
                    </a:lnTo>
                    <a:lnTo>
                      <a:pt x="81" y="68"/>
                    </a:lnTo>
                    <a:lnTo>
                      <a:pt x="42" y="89"/>
                    </a:lnTo>
                    <a:lnTo>
                      <a:pt x="0" y="94"/>
                    </a:lnTo>
                    <a:lnTo>
                      <a:pt x="9" y="86"/>
                    </a:lnTo>
                    <a:lnTo>
                      <a:pt x="52" y="24"/>
                    </a:lnTo>
                    <a:lnTo>
                      <a:pt x="82" y="19"/>
                    </a:lnTo>
                    <a:lnTo>
                      <a:pt x="76" y="9"/>
                    </a:lnTo>
                    <a:lnTo>
                      <a:pt x="106" y="0"/>
                    </a:lnTo>
                    <a:lnTo>
                      <a:pt x="248" y="9"/>
                    </a:lnTo>
                    <a:lnTo>
                      <a:pt x="212" y="25"/>
                    </a:lnTo>
                    <a:lnTo>
                      <a:pt x="152" y="5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2" name="Freeform 371"/>
              <p:cNvSpPr>
                <a:spLocks noChangeAspect="1"/>
              </p:cNvSpPr>
              <p:nvPr/>
            </p:nvSpPr>
            <p:spPr bwMode="auto">
              <a:xfrm>
                <a:off x="932" y="1761"/>
                <a:ext cx="43" cy="37"/>
              </a:xfrm>
              <a:custGeom>
                <a:avLst/>
                <a:gdLst>
                  <a:gd name="T0" fmla="*/ 0 w 131"/>
                  <a:gd name="T1" fmla="*/ 0 h 125"/>
                  <a:gd name="T2" fmla="*/ 0 w 131"/>
                  <a:gd name="T3" fmla="*/ 0 h 125"/>
                  <a:gd name="T4" fmla="*/ 0 w 131"/>
                  <a:gd name="T5" fmla="*/ 0 h 125"/>
                  <a:gd name="T6" fmla="*/ 0 w 131"/>
                  <a:gd name="T7" fmla="*/ 0 h 125"/>
                  <a:gd name="T8" fmla="*/ 0 w 131"/>
                  <a:gd name="T9" fmla="*/ 0 h 125"/>
                  <a:gd name="T10" fmla="*/ 0 w 131"/>
                  <a:gd name="T11" fmla="*/ 0 h 125"/>
                  <a:gd name="T12" fmla="*/ 0 w 131"/>
                  <a:gd name="T13" fmla="*/ 0 h 125"/>
                  <a:gd name="T14" fmla="*/ 0 w 131"/>
                  <a:gd name="T15" fmla="*/ 0 h 125"/>
                  <a:gd name="T16" fmla="*/ 0 w 131"/>
                  <a:gd name="T17" fmla="*/ 0 h 125"/>
                  <a:gd name="T18" fmla="*/ 0 w 131"/>
                  <a:gd name="T19" fmla="*/ 0 h 125"/>
                  <a:gd name="T20" fmla="*/ 0 w 131"/>
                  <a:gd name="T21" fmla="*/ 0 h 125"/>
                  <a:gd name="T22" fmla="*/ 0 w 131"/>
                  <a:gd name="T23" fmla="*/ 0 h 125"/>
                  <a:gd name="T24" fmla="*/ 0 w 131"/>
                  <a:gd name="T25" fmla="*/ 0 h 125"/>
                  <a:gd name="T26" fmla="*/ 0 w 131"/>
                  <a:gd name="T27" fmla="*/ 0 h 125"/>
                  <a:gd name="T28" fmla="*/ 0 w 131"/>
                  <a:gd name="T29" fmla="*/ 0 h 125"/>
                  <a:gd name="T30" fmla="*/ 0 w 131"/>
                  <a:gd name="T31" fmla="*/ 0 h 125"/>
                  <a:gd name="T32" fmla="*/ 0 w 131"/>
                  <a:gd name="T33" fmla="*/ 0 h 125"/>
                  <a:gd name="T34" fmla="*/ 0 w 131"/>
                  <a:gd name="T35" fmla="*/ 0 h 125"/>
                  <a:gd name="T36" fmla="*/ 0 w 131"/>
                  <a:gd name="T37" fmla="*/ 0 h 125"/>
                  <a:gd name="T38" fmla="*/ 0 w 131"/>
                  <a:gd name="T39" fmla="*/ 0 h 125"/>
                  <a:gd name="T40" fmla="*/ 0 w 131"/>
                  <a:gd name="T41" fmla="*/ 0 h 125"/>
                  <a:gd name="T42" fmla="*/ 0 w 131"/>
                  <a:gd name="T43" fmla="*/ 0 h 1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1"/>
                  <a:gd name="T67" fmla="*/ 0 h 125"/>
                  <a:gd name="T68" fmla="*/ 131 w 131"/>
                  <a:gd name="T69" fmla="*/ 125 h 1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1" h="125">
                    <a:moveTo>
                      <a:pt x="92" y="86"/>
                    </a:moveTo>
                    <a:lnTo>
                      <a:pt x="82" y="94"/>
                    </a:lnTo>
                    <a:lnTo>
                      <a:pt x="48" y="91"/>
                    </a:lnTo>
                    <a:lnTo>
                      <a:pt x="59" y="82"/>
                    </a:lnTo>
                    <a:lnTo>
                      <a:pt x="45" y="79"/>
                    </a:lnTo>
                    <a:lnTo>
                      <a:pt x="24" y="73"/>
                    </a:lnTo>
                    <a:lnTo>
                      <a:pt x="54" y="59"/>
                    </a:lnTo>
                    <a:lnTo>
                      <a:pt x="25" y="47"/>
                    </a:lnTo>
                    <a:lnTo>
                      <a:pt x="24" y="37"/>
                    </a:lnTo>
                    <a:lnTo>
                      <a:pt x="6" y="32"/>
                    </a:lnTo>
                    <a:lnTo>
                      <a:pt x="3" y="25"/>
                    </a:lnTo>
                    <a:lnTo>
                      <a:pt x="25" y="13"/>
                    </a:lnTo>
                    <a:lnTo>
                      <a:pt x="13" y="15"/>
                    </a:lnTo>
                    <a:lnTo>
                      <a:pt x="0" y="0"/>
                    </a:lnTo>
                    <a:lnTo>
                      <a:pt x="45" y="10"/>
                    </a:lnTo>
                    <a:lnTo>
                      <a:pt x="91" y="19"/>
                    </a:lnTo>
                    <a:lnTo>
                      <a:pt x="103" y="44"/>
                    </a:lnTo>
                    <a:lnTo>
                      <a:pt x="124" y="77"/>
                    </a:lnTo>
                    <a:lnTo>
                      <a:pt x="128" y="118"/>
                    </a:lnTo>
                    <a:lnTo>
                      <a:pt x="131" y="125"/>
                    </a:lnTo>
                    <a:lnTo>
                      <a:pt x="64" y="106"/>
                    </a:lnTo>
                    <a:lnTo>
                      <a:pt x="92" y="8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3" name="Freeform 372"/>
              <p:cNvSpPr>
                <a:spLocks noChangeAspect="1"/>
              </p:cNvSpPr>
              <p:nvPr/>
            </p:nvSpPr>
            <p:spPr bwMode="auto">
              <a:xfrm>
                <a:off x="1410" y="1388"/>
                <a:ext cx="103" cy="20"/>
              </a:xfrm>
              <a:custGeom>
                <a:avLst/>
                <a:gdLst>
                  <a:gd name="T0" fmla="*/ 0 w 309"/>
                  <a:gd name="T1" fmla="*/ 0 h 65"/>
                  <a:gd name="T2" fmla="*/ 0 w 309"/>
                  <a:gd name="T3" fmla="*/ 0 h 65"/>
                  <a:gd name="T4" fmla="*/ 0 w 309"/>
                  <a:gd name="T5" fmla="*/ 0 h 65"/>
                  <a:gd name="T6" fmla="*/ 0 w 309"/>
                  <a:gd name="T7" fmla="*/ 0 h 65"/>
                  <a:gd name="T8" fmla="*/ 0 w 309"/>
                  <a:gd name="T9" fmla="*/ 0 h 65"/>
                  <a:gd name="T10" fmla="*/ 0 w 309"/>
                  <a:gd name="T11" fmla="*/ 0 h 65"/>
                  <a:gd name="T12" fmla="*/ 0 w 309"/>
                  <a:gd name="T13" fmla="*/ 0 h 65"/>
                  <a:gd name="T14" fmla="*/ 0 w 309"/>
                  <a:gd name="T15" fmla="*/ 0 h 65"/>
                  <a:gd name="T16" fmla="*/ 0 w 309"/>
                  <a:gd name="T17" fmla="*/ 0 h 65"/>
                  <a:gd name="T18" fmla="*/ 0 w 309"/>
                  <a:gd name="T19" fmla="*/ 0 h 65"/>
                  <a:gd name="T20" fmla="*/ 0 w 309"/>
                  <a:gd name="T21" fmla="*/ 0 h 65"/>
                  <a:gd name="T22" fmla="*/ 0 w 309"/>
                  <a:gd name="T23" fmla="*/ 0 h 65"/>
                  <a:gd name="T24" fmla="*/ 0 w 309"/>
                  <a:gd name="T25" fmla="*/ 0 h 65"/>
                  <a:gd name="T26" fmla="*/ 0 w 309"/>
                  <a:gd name="T27" fmla="*/ 0 h 65"/>
                  <a:gd name="T28" fmla="*/ 0 w 309"/>
                  <a:gd name="T29" fmla="*/ 0 h 65"/>
                  <a:gd name="T30" fmla="*/ 0 w 309"/>
                  <a:gd name="T31" fmla="*/ 0 h 65"/>
                  <a:gd name="T32" fmla="*/ 0 w 309"/>
                  <a:gd name="T33" fmla="*/ 0 h 65"/>
                  <a:gd name="T34" fmla="*/ 0 w 309"/>
                  <a:gd name="T35" fmla="*/ 0 h 65"/>
                  <a:gd name="T36" fmla="*/ 0 w 309"/>
                  <a:gd name="T37" fmla="*/ 0 h 65"/>
                  <a:gd name="T38" fmla="*/ 0 w 309"/>
                  <a:gd name="T39" fmla="*/ 0 h 65"/>
                  <a:gd name="T40" fmla="*/ 0 w 309"/>
                  <a:gd name="T41" fmla="*/ 0 h 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65"/>
                  <a:gd name="T65" fmla="*/ 309 w 309"/>
                  <a:gd name="T66" fmla="*/ 65 h 6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65">
                    <a:moveTo>
                      <a:pt x="186" y="35"/>
                    </a:moveTo>
                    <a:lnTo>
                      <a:pt x="192" y="29"/>
                    </a:lnTo>
                    <a:lnTo>
                      <a:pt x="153" y="41"/>
                    </a:lnTo>
                    <a:lnTo>
                      <a:pt x="118" y="51"/>
                    </a:lnTo>
                    <a:lnTo>
                      <a:pt x="113" y="45"/>
                    </a:lnTo>
                    <a:lnTo>
                      <a:pt x="89" y="63"/>
                    </a:lnTo>
                    <a:lnTo>
                      <a:pt x="59" y="65"/>
                    </a:lnTo>
                    <a:lnTo>
                      <a:pt x="59" y="54"/>
                    </a:lnTo>
                    <a:lnTo>
                      <a:pt x="34" y="60"/>
                    </a:lnTo>
                    <a:lnTo>
                      <a:pt x="0" y="59"/>
                    </a:lnTo>
                    <a:lnTo>
                      <a:pt x="21" y="45"/>
                    </a:lnTo>
                    <a:lnTo>
                      <a:pt x="134" y="21"/>
                    </a:lnTo>
                    <a:lnTo>
                      <a:pt x="210" y="3"/>
                    </a:lnTo>
                    <a:lnTo>
                      <a:pt x="262" y="0"/>
                    </a:lnTo>
                    <a:lnTo>
                      <a:pt x="309" y="6"/>
                    </a:lnTo>
                    <a:lnTo>
                      <a:pt x="267" y="17"/>
                    </a:lnTo>
                    <a:lnTo>
                      <a:pt x="274" y="21"/>
                    </a:lnTo>
                    <a:lnTo>
                      <a:pt x="261" y="26"/>
                    </a:lnTo>
                    <a:lnTo>
                      <a:pt x="210" y="38"/>
                    </a:lnTo>
                    <a:lnTo>
                      <a:pt x="185" y="50"/>
                    </a:lnTo>
                    <a:lnTo>
                      <a:pt x="186" y="3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4" name="Freeform 373"/>
              <p:cNvSpPr>
                <a:spLocks noChangeAspect="1"/>
              </p:cNvSpPr>
              <p:nvPr/>
            </p:nvSpPr>
            <p:spPr bwMode="auto">
              <a:xfrm>
                <a:off x="1619" y="1396"/>
                <a:ext cx="64" cy="21"/>
              </a:xfrm>
              <a:custGeom>
                <a:avLst/>
                <a:gdLst>
                  <a:gd name="T0" fmla="*/ 0 w 192"/>
                  <a:gd name="T1" fmla="*/ 0 h 66"/>
                  <a:gd name="T2" fmla="*/ 0 w 192"/>
                  <a:gd name="T3" fmla="*/ 0 h 66"/>
                  <a:gd name="T4" fmla="*/ 0 w 192"/>
                  <a:gd name="T5" fmla="*/ 0 h 66"/>
                  <a:gd name="T6" fmla="*/ 0 w 192"/>
                  <a:gd name="T7" fmla="*/ 0 h 66"/>
                  <a:gd name="T8" fmla="*/ 0 w 192"/>
                  <a:gd name="T9" fmla="*/ 0 h 66"/>
                  <a:gd name="T10" fmla="*/ 0 w 192"/>
                  <a:gd name="T11" fmla="*/ 0 h 66"/>
                  <a:gd name="T12" fmla="*/ 0 w 192"/>
                  <a:gd name="T13" fmla="*/ 0 h 66"/>
                  <a:gd name="T14" fmla="*/ 0 w 192"/>
                  <a:gd name="T15" fmla="*/ 0 h 66"/>
                  <a:gd name="T16" fmla="*/ 0 w 192"/>
                  <a:gd name="T17" fmla="*/ 0 h 66"/>
                  <a:gd name="T18" fmla="*/ 0 w 192"/>
                  <a:gd name="T19" fmla="*/ 0 h 66"/>
                  <a:gd name="T20" fmla="*/ 0 w 192"/>
                  <a:gd name="T21" fmla="*/ 0 h 66"/>
                  <a:gd name="T22" fmla="*/ 0 w 192"/>
                  <a:gd name="T23" fmla="*/ 0 h 66"/>
                  <a:gd name="T24" fmla="*/ 0 w 192"/>
                  <a:gd name="T25" fmla="*/ 0 h 66"/>
                  <a:gd name="T26" fmla="*/ 0 w 192"/>
                  <a:gd name="T27" fmla="*/ 0 h 66"/>
                  <a:gd name="T28" fmla="*/ 0 w 192"/>
                  <a:gd name="T29" fmla="*/ 0 h 66"/>
                  <a:gd name="T30" fmla="*/ 0 w 192"/>
                  <a:gd name="T31" fmla="*/ 0 h 66"/>
                  <a:gd name="T32" fmla="*/ 0 w 192"/>
                  <a:gd name="T33" fmla="*/ 0 h 66"/>
                  <a:gd name="T34" fmla="*/ 0 w 192"/>
                  <a:gd name="T35" fmla="*/ 0 h 66"/>
                  <a:gd name="T36" fmla="*/ 0 w 192"/>
                  <a:gd name="T37" fmla="*/ 0 h 66"/>
                  <a:gd name="T38" fmla="*/ 0 w 192"/>
                  <a:gd name="T39" fmla="*/ 0 h 66"/>
                  <a:gd name="T40" fmla="*/ 0 w 192"/>
                  <a:gd name="T41" fmla="*/ 0 h 66"/>
                  <a:gd name="T42" fmla="*/ 0 w 192"/>
                  <a:gd name="T43" fmla="*/ 0 h 66"/>
                  <a:gd name="T44" fmla="*/ 0 w 192"/>
                  <a:gd name="T45" fmla="*/ 0 h 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66"/>
                  <a:gd name="T71" fmla="*/ 192 w 192"/>
                  <a:gd name="T72" fmla="*/ 66 h 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66">
                    <a:moveTo>
                      <a:pt x="91" y="21"/>
                    </a:moveTo>
                    <a:lnTo>
                      <a:pt x="59" y="12"/>
                    </a:lnTo>
                    <a:lnTo>
                      <a:pt x="73" y="17"/>
                    </a:lnTo>
                    <a:lnTo>
                      <a:pt x="49" y="21"/>
                    </a:lnTo>
                    <a:lnTo>
                      <a:pt x="47" y="30"/>
                    </a:lnTo>
                    <a:lnTo>
                      <a:pt x="47" y="33"/>
                    </a:lnTo>
                    <a:lnTo>
                      <a:pt x="0" y="40"/>
                    </a:lnTo>
                    <a:lnTo>
                      <a:pt x="125" y="39"/>
                    </a:lnTo>
                    <a:lnTo>
                      <a:pt x="49" y="52"/>
                    </a:lnTo>
                    <a:lnTo>
                      <a:pt x="46" y="60"/>
                    </a:lnTo>
                    <a:lnTo>
                      <a:pt x="120" y="66"/>
                    </a:lnTo>
                    <a:lnTo>
                      <a:pt x="129" y="58"/>
                    </a:lnTo>
                    <a:lnTo>
                      <a:pt x="137" y="51"/>
                    </a:lnTo>
                    <a:lnTo>
                      <a:pt x="162" y="51"/>
                    </a:lnTo>
                    <a:lnTo>
                      <a:pt x="173" y="39"/>
                    </a:lnTo>
                    <a:lnTo>
                      <a:pt x="158" y="38"/>
                    </a:lnTo>
                    <a:lnTo>
                      <a:pt x="192" y="14"/>
                    </a:lnTo>
                    <a:lnTo>
                      <a:pt x="183" y="0"/>
                    </a:lnTo>
                    <a:lnTo>
                      <a:pt x="152" y="8"/>
                    </a:lnTo>
                    <a:lnTo>
                      <a:pt x="100" y="5"/>
                    </a:lnTo>
                    <a:lnTo>
                      <a:pt x="120" y="21"/>
                    </a:lnTo>
                    <a:lnTo>
                      <a:pt x="103" y="24"/>
                    </a:lnTo>
                    <a:lnTo>
                      <a:pt x="91" y="21"/>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5" name="Freeform 374"/>
              <p:cNvSpPr>
                <a:spLocks noChangeAspect="1"/>
              </p:cNvSpPr>
              <p:nvPr/>
            </p:nvSpPr>
            <p:spPr bwMode="auto">
              <a:xfrm>
                <a:off x="1642" y="1366"/>
                <a:ext cx="56" cy="17"/>
              </a:xfrm>
              <a:custGeom>
                <a:avLst/>
                <a:gdLst>
                  <a:gd name="T0" fmla="*/ 0 w 168"/>
                  <a:gd name="T1" fmla="*/ 0 h 60"/>
                  <a:gd name="T2" fmla="*/ 0 w 168"/>
                  <a:gd name="T3" fmla="*/ 0 h 60"/>
                  <a:gd name="T4" fmla="*/ 0 w 168"/>
                  <a:gd name="T5" fmla="*/ 0 h 60"/>
                  <a:gd name="T6" fmla="*/ 0 w 168"/>
                  <a:gd name="T7" fmla="*/ 0 h 60"/>
                  <a:gd name="T8" fmla="*/ 0 w 168"/>
                  <a:gd name="T9" fmla="*/ 0 h 60"/>
                  <a:gd name="T10" fmla="*/ 0 w 168"/>
                  <a:gd name="T11" fmla="*/ 0 h 60"/>
                  <a:gd name="T12" fmla="*/ 0 w 168"/>
                  <a:gd name="T13" fmla="*/ 0 h 60"/>
                  <a:gd name="T14" fmla="*/ 0 w 168"/>
                  <a:gd name="T15" fmla="*/ 0 h 60"/>
                  <a:gd name="T16" fmla="*/ 0 w 168"/>
                  <a:gd name="T17" fmla="*/ 0 h 60"/>
                  <a:gd name="T18" fmla="*/ 0 w 168"/>
                  <a:gd name="T19" fmla="*/ 0 h 60"/>
                  <a:gd name="T20" fmla="*/ 0 w 168"/>
                  <a:gd name="T21" fmla="*/ 0 h 60"/>
                  <a:gd name="T22" fmla="*/ 0 w 168"/>
                  <a:gd name="T23" fmla="*/ 0 h 60"/>
                  <a:gd name="T24" fmla="*/ 0 w 168"/>
                  <a:gd name="T25" fmla="*/ 0 h 60"/>
                  <a:gd name="T26" fmla="*/ 0 w 168"/>
                  <a:gd name="T27" fmla="*/ 0 h 60"/>
                  <a:gd name="T28" fmla="*/ 0 w 168"/>
                  <a:gd name="T29" fmla="*/ 0 h 60"/>
                  <a:gd name="T30" fmla="*/ 0 w 168"/>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8"/>
                  <a:gd name="T49" fmla="*/ 0 h 60"/>
                  <a:gd name="T50" fmla="*/ 168 w 168"/>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8" h="60">
                    <a:moveTo>
                      <a:pt x="106" y="12"/>
                    </a:moveTo>
                    <a:lnTo>
                      <a:pt x="109" y="9"/>
                    </a:lnTo>
                    <a:lnTo>
                      <a:pt x="149" y="12"/>
                    </a:lnTo>
                    <a:lnTo>
                      <a:pt x="164" y="17"/>
                    </a:lnTo>
                    <a:lnTo>
                      <a:pt x="158" y="33"/>
                    </a:lnTo>
                    <a:lnTo>
                      <a:pt x="168" y="48"/>
                    </a:lnTo>
                    <a:lnTo>
                      <a:pt x="125" y="60"/>
                    </a:lnTo>
                    <a:lnTo>
                      <a:pt x="80" y="39"/>
                    </a:lnTo>
                    <a:lnTo>
                      <a:pt x="0" y="36"/>
                    </a:lnTo>
                    <a:lnTo>
                      <a:pt x="18" y="27"/>
                    </a:lnTo>
                    <a:lnTo>
                      <a:pt x="58" y="23"/>
                    </a:lnTo>
                    <a:lnTo>
                      <a:pt x="55" y="12"/>
                    </a:lnTo>
                    <a:lnTo>
                      <a:pt x="27" y="14"/>
                    </a:lnTo>
                    <a:lnTo>
                      <a:pt x="18" y="3"/>
                    </a:lnTo>
                    <a:lnTo>
                      <a:pt x="106" y="0"/>
                    </a:lnTo>
                    <a:lnTo>
                      <a:pt x="106" y="12"/>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6" name="Freeform 375"/>
              <p:cNvSpPr>
                <a:spLocks noChangeAspect="1"/>
              </p:cNvSpPr>
              <p:nvPr/>
            </p:nvSpPr>
            <p:spPr bwMode="auto">
              <a:xfrm>
                <a:off x="1553" y="1482"/>
                <a:ext cx="50" cy="20"/>
              </a:xfrm>
              <a:custGeom>
                <a:avLst/>
                <a:gdLst>
                  <a:gd name="T0" fmla="*/ 0 w 148"/>
                  <a:gd name="T1" fmla="*/ 0 h 68"/>
                  <a:gd name="T2" fmla="*/ 0 w 148"/>
                  <a:gd name="T3" fmla="*/ 0 h 68"/>
                  <a:gd name="T4" fmla="*/ 0 w 148"/>
                  <a:gd name="T5" fmla="*/ 0 h 68"/>
                  <a:gd name="T6" fmla="*/ 0 w 148"/>
                  <a:gd name="T7" fmla="*/ 0 h 68"/>
                  <a:gd name="T8" fmla="*/ 0 w 148"/>
                  <a:gd name="T9" fmla="*/ 0 h 68"/>
                  <a:gd name="T10" fmla="*/ 0 w 148"/>
                  <a:gd name="T11" fmla="*/ 0 h 68"/>
                  <a:gd name="T12" fmla="*/ 0 w 148"/>
                  <a:gd name="T13" fmla="*/ 0 h 68"/>
                  <a:gd name="T14" fmla="*/ 0 w 148"/>
                  <a:gd name="T15" fmla="*/ 0 h 68"/>
                  <a:gd name="T16" fmla="*/ 0 w 148"/>
                  <a:gd name="T17" fmla="*/ 0 h 68"/>
                  <a:gd name="T18" fmla="*/ 0 w 148"/>
                  <a:gd name="T19" fmla="*/ 0 h 68"/>
                  <a:gd name="T20" fmla="*/ 0 w 148"/>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8"/>
                  <a:gd name="T34" fmla="*/ 0 h 68"/>
                  <a:gd name="T35" fmla="*/ 148 w 148"/>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8" h="68">
                    <a:moveTo>
                      <a:pt x="127" y="34"/>
                    </a:moveTo>
                    <a:lnTo>
                      <a:pt x="131" y="30"/>
                    </a:lnTo>
                    <a:lnTo>
                      <a:pt x="90" y="0"/>
                    </a:lnTo>
                    <a:lnTo>
                      <a:pt x="69" y="18"/>
                    </a:lnTo>
                    <a:lnTo>
                      <a:pt x="66" y="15"/>
                    </a:lnTo>
                    <a:lnTo>
                      <a:pt x="54" y="28"/>
                    </a:lnTo>
                    <a:lnTo>
                      <a:pt x="0" y="41"/>
                    </a:lnTo>
                    <a:lnTo>
                      <a:pt x="87" y="68"/>
                    </a:lnTo>
                    <a:lnTo>
                      <a:pt x="148" y="49"/>
                    </a:lnTo>
                    <a:lnTo>
                      <a:pt x="133" y="49"/>
                    </a:lnTo>
                    <a:lnTo>
                      <a:pt x="127" y="3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7" name="Freeform 376"/>
              <p:cNvSpPr>
                <a:spLocks noChangeAspect="1"/>
              </p:cNvSpPr>
              <p:nvPr/>
            </p:nvSpPr>
            <p:spPr bwMode="auto">
              <a:xfrm>
                <a:off x="1824" y="1435"/>
                <a:ext cx="49" cy="12"/>
              </a:xfrm>
              <a:custGeom>
                <a:avLst/>
                <a:gdLst>
                  <a:gd name="T0" fmla="*/ 0 w 147"/>
                  <a:gd name="T1" fmla="*/ 0 h 42"/>
                  <a:gd name="T2" fmla="*/ 0 w 147"/>
                  <a:gd name="T3" fmla="*/ 0 h 42"/>
                  <a:gd name="T4" fmla="*/ 0 w 147"/>
                  <a:gd name="T5" fmla="*/ 0 h 42"/>
                  <a:gd name="T6" fmla="*/ 0 w 147"/>
                  <a:gd name="T7" fmla="*/ 0 h 42"/>
                  <a:gd name="T8" fmla="*/ 0 w 147"/>
                  <a:gd name="T9" fmla="*/ 0 h 42"/>
                  <a:gd name="T10" fmla="*/ 0 w 147"/>
                  <a:gd name="T11" fmla="*/ 0 h 42"/>
                  <a:gd name="T12" fmla="*/ 0 w 147"/>
                  <a:gd name="T13" fmla="*/ 0 h 42"/>
                  <a:gd name="T14" fmla="*/ 0 60000 65536"/>
                  <a:gd name="T15" fmla="*/ 0 60000 65536"/>
                  <a:gd name="T16" fmla="*/ 0 60000 65536"/>
                  <a:gd name="T17" fmla="*/ 0 60000 65536"/>
                  <a:gd name="T18" fmla="*/ 0 60000 65536"/>
                  <a:gd name="T19" fmla="*/ 0 60000 65536"/>
                  <a:gd name="T20" fmla="*/ 0 60000 65536"/>
                  <a:gd name="T21" fmla="*/ 0 w 147"/>
                  <a:gd name="T22" fmla="*/ 0 h 42"/>
                  <a:gd name="T23" fmla="*/ 147 w 147"/>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42">
                    <a:moveTo>
                      <a:pt x="102" y="0"/>
                    </a:moveTo>
                    <a:lnTo>
                      <a:pt x="8" y="3"/>
                    </a:lnTo>
                    <a:lnTo>
                      <a:pt x="0" y="16"/>
                    </a:lnTo>
                    <a:lnTo>
                      <a:pt x="12" y="27"/>
                    </a:lnTo>
                    <a:lnTo>
                      <a:pt x="29" y="42"/>
                    </a:lnTo>
                    <a:lnTo>
                      <a:pt x="147" y="34"/>
                    </a:lnTo>
                    <a:lnTo>
                      <a:pt x="102"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8" name="Freeform 377"/>
              <p:cNvSpPr>
                <a:spLocks noChangeAspect="1"/>
              </p:cNvSpPr>
              <p:nvPr/>
            </p:nvSpPr>
            <p:spPr bwMode="auto">
              <a:xfrm>
                <a:off x="1802" y="1503"/>
                <a:ext cx="32" cy="16"/>
              </a:xfrm>
              <a:custGeom>
                <a:avLst/>
                <a:gdLst>
                  <a:gd name="T0" fmla="*/ 0 w 91"/>
                  <a:gd name="T1" fmla="*/ 0 h 52"/>
                  <a:gd name="T2" fmla="*/ 0 w 91"/>
                  <a:gd name="T3" fmla="*/ 0 h 52"/>
                  <a:gd name="T4" fmla="*/ 0 w 91"/>
                  <a:gd name="T5" fmla="*/ 0 h 52"/>
                  <a:gd name="T6" fmla="*/ 0 w 91"/>
                  <a:gd name="T7" fmla="*/ 0 h 52"/>
                  <a:gd name="T8" fmla="*/ 0 w 91"/>
                  <a:gd name="T9" fmla="*/ 0 h 52"/>
                  <a:gd name="T10" fmla="*/ 0 w 91"/>
                  <a:gd name="T11" fmla="*/ 0 h 52"/>
                  <a:gd name="T12" fmla="*/ 0 60000 65536"/>
                  <a:gd name="T13" fmla="*/ 0 60000 65536"/>
                  <a:gd name="T14" fmla="*/ 0 60000 65536"/>
                  <a:gd name="T15" fmla="*/ 0 60000 65536"/>
                  <a:gd name="T16" fmla="*/ 0 60000 65536"/>
                  <a:gd name="T17" fmla="*/ 0 60000 65536"/>
                  <a:gd name="T18" fmla="*/ 0 w 91"/>
                  <a:gd name="T19" fmla="*/ 0 h 52"/>
                  <a:gd name="T20" fmla="*/ 91 w 91"/>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91" h="52">
                    <a:moveTo>
                      <a:pt x="81" y="33"/>
                    </a:moveTo>
                    <a:lnTo>
                      <a:pt x="9" y="52"/>
                    </a:lnTo>
                    <a:lnTo>
                      <a:pt x="0" y="29"/>
                    </a:lnTo>
                    <a:lnTo>
                      <a:pt x="57" y="0"/>
                    </a:lnTo>
                    <a:lnTo>
                      <a:pt x="91" y="14"/>
                    </a:lnTo>
                    <a:lnTo>
                      <a:pt x="81" y="3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59" name="Freeform 378"/>
              <p:cNvSpPr>
                <a:spLocks noChangeAspect="1"/>
              </p:cNvSpPr>
              <p:nvPr/>
            </p:nvSpPr>
            <p:spPr bwMode="auto">
              <a:xfrm>
                <a:off x="1711" y="1371"/>
                <a:ext cx="35" cy="12"/>
              </a:xfrm>
              <a:custGeom>
                <a:avLst/>
                <a:gdLst>
                  <a:gd name="T0" fmla="*/ 0 w 105"/>
                  <a:gd name="T1" fmla="*/ 0 h 40"/>
                  <a:gd name="T2" fmla="*/ 0 w 105"/>
                  <a:gd name="T3" fmla="*/ 0 h 40"/>
                  <a:gd name="T4" fmla="*/ 0 w 105"/>
                  <a:gd name="T5" fmla="*/ 0 h 40"/>
                  <a:gd name="T6" fmla="*/ 0 w 105"/>
                  <a:gd name="T7" fmla="*/ 0 h 40"/>
                  <a:gd name="T8" fmla="*/ 0 w 105"/>
                  <a:gd name="T9" fmla="*/ 0 h 40"/>
                  <a:gd name="T10" fmla="*/ 0 w 105"/>
                  <a:gd name="T11" fmla="*/ 0 h 40"/>
                  <a:gd name="T12" fmla="*/ 0 w 105"/>
                  <a:gd name="T13" fmla="*/ 0 h 40"/>
                  <a:gd name="T14" fmla="*/ 0 60000 65536"/>
                  <a:gd name="T15" fmla="*/ 0 60000 65536"/>
                  <a:gd name="T16" fmla="*/ 0 60000 65536"/>
                  <a:gd name="T17" fmla="*/ 0 60000 65536"/>
                  <a:gd name="T18" fmla="*/ 0 60000 65536"/>
                  <a:gd name="T19" fmla="*/ 0 60000 65536"/>
                  <a:gd name="T20" fmla="*/ 0 60000 65536"/>
                  <a:gd name="T21" fmla="*/ 0 w 105"/>
                  <a:gd name="T22" fmla="*/ 0 h 40"/>
                  <a:gd name="T23" fmla="*/ 105 w 105"/>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40">
                    <a:moveTo>
                      <a:pt x="0" y="18"/>
                    </a:moveTo>
                    <a:lnTo>
                      <a:pt x="15" y="0"/>
                    </a:lnTo>
                    <a:lnTo>
                      <a:pt x="105" y="16"/>
                    </a:lnTo>
                    <a:lnTo>
                      <a:pt x="91" y="25"/>
                    </a:lnTo>
                    <a:lnTo>
                      <a:pt x="12" y="40"/>
                    </a:lnTo>
                    <a:lnTo>
                      <a:pt x="3" y="27"/>
                    </a:lnTo>
                    <a:lnTo>
                      <a:pt x="0" y="18"/>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60" name="Freeform 379"/>
              <p:cNvSpPr>
                <a:spLocks noChangeAspect="1"/>
              </p:cNvSpPr>
              <p:nvPr/>
            </p:nvSpPr>
            <p:spPr bwMode="auto">
              <a:xfrm>
                <a:off x="1672" y="1408"/>
                <a:ext cx="36" cy="11"/>
              </a:xfrm>
              <a:custGeom>
                <a:avLst/>
                <a:gdLst>
                  <a:gd name="T0" fmla="*/ 0 w 106"/>
                  <a:gd name="T1" fmla="*/ 0 h 36"/>
                  <a:gd name="T2" fmla="*/ 0 w 106"/>
                  <a:gd name="T3" fmla="*/ 0 h 36"/>
                  <a:gd name="T4" fmla="*/ 0 w 106"/>
                  <a:gd name="T5" fmla="*/ 0 h 36"/>
                  <a:gd name="T6" fmla="*/ 0 w 106"/>
                  <a:gd name="T7" fmla="*/ 0 h 36"/>
                  <a:gd name="T8" fmla="*/ 0 w 106"/>
                  <a:gd name="T9" fmla="*/ 0 h 36"/>
                  <a:gd name="T10" fmla="*/ 0 w 106"/>
                  <a:gd name="T11" fmla="*/ 0 h 36"/>
                  <a:gd name="T12" fmla="*/ 0 60000 65536"/>
                  <a:gd name="T13" fmla="*/ 0 60000 65536"/>
                  <a:gd name="T14" fmla="*/ 0 60000 65536"/>
                  <a:gd name="T15" fmla="*/ 0 60000 65536"/>
                  <a:gd name="T16" fmla="*/ 0 60000 65536"/>
                  <a:gd name="T17" fmla="*/ 0 60000 65536"/>
                  <a:gd name="T18" fmla="*/ 0 w 106"/>
                  <a:gd name="T19" fmla="*/ 0 h 36"/>
                  <a:gd name="T20" fmla="*/ 106 w 106"/>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06" h="36">
                    <a:moveTo>
                      <a:pt x="28" y="33"/>
                    </a:moveTo>
                    <a:lnTo>
                      <a:pt x="0" y="25"/>
                    </a:lnTo>
                    <a:lnTo>
                      <a:pt x="82" y="0"/>
                    </a:lnTo>
                    <a:lnTo>
                      <a:pt x="106" y="21"/>
                    </a:lnTo>
                    <a:lnTo>
                      <a:pt x="95" y="36"/>
                    </a:lnTo>
                    <a:lnTo>
                      <a:pt x="28" y="33"/>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61" name="Freeform 380"/>
              <p:cNvSpPr>
                <a:spLocks noChangeAspect="1"/>
              </p:cNvSpPr>
              <p:nvPr/>
            </p:nvSpPr>
            <p:spPr bwMode="auto">
              <a:xfrm>
                <a:off x="1535" y="1432"/>
                <a:ext cx="32" cy="12"/>
              </a:xfrm>
              <a:custGeom>
                <a:avLst/>
                <a:gdLst>
                  <a:gd name="T0" fmla="*/ 0 w 88"/>
                  <a:gd name="T1" fmla="*/ 0 h 40"/>
                  <a:gd name="T2" fmla="*/ 0 w 88"/>
                  <a:gd name="T3" fmla="*/ 0 h 40"/>
                  <a:gd name="T4" fmla="*/ 0 w 88"/>
                  <a:gd name="T5" fmla="*/ 0 h 40"/>
                  <a:gd name="T6" fmla="*/ 0 w 88"/>
                  <a:gd name="T7" fmla="*/ 0 h 40"/>
                  <a:gd name="T8" fmla="*/ 0 w 88"/>
                  <a:gd name="T9" fmla="*/ 0 h 40"/>
                  <a:gd name="T10" fmla="*/ 0 60000 65536"/>
                  <a:gd name="T11" fmla="*/ 0 60000 65536"/>
                  <a:gd name="T12" fmla="*/ 0 60000 65536"/>
                  <a:gd name="T13" fmla="*/ 0 60000 65536"/>
                  <a:gd name="T14" fmla="*/ 0 60000 65536"/>
                  <a:gd name="T15" fmla="*/ 0 w 88"/>
                  <a:gd name="T16" fmla="*/ 0 h 40"/>
                  <a:gd name="T17" fmla="*/ 88 w 88"/>
                  <a:gd name="T18" fmla="*/ 40 h 40"/>
                </a:gdLst>
                <a:ahLst/>
                <a:cxnLst>
                  <a:cxn ang="T10">
                    <a:pos x="T0" y="T1"/>
                  </a:cxn>
                  <a:cxn ang="T11">
                    <a:pos x="T2" y="T3"/>
                  </a:cxn>
                  <a:cxn ang="T12">
                    <a:pos x="T4" y="T5"/>
                  </a:cxn>
                  <a:cxn ang="T13">
                    <a:pos x="T6" y="T7"/>
                  </a:cxn>
                  <a:cxn ang="T14">
                    <a:pos x="T8" y="T9"/>
                  </a:cxn>
                </a:cxnLst>
                <a:rect l="T15" t="T16" r="T17" b="T18"/>
                <a:pathLst>
                  <a:path w="88" h="40">
                    <a:moveTo>
                      <a:pt x="27" y="40"/>
                    </a:moveTo>
                    <a:lnTo>
                      <a:pt x="0" y="12"/>
                    </a:lnTo>
                    <a:lnTo>
                      <a:pt x="76" y="0"/>
                    </a:lnTo>
                    <a:lnTo>
                      <a:pt x="88" y="10"/>
                    </a:lnTo>
                    <a:lnTo>
                      <a:pt x="27" y="4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62" name="Freeform 381"/>
              <p:cNvSpPr>
                <a:spLocks noChangeAspect="1"/>
              </p:cNvSpPr>
              <p:nvPr/>
            </p:nvSpPr>
            <p:spPr bwMode="auto">
              <a:xfrm>
                <a:off x="1971" y="1323"/>
                <a:ext cx="637" cy="298"/>
              </a:xfrm>
              <a:custGeom>
                <a:avLst/>
                <a:gdLst>
                  <a:gd name="T0" fmla="*/ 0 w 1913"/>
                  <a:gd name="T1" fmla="*/ 0 h 1027"/>
                  <a:gd name="T2" fmla="*/ 0 w 1913"/>
                  <a:gd name="T3" fmla="*/ 0 h 1027"/>
                  <a:gd name="T4" fmla="*/ 0 w 1913"/>
                  <a:gd name="T5" fmla="*/ 0 h 1027"/>
                  <a:gd name="T6" fmla="*/ 0 w 1913"/>
                  <a:gd name="T7" fmla="*/ 0 h 1027"/>
                  <a:gd name="T8" fmla="*/ 0 w 1913"/>
                  <a:gd name="T9" fmla="*/ 0 h 1027"/>
                  <a:gd name="T10" fmla="*/ 0 w 1913"/>
                  <a:gd name="T11" fmla="*/ 0 h 1027"/>
                  <a:gd name="T12" fmla="*/ 0 w 1913"/>
                  <a:gd name="T13" fmla="*/ 0 h 1027"/>
                  <a:gd name="T14" fmla="*/ 0 w 1913"/>
                  <a:gd name="T15" fmla="*/ 0 h 1027"/>
                  <a:gd name="T16" fmla="*/ 0 w 1913"/>
                  <a:gd name="T17" fmla="*/ 0 h 1027"/>
                  <a:gd name="T18" fmla="*/ 0 w 1913"/>
                  <a:gd name="T19" fmla="*/ 0 h 1027"/>
                  <a:gd name="T20" fmla="*/ 0 w 1913"/>
                  <a:gd name="T21" fmla="*/ 0 h 1027"/>
                  <a:gd name="T22" fmla="*/ 0 w 1913"/>
                  <a:gd name="T23" fmla="*/ 0 h 1027"/>
                  <a:gd name="T24" fmla="*/ 0 w 1913"/>
                  <a:gd name="T25" fmla="*/ 0 h 1027"/>
                  <a:gd name="T26" fmla="*/ 0 w 1913"/>
                  <a:gd name="T27" fmla="*/ 0 h 1027"/>
                  <a:gd name="T28" fmla="*/ 0 w 1913"/>
                  <a:gd name="T29" fmla="*/ 0 h 1027"/>
                  <a:gd name="T30" fmla="*/ 0 w 1913"/>
                  <a:gd name="T31" fmla="*/ 0 h 1027"/>
                  <a:gd name="T32" fmla="*/ 0 w 1913"/>
                  <a:gd name="T33" fmla="*/ 0 h 1027"/>
                  <a:gd name="T34" fmla="*/ 0 w 1913"/>
                  <a:gd name="T35" fmla="*/ 0 h 1027"/>
                  <a:gd name="T36" fmla="*/ 0 w 1913"/>
                  <a:gd name="T37" fmla="*/ 0 h 1027"/>
                  <a:gd name="T38" fmla="*/ 0 w 1913"/>
                  <a:gd name="T39" fmla="*/ 0 h 1027"/>
                  <a:gd name="T40" fmla="*/ 0 w 1913"/>
                  <a:gd name="T41" fmla="*/ 0 h 1027"/>
                  <a:gd name="T42" fmla="*/ 0 w 1913"/>
                  <a:gd name="T43" fmla="*/ 0 h 1027"/>
                  <a:gd name="T44" fmla="*/ 0 w 1913"/>
                  <a:gd name="T45" fmla="*/ 0 h 1027"/>
                  <a:gd name="T46" fmla="*/ 0 w 1913"/>
                  <a:gd name="T47" fmla="*/ 0 h 1027"/>
                  <a:gd name="T48" fmla="*/ 0 w 1913"/>
                  <a:gd name="T49" fmla="*/ 0 h 1027"/>
                  <a:gd name="T50" fmla="*/ 0 w 1913"/>
                  <a:gd name="T51" fmla="*/ 0 h 1027"/>
                  <a:gd name="T52" fmla="*/ 0 w 1913"/>
                  <a:gd name="T53" fmla="*/ 0 h 1027"/>
                  <a:gd name="T54" fmla="*/ 0 w 1913"/>
                  <a:gd name="T55" fmla="*/ 0 h 1027"/>
                  <a:gd name="T56" fmla="*/ 0 w 1913"/>
                  <a:gd name="T57" fmla="*/ 0 h 1027"/>
                  <a:gd name="T58" fmla="*/ 0 w 1913"/>
                  <a:gd name="T59" fmla="*/ 0 h 1027"/>
                  <a:gd name="T60" fmla="*/ 0 w 1913"/>
                  <a:gd name="T61" fmla="*/ 0 h 1027"/>
                  <a:gd name="T62" fmla="*/ 0 w 1913"/>
                  <a:gd name="T63" fmla="*/ 0 h 1027"/>
                  <a:gd name="T64" fmla="*/ 0 w 1913"/>
                  <a:gd name="T65" fmla="*/ 0 h 1027"/>
                  <a:gd name="T66" fmla="*/ 0 w 1913"/>
                  <a:gd name="T67" fmla="*/ 0 h 1027"/>
                  <a:gd name="T68" fmla="*/ 0 w 1913"/>
                  <a:gd name="T69" fmla="*/ 0 h 1027"/>
                  <a:gd name="T70" fmla="*/ 0 w 1913"/>
                  <a:gd name="T71" fmla="*/ 0 h 1027"/>
                  <a:gd name="T72" fmla="*/ 0 w 1913"/>
                  <a:gd name="T73" fmla="*/ 0 h 1027"/>
                  <a:gd name="T74" fmla="*/ 0 w 1913"/>
                  <a:gd name="T75" fmla="*/ 0 h 1027"/>
                  <a:gd name="T76" fmla="*/ 0 w 1913"/>
                  <a:gd name="T77" fmla="*/ 0 h 1027"/>
                  <a:gd name="T78" fmla="*/ 0 w 1913"/>
                  <a:gd name="T79" fmla="*/ 0 h 1027"/>
                  <a:gd name="T80" fmla="*/ 0 w 1913"/>
                  <a:gd name="T81" fmla="*/ 0 h 1027"/>
                  <a:gd name="T82" fmla="*/ 0 w 1913"/>
                  <a:gd name="T83" fmla="*/ 0 h 1027"/>
                  <a:gd name="T84" fmla="*/ 0 w 1913"/>
                  <a:gd name="T85" fmla="*/ 0 h 1027"/>
                  <a:gd name="T86" fmla="*/ 0 w 1913"/>
                  <a:gd name="T87" fmla="*/ 0 h 1027"/>
                  <a:gd name="T88" fmla="*/ 0 w 1913"/>
                  <a:gd name="T89" fmla="*/ 0 h 1027"/>
                  <a:gd name="T90" fmla="*/ 0 w 1913"/>
                  <a:gd name="T91" fmla="*/ 0 h 1027"/>
                  <a:gd name="T92" fmla="*/ 0 w 1913"/>
                  <a:gd name="T93" fmla="*/ 0 h 1027"/>
                  <a:gd name="T94" fmla="*/ 0 w 1913"/>
                  <a:gd name="T95" fmla="*/ 0 h 1027"/>
                  <a:gd name="T96" fmla="*/ 0 w 1913"/>
                  <a:gd name="T97" fmla="*/ 0 h 1027"/>
                  <a:gd name="T98" fmla="*/ 0 w 1913"/>
                  <a:gd name="T99" fmla="*/ 0 h 1027"/>
                  <a:gd name="T100" fmla="*/ 0 w 1913"/>
                  <a:gd name="T101" fmla="*/ 0 h 1027"/>
                  <a:gd name="T102" fmla="*/ 0 w 1913"/>
                  <a:gd name="T103" fmla="*/ 0 h 1027"/>
                  <a:gd name="T104" fmla="*/ 0 w 1913"/>
                  <a:gd name="T105" fmla="*/ 0 h 1027"/>
                  <a:gd name="T106" fmla="*/ 0 w 1913"/>
                  <a:gd name="T107" fmla="*/ 0 h 1027"/>
                  <a:gd name="T108" fmla="*/ 0 w 1913"/>
                  <a:gd name="T109" fmla="*/ 0 h 1027"/>
                  <a:gd name="T110" fmla="*/ 0 w 1913"/>
                  <a:gd name="T111" fmla="*/ 0 h 1027"/>
                  <a:gd name="T112" fmla="*/ 0 w 1913"/>
                  <a:gd name="T113" fmla="*/ 0 h 10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13"/>
                  <a:gd name="T172" fmla="*/ 0 h 1027"/>
                  <a:gd name="T173" fmla="*/ 1913 w 1913"/>
                  <a:gd name="T174" fmla="*/ 1027 h 10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13" h="1027">
                    <a:moveTo>
                      <a:pt x="406" y="746"/>
                    </a:moveTo>
                    <a:lnTo>
                      <a:pt x="355" y="757"/>
                    </a:lnTo>
                    <a:lnTo>
                      <a:pt x="337" y="770"/>
                    </a:lnTo>
                    <a:lnTo>
                      <a:pt x="334" y="783"/>
                    </a:lnTo>
                    <a:lnTo>
                      <a:pt x="367" y="780"/>
                    </a:lnTo>
                    <a:lnTo>
                      <a:pt x="351" y="786"/>
                    </a:lnTo>
                    <a:lnTo>
                      <a:pt x="328" y="813"/>
                    </a:lnTo>
                    <a:lnTo>
                      <a:pt x="355" y="803"/>
                    </a:lnTo>
                    <a:lnTo>
                      <a:pt x="379" y="795"/>
                    </a:lnTo>
                    <a:lnTo>
                      <a:pt x="386" y="769"/>
                    </a:lnTo>
                    <a:lnTo>
                      <a:pt x="391" y="780"/>
                    </a:lnTo>
                    <a:lnTo>
                      <a:pt x="409" y="788"/>
                    </a:lnTo>
                    <a:lnTo>
                      <a:pt x="413" y="806"/>
                    </a:lnTo>
                    <a:lnTo>
                      <a:pt x="391" y="797"/>
                    </a:lnTo>
                    <a:lnTo>
                      <a:pt x="392" y="809"/>
                    </a:lnTo>
                    <a:lnTo>
                      <a:pt x="349" y="818"/>
                    </a:lnTo>
                    <a:lnTo>
                      <a:pt x="386" y="816"/>
                    </a:lnTo>
                    <a:lnTo>
                      <a:pt x="398" y="818"/>
                    </a:lnTo>
                    <a:lnTo>
                      <a:pt x="339" y="828"/>
                    </a:lnTo>
                    <a:lnTo>
                      <a:pt x="355" y="834"/>
                    </a:lnTo>
                    <a:lnTo>
                      <a:pt x="340" y="848"/>
                    </a:lnTo>
                    <a:lnTo>
                      <a:pt x="359" y="848"/>
                    </a:lnTo>
                    <a:lnTo>
                      <a:pt x="349" y="854"/>
                    </a:lnTo>
                    <a:lnTo>
                      <a:pt x="346" y="855"/>
                    </a:lnTo>
                    <a:lnTo>
                      <a:pt x="365" y="860"/>
                    </a:lnTo>
                    <a:lnTo>
                      <a:pt x="345" y="863"/>
                    </a:lnTo>
                    <a:lnTo>
                      <a:pt x="370" y="870"/>
                    </a:lnTo>
                    <a:lnTo>
                      <a:pt x="367" y="882"/>
                    </a:lnTo>
                    <a:lnTo>
                      <a:pt x="382" y="879"/>
                    </a:lnTo>
                    <a:lnTo>
                      <a:pt x="370" y="888"/>
                    </a:lnTo>
                    <a:lnTo>
                      <a:pt x="365" y="897"/>
                    </a:lnTo>
                    <a:lnTo>
                      <a:pt x="380" y="916"/>
                    </a:lnTo>
                    <a:lnTo>
                      <a:pt x="379" y="922"/>
                    </a:lnTo>
                    <a:lnTo>
                      <a:pt x="395" y="924"/>
                    </a:lnTo>
                    <a:lnTo>
                      <a:pt x="389" y="934"/>
                    </a:lnTo>
                    <a:lnTo>
                      <a:pt x="398" y="931"/>
                    </a:lnTo>
                    <a:lnTo>
                      <a:pt x="398" y="940"/>
                    </a:lnTo>
                    <a:lnTo>
                      <a:pt x="403" y="946"/>
                    </a:lnTo>
                    <a:lnTo>
                      <a:pt x="389" y="948"/>
                    </a:lnTo>
                    <a:lnTo>
                      <a:pt x="409" y="951"/>
                    </a:lnTo>
                    <a:lnTo>
                      <a:pt x="400" y="955"/>
                    </a:lnTo>
                    <a:lnTo>
                      <a:pt x="403" y="957"/>
                    </a:lnTo>
                    <a:lnTo>
                      <a:pt x="400" y="965"/>
                    </a:lnTo>
                    <a:lnTo>
                      <a:pt x="419" y="962"/>
                    </a:lnTo>
                    <a:lnTo>
                      <a:pt x="421" y="973"/>
                    </a:lnTo>
                    <a:lnTo>
                      <a:pt x="413" y="977"/>
                    </a:lnTo>
                    <a:lnTo>
                      <a:pt x="421" y="979"/>
                    </a:lnTo>
                    <a:lnTo>
                      <a:pt x="419" y="983"/>
                    </a:lnTo>
                    <a:lnTo>
                      <a:pt x="436" y="985"/>
                    </a:lnTo>
                    <a:lnTo>
                      <a:pt x="459" y="980"/>
                    </a:lnTo>
                    <a:lnTo>
                      <a:pt x="504" y="965"/>
                    </a:lnTo>
                    <a:lnTo>
                      <a:pt x="503" y="976"/>
                    </a:lnTo>
                    <a:lnTo>
                      <a:pt x="522" y="968"/>
                    </a:lnTo>
                    <a:lnTo>
                      <a:pt x="495" y="986"/>
                    </a:lnTo>
                    <a:lnTo>
                      <a:pt x="515" y="983"/>
                    </a:lnTo>
                    <a:lnTo>
                      <a:pt x="500" y="998"/>
                    </a:lnTo>
                    <a:lnTo>
                      <a:pt x="522" y="994"/>
                    </a:lnTo>
                    <a:lnTo>
                      <a:pt x="519" y="1000"/>
                    </a:lnTo>
                    <a:lnTo>
                      <a:pt x="536" y="998"/>
                    </a:lnTo>
                    <a:lnTo>
                      <a:pt x="518" y="1015"/>
                    </a:lnTo>
                    <a:lnTo>
                      <a:pt x="542" y="1004"/>
                    </a:lnTo>
                    <a:lnTo>
                      <a:pt x="518" y="1019"/>
                    </a:lnTo>
                    <a:lnTo>
                      <a:pt x="527" y="1027"/>
                    </a:lnTo>
                    <a:lnTo>
                      <a:pt x="561" y="1012"/>
                    </a:lnTo>
                    <a:lnTo>
                      <a:pt x="588" y="1024"/>
                    </a:lnTo>
                    <a:lnTo>
                      <a:pt x="591" y="1015"/>
                    </a:lnTo>
                    <a:lnTo>
                      <a:pt x="585" y="1009"/>
                    </a:lnTo>
                    <a:lnTo>
                      <a:pt x="559" y="998"/>
                    </a:lnTo>
                    <a:lnTo>
                      <a:pt x="600" y="1001"/>
                    </a:lnTo>
                    <a:lnTo>
                      <a:pt x="609" y="995"/>
                    </a:lnTo>
                    <a:lnTo>
                      <a:pt x="601" y="988"/>
                    </a:lnTo>
                    <a:lnTo>
                      <a:pt x="606" y="986"/>
                    </a:lnTo>
                    <a:lnTo>
                      <a:pt x="600" y="983"/>
                    </a:lnTo>
                    <a:lnTo>
                      <a:pt x="622" y="980"/>
                    </a:lnTo>
                    <a:lnTo>
                      <a:pt x="601" y="973"/>
                    </a:lnTo>
                    <a:lnTo>
                      <a:pt x="621" y="973"/>
                    </a:lnTo>
                    <a:lnTo>
                      <a:pt x="622" y="968"/>
                    </a:lnTo>
                    <a:lnTo>
                      <a:pt x="622" y="962"/>
                    </a:lnTo>
                    <a:lnTo>
                      <a:pt x="634" y="961"/>
                    </a:lnTo>
                    <a:lnTo>
                      <a:pt x="627" y="951"/>
                    </a:lnTo>
                    <a:lnTo>
                      <a:pt x="643" y="949"/>
                    </a:lnTo>
                    <a:lnTo>
                      <a:pt x="640" y="942"/>
                    </a:lnTo>
                    <a:lnTo>
                      <a:pt x="655" y="927"/>
                    </a:lnTo>
                    <a:lnTo>
                      <a:pt x="658" y="924"/>
                    </a:lnTo>
                    <a:lnTo>
                      <a:pt x="646" y="907"/>
                    </a:lnTo>
                    <a:lnTo>
                      <a:pt x="654" y="907"/>
                    </a:lnTo>
                    <a:lnTo>
                      <a:pt x="640" y="892"/>
                    </a:lnTo>
                    <a:lnTo>
                      <a:pt x="671" y="882"/>
                    </a:lnTo>
                    <a:lnTo>
                      <a:pt x="695" y="879"/>
                    </a:lnTo>
                    <a:lnTo>
                      <a:pt x="689" y="873"/>
                    </a:lnTo>
                    <a:lnTo>
                      <a:pt x="686" y="865"/>
                    </a:lnTo>
                    <a:lnTo>
                      <a:pt x="704" y="865"/>
                    </a:lnTo>
                    <a:lnTo>
                      <a:pt x="706" y="857"/>
                    </a:lnTo>
                    <a:lnTo>
                      <a:pt x="716" y="861"/>
                    </a:lnTo>
                    <a:lnTo>
                      <a:pt x="712" y="855"/>
                    </a:lnTo>
                    <a:lnTo>
                      <a:pt x="721" y="854"/>
                    </a:lnTo>
                    <a:lnTo>
                      <a:pt x="736" y="846"/>
                    </a:lnTo>
                    <a:lnTo>
                      <a:pt x="721" y="840"/>
                    </a:lnTo>
                    <a:lnTo>
                      <a:pt x="751" y="837"/>
                    </a:lnTo>
                    <a:lnTo>
                      <a:pt x="743" y="821"/>
                    </a:lnTo>
                    <a:lnTo>
                      <a:pt x="722" y="813"/>
                    </a:lnTo>
                    <a:lnTo>
                      <a:pt x="758" y="806"/>
                    </a:lnTo>
                    <a:lnTo>
                      <a:pt x="759" y="774"/>
                    </a:lnTo>
                    <a:lnTo>
                      <a:pt x="795" y="770"/>
                    </a:lnTo>
                    <a:lnTo>
                      <a:pt x="792" y="758"/>
                    </a:lnTo>
                    <a:lnTo>
                      <a:pt x="818" y="754"/>
                    </a:lnTo>
                    <a:lnTo>
                      <a:pt x="831" y="749"/>
                    </a:lnTo>
                    <a:lnTo>
                      <a:pt x="871" y="742"/>
                    </a:lnTo>
                    <a:lnTo>
                      <a:pt x="867" y="737"/>
                    </a:lnTo>
                    <a:lnTo>
                      <a:pt x="891" y="718"/>
                    </a:lnTo>
                    <a:lnTo>
                      <a:pt x="909" y="718"/>
                    </a:lnTo>
                    <a:lnTo>
                      <a:pt x="889" y="736"/>
                    </a:lnTo>
                    <a:lnTo>
                      <a:pt x="910" y="737"/>
                    </a:lnTo>
                    <a:lnTo>
                      <a:pt x="965" y="724"/>
                    </a:lnTo>
                    <a:lnTo>
                      <a:pt x="967" y="713"/>
                    </a:lnTo>
                    <a:lnTo>
                      <a:pt x="985" y="715"/>
                    </a:lnTo>
                    <a:lnTo>
                      <a:pt x="1018" y="706"/>
                    </a:lnTo>
                    <a:lnTo>
                      <a:pt x="1025" y="700"/>
                    </a:lnTo>
                    <a:lnTo>
                      <a:pt x="1060" y="669"/>
                    </a:lnTo>
                    <a:lnTo>
                      <a:pt x="1112" y="643"/>
                    </a:lnTo>
                    <a:lnTo>
                      <a:pt x="1115" y="628"/>
                    </a:lnTo>
                    <a:lnTo>
                      <a:pt x="1121" y="613"/>
                    </a:lnTo>
                    <a:lnTo>
                      <a:pt x="1161" y="636"/>
                    </a:lnTo>
                    <a:lnTo>
                      <a:pt x="1182" y="630"/>
                    </a:lnTo>
                    <a:lnTo>
                      <a:pt x="1200" y="625"/>
                    </a:lnTo>
                    <a:lnTo>
                      <a:pt x="1213" y="625"/>
                    </a:lnTo>
                    <a:lnTo>
                      <a:pt x="1291" y="607"/>
                    </a:lnTo>
                    <a:lnTo>
                      <a:pt x="1368" y="589"/>
                    </a:lnTo>
                    <a:lnTo>
                      <a:pt x="1395" y="579"/>
                    </a:lnTo>
                    <a:lnTo>
                      <a:pt x="1422" y="564"/>
                    </a:lnTo>
                    <a:lnTo>
                      <a:pt x="1439" y="555"/>
                    </a:lnTo>
                    <a:lnTo>
                      <a:pt x="1463" y="546"/>
                    </a:lnTo>
                    <a:lnTo>
                      <a:pt x="1485" y="537"/>
                    </a:lnTo>
                    <a:lnTo>
                      <a:pt x="1377" y="527"/>
                    </a:lnTo>
                    <a:lnTo>
                      <a:pt x="1292" y="542"/>
                    </a:lnTo>
                    <a:lnTo>
                      <a:pt x="1286" y="536"/>
                    </a:lnTo>
                    <a:lnTo>
                      <a:pt x="1349" y="521"/>
                    </a:lnTo>
                    <a:lnTo>
                      <a:pt x="1260" y="521"/>
                    </a:lnTo>
                    <a:lnTo>
                      <a:pt x="1304" y="503"/>
                    </a:lnTo>
                    <a:lnTo>
                      <a:pt x="1303" y="498"/>
                    </a:lnTo>
                    <a:lnTo>
                      <a:pt x="1310" y="495"/>
                    </a:lnTo>
                    <a:lnTo>
                      <a:pt x="1389" y="489"/>
                    </a:lnTo>
                    <a:lnTo>
                      <a:pt x="1388" y="476"/>
                    </a:lnTo>
                    <a:lnTo>
                      <a:pt x="1382" y="475"/>
                    </a:lnTo>
                    <a:lnTo>
                      <a:pt x="1312" y="472"/>
                    </a:lnTo>
                    <a:lnTo>
                      <a:pt x="1336" y="466"/>
                    </a:lnTo>
                    <a:lnTo>
                      <a:pt x="1306" y="451"/>
                    </a:lnTo>
                    <a:lnTo>
                      <a:pt x="1373" y="472"/>
                    </a:lnTo>
                    <a:lnTo>
                      <a:pt x="1433" y="494"/>
                    </a:lnTo>
                    <a:lnTo>
                      <a:pt x="1458" y="522"/>
                    </a:lnTo>
                    <a:lnTo>
                      <a:pt x="1486" y="516"/>
                    </a:lnTo>
                    <a:lnTo>
                      <a:pt x="1494" y="504"/>
                    </a:lnTo>
                    <a:lnTo>
                      <a:pt x="1498" y="522"/>
                    </a:lnTo>
                    <a:lnTo>
                      <a:pt x="1515" y="516"/>
                    </a:lnTo>
                    <a:lnTo>
                      <a:pt x="1515" y="498"/>
                    </a:lnTo>
                    <a:lnTo>
                      <a:pt x="1518" y="476"/>
                    </a:lnTo>
                    <a:lnTo>
                      <a:pt x="1497" y="481"/>
                    </a:lnTo>
                    <a:lnTo>
                      <a:pt x="1507" y="467"/>
                    </a:lnTo>
                    <a:lnTo>
                      <a:pt x="1494" y="469"/>
                    </a:lnTo>
                    <a:lnTo>
                      <a:pt x="1485" y="464"/>
                    </a:lnTo>
                    <a:lnTo>
                      <a:pt x="1495" y="455"/>
                    </a:lnTo>
                    <a:lnTo>
                      <a:pt x="1415" y="437"/>
                    </a:lnTo>
                    <a:lnTo>
                      <a:pt x="1404" y="442"/>
                    </a:lnTo>
                    <a:lnTo>
                      <a:pt x="1406" y="434"/>
                    </a:lnTo>
                    <a:lnTo>
                      <a:pt x="1436" y="424"/>
                    </a:lnTo>
                    <a:lnTo>
                      <a:pt x="1386" y="421"/>
                    </a:lnTo>
                    <a:lnTo>
                      <a:pt x="1365" y="421"/>
                    </a:lnTo>
                    <a:lnTo>
                      <a:pt x="1357" y="416"/>
                    </a:lnTo>
                    <a:lnTo>
                      <a:pt x="1428" y="404"/>
                    </a:lnTo>
                    <a:lnTo>
                      <a:pt x="1352" y="404"/>
                    </a:lnTo>
                    <a:lnTo>
                      <a:pt x="1349" y="409"/>
                    </a:lnTo>
                    <a:lnTo>
                      <a:pt x="1351" y="401"/>
                    </a:lnTo>
                    <a:lnTo>
                      <a:pt x="1371" y="395"/>
                    </a:lnTo>
                    <a:lnTo>
                      <a:pt x="1363" y="389"/>
                    </a:lnTo>
                    <a:lnTo>
                      <a:pt x="1416" y="391"/>
                    </a:lnTo>
                    <a:lnTo>
                      <a:pt x="1433" y="381"/>
                    </a:lnTo>
                    <a:lnTo>
                      <a:pt x="1427" y="372"/>
                    </a:lnTo>
                    <a:lnTo>
                      <a:pt x="1455" y="379"/>
                    </a:lnTo>
                    <a:lnTo>
                      <a:pt x="1488" y="376"/>
                    </a:lnTo>
                    <a:lnTo>
                      <a:pt x="1512" y="384"/>
                    </a:lnTo>
                    <a:lnTo>
                      <a:pt x="1470" y="382"/>
                    </a:lnTo>
                    <a:lnTo>
                      <a:pt x="1536" y="394"/>
                    </a:lnTo>
                    <a:lnTo>
                      <a:pt x="1588" y="381"/>
                    </a:lnTo>
                    <a:lnTo>
                      <a:pt x="1592" y="369"/>
                    </a:lnTo>
                    <a:lnTo>
                      <a:pt x="1546" y="369"/>
                    </a:lnTo>
                    <a:lnTo>
                      <a:pt x="1543" y="375"/>
                    </a:lnTo>
                    <a:lnTo>
                      <a:pt x="1531" y="357"/>
                    </a:lnTo>
                    <a:lnTo>
                      <a:pt x="1548" y="340"/>
                    </a:lnTo>
                    <a:lnTo>
                      <a:pt x="1637" y="348"/>
                    </a:lnTo>
                    <a:lnTo>
                      <a:pt x="1631" y="333"/>
                    </a:lnTo>
                    <a:lnTo>
                      <a:pt x="1594" y="331"/>
                    </a:lnTo>
                    <a:lnTo>
                      <a:pt x="1586" y="316"/>
                    </a:lnTo>
                    <a:lnTo>
                      <a:pt x="1554" y="315"/>
                    </a:lnTo>
                    <a:lnTo>
                      <a:pt x="1591" y="309"/>
                    </a:lnTo>
                    <a:lnTo>
                      <a:pt x="1552" y="300"/>
                    </a:lnTo>
                    <a:lnTo>
                      <a:pt x="1555" y="292"/>
                    </a:lnTo>
                    <a:lnTo>
                      <a:pt x="1636" y="310"/>
                    </a:lnTo>
                    <a:lnTo>
                      <a:pt x="1631" y="282"/>
                    </a:lnTo>
                    <a:lnTo>
                      <a:pt x="1571" y="279"/>
                    </a:lnTo>
                    <a:lnTo>
                      <a:pt x="1637" y="273"/>
                    </a:lnTo>
                    <a:lnTo>
                      <a:pt x="1600" y="269"/>
                    </a:lnTo>
                    <a:lnTo>
                      <a:pt x="1580" y="263"/>
                    </a:lnTo>
                    <a:lnTo>
                      <a:pt x="1568" y="261"/>
                    </a:lnTo>
                    <a:lnTo>
                      <a:pt x="1549" y="248"/>
                    </a:lnTo>
                    <a:lnTo>
                      <a:pt x="1601" y="243"/>
                    </a:lnTo>
                    <a:lnTo>
                      <a:pt x="1692" y="242"/>
                    </a:lnTo>
                    <a:lnTo>
                      <a:pt x="1691" y="222"/>
                    </a:lnTo>
                    <a:lnTo>
                      <a:pt x="1639" y="219"/>
                    </a:lnTo>
                    <a:lnTo>
                      <a:pt x="1613" y="210"/>
                    </a:lnTo>
                    <a:lnTo>
                      <a:pt x="1676" y="212"/>
                    </a:lnTo>
                    <a:lnTo>
                      <a:pt x="1612" y="198"/>
                    </a:lnTo>
                    <a:lnTo>
                      <a:pt x="1597" y="210"/>
                    </a:lnTo>
                    <a:lnTo>
                      <a:pt x="1583" y="203"/>
                    </a:lnTo>
                    <a:lnTo>
                      <a:pt x="1610" y="172"/>
                    </a:lnTo>
                    <a:lnTo>
                      <a:pt x="1658" y="158"/>
                    </a:lnTo>
                    <a:lnTo>
                      <a:pt x="1680" y="145"/>
                    </a:lnTo>
                    <a:lnTo>
                      <a:pt x="1663" y="148"/>
                    </a:lnTo>
                    <a:lnTo>
                      <a:pt x="1688" y="124"/>
                    </a:lnTo>
                    <a:lnTo>
                      <a:pt x="1725" y="122"/>
                    </a:lnTo>
                    <a:lnTo>
                      <a:pt x="1730" y="110"/>
                    </a:lnTo>
                    <a:lnTo>
                      <a:pt x="1658" y="122"/>
                    </a:lnTo>
                    <a:lnTo>
                      <a:pt x="1649" y="113"/>
                    </a:lnTo>
                    <a:lnTo>
                      <a:pt x="1716" y="107"/>
                    </a:lnTo>
                    <a:lnTo>
                      <a:pt x="1785" y="97"/>
                    </a:lnTo>
                    <a:lnTo>
                      <a:pt x="1655" y="96"/>
                    </a:lnTo>
                    <a:lnTo>
                      <a:pt x="1836" y="84"/>
                    </a:lnTo>
                    <a:lnTo>
                      <a:pt x="1828" y="78"/>
                    </a:lnTo>
                    <a:lnTo>
                      <a:pt x="1913" y="63"/>
                    </a:lnTo>
                    <a:lnTo>
                      <a:pt x="1803" y="52"/>
                    </a:lnTo>
                    <a:lnTo>
                      <a:pt x="1745" y="61"/>
                    </a:lnTo>
                    <a:lnTo>
                      <a:pt x="1677" y="69"/>
                    </a:lnTo>
                    <a:lnTo>
                      <a:pt x="1674" y="63"/>
                    </a:lnTo>
                    <a:lnTo>
                      <a:pt x="1554" y="94"/>
                    </a:lnTo>
                    <a:lnTo>
                      <a:pt x="1598" y="72"/>
                    </a:lnTo>
                    <a:lnTo>
                      <a:pt x="1625" y="51"/>
                    </a:lnTo>
                    <a:lnTo>
                      <a:pt x="1580" y="48"/>
                    </a:lnTo>
                    <a:lnTo>
                      <a:pt x="1563" y="57"/>
                    </a:lnTo>
                    <a:lnTo>
                      <a:pt x="1476" y="69"/>
                    </a:lnTo>
                    <a:lnTo>
                      <a:pt x="1521" y="58"/>
                    </a:lnTo>
                    <a:lnTo>
                      <a:pt x="1531" y="49"/>
                    </a:lnTo>
                    <a:lnTo>
                      <a:pt x="1319" y="58"/>
                    </a:lnTo>
                    <a:lnTo>
                      <a:pt x="1380" y="43"/>
                    </a:lnTo>
                    <a:lnTo>
                      <a:pt x="1506" y="45"/>
                    </a:lnTo>
                    <a:lnTo>
                      <a:pt x="1649" y="31"/>
                    </a:lnTo>
                    <a:lnTo>
                      <a:pt x="1549" y="22"/>
                    </a:lnTo>
                    <a:lnTo>
                      <a:pt x="1552" y="15"/>
                    </a:lnTo>
                    <a:lnTo>
                      <a:pt x="1263" y="19"/>
                    </a:lnTo>
                    <a:lnTo>
                      <a:pt x="1303" y="18"/>
                    </a:lnTo>
                    <a:lnTo>
                      <a:pt x="1524" y="10"/>
                    </a:lnTo>
                    <a:lnTo>
                      <a:pt x="1436" y="0"/>
                    </a:lnTo>
                    <a:lnTo>
                      <a:pt x="1161" y="5"/>
                    </a:lnTo>
                    <a:lnTo>
                      <a:pt x="1179" y="10"/>
                    </a:lnTo>
                    <a:lnTo>
                      <a:pt x="1157" y="15"/>
                    </a:lnTo>
                    <a:lnTo>
                      <a:pt x="1149" y="19"/>
                    </a:lnTo>
                    <a:lnTo>
                      <a:pt x="1080" y="13"/>
                    </a:lnTo>
                    <a:lnTo>
                      <a:pt x="985" y="12"/>
                    </a:lnTo>
                    <a:lnTo>
                      <a:pt x="1000" y="19"/>
                    </a:lnTo>
                    <a:lnTo>
                      <a:pt x="930" y="16"/>
                    </a:lnTo>
                    <a:lnTo>
                      <a:pt x="1052" y="21"/>
                    </a:lnTo>
                    <a:lnTo>
                      <a:pt x="1115" y="33"/>
                    </a:lnTo>
                    <a:lnTo>
                      <a:pt x="1057" y="25"/>
                    </a:lnTo>
                    <a:lnTo>
                      <a:pt x="1057" y="28"/>
                    </a:lnTo>
                    <a:lnTo>
                      <a:pt x="970" y="24"/>
                    </a:lnTo>
                    <a:lnTo>
                      <a:pt x="1007" y="40"/>
                    </a:lnTo>
                    <a:lnTo>
                      <a:pt x="976" y="40"/>
                    </a:lnTo>
                    <a:lnTo>
                      <a:pt x="971" y="46"/>
                    </a:lnTo>
                    <a:lnTo>
                      <a:pt x="968" y="54"/>
                    </a:lnTo>
                    <a:lnTo>
                      <a:pt x="806" y="33"/>
                    </a:lnTo>
                    <a:lnTo>
                      <a:pt x="795" y="52"/>
                    </a:lnTo>
                    <a:lnTo>
                      <a:pt x="797" y="58"/>
                    </a:lnTo>
                    <a:lnTo>
                      <a:pt x="724" y="48"/>
                    </a:lnTo>
                    <a:lnTo>
                      <a:pt x="691" y="64"/>
                    </a:lnTo>
                    <a:lnTo>
                      <a:pt x="680" y="64"/>
                    </a:lnTo>
                    <a:lnTo>
                      <a:pt x="692" y="39"/>
                    </a:lnTo>
                    <a:lnTo>
                      <a:pt x="533" y="49"/>
                    </a:lnTo>
                    <a:lnTo>
                      <a:pt x="582" y="69"/>
                    </a:lnTo>
                    <a:lnTo>
                      <a:pt x="539" y="58"/>
                    </a:lnTo>
                    <a:lnTo>
                      <a:pt x="468" y="55"/>
                    </a:lnTo>
                    <a:lnTo>
                      <a:pt x="467" y="64"/>
                    </a:lnTo>
                    <a:lnTo>
                      <a:pt x="455" y="75"/>
                    </a:lnTo>
                    <a:lnTo>
                      <a:pt x="397" y="75"/>
                    </a:lnTo>
                    <a:lnTo>
                      <a:pt x="389" y="87"/>
                    </a:lnTo>
                    <a:lnTo>
                      <a:pt x="382" y="79"/>
                    </a:lnTo>
                    <a:lnTo>
                      <a:pt x="233" y="109"/>
                    </a:lnTo>
                    <a:lnTo>
                      <a:pt x="325" y="110"/>
                    </a:lnTo>
                    <a:lnTo>
                      <a:pt x="300" y="115"/>
                    </a:lnTo>
                    <a:lnTo>
                      <a:pt x="294" y="127"/>
                    </a:lnTo>
                    <a:lnTo>
                      <a:pt x="261" y="145"/>
                    </a:lnTo>
                    <a:lnTo>
                      <a:pt x="140" y="157"/>
                    </a:lnTo>
                    <a:lnTo>
                      <a:pt x="15" y="178"/>
                    </a:lnTo>
                    <a:lnTo>
                      <a:pt x="6" y="185"/>
                    </a:lnTo>
                    <a:lnTo>
                      <a:pt x="6" y="196"/>
                    </a:lnTo>
                    <a:lnTo>
                      <a:pt x="73" y="203"/>
                    </a:lnTo>
                    <a:lnTo>
                      <a:pt x="61" y="210"/>
                    </a:lnTo>
                    <a:lnTo>
                      <a:pt x="56" y="213"/>
                    </a:lnTo>
                    <a:lnTo>
                      <a:pt x="106" y="216"/>
                    </a:lnTo>
                    <a:lnTo>
                      <a:pt x="174" y="210"/>
                    </a:lnTo>
                    <a:lnTo>
                      <a:pt x="165" y="225"/>
                    </a:lnTo>
                    <a:lnTo>
                      <a:pt x="82" y="227"/>
                    </a:lnTo>
                    <a:lnTo>
                      <a:pt x="148" y="231"/>
                    </a:lnTo>
                    <a:lnTo>
                      <a:pt x="119" y="230"/>
                    </a:lnTo>
                    <a:lnTo>
                      <a:pt x="0" y="237"/>
                    </a:lnTo>
                    <a:lnTo>
                      <a:pt x="43" y="242"/>
                    </a:lnTo>
                    <a:lnTo>
                      <a:pt x="77" y="252"/>
                    </a:lnTo>
                    <a:lnTo>
                      <a:pt x="37" y="261"/>
                    </a:lnTo>
                    <a:lnTo>
                      <a:pt x="119" y="282"/>
                    </a:lnTo>
                    <a:lnTo>
                      <a:pt x="107" y="275"/>
                    </a:lnTo>
                    <a:lnTo>
                      <a:pt x="130" y="272"/>
                    </a:lnTo>
                    <a:lnTo>
                      <a:pt x="149" y="273"/>
                    </a:lnTo>
                    <a:lnTo>
                      <a:pt x="204" y="266"/>
                    </a:lnTo>
                    <a:lnTo>
                      <a:pt x="228" y="266"/>
                    </a:lnTo>
                    <a:lnTo>
                      <a:pt x="374" y="290"/>
                    </a:lnTo>
                    <a:lnTo>
                      <a:pt x="364" y="306"/>
                    </a:lnTo>
                    <a:lnTo>
                      <a:pt x="395" y="325"/>
                    </a:lnTo>
                    <a:lnTo>
                      <a:pt x="406" y="336"/>
                    </a:lnTo>
                    <a:lnTo>
                      <a:pt x="398" y="346"/>
                    </a:lnTo>
                    <a:lnTo>
                      <a:pt x="383" y="355"/>
                    </a:lnTo>
                    <a:lnTo>
                      <a:pt x="407" y="355"/>
                    </a:lnTo>
                    <a:lnTo>
                      <a:pt x="407" y="375"/>
                    </a:lnTo>
                    <a:lnTo>
                      <a:pt x="412" y="387"/>
                    </a:lnTo>
                    <a:lnTo>
                      <a:pt x="406" y="400"/>
                    </a:lnTo>
                    <a:lnTo>
                      <a:pt x="416" y="406"/>
                    </a:lnTo>
                    <a:lnTo>
                      <a:pt x="412" y="428"/>
                    </a:lnTo>
                    <a:lnTo>
                      <a:pt x="394" y="437"/>
                    </a:lnTo>
                    <a:lnTo>
                      <a:pt x="380" y="449"/>
                    </a:lnTo>
                    <a:lnTo>
                      <a:pt x="406" y="449"/>
                    </a:lnTo>
                    <a:lnTo>
                      <a:pt x="359" y="464"/>
                    </a:lnTo>
                    <a:lnTo>
                      <a:pt x="379" y="481"/>
                    </a:lnTo>
                    <a:lnTo>
                      <a:pt x="421" y="469"/>
                    </a:lnTo>
                    <a:lnTo>
                      <a:pt x="439" y="437"/>
                    </a:lnTo>
                    <a:lnTo>
                      <a:pt x="446" y="460"/>
                    </a:lnTo>
                    <a:lnTo>
                      <a:pt x="468" y="452"/>
                    </a:lnTo>
                    <a:lnTo>
                      <a:pt x="459" y="461"/>
                    </a:lnTo>
                    <a:lnTo>
                      <a:pt x="491" y="469"/>
                    </a:lnTo>
                    <a:lnTo>
                      <a:pt x="459" y="475"/>
                    </a:lnTo>
                    <a:lnTo>
                      <a:pt x="492" y="475"/>
                    </a:lnTo>
                    <a:lnTo>
                      <a:pt x="468" y="485"/>
                    </a:lnTo>
                    <a:lnTo>
                      <a:pt x="485" y="482"/>
                    </a:lnTo>
                    <a:lnTo>
                      <a:pt x="476" y="488"/>
                    </a:lnTo>
                    <a:lnTo>
                      <a:pt x="500" y="497"/>
                    </a:lnTo>
                    <a:lnTo>
                      <a:pt x="479" y="494"/>
                    </a:lnTo>
                    <a:lnTo>
                      <a:pt x="506" y="504"/>
                    </a:lnTo>
                    <a:lnTo>
                      <a:pt x="501" y="507"/>
                    </a:lnTo>
                    <a:lnTo>
                      <a:pt x="500" y="516"/>
                    </a:lnTo>
                    <a:lnTo>
                      <a:pt x="504" y="524"/>
                    </a:lnTo>
                    <a:lnTo>
                      <a:pt x="394" y="504"/>
                    </a:lnTo>
                    <a:lnTo>
                      <a:pt x="383" y="519"/>
                    </a:lnTo>
                    <a:lnTo>
                      <a:pt x="503" y="546"/>
                    </a:lnTo>
                    <a:lnTo>
                      <a:pt x="483" y="557"/>
                    </a:lnTo>
                    <a:lnTo>
                      <a:pt x="489" y="566"/>
                    </a:lnTo>
                    <a:lnTo>
                      <a:pt x="476" y="573"/>
                    </a:lnTo>
                    <a:lnTo>
                      <a:pt x="480" y="579"/>
                    </a:lnTo>
                    <a:lnTo>
                      <a:pt x="492" y="583"/>
                    </a:lnTo>
                    <a:lnTo>
                      <a:pt x="492" y="589"/>
                    </a:lnTo>
                    <a:lnTo>
                      <a:pt x="474" y="583"/>
                    </a:lnTo>
                    <a:lnTo>
                      <a:pt x="458" y="595"/>
                    </a:lnTo>
                    <a:lnTo>
                      <a:pt x="471" y="597"/>
                    </a:lnTo>
                    <a:lnTo>
                      <a:pt x="379" y="621"/>
                    </a:lnTo>
                    <a:lnTo>
                      <a:pt x="386" y="627"/>
                    </a:lnTo>
                    <a:lnTo>
                      <a:pt x="442" y="621"/>
                    </a:lnTo>
                    <a:lnTo>
                      <a:pt x="459" y="613"/>
                    </a:lnTo>
                    <a:lnTo>
                      <a:pt x="443" y="628"/>
                    </a:lnTo>
                    <a:lnTo>
                      <a:pt x="458" y="637"/>
                    </a:lnTo>
                    <a:lnTo>
                      <a:pt x="385" y="630"/>
                    </a:lnTo>
                    <a:lnTo>
                      <a:pt x="370" y="628"/>
                    </a:lnTo>
                    <a:lnTo>
                      <a:pt x="398" y="639"/>
                    </a:lnTo>
                    <a:lnTo>
                      <a:pt x="362" y="636"/>
                    </a:lnTo>
                    <a:lnTo>
                      <a:pt x="339" y="654"/>
                    </a:lnTo>
                    <a:lnTo>
                      <a:pt x="407" y="642"/>
                    </a:lnTo>
                    <a:lnTo>
                      <a:pt x="400" y="643"/>
                    </a:lnTo>
                    <a:lnTo>
                      <a:pt x="424" y="648"/>
                    </a:lnTo>
                    <a:lnTo>
                      <a:pt x="442" y="642"/>
                    </a:lnTo>
                    <a:lnTo>
                      <a:pt x="456" y="643"/>
                    </a:lnTo>
                    <a:lnTo>
                      <a:pt x="439" y="649"/>
                    </a:lnTo>
                    <a:lnTo>
                      <a:pt x="464" y="649"/>
                    </a:lnTo>
                    <a:lnTo>
                      <a:pt x="451" y="654"/>
                    </a:lnTo>
                    <a:lnTo>
                      <a:pt x="455" y="660"/>
                    </a:lnTo>
                    <a:lnTo>
                      <a:pt x="389" y="649"/>
                    </a:lnTo>
                    <a:lnTo>
                      <a:pt x="325" y="669"/>
                    </a:lnTo>
                    <a:lnTo>
                      <a:pt x="412" y="667"/>
                    </a:lnTo>
                    <a:lnTo>
                      <a:pt x="434" y="674"/>
                    </a:lnTo>
                    <a:lnTo>
                      <a:pt x="412" y="670"/>
                    </a:lnTo>
                    <a:lnTo>
                      <a:pt x="324" y="676"/>
                    </a:lnTo>
                    <a:lnTo>
                      <a:pt x="334" y="685"/>
                    </a:lnTo>
                    <a:lnTo>
                      <a:pt x="368" y="686"/>
                    </a:lnTo>
                    <a:lnTo>
                      <a:pt x="349" y="692"/>
                    </a:lnTo>
                    <a:lnTo>
                      <a:pt x="345" y="698"/>
                    </a:lnTo>
                    <a:lnTo>
                      <a:pt x="334" y="698"/>
                    </a:lnTo>
                    <a:lnTo>
                      <a:pt x="355" y="706"/>
                    </a:lnTo>
                    <a:lnTo>
                      <a:pt x="322" y="707"/>
                    </a:lnTo>
                    <a:lnTo>
                      <a:pt x="315" y="721"/>
                    </a:lnTo>
                    <a:lnTo>
                      <a:pt x="382" y="703"/>
                    </a:lnTo>
                    <a:lnTo>
                      <a:pt x="448" y="683"/>
                    </a:lnTo>
                    <a:lnTo>
                      <a:pt x="431" y="691"/>
                    </a:lnTo>
                    <a:lnTo>
                      <a:pt x="315" y="730"/>
                    </a:lnTo>
                    <a:lnTo>
                      <a:pt x="330" y="731"/>
                    </a:lnTo>
                    <a:lnTo>
                      <a:pt x="316" y="736"/>
                    </a:lnTo>
                    <a:lnTo>
                      <a:pt x="374" y="728"/>
                    </a:lnTo>
                    <a:lnTo>
                      <a:pt x="324" y="743"/>
                    </a:lnTo>
                    <a:lnTo>
                      <a:pt x="328" y="748"/>
                    </a:lnTo>
                    <a:lnTo>
                      <a:pt x="333" y="754"/>
                    </a:lnTo>
                    <a:lnTo>
                      <a:pt x="358" y="754"/>
                    </a:lnTo>
                    <a:lnTo>
                      <a:pt x="406" y="74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3" name="Freeform 382"/>
              <p:cNvSpPr>
                <a:spLocks noChangeAspect="1"/>
              </p:cNvSpPr>
              <p:nvPr/>
            </p:nvSpPr>
            <p:spPr bwMode="auto">
              <a:xfrm>
                <a:off x="2088" y="1476"/>
                <a:ext cx="35" cy="14"/>
              </a:xfrm>
              <a:custGeom>
                <a:avLst/>
                <a:gdLst>
                  <a:gd name="T0" fmla="*/ 0 w 97"/>
                  <a:gd name="T1" fmla="*/ 0 h 47"/>
                  <a:gd name="T2" fmla="*/ 0 w 97"/>
                  <a:gd name="T3" fmla="*/ 0 h 47"/>
                  <a:gd name="T4" fmla="*/ 0 w 97"/>
                  <a:gd name="T5" fmla="*/ 0 h 47"/>
                  <a:gd name="T6" fmla="*/ 0 w 97"/>
                  <a:gd name="T7" fmla="*/ 0 h 47"/>
                  <a:gd name="T8" fmla="*/ 0 w 97"/>
                  <a:gd name="T9" fmla="*/ 0 h 47"/>
                  <a:gd name="T10" fmla="*/ 0 w 97"/>
                  <a:gd name="T11" fmla="*/ 0 h 47"/>
                  <a:gd name="T12" fmla="*/ 0 w 97"/>
                  <a:gd name="T13" fmla="*/ 0 h 47"/>
                  <a:gd name="T14" fmla="*/ 0 w 97"/>
                  <a:gd name="T15" fmla="*/ 0 h 47"/>
                  <a:gd name="T16" fmla="*/ 0 w 97"/>
                  <a:gd name="T17" fmla="*/ 0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47"/>
                  <a:gd name="T29" fmla="*/ 97 w 97"/>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47">
                    <a:moveTo>
                      <a:pt x="97" y="32"/>
                    </a:moveTo>
                    <a:lnTo>
                      <a:pt x="25" y="0"/>
                    </a:lnTo>
                    <a:lnTo>
                      <a:pt x="3" y="14"/>
                    </a:lnTo>
                    <a:lnTo>
                      <a:pt x="4" y="15"/>
                    </a:lnTo>
                    <a:lnTo>
                      <a:pt x="0" y="26"/>
                    </a:lnTo>
                    <a:lnTo>
                      <a:pt x="8" y="35"/>
                    </a:lnTo>
                    <a:lnTo>
                      <a:pt x="28" y="41"/>
                    </a:lnTo>
                    <a:lnTo>
                      <a:pt x="14" y="47"/>
                    </a:lnTo>
                    <a:lnTo>
                      <a:pt x="97" y="3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4" name="Freeform 383"/>
              <p:cNvSpPr>
                <a:spLocks noChangeAspect="1"/>
              </p:cNvSpPr>
              <p:nvPr/>
            </p:nvSpPr>
            <p:spPr bwMode="auto">
              <a:xfrm>
                <a:off x="2429" y="1530"/>
                <a:ext cx="130" cy="43"/>
              </a:xfrm>
              <a:custGeom>
                <a:avLst/>
                <a:gdLst>
                  <a:gd name="T0" fmla="*/ 0 w 396"/>
                  <a:gd name="T1" fmla="*/ 0 h 148"/>
                  <a:gd name="T2" fmla="*/ 0 w 396"/>
                  <a:gd name="T3" fmla="*/ 0 h 148"/>
                  <a:gd name="T4" fmla="*/ 0 w 396"/>
                  <a:gd name="T5" fmla="*/ 0 h 148"/>
                  <a:gd name="T6" fmla="*/ 0 w 396"/>
                  <a:gd name="T7" fmla="*/ 0 h 148"/>
                  <a:gd name="T8" fmla="*/ 0 w 396"/>
                  <a:gd name="T9" fmla="*/ 0 h 148"/>
                  <a:gd name="T10" fmla="*/ 0 w 396"/>
                  <a:gd name="T11" fmla="*/ 0 h 148"/>
                  <a:gd name="T12" fmla="*/ 0 w 396"/>
                  <a:gd name="T13" fmla="*/ 0 h 148"/>
                  <a:gd name="T14" fmla="*/ 0 w 396"/>
                  <a:gd name="T15" fmla="*/ 0 h 148"/>
                  <a:gd name="T16" fmla="*/ 0 w 396"/>
                  <a:gd name="T17" fmla="*/ 0 h 148"/>
                  <a:gd name="T18" fmla="*/ 0 w 396"/>
                  <a:gd name="T19" fmla="*/ 0 h 148"/>
                  <a:gd name="T20" fmla="*/ 0 w 396"/>
                  <a:gd name="T21" fmla="*/ 0 h 148"/>
                  <a:gd name="T22" fmla="*/ 0 w 396"/>
                  <a:gd name="T23" fmla="*/ 0 h 148"/>
                  <a:gd name="T24" fmla="*/ 0 w 396"/>
                  <a:gd name="T25" fmla="*/ 0 h 148"/>
                  <a:gd name="T26" fmla="*/ 0 w 396"/>
                  <a:gd name="T27" fmla="*/ 0 h 148"/>
                  <a:gd name="T28" fmla="*/ 0 w 396"/>
                  <a:gd name="T29" fmla="*/ 0 h 148"/>
                  <a:gd name="T30" fmla="*/ 0 w 396"/>
                  <a:gd name="T31" fmla="*/ 0 h 148"/>
                  <a:gd name="T32" fmla="*/ 0 w 396"/>
                  <a:gd name="T33" fmla="*/ 0 h 148"/>
                  <a:gd name="T34" fmla="*/ 0 w 396"/>
                  <a:gd name="T35" fmla="*/ 0 h 148"/>
                  <a:gd name="T36" fmla="*/ 0 w 396"/>
                  <a:gd name="T37" fmla="*/ 0 h 148"/>
                  <a:gd name="T38" fmla="*/ 0 w 396"/>
                  <a:gd name="T39" fmla="*/ 0 h 148"/>
                  <a:gd name="T40" fmla="*/ 0 w 396"/>
                  <a:gd name="T41" fmla="*/ 0 h 148"/>
                  <a:gd name="T42" fmla="*/ 0 w 396"/>
                  <a:gd name="T43" fmla="*/ 0 h 148"/>
                  <a:gd name="T44" fmla="*/ 0 w 396"/>
                  <a:gd name="T45" fmla="*/ 0 h 148"/>
                  <a:gd name="T46" fmla="*/ 0 w 396"/>
                  <a:gd name="T47" fmla="*/ 0 h 148"/>
                  <a:gd name="T48" fmla="*/ 0 w 396"/>
                  <a:gd name="T49" fmla="*/ 0 h 148"/>
                  <a:gd name="T50" fmla="*/ 0 w 396"/>
                  <a:gd name="T51" fmla="*/ 0 h 148"/>
                  <a:gd name="T52" fmla="*/ 0 w 396"/>
                  <a:gd name="T53" fmla="*/ 0 h 148"/>
                  <a:gd name="T54" fmla="*/ 0 w 396"/>
                  <a:gd name="T55" fmla="*/ 0 h 148"/>
                  <a:gd name="T56" fmla="*/ 0 w 396"/>
                  <a:gd name="T57" fmla="*/ 0 h 148"/>
                  <a:gd name="T58" fmla="*/ 0 w 396"/>
                  <a:gd name="T59" fmla="*/ 0 h 148"/>
                  <a:gd name="T60" fmla="*/ 0 w 396"/>
                  <a:gd name="T61" fmla="*/ 0 h 148"/>
                  <a:gd name="T62" fmla="*/ 0 w 396"/>
                  <a:gd name="T63" fmla="*/ 0 h 148"/>
                  <a:gd name="T64" fmla="*/ 0 w 396"/>
                  <a:gd name="T65" fmla="*/ 0 h 148"/>
                  <a:gd name="T66" fmla="*/ 0 w 396"/>
                  <a:gd name="T67" fmla="*/ 0 h 148"/>
                  <a:gd name="T68" fmla="*/ 0 w 396"/>
                  <a:gd name="T69" fmla="*/ 0 h 148"/>
                  <a:gd name="T70" fmla="*/ 0 w 396"/>
                  <a:gd name="T71" fmla="*/ 0 h 148"/>
                  <a:gd name="T72" fmla="*/ 0 w 396"/>
                  <a:gd name="T73" fmla="*/ 0 h 148"/>
                  <a:gd name="T74" fmla="*/ 0 w 396"/>
                  <a:gd name="T75" fmla="*/ 0 h 148"/>
                  <a:gd name="T76" fmla="*/ 0 w 396"/>
                  <a:gd name="T77" fmla="*/ 0 h 148"/>
                  <a:gd name="T78" fmla="*/ 0 w 396"/>
                  <a:gd name="T79" fmla="*/ 0 h 148"/>
                  <a:gd name="T80" fmla="*/ 0 w 396"/>
                  <a:gd name="T81" fmla="*/ 0 h 148"/>
                  <a:gd name="T82" fmla="*/ 0 w 396"/>
                  <a:gd name="T83" fmla="*/ 0 h 148"/>
                  <a:gd name="T84" fmla="*/ 0 w 396"/>
                  <a:gd name="T85" fmla="*/ 0 h 148"/>
                  <a:gd name="T86" fmla="*/ 0 w 396"/>
                  <a:gd name="T87" fmla="*/ 0 h 148"/>
                  <a:gd name="T88" fmla="*/ 0 w 396"/>
                  <a:gd name="T89" fmla="*/ 0 h 148"/>
                  <a:gd name="T90" fmla="*/ 0 w 396"/>
                  <a:gd name="T91" fmla="*/ 0 h 148"/>
                  <a:gd name="T92" fmla="*/ 0 w 396"/>
                  <a:gd name="T93" fmla="*/ 0 h 148"/>
                  <a:gd name="T94" fmla="*/ 0 w 396"/>
                  <a:gd name="T95" fmla="*/ 0 h 148"/>
                  <a:gd name="T96" fmla="*/ 0 w 396"/>
                  <a:gd name="T97" fmla="*/ 0 h 148"/>
                  <a:gd name="T98" fmla="*/ 0 w 396"/>
                  <a:gd name="T99" fmla="*/ 0 h 148"/>
                  <a:gd name="T100" fmla="*/ 0 w 396"/>
                  <a:gd name="T101" fmla="*/ 0 h 148"/>
                  <a:gd name="T102" fmla="*/ 0 w 396"/>
                  <a:gd name="T103" fmla="*/ 0 h 1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6"/>
                  <a:gd name="T157" fmla="*/ 0 h 148"/>
                  <a:gd name="T158" fmla="*/ 396 w 396"/>
                  <a:gd name="T159" fmla="*/ 148 h 1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6" h="148">
                    <a:moveTo>
                      <a:pt x="303" y="0"/>
                    </a:moveTo>
                    <a:lnTo>
                      <a:pt x="299" y="10"/>
                    </a:lnTo>
                    <a:lnTo>
                      <a:pt x="263" y="21"/>
                    </a:lnTo>
                    <a:lnTo>
                      <a:pt x="236" y="16"/>
                    </a:lnTo>
                    <a:lnTo>
                      <a:pt x="232" y="36"/>
                    </a:lnTo>
                    <a:lnTo>
                      <a:pt x="230" y="30"/>
                    </a:lnTo>
                    <a:lnTo>
                      <a:pt x="197" y="18"/>
                    </a:lnTo>
                    <a:lnTo>
                      <a:pt x="187" y="31"/>
                    </a:lnTo>
                    <a:lnTo>
                      <a:pt x="162" y="18"/>
                    </a:lnTo>
                    <a:lnTo>
                      <a:pt x="139" y="45"/>
                    </a:lnTo>
                    <a:lnTo>
                      <a:pt x="120" y="55"/>
                    </a:lnTo>
                    <a:lnTo>
                      <a:pt x="103" y="40"/>
                    </a:lnTo>
                    <a:lnTo>
                      <a:pt x="115" y="31"/>
                    </a:lnTo>
                    <a:lnTo>
                      <a:pt x="63" y="1"/>
                    </a:lnTo>
                    <a:lnTo>
                      <a:pt x="72" y="13"/>
                    </a:lnTo>
                    <a:lnTo>
                      <a:pt x="78" y="28"/>
                    </a:lnTo>
                    <a:lnTo>
                      <a:pt x="50" y="16"/>
                    </a:lnTo>
                    <a:lnTo>
                      <a:pt x="39" y="22"/>
                    </a:lnTo>
                    <a:lnTo>
                      <a:pt x="36" y="30"/>
                    </a:lnTo>
                    <a:lnTo>
                      <a:pt x="45" y="33"/>
                    </a:lnTo>
                    <a:lnTo>
                      <a:pt x="44" y="34"/>
                    </a:lnTo>
                    <a:lnTo>
                      <a:pt x="12" y="33"/>
                    </a:lnTo>
                    <a:lnTo>
                      <a:pt x="21" y="42"/>
                    </a:lnTo>
                    <a:lnTo>
                      <a:pt x="0" y="43"/>
                    </a:lnTo>
                    <a:lnTo>
                      <a:pt x="84" y="46"/>
                    </a:lnTo>
                    <a:lnTo>
                      <a:pt x="72" y="58"/>
                    </a:lnTo>
                    <a:lnTo>
                      <a:pt x="81" y="65"/>
                    </a:lnTo>
                    <a:lnTo>
                      <a:pt x="9" y="74"/>
                    </a:lnTo>
                    <a:lnTo>
                      <a:pt x="68" y="88"/>
                    </a:lnTo>
                    <a:lnTo>
                      <a:pt x="86" y="92"/>
                    </a:lnTo>
                    <a:lnTo>
                      <a:pt x="77" y="100"/>
                    </a:lnTo>
                    <a:lnTo>
                      <a:pt x="89" y="101"/>
                    </a:lnTo>
                    <a:lnTo>
                      <a:pt x="80" y="109"/>
                    </a:lnTo>
                    <a:lnTo>
                      <a:pt x="47" y="121"/>
                    </a:lnTo>
                    <a:lnTo>
                      <a:pt x="74" y="128"/>
                    </a:lnTo>
                    <a:lnTo>
                      <a:pt x="127" y="133"/>
                    </a:lnTo>
                    <a:lnTo>
                      <a:pt x="211" y="148"/>
                    </a:lnTo>
                    <a:lnTo>
                      <a:pt x="271" y="127"/>
                    </a:lnTo>
                    <a:lnTo>
                      <a:pt x="330" y="106"/>
                    </a:lnTo>
                    <a:lnTo>
                      <a:pt x="366" y="85"/>
                    </a:lnTo>
                    <a:lnTo>
                      <a:pt x="384" y="71"/>
                    </a:lnTo>
                    <a:lnTo>
                      <a:pt x="394" y="70"/>
                    </a:lnTo>
                    <a:lnTo>
                      <a:pt x="380" y="61"/>
                    </a:lnTo>
                    <a:lnTo>
                      <a:pt x="394" y="57"/>
                    </a:lnTo>
                    <a:lnTo>
                      <a:pt x="396" y="48"/>
                    </a:lnTo>
                    <a:lnTo>
                      <a:pt x="362" y="46"/>
                    </a:lnTo>
                    <a:lnTo>
                      <a:pt x="371" y="40"/>
                    </a:lnTo>
                    <a:lnTo>
                      <a:pt x="354" y="36"/>
                    </a:lnTo>
                    <a:lnTo>
                      <a:pt x="351" y="21"/>
                    </a:lnTo>
                    <a:lnTo>
                      <a:pt x="368" y="4"/>
                    </a:lnTo>
                    <a:lnTo>
                      <a:pt x="338" y="10"/>
                    </a:lnTo>
                    <a:lnTo>
                      <a:pt x="303"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5" name="Freeform 384"/>
              <p:cNvSpPr>
                <a:spLocks noChangeAspect="1"/>
              </p:cNvSpPr>
              <p:nvPr/>
            </p:nvSpPr>
            <p:spPr bwMode="auto">
              <a:xfrm>
                <a:off x="2583" y="1692"/>
                <a:ext cx="57" cy="57"/>
              </a:xfrm>
              <a:custGeom>
                <a:avLst/>
                <a:gdLst>
                  <a:gd name="T0" fmla="*/ 0 w 173"/>
                  <a:gd name="T1" fmla="*/ 0 h 197"/>
                  <a:gd name="T2" fmla="*/ 0 w 173"/>
                  <a:gd name="T3" fmla="*/ 0 h 197"/>
                  <a:gd name="T4" fmla="*/ 0 w 173"/>
                  <a:gd name="T5" fmla="*/ 0 h 197"/>
                  <a:gd name="T6" fmla="*/ 0 w 173"/>
                  <a:gd name="T7" fmla="*/ 0 h 197"/>
                  <a:gd name="T8" fmla="*/ 0 w 173"/>
                  <a:gd name="T9" fmla="*/ 0 h 197"/>
                  <a:gd name="T10" fmla="*/ 0 w 173"/>
                  <a:gd name="T11" fmla="*/ 0 h 197"/>
                  <a:gd name="T12" fmla="*/ 0 w 173"/>
                  <a:gd name="T13" fmla="*/ 0 h 197"/>
                  <a:gd name="T14" fmla="*/ 0 w 173"/>
                  <a:gd name="T15" fmla="*/ 0 h 197"/>
                  <a:gd name="T16" fmla="*/ 0 w 173"/>
                  <a:gd name="T17" fmla="*/ 0 h 197"/>
                  <a:gd name="T18" fmla="*/ 0 w 173"/>
                  <a:gd name="T19" fmla="*/ 0 h 197"/>
                  <a:gd name="T20" fmla="*/ 0 w 173"/>
                  <a:gd name="T21" fmla="*/ 0 h 197"/>
                  <a:gd name="T22" fmla="*/ 0 w 173"/>
                  <a:gd name="T23" fmla="*/ 0 h 197"/>
                  <a:gd name="T24" fmla="*/ 0 w 173"/>
                  <a:gd name="T25" fmla="*/ 0 h 197"/>
                  <a:gd name="T26" fmla="*/ 0 w 173"/>
                  <a:gd name="T27" fmla="*/ 0 h 197"/>
                  <a:gd name="T28" fmla="*/ 0 w 173"/>
                  <a:gd name="T29" fmla="*/ 0 h 197"/>
                  <a:gd name="T30" fmla="*/ 0 w 173"/>
                  <a:gd name="T31" fmla="*/ 0 h 197"/>
                  <a:gd name="T32" fmla="*/ 0 w 173"/>
                  <a:gd name="T33" fmla="*/ 0 h 197"/>
                  <a:gd name="T34" fmla="*/ 0 w 173"/>
                  <a:gd name="T35" fmla="*/ 0 h 197"/>
                  <a:gd name="T36" fmla="*/ 0 w 173"/>
                  <a:gd name="T37" fmla="*/ 0 h 197"/>
                  <a:gd name="T38" fmla="*/ 0 w 173"/>
                  <a:gd name="T39" fmla="*/ 0 h 197"/>
                  <a:gd name="T40" fmla="*/ 0 w 173"/>
                  <a:gd name="T41" fmla="*/ 0 h 197"/>
                  <a:gd name="T42" fmla="*/ 0 w 173"/>
                  <a:gd name="T43" fmla="*/ 0 h 197"/>
                  <a:gd name="T44" fmla="*/ 0 w 173"/>
                  <a:gd name="T45" fmla="*/ 0 h 197"/>
                  <a:gd name="T46" fmla="*/ 0 w 173"/>
                  <a:gd name="T47" fmla="*/ 0 h 197"/>
                  <a:gd name="T48" fmla="*/ 0 w 173"/>
                  <a:gd name="T49" fmla="*/ 0 h 197"/>
                  <a:gd name="T50" fmla="*/ 0 w 173"/>
                  <a:gd name="T51" fmla="*/ 0 h 197"/>
                  <a:gd name="T52" fmla="*/ 0 w 173"/>
                  <a:gd name="T53" fmla="*/ 0 h 197"/>
                  <a:gd name="T54" fmla="*/ 0 w 173"/>
                  <a:gd name="T55" fmla="*/ 0 h 197"/>
                  <a:gd name="T56" fmla="*/ 0 w 173"/>
                  <a:gd name="T57" fmla="*/ 0 h 197"/>
                  <a:gd name="T58" fmla="*/ 0 w 173"/>
                  <a:gd name="T59" fmla="*/ 0 h 197"/>
                  <a:gd name="T60" fmla="*/ 0 w 173"/>
                  <a:gd name="T61" fmla="*/ 0 h 19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3"/>
                  <a:gd name="T94" fmla="*/ 0 h 197"/>
                  <a:gd name="T95" fmla="*/ 173 w 173"/>
                  <a:gd name="T96" fmla="*/ 197 h 19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3" h="197">
                    <a:moveTo>
                      <a:pt x="172" y="145"/>
                    </a:moveTo>
                    <a:lnTo>
                      <a:pt x="172" y="103"/>
                    </a:lnTo>
                    <a:lnTo>
                      <a:pt x="173" y="63"/>
                    </a:lnTo>
                    <a:lnTo>
                      <a:pt x="148" y="49"/>
                    </a:lnTo>
                    <a:lnTo>
                      <a:pt x="137" y="54"/>
                    </a:lnTo>
                    <a:lnTo>
                      <a:pt x="103" y="49"/>
                    </a:lnTo>
                    <a:lnTo>
                      <a:pt x="134" y="12"/>
                    </a:lnTo>
                    <a:lnTo>
                      <a:pt x="140" y="0"/>
                    </a:lnTo>
                    <a:lnTo>
                      <a:pt x="123" y="9"/>
                    </a:lnTo>
                    <a:lnTo>
                      <a:pt x="108" y="7"/>
                    </a:lnTo>
                    <a:lnTo>
                      <a:pt x="76" y="27"/>
                    </a:lnTo>
                    <a:lnTo>
                      <a:pt x="88" y="34"/>
                    </a:lnTo>
                    <a:lnTo>
                      <a:pt x="75" y="51"/>
                    </a:lnTo>
                    <a:lnTo>
                      <a:pt x="24" y="57"/>
                    </a:lnTo>
                    <a:lnTo>
                      <a:pt x="28" y="73"/>
                    </a:lnTo>
                    <a:lnTo>
                      <a:pt x="9" y="91"/>
                    </a:lnTo>
                    <a:lnTo>
                      <a:pt x="57" y="106"/>
                    </a:lnTo>
                    <a:lnTo>
                      <a:pt x="23" y="142"/>
                    </a:lnTo>
                    <a:lnTo>
                      <a:pt x="58" y="133"/>
                    </a:lnTo>
                    <a:lnTo>
                      <a:pt x="21" y="152"/>
                    </a:lnTo>
                    <a:lnTo>
                      <a:pt x="0" y="161"/>
                    </a:lnTo>
                    <a:lnTo>
                      <a:pt x="14" y="166"/>
                    </a:lnTo>
                    <a:lnTo>
                      <a:pt x="0" y="176"/>
                    </a:lnTo>
                    <a:lnTo>
                      <a:pt x="20" y="183"/>
                    </a:lnTo>
                    <a:lnTo>
                      <a:pt x="12" y="189"/>
                    </a:lnTo>
                    <a:lnTo>
                      <a:pt x="28" y="189"/>
                    </a:lnTo>
                    <a:lnTo>
                      <a:pt x="26" y="197"/>
                    </a:lnTo>
                    <a:lnTo>
                      <a:pt x="72" y="191"/>
                    </a:lnTo>
                    <a:lnTo>
                      <a:pt x="114" y="171"/>
                    </a:lnTo>
                    <a:lnTo>
                      <a:pt x="155" y="164"/>
                    </a:lnTo>
                    <a:lnTo>
                      <a:pt x="172" y="14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66" name="Freeform 385"/>
              <p:cNvSpPr>
                <a:spLocks noChangeAspect="1"/>
              </p:cNvSpPr>
              <p:nvPr/>
            </p:nvSpPr>
            <p:spPr bwMode="auto">
              <a:xfrm>
                <a:off x="2647" y="1643"/>
                <a:ext cx="102" cy="129"/>
              </a:xfrm>
              <a:custGeom>
                <a:avLst/>
                <a:gdLst>
                  <a:gd name="T0" fmla="*/ 0 w 313"/>
                  <a:gd name="T1" fmla="*/ 0 h 444"/>
                  <a:gd name="T2" fmla="*/ 0 w 313"/>
                  <a:gd name="T3" fmla="*/ 0 h 444"/>
                  <a:gd name="T4" fmla="*/ 0 w 313"/>
                  <a:gd name="T5" fmla="*/ 0 h 444"/>
                  <a:gd name="T6" fmla="*/ 0 w 313"/>
                  <a:gd name="T7" fmla="*/ 0 h 444"/>
                  <a:gd name="T8" fmla="*/ 0 w 313"/>
                  <a:gd name="T9" fmla="*/ 0 h 444"/>
                  <a:gd name="T10" fmla="*/ 0 w 313"/>
                  <a:gd name="T11" fmla="*/ 0 h 444"/>
                  <a:gd name="T12" fmla="*/ 0 w 313"/>
                  <a:gd name="T13" fmla="*/ 0 h 444"/>
                  <a:gd name="T14" fmla="*/ 0 w 313"/>
                  <a:gd name="T15" fmla="*/ 0 h 444"/>
                  <a:gd name="T16" fmla="*/ 0 w 313"/>
                  <a:gd name="T17" fmla="*/ 0 h 444"/>
                  <a:gd name="T18" fmla="*/ 0 w 313"/>
                  <a:gd name="T19" fmla="*/ 0 h 444"/>
                  <a:gd name="T20" fmla="*/ 0 w 313"/>
                  <a:gd name="T21" fmla="*/ 0 h 444"/>
                  <a:gd name="T22" fmla="*/ 0 w 313"/>
                  <a:gd name="T23" fmla="*/ 0 h 444"/>
                  <a:gd name="T24" fmla="*/ 0 w 313"/>
                  <a:gd name="T25" fmla="*/ 0 h 444"/>
                  <a:gd name="T26" fmla="*/ 0 w 313"/>
                  <a:gd name="T27" fmla="*/ 0 h 444"/>
                  <a:gd name="T28" fmla="*/ 0 w 313"/>
                  <a:gd name="T29" fmla="*/ 0 h 444"/>
                  <a:gd name="T30" fmla="*/ 0 w 313"/>
                  <a:gd name="T31" fmla="*/ 0 h 444"/>
                  <a:gd name="T32" fmla="*/ 0 w 313"/>
                  <a:gd name="T33" fmla="*/ 0 h 444"/>
                  <a:gd name="T34" fmla="*/ 0 w 313"/>
                  <a:gd name="T35" fmla="*/ 0 h 444"/>
                  <a:gd name="T36" fmla="*/ 0 w 313"/>
                  <a:gd name="T37" fmla="*/ 0 h 444"/>
                  <a:gd name="T38" fmla="*/ 0 w 313"/>
                  <a:gd name="T39" fmla="*/ 0 h 444"/>
                  <a:gd name="T40" fmla="*/ 0 w 313"/>
                  <a:gd name="T41" fmla="*/ 0 h 444"/>
                  <a:gd name="T42" fmla="*/ 0 w 313"/>
                  <a:gd name="T43" fmla="*/ 0 h 444"/>
                  <a:gd name="T44" fmla="*/ 0 w 313"/>
                  <a:gd name="T45" fmla="*/ 0 h 444"/>
                  <a:gd name="T46" fmla="*/ 0 w 313"/>
                  <a:gd name="T47" fmla="*/ 0 h 444"/>
                  <a:gd name="T48" fmla="*/ 0 w 313"/>
                  <a:gd name="T49" fmla="*/ 0 h 444"/>
                  <a:gd name="T50" fmla="*/ 0 w 313"/>
                  <a:gd name="T51" fmla="*/ 0 h 444"/>
                  <a:gd name="T52" fmla="*/ 0 w 313"/>
                  <a:gd name="T53" fmla="*/ 0 h 444"/>
                  <a:gd name="T54" fmla="*/ 0 w 313"/>
                  <a:gd name="T55" fmla="*/ 0 h 444"/>
                  <a:gd name="T56" fmla="*/ 0 w 313"/>
                  <a:gd name="T57" fmla="*/ 0 h 444"/>
                  <a:gd name="T58" fmla="*/ 0 w 313"/>
                  <a:gd name="T59" fmla="*/ 0 h 444"/>
                  <a:gd name="T60" fmla="*/ 0 w 313"/>
                  <a:gd name="T61" fmla="*/ 0 h 444"/>
                  <a:gd name="T62" fmla="*/ 0 w 313"/>
                  <a:gd name="T63" fmla="*/ 0 h 444"/>
                  <a:gd name="T64" fmla="*/ 0 w 313"/>
                  <a:gd name="T65" fmla="*/ 0 h 4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3"/>
                  <a:gd name="T100" fmla="*/ 0 h 444"/>
                  <a:gd name="T101" fmla="*/ 313 w 313"/>
                  <a:gd name="T102" fmla="*/ 444 h 4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3" h="444">
                    <a:moveTo>
                      <a:pt x="4" y="168"/>
                    </a:moveTo>
                    <a:lnTo>
                      <a:pt x="27" y="134"/>
                    </a:lnTo>
                    <a:lnTo>
                      <a:pt x="40" y="134"/>
                    </a:lnTo>
                    <a:lnTo>
                      <a:pt x="49" y="137"/>
                    </a:lnTo>
                    <a:lnTo>
                      <a:pt x="44" y="150"/>
                    </a:lnTo>
                    <a:lnTo>
                      <a:pt x="36" y="177"/>
                    </a:lnTo>
                    <a:lnTo>
                      <a:pt x="41" y="201"/>
                    </a:lnTo>
                    <a:lnTo>
                      <a:pt x="61" y="195"/>
                    </a:lnTo>
                    <a:lnTo>
                      <a:pt x="107" y="186"/>
                    </a:lnTo>
                    <a:lnTo>
                      <a:pt x="94" y="203"/>
                    </a:lnTo>
                    <a:lnTo>
                      <a:pt x="116" y="227"/>
                    </a:lnTo>
                    <a:lnTo>
                      <a:pt x="118" y="270"/>
                    </a:lnTo>
                    <a:lnTo>
                      <a:pt x="104" y="273"/>
                    </a:lnTo>
                    <a:lnTo>
                      <a:pt x="49" y="295"/>
                    </a:lnTo>
                    <a:lnTo>
                      <a:pt x="58" y="297"/>
                    </a:lnTo>
                    <a:lnTo>
                      <a:pt x="71" y="315"/>
                    </a:lnTo>
                    <a:lnTo>
                      <a:pt x="33" y="341"/>
                    </a:lnTo>
                    <a:lnTo>
                      <a:pt x="27" y="355"/>
                    </a:lnTo>
                    <a:lnTo>
                      <a:pt x="68" y="361"/>
                    </a:lnTo>
                    <a:lnTo>
                      <a:pt x="86" y="371"/>
                    </a:lnTo>
                    <a:lnTo>
                      <a:pt x="136" y="356"/>
                    </a:lnTo>
                    <a:lnTo>
                      <a:pt x="118" y="374"/>
                    </a:lnTo>
                    <a:lnTo>
                      <a:pt x="82" y="383"/>
                    </a:lnTo>
                    <a:lnTo>
                      <a:pt x="40" y="412"/>
                    </a:lnTo>
                    <a:lnTo>
                      <a:pt x="0" y="441"/>
                    </a:lnTo>
                    <a:lnTo>
                      <a:pt x="15" y="444"/>
                    </a:lnTo>
                    <a:lnTo>
                      <a:pt x="25" y="441"/>
                    </a:lnTo>
                    <a:lnTo>
                      <a:pt x="76" y="434"/>
                    </a:lnTo>
                    <a:lnTo>
                      <a:pt x="92" y="422"/>
                    </a:lnTo>
                    <a:lnTo>
                      <a:pt x="130" y="415"/>
                    </a:lnTo>
                    <a:lnTo>
                      <a:pt x="179" y="409"/>
                    </a:lnTo>
                    <a:lnTo>
                      <a:pt x="250" y="410"/>
                    </a:lnTo>
                    <a:lnTo>
                      <a:pt x="298" y="379"/>
                    </a:lnTo>
                    <a:lnTo>
                      <a:pt x="262" y="370"/>
                    </a:lnTo>
                    <a:lnTo>
                      <a:pt x="276" y="356"/>
                    </a:lnTo>
                    <a:lnTo>
                      <a:pt x="313" y="318"/>
                    </a:lnTo>
                    <a:lnTo>
                      <a:pt x="300" y="297"/>
                    </a:lnTo>
                    <a:lnTo>
                      <a:pt x="249" y="301"/>
                    </a:lnTo>
                    <a:lnTo>
                      <a:pt x="253" y="286"/>
                    </a:lnTo>
                    <a:lnTo>
                      <a:pt x="221" y="253"/>
                    </a:lnTo>
                    <a:lnTo>
                      <a:pt x="236" y="256"/>
                    </a:lnTo>
                    <a:lnTo>
                      <a:pt x="231" y="237"/>
                    </a:lnTo>
                    <a:lnTo>
                      <a:pt x="200" y="207"/>
                    </a:lnTo>
                    <a:lnTo>
                      <a:pt x="155" y="140"/>
                    </a:lnTo>
                    <a:lnTo>
                      <a:pt x="98" y="133"/>
                    </a:lnTo>
                    <a:lnTo>
                      <a:pt x="131" y="122"/>
                    </a:lnTo>
                    <a:lnTo>
                      <a:pt x="112" y="115"/>
                    </a:lnTo>
                    <a:lnTo>
                      <a:pt x="125" y="110"/>
                    </a:lnTo>
                    <a:lnTo>
                      <a:pt x="167" y="52"/>
                    </a:lnTo>
                    <a:lnTo>
                      <a:pt x="86" y="52"/>
                    </a:lnTo>
                    <a:lnTo>
                      <a:pt x="71" y="48"/>
                    </a:lnTo>
                    <a:lnTo>
                      <a:pt x="83" y="40"/>
                    </a:lnTo>
                    <a:lnTo>
                      <a:pt x="116" y="4"/>
                    </a:lnTo>
                    <a:lnTo>
                      <a:pt x="50" y="0"/>
                    </a:lnTo>
                    <a:lnTo>
                      <a:pt x="38" y="16"/>
                    </a:lnTo>
                    <a:lnTo>
                      <a:pt x="34" y="33"/>
                    </a:lnTo>
                    <a:lnTo>
                      <a:pt x="19" y="37"/>
                    </a:lnTo>
                    <a:lnTo>
                      <a:pt x="16" y="55"/>
                    </a:lnTo>
                    <a:lnTo>
                      <a:pt x="16" y="61"/>
                    </a:lnTo>
                    <a:lnTo>
                      <a:pt x="15" y="70"/>
                    </a:lnTo>
                    <a:lnTo>
                      <a:pt x="0" y="94"/>
                    </a:lnTo>
                    <a:lnTo>
                      <a:pt x="6" y="98"/>
                    </a:lnTo>
                    <a:lnTo>
                      <a:pt x="0" y="103"/>
                    </a:lnTo>
                    <a:lnTo>
                      <a:pt x="28" y="97"/>
                    </a:lnTo>
                    <a:lnTo>
                      <a:pt x="27" y="100"/>
                    </a:lnTo>
                    <a:lnTo>
                      <a:pt x="4" y="168"/>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7" name="Freeform 386"/>
              <p:cNvSpPr>
                <a:spLocks noChangeAspect="1"/>
              </p:cNvSpPr>
              <p:nvPr/>
            </p:nvSpPr>
            <p:spPr bwMode="auto">
              <a:xfrm>
                <a:off x="2619" y="1693"/>
                <a:ext cx="31" cy="17"/>
              </a:xfrm>
              <a:custGeom>
                <a:avLst/>
                <a:gdLst>
                  <a:gd name="T0" fmla="*/ 0 w 96"/>
                  <a:gd name="T1" fmla="*/ 0 h 60"/>
                  <a:gd name="T2" fmla="*/ 0 w 96"/>
                  <a:gd name="T3" fmla="*/ 0 h 60"/>
                  <a:gd name="T4" fmla="*/ 0 w 96"/>
                  <a:gd name="T5" fmla="*/ 0 h 60"/>
                  <a:gd name="T6" fmla="*/ 0 w 96"/>
                  <a:gd name="T7" fmla="*/ 0 h 60"/>
                  <a:gd name="T8" fmla="*/ 0 w 96"/>
                  <a:gd name="T9" fmla="*/ 0 h 60"/>
                  <a:gd name="T10" fmla="*/ 0 w 96"/>
                  <a:gd name="T11" fmla="*/ 0 h 60"/>
                  <a:gd name="T12" fmla="*/ 0 w 96"/>
                  <a:gd name="T13" fmla="*/ 0 h 60"/>
                  <a:gd name="T14" fmla="*/ 0 w 96"/>
                  <a:gd name="T15" fmla="*/ 0 h 60"/>
                  <a:gd name="T16" fmla="*/ 0 w 96"/>
                  <a:gd name="T17" fmla="*/ 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60"/>
                  <a:gd name="T29" fmla="*/ 96 w 96"/>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60">
                    <a:moveTo>
                      <a:pt x="96" y="42"/>
                    </a:moveTo>
                    <a:lnTo>
                      <a:pt x="91" y="28"/>
                    </a:lnTo>
                    <a:lnTo>
                      <a:pt x="66" y="0"/>
                    </a:lnTo>
                    <a:lnTo>
                      <a:pt x="31" y="9"/>
                    </a:lnTo>
                    <a:lnTo>
                      <a:pt x="0" y="46"/>
                    </a:lnTo>
                    <a:lnTo>
                      <a:pt x="34" y="51"/>
                    </a:lnTo>
                    <a:lnTo>
                      <a:pt x="45" y="46"/>
                    </a:lnTo>
                    <a:lnTo>
                      <a:pt x="70" y="60"/>
                    </a:lnTo>
                    <a:lnTo>
                      <a:pt x="96" y="42"/>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8" name="Freeform 387"/>
              <p:cNvSpPr>
                <a:spLocks noChangeAspect="1"/>
              </p:cNvSpPr>
              <p:nvPr/>
            </p:nvSpPr>
            <p:spPr bwMode="auto">
              <a:xfrm>
                <a:off x="2637" y="1660"/>
                <a:ext cx="13" cy="7"/>
              </a:xfrm>
              <a:custGeom>
                <a:avLst/>
                <a:gdLst>
                  <a:gd name="T0" fmla="*/ 0 w 40"/>
                  <a:gd name="T1" fmla="*/ 0 h 23"/>
                  <a:gd name="T2" fmla="*/ 0 w 40"/>
                  <a:gd name="T3" fmla="*/ 0 h 23"/>
                  <a:gd name="T4" fmla="*/ 0 w 40"/>
                  <a:gd name="T5" fmla="*/ 0 h 23"/>
                  <a:gd name="T6" fmla="*/ 0 w 40"/>
                  <a:gd name="T7" fmla="*/ 0 h 23"/>
                  <a:gd name="T8" fmla="*/ 0 w 40"/>
                  <a:gd name="T9" fmla="*/ 0 h 23"/>
                  <a:gd name="T10" fmla="*/ 0 w 40"/>
                  <a:gd name="T11" fmla="*/ 0 h 23"/>
                  <a:gd name="T12" fmla="*/ 0 60000 65536"/>
                  <a:gd name="T13" fmla="*/ 0 60000 65536"/>
                  <a:gd name="T14" fmla="*/ 0 60000 65536"/>
                  <a:gd name="T15" fmla="*/ 0 60000 65536"/>
                  <a:gd name="T16" fmla="*/ 0 60000 65536"/>
                  <a:gd name="T17" fmla="*/ 0 60000 65536"/>
                  <a:gd name="T18" fmla="*/ 0 w 40"/>
                  <a:gd name="T19" fmla="*/ 0 h 23"/>
                  <a:gd name="T20" fmla="*/ 40 w 40"/>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40" h="23">
                    <a:moveTo>
                      <a:pt x="22" y="3"/>
                    </a:moveTo>
                    <a:lnTo>
                      <a:pt x="12" y="0"/>
                    </a:lnTo>
                    <a:lnTo>
                      <a:pt x="0" y="11"/>
                    </a:lnTo>
                    <a:lnTo>
                      <a:pt x="36" y="23"/>
                    </a:lnTo>
                    <a:lnTo>
                      <a:pt x="40" y="15"/>
                    </a:lnTo>
                    <a:lnTo>
                      <a:pt x="22" y="3"/>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69" name="Freeform 388"/>
              <p:cNvSpPr>
                <a:spLocks noChangeAspect="1"/>
              </p:cNvSpPr>
              <p:nvPr/>
            </p:nvSpPr>
            <p:spPr bwMode="auto">
              <a:xfrm>
                <a:off x="2633" y="1648"/>
                <a:ext cx="14" cy="7"/>
              </a:xfrm>
              <a:custGeom>
                <a:avLst/>
                <a:gdLst>
                  <a:gd name="T0" fmla="*/ 0 w 35"/>
                  <a:gd name="T1" fmla="*/ 0 h 24"/>
                  <a:gd name="T2" fmla="*/ 0 w 35"/>
                  <a:gd name="T3" fmla="*/ 0 h 24"/>
                  <a:gd name="T4" fmla="*/ 0 w 35"/>
                  <a:gd name="T5" fmla="*/ 0 h 24"/>
                  <a:gd name="T6" fmla="*/ 0 w 35"/>
                  <a:gd name="T7" fmla="*/ 0 h 24"/>
                  <a:gd name="T8" fmla="*/ 0 w 35"/>
                  <a:gd name="T9" fmla="*/ 0 h 24"/>
                  <a:gd name="T10" fmla="*/ 0 60000 65536"/>
                  <a:gd name="T11" fmla="*/ 0 60000 65536"/>
                  <a:gd name="T12" fmla="*/ 0 60000 65536"/>
                  <a:gd name="T13" fmla="*/ 0 60000 65536"/>
                  <a:gd name="T14" fmla="*/ 0 60000 65536"/>
                  <a:gd name="T15" fmla="*/ 0 w 35"/>
                  <a:gd name="T16" fmla="*/ 0 h 24"/>
                  <a:gd name="T17" fmla="*/ 35 w 35"/>
                  <a:gd name="T18" fmla="*/ 24 h 24"/>
                </a:gdLst>
                <a:ahLst/>
                <a:cxnLst>
                  <a:cxn ang="T10">
                    <a:pos x="T0" y="T1"/>
                  </a:cxn>
                  <a:cxn ang="T11">
                    <a:pos x="T2" y="T3"/>
                  </a:cxn>
                  <a:cxn ang="T12">
                    <a:pos x="T4" y="T5"/>
                  </a:cxn>
                  <a:cxn ang="T13">
                    <a:pos x="T6" y="T7"/>
                  </a:cxn>
                  <a:cxn ang="T14">
                    <a:pos x="T8" y="T9"/>
                  </a:cxn>
                </a:cxnLst>
                <a:rect l="T15" t="T16" r="T17" b="T18"/>
                <a:pathLst>
                  <a:path w="35" h="24">
                    <a:moveTo>
                      <a:pt x="35" y="9"/>
                    </a:moveTo>
                    <a:lnTo>
                      <a:pt x="33" y="0"/>
                    </a:lnTo>
                    <a:lnTo>
                      <a:pt x="8" y="9"/>
                    </a:lnTo>
                    <a:lnTo>
                      <a:pt x="0" y="24"/>
                    </a:lnTo>
                    <a:lnTo>
                      <a:pt x="35"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0" name="Freeform 389"/>
              <p:cNvSpPr>
                <a:spLocks noChangeAspect="1"/>
              </p:cNvSpPr>
              <p:nvPr/>
            </p:nvSpPr>
            <p:spPr bwMode="auto">
              <a:xfrm>
                <a:off x="2707" y="1614"/>
                <a:ext cx="6" cy="7"/>
              </a:xfrm>
              <a:custGeom>
                <a:avLst/>
                <a:gdLst>
                  <a:gd name="T0" fmla="*/ 0 w 17"/>
                  <a:gd name="T1" fmla="*/ 0 h 24"/>
                  <a:gd name="T2" fmla="*/ 0 w 17"/>
                  <a:gd name="T3" fmla="*/ 0 h 24"/>
                  <a:gd name="T4" fmla="*/ 0 w 17"/>
                  <a:gd name="T5" fmla="*/ 0 h 24"/>
                  <a:gd name="T6" fmla="*/ 0 w 17"/>
                  <a:gd name="T7" fmla="*/ 0 h 24"/>
                  <a:gd name="T8" fmla="*/ 0 w 17"/>
                  <a:gd name="T9" fmla="*/ 0 h 24"/>
                  <a:gd name="T10" fmla="*/ 0 w 17"/>
                  <a:gd name="T11" fmla="*/ 0 h 24"/>
                  <a:gd name="T12" fmla="*/ 0 60000 65536"/>
                  <a:gd name="T13" fmla="*/ 0 60000 65536"/>
                  <a:gd name="T14" fmla="*/ 0 60000 65536"/>
                  <a:gd name="T15" fmla="*/ 0 60000 65536"/>
                  <a:gd name="T16" fmla="*/ 0 60000 65536"/>
                  <a:gd name="T17" fmla="*/ 0 60000 65536"/>
                  <a:gd name="T18" fmla="*/ 0 w 17"/>
                  <a:gd name="T19" fmla="*/ 0 h 24"/>
                  <a:gd name="T20" fmla="*/ 17 w 17"/>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7" h="24">
                    <a:moveTo>
                      <a:pt x="6" y="0"/>
                    </a:moveTo>
                    <a:lnTo>
                      <a:pt x="3" y="9"/>
                    </a:lnTo>
                    <a:lnTo>
                      <a:pt x="0" y="18"/>
                    </a:lnTo>
                    <a:lnTo>
                      <a:pt x="5" y="24"/>
                    </a:lnTo>
                    <a:lnTo>
                      <a:pt x="17" y="3"/>
                    </a:lnTo>
                    <a:lnTo>
                      <a:pt x="6"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1" name="Freeform 390"/>
              <p:cNvSpPr>
                <a:spLocks noChangeAspect="1"/>
              </p:cNvSpPr>
              <p:nvPr/>
            </p:nvSpPr>
            <p:spPr bwMode="auto">
              <a:xfrm>
                <a:off x="2643" y="1674"/>
                <a:ext cx="7" cy="3"/>
              </a:xfrm>
              <a:custGeom>
                <a:avLst/>
                <a:gdLst>
                  <a:gd name="T0" fmla="*/ 0 w 21"/>
                  <a:gd name="T1" fmla="*/ 0 h 10"/>
                  <a:gd name="T2" fmla="*/ 0 w 21"/>
                  <a:gd name="T3" fmla="*/ 0 h 10"/>
                  <a:gd name="T4" fmla="*/ 0 w 21"/>
                  <a:gd name="T5" fmla="*/ 0 h 10"/>
                  <a:gd name="T6" fmla="*/ 0 w 21"/>
                  <a:gd name="T7" fmla="*/ 0 h 10"/>
                  <a:gd name="T8" fmla="*/ 0 60000 65536"/>
                  <a:gd name="T9" fmla="*/ 0 60000 65536"/>
                  <a:gd name="T10" fmla="*/ 0 60000 65536"/>
                  <a:gd name="T11" fmla="*/ 0 60000 65536"/>
                  <a:gd name="T12" fmla="*/ 0 w 21"/>
                  <a:gd name="T13" fmla="*/ 0 h 10"/>
                  <a:gd name="T14" fmla="*/ 21 w 21"/>
                  <a:gd name="T15" fmla="*/ 10 h 10"/>
                </a:gdLst>
                <a:ahLst/>
                <a:cxnLst>
                  <a:cxn ang="T8">
                    <a:pos x="T0" y="T1"/>
                  </a:cxn>
                  <a:cxn ang="T9">
                    <a:pos x="T2" y="T3"/>
                  </a:cxn>
                  <a:cxn ang="T10">
                    <a:pos x="T4" y="T5"/>
                  </a:cxn>
                  <a:cxn ang="T11">
                    <a:pos x="T6" y="T7"/>
                  </a:cxn>
                </a:cxnLst>
                <a:rect l="T12" t="T13" r="T14" b="T15"/>
                <a:pathLst>
                  <a:path w="21" h="10">
                    <a:moveTo>
                      <a:pt x="2" y="10"/>
                    </a:moveTo>
                    <a:lnTo>
                      <a:pt x="21" y="1"/>
                    </a:lnTo>
                    <a:lnTo>
                      <a:pt x="0" y="0"/>
                    </a:lnTo>
                    <a:lnTo>
                      <a:pt x="2" y="1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2" name="Freeform 391"/>
              <p:cNvSpPr>
                <a:spLocks noChangeAspect="1"/>
              </p:cNvSpPr>
              <p:nvPr/>
            </p:nvSpPr>
            <p:spPr bwMode="auto">
              <a:xfrm>
                <a:off x="2664" y="1720"/>
                <a:ext cx="7" cy="5"/>
              </a:xfrm>
              <a:custGeom>
                <a:avLst/>
                <a:gdLst>
                  <a:gd name="T0" fmla="*/ 0 w 14"/>
                  <a:gd name="T1" fmla="*/ 0 h 14"/>
                  <a:gd name="T2" fmla="*/ 0 w 14"/>
                  <a:gd name="T3" fmla="*/ 0 h 14"/>
                  <a:gd name="T4" fmla="*/ 0 w 14"/>
                  <a:gd name="T5" fmla="*/ 0 h 14"/>
                  <a:gd name="T6" fmla="*/ 0 w 14"/>
                  <a:gd name="T7" fmla="*/ 0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9"/>
                    </a:moveTo>
                    <a:lnTo>
                      <a:pt x="2" y="0"/>
                    </a:lnTo>
                    <a:lnTo>
                      <a:pt x="0" y="14"/>
                    </a:lnTo>
                    <a:lnTo>
                      <a:pt x="14"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3" name="Freeform 392"/>
              <p:cNvSpPr>
                <a:spLocks noChangeAspect="1"/>
              </p:cNvSpPr>
              <p:nvPr/>
            </p:nvSpPr>
            <p:spPr bwMode="auto">
              <a:xfrm>
                <a:off x="2749" y="1891"/>
                <a:ext cx="3" cy="1"/>
              </a:xfrm>
              <a:custGeom>
                <a:avLst/>
                <a:gdLst>
                  <a:gd name="T0" fmla="*/ 0 w 13"/>
                  <a:gd name="T1" fmla="*/ 0 h 6"/>
                  <a:gd name="T2" fmla="*/ 0 w 13"/>
                  <a:gd name="T3" fmla="*/ 0 h 6"/>
                  <a:gd name="T4" fmla="*/ 0 w 13"/>
                  <a:gd name="T5" fmla="*/ 0 h 6"/>
                  <a:gd name="T6" fmla="*/ 0 w 13"/>
                  <a:gd name="T7" fmla="*/ 0 h 6"/>
                  <a:gd name="T8" fmla="*/ 0 w 13"/>
                  <a:gd name="T9" fmla="*/ 0 h 6"/>
                  <a:gd name="T10" fmla="*/ 0 60000 65536"/>
                  <a:gd name="T11" fmla="*/ 0 60000 65536"/>
                  <a:gd name="T12" fmla="*/ 0 60000 65536"/>
                  <a:gd name="T13" fmla="*/ 0 60000 65536"/>
                  <a:gd name="T14" fmla="*/ 0 60000 65536"/>
                  <a:gd name="T15" fmla="*/ 0 w 13"/>
                  <a:gd name="T16" fmla="*/ 0 h 6"/>
                  <a:gd name="T17" fmla="*/ 13 w 13"/>
                  <a:gd name="T18" fmla="*/ 6 h 6"/>
                </a:gdLst>
                <a:ahLst/>
                <a:cxnLst>
                  <a:cxn ang="T10">
                    <a:pos x="T0" y="T1"/>
                  </a:cxn>
                  <a:cxn ang="T11">
                    <a:pos x="T2" y="T3"/>
                  </a:cxn>
                  <a:cxn ang="T12">
                    <a:pos x="T4" y="T5"/>
                  </a:cxn>
                  <a:cxn ang="T13">
                    <a:pos x="T6" y="T7"/>
                  </a:cxn>
                  <a:cxn ang="T14">
                    <a:pos x="T8" y="T9"/>
                  </a:cxn>
                </a:cxnLst>
                <a:rect l="T15" t="T16" r="T17" b="T18"/>
                <a:pathLst>
                  <a:path w="13" h="6">
                    <a:moveTo>
                      <a:pt x="13" y="0"/>
                    </a:moveTo>
                    <a:lnTo>
                      <a:pt x="0" y="0"/>
                    </a:lnTo>
                    <a:lnTo>
                      <a:pt x="1" y="4"/>
                    </a:lnTo>
                    <a:lnTo>
                      <a:pt x="12" y="6"/>
                    </a:lnTo>
                    <a:lnTo>
                      <a:pt x="13"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74" name="Freeform 393"/>
              <p:cNvSpPr>
                <a:spLocks noChangeAspect="1"/>
              </p:cNvSpPr>
              <p:nvPr/>
            </p:nvSpPr>
            <p:spPr bwMode="auto">
              <a:xfrm>
                <a:off x="2335" y="1965"/>
                <a:ext cx="11" cy="3"/>
              </a:xfrm>
              <a:custGeom>
                <a:avLst/>
                <a:gdLst>
                  <a:gd name="T0" fmla="*/ 0 w 33"/>
                  <a:gd name="T1" fmla="*/ 0 h 9"/>
                  <a:gd name="T2" fmla="*/ 0 w 33"/>
                  <a:gd name="T3" fmla="*/ 0 h 9"/>
                  <a:gd name="T4" fmla="*/ 0 w 33"/>
                  <a:gd name="T5" fmla="*/ 0 h 9"/>
                  <a:gd name="T6" fmla="*/ 0 w 33"/>
                  <a:gd name="T7" fmla="*/ 0 h 9"/>
                  <a:gd name="T8" fmla="*/ 0 60000 65536"/>
                  <a:gd name="T9" fmla="*/ 0 60000 65536"/>
                  <a:gd name="T10" fmla="*/ 0 60000 65536"/>
                  <a:gd name="T11" fmla="*/ 0 60000 65536"/>
                  <a:gd name="T12" fmla="*/ 0 w 33"/>
                  <a:gd name="T13" fmla="*/ 0 h 9"/>
                  <a:gd name="T14" fmla="*/ 33 w 33"/>
                  <a:gd name="T15" fmla="*/ 9 h 9"/>
                </a:gdLst>
                <a:ahLst/>
                <a:cxnLst>
                  <a:cxn ang="T8">
                    <a:pos x="T0" y="T1"/>
                  </a:cxn>
                  <a:cxn ang="T9">
                    <a:pos x="T2" y="T3"/>
                  </a:cxn>
                  <a:cxn ang="T10">
                    <a:pos x="T4" y="T5"/>
                  </a:cxn>
                  <a:cxn ang="T11">
                    <a:pos x="T6" y="T7"/>
                  </a:cxn>
                </a:cxnLst>
                <a:rect l="T12" t="T13" r="T14" b="T15"/>
                <a:pathLst>
                  <a:path w="33" h="9">
                    <a:moveTo>
                      <a:pt x="8" y="9"/>
                    </a:moveTo>
                    <a:lnTo>
                      <a:pt x="0" y="0"/>
                    </a:lnTo>
                    <a:lnTo>
                      <a:pt x="33" y="4"/>
                    </a:lnTo>
                    <a:lnTo>
                      <a:pt x="8" y="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5" name="Freeform 394"/>
              <p:cNvSpPr>
                <a:spLocks noChangeAspect="1"/>
              </p:cNvSpPr>
              <p:nvPr/>
            </p:nvSpPr>
            <p:spPr bwMode="auto">
              <a:xfrm>
                <a:off x="2296" y="1956"/>
                <a:ext cx="8" cy="2"/>
              </a:xfrm>
              <a:custGeom>
                <a:avLst/>
                <a:gdLst>
                  <a:gd name="T0" fmla="*/ 0 w 23"/>
                  <a:gd name="T1" fmla="*/ 0 h 9"/>
                  <a:gd name="T2" fmla="*/ 0 w 23"/>
                  <a:gd name="T3" fmla="*/ 0 h 9"/>
                  <a:gd name="T4" fmla="*/ 0 w 23"/>
                  <a:gd name="T5" fmla="*/ 0 h 9"/>
                  <a:gd name="T6" fmla="*/ 0 w 23"/>
                  <a:gd name="T7" fmla="*/ 0 h 9"/>
                  <a:gd name="T8" fmla="*/ 0 60000 65536"/>
                  <a:gd name="T9" fmla="*/ 0 60000 65536"/>
                  <a:gd name="T10" fmla="*/ 0 60000 65536"/>
                  <a:gd name="T11" fmla="*/ 0 60000 65536"/>
                  <a:gd name="T12" fmla="*/ 0 w 23"/>
                  <a:gd name="T13" fmla="*/ 0 h 9"/>
                  <a:gd name="T14" fmla="*/ 23 w 23"/>
                  <a:gd name="T15" fmla="*/ 9 h 9"/>
                </a:gdLst>
                <a:ahLst/>
                <a:cxnLst>
                  <a:cxn ang="T8">
                    <a:pos x="T0" y="T1"/>
                  </a:cxn>
                  <a:cxn ang="T9">
                    <a:pos x="T2" y="T3"/>
                  </a:cxn>
                  <a:cxn ang="T10">
                    <a:pos x="T4" y="T5"/>
                  </a:cxn>
                  <a:cxn ang="T11">
                    <a:pos x="T6" y="T7"/>
                  </a:cxn>
                </a:cxnLst>
                <a:rect l="T12" t="T13" r="T14" b="T15"/>
                <a:pathLst>
                  <a:path w="23" h="9">
                    <a:moveTo>
                      <a:pt x="6" y="0"/>
                    </a:moveTo>
                    <a:lnTo>
                      <a:pt x="0" y="6"/>
                    </a:lnTo>
                    <a:lnTo>
                      <a:pt x="23" y="9"/>
                    </a:lnTo>
                    <a:lnTo>
                      <a:pt x="6"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6" name="Freeform 395"/>
              <p:cNvSpPr>
                <a:spLocks noChangeAspect="1"/>
              </p:cNvSpPr>
              <p:nvPr/>
            </p:nvSpPr>
            <p:spPr bwMode="auto">
              <a:xfrm>
                <a:off x="2316" y="1950"/>
                <a:ext cx="4" cy="3"/>
              </a:xfrm>
              <a:custGeom>
                <a:avLst/>
                <a:gdLst>
                  <a:gd name="T0" fmla="*/ 0 w 15"/>
                  <a:gd name="T1" fmla="*/ 1 h 6"/>
                  <a:gd name="T2" fmla="*/ 0 w 15"/>
                  <a:gd name="T3" fmla="*/ 1 h 6"/>
                  <a:gd name="T4" fmla="*/ 0 w 15"/>
                  <a:gd name="T5" fmla="*/ 0 h 6"/>
                  <a:gd name="T6" fmla="*/ 0 w 15"/>
                  <a:gd name="T7" fmla="*/ 1 h 6"/>
                  <a:gd name="T8" fmla="*/ 0 60000 65536"/>
                  <a:gd name="T9" fmla="*/ 0 60000 65536"/>
                  <a:gd name="T10" fmla="*/ 0 60000 65536"/>
                  <a:gd name="T11" fmla="*/ 0 60000 65536"/>
                  <a:gd name="T12" fmla="*/ 0 w 15"/>
                  <a:gd name="T13" fmla="*/ 0 h 6"/>
                  <a:gd name="T14" fmla="*/ 15 w 15"/>
                  <a:gd name="T15" fmla="*/ 6 h 6"/>
                </a:gdLst>
                <a:ahLst/>
                <a:cxnLst>
                  <a:cxn ang="T8">
                    <a:pos x="T0" y="T1"/>
                  </a:cxn>
                  <a:cxn ang="T9">
                    <a:pos x="T2" y="T3"/>
                  </a:cxn>
                  <a:cxn ang="T10">
                    <a:pos x="T4" y="T5"/>
                  </a:cxn>
                  <a:cxn ang="T11">
                    <a:pos x="T6" y="T7"/>
                  </a:cxn>
                </a:cxnLst>
                <a:rect l="T12" t="T13" r="T14" b="T15"/>
                <a:pathLst>
                  <a:path w="15" h="6">
                    <a:moveTo>
                      <a:pt x="15" y="6"/>
                    </a:moveTo>
                    <a:lnTo>
                      <a:pt x="0" y="6"/>
                    </a:lnTo>
                    <a:lnTo>
                      <a:pt x="3" y="0"/>
                    </a:lnTo>
                    <a:lnTo>
                      <a:pt x="15" y="6"/>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7" name="Freeform 396"/>
              <p:cNvSpPr>
                <a:spLocks noChangeAspect="1"/>
              </p:cNvSpPr>
              <p:nvPr/>
            </p:nvSpPr>
            <p:spPr bwMode="auto">
              <a:xfrm>
                <a:off x="1725" y="2052"/>
                <a:ext cx="4" cy="2"/>
              </a:xfrm>
              <a:custGeom>
                <a:avLst/>
                <a:gdLst>
                  <a:gd name="T0" fmla="*/ 0 w 10"/>
                  <a:gd name="T1" fmla="*/ 0 h 6"/>
                  <a:gd name="T2" fmla="*/ 0 w 10"/>
                  <a:gd name="T3" fmla="*/ 0 h 6"/>
                  <a:gd name="T4" fmla="*/ 0 w 10"/>
                  <a:gd name="T5" fmla="*/ 0 h 6"/>
                  <a:gd name="T6" fmla="*/ 0 w 10"/>
                  <a:gd name="T7" fmla="*/ 0 h 6"/>
                  <a:gd name="T8" fmla="*/ 0 w 10"/>
                  <a:gd name="T9" fmla="*/ 0 h 6"/>
                  <a:gd name="T10" fmla="*/ 0 w 10"/>
                  <a:gd name="T11" fmla="*/ 0 h 6"/>
                  <a:gd name="T12" fmla="*/ 0 w 10"/>
                  <a:gd name="T13" fmla="*/ 0 h 6"/>
                  <a:gd name="T14" fmla="*/ 0 w 10"/>
                  <a:gd name="T15" fmla="*/ 0 h 6"/>
                  <a:gd name="T16" fmla="*/ 0 w 10"/>
                  <a:gd name="T17" fmla="*/ 0 h 6"/>
                  <a:gd name="T18" fmla="*/ 0 w 10"/>
                  <a:gd name="T19" fmla="*/ 0 h 6"/>
                  <a:gd name="T20" fmla="*/ 0 w 10"/>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6"/>
                  <a:gd name="T35" fmla="*/ 10 w 10"/>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6">
                    <a:moveTo>
                      <a:pt x="10" y="0"/>
                    </a:moveTo>
                    <a:lnTo>
                      <a:pt x="9" y="0"/>
                    </a:lnTo>
                    <a:lnTo>
                      <a:pt x="6" y="3"/>
                    </a:lnTo>
                    <a:lnTo>
                      <a:pt x="4" y="5"/>
                    </a:lnTo>
                    <a:lnTo>
                      <a:pt x="3" y="6"/>
                    </a:lnTo>
                    <a:lnTo>
                      <a:pt x="0" y="6"/>
                    </a:lnTo>
                    <a:lnTo>
                      <a:pt x="3" y="6"/>
                    </a:lnTo>
                    <a:lnTo>
                      <a:pt x="4" y="6"/>
                    </a:lnTo>
                    <a:lnTo>
                      <a:pt x="7" y="3"/>
                    </a:lnTo>
                    <a:lnTo>
                      <a:pt x="9" y="2"/>
                    </a:lnTo>
                    <a:lnTo>
                      <a:pt x="10"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78" name="Freeform 397"/>
              <p:cNvSpPr>
                <a:spLocks noChangeAspect="1"/>
              </p:cNvSpPr>
              <p:nvPr/>
            </p:nvSpPr>
            <p:spPr bwMode="auto">
              <a:xfrm>
                <a:off x="2583" y="1899"/>
                <a:ext cx="50" cy="80"/>
              </a:xfrm>
              <a:custGeom>
                <a:avLst/>
                <a:gdLst>
                  <a:gd name="T0" fmla="*/ 0 w 148"/>
                  <a:gd name="T1" fmla="*/ 0 h 271"/>
                  <a:gd name="T2" fmla="*/ 0 w 148"/>
                  <a:gd name="T3" fmla="*/ 0 h 271"/>
                  <a:gd name="T4" fmla="*/ 0 w 148"/>
                  <a:gd name="T5" fmla="*/ 0 h 271"/>
                  <a:gd name="T6" fmla="*/ 0 w 148"/>
                  <a:gd name="T7" fmla="*/ 0 h 271"/>
                  <a:gd name="T8" fmla="*/ 0 w 148"/>
                  <a:gd name="T9" fmla="*/ 0 h 271"/>
                  <a:gd name="T10" fmla="*/ 0 w 148"/>
                  <a:gd name="T11" fmla="*/ 0 h 271"/>
                  <a:gd name="T12" fmla="*/ 0 w 148"/>
                  <a:gd name="T13" fmla="*/ 0 h 271"/>
                  <a:gd name="T14" fmla="*/ 0 w 148"/>
                  <a:gd name="T15" fmla="*/ 0 h 271"/>
                  <a:gd name="T16" fmla="*/ 0 w 148"/>
                  <a:gd name="T17" fmla="*/ 0 h 271"/>
                  <a:gd name="T18" fmla="*/ 0 w 148"/>
                  <a:gd name="T19" fmla="*/ 0 h 271"/>
                  <a:gd name="T20" fmla="*/ 0 w 148"/>
                  <a:gd name="T21" fmla="*/ 0 h 271"/>
                  <a:gd name="T22" fmla="*/ 0 w 148"/>
                  <a:gd name="T23" fmla="*/ 0 h 271"/>
                  <a:gd name="T24" fmla="*/ 0 w 148"/>
                  <a:gd name="T25" fmla="*/ 0 h 271"/>
                  <a:gd name="T26" fmla="*/ 0 w 148"/>
                  <a:gd name="T27" fmla="*/ 0 h 271"/>
                  <a:gd name="T28" fmla="*/ 0 w 148"/>
                  <a:gd name="T29" fmla="*/ 0 h 271"/>
                  <a:gd name="T30" fmla="*/ 0 w 148"/>
                  <a:gd name="T31" fmla="*/ 0 h 271"/>
                  <a:gd name="T32" fmla="*/ 0 w 148"/>
                  <a:gd name="T33" fmla="*/ 0 h 271"/>
                  <a:gd name="T34" fmla="*/ 0 w 148"/>
                  <a:gd name="T35" fmla="*/ 0 h 271"/>
                  <a:gd name="T36" fmla="*/ 0 w 148"/>
                  <a:gd name="T37" fmla="*/ 0 h 271"/>
                  <a:gd name="T38" fmla="*/ 0 w 148"/>
                  <a:gd name="T39" fmla="*/ 0 h 271"/>
                  <a:gd name="T40" fmla="*/ 0 w 148"/>
                  <a:gd name="T41" fmla="*/ 0 h 2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271"/>
                  <a:gd name="T65" fmla="*/ 148 w 148"/>
                  <a:gd name="T66" fmla="*/ 271 h 2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271">
                    <a:moveTo>
                      <a:pt x="66" y="0"/>
                    </a:moveTo>
                    <a:lnTo>
                      <a:pt x="40" y="3"/>
                    </a:lnTo>
                    <a:lnTo>
                      <a:pt x="42" y="65"/>
                    </a:lnTo>
                    <a:lnTo>
                      <a:pt x="26" y="104"/>
                    </a:lnTo>
                    <a:lnTo>
                      <a:pt x="9" y="143"/>
                    </a:lnTo>
                    <a:lnTo>
                      <a:pt x="0" y="180"/>
                    </a:lnTo>
                    <a:lnTo>
                      <a:pt x="23" y="194"/>
                    </a:lnTo>
                    <a:lnTo>
                      <a:pt x="31" y="195"/>
                    </a:lnTo>
                    <a:lnTo>
                      <a:pt x="27" y="271"/>
                    </a:lnTo>
                    <a:lnTo>
                      <a:pt x="93" y="264"/>
                    </a:lnTo>
                    <a:lnTo>
                      <a:pt x="90" y="249"/>
                    </a:lnTo>
                    <a:lnTo>
                      <a:pt x="108" y="218"/>
                    </a:lnTo>
                    <a:lnTo>
                      <a:pt x="103" y="204"/>
                    </a:lnTo>
                    <a:lnTo>
                      <a:pt x="109" y="173"/>
                    </a:lnTo>
                    <a:lnTo>
                      <a:pt x="91" y="131"/>
                    </a:lnTo>
                    <a:lnTo>
                      <a:pt x="106" y="128"/>
                    </a:lnTo>
                    <a:lnTo>
                      <a:pt x="124" y="61"/>
                    </a:lnTo>
                    <a:lnTo>
                      <a:pt x="148" y="32"/>
                    </a:lnTo>
                    <a:lnTo>
                      <a:pt x="140" y="7"/>
                    </a:lnTo>
                    <a:lnTo>
                      <a:pt x="81" y="6"/>
                    </a:lnTo>
                    <a:lnTo>
                      <a:pt x="66" y="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79" name="Freeform 400"/>
              <p:cNvSpPr>
                <a:spLocks noChangeAspect="1"/>
              </p:cNvSpPr>
              <p:nvPr/>
            </p:nvSpPr>
            <p:spPr bwMode="auto">
              <a:xfrm>
                <a:off x="874" y="1784"/>
                <a:ext cx="880" cy="382"/>
              </a:xfrm>
              <a:custGeom>
                <a:avLst/>
                <a:gdLst>
                  <a:gd name="T0" fmla="*/ 0 w 2659"/>
                  <a:gd name="T1" fmla="*/ 0 h 1324"/>
                  <a:gd name="T2" fmla="*/ 0 w 2659"/>
                  <a:gd name="T3" fmla="*/ 0 h 1324"/>
                  <a:gd name="T4" fmla="*/ 0 w 2659"/>
                  <a:gd name="T5" fmla="*/ 0 h 1324"/>
                  <a:gd name="T6" fmla="*/ 0 w 2659"/>
                  <a:gd name="T7" fmla="*/ 0 h 1324"/>
                  <a:gd name="T8" fmla="*/ 0 w 2659"/>
                  <a:gd name="T9" fmla="*/ 0 h 1324"/>
                  <a:gd name="T10" fmla="*/ 0 w 2659"/>
                  <a:gd name="T11" fmla="*/ 0 h 1324"/>
                  <a:gd name="T12" fmla="*/ 0 w 2659"/>
                  <a:gd name="T13" fmla="*/ 0 h 1324"/>
                  <a:gd name="T14" fmla="*/ 0 w 2659"/>
                  <a:gd name="T15" fmla="*/ 0 h 1324"/>
                  <a:gd name="T16" fmla="*/ 0 w 2659"/>
                  <a:gd name="T17" fmla="*/ 0 h 1324"/>
                  <a:gd name="T18" fmla="*/ 0 w 2659"/>
                  <a:gd name="T19" fmla="*/ 0 h 1324"/>
                  <a:gd name="T20" fmla="*/ 0 w 2659"/>
                  <a:gd name="T21" fmla="*/ 0 h 1324"/>
                  <a:gd name="T22" fmla="*/ 0 w 2659"/>
                  <a:gd name="T23" fmla="*/ 0 h 1324"/>
                  <a:gd name="T24" fmla="*/ 0 w 2659"/>
                  <a:gd name="T25" fmla="*/ 0 h 1324"/>
                  <a:gd name="T26" fmla="*/ 0 w 2659"/>
                  <a:gd name="T27" fmla="*/ 0 h 1324"/>
                  <a:gd name="T28" fmla="*/ 0 w 2659"/>
                  <a:gd name="T29" fmla="*/ 0 h 1324"/>
                  <a:gd name="T30" fmla="*/ 0 w 2659"/>
                  <a:gd name="T31" fmla="*/ 0 h 1324"/>
                  <a:gd name="T32" fmla="*/ 0 w 2659"/>
                  <a:gd name="T33" fmla="*/ 0 h 1324"/>
                  <a:gd name="T34" fmla="*/ 0 w 2659"/>
                  <a:gd name="T35" fmla="*/ 0 h 1324"/>
                  <a:gd name="T36" fmla="*/ 0 w 2659"/>
                  <a:gd name="T37" fmla="*/ 0 h 1324"/>
                  <a:gd name="T38" fmla="*/ 0 w 2659"/>
                  <a:gd name="T39" fmla="*/ 0 h 1324"/>
                  <a:gd name="T40" fmla="*/ 0 w 2659"/>
                  <a:gd name="T41" fmla="*/ 0 h 1324"/>
                  <a:gd name="T42" fmla="*/ 0 w 2659"/>
                  <a:gd name="T43" fmla="*/ 0 h 1324"/>
                  <a:gd name="T44" fmla="*/ 0 w 2659"/>
                  <a:gd name="T45" fmla="*/ 0 h 1324"/>
                  <a:gd name="T46" fmla="*/ 0 w 2659"/>
                  <a:gd name="T47" fmla="*/ 0 h 1324"/>
                  <a:gd name="T48" fmla="*/ 0 w 2659"/>
                  <a:gd name="T49" fmla="*/ 0 h 1324"/>
                  <a:gd name="T50" fmla="*/ 0 w 2659"/>
                  <a:gd name="T51" fmla="*/ 0 h 1324"/>
                  <a:gd name="T52" fmla="*/ 0 w 2659"/>
                  <a:gd name="T53" fmla="*/ 0 h 1324"/>
                  <a:gd name="T54" fmla="*/ 0 w 2659"/>
                  <a:gd name="T55" fmla="*/ 0 h 1324"/>
                  <a:gd name="T56" fmla="*/ 0 w 2659"/>
                  <a:gd name="T57" fmla="*/ 0 h 1324"/>
                  <a:gd name="T58" fmla="*/ 0 w 2659"/>
                  <a:gd name="T59" fmla="*/ 0 h 1324"/>
                  <a:gd name="T60" fmla="*/ 0 w 2659"/>
                  <a:gd name="T61" fmla="*/ 0 h 1324"/>
                  <a:gd name="T62" fmla="*/ 0 w 2659"/>
                  <a:gd name="T63" fmla="*/ 0 h 1324"/>
                  <a:gd name="T64" fmla="*/ 0 w 2659"/>
                  <a:gd name="T65" fmla="*/ 0 h 1324"/>
                  <a:gd name="T66" fmla="*/ 0 w 2659"/>
                  <a:gd name="T67" fmla="*/ 0 h 1324"/>
                  <a:gd name="T68" fmla="*/ 0 w 2659"/>
                  <a:gd name="T69" fmla="*/ 0 h 1324"/>
                  <a:gd name="T70" fmla="*/ 0 w 2659"/>
                  <a:gd name="T71" fmla="*/ 0 h 1324"/>
                  <a:gd name="T72" fmla="*/ 0 w 2659"/>
                  <a:gd name="T73" fmla="*/ 0 h 1324"/>
                  <a:gd name="T74" fmla="*/ 0 w 2659"/>
                  <a:gd name="T75" fmla="*/ 0 h 1324"/>
                  <a:gd name="T76" fmla="*/ 0 w 2659"/>
                  <a:gd name="T77" fmla="*/ 0 h 1324"/>
                  <a:gd name="T78" fmla="*/ 0 w 2659"/>
                  <a:gd name="T79" fmla="*/ 0 h 1324"/>
                  <a:gd name="T80" fmla="*/ 0 w 2659"/>
                  <a:gd name="T81" fmla="*/ 0 h 1324"/>
                  <a:gd name="T82" fmla="*/ 0 w 2659"/>
                  <a:gd name="T83" fmla="*/ 0 h 1324"/>
                  <a:gd name="T84" fmla="*/ 0 w 2659"/>
                  <a:gd name="T85" fmla="*/ 0 h 1324"/>
                  <a:gd name="T86" fmla="*/ 0 w 2659"/>
                  <a:gd name="T87" fmla="*/ 0 h 1324"/>
                  <a:gd name="T88" fmla="*/ 0 w 2659"/>
                  <a:gd name="T89" fmla="*/ 0 h 1324"/>
                  <a:gd name="T90" fmla="*/ 0 w 2659"/>
                  <a:gd name="T91" fmla="*/ 0 h 1324"/>
                  <a:gd name="T92" fmla="*/ 0 w 2659"/>
                  <a:gd name="T93" fmla="*/ 0 h 1324"/>
                  <a:gd name="T94" fmla="*/ 0 w 2659"/>
                  <a:gd name="T95" fmla="*/ 0 h 1324"/>
                  <a:gd name="T96" fmla="*/ 0 w 2659"/>
                  <a:gd name="T97" fmla="*/ 0 h 1324"/>
                  <a:gd name="T98" fmla="*/ 0 w 2659"/>
                  <a:gd name="T99" fmla="*/ 0 h 1324"/>
                  <a:gd name="T100" fmla="*/ 0 w 2659"/>
                  <a:gd name="T101" fmla="*/ 0 h 1324"/>
                  <a:gd name="T102" fmla="*/ 0 w 2659"/>
                  <a:gd name="T103" fmla="*/ 0 h 1324"/>
                  <a:gd name="T104" fmla="*/ 0 w 2659"/>
                  <a:gd name="T105" fmla="*/ 0 h 1324"/>
                  <a:gd name="T106" fmla="*/ 0 w 2659"/>
                  <a:gd name="T107" fmla="*/ 0 h 1324"/>
                  <a:gd name="T108" fmla="*/ 0 w 2659"/>
                  <a:gd name="T109" fmla="*/ 0 h 1324"/>
                  <a:gd name="T110" fmla="*/ 0 w 2659"/>
                  <a:gd name="T111" fmla="*/ 0 h 13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59"/>
                  <a:gd name="T169" fmla="*/ 0 h 1324"/>
                  <a:gd name="T170" fmla="*/ 2659 w 2659"/>
                  <a:gd name="T171" fmla="*/ 1324 h 13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59" h="1324">
                    <a:moveTo>
                      <a:pt x="2654" y="245"/>
                    </a:moveTo>
                    <a:lnTo>
                      <a:pt x="2650" y="226"/>
                    </a:lnTo>
                    <a:lnTo>
                      <a:pt x="2638" y="190"/>
                    </a:lnTo>
                    <a:lnTo>
                      <a:pt x="2659" y="124"/>
                    </a:lnTo>
                    <a:lnTo>
                      <a:pt x="2630" y="112"/>
                    </a:lnTo>
                    <a:lnTo>
                      <a:pt x="2609" y="114"/>
                    </a:lnTo>
                    <a:lnTo>
                      <a:pt x="2605" y="102"/>
                    </a:lnTo>
                    <a:lnTo>
                      <a:pt x="2567" y="142"/>
                    </a:lnTo>
                    <a:lnTo>
                      <a:pt x="2529" y="182"/>
                    </a:lnTo>
                    <a:lnTo>
                      <a:pt x="2488" y="217"/>
                    </a:lnTo>
                    <a:lnTo>
                      <a:pt x="2458" y="235"/>
                    </a:lnTo>
                    <a:lnTo>
                      <a:pt x="2373" y="239"/>
                    </a:lnTo>
                    <a:lnTo>
                      <a:pt x="2288" y="245"/>
                    </a:lnTo>
                    <a:lnTo>
                      <a:pt x="2245" y="278"/>
                    </a:lnTo>
                    <a:lnTo>
                      <a:pt x="2200" y="311"/>
                    </a:lnTo>
                    <a:lnTo>
                      <a:pt x="2147" y="315"/>
                    </a:lnTo>
                    <a:lnTo>
                      <a:pt x="2093" y="320"/>
                    </a:lnTo>
                    <a:lnTo>
                      <a:pt x="2088" y="354"/>
                    </a:lnTo>
                    <a:lnTo>
                      <a:pt x="2042" y="370"/>
                    </a:lnTo>
                    <a:lnTo>
                      <a:pt x="1994" y="385"/>
                    </a:lnTo>
                    <a:lnTo>
                      <a:pt x="1948" y="402"/>
                    </a:lnTo>
                    <a:lnTo>
                      <a:pt x="1900" y="417"/>
                    </a:lnTo>
                    <a:lnTo>
                      <a:pt x="1887" y="397"/>
                    </a:lnTo>
                    <a:lnTo>
                      <a:pt x="1941" y="343"/>
                    </a:lnTo>
                    <a:lnTo>
                      <a:pt x="1964" y="312"/>
                    </a:lnTo>
                    <a:lnTo>
                      <a:pt x="1973" y="264"/>
                    </a:lnTo>
                    <a:lnTo>
                      <a:pt x="1982" y="217"/>
                    </a:lnTo>
                    <a:lnTo>
                      <a:pt x="1948" y="190"/>
                    </a:lnTo>
                    <a:lnTo>
                      <a:pt x="1954" y="175"/>
                    </a:lnTo>
                    <a:lnTo>
                      <a:pt x="1938" y="178"/>
                    </a:lnTo>
                    <a:lnTo>
                      <a:pt x="1935" y="154"/>
                    </a:lnTo>
                    <a:lnTo>
                      <a:pt x="1897" y="132"/>
                    </a:lnTo>
                    <a:lnTo>
                      <a:pt x="1860" y="108"/>
                    </a:lnTo>
                    <a:lnTo>
                      <a:pt x="1823" y="84"/>
                    </a:lnTo>
                    <a:lnTo>
                      <a:pt x="1787" y="60"/>
                    </a:lnTo>
                    <a:lnTo>
                      <a:pt x="1727" y="75"/>
                    </a:lnTo>
                    <a:lnTo>
                      <a:pt x="1693" y="61"/>
                    </a:lnTo>
                    <a:lnTo>
                      <a:pt x="1654" y="67"/>
                    </a:lnTo>
                    <a:lnTo>
                      <a:pt x="1591" y="41"/>
                    </a:lnTo>
                    <a:lnTo>
                      <a:pt x="1542" y="32"/>
                    </a:lnTo>
                    <a:lnTo>
                      <a:pt x="1548" y="0"/>
                    </a:lnTo>
                    <a:lnTo>
                      <a:pt x="1529" y="20"/>
                    </a:lnTo>
                    <a:lnTo>
                      <a:pt x="1455" y="20"/>
                    </a:lnTo>
                    <a:lnTo>
                      <a:pt x="1382" y="20"/>
                    </a:lnTo>
                    <a:lnTo>
                      <a:pt x="1308" y="20"/>
                    </a:lnTo>
                    <a:lnTo>
                      <a:pt x="1235" y="20"/>
                    </a:lnTo>
                    <a:lnTo>
                      <a:pt x="1161" y="20"/>
                    </a:lnTo>
                    <a:lnTo>
                      <a:pt x="1087" y="20"/>
                    </a:lnTo>
                    <a:lnTo>
                      <a:pt x="1014" y="20"/>
                    </a:lnTo>
                    <a:lnTo>
                      <a:pt x="941" y="20"/>
                    </a:lnTo>
                    <a:lnTo>
                      <a:pt x="866" y="20"/>
                    </a:lnTo>
                    <a:lnTo>
                      <a:pt x="793" y="20"/>
                    </a:lnTo>
                    <a:lnTo>
                      <a:pt x="720" y="20"/>
                    </a:lnTo>
                    <a:lnTo>
                      <a:pt x="645" y="20"/>
                    </a:lnTo>
                    <a:lnTo>
                      <a:pt x="572" y="21"/>
                    </a:lnTo>
                    <a:lnTo>
                      <a:pt x="499" y="21"/>
                    </a:lnTo>
                    <a:lnTo>
                      <a:pt x="426" y="21"/>
                    </a:lnTo>
                    <a:lnTo>
                      <a:pt x="351" y="21"/>
                    </a:lnTo>
                    <a:lnTo>
                      <a:pt x="336" y="64"/>
                    </a:lnTo>
                    <a:lnTo>
                      <a:pt x="315" y="108"/>
                    </a:lnTo>
                    <a:lnTo>
                      <a:pt x="279" y="124"/>
                    </a:lnTo>
                    <a:lnTo>
                      <a:pt x="287" y="111"/>
                    </a:lnTo>
                    <a:lnTo>
                      <a:pt x="290" y="118"/>
                    </a:lnTo>
                    <a:lnTo>
                      <a:pt x="326" y="78"/>
                    </a:lnTo>
                    <a:lnTo>
                      <a:pt x="285" y="106"/>
                    </a:lnTo>
                    <a:lnTo>
                      <a:pt x="281" y="109"/>
                    </a:lnTo>
                    <a:lnTo>
                      <a:pt x="306" y="87"/>
                    </a:lnTo>
                    <a:lnTo>
                      <a:pt x="321" y="67"/>
                    </a:lnTo>
                    <a:lnTo>
                      <a:pt x="252" y="52"/>
                    </a:lnTo>
                    <a:lnTo>
                      <a:pt x="232" y="124"/>
                    </a:lnTo>
                    <a:lnTo>
                      <a:pt x="226" y="133"/>
                    </a:lnTo>
                    <a:lnTo>
                      <a:pt x="223" y="142"/>
                    </a:lnTo>
                    <a:lnTo>
                      <a:pt x="220" y="152"/>
                    </a:lnTo>
                    <a:lnTo>
                      <a:pt x="215" y="146"/>
                    </a:lnTo>
                    <a:lnTo>
                      <a:pt x="203" y="166"/>
                    </a:lnTo>
                    <a:lnTo>
                      <a:pt x="233" y="172"/>
                    </a:lnTo>
                    <a:lnTo>
                      <a:pt x="211" y="172"/>
                    </a:lnTo>
                    <a:lnTo>
                      <a:pt x="188" y="199"/>
                    </a:lnTo>
                    <a:lnTo>
                      <a:pt x="135" y="270"/>
                    </a:lnTo>
                    <a:lnTo>
                      <a:pt x="82" y="342"/>
                    </a:lnTo>
                    <a:lnTo>
                      <a:pt x="66" y="387"/>
                    </a:lnTo>
                    <a:lnTo>
                      <a:pt x="49" y="431"/>
                    </a:lnTo>
                    <a:lnTo>
                      <a:pt x="5" y="484"/>
                    </a:lnTo>
                    <a:lnTo>
                      <a:pt x="8" y="503"/>
                    </a:lnTo>
                    <a:lnTo>
                      <a:pt x="0" y="543"/>
                    </a:lnTo>
                    <a:lnTo>
                      <a:pt x="6" y="579"/>
                    </a:lnTo>
                    <a:lnTo>
                      <a:pt x="14" y="614"/>
                    </a:lnTo>
                    <a:lnTo>
                      <a:pt x="9" y="606"/>
                    </a:lnTo>
                    <a:lnTo>
                      <a:pt x="6" y="617"/>
                    </a:lnTo>
                    <a:lnTo>
                      <a:pt x="27" y="618"/>
                    </a:lnTo>
                    <a:lnTo>
                      <a:pt x="39" y="617"/>
                    </a:lnTo>
                    <a:lnTo>
                      <a:pt x="32" y="645"/>
                    </a:lnTo>
                    <a:lnTo>
                      <a:pt x="23" y="637"/>
                    </a:lnTo>
                    <a:lnTo>
                      <a:pt x="14" y="645"/>
                    </a:lnTo>
                    <a:lnTo>
                      <a:pt x="27" y="675"/>
                    </a:lnTo>
                    <a:lnTo>
                      <a:pt x="14" y="697"/>
                    </a:lnTo>
                    <a:lnTo>
                      <a:pt x="24" y="728"/>
                    </a:lnTo>
                    <a:lnTo>
                      <a:pt x="36" y="760"/>
                    </a:lnTo>
                    <a:lnTo>
                      <a:pt x="27" y="808"/>
                    </a:lnTo>
                    <a:lnTo>
                      <a:pt x="54" y="813"/>
                    </a:lnTo>
                    <a:lnTo>
                      <a:pt x="100" y="837"/>
                    </a:lnTo>
                    <a:lnTo>
                      <a:pt x="146" y="875"/>
                    </a:lnTo>
                    <a:lnTo>
                      <a:pt x="148" y="919"/>
                    </a:lnTo>
                    <a:lnTo>
                      <a:pt x="205" y="916"/>
                    </a:lnTo>
                    <a:lnTo>
                      <a:pt x="260" y="913"/>
                    </a:lnTo>
                    <a:lnTo>
                      <a:pt x="297" y="931"/>
                    </a:lnTo>
                    <a:lnTo>
                      <a:pt x="333" y="949"/>
                    </a:lnTo>
                    <a:lnTo>
                      <a:pt x="370" y="969"/>
                    </a:lnTo>
                    <a:lnTo>
                      <a:pt x="408" y="987"/>
                    </a:lnTo>
                    <a:lnTo>
                      <a:pt x="473" y="987"/>
                    </a:lnTo>
                    <a:lnTo>
                      <a:pt x="540" y="987"/>
                    </a:lnTo>
                    <a:lnTo>
                      <a:pt x="548" y="961"/>
                    </a:lnTo>
                    <a:lnTo>
                      <a:pt x="627" y="961"/>
                    </a:lnTo>
                    <a:lnTo>
                      <a:pt x="667" y="1015"/>
                    </a:lnTo>
                    <a:lnTo>
                      <a:pt x="681" y="1070"/>
                    </a:lnTo>
                    <a:lnTo>
                      <a:pt x="711" y="1093"/>
                    </a:lnTo>
                    <a:lnTo>
                      <a:pt x="739" y="1116"/>
                    </a:lnTo>
                    <a:lnTo>
                      <a:pt x="772" y="1073"/>
                    </a:lnTo>
                    <a:lnTo>
                      <a:pt x="838" y="1081"/>
                    </a:lnTo>
                    <a:lnTo>
                      <a:pt x="858" y="1131"/>
                    </a:lnTo>
                    <a:lnTo>
                      <a:pt x="879" y="1182"/>
                    </a:lnTo>
                    <a:lnTo>
                      <a:pt x="896" y="1246"/>
                    </a:lnTo>
                    <a:lnTo>
                      <a:pt x="927" y="1273"/>
                    </a:lnTo>
                    <a:lnTo>
                      <a:pt x="985" y="1284"/>
                    </a:lnTo>
                    <a:lnTo>
                      <a:pt x="981" y="1221"/>
                    </a:lnTo>
                    <a:lnTo>
                      <a:pt x="976" y="1212"/>
                    </a:lnTo>
                    <a:lnTo>
                      <a:pt x="973" y="1200"/>
                    </a:lnTo>
                    <a:lnTo>
                      <a:pt x="988" y="1207"/>
                    </a:lnTo>
                    <a:lnTo>
                      <a:pt x="996" y="1179"/>
                    </a:lnTo>
                    <a:lnTo>
                      <a:pt x="1009" y="1170"/>
                    </a:lnTo>
                    <a:lnTo>
                      <a:pt x="1035" y="1152"/>
                    </a:lnTo>
                    <a:lnTo>
                      <a:pt x="1046" y="1142"/>
                    </a:lnTo>
                    <a:lnTo>
                      <a:pt x="1048" y="1134"/>
                    </a:lnTo>
                    <a:lnTo>
                      <a:pt x="1072" y="1136"/>
                    </a:lnTo>
                    <a:lnTo>
                      <a:pt x="1058" y="1143"/>
                    </a:lnTo>
                    <a:lnTo>
                      <a:pt x="1085" y="1131"/>
                    </a:lnTo>
                    <a:lnTo>
                      <a:pt x="1075" y="1131"/>
                    </a:lnTo>
                    <a:lnTo>
                      <a:pt x="1132" y="1093"/>
                    </a:lnTo>
                    <a:lnTo>
                      <a:pt x="1136" y="1078"/>
                    </a:lnTo>
                    <a:lnTo>
                      <a:pt x="1149" y="1085"/>
                    </a:lnTo>
                    <a:lnTo>
                      <a:pt x="1144" y="1091"/>
                    </a:lnTo>
                    <a:lnTo>
                      <a:pt x="1182" y="1069"/>
                    </a:lnTo>
                    <a:lnTo>
                      <a:pt x="1188" y="1069"/>
                    </a:lnTo>
                    <a:lnTo>
                      <a:pt x="1227" y="1073"/>
                    </a:lnTo>
                    <a:lnTo>
                      <a:pt x="1264" y="1078"/>
                    </a:lnTo>
                    <a:lnTo>
                      <a:pt x="1290" y="1075"/>
                    </a:lnTo>
                    <a:lnTo>
                      <a:pt x="1303" y="1094"/>
                    </a:lnTo>
                    <a:lnTo>
                      <a:pt x="1332" y="1103"/>
                    </a:lnTo>
                    <a:lnTo>
                      <a:pt x="1357" y="1103"/>
                    </a:lnTo>
                    <a:lnTo>
                      <a:pt x="1355" y="1084"/>
                    </a:lnTo>
                    <a:lnTo>
                      <a:pt x="1393" y="1107"/>
                    </a:lnTo>
                    <a:lnTo>
                      <a:pt x="1384" y="1119"/>
                    </a:lnTo>
                    <a:lnTo>
                      <a:pt x="1400" y="1103"/>
                    </a:lnTo>
                    <a:lnTo>
                      <a:pt x="1379" y="1076"/>
                    </a:lnTo>
                    <a:lnTo>
                      <a:pt x="1394" y="1066"/>
                    </a:lnTo>
                    <a:lnTo>
                      <a:pt x="1388" y="1061"/>
                    </a:lnTo>
                    <a:lnTo>
                      <a:pt x="1384" y="1057"/>
                    </a:lnTo>
                    <a:lnTo>
                      <a:pt x="1352" y="1049"/>
                    </a:lnTo>
                    <a:lnTo>
                      <a:pt x="1384" y="1048"/>
                    </a:lnTo>
                    <a:lnTo>
                      <a:pt x="1461" y="1042"/>
                    </a:lnTo>
                    <a:lnTo>
                      <a:pt x="1472" y="1019"/>
                    </a:lnTo>
                    <a:lnTo>
                      <a:pt x="1469" y="1045"/>
                    </a:lnTo>
                    <a:lnTo>
                      <a:pt x="1493" y="1042"/>
                    </a:lnTo>
                    <a:lnTo>
                      <a:pt x="1515" y="1033"/>
                    </a:lnTo>
                    <a:lnTo>
                      <a:pt x="1506" y="1040"/>
                    </a:lnTo>
                    <a:lnTo>
                      <a:pt x="1551" y="1037"/>
                    </a:lnTo>
                    <a:lnTo>
                      <a:pt x="1538" y="1037"/>
                    </a:lnTo>
                    <a:lnTo>
                      <a:pt x="1567" y="1046"/>
                    </a:lnTo>
                    <a:lnTo>
                      <a:pt x="1575" y="1046"/>
                    </a:lnTo>
                    <a:lnTo>
                      <a:pt x="1582" y="1060"/>
                    </a:lnTo>
                    <a:lnTo>
                      <a:pt x="1573" y="1052"/>
                    </a:lnTo>
                    <a:lnTo>
                      <a:pt x="1584" y="1078"/>
                    </a:lnTo>
                    <a:lnTo>
                      <a:pt x="1582" y="1078"/>
                    </a:lnTo>
                    <a:lnTo>
                      <a:pt x="1651" y="1055"/>
                    </a:lnTo>
                    <a:lnTo>
                      <a:pt x="1675" y="1091"/>
                    </a:lnTo>
                    <a:lnTo>
                      <a:pt x="1699" y="1127"/>
                    </a:lnTo>
                    <a:lnTo>
                      <a:pt x="1685" y="1190"/>
                    </a:lnTo>
                    <a:lnTo>
                      <a:pt x="1682" y="1179"/>
                    </a:lnTo>
                    <a:lnTo>
                      <a:pt x="1688" y="1188"/>
                    </a:lnTo>
                    <a:lnTo>
                      <a:pt x="1697" y="1175"/>
                    </a:lnTo>
                    <a:lnTo>
                      <a:pt x="1690" y="1209"/>
                    </a:lnTo>
                    <a:lnTo>
                      <a:pt x="1703" y="1230"/>
                    </a:lnTo>
                    <a:lnTo>
                      <a:pt x="1709" y="1233"/>
                    </a:lnTo>
                    <a:lnTo>
                      <a:pt x="1711" y="1251"/>
                    </a:lnTo>
                    <a:lnTo>
                      <a:pt x="1720" y="1242"/>
                    </a:lnTo>
                    <a:lnTo>
                      <a:pt x="1712" y="1254"/>
                    </a:lnTo>
                    <a:lnTo>
                      <a:pt x="1721" y="1286"/>
                    </a:lnTo>
                    <a:lnTo>
                      <a:pt x="1742" y="1324"/>
                    </a:lnTo>
                    <a:lnTo>
                      <a:pt x="1772" y="1318"/>
                    </a:lnTo>
                    <a:lnTo>
                      <a:pt x="1788" y="1273"/>
                    </a:lnTo>
                    <a:lnTo>
                      <a:pt x="1803" y="1228"/>
                    </a:lnTo>
                    <a:lnTo>
                      <a:pt x="1796" y="1182"/>
                    </a:lnTo>
                    <a:lnTo>
                      <a:pt x="1787" y="1134"/>
                    </a:lnTo>
                    <a:lnTo>
                      <a:pt x="1794" y="1178"/>
                    </a:lnTo>
                    <a:lnTo>
                      <a:pt x="1790" y="1133"/>
                    </a:lnTo>
                    <a:lnTo>
                      <a:pt x="1785" y="1090"/>
                    </a:lnTo>
                    <a:lnTo>
                      <a:pt x="1782" y="1045"/>
                    </a:lnTo>
                    <a:lnTo>
                      <a:pt x="1781" y="1000"/>
                    </a:lnTo>
                    <a:lnTo>
                      <a:pt x="1796" y="990"/>
                    </a:lnTo>
                    <a:lnTo>
                      <a:pt x="1797" y="984"/>
                    </a:lnTo>
                    <a:lnTo>
                      <a:pt x="1817" y="957"/>
                    </a:lnTo>
                    <a:lnTo>
                      <a:pt x="1832" y="931"/>
                    </a:lnTo>
                    <a:lnTo>
                      <a:pt x="1835" y="928"/>
                    </a:lnTo>
                    <a:lnTo>
                      <a:pt x="1848" y="924"/>
                    </a:lnTo>
                    <a:lnTo>
                      <a:pt x="1914" y="879"/>
                    </a:lnTo>
                    <a:lnTo>
                      <a:pt x="1920" y="878"/>
                    </a:lnTo>
                    <a:lnTo>
                      <a:pt x="1966" y="845"/>
                    </a:lnTo>
                    <a:lnTo>
                      <a:pt x="1987" y="837"/>
                    </a:lnTo>
                    <a:lnTo>
                      <a:pt x="2020" y="806"/>
                    </a:lnTo>
                    <a:lnTo>
                      <a:pt x="2076" y="785"/>
                    </a:lnTo>
                    <a:lnTo>
                      <a:pt x="2042" y="776"/>
                    </a:lnTo>
                    <a:lnTo>
                      <a:pt x="2064" y="778"/>
                    </a:lnTo>
                    <a:lnTo>
                      <a:pt x="2070" y="767"/>
                    </a:lnTo>
                    <a:lnTo>
                      <a:pt x="2050" y="754"/>
                    </a:lnTo>
                    <a:lnTo>
                      <a:pt x="2099" y="757"/>
                    </a:lnTo>
                    <a:lnTo>
                      <a:pt x="2112" y="733"/>
                    </a:lnTo>
                    <a:lnTo>
                      <a:pt x="2099" y="740"/>
                    </a:lnTo>
                    <a:lnTo>
                      <a:pt x="2087" y="730"/>
                    </a:lnTo>
                    <a:lnTo>
                      <a:pt x="2072" y="721"/>
                    </a:lnTo>
                    <a:lnTo>
                      <a:pt x="2073" y="719"/>
                    </a:lnTo>
                    <a:lnTo>
                      <a:pt x="2091" y="722"/>
                    </a:lnTo>
                    <a:lnTo>
                      <a:pt x="2106" y="718"/>
                    </a:lnTo>
                    <a:lnTo>
                      <a:pt x="2115" y="725"/>
                    </a:lnTo>
                    <a:lnTo>
                      <a:pt x="2120" y="690"/>
                    </a:lnTo>
                    <a:lnTo>
                      <a:pt x="2124" y="740"/>
                    </a:lnTo>
                    <a:lnTo>
                      <a:pt x="2108" y="675"/>
                    </a:lnTo>
                    <a:lnTo>
                      <a:pt x="2091" y="670"/>
                    </a:lnTo>
                    <a:lnTo>
                      <a:pt x="2076" y="655"/>
                    </a:lnTo>
                    <a:lnTo>
                      <a:pt x="2106" y="669"/>
                    </a:lnTo>
                    <a:lnTo>
                      <a:pt x="2094" y="645"/>
                    </a:lnTo>
                    <a:lnTo>
                      <a:pt x="2114" y="657"/>
                    </a:lnTo>
                    <a:lnTo>
                      <a:pt x="2091" y="612"/>
                    </a:lnTo>
                    <a:lnTo>
                      <a:pt x="2118" y="633"/>
                    </a:lnTo>
                    <a:lnTo>
                      <a:pt x="2096" y="597"/>
                    </a:lnTo>
                    <a:lnTo>
                      <a:pt x="2084" y="597"/>
                    </a:lnTo>
                    <a:lnTo>
                      <a:pt x="2103" y="575"/>
                    </a:lnTo>
                    <a:lnTo>
                      <a:pt x="2096" y="594"/>
                    </a:lnTo>
                    <a:lnTo>
                      <a:pt x="2124" y="609"/>
                    </a:lnTo>
                    <a:lnTo>
                      <a:pt x="2115" y="581"/>
                    </a:lnTo>
                    <a:lnTo>
                      <a:pt x="2126" y="599"/>
                    </a:lnTo>
                    <a:lnTo>
                      <a:pt x="2133" y="551"/>
                    </a:lnTo>
                    <a:lnTo>
                      <a:pt x="2163" y="537"/>
                    </a:lnTo>
                    <a:lnTo>
                      <a:pt x="2144" y="569"/>
                    </a:lnTo>
                    <a:lnTo>
                      <a:pt x="2139" y="582"/>
                    </a:lnTo>
                    <a:lnTo>
                      <a:pt x="2132" y="597"/>
                    </a:lnTo>
                    <a:lnTo>
                      <a:pt x="2148" y="606"/>
                    </a:lnTo>
                    <a:lnTo>
                      <a:pt x="2141" y="621"/>
                    </a:lnTo>
                    <a:lnTo>
                      <a:pt x="2144" y="630"/>
                    </a:lnTo>
                    <a:lnTo>
                      <a:pt x="2135" y="640"/>
                    </a:lnTo>
                    <a:lnTo>
                      <a:pt x="2124" y="658"/>
                    </a:lnTo>
                    <a:lnTo>
                      <a:pt x="2182" y="597"/>
                    </a:lnTo>
                    <a:lnTo>
                      <a:pt x="2178" y="537"/>
                    </a:lnTo>
                    <a:lnTo>
                      <a:pt x="2205" y="514"/>
                    </a:lnTo>
                    <a:lnTo>
                      <a:pt x="2182" y="530"/>
                    </a:lnTo>
                    <a:lnTo>
                      <a:pt x="2199" y="551"/>
                    </a:lnTo>
                    <a:lnTo>
                      <a:pt x="2197" y="567"/>
                    </a:lnTo>
                    <a:lnTo>
                      <a:pt x="2253" y="514"/>
                    </a:lnTo>
                    <a:lnTo>
                      <a:pt x="2251" y="521"/>
                    </a:lnTo>
                    <a:lnTo>
                      <a:pt x="2261" y="484"/>
                    </a:lnTo>
                    <a:lnTo>
                      <a:pt x="2282" y="445"/>
                    </a:lnTo>
                    <a:lnTo>
                      <a:pt x="2276" y="461"/>
                    </a:lnTo>
                    <a:lnTo>
                      <a:pt x="2294" y="452"/>
                    </a:lnTo>
                    <a:lnTo>
                      <a:pt x="2344" y="443"/>
                    </a:lnTo>
                    <a:lnTo>
                      <a:pt x="2393" y="433"/>
                    </a:lnTo>
                    <a:lnTo>
                      <a:pt x="2402" y="417"/>
                    </a:lnTo>
                    <a:lnTo>
                      <a:pt x="2411" y="418"/>
                    </a:lnTo>
                    <a:lnTo>
                      <a:pt x="2412" y="420"/>
                    </a:lnTo>
                    <a:lnTo>
                      <a:pt x="2430" y="428"/>
                    </a:lnTo>
                    <a:lnTo>
                      <a:pt x="2441" y="431"/>
                    </a:lnTo>
                    <a:lnTo>
                      <a:pt x="2469" y="418"/>
                    </a:lnTo>
                    <a:lnTo>
                      <a:pt x="2467" y="396"/>
                    </a:lnTo>
                    <a:lnTo>
                      <a:pt x="2469" y="409"/>
                    </a:lnTo>
                    <a:lnTo>
                      <a:pt x="2444" y="400"/>
                    </a:lnTo>
                    <a:lnTo>
                      <a:pt x="2448" y="369"/>
                    </a:lnTo>
                    <a:lnTo>
                      <a:pt x="2450" y="360"/>
                    </a:lnTo>
                    <a:lnTo>
                      <a:pt x="2502" y="303"/>
                    </a:lnTo>
                    <a:lnTo>
                      <a:pt x="2517" y="294"/>
                    </a:lnTo>
                    <a:lnTo>
                      <a:pt x="2524" y="299"/>
                    </a:lnTo>
                    <a:lnTo>
                      <a:pt x="2566" y="263"/>
                    </a:lnTo>
                    <a:lnTo>
                      <a:pt x="2566" y="267"/>
                    </a:lnTo>
                    <a:lnTo>
                      <a:pt x="2578" y="266"/>
                    </a:lnTo>
                    <a:lnTo>
                      <a:pt x="2599" y="270"/>
                    </a:lnTo>
                    <a:lnTo>
                      <a:pt x="2654" y="245"/>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0" name="Freeform 401"/>
              <p:cNvSpPr>
                <a:spLocks noChangeAspect="1"/>
              </p:cNvSpPr>
              <p:nvPr/>
            </p:nvSpPr>
            <p:spPr bwMode="auto">
              <a:xfrm>
                <a:off x="517" y="1465"/>
                <a:ext cx="562" cy="234"/>
              </a:xfrm>
              <a:custGeom>
                <a:avLst/>
                <a:gdLst>
                  <a:gd name="T0" fmla="*/ 0 w 1693"/>
                  <a:gd name="T1" fmla="*/ 0 h 811"/>
                  <a:gd name="T2" fmla="*/ 0 w 1693"/>
                  <a:gd name="T3" fmla="*/ 0 h 811"/>
                  <a:gd name="T4" fmla="*/ 0 w 1693"/>
                  <a:gd name="T5" fmla="*/ 0 h 811"/>
                  <a:gd name="T6" fmla="*/ 0 w 1693"/>
                  <a:gd name="T7" fmla="*/ 0 h 811"/>
                  <a:gd name="T8" fmla="*/ 0 w 1693"/>
                  <a:gd name="T9" fmla="*/ 0 h 811"/>
                  <a:gd name="T10" fmla="*/ 0 w 1693"/>
                  <a:gd name="T11" fmla="*/ 0 h 811"/>
                  <a:gd name="T12" fmla="*/ 0 w 1693"/>
                  <a:gd name="T13" fmla="*/ 0 h 811"/>
                  <a:gd name="T14" fmla="*/ 0 w 1693"/>
                  <a:gd name="T15" fmla="*/ 0 h 811"/>
                  <a:gd name="T16" fmla="*/ 0 w 1693"/>
                  <a:gd name="T17" fmla="*/ 0 h 811"/>
                  <a:gd name="T18" fmla="*/ 0 w 1693"/>
                  <a:gd name="T19" fmla="*/ 0 h 811"/>
                  <a:gd name="T20" fmla="*/ 0 w 1693"/>
                  <a:gd name="T21" fmla="*/ 0 h 811"/>
                  <a:gd name="T22" fmla="*/ 0 w 1693"/>
                  <a:gd name="T23" fmla="*/ 0 h 811"/>
                  <a:gd name="T24" fmla="*/ 0 w 1693"/>
                  <a:gd name="T25" fmla="*/ 0 h 811"/>
                  <a:gd name="T26" fmla="*/ 0 w 1693"/>
                  <a:gd name="T27" fmla="*/ 0 h 811"/>
                  <a:gd name="T28" fmla="*/ 0 w 1693"/>
                  <a:gd name="T29" fmla="*/ 0 h 811"/>
                  <a:gd name="T30" fmla="*/ 0 w 1693"/>
                  <a:gd name="T31" fmla="*/ 0 h 811"/>
                  <a:gd name="T32" fmla="*/ 0 w 1693"/>
                  <a:gd name="T33" fmla="*/ 0 h 811"/>
                  <a:gd name="T34" fmla="*/ 0 w 1693"/>
                  <a:gd name="T35" fmla="*/ 0 h 811"/>
                  <a:gd name="T36" fmla="*/ 0 w 1693"/>
                  <a:gd name="T37" fmla="*/ 0 h 811"/>
                  <a:gd name="T38" fmla="*/ 0 w 1693"/>
                  <a:gd name="T39" fmla="*/ 0 h 811"/>
                  <a:gd name="T40" fmla="*/ 0 w 1693"/>
                  <a:gd name="T41" fmla="*/ 0 h 811"/>
                  <a:gd name="T42" fmla="*/ 0 w 1693"/>
                  <a:gd name="T43" fmla="*/ 0 h 811"/>
                  <a:gd name="T44" fmla="*/ 0 w 1693"/>
                  <a:gd name="T45" fmla="*/ 0 h 811"/>
                  <a:gd name="T46" fmla="*/ 0 w 1693"/>
                  <a:gd name="T47" fmla="*/ 0 h 811"/>
                  <a:gd name="T48" fmla="*/ 0 w 1693"/>
                  <a:gd name="T49" fmla="*/ 0 h 811"/>
                  <a:gd name="T50" fmla="*/ 0 w 1693"/>
                  <a:gd name="T51" fmla="*/ 0 h 811"/>
                  <a:gd name="T52" fmla="*/ 0 w 1693"/>
                  <a:gd name="T53" fmla="*/ 0 h 811"/>
                  <a:gd name="T54" fmla="*/ 0 w 1693"/>
                  <a:gd name="T55" fmla="*/ 0 h 811"/>
                  <a:gd name="T56" fmla="*/ 0 w 1693"/>
                  <a:gd name="T57" fmla="*/ 0 h 811"/>
                  <a:gd name="T58" fmla="*/ 0 w 1693"/>
                  <a:gd name="T59" fmla="*/ 0 h 811"/>
                  <a:gd name="T60" fmla="*/ 0 w 1693"/>
                  <a:gd name="T61" fmla="*/ 0 h 811"/>
                  <a:gd name="T62" fmla="*/ 0 w 1693"/>
                  <a:gd name="T63" fmla="*/ 0 h 811"/>
                  <a:gd name="T64" fmla="*/ 0 w 1693"/>
                  <a:gd name="T65" fmla="*/ 0 h 811"/>
                  <a:gd name="T66" fmla="*/ 0 w 1693"/>
                  <a:gd name="T67" fmla="*/ 0 h 811"/>
                  <a:gd name="T68" fmla="*/ 0 w 1693"/>
                  <a:gd name="T69" fmla="*/ 0 h 811"/>
                  <a:gd name="T70" fmla="*/ 0 w 1693"/>
                  <a:gd name="T71" fmla="*/ 0 h 811"/>
                  <a:gd name="T72" fmla="*/ 0 w 1693"/>
                  <a:gd name="T73" fmla="*/ 0 h 811"/>
                  <a:gd name="T74" fmla="*/ 0 w 1693"/>
                  <a:gd name="T75" fmla="*/ 0 h 811"/>
                  <a:gd name="T76" fmla="*/ 0 w 1693"/>
                  <a:gd name="T77" fmla="*/ 0 h 811"/>
                  <a:gd name="T78" fmla="*/ 0 w 1693"/>
                  <a:gd name="T79" fmla="*/ 0 h 811"/>
                  <a:gd name="T80" fmla="*/ 0 w 1693"/>
                  <a:gd name="T81" fmla="*/ 0 h 811"/>
                  <a:gd name="T82" fmla="*/ 0 w 1693"/>
                  <a:gd name="T83" fmla="*/ 0 h 811"/>
                  <a:gd name="T84" fmla="*/ 0 w 1693"/>
                  <a:gd name="T85" fmla="*/ 0 h 811"/>
                  <a:gd name="T86" fmla="*/ 0 w 1693"/>
                  <a:gd name="T87" fmla="*/ 0 h 811"/>
                  <a:gd name="T88" fmla="*/ 0 w 1693"/>
                  <a:gd name="T89" fmla="*/ 0 h 811"/>
                  <a:gd name="T90" fmla="*/ 0 w 1693"/>
                  <a:gd name="T91" fmla="*/ 0 h 811"/>
                  <a:gd name="T92" fmla="*/ 0 w 1693"/>
                  <a:gd name="T93" fmla="*/ 0 h 811"/>
                  <a:gd name="T94" fmla="*/ 0 w 1693"/>
                  <a:gd name="T95" fmla="*/ 0 h 811"/>
                  <a:gd name="T96" fmla="*/ 0 w 1693"/>
                  <a:gd name="T97" fmla="*/ 0 h 811"/>
                  <a:gd name="T98" fmla="*/ 0 w 1693"/>
                  <a:gd name="T99" fmla="*/ 0 h 811"/>
                  <a:gd name="T100" fmla="*/ 0 w 1693"/>
                  <a:gd name="T101" fmla="*/ 0 h 811"/>
                  <a:gd name="T102" fmla="*/ 0 w 1693"/>
                  <a:gd name="T103" fmla="*/ 0 h 811"/>
                  <a:gd name="T104" fmla="*/ 0 w 1693"/>
                  <a:gd name="T105" fmla="*/ 0 h 811"/>
                  <a:gd name="T106" fmla="*/ 0 w 1693"/>
                  <a:gd name="T107" fmla="*/ 0 h 8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93"/>
                  <a:gd name="T163" fmla="*/ 0 h 811"/>
                  <a:gd name="T164" fmla="*/ 1693 w 1693"/>
                  <a:gd name="T165" fmla="*/ 811 h 8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93" h="811">
                    <a:moveTo>
                      <a:pt x="1374" y="787"/>
                    </a:moveTo>
                    <a:lnTo>
                      <a:pt x="1402" y="754"/>
                    </a:lnTo>
                    <a:lnTo>
                      <a:pt x="1381" y="730"/>
                    </a:lnTo>
                    <a:lnTo>
                      <a:pt x="1362" y="705"/>
                    </a:lnTo>
                    <a:lnTo>
                      <a:pt x="1371" y="657"/>
                    </a:lnTo>
                    <a:lnTo>
                      <a:pt x="1381" y="609"/>
                    </a:lnTo>
                    <a:lnTo>
                      <a:pt x="1368" y="554"/>
                    </a:lnTo>
                    <a:lnTo>
                      <a:pt x="1312" y="572"/>
                    </a:lnTo>
                    <a:lnTo>
                      <a:pt x="1283" y="588"/>
                    </a:lnTo>
                    <a:lnTo>
                      <a:pt x="1247" y="600"/>
                    </a:lnTo>
                    <a:lnTo>
                      <a:pt x="1247" y="550"/>
                    </a:lnTo>
                    <a:lnTo>
                      <a:pt x="1236" y="541"/>
                    </a:lnTo>
                    <a:lnTo>
                      <a:pt x="1256" y="527"/>
                    </a:lnTo>
                    <a:lnTo>
                      <a:pt x="1178" y="530"/>
                    </a:lnTo>
                    <a:lnTo>
                      <a:pt x="1241" y="472"/>
                    </a:lnTo>
                    <a:lnTo>
                      <a:pt x="1302" y="414"/>
                    </a:lnTo>
                    <a:lnTo>
                      <a:pt x="1365" y="356"/>
                    </a:lnTo>
                    <a:lnTo>
                      <a:pt x="1427" y="297"/>
                    </a:lnTo>
                    <a:lnTo>
                      <a:pt x="1495" y="242"/>
                    </a:lnTo>
                    <a:lnTo>
                      <a:pt x="1560" y="187"/>
                    </a:lnTo>
                    <a:lnTo>
                      <a:pt x="1626" y="132"/>
                    </a:lnTo>
                    <a:lnTo>
                      <a:pt x="1693" y="75"/>
                    </a:lnTo>
                    <a:lnTo>
                      <a:pt x="1611" y="56"/>
                    </a:lnTo>
                    <a:lnTo>
                      <a:pt x="1535" y="48"/>
                    </a:lnTo>
                    <a:lnTo>
                      <a:pt x="1460" y="41"/>
                    </a:lnTo>
                    <a:lnTo>
                      <a:pt x="1362" y="33"/>
                    </a:lnTo>
                    <a:lnTo>
                      <a:pt x="1356" y="27"/>
                    </a:lnTo>
                    <a:lnTo>
                      <a:pt x="1320" y="20"/>
                    </a:lnTo>
                    <a:lnTo>
                      <a:pt x="1296" y="18"/>
                    </a:lnTo>
                    <a:lnTo>
                      <a:pt x="1286" y="12"/>
                    </a:lnTo>
                    <a:lnTo>
                      <a:pt x="1248" y="18"/>
                    </a:lnTo>
                    <a:lnTo>
                      <a:pt x="1272" y="5"/>
                    </a:lnTo>
                    <a:lnTo>
                      <a:pt x="1248" y="0"/>
                    </a:lnTo>
                    <a:lnTo>
                      <a:pt x="1147" y="24"/>
                    </a:lnTo>
                    <a:lnTo>
                      <a:pt x="1127" y="21"/>
                    </a:lnTo>
                    <a:lnTo>
                      <a:pt x="1093" y="30"/>
                    </a:lnTo>
                    <a:lnTo>
                      <a:pt x="1089" y="38"/>
                    </a:lnTo>
                    <a:lnTo>
                      <a:pt x="1068" y="50"/>
                    </a:lnTo>
                    <a:lnTo>
                      <a:pt x="1081" y="33"/>
                    </a:lnTo>
                    <a:lnTo>
                      <a:pt x="998" y="48"/>
                    </a:lnTo>
                    <a:lnTo>
                      <a:pt x="909" y="80"/>
                    </a:lnTo>
                    <a:lnTo>
                      <a:pt x="824" y="109"/>
                    </a:lnTo>
                    <a:lnTo>
                      <a:pt x="751" y="112"/>
                    </a:lnTo>
                    <a:lnTo>
                      <a:pt x="706" y="136"/>
                    </a:lnTo>
                    <a:lnTo>
                      <a:pt x="738" y="184"/>
                    </a:lnTo>
                    <a:lnTo>
                      <a:pt x="724" y="196"/>
                    </a:lnTo>
                    <a:lnTo>
                      <a:pt x="786" y="205"/>
                    </a:lnTo>
                    <a:lnTo>
                      <a:pt x="768" y="223"/>
                    </a:lnTo>
                    <a:lnTo>
                      <a:pt x="814" y="224"/>
                    </a:lnTo>
                    <a:lnTo>
                      <a:pt x="754" y="223"/>
                    </a:lnTo>
                    <a:lnTo>
                      <a:pt x="751" y="206"/>
                    </a:lnTo>
                    <a:lnTo>
                      <a:pt x="742" y="232"/>
                    </a:lnTo>
                    <a:lnTo>
                      <a:pt x="759" y="242"/>
                    </a:lnTo>
                    <a:lnTo>
                      <a:pt x="730" y="245"/>
                    </a:lnTo>
                    <a:lnTo>
                      <a:pt x="648" y="239"/>
                    </a:lnTo>
                    <a:lnTo>
                      <a:pt x="684" y="220"/>
                    </a:lnTo>
                    <a:lnTo>
                      <a:pt x="587" y="239"/>
                    </a:lnTo>
                    <a:lnTo>
                      <a:pt x="465" y="269"/>
                    </a:lnTo>
                    <a:lnTo>
                      <a:pt x="506" y="284"/>
                    </a:lnTo>
                    <a:lnTo>
                      <a:pt x="478" y="287"/>
                    </a:lnTo>
                    <a:lnTo>
                      <a:pt x="471" y="318"/>
                    </a:lnTo>
                    <a:lnTo>
                      <a:pt x="575" y="318"/>
                    </a:lnTo>
                    <a:lnTo>
                      <a:pt x="589" y="327"/>
                    </a:lnTo>
                    <a:lnTo>
                      <a:pt x="677" y="300"/>
                    </a:lnTo>
                    <a:lnTo>
                      <a:pt x="657" y="320"/>
                    </a:lnTo>
                    <a:lnTo>
                      <a:pt x="641" y="326"/>
                    </a:lnTo>
                    <a:lnTo>
                      <a:pt x="621" y="357"/>
                    </a:lnTo>
                    <a:lnTo>
                      <a:pt x="556" y="372"/>
                    </a:lnTo>
                    <a:lnTo>
                      <a:pt x="460" y="394"/>
                    </a:lnTo>
                    <a:lnTo>
                      <a:pt x="475" y="385"/>
                    </a:lnTo>
                    <a:lnTo>
                      <a:pt x="442" y="393"/>
                    </a:lnTo>
                    <a:lnTo>
                      <a:pt x="398" y="414"/>
                    </a:lnTo>
                    <a:lnTo>
                      <a:pt x="403" y="414"/>
                    </a:lnTo>
                    <a:lnTo>
                      <a:pt x="386" y="421"/>
                    </a:lnTo>
                    <a:lnTo>
                      <a:pt x="318" y="450"/>
                    </a:lnTo>
                    <a:lnTo>
                      <a:pt x="298" y="454"/>
                    </a:lnTo>
                    <a:lnTo>
                      <a:pt x="302" y="460"/>
                    </a:lnTo>
                    <a:lnTo>
                      <a:pt x="278" y="468"/>
                    </a:lnTo>
                    <a:lnTo>
                      <a:pt x="286" y="485"/>
                    </a:lnTo>
                    <a:lnTo>
                      <a:pt x="332" y="468"/>
                    </a:lnTo>
                    <a:lnTo>
                      <a:pt x="289" y="488"/>
                    </a:lnTo>
                    <a:lnTo>
                      <a:pt x="290" y="494"/>
                    </a:lnTo>
                    <a:lnTo>
                      <a:pt x="338" y="500"/>
                    </a:lnTo>
                    <a:lnTo>
                      <a:pt x="320" y="502"/>
                    </a:lnTo>
                    <a:lnTo>
                      <a:pt x="329" y="511"/>
                    </a:lnTo>
                    <a:lnTo>
                      <a:pt x="299" y="511"/>
                    </a:lnTo>
                    <a:lnTo>
                      <a:pt x="283" y="503"/>
                    </a:lnTo>
                    <a:lnTo>
                      <a:pt x="250" y="520"/>
                    </a:lnTo>
                    <a:lnTo>
                      <a:pt x="266" y="554"/>
                    </a:lnTo>
                    <a:lnTo>
                      <a:pt x="336" y="535"/>
                    </a:lnTo>
                    <a:lnTo>
                      <a:pt x="380" y="512"/>
                    </a:lnTo>
                    <a:lnTo>
                      <a:pt x="335" y="544"/>
                    </a:lnTo>
                    <a:lnTo>
                      <a:pt x="309" y="576"/>
                    </a:lnTo>
                    <a:lnTo>
                      <a:pt x="295" y="591"/>
                    </a:lnTo>
                    <a:lnTo>
                      <a:pt x="295" y="593"/>
                    </a:lnTo>
                    <a:lnTo>
                      <a:pt x="269" y="614"/>
                    </a:lnTo>
                    <a:lnTo>
                      <a:pt x="353" y="600"/>
                    </a:lnTo>
                    <a:lnTo>
                      <a:pt x="374" y="603"/>
                    </a:lnTo>
                    <a:lnTo>
                      <a:pt x="374" y="627"/>
                    </a:lnTo>
                    <a:lnTo>
                      <a:pt x="423" y="594"/>
                    </a:lnTo>
                    <a:lnTo>
                      <a:pt x="438" y="596"/>
                    </a:lnTo>
                    <a:lnTo>
                      <a:pt x="409" y="606"/>
                    </a:lnTo>
                    <a:lnTo>
                      <a:pt x="412" y="617"/>
                    </a:lnTo>
                    <a:lnTo>
                      <a:pt x="487" y="596"/>
                    </a:lnTo>
                    <a:lnTo>
                      <a:pt x="420" y="636"/>
                    </a:lnTo>
                    <a:lnTo>
                      <a:pt x="430" y="638"/>
                    </a:lnTo>
                    <a:lnTo>
                      <a:pt x="421" y="638"/>
                    </a:lnTo>
                    <a:lnTo>
                      <a:pt x="381" y="668"/>
                    </a:lnTo>
                    <a:lnTo>
                      <a:pt x="359" y="673"/>
                    </a:lnTo>
                    <a:lnTo>
                      <a:pt x="292" y="711"/>
                    </a:lnTo>
                    <a:lnTo>
                      <a:pt x="184" y="742"/>
                    </a:lnTo>
                    <a:lnTo>
                      <a:pt x="174" y="759"/>
                    </a:lnTo>
                    <a:lnTo>
                      <a:pt x="157" y="759"/>
                    </a:lnTo>
                    <a:lnTo>
                      <a:pt x="148" y="766"/>
                    </a:lnTo>
                    <a:lnTo>
                      <a:pt x="148" y="756"/>
                    </a:lnTo>
                    <a:lnTo>
                      <a:pt x="114" y="756"/>
                    </a:lnTo>
                    <a:lnTo>
                      <a:pt x="0" y="805"/>
                    </a:lnTo>
                    <a:lnTo>
                      <a:pt x="6" y="800"/>
                    </a:lnTo>
                    <a:lnTo>
                      <a:pt x="15" y="805"/>
                    </a:lnTo>
                    <a:lnTo>
                      <a:pt x="39" y="793"/>
                    </a:lnTo>
                    <a:lnTo>
                      <a:pt x="45" y="799"/>
                    </a:lnTo>
                    <a:lnTo>
                      <a:pt x="96" y="775"/>
                    </a:lnTo>
                    <a:lnTo>
                      <a:pt x="121" y="773"/>
                    </a:lnTo>
                    <a:lnTo>
                      <a:pt x="103" y="776"/>
                    </a:lnTo>
                    <a:lnTo>
                      <a:pt x="156" y="767"/>
                    </a:lnTo>
                    <a:lnTo>
                      <a:pt x="192" y="766"/>
                    </a:lnTo>
                    <a:lnTo>
                      <a:pt x="200" y="762"/>
                    </a:lnTo>
                    <a:lnTo>
                      <a:pt x="248" y="750"/>
                    </a:lnTo>
                    <a:lnTo>
                      <a:pt x="263" y="745"/>
                    </a:lnTo>
                    <a:lnTo>
                      <a:pt x="274" y="735"/>
                    </a:lnTo>
                    <a:lnTo>
                      <a:pt x="405" y="687"/>
                    </a:lnTo>
                    <a:lnTo>
                      <a:pt x="517" y="647"/>
                    </a:lnTo>
                    <a:lnTo>
                      <a:pt x="618" y="603"/>
                    </a:lnTo>
                    <a:lnTo>
                      <a:pt x="596" y="590"/>
                    </a:lnTo>
                    <a:lnTo>
                      <a:pt x="683" y="553"/>
                    </a:lnTo>
                    <a:lnTo>
                      <a:pt x="701" y="548"/>
                    </a:lnTo>
                    <a:lnTo>
                      <a:pt x="714" y="532"/>
                    </a:lnTo>
                    <a:lnTo>
                      <a:pt x="789" y="503"/>
                    </a:lnTo>
                    <a:lnTo>
                      <a:pt x="863" y="481"/>
                    </a:lnTo>
                    <a:lnTo>
                      <a:pt x="914" y="471"/>
                    </a:lnTo>
                    <a:lnTo>
                      <a:pt x="881" y="485"/>
                    </a:lnTo>
                    <a:lnTo>
                      <a:pt x="890" y="497"/>
                    </a:lnTo>
                    <a:lnTo>
                      <a:pt x="872" y="496"/>
                    </a:lnTo>
                    <a:lnTo>
                      <a:pt x="796" y="509"/>
                    </a:lnTo>
                    <a:lnTo>
                      <a:pt x="726" y="560"/>
                    </a:lnTo>
                    <a:lnTo>
                      <a:pt x="760" y="556"/>
                    </a:lnTo>
                    <a:lnTo>
                      <a:pt x="705" y="578"/>
                    </a:lnTo>
                    <a:lnTo>
                      <a:pt x="732" y="582"/>
                    </a:lnTo>
                    <a:lnTo>
                      <a:pt x="787" y="559"/>
                    </a:lnTo>
                    <a:lnTo>
                      <a:pt x="771" y="571"/>
                    </a:lnTo>
                    <a:lnTo>
                      <a:pt x="790" y="560"/>
                    </a:lnTo>
                    <a:lnTo>
                      <a:pt x="802" y="560"/>
                    </a:lnTo>
                    <a:lnTo>
                      <a:pt x="809" y="553"/>
                    </a:lnTo>
                    <a:lnTo>
                      <a:pt x="811" y="557"/>
                    </a:lnTo>
                    <a:lnTo>
                      <a:pt x="836" y="544"/>
                    </a:lnTo>
                    <a:lnTo>
                      <a:pt x="860" y="547"/>
                    </a:lnTo>
                    <a:lnTo>
                      <a:pt x="908" y="524"/>
                    </a:lnTo>
                    <a:lnTo>
                      <a:pt x="902" y="520"/>
                    </a:lnTo>
                    <a:lnTo>
                      <a:pt x="917" y="512"/>
                    </a:lnTo>
                    <a:lnTo>
                      <a:pt x="906" y="508"/>
                    </a:lnTo>
                    <a:lnTo>
                      <a:pt x="930" y="499"/>
                    </a:lnTo>
                    <a:lnTo>
                      <a:pt x="972" y="481"/>
                    </a:lnTo>
                    <a:lnTo>
                      <a:pt x="939" y="497"/>
                    </a:lnTo>
                    <a:lnTo>
                      <a:pt x="960" y="494"/>
                    </a:lnTo>
                    <a:lnTo>
                      <a:pt x="957" y="500"/>
                    </a:lnTo>
                    <a:lnTo>
                      <a:pt x="1018" y="488"/>
                    </a:lnTo>
                    <a:lnTo>
                      <a:pt x="1001" y="491"/>
                    </a:lnTo>
                    <a:lnTo>
                      <a:pt x="998" y="502"/>
                    </a:lnTo>
                    <a:lnTo>
                      <a:pt x="989" y="506"/>
                    </a:lnTo>
                    <a:lnTo>
                      <a:pt x="1006" y="508"/>
                    </a:lnTo>
                    <a:lnTo>
                      <a:pt x="1008" y="509"/>
                    </a:lnTo>
                    <a:lnTo>
                      <a:pt x="995" y="521"/>
                    </a:lnTo>
                    <a:lnTo>
                      <a:pt x="1009" y="527"/>
                    </a:lnTo>
                    <a:lnTo>
                      <a:pt x="1050" y="512"/>
                    </a:lnTo>
                    <a:lnTo>
                      <a:pt x="1033" y="524"/>
                    </a:lnTo>
                    <a:lnTo>
                      <a:pt x="1045" y="538"/>
                    </a:lnTo>
                    <a:lnTo>
                      <a:pt x="1099" y="541"/>
                    </a:lnTo>
                    <a:lnTo>
                      <a:pt x="1151" y="544"/>
                    </a:lnTo>
                    <a:lnTo>
                      <a:pt x="1154" y="557"/>
                    </a:lnTo>
                    <a:lnTo>
                      <a:pt x="1209" y="548"/>
                    </a:lnTo>
                    <a:lnTo>
                      <a:pt x="1232" y="554"/>
                    </a:lnTo>
                    <a:lnTo>
                      <a:pt x="1212" y="562"/>
                    </a:lnTo>
                    <a:lnTo>
                      <a:pt x="1221" y="548"/>
                    </a:lnTo>
                    <a:lnTo>
                      <a:pt x="1198" y="565"/>
                    </a:lnTo>
                    <a:lnTo>
                      <a:pt x="1224" y="599"/>
                    </a:lnTo>
                    <a:lnTo>
                      <a:pt x="1251" y="633"/>
                    </a:lnTo>
                    <a:lnTo>
                      <a:pt x="1272" y="630"/>
                    </a:lnTo>
                    <a:lnTo>
                      <a:pt x="1263" y="600"/>
                    </a:lnTo>
                    <a:lnTo>
                      <a:pt x="1281" y="605"/>
                    </a:lnTo>
                    <a:lnTo>
                      <a:pt x="1301" y="599"/>
                    </a:lnTo>
                    <a:lnTo>
                      <a:pt x="1307" y="600"/>
                    </a:lnTo>
                    <a:lnTo>
                      <a:pt x="1293" y="617"/>
                    </a:lnTo>
                    <a:lnTo>
                      <a:pt x="1295" y="626"/>
                    </a:lnTo>
                    <a:lnTo>
                      <a:pt x="1298" y="635"/>
                    </a:lnTo>
                    <a:lnTo>
                      <a:pt x="1341" y="585"/>
                    </a:lnTo>
                    <a:lnTo>
                      <a:pt x="1333" y="614"/>
                    </a:lnTo>
                    <a:lnTo>
                      <a:pt x="1342" y="638"/>
                    </a:lnTo>
                    <a:lnTo>
                      <a:pt x="1351" y="633"/>
                    </a:lnTo>
                    <a:lnTo>
                      <a:pt x="1354" y="642"/>
                    </a:lnTo>
                    <a:lnTo>
                      <a:pt x="1342" y="650"/>
                    </a:lnTo>
                    <a:lnTo>
                      <a:pt x="1366" y="653"/>
                    </a:lnTo>
                    <a:lnTo>
                      <a:pt x="1353" y="653"/>
                    </a:lnTo>
                    <a:lnTo>
                      <a:pt x="1353" y="668"/>
                    </a:lnTo>
                    <a:lnTo>
                      <a:pt x="1339" y="663"/>
                    </a:lnTo>
                    <a:lnTo>
                      <a:pt x="1342" y="681"/>
                    </a:lnTo>
                    <a:lnTo>
                      <a:pt x="1326" y="684"/>
                    </a:lnTo>
                    <a:lnTo>
                      <a:pt x="1330" y="690"/>
                    </a:lnTo>
                    <a:lnTo>
                      <a:pt x="1338" y="714"/>
                    </a:lnTo>
                    <a:lnTo>
                      <a:pt x="1356" y="739"/>
                    </a:lnTo>
                    <a:lnTo>
                      <a:pt x="1339" y="741"/>
                    </a:lnTo>
                    <a:lnTo>
                      <a:pt x="1298" y="772"/>
                    </a:lnTo>
                    <a:lnTo>
                      <a:pt x="1317" y="764"/>
                    </a:lnTo>
                    <a:lnTo>
                      <a:pt x="1369" y="745"/>
                    </a:lnTo>
                    <a:lnTo>
                      <a:pt x="1338" y="785"/>
                    </a:lnTo>
                    <a:lnTo>
                      <a:pt x="1324" y="791"/>
                    </a:lnTo>
                    <a:lnTo>
                      <a:pt x="1356" y="784"/>
                    </a:lnTo>
                    <a:lnTo>
                      <a:pt x="1333" y="797"/>
                    </a:lnTo>
                    <a:lnTo>
                      <a:pt x="1324" y="811"/>
                    </a:lnTo>
                    <a:lnTo>
                      <a:pt x="1374" y="787"/>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1" name="Freeform 402"/>
              <p:cNvSpPr>
                <a:spLocks noChangeAspect="1"/>
              </p:cNvSpPr>
              <p:nvPr/>
            </p:nvSpPr>
            <p:spPr bwMode="auto">
              <a:xfrm>
                <a:off x="675" y="1654"/>
                <a:ext cx="41" cy="18"/>
              </a:xfrm>
              <a:custGeom>
                <a:avLst/>
                <a:gdLst>
                  <a:gd name="T0" fmla="*/ 0 w 123"/>
                  <a:gd name="T1" fmla="*/ 0 h 65"/>
                  <a:gd name="T2" fmla="*/ 0 w 123"/>
                  <a:gd name="T3" fmla="*/ 0 h 65"/>
                  <a:gd name="T4" fmla="*/ 0 w 123"/>
                  <a:gd name="T5" fmla="*/ 0 h 65"/>
                  <a:gd name="T6" fmla="*/ 0 w 123"/>
                  <a:gd name="T7" fmla="*/ 0 h 65"/>
                  <a:gd name="T8" fmla="*/ 0 w 123"/>
                  <a:gd name="T9" fmla="*/ 0 h 65"/>
                  <a:gd name="T10" fmla="*/ 0 w 123"/>
                  <a:gd name="T11" fmla="*/ 0 h 65"/>
                  <a:gd name="T12" fmla="*/ 0 w 123"/>
                  <a:gd name="T13" fmla="*/ 0 h 65"/>
                  <a:gd name="T14" fmla="*/ 0 w 123"/>
                  <a:gd name="T15" fmla="*/ 0 h 65"/>
                  <a:gd name="T16" fmla="*/ 0 w 123"/>
                  <a:gd name="T17" fmla="*/ 0 h 65"/>
                  <a:gd name="T18" fmla="*/ 0 w 123"/>
                  <a:gd name="T19" fmla="*/ 0 h 65"/>
                  <a:gd name="T20" fmla="*/ 0 w 123"/>
                  <a:gd name="T21" fmla="*/ 0 h 65"/>
                  <a:gd name="T22" fmla="*/ 0 w 123"/>
                  <a:gd name="T23" fmla="*/ 0 h 65"/>
                  <a:gd name="T24" fmla="*/ 0 w 123"/>
                  <a:gd name="T25" fmla="*/ 0 h 65"/>
                  <a:gd name="T26" fmla="*/ 0 w 123"/>
                  <a:gd name="T27" fmla="*/ 0 h 65"/>
                  <a:gd name="T28" fmla="*/ 0 w 123"/>
                  <a:gd name="T29" fmla="*/ 0 h 65"/>
                  <a:gd name="T30" fmla="*/ 0 w 123"/>
                  <a:gd name="T31" fmla="*/ 0 h 65"/>
                  <a:gd name="T32" fmla="*/ 0 w 123"/>
                  <a:gd name="T33" fmla="*/ 0 h 65"/>
                  <a:gd name="T34" fmla="*/ 0 w 123"/>
                  <a:gd name="T35" fmla="*/ 0 h 65"/>
                  <a:gd name="T36" fmla="*/ 0 w 123"/>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65"/>
                  <a:gd name="T59" fmla="*/ 123 w 123"/>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65">
                    <a:moveTo>
                      <a:pt x="123" y="19"/>
                    </a:moveTo>
                    <a:lnTo>
                      <a:pt x="112" y="16"/>
                    </a:lnTo>
                    <a:lnTo>
                      <a:pt x="117" y="6"/>
                    </a:lnTo>
                    <a:lnTo>
                      <a:pt x="111" y="6"/>
                    </a:lnTo>
                    <a:lnTo>
                      <a:pt x="99" y="0"/>
                    </a:lnTo>
                    <a:lnTo>
                      <a:pt x="90" y="12"/>
                    </a:lnTo>
                    <a:lnTo>
                      <a:pt x="78" y="10"/>
                    </a:lnTo>
                    <a:lnTo>
                      <a:pt x="58" y="15"/>
                    </a:lnTo>
                    <a:lnTo>
                      <a:pt x="42" y="37"/>
                    </a:lnTo>
                    <a:lnTo>
                      <a:pt x="40" y="18"/>
                    </a:lnTo>
                    <a:lnTo>
                      <a:pt x="6" y="38"/>
                    </a:lnTo>
                    <a:lnTo>
                      <a:pt x="5" y="55"/>
                    </a:lnTo>
                    <a:lnTo>
                      <a:pt x="11" y="46"/>
                    </a:lnTo>
                    <a:lnTo>
                      <a:pt x="23" y="49"/>
                    </a:lnTo>
                    <a:lnTo>
                      <a:pt x="0" y="65"/>
                    </a:lnTo>
                    <a:lnTo>
                      <a:pt x="27" y="49"/>
                    </a:lnTo>
                    <a:lnTo>
                      <a:pt x="79" y="34"/>
                    </a:lnTo>
                    <a:lnTo>
                      <a:pt x="88" y="28"/>
                    </a:lnTo>
                    <a:lnTo>
                      <a:pt x="123" y="1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2" name="Freeform 403"/>
              <p:cNvSpPr>
                <a:spLocks noChangeAspect="1"/>
              </p:cNvSpPr>
              <p:nvPr/>
            </p:nvSpPr>
            <p:spPr bwMode="auto">
              <a:xfrm>
                <a:off x="582" y="1571"/>
                <a:ext cx="32" cy="9"/>
              </a:xfrm>
              <a:custGeom>
                <a:avLst/>
                <a:gdLst>
                  <a:gd name="T0" fmla="*/ 0 w 103"/>
                  <a:gd name="T1" fmla="*/ 0 h 34"/>
                  <a:gd name="T2" fmla="*/ 0 w 103"/>
                  <a:gd name="T3" fmla="*/ 0 h 34"/>
                  <a:gd name="T4" fmla="*/ 0 w 103"/>
                  <a:gd name="T5" fmla="*/ 0 h 34"/>
                  <a:gd name="T6" fmla="*/ 0 w 103"/>
                  <a:gd name="T7" fmla="*/ 0 h 34"/>
                  <a:gd name="T8" fmla="*/ 0 w 103"/>
                  <a:gd name="T9" fmla="*/ 0 h 34"/>
                  <a:gd name="T10" fmla="*/ 0 w 103"/>
                  <a:gd name="T11" fmla="*/ 0 h 34"/>
                  <a:gd name="T12" fmla="*/ 0 w 103"/>
                  <a:gd name="T13" fmla="*/ 0 h 34"/>
                  <a:gd name="T14" fmla="*/ 0 w 103"/>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34"/>
                  <a:gd name="T26" fmla="*/ 103 w 103"/>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34">
                    <a:moveTo>
                      <a:pt x="103" y="19"/>
                    </a:moveTo>
                    <a:lnTo>
                      <a:pt x="51" y="34"/>
                    </a:lnTo>
                    <a:lnTo>
                      <a:pt x="31" y="13"/>
                    </a:lnTo>
                    <a:lnTo>
                      <a:pt x="39" y="22"/>
                    </a:lnTo>
                    <a:lnTo>
                      <a:pt x="0" y="18"/>
                    </a:lnTo>
                    <a:lnTo>
                      <a:pt x="12" y="1"/>
                    </a:lnTo>
                    <a:lnTo>
                      <a:pt x="54" y="0"/>
                    </a:lnTo>
                    <a:lnTo>
                      <a:pt x="103" y="1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3" name="Freeform 404"/>
              <p:cNvSpPr>
                <a:spLocks noChangeAspect="1"/>
              </p:cNvSpPr>
              <p:nvPr/>
            </p:nvSpPr>
            <p:spPr bwMode="auto">
              <a:xfrm>
                <a:off x="928" y="1678"/>
                <a:ext cx="18" cy="25"/>
              </a:xfrm>
              <a:custGeom>
                <a:avLst/>
                <a:gdLst>
                  <a:gd name="T0" fmla="*/ 0 w 51"/>
                  <a:gd name="T1" fmla="*/ 0 h 85"/>
                  <a:gd name="T2" fmla="*/ 0 w 51"/>
                  <a:gd name="T3" fmla="*/ 0 h 85"/>
                  <a:gd name="T4" fmla="*/ 0 w 51"/>
                  <a:gd name="T5" fmla="*/ 0 h 85"/>
                  <a:gd name="T6" fmla="*/ 0 w 51"/>
                  <a:gd name="T7" fmla="*/ 0 h 85"/>
                  <a:gd name="T8" fmla="*/ 0 w 51"/>
                  <a:gd name="T9" fmla="*/ 0 h 85"/>
                  <a:gd name="T10" fmla="*/ 0 w 51"/>
                  <a:gd name="T11" fmla="*/ 0 h 85"/>
                  <a:gd name="T12" fmla="*/ 0 w 51"/>
                  <a:gd name="T13" fmla="*/ 0 h 85"/>
                  <a:gd name="T14" fmla="*/ 0 w 51"/>
                  <a:gd name="T15" fmla="*/ 0 h 85"/>
                  <a:gd name="T16" fmla="*/ 0 w 51"/>
                  <a:gd name="T17" fmla="*/ 0 h 85"/>
                  <a:gd name="T18" fmla="*/ 0 w 51"/>
                  <a:gd name="T19" fmla="*/ 0 h 85"/>
                  <a:gd name="T20" fmla="*/ 0 w 51"/>
                  <a:gd name="T21" fmla="*/ 0 h 85"/>
                  <a:gd name="T22" fmla="*/ 0 w 51"/>
                  <a:gd name="T23" fmla="*/ 0 h 85"/>
                  <a:gd name="T24" fmla="*/ 0 w 51"/>
                  <a:gd name="T25" fmla="*/ 0 h 85"/>
                  <a:gd name="T26" fmla="*/ 0 w 51"/>
                  <a:gd name="T27" fmla="*/ 0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85"/>
                  <a:gd name="T44" fmla="*/ 51 w 51"/>
                  <a:gd name="T45" fmla="*/ 85 h 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85">
                    <a:moveTo>
                      <a:pt x="30" y="78"/>
                    </a:moveTo>
                    <a:lnTo>
                      <a:pt x="23" y="85"/>
                    </a:lnTo>
                    <a:lnTo>
                      <a:pt x="20" y="66"/>
                    </a:lnTo>
                    <a:lnTo>
                      <a:pt x="0" y="55"/>
                    </a:lnTo>
                    <a:lnTo>
                      <a:pt x="18" y="51"/>
                    </a:lnTo>
                    <a:lnTo>
                      <a:pt x="29" y="36"/>
                    </a:lnTo>
                    <a:lnTo>
                      <a:pt x="12" y="39"/>
                    </a:lnTo>
                    <a:lnTo>
                      <a:pt x="32" y="23"/>
                    </a:lnTo>
                    <a:lnTo>
                      <a:pt x="29" y="8"/>
                    </a:lnTo>
                    <a:lnTo>
                      <a:pt x="45" y="0"/>
                    </a:lnTo>
                    <a:lnTo>
                      <a:pt x="51" y="40"/>
                    </a:lnTo>
                    <a:lnTo>
                      <a:pt x="44" y="37"/>
                    </a:lnTo>
                    <a:lnTo>
                      <a:pt x="41" y="48"/>
                    </a:lnTo>
                    <a:lnTo>
                      <a:pt x="30" y="78"/>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4" name="Freeform 405"/>
              <p:cNvSpPr>
                <a:spLocks noChangeAspect="1"/>
              </p:cNvSpPr>
              <p:nvPr/>
            </p:nvSpPr>
            <p:spPr bwMode="auto">
              <a:xfrm>
                <a:off x="941" y="1648"/>
                <a:ext cx="17" cy="18"/>
              </a:xfrm>
              <a:custGeom>
                <a:avLst/>
                <a:gdLst>
                  <a:gd name="T0" fmla="*/ 0 w 56"/>
                  <a:gd name="T1" fmla="*/ 0 h 62"/>
                  <a:gd name="T2" fmla="*/ 0 w 56"/>
                  <a:gd name="T3" fmla="*/ 0 h 62"/>
                  <a:gd name="T4" fmla="*/ 0 w 56"/>
                  <a:gd name="T5" fmla="*/ 0 h 62"/>
                  <a:gd name="T6" fmla="*/ 0 w 56"/>
                  <a:gd name="T7" fmla="*/ 0 h 62"/>
                  <a:gd name="T8" fmla="*/ 0 w 56"/>
                  <a:gd name="T9" fmla="*/ 0 h 62"/>
                  <a:gd name="T10" fmla="*/ 0 w 56"/>
                  <a:gd name="T11" fmla="*/ 0 h 62"/>
                  <a:gd name="T12" fmla="*/ 0 w 56"/>
                  <a:gd name="T13" fmla="*/ 0 h 62"/>
                  <a:gd name="T14" fmla="*/ 0 60000 65536"/>
                  <a:gd name="T15" fmla="*/ 0 60000 65536"/>
                  <a:gd name="T16" fmla="*/ 0 60000 65536"/>
                  <a:gd name="T17" fmla="*/ 0 60000 65536"/>
                  <a:gd name="T18" fmla="*/ 0 60000 65536"/>
                  <a:gd name="T19" fmla="*/ 0 60000 65536"/>
                  <a:gd name="T20" fmla="*/ 0 60000 65536"/>
                  <a:gd name="T21" fmla="*/ 0 w 56"/>
                  <a:gd name="T22" fmla="*/ 0 h 62"/>
                  <a:gd name="T23" fmla="*/ 56 w 56"/>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2">
                    <a:moveTo>
                      <a:pt x="52" y="34"/>
                    </a:moveTo>
                    <a:lnTo>
                      <a:pt x="38" y="38"/>
                    </a:lnTo>
                    <a:lnTo>
                      <a:pt x="0" y="62"/>
                    </a:lnTo>
                    <a:lnTo>
                      <a:pt x="10" y="49"/>
                    </a:lnTo>
                    <a:lnTo>
                      <a:pt x="41" y="0"/>
                    </a:lnTo>
                    <a:lnTo>
                      <a:pt x="56" y="3"/>
                    </a:lnTo>
                    <a:lnTo>
                      <a:pt x="52" y="34"/>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5" name="Freeform 406"/>
              <p:cNvSpPr>
                <a:spLocks noChangeAspect="1"/>
              </p:cNvSpPr>
              <p:nvPr/>
            </p:nvSpPr>
            <p:spPr bwMode="auto">
              <a:xfrm>
                <a:off x="488" y="1696"/>
                <a:ext cx="28" cy="8"/>
              </a:xfrm>
              <a:custGeom>
                <a:avLst/>
                <a:gdLst>
                  <a:gd name="T0" fmla="*/ 0 w 83"/>
                  <a:gd name="T1" fmla="*/ 0 h 29"/>
                  <a:gd name="T2" fmla="*/ 0 w 83"/>
                  <a:gd name="T3" fmla="*/ 0 h 29"/>
                  <a:gd name="T4" fmla="*/ 0 w 83"/>
                  <a:gd name="T5" fmla="*/ 0 h 29"/>
                  <a:gd name="T6" fmla="*/ 0 w 83"/>
                  <a:gd name="T7" fmla="*/ 0 h 29"/>
                  <a:gd name="T8" fmla="*/ 0 w 83"/>
                  <a:gd name="T9" fmla="*/ 0 h 29"/>
                  <a:gd name="T10" fmla="*/ 0 60000 65536"/>
                  <a:gd name="T11" fmla="*/ 0 60000 65536"/>
                  <a:gd name="T12" fmla="*/ 0 60000 65536"/>
                  <a:gd name="T13" fmla="*/ 0 60000 65536"/>
                  <a:gd name="T14" fmla="*/ 0 60000 65536"/>
                  <a:gd name="T15" fmla="*/ 0 w 83"/>
                  <a:gd name="T16" fmla="*/ 0 h 29"/>
                  <a:gd name="T17" fmla="*/ 83 w 83"/>
                  <a:gd name="T18" fmla="*/ 29 h 29"/>
                </a:gdLst>
                <a:ahLst/>
                <a:cxnLst>
                  <a:cxn ang="T10">
                    <a:pos x="T0" y="T1"/>
                  </a:cxn>
                  <a:cxn ang="T11">
                    <a:pos x="T2" y="T3"/>
                  </a:cxn>
                  <a:cxn ang="T12">
                    <a:pos x="T4" y="T5"/>
                  </a:cxn>
                  <a:cxn ang="T13">
                    <a:pos x="T6" y="T7"/>
                  </a:cxn>
                  <a:cxn ang="T14">
                    <a:pos x="T8" y="T9"/>
                  </a:cxn>
                </a:cxnLst>
                <a:rect l="T15" t="T16" r="T17" b="T18"/>
                <a:pathLst>
                  <a:path w="83" h="29">
                    <a:moveTo>
                      <a:pt x="83" y="20"/>
                    </a:moveTo>
                    <a:lnTo>
                      <a:pt x="66" y="0"/>
                    </a:lnTo>
                    <a:lnTo>
                      <a:pt x="0" y="24"/>
                    </a:lnTo>
                    <a:lnTo>
                      <a:pt x="20" y="29"/>
                    </a:lnTo>
                    <a:lnTo>
                      <a:pt x="83" y="2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6" name="Freeform 407"/>
              <p:cNvSpPr>
                <a:spLocks noChangeAspect="1"/>
              </p:cNvSpPr>
              <p:nvPr/>
            </p:nvSpPr>
            <p:spPr bwMode="auto">
              <a:xfrm>
                <a:off x="565" y="1616"/>
                <a:ext cx="20" cy="9"/>
              </a:xfrm>
              <a:custGeom>
                <a:avLst/>
                <a:gdLst>
                  <a:gd name="T0" fmla="*/ 0 w 61"/>
                  <a:gd name="T1" fmla="*/ 0 h 25"/>
                  <a:gd name="T2" fmla="*/ 0 w 61"/>
                  <a:gd name="T3" fmla="*/ 0 h 25"/>
                  <a:gd name="T4" fmla="*/ 0 w 61"/>
                  <a:gd name="T5" fmla="*/ 0 h 25"/>
                  <a:gd name="T6" fmla="*/ 0 w 61"/>
                  <a:gd name="T7" fmla="*/ 0 h 25"/>
                  <a:gd name="T8" fmla="*/ 0 w 61"/>
                  <a:gd name="T9" fmla="*/ 0 h 25"/>
                  <a:gd name="T10" fmla="*/ 0 60000 65536"/>
                  <a:gd name="T11" fmla="*/ 0 60000 65536"/>
                  <a:gd name="T12" fmla="*/ 0 60000 65536"/>
                  <a:gd name="T13" fmla="*/ 0 60000 65536"/>
                  <a:gd name="T14" fmla="*/ 0 60000 65536"/>
                  <a:gd name="T15" fmla="*/ 0 w 61"/>
                  <a:gd name="T16" fmla="*/ 0 h 25"/>
                  <a:gd name="T17" fmla="*/ 61 w 61"/>
                  <a:gd name="T18" fmla="*/ 25 h 25"/>
                </a:gdLst>
                <a:ahLst/>
                <a:cxnLst>
                  <a:cxn ang="T10">
                    <a:pos x="T0" y="T1"/>
                  </a:cxn>
                  <a:cxn ang="T11">
                    <a:pos x="T2" y="T3"/>
                  </a:cxn>
                  <a:cxn ang="T12">
                    <a:pos x="T4" y="T5"/>
                  </a:cxn>
                  <a:cxn ang="T13">
                    <a:pos x="T6" y="T7"/>
                  </a:cxn>
                  <a:cxn ang="T14">
                    <a:pos x="T8" y="T9"/>
                  </a:cxn>
                </a:cxnLst>
                <a:rect l="T15" t="T16" r="T17" b="T18"/>
                <a:pathLst>
                  <a:path w="61" h="25">
                    <a:moveTo>
                      <a:pt x="59" y="19"/>
                    </a:moveTo>
                    <a:lnTo>
                      <a:pt x="36" y="25"/>
                    </a:lnTo>
                    <a:lnTo>
                      <a:pt x="0" y="15"/>
                    </a:lnTo>
                    <a:lnTo>
                      <a:pt x="61" y="0"/>
                    </a:lnTo>
                    <a:lnTo>
                      <a:pt x="59" y="19"/>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7" name="Freeform 408"/>
              <p:cNvSpPr>
                <a:spLocks noChangeAspect="1"/>
              </p:cNvSpPr>
              <p:nvPr/>
            </p:nvSpPr>
            <p:spPr bwMode="auto">
              <a:xfrm>
                <a:off x="927" y="1648"/>
                <a:ext cx="21" cy="12"/>
              </a:xfrm>
              <a:custGeom>
                <a:avLst/>
                <a:gdLst>
                  <a:gd name="T0" fmla="*/ 0 w 56"/>
                  <a:gd name="T1" fmla="*/ 0 h 42"/>
                  <a:gd name="T2" fmla="*/ 0 w 56"/>
                  <a:gd name="T3" fmla="*/ 0 h 42"/>
                  <a:gd name="T4" fmla="*/ 0 w 56"/>
                  <a:gd name="T5" fmla="*/ 0 h 42"/>
                  <a:gd name="T6" fmla="*/ 0 w 56"/>
                  <a:gd name="T7" fmla="*/ 0 h 42"/>
                  <a:gd name="T8" fmla="*/ 0 w 56"/>
                  <a:gd name="T9" fmla="*/ 0 h 42"/>
                  <a:gd name="T10" fmla="*/ 0 w 56"/>
                  <a:gd name="T11" fmla="*/ 0 h 42"/>
                  <a:gd name="T12" fmla="*/ 0 w 56"/>
                  <a:gd name="T13" fmla="*/ 0 h 42"/>
                  <a:gd name="T14" fmla="*/ 0 w 56"/>
                  <a:gd name="T15" fmla="*/ 0 h 42"/>
                  <a:gd name="T16" fmla="*/ 0 w 56"/>
                  <a:gd name="T17" fmla="*/ 0 h 42"/>
                  <a:gd name="T18" fmla="*/ 0 w 56"/>
                  <a:gd name="T19" fmla="*/ 0 h 42"/>
                  <a:gd name="T20" fmla="*/ 0 w 56"/>
                  <a:gd name="T21" fmla="*/ 0 h 42"/>
                  <a:gd name="T22" fmla="*/ 0 w 56"/>
                  <a:gd name="T23" fmla="*/ 0 h 42"/>
                  <a:gd name="T24" fmla="*/ 0 w 56"/>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42"/>
                  <a:gd name="T41" fmla="*/ 56 w 56"/>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42">
                    <a:moveTo>
                      <a:pt x="47" y="40"/>
                    </a:moveTo>
                    <a:lnTo>
                      <a:pt x="41" y="29"/>
                    </a:lnTo>
                    <a:lnTo>
                      <a:pt x="27" y="15"/>
                    </a:lnTo>
                    <a:lnTo>
                      <a:pt x="56" y="24"/>
                    </a:lnTo>
                    <a:lnTo>
                      <a:pt x="53" y="17"/>
                    </a:lnTo>
                    <a:lnTo>
                      <a:pt x="38" y="15"/>
                    </a:lnTo>
                    <a:lnTo>
                      <a:pt x="45" y="0"/>
                    </a:lnTo>
                    <a:lnTo>
                      <a:pt x="20" y="11"/>
                    </a:lnTo>
                    <a:lnTo>
                      <a:pt x="15" y="23"/>
                    </a:lnTo>
                    <a:lnTo>
                      <a:pt x="0" y="23"/>
                    </a:lnTo>
                    <a:lnTo>
                      <a:pt x="12" y="42"/>
                    </a:lnTo>
                    <a:lnTo>
                      <a:pt x="20" y="26"/>
                    </a:lnTo>
                    <a:lnTo>
                      <a:pt x="47" y="4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8" name="Freeform 409"/>
              <p:cNvSpPr>
                <a:spLocks noChangeAspect="1"/>
              </p:cNvSpPr>
              <p:nvPr/>
            </p:nvSpPr>
            <p:spPr bwMode="auto">
              <a:xfrm>
                <a:off x="925" y="1660"/>
                <a:ext cx="11" cy="19"/>
              </a:xfrm>
              <a:custGeom>
                <a:avLst/>
                <a:gdLst>
                  <a:gd name="T0" fmla="*/ 0 w 36"/>
                  <a:gd name="T1" fmla="*/ 0 h 65"/>
                  <a:gd name="T2" fmla="*/ 0 w 36"/>
                  <a:gd name="T3" fmla="*/ 0 h 65"/>
                  <a:gd name="T4" fmla="*/ 0 w 36"/>
                  <a:gd name="T5" fmla="*/ 0 h 65"/>
                  <a:gd name="T6" fmla="*/ 0 w 36"/>
                  <a:gd name="T7" fmla="*/ 0 h 65"/>
                  <a:gd name="T8" fmla="*/ 0 60000 65536"/>
                  <a:gd name="T9" fmla="*/ 0 60000 65536"/>
                  <a:gd name="T10" fmla="*/ 0 60000 65536"/>
                  <a:gd name="T11" fmla="*/ 0 60000 65536"/>
                  <a:gd name="T12" fmla="*/ 0 w 36"/>
                  <a:gd name="T13" fmla="*/ 0 h 65"/>
                  <a:gd name="T14" fmla="*/ 36 w 36"/>
                  <a:gd name="T15" fmla="*/ 65 h 65"/>
                </a:gdLst>
                <a:ahLst/>
                <a:cxnLst>
                  <a:cxn ang="T8">
                    <a:pos x="T0" y="T1"/>
                  </a:cxn>
                  <a:cxn ang="T9">
                    <a:pos x="T2" y="T3"/>
                  </a:cxn>
                  <a:cxn ang="T10">
                    <a:pos x="T4" y="T5"/>
                  </a:cxn>
                  <a:cxn ang="T11">
                    <a:pos x="T6" y="T7"/>
                  </a:cxn>
                </a:cxnLst>
                <a:rect l="T12" t="T13" r="T14" b="T15"/>
                <a:pathLst>
                  <a:path w="36" h="65">
                    <a:moveTo>
                      <a:pt x="0" y="65"/>
                    </a:moveTo>
                    <a:lnTo>
                      <a:pt x="36" y="0"/>
                    </a:lnTo>
                    <a:lnTo>
                      <a:pt x="11" y="12"/>
                    </a:lnTo>
                    <a:lnTo>
                      <a:pt x="0" y="65"/>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89" name="Freeform 410"/>
              <p:cNvSpPr>
                <a:spLocks noChangeAspect="1"/>
              </p:cNvSpPr>
              <p:nvPr/>
            </p:nvSpPr>
            <p:spPr bwMode="auto">
              <a:xfrm>
                <a:off x="944" y="1666"/>
                <a:ext cx="14" cy="9"/>
              </a:xfrm>
              <a:custGeom>
                <a:avLst/>
                <a:gdLst>
                  <a:gd name="T0" fmla="*/ 0 w 36"/>
                  <a:gd name="T1" fmla="*/ 0 h 33"/>
                  <a:gd name="T2" fmla="*/ 0 w 36"/>
                  <a:gd name="T3" fmla="*/ 0 h 33"/>
                  <a:gd name="T4" fmla="*/ 0 w 36"/>
                  <a:gd name="T5" fmla="*/ 0 h 33"/>
                  <a:gd name="T6" fmla="*/ 0 w 36"/>
                  <a:gd name="T7" fmla="*/ 0 h 33"/>
                  <a:gd name="T8" fmla="*/ 0 w 36"/>
                  <a:gd name="T9" fmla="*/ 0 h 33"/>
                  <a:gd name="T10" fmla="*/ 0 w 36"/>
                  <a:gd name="T11" fmla="*/ 0 h 33"/>
                  <a:gd name="T12" fmla="*/ 0 w 36"/>
                  <a:gd name="T13" fmla="*/ 0 h 33"/>
                  <a:gd name="T14" fmla="*/ 0 60000 65536"/>
                  <a:gd name="T15" fmla="*/ 0 60000 65536"/>
                  <a:gd name="T16" fmla="*/ 0 60000 65536"/>
                  <a:gd name="T17" fmla="*/ 0 60000 65536"/>
                  <a:gd name="T18" fmla="*/ 0 60000 65536"/>
                  <a:gd name="T19" fmla="*/ 0 60000 65536"/>
                  <a:gd name="T20" fmla="*/ 0 60000 65536"/>
                  <a:gd name="T21" fmla="*/ 0 w 36"/>
                  <a:gd name="T22" fmla="*/ 0 h 33"/>
                  <a:gd name="T23" fmla="*/ 36 w 36"/>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33">
                    <a:moveTo>
                      <a:pt x="31" y="21"/>
                    </a:moveTo>
                    <a:lnTo>
                      <a:pt x="36" y="14"/>
                    </a:lnTo>
                    <a:lnTo>
                      <a:pt x="14" y="0"/>
                    </a:lnTo>
                    <a:lnTo>
                      <a:pt x="0" y="26"/>
                    </a:lnTo>
                    <a:lnTo>
                      <a:pt x="12" y="33"/>
                    </a:lnTo>
                    <a:lnTo>
                      <a:pt x="22" y="20"/>
                    </a:lnTo>
                    <a:lnTo>
                      <a:pt x="31" y="21"/>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90" name="Freeform 411"/>
              <p:cNvSpPr>
                <a:spLocks noChangeAspect="1"/>
              </p:cNvSpPr>
              <p:nvPr/>
            </p:nvSpPr>
            <p:spPr bwMode="auto">
              <a:xfrm>
                <a:off x="931" y="1669"/>
                <a:ext cx="11" cy="10"/>
              </a:xfrm>
              <a:custGeom>
                <a:avLst/>
                <a:gdLst>
                  <a:gd name="T0" fmla="*/ 0 w 36"/>
                  <a:gd name="T1" fmla="*/ 0 h 34"/>
                  <a:gd name="T2" fmla="*/ 0 w 36"/>
                  <a:gd name="T3" fmla="*/ 0 h 34"/>
                  <a:gd name="T4" fmla="*/ 0 w 36"/>
                  <a:gd name="T5" fmla="*/ 0 h 34"/>
                  <a:gd name="T6" fmla="*/ 0 w 36"/>
                  <a:gd name="T7" fmla="*/ 0 h 34"/>
                  <a:gd name="T8" fmla="*/ 0 60000 65536"/>
                  <a:gd name="T9" fmla="*/ 0 60000 65536"/>
                  <a:gd name="T10" fmla="*/ 0 60000 65536"/>
                  <a:gd name="T11" fmla="*/ 0 60000 65536"/>
                  <a:gd name="T12" fmla="*/ 0 w 36"/>
                  <a:gd name="T13" fmla="*/ 0 h 34"/>
                  <a:gd name="T14" fmla="*/ 36 w 36"/>
                  <a:gd name="T15" fmla="*/ 34 h 34"/>
                </a:gdLst>
                <a:ahLst/>
                <a:cxnLst>
                  <a:cxn ang="T8">
                    <a:pos x="T0" y="T1"/>
                  </a:cxn>
                  <a:cxn ang="T9">
                    <a:pos x="T2" y="T3"/>
                  </a:cxn>
                  <a:cxn ang="T10">
                    <a:pos x="T4" y="T5"/>
                  </a:cxn>
                  <a:cxn ang="T11">
                    <a:pos x="T6" y="T7"/>
                  </a:cxn>
                </a:cxnLst>
                <a:rect l="T12" t="T13" r="T14" b="T15"/>
                <a:pathLst>
                  <a:path w="36" h="34">
                    <a:moveTo>
                      <a:pt x="36" y="10"/>
                    </a:moveTo>
                    <a:lnTo>
                      <a:pt x="0" y="34"/>
                    </a:lnTo>
                    <a:lnTo>
                      <a:pt x="18" y="0"/>
                    </a:lnTo>
                    <a:lnTo>
                      <a:pt x="36" y="10"/>
                    </a:lnTo>
                    <a:close/>
                  </a:path>
                </a:pathLst>
              </a:custGeom>
              <a:solidFill>
                <a:srgbClr val="FF8080"/>
              </a:solidFill>
              <a:ln>
                <a:noFill/>
              </a:ln>
              <a:extLst>
                <a:ext uri="{91240B29-F687-4F45-9708-019B960494DF}">
                  <a14:hiddenLine xmlns:a14="http://schemas.microsoft.com/office/drawing/2010/main" w="0">
                    <a:solidFill>
                      <a:srgbClr val="000000"/>
                    </a:solidFill>
                    <a:prstDash val="solid"/>
                    <a:round/>
                    <a:headEnd type="none" w="med" len="med"/>
                    <a:tailEnd type="none" w="med" len="med"/>
                  </a14:hiddenLine>
                </a:ext>
              </a:extLst>
            </p:spPr>
            <p:txBody>
              <a:bodyPr/>
              <a:lstStyle/>
              <a:p>
                <a:pPr>
                  <a:defRPr/>
                </a:pPr>
                <a:endParaRPr lang="en-US">
                  <a:latin typeface="+mn-lt"/>
                  <a:ea typeface="+mn-ea"/>
                </a:endParaRPr>
              </a:p>
            </p:txBody>
          </p:sp>
          <p:sp>
            <p:nvSpPr>
              <p:cNvPr id="92591" name="Freeform 412"/>
              <p:cNvSpPr>
                <a:spLocks noChangeAspect="1"/>
              </p:cNvSpPr>
              <p:nvPr/>
            </p:nvSpPr>
            <p:spPr bwMode="auto">
              <a:xfrm>
                <a:off x="1624" y="1914"/>
                <a:ext cx="36" cy="7"/>
              </a:xfrm>
              <a:custGeom>
                <a:avLst/>
                <a:gdLst>
                  <a:gd name="T0" fmla="*/ 0 w 106"/>
                  <a:gd name="T1" fmla="*/ 0 h 25"/>
                  <a:gd name="T2" fmla="*/ 0 w 106"/>
                  <a:gd name="T3" fmla="*/ 0 h 25"/>
                  <a:gd name="T4" fmla="*/ 0 w 106"/>
                  <a:gd name="T5" fmla="*/ 0 h 25"/>
                  <a:gd name="T6" fmla="*/ 0 w 106"/>
                  <a:gd name="T7" fmla="*/ 0 h 25"/>
                  <a:gd name="T8" fmla="*/ 0 w 106"/>
                  <a:gd name="T9" fmla="*/ 0 h 25"/>
                  <a:gd name="T10" fmla="*/ 0 w 106"/>
                  <a:gd name="T11" fmla="*/ 0 h 25"/>
                  <a:gd name="T12" fmla="*/ 0 60000 65536"/>
                  <a:gd name="T13" fmla="*/ 0 60000 65536"/>
                  <a:gd name="T14" fmla="*/ 0 60000 65536"/>
                  <a:gd name="T15" fmla="*/ 0 60000 65536"/>
                  <a:gd name="T16" fmla="*/ 0 60000 65536"/>
                  <a:gd name="T17" fmla="*/ 0 60000 65536"/>
                  <a:gd name="T18" fmla="*/ 0 w 106"/>
                  <a:gd name="T19" fmla="*/ 0 h 25"/>
                  <a:gd name="T20" fmla="*/ 106 w 106"/>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06" h="25">
                    <a:moveTo>
                      <a:pt x="106" y="3"/>
                    </a:moveTo>
                    <a:lnTo>
                      <a:pt x="78" y="10"/>
                    </a:lnTo>
                    <a:lnTo>
                      <a:pt x="83" y="0"/>
                    </a:lnTo>
                    <a:lnTo>
                      <a:pt x="0" y="25"/>
                    </a:lnTo>
                    <a:lnTo>
                      <a:pt x="53" y="13"/>
                    </a:lnTo>
                    <a:lnTo>
                      <a:pt x="106" y="3"/>
                    </a:lnTo>
                    <a:close/>
                  </a:path>
                </a:pathLst>
              </a:custGeom>
              <a:solidFill>
                <a:srgbClr val="FF0000"/>
              </a:soli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592" name="Freeform 413"/>
              <p:cNvSpPr>
                <a:spLocks noChangeAspect="1"/>
              </p:cNvSpPr>
              <p:nvPr/>
            </p:nvSpPr>
            <p:spPr bwMode="auto">
              <a:xfrm>
                <a:off x="2457" y="2129"/>
                <a:ext cx="133" cy="110"/>
              </a:xfrm>
              <a:custGeom>
                <a:avLst/>
                <a:gdLst>
                  <a:gd name="T0" fmla="*/ 0 w 407"/>
                  <a:gd name="T1" fmla="*/ 0 h 380"/>
                  <a:gd name="T2" fmla="*/ 0 w 407"/>
                  <a:gd name="T3" fmla="*/ 0 h 380"/>
                  <a:gd name="T4" fmla="*/ 0 w 407"/>
                  <a:gd name="T5" fmla="*/ 0 h 380"/>
                  <a:gd name="T6" fmla="*/ 0 w 407"/>
                  <a:gd name="T7" fmla="*/ 0 h 380"/>
                  <a:gd name="T8" fmla="*/ 0 w 407"/>
                  <a:gd name="T9" fmla="*/ 0 h 380"/>
                  <a:gd name="T10" fmla="*/ 0 w 407"/>
                  <a:gd name="T11" fmla="*/ 0 h 380"/>
                  <a:gd name="T12" fmla="*/ 0 w 407"/>
                  <a:gd name="T13" fmla="*/ 0 h 380"/>
                  <a:gd name="T14" fmla="*/ 0 w 407"/>
                  <a:gd name="T15" fmla="*/ 0 h 380"/>
                  <a:gd name="T16" fmla="*/ 0 w 407"/>
                  <a:gd name="T17" fmla="*/ 0 h 380"/>
                  <a:gd name="T18" fmla="*/ 0 w 407"/>
                  <a:gd name="T19" fmla="*/ 0 h 380"/>
                  <a:gd name="T20" fmla="*/ 0 w 407"/>
                  <a:gd name="T21" fmla="*/ 0 h 380"/>
                  <a:gd name="T22" fmla="*/ 0 w 407"/>
                  <a:gd name="T23" fmla="*/ 0 h 380"/>
                  <a:gd name="T24" fmla="*/ 0 w 407"/>
                  <a:gd name="T25" fmla="*/ 0 h 380"/>
                  <a:gd name="T26" fmla="*/ 0 w 407"/>
                  <a:gd name="T27" fmla="*/ 0 h 380"/>
                  <a:gd name="T28" fmla="*/ 0 w 407"/>
                  <a:gd name="T29" fmla="*/ 0 h 380"/>
                  <a:gd name="T30" fmla="*/ 0 w 407"/>
                  <a:gd name="T31" fmla="*/ 0 h 380"/>
                  <a:gd name="T32" fmla="*/ 0 w 407"/>
                  <a:gd name="T33" fmla="*/ 0 h 380"/>
                  <a:gd name="T34" fmla="*/ 0 w 407"/>
                  <a:gd name="T35" fmla="*/ 0 h 380"/>
                  <a:gd name="T36" fmla="*/ 0 w 407"/>
                  <a:gd name="T37" fmla="*/ 0 h 380"/>
                  <a:gd name="T38" fmla="*/ 0 w 407"/>
                  <a:gd name="T39" fmla="*/ 0 h 380"/>
                  <a:gd name="T40" fmla="*/ 0 w 407"/>
                  <a:gd name="T41" fmla="*/ 0 h 380"/>
                  <a:gd name="T42" fmla="*/ 0 w 407"/>
                  <a:gd name="T43" fmla="*/ 0 h 380"/>
                  <a:gd name="T44" fmla="*/ 0 w 407"/>
                  <a:gd name="T45" fmla="*/ 0 h 380"/>
                  <a:gd name="T46" fmla="*/ 0 w 407"/>
                  <a:gd name="T47" fmla="*/ 0 h 380"/>
                  <a:gd name="T48" fmla="*/ 0 w 407"/>
                  <a:gd name="T49" fmla="*/ 0 h 380"/>
                  <a:gd name="T50" fmla="*/ 0 w 407"/>
                  <a:gd name="T51" fmla="*/ 0 h 380"/>
                  <a:gd name="T52" fmla="*/ 0 w 407"/>
                  <a:gd name="T53" fmla="*/ 0 h 380"/>
                  <a:gd name="T54" fmla="*/ 0 w 407"/>
                  <a:gd name="T55" fmla="*/ 0 h 380"/>
                  <a:gd name="T56" fmla="*/ 0 w 407"/>
                  <a:gd name="T57" fmla="*/ 0 h 380"/>
                  <a:gd name="T58" fmla="*/ 0 w 407"/>
                  <a:gd name="T59" fmla="*/ 0 h 3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7"/>
                  <a:gd name="T91" fmla="*/ 0 h 380"/>
                  <a:gd name="T92" fmla="*/ 407 w 407"/>
                  <a:gd name="T93" fmla="*/ 380 h 38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7" h="380">
                    <a:moveTo>
                      <a:pt x="6" y="349"/>
                    </a:moveTo>
                    <a:lnTo>
                      <a:pt x="0" y="380"/>
                    </a:lnTo>
                    <a:lnTo>
                      <a:pt x="1" y="349"/>
                    </a:lnTo>
                    <a:lnTo>
                      <a:pt x="34" y="282"/>
                    </a:lnTo>
                    <a:lnTo>
                      <a:pt x="65" y="213"/>
                    </a:lnTo>
                    <a:lnTo>
                      <a:pt x="56" y="219"/>
                    </a:lnTo>
                    <a:lnTo>
                      <a:pt x="94" y="174"/>
                    </a:lnTo>
                    <a:lnTo>
                      <a:pt x="111" y="132"/>
                    </a:lnTo>
                    <a:lnTo>
                      <a:pt x="129" y="91"/>
                    </a:lnTo>
                    <a:lnTo>
                      <a:pt x="167" y="56"/>
                    </a:lnTo>
                    <a:lnTo>
                      <a:pt x="194" y="0"/>
                    </a:lnTo>
                    <a:lnTo>
                      <a:pt x="247" y="0"/>
                    </a:lnTo>
                    <a:lnTo>
                      <a:pt x="301" y="0"/>
                    </a:lnTo>
                    <a:lnTo>
                      <a:pt x="353" y="0"/>
                    </a:lnTo>
                    <a:lnTo>
                      <a:pt x="407" y="0"/>
                    </a:lnTo>
                    <a:lnTo>
                      <a:pt x="407" y="20"/>
                    </a:lnTo>
                    <a:lnTo>
                      <a:pt x="406" y="91"/>
                    </a:lnTo>
                    <a:lnTo>
                      <a:pt x="365" y="91"/>
                    </a:lnTo>
                    <a:lnTo>
                      <a:pt x="326" y="91"/>
                    </a:lnTo>
                    <a:lnTo>
                      <a:pt x="286" y="91"/>
                    </a:lnTo>
                    <a:lnTo>
                      <a:pt x="247" y="91"/>
                    </a:lnTo>
                    <a:lnTo>
                      <a:pt x="246" y="162"/>
                    </a:lnTo>
                    <a:lnTo>
                      <a:pt x="244" y="232"/>
                    </a:lnTo>
                    <a:lnTo>
                      <a:pt x="197" y="256"/>
                    </a:lnTo>
                    <a:lnTo>
                      <a:pt x="195" y="302"/>
                    </a:lnTo>
                    <a:lnTo>
                      <a:pt x="194" y="349"/>
                    </a:lnTo>
                    <a:lnTo>
                      <a:pt x="147" y="349"/>
                    </a:lnTo>
                    <a:lnTo>
                      <a:pt x="100" y="349"/>
                    </a:lnTo>
                    <a:lnTo>
                      <a:pt x="52" y="349"/>
                    </a:lnTo>
                    <a:lnTo>
                      <a:pt x="6" y="349"/>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pic>
            <p:nvPicPr>
              <p:cNvPr id="9259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 y="2008"/>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925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9" y="1540"/>
                <a:ext cx="3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595" name="Text Box 427"/>
              <p:cNvSpPr txBox="1">
                <a:spLocks noChangeAspect="1" noChangeArrowheads="1"/>
              </p:cNvSpPr>
              <p:nvPr/>
            </p:nvSpPr>
            <p:spPr bwMode="auto">
              <a:xfrm>
                <a:off x="1655" y="1875"/>
                <a:ext cx="8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班加罗尔</a:t>
                </a:r>
                <a:endParaRPr lang="zh-CN" altLang="en-US" sz="1100" smtClean="0">
                  <a:latin typeface="+mn-lt"/>
                  <a:ea typeface="+mn-ea"/>
                </a:endParaRPr>
              </a:p>
            </p:txBody>
          </p:sp>
          <p:sp>
            <p:nvSpPr>
              <p:cNvPr id="92596" name="Text Box 430"/>
              <p:cNvSpPr txBox="1">
                <a:spLocks noChangeAspect="1" noChangeArrowheads="1"/>
              </p:cNvSpPr>
              <p:nvPr/>
            </p:nvSpPr>
            <p:spPr bwMode="auto">
              <a:xfrm>
                <a:off x="1030" y="1353"/>
                <a:ext cx="63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达拉斯</a:t>
                </a:r>
                <a:endParaRPr lang="zh-CN" altLang="en-US" sz="1100" smtClean="0">
                  <a:latin typeface="+mn-lt"/>
                  <a:ea typeface="+mn-ea"/>
                </a:endParaRPr>
              </a:p>
            </p:txBody>
          </p:sp>
        </p:grpSp>
        <p:pic>
          <p:nvPicPr>
            <p:cNvPr id="92433"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028" y="2486065"/>
              <a:ext cx="1365673" cy="817815"/>
            </a:xfrm>
            <a:prstGeom prst="rect">
              <a:avLst/>
            </a:pr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pic>
        <p:sp>
          <p:nvSpPr>
            <p:cNvPr id="92434" name="Text Box 426"/>
            <p:cNvSpPr txBox="1">
              <a:spLocks noChangeAspect="1" noChangeArrowheads="1"/>
            </p:cNvSpPr>
            <p:nvPr/>
          </p:nvSpPr>
          <p:spPr bwMode="auto">
            <a:xfrm>
              <a:off x="4147669" y="2816195"/>
              <a:ext cx="759647" cy="18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深圳 </a:t>
              </a:r>
              <a:r>
                <a:rPr lang="en-US" altLang="zh-CN" sz="1100" smtClean="0">
                  <a:latin typeface="+mn-lt"/>
                  <a:ea typeface="+mn-ea"/>
                </a:rPr>
                <a:t>DC</a:t>
              </a:r>
              <a:endParaRPr lang="en-US" altLang="zh-CN" sz="1100" smtClean="0">
                <a:latin typeface="+mn-lt"/>
                <a:ea typeface="+mn-ea"/>
              </a:endParaRPr>
            </a:p>
          </p:txBody>
        </p:sp>
        <p:pic>
          <p:nvPicPr>
            <p:cNvPr id="92435"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12532" y="1810347"/>
              <a:ext cx="642091" cy="383965"/>
            </a:xfrm>
            <a:prstGeom prst="rect">
              <a:avLst/>
            </a:pr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pic>
        <p:sp>
          <p:nvSpPr>
            <p:cNvPr id="92436" name="Text Box 426"/>
            <p:cNvSpPr txBox="1">
              <a:spLocks noChangeAspect="1" noChangeArrowheads="1"/>
            </p:cNvSpPr>
            <p:nvPr/>
          </p:nvSpPr>
          <p:spPr bwMode="auto">
            <a:xfrm>
              <a:off x="5608846" y="1621295"/>
              <a:ext cx="759647"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北京</a:t>
              </a:r>
              <a:r>
                <a:rPr lang="en-US" altLang="zh-CN" sz="1100" smtClean="0">
                  <a:latin typeface="+mn-lt"/>
                  <a:ea typeface="+mn-ea"/>
                </a:rPr>
                <a:t>DC</a:t>
              </a:r>
              <a:endParaRPr lang="en-US" altLang="zh-CN" sz="1100" smtClean="0">
                <a:latin typeface="+mn-lt"/>
                <a:ea typeface="+mn-ea"/>
              </a:endParaRPr>
            </a:p>
          </p:txBody>
        </p:sp>
        <p:sp>
          <p:nvSpPr>
            <p:cNvPr id="92437" name="Line 416"/>
            <p:cNvSpPr>
              <a:spLocks noChangeShapeType="1"/>
            </p:cNvSpPr>
            <p:nvPr/>
          </p:nvSpPr>
          <p:spPr bwMode="auto">
            <a:xfrm flipH="1" flipV="1">
              <a:off x="2992288" y="2880651"/>
              <a:ext cx="1232868" cy="68174"/>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38" name="Line 417"/>
            <p:cNvSpPr>
              <a:spLocks noChangeShapeType="1"/>
            </p:cNvSpPr>
            <p:nvPr/>
          </p:nvSpPr>
          <p:spPr bwMode="auto">
            <a:xfrm flipH="1" flipV="1">
              <a:off x="2069366" y="2076200"/>
              <a:ext cx="2093524" cy="623480"/>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pic>
          <p:nvPicPr>
            <p:cNvPr id="92439"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4623" y="2626650"/>
              <a:ext cx="642091" cy="383965"/>
            </a:xfrm>
            <a:prstGeom prst="rect">
              <a:avLst/>
            </a:pr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pic>
        <p:sp>
          <p:nvSpPr>
            <p:cNvPr id="92440" name="Text Box 426"/>
            <p:cNvSpPr txBox="1">
              <a:spLocks noChangeAspect="1" noChangeArrowheads="1"/>
            </p:cNvSpPr>
            <p:nvPr/>
          </p:nvSpPr>
          <p:spPr bwMode="auto">
            <a:xfrm>
              <a:off x="6563592" y="2425746"/>
              <a:ext cx="759647"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上海</a:t>
              </a:r>
              <a:r>
                <a:rPr lang="en-US" altLang="zh-CN" sz="1100" smtClean="0">
                  <a:latin typeface="+mn-lt"/>
                  <a:ea typeface="+mn-ea"/>
                </a:rPr>
                <a:t>DC</a:t>
              </a:r>
              <a:endParaRPr lang="en-US" altLang="zh-CN" sz="1100" smtClean="0">
                <a:latin typeface="+mn-lt"/>
                <a:ea typeface="+mn-ea"/>
              </a:endParaRPr>
            </a:p>
          </p:txBody>
        </p:sp>
        <p:pic>
          <p:nvPicPr>
            <p:cNvPr id="92441"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6799" y="2046168"/>
              <a:ext cx="642091" cy="383965"/>
            </a:xfrm>
            <a:prstGeom prst="rect">
              <a:avLst/>
            </a:pr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pic>
        <p:sp>
          <p:nvSpPr>
            <p:cNvPr id="92442" name="Text Box 426"/>
            <p:cNvSpPr txBox="1">
              <a:spLocks noChangeAspect="1" noChangeArrowheads="1"/>
            </p:cNvSpPr>
            <p:nvPr/>
          </p:nvSpPr>
          <p:spPr bwMode="auto">
            <a:xfrm>
              <a:off x="4988953" y="1856804"/>
              <a:ext cx="759647"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西安</a:t>
              </a:r>
              <a:r>
                <a:rPr lang="en-US" altLang="zh-CN" sz="1100" smtClean="0">
                  <a:latin typeface="+mn-lt"/>
                  <a:ea typeface="+mn-ea"/>
                </a:rPr>
                <a:t>DC</a:t>
              </a:r>
              <a:endParaRPr lang="en-US" altLang="zh-CN" sz="1100" smtClean="0">
                <a:latin typeface="+mn-lt"/>
                <a:ea typeface="+mn-ea"/>
              </a:endParaRPr>
            </a:p>
          </p:txBody>
        </p:sp>
        <p:sp>
          <p:nvSpPr>
            <p:cNvPr id="92443" name="Line 422"/>
            <p:cNvSpPr>
              <a:spLocks noChangeShapeType="1"/>
            </p:cNvSpPr>
            <p:nvPr/>
          </p:nvSpPr>
          <p:spPr bwMode="auto">
            <a:xfrm flipH="1">
              <a:off x="4608438" y="3222759"/>
              <a:ext cx="405421" cy="552828"/>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44" name="Text Box 426"/>
            <p:cNvSpPr txBox="1">
              <a:spLocks noChangeAspect="1" noChangeArrowheads="1"/>
            </p:cNvSpPr>
            <p:nvPr/>
          </p:nvSpPr>
          <p:spPr bwMode="auto">
            <a:xfrm>
              <a:off x="3947034" y="4255283"/>
              <a:ext cx="761030" cy="18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深圳</a:t>
              </a:r>
              <a:endParaRPr lang="en-US" altLang="zh-CN" sz="1100" smtClean="0">
                <a:latin typeface="+mn-lt"/>
                <a:ea typeface="+mn-ea"/>
              </a:endParaRPr>
            </a:p>
          </p:txBody>
        </p:sp>
        <p:pic>
          <p:nvPicPr>
            <p:cNvPr id="9244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2466" y="3464117"/>
              <a:ext cx="538120" cy="66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446" name="Text Box 426"/>
            <p:cNvSpPr txBox="1">
              <a:spLocks noChangeAspect="1" noChangeArrowheads="1"/>
            </p:cNvSpPr>
            <p:nvPr/>
          </p:nvSpPr>
          <p:spPr bwMode="auto">
            <a:xfrm>
              <a:off x="5357014" y="3660311"/>
              <a:ext cx="759647"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武汉</a:t>
              </a:r>
              <a:endParaRPr lang="en-US" altLang="zh-CN" sz="1100" smtClean="0">
                <a:latin typeface="+mn-lt"/>
                <a:ea typeface="+mn-ea"/>
              </a:endParaRPr>
            </a:p>
          </p:txBody>
        </p:sp>
        <p:pic>
          <p:nvPicPr>
            <p:cNvPr id="9244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7057" y="2688629"/>
              <a:ext cx="538120" cy="66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448" name="Text Box 426"/>
            <p:cNvSpPr txBox="1">
              <a:spLocks noChangeAspect="1" noChangeArrowheads="1"/>
            </p:cNvSpPr>
            <p:nvPr/>
          </p:nvSpPr>
          <p:spPr bwMode="auto">
            <a:xfrm>
              <a:off x="7254054" y="3240112"/>
              <a:ext cx="759646"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上海</a:t>
              </a:r>
              <a:endParaRPr lang="zh-CN" altLang="en-US" sz="1100" smtClean="0">
                <a:latin typeface="+mn-lt"/>
                <a:ea typeface="+mn-ea"/>
              </a:endParaRPr>
            </a:p>
          </p:txBody>
        </p:sp>
        <p:pic>
          <p:nvPicPr>
            <p:cNvPr id="924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9610" y="1514059"/>
              <a:ext cx="538120" cy="66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450" name="Text Box 426"/>
            <p:cNvSpPr txBox="1">
              <a:spLocks noChangeAspect="1" noChangeArrowheads="1"/>
            </p:cNvSpPr>
            <p:nvPr/>
          </p:nvSpPr>
          <p:spPr bwMode="auto">
            <a:xfrm>
              <a:off x="6766995" y="2162967"/>
              <a:ext cx="761030" cy="18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90000"/>
                </a:lnSpc>
                <a:spcBef>
                  <a:spcPct val="50000"/>
                </a:spcBef>
                <a:buClrTx/>
                <a:buSzTx/>
                <a:buFont typeface="Wingdings" panose="05000000000000000000" pitchFamily="2" charset="2"/>
                <a:buNone/>
                <a:defRPr/>
              </a:pPr>
              <a:r>
                <a:rPr lang="zh-CN" altLang="en-US" sz="1100" smtClean="0">
                  <a:latin typeface="+mn-lt"/>
                  <a:ea typeface="+mn-ea"/>
                </a:rPr>
                <a:t>北京</a:t>
              </a:r>
              <a:endParaRPr lang="zh-CN" altLang="en-US" sz="1100" smtClean="0">
                <a:latin typeface="+mn-lt"/>
                <a:ea typeface="+mn-ea"/>
              </a:endParaRPr>
            </a:p>
          </p:txBody>
        </p:sp>
        <p:pic>
          <p:nvPicPr>
            <p:cNvPr id="9245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277" y="1241958"/>
              <a:ext cx="538120" cy="66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92452" name="Line 431"/>
            <p:cNvSpPr>
              <a:spLocks noChangeShapeType="1"/>
            </p:cNvSpPr>
            <p:nvPr/>
          </p:nvSpPr>
          <p:spPr bwMode="auto">
            <a:xfrm>
              <a:off x="5408211" y="3067819"/>
              <a:ext cx="719519" cy="603648"/>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53" name="Line 432"/>
            <p:cNvSpPr>
              <a:spLocks noChangeShapeType="1"/>
            </p:cNvSpPr>
            <p:nvPr/>
          </p:nvSpPr>
          <p:spPr bwMode="auto">
            <a:xfrm>
              <a:off x="6879074" y="2738106"/>
              <a:ext cx="374981" cy="178491"/>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54" name="Line 433"/>
            <p:cNvSpPr>
              <a:spLocks noChangeShapeType="1"/>
            </p:cNvSpPr>
            <p:nvPr/>
          </p:nvSpPr>
          <p:spPr bwMode="auto">
            <a:xfrm flipV="1">
              <a:off x="6214902" y="1936134"/>
              <a:ext cx="729205" cy="0"/>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55" name="Line 434"/>
            <p:cNvSpPr>
              <a:spLocks noChangeShapeType="1"/>
            </p:cNvSpPr>
            <p:nvPr/>
          </p:nvSpPr>
          <p:spPr bwMode="auto">
            <a:xfrm flipH="1" flipV="1">
              <a:off x="5059521" y="1592786"/>
              <a:ext cx="214472" cy="409043"/>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lIns="87817" tIns="43908" rIns="87817" bIns="43908"/>
            <a:lstStyle/>
            <a:p>
              <a:pPr>
                <a:defRPr/>
              </a:pPr>
              <a:endParaRPr lang="en-US">
                <a:latin typeface="+mn-lt"/>
                <a:ea typeface="+mn-ea"/>
              </a:endParaRPr>
            </a:p>
          </p:txBody>
        </p:sp>
        <p:sp>
          <p:nvSpPr>
            <p:cNvPr id="92456" name="AutoShape 435"/>
            <p:cNvSpPr>
              <a:spLocks noChangeArrowheads="1"/>
            </p:cNvSpPr>
            <p:nvPr/>
          </p:nvSpPr>
          <p:spPr bwMode="auto">
            <a:xfrm>
              <a:off x="5380537" y="2067523"/>
              <a:ext cx="1227333" cy="898655"/>
            </a:xfrm>
            <a:custGeom>
              <a:avLst/>
              <a:gdLst>
                <a:gd name="T0" fmla="*/ 2147483646 w 21600"/>
                <a:gd name="T1" fmla="*/ 0 h 21600"/>
                <a:gd name="T2" fmla="*/ 0 w 21600"/>
                <a:gd name="T3" fmla="*/ 0 h 21600"/>
                <a:gd name="T4" fmla="*/ 0 w 21600"/>
                <a:gd name="T5" fmla="*/ 0 h 21600"/>
                <a:gd name="T6" fmla="*/ 0 w 21600"/>
                <a:gd name="T7" fmla="*/ 0 h 21600"/>
                <a:gd name="T8" fmla="*/ 2147483646 w 21600"/>
                <a:gd name="T9" fmla="*/ 0 h 21600"/>
                <a:gd name="T10" fmla="*/ 2147483646 w 21600"/>
                <a:gd name="T11" fmla="*/ 0 h 21600"/>
                <a:gd name="T12" fmla="*/ 2147483646 w 21600"/>
                <a:gd name="T13" fmla="*/ 0 h 21600"/>
                <a:gd name="T14" fmla="*/ 2147483646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58 h 21600"/>
                <a:gd name="T26" fmla="*/ 18433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lIns="80142" tIns="40070" rIns="80142" bIns="40070"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None/>
                <a:defRPr/>
              </a:pPr>
              <a:r>
                <a:rPr lang="zh-CN" altLang="en-US" sz="1100" smtClean="0">
                  <a:latin typeface="+mn-lt"/>
                  <a:ea typeface="+mn-ea"/>
                </a:rPr>
                <a:t>高速互联网络</a:t>
              </a:r>
              <a:endParaRPr lang="zh-CN" altLang="en-US" sz="1100" smtClean="0">
                <a:latin typeface="+mn-lt"/>
                <a:ea typeface="+mn-ea"/>
              </a:endParaRPr>
            </a:p>
          </p:txBody>
        </p:sp>
        <p:sp>
          <p:nvSpPr>
            <p:cNvPr id="92457" name="Freeform 202"/>
            <p:cNvSpPr>
              <a:spLocks noChangeAspect="1"/>
            </p:cNvSpPr>
            <p:nvPr/>
          </p:nvSpPr>
          <p:spPr bwMode="auto">
            <a:xfrm>
              <a:off x="4186412" y="4313540"/>
              <a:ext cx="49813" cy="47102"/>
            </a:xfrm>
            <a:custGeom>
              <a:avLst/>
              <a:gdLst>
                <a:gd name="T0" fmla="*/ 2147483646 w 106"/>
                <a:gd name="T1" fmla="*/ 0 h 109"/>
                <a:gd name="T2" fmla="*/ 0 w 106"/>
                <a:gd name="T3" fmla="*/ 2147483646 h 109"/>
                <a:gd name="T4" fmla="*/ 2147483646 w 106"/>
                <a:gd name="T5" fmla="*/ 2147483646 h 109"/>
                <a:gd name="T6" fmla="*/ 2147483646 w 106"/>
                <a:gd name="T7" fmla="*/ 2147483646 h 109"/>
                <a:gd name="T8" fmla="*/ 2147483646 w 106"/>
                <a:gd name="T9" fmla="*/ 2147483646 h 109"/>
                <a:gd name="T10" fmla="*/ 2147483646 w 106"/>
                <a:gd name="T11" fmla="*/ 2147483646 h 109"/>
                <a:gd name="T12" fmla="*/ 2147483646 w 106"/>
                <a:gd name="T13" fmla="*/ 0 h 109"/>
                <a:gd name="T14" fmla="*/ 2147483646 w 10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109"/>
                <a:gd name="T26" fmla="*/ 106 w 10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109">
                  <a:moveTo>
                    <a:pt x="44" y="14"/>
                  </a:moveTo>
                  <a:lnTo>
                    <a:pt x="0" y="61"/>
                  </a:lnTo>
                  <a:lnTo>
                    <a:pt x="33" y="109"/>
                  </a:lnTo>
                  <a:lnTo>
                    <a:pt x="50" y="94"/>
                  </a:lnTo>
                  <a:lnTo>
                    <a:pt x="97" y="60"/>
                  </a:lnTo>
                  <a:lnTo>
                    <a:pt x="106" y="26"/>
                  </a:lnTo>
                  <a:lnTo>
                    <a:pt x="64" y="0"/>
                  </a:lnTo>
                  <a:lnTo>
                    <a:pt x="44" y="14"/>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58" name="Freeform 208"/>
            <p:cNvSpPr>
              <a:spLocks noChangeAspect="1"/>
            </p:cNvSpPr>
            <p:nvPr/>
          </p:nvSpPr>
          <p:spPr bwMode="auto">
            <a:xfrm>
              <a:off x="4186412" y="4313540"/>
              <a:ext cx="49813" cy="47102"/>
            </a:xfrm>
            <a:custGeom>
              <a:avLst/>
              <a:gdLst>
                <a:gd name="T0" fmla="*/ 2147483646 w 106"/>
                <a:gd name="T1" fmla="*/ 0 h 109"/>
                <a:gd name="T2" fmla="*/ 0 w 106"/>
                <a:gd name="T3" fmla="*/ 2147483646 h 109"/>
                <a:gd name="T4" fmla="*/ 2147483646 w 106"/>
                <a:gd name="T5" fmla="*/ 2147483646 h 109"/>
                <a:gd name="T6" fmla="*/ 2147483646 w 106"/>
                <a:gd name="T7" fmla="*/ 2147483646 h 109"/>
                <a:gd name="T8" fmla="*/ 2147483646 w 106"/>
                <a:gd name="T9" fmla="*/ 2147483646 h 109"/>
                <a:gd name="T10" fmla="*/ 2147483646 w 106"/>
                <a:gd name="T11" fmla="*/ 2147483646 h 109"/>
                <a:gd name="T12" fmla="*/ 2147483646 w 106"/>
                <a:gd name="T13" fmla="*/ 0 h 109"/>
                <a:gd name="T14" fmla="*/ 2147483646 w 10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109"/>
                <a:gd name="T26" fmla="*/ 106 w 10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109">
                  <a:moveTo>
                    <a:pt x="44" y="14"/>
                  </a:moveTo>
                  <a:lnTo>
                    <a:pt x="0" y="61"/>
                  </a:lnTo>
                  <a:lnTo>
                    <a:pt x="33" y="109"/>
                  </a:lnTo>
                  <a:lnTo>
                    <a:pt x="50" y="94"/>
                  </a:lnTo>
                  <a:lnTo>
                    <a:pt x="97" y="60"/>
                  </a:lnTo>
                  <a:lnTo>
                    <a:pt x="106" y="26"/>
                  </a:lnTo>
                  <a:lnTo>
                    <a:pt x="64" y="0"/>
                  </a:lnTo>
                  <a:lnTo>
                    <a:pt x="44" y="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sp>
          <p:nvSpPr>
            <p:cNvPr id="92459" name="Freeform 210"/>
            <p:cNvSpPr>
              <a:spLocks noChangeAspect="1"/>
            </p:cNvSpPr>
            <p:nvPr/>
          </p:nvSpPr>
          <p:spPr bwMode="auto">
            <a:xfrm>
              <a:off x="4274968" y="4244127"/>
              <a:ext cx="26291" cy="35947"/>
            </a:xfrm>
            <a:custGeom>
              <a:avLst/>
              <a:gdLst>
                <a:gd name="T0" fmla="*/ 2147483646 w 56"/>
                <a:gd name="T1" fmla="*/ 0 h 85"/>
                <a:gd name="T2" fmla="*/ 0 w 56"/>
                <a:gd name="T3" fmla="*/ 2147483646 h 85"/>
                <a:gd name="T4" fmla="*/ 0 w 56"/>
                <a:gd name="T5" fmla="*/ 2147483646 h 85"/>
                <a:gd name="T6" fmla="*/ 2147483646 w 56"/>
                <a:gd name="T7" fmla="*/ 2147483646 h 85"/>
                <a:gd name="T8" fmla="*/ 2147483646 w 56"/>
                <a:gd name="T9" fmla="*/ 2147483646 h 85"/>
                <a:gd name="T10" fmla="*/ 2147483646 w 56"/>
                <a:gd name="T11" fmla="*/ 0 h 85"/>
                <a:gd name="T12" fmla="*/ 2147483646 w 56"/>
                <a:gd name="T13" fmla="*/ 0 h 85"/>
                <a:gd name="T14" fmla="*/ 0 60000 65536"/>
                <a:gd name="T15" fmla="*/ 0 60000 65536"/>
                <a:gd name="T16" fmla="*/ 0 60000 65536"/>
                <a:gd name="T17" fmla="*/ 0 60000 65536"/>
                <a:gd name="T18" fmla="*/ 0 60000 65536"/>
                <a:gd name="T19" fmla="*/ 0 60000 65536"/>
                <a:gd name="T20" fmla="*/ 0 60000 65536"/>
                <a:gd name="T21" fmla="*/ 0 w 56"/>
                <a:gd name="T22" fmla="*/ 0 h 85"/>
                <a:gd name="T23" fmla="*/ 56 w 56"/>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85">
                  <a:moveTo>
                    <a:pt x="27" y="0"/>
                  </a:moveTo>
                  <a:lnTo>
                    <a:pt x="3" y="26"/>
                  </a:lnTo>
                  <a:lnTo>
                    <a:pt x="0" y="67"/>
                  </a:lnTo>
                  <a:lnTo>
                    <a:pt x="48" y="85"/>
                  </a:lnTo>
                  <a:lnTo>
                    <a:pt x="56" y="61"/>
                  </a:lnTo>
                  <a:lnTo>
                    <a:pt x="52" y="11"/>
                  </a:lnTo>
                  <a:lnTo>
                    <a:pt x="27" y="0"/>
                  </a:lnTo>
                  <a:close/>
                </a:path>
              </a:pathLst>
            </a:custGeom>
            <a:blipFill dpi="0" rotWithShape="0">
              <a:blip r:embed="rId1" cstate="print"/>
              <a:srcRect/>
              <a:tile tx="0" ty="0" sx="100000" sy="100000" flip="none" algn="tl"/>
            </a:blip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en-US">
                <a:latin typeface="+mn-lt"/>
                <a:ea typeface="+mn-ea"/>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zh-CN" altLang="en-US" smtClean="0"/>
              <a:t>华为桌面云案例：效果分析</a:t>
            </a:r>
            <a:endParaRPr lang="zh-CN" altLang="en-US" dirty="0" smtClean="0"/>
          </a:p>
        </p:txBody>
      </p:sp>
      <p:graphicFrame>
        <p:nvGraphicFramePr>
          <p:cNvPr id="2338819" name="Group 3"/>
          <p:cNvGraphicFramePr>
            <a:graphicFrameLocks noGrp="1"/>
          </p:cNvGraphicFramePr>
          <p:nvPr>
            <p:ph idx="1"/>
          </p:nvPr>
        </p:nvGraphicFramePr>
        <p:xfrm>
          <a:off x="820755" y="3028950"/>
          <a:ext cx="7951985" cy="3078161"/>
        </p:xfrm>
        <a:graphic>
          <a:graphicData uri="http://schemas.openxmlformats.org/drawingml/2006/table">
            <a:tbl>
              <a:tblPr/>
              <a:tblGrid>
                <a:gridCol w="1647825"/>
                <a:gridCol w="2391452"/>
                <a:gridCol w="2228174"/>
                <a:gridCol w="1684534"/>
              </a:tblGrid>
              <a:tr h="301406">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solidFill>
                      <a:srgbClr val="9FE3FB"/>
                    </a:solid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mn-lt"/>
                          <a:ea typeface="+mn-ea"/>
                        </a:rPr>
                        <a:t>传统</a:t>
                      </a:r>
                      <a:r>
                        <a:rPr kumimoji="0" lang="en-US" altLang="zh-CN" sz="1400" b="1" i="0" u="none" strike="noStrike" cap="none" normalizeH="0" baseline="0" smtClean="0">
                          <a:ln>
                            <a:noFill/>
                          </a:ln>
                          <a:solidFill>
                            <a:schemeClr val="tx1"/>
                          </a:solidFill>
                          <a:effectLst/>
                          <a:latin typeface="+mn-lt"/>
                          <a:ea typeface="+mn-ea"/>
                        </a:rPr>
                        <a:t>PC</a:t>
                      </a:r>
                      <a:r>
                        <a:rPr kumimoji="0" lang="zh-CN" altLang="en-US" sz="1400" b="1" i="0" u="none" strike="noStrike" cap="none" normalizeH="0" baseline="0" smtClean="0">
                          <a:ln>
                            <a:noFill/>
                          </a:ln>
                          <a:solidFill>
                            <a:schemeClr val="tx1"/>
                          </a:solidFill>
                          <a:effectLst/>
                          <a:latin typeface="+mn-lt"/>
                          <a:ea typeface="+mn-ea"/>
                        </a:rPr>
                        <a:t>机方式</a:t>
                      </a:r>
                      <a:endParaRPr kumimoji="0" lang="zh-CN" altLang="en-US" sz="1400" b="1"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solidFill>
                      <a:srgbClr val="9FE3FB"/>
                    </a:solid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mn-lt"/>
                          <a:ea typeface="+mn-ea"/>
                        </a:rPr>
                        <a:t>桌面云</a:t>
                      </a:r>
                      <a:endParaRPr kumimoji="0" lang="en-US" altLang="zh-CN" sz="1400" b="1"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solidFill>
                      <a:srgbClr val="9FE3FB"/>
                    </a:solid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mn-lt"/>
                          <a:ea typeface="+mn-ea"/>
                        </a:rPr>
                        <a:t>效果</a:t>
                      </a:r>
                      <a:endParaRPr kumimoji="0" lang="zh-CN" altLang="en-US" sz="1400" b="1"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solidFill>
                      <a:srgbClr val="9FE3FB"/>
                    </a:solidFill>
                  </a:tcPr>
                </a:tc>
              </a:tr>
              <a:tr h="349998">
                <a:tc>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PC/</a:t>
                      </a:r>
                      <a:r>
                        <a:rPr kumimoji="0" lang="zh-CN" altLang="en-US" sz="1200" b="0" i="0" u="none" strike="noStrike" cap="none" normalizeH="0" baseline="0" dirty="0" smtClean="0">
                          <a:ln>
                            <a:noFill/>
                          </a:ln>
                          <a:solidFill>
                            <a:schemeClr val="tx1"/>
                          </a:solidFill>
                          <a:effectLst/>
                          <a:latin typeface="+mn-lt"/>
                          <a:ea typeface="+mn-ea"/>
                        </a:rPr>
                        <a:t>服务器设备</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57300</a:t>
                      </a:r>
                      <a:r>
                        <a:rPr kumimoji="0" lang="zh-CN" altLang="en-US" sz="1200" b="0" i="0" u="none" strike="noStrike" cap="none" normalizeH="0" baseline="0" dirty="0" smtClean="0">
                          <a:ln>
                            <a:noFill/>
                          </a:ln>
                          <a:solidFill>
                            <a:schemeClr val="tx1"/>
                          </a:solidFill>
                          <a:effectLst/>
                          <a:latin typeface="+mn-lt"/>
                          <a:ea typeface="+mn-ea"/>
                        </a:rPr>
                        <a:t>台</a:t>
                      </a:r>
                      <a:r>
                        <a:rPr kumimoji="0" lang="en-US" altLang="zh-CN" sz="1200" b="0" i="0" u="none" strike="noStrike" cap="none" normalizeH="0" baseline="0" dirty="0" smtClean="0">
                          <a:ln>
                            <a:noFill/>
                          </a:ln>
                          <a:solidFill>
                            <a:schemeClr val="tx1"/>
                          </a:solidFill>
                          <a:effectLst/>
                          <a:latin typeface="+mn-lt"/>
                          <a:ea typeface="+mn-ea"/>
                        </a:rPr>
                        <a:t>PC </a:t>
                      </a:r>
                      <a:r>
                        <a:rPr kumimoji="0" lang="zh-CN" altLang="en-US" sz="1200" b="0" i="0" u="none" strike="noStrike" cap="none" normalizeH="0" baseline="0" dirty="0" smtClean="0">
                          <a:ln>
                            <a:noFill/>
                          </a:ln>
                          <a:solidFill>
                            <a:schemeClr val="tx1"/>
                          </a:solidFill>
                          <a:effectLst/>
                          <a:latin typeface="+mn-lt"/>
                          <a:ea typeface="+mn-ea"/>
                        </a:rPr>
                        <a:t>＋</a:t>
                      </a:r>
                      <a:r>
                        <a:rPr kumimoji="0" lang="en-US" altLang="zh-CN" sz="1200" b="0" i="0" u="none" strike="noStrike" cap="none" normalizeH="0" baseline="0" dirty="0" smtClean="0">
                          <a:ln>
                            <a:noFill/>
                          </a:ln>
                          <a:solidFill>
                            <a:schemeClr val="tx1"/>
                          </a:solidFill>
                          <a:effectLst/>
                          <a:latin typeface="+mn-lt"/>
                          <a:ea typeface="+mn-ea"/>
                        </a:rPr>
                        <a:t>5730</a:t>
                      </a:r>
                      <a:r>
                        <a:rPr kumimoji="0" lang="zh-CN" altLang="en-US" sz="1200" b="0" i="0" u="none" strike="noStrike" cap="none" normalizeH="0" baseline="0" dirty="0" smtClean="0">
                          <a:ln>
                            <a:noFill/>
                          </a:ln>
                          <a:solidFill>
                            <a:schemeClr val="tx1"/>
                          </a:solidFill>
                          <a:effectLst/>
                          <a:latin typeface="+mn-lt"/>
                          <a:ea typeface="+mn-ea"/>
                        </a:rPr>
                        <a:t>台</a:t>
                      </a:r>
                      <a:r>
                        <a:rPr kumimoji="0" lang="en-US" altLang="zh-CN" sz="1200" b="0" i="0" u="none" strike="noStrike" cap="none" normalizeH="0" baseline="0" dirty="0" smtClean="0">
                          <a:ln>
                            <a:noFill/>
                          </a:ln>
                          <a:solidFill>
                            <a:schemeClr val="tx1"/>
                          </a:solidFill>
                          <a:effectLst/>
                          <a:latin typeface="+mn-lt"/>
                          <a:ea typeface="+mn-ea"/>
                        </a:rPr>
                        <a:t>PC</a:t>
                      </a:r>
                      <a:endParaRPr kumimoji="0" lang="en-US" altLang="zh-CN"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2292</a:t>
                      </a:r>
                      <a:r>
                        <a:rPr kumimoji="0" lang="zh-CN" altLang="en-US" sz="1200" b="0" i="0" u="none" strike="noStrike" cap="none" normalizeH="0" baseline="0" dirty="0" smtClean="0">
                          <a:ln>
                            <a:noFill/>
                          </a:ln>
                          <a:solidFill>
                            <a:schemeClr val="tx1"/>
                          </a:solidFill>
                          <a:effectLst/>
                          <a:latin typeface="+mn-lt"/>
                          <a:ea typeface="+mn-ea"/>
                        </a:rPr>
                        <a:t>台服务器＋</a:t>
                      </a:r>
                      <a:r>
                        <a:rPr kumimoji="0" lang="en-US" altLang="zh-CN" sz="1200" b="0" i="0" u="none" strike="noStrike" cap="none" normalizeH="0" baseline="0" dirty="0" smtClean="0">
                          <a:ln>
                            <a:noFill/>
                          </a:ln>
                          <a:solidFill>
                            <a:schemeClr val="tx1"/>
                          </a:solidFill>
                          <a:effectLst/>
                          <a:latin typeface="+mn-lt"/>
                          <a:ea typeface="+mn-ea"/>
                        </a:rPr>
                        <a:t>57300</a:t>
                      </a:r>
                      <a:r>
                        <a:rPr kumimoji="0" lang="zh-CN" altLang="en-US" sz="1200" b="0" i="0" u="none" strike="noStrike" cap="none" normalizeH="0" baseline="0" dirty="0" smtClean="0">
                          <a:ln>
                            <a:noFill/>
                          </a:ln>
                          <a:solidFill>
                            <a:schemeClr val="tx1"/>
                          </a:solidFill>
                          <a:effectLst/>
                          <a:latin typeface="+mn-lt"/>
                          <a:ea typeface="+mn-ea"/>
                        </a:rPr>
                        <a:t>个瘦终端</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mn-lt"/>
                          <a:ea typeface="+mn-ea"/>
                        </a:rPr>
                        <a:t>节省</a:t>
                      </a:r>
                      <a:r>
                        <a:rPr kumimoji="0" lang="en-US" altLang="zh-CN" sz="1200" b="1" i="0" u="none" strike="noStrike" cap="none" normalizeH="0" baseline="0" dirty="0" smtClean="0">
                          <a:ln>
                            <a:noFill/>
                          </a:ln>
                          <a:solidFill>
                            <a:srgbClr val="FF3300"/>
                          </a:solidFill>
                          <a:effectLst/>
                          <a:latin typeface="+mn-lt"/>
                          <a:ea typeface="+mn-ea"/>
                        </a:rPr>
                        <a:t>55%</a:t>
                      </a:r>
                      <a:r>
                        <a:rPr kumimoji="0" lang="zh-CN" altLang="en-US" sz="1200" b="1" i="0" u="none" strike="noStrike" cap="none" normalizeH="0" baseline="0" dirty="0" smtClean="0">
                          <a:ln>
                            <a:noFill/>
                          </a:ln>
                          <a:solidFill>
                            <a:srgbClr val="FF3300"/>
                          </a:solidFill>
                          <a:effectLst/>
                          <a:latin typeface="+mn-lt"/>
                          <a:ea typeface="+mn-ea"/>
                        </a:rPr>
                        <a:t>投资</a:t>
                      </a:r>
                      <a:endParaRPr kumimoji="0" lang="zh-CN" altLang="en-US" sz="1200" b="1" i="0" u="none" strike="noStrike" cap="none" normalizeH="0" baseline="0" dirty="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295795">
                <a:tc>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mn-lt"/>
                          <a:ea typeface="+mn-ea"/>
                        </a:rPr>
                        <a:t>能耗</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2.3</a:t>
                      </a:r>
                      <a:r>
                        <a:rPr kumimoji="0" lang="zh-CN" altLang="en-US" sz="1200" b="0" i="0" u="none" strike="noStrike" cap="none" normalizeH="0" baseline="0" dirty="0" smtClean="0">
                          <a:ln>
                            <a:noFill/>
                          </a:ln>
                          <a:solidFill>
                            <a:schemeClr val="tx1"/>
                          </a:solidFill>
                          <a:effectLst/>
                          <a:latin typeface="+mn-lt"/>
                          <a:ea typeface="+mn-ea"/>
                        </a:rPr>
                        <a:t>亿元</a:t>
                      </a:r>
                      <a:r>
                        <a:rPr kumimoji="0" lang="en-US" altLang="zh-CN" sz="1200" b="0" i="0" u="none" strike="noStrike" cap="none" normalizeH="0" baseline="0" dirty="0" smtClean="0">
                          <a:ln>
                            <a:noFill/>
                          </a:ln>
                          <a:solidFill>
                            <a:schemeClr val="tx1"/>
                          </a:solidFill>
                          <a:effectLst/>
                          <a:latin typeface="+mn-lt"/>
                          <a:ea typeface="+mn-ea"/>
                        </a:rPr>
                        <a:t>/</a:t>
                      </a:r>
                      <a:r>
                        <a:rPr kumimoji="0" lang="zh-CN" altLang="en-US" sz="1200" b="0" i="0" u="none" strike="noStrike" cap="none" normalizeH="0" baseline="0" dirty="0" smtClean="0">
                          <a:ln>
                            <a:noFill/>
                          </a:ln>
                          <a:solidFill>
                            <a:schemeClr val="tx1"/>
                          </a:solidFill>
                          <a:effectLst/>
                          <a:latin typeface="+mn-lt"/>
                          <a:ea typeface="+mn-ea"/>
                        </a:rPr>
                        <a:t>年</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3.4</a:t>
                      </a:r>
                      <a:r>
                        <a:rPr kumimoji="0" lang="zh-CN" altLang="en-US" sz="1200" b="0" i="0" u="none" strike="noStrike" cap="none" normalizeH="0" baseline="0" smtClean="0">
                          <a:ln>
                            <a:noFill/>
                          </a:ln>
                          <a:solidFill>
                            <a:schemeClr val="tx1"/>
                          </a:solidFill>
                          <a:effectLst/>
                          <a:latin typeface="+mn-lt"/>
                          <a:ea typeface="+mn-ea"/>
                        </a:rPr>
                        <a:t>千万</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年</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mn-lt"/>
                          <a:ea typeface="+mn-ea"/>
                        </a:rPr>
                        <a:t>节省</a:t>
                      </a:r>
                      <a:r>
                        <a:rPr kumimoji="0" lang="en-US" altLang="zh-CN" sz="1200" b="1" i="0" u="none" strike="noStrike" cap="none" normalizeH="0" baseline="0" dirty="0" smtClean="0">
                          <a:ln>
                            <a:noFill/>
                          </a:ln>
                          <a:solidFill>
                            <a:srgbClr val="FF3300"/>
                          </a:solidFill>
                          <a:effectLst/>
                          <a:latin typeface="+mn-lt"/>
                          <a:ea typeface="+mn-ea"/>
                        </a:rPr>
                        <a:t>85%</a:t>
                      </a:r>
                      <a:r>
                        <a:rPr kumimoji="0" lang="zh-CN" altLang="en-US" sz="1200" b="1" i="0" u="none" strike="noStrike" cap="none" normalizeH="0" baseline="0" dirty="0" smtClean="0">
                          <a:ln>
                            <a:noFill/>
                          </a:ln>
                          <a:solidFill>
                            <a:srgbClr val="FF3300"/>
                          </a:solidFill>
                          <a:effectLst/>
                          <a:latin typeface="+mn-lt"/>
                          <a:ea typeface="+mn-ea"/>
                        </a:rPr>
                        <a:t>电费</a:t>
                      </a:r>
                      <a:endParaRPr kumimoji="0" lang="zh-CN" altLang="en-US" sz="1200" b="1" i="0" u="none" strike="noStrike" cap="none" normalizeH="0" baseline="0" dirty="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349998">
                <a:tc rowSpan="2">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mn-lt"/>
                          <a:ea typeface="+mn-ea"/>
                        </a:rPr>
                        <a:t>入职申领办公设备</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473</a:t>
                      </a:r>
                      <a:r>
                        <a:rPr kumimoji="0" lang="zh-CN" altLang="en-US" sz="1200" b="0" i="0" u="none" strike="noStrike" cap="none" normalizeH="0" baseline="0" smtClean="0">
                          <a:ln>
                            <a:noFill/>
                          </a:ln>
                          <a:solidFill>
                            <a:schemeClr val="tx1"/>
                          </a:solidFill>
                          <a:effectLst/>
                          <a:latin typeface="+mn-lt"/>
                          <a:ea typeface="+mn-ea"/>
                        </a:rPr>
                        <a:t>万元</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年</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10</a:t>
                      </a:r>
                      <a:r>
                        <a:rPr kumimoji="0" lang="zh-CN" altLang="en-US" sz="1200" b="0" i="0" u="none" strike="noStrike" cap="none" normalizeH="0" baseline="0" dirty="0" smtClean="0">
                          <a:ln>
                            <a:noFill/>
                          </a:ln>
                          <a:solidFill>
                            <a:schemeClr val="tx1"/>
                          </a:solidFill>
                          <a:effectLst/>
                          <a:latin typeface="+mn-lt"/>
                          <a:ea typeface="+mn-ea"/>
                        </a:rPr>
                        <a:t>万</a:t>
                      </a:r>
                      <a:r>
                        <a:rPr kumimoji="0" lang="en-US" altLang="zh-CN" sz="1200" b="0" i="0" u="none" strike="noStrike" cap="none" normalizeH="0" baseline="0" dirty="0" smtClean="0">
                          <a:ln>
                            <a:noFill/>
                          </a:ln>
                          <a:solidFill>
                            <a:schemeClr val="tx1"/>
                          </a:solidFill>
                          <a:effectLst/>
                          <a:latin typeface="+mn-lt"/>
                          <a:ea typeface="+mn-ea"/>
                        </a:rPr>
                        <a:t>/</a:t>
                      </a:r>
                      <a:r>
                        <a:rPr kumimoji="0" lang="zh-CN" altLang="en-US" sz="1200" b="0" i="0" u="none" strike="noStrike" cap="none" normalizeH="0" baseline="0" dirty="0" smtClean="0">
                          <a:ln>
                            <a:noFill/>
                          </a:ln>
                          <a:solidFill>
                            <a:schemeClr val="tx1"/>
                          </a:solidFill>
                          <a:effectLst/>
                          <a:latin typeface="+mn-lt"/>
                          <a:ea typeface="+mn-ea"/>
                        </a:rPr>
                        <a:t>年</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rowSpan="2">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mn-lt"/>
                          <a:ea typeface="+mn-ea"/>
                        </a:rPr>
                        <a:t>节省</a:t>
                      </a:r>
                      <a:r>
                        <a:rPr kumimoji="0" lang="en-US" altLang="zh-CN" sz="1200" b="1" i="0" u="none" strike="noStrike" cap="none" normalizeH="0" baseline="0" dirty="0" smtClean="0">
                          <a:ln>
                            <a:noFill/>
                          </a:ln>
                          <a:solidFill>
                            <a:srgbClr val="FF3300"/>
                          </a:solidFill>
                          <a:effectLst/>
                          <a:latin typeface="+mn-lt"/>
                          <a:ea typeface="+mn-ea"/>
                        </a:rPr>
                        <a:t>98%</a:t>
                      </a:r>
                      <a:r>
                        <a:rPr kumimoji="0" lang="zh-CN" altLang="en-US" sz="1200" b="1" i="0" u="none" strike="noStrike" cap="none" normalizeH="0" baseline="0" dirty="0" smtClean="0">
                          <a:ln>
                            <a:noFill/>
                          </a:ln>
                          <a:solidFill>
                            <a:srgbClr val="FF3300"/>
                          </a:solidFill>
                          <a:effectLst/>
                          <a:latin typeface="+mn-lt"/>
                          <a:ea typeface="+mn-ea"/>
                        </a:rPr>
                        <a:t>的费用</a:t>
                      </a:r>
                      <a:endParaRPr kumimoji="0" lang="zh-CN" altLang="en-US" sz="1200" b="1" i="0" u="none" strike="noStrike" cap="none" normalizeH="0" baseline="0" dirty="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359290">
                <a:tc vMerge="1">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1</a:t>
                      </a:r>
                      <a:r>
                        <a:rPr kumimoji="0" lang="zh-CN" altLang="en-US" sz="1200" b="0" i="0" u="none" strike="noStrike" cap="none" normalizeH="0" baseline="0" dirty="0" smtClean="0">
                          <a:ln>
                            <a:noFill/>
                          </a:ln>
                          <a:solidFill>
                            <a:schemeClr val="tx1"/>
                          </a:solidFill>
                          <a:effectLst/>
                          <a:latin typeface="+mn-lt"/>
                          <a:ea typeface="+mn-ea"/>
                        </a:rPr>
                        <a:t>天</a:t>
                      </a:r>
                      <a:r>
                        <a:rPr kumimoji="0" lang="en-US" altLang="zh-CN" sz="1200" b="0" i="0" u="none" strike="noStrike" cap="none" normalizeH="0" baseline="0" dirty="0" smtClean="0">
                          <a:ln>
                            <a:noFill/>
                          </a:ln>
                          <a:solidFill>
                            <a:schemeClr val="tx1"/>
                          </a:solidFill>
                          <a:effectLst/>
                          <a:latin typeface="+mn-lt"/>
                          <a:ea typeface="+mn-ea"/>
                        </a:rPr>
                        <a:t>/</a:t>
                      </a:r>
                      <a:r>
                        <a:rPr kumimoji="0" lang="zh-CN" altLang="en-US" sz="1200" b="0" i="0" u="none" strike="noStrike" cap="none" normalizeH="0" baseline="0" dirty="0" smtClean="0">
                          <a:ln>
                            <a:noFill/>
                          </a:ln>
                          <a:solidFill>
                            <a:schemeClr val="tx1"/>
                          </a:solidFill>
                          <a:effectLst/>
                          <a:latin typeface="+mn-lt"/>
                          <a:ea typeface="+mn-ea"/>
                        </a:rPr>
                        <a:t>人次</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10</a:t>
                      </a:r>
                      <a:r>
                        <a:rPr kumimoji="0" lang="zh-CN" altLang="en-US" sz="1200" b="0" i="0" u="none" strike="noStrike" cap="none" normalizeH="0" baseline="0" smtClean="0">
                          <a:ln>
                            <a:noFill/>
                          </a:ln>
                          <a:solidFill>
                            <a:schemeClr val="tx1"/>
                          </a:solidFill>
                          <a:effectLst/>
                          <a:latin typeface="+mn-lt"/>
                          <a:ea typeface="+mn-ea"/>
                        </a:rPr>
                        <a:t>分钟</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人次</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vMerge="1">
                  <a:tcPr/>
                </a:tc>
              </a:tr>
              <a:tr h="283406">
                <a:tc rowSpan="2">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mn-lt"/>
                          <a:ea typeface="+mn-ea"/>
                        </a:rPr>
                        <a:t>员工搬迁</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1356</a:t>
                      </a:r>
                      <a:r>
                        <a:rPr kumimoji="0" lang="zh-CN" altLang="en-US" sz="1200" b="0" i="0" u="none" strike="noStrike" cap="none" normalizeH="0" baseline="0" smtClean="0">
                          <a:ln>
                            <a:noFill/>
                          </a:ln>
                          <a:solidFill>
                            <a:schemeClr val="tx1"/>
                          </a:solidFill>
                          <a:effectLst/>
                          <a:latin typeface="+mn-lt"/>
                          <a:ea typeface="+mn-ea"/>
                        </a:rPr>
                        <a:t>万元</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年</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226</a:t>
                      </a:r>
                      <a:r>
                        <a:rPr kumimoji="0" lang="zh-CN" altLang="en-US" sz="1200" b="0" i="0" u="none" strike="noStrike" cap="none" normalizeH="0" baseline="0" smtClean="0">
                          <a:ln>
                            <a:noFill/>
                          </a:ln>
                          <a:solidFill>
                            <a:schemeClr val="tx1"/>
                          </a:solidFill>
                          <a:effectLst/>
                          <a:latin typeface="+mn-lt"/>
                          <a:ea typeface="+mn-ea"/>
                        </a:rPr>
                        <a:t>万元</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年</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rowSpan="2">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smtClean="0">
                          <a:ln>
                            <a:noFill/>
                          </a:ln>
                          <a:solidFill>
                            <a:schemeClr val="tx1"/>
                          </a:solidFill>
                          <a:effectLst/>
                          <a:latin typeface="+mn-lt"/>
                          <a:ea typeface="+mn-ea"/>
                        </a:rPr>
                        <a:t>节省</a:t>
                      </a:r>
                      <a:r>
                        <a:rPr kumimoji="0" lang="en-US" altLang="zh-CN" sz="1200" b="1" i="0" u="none" strike="noStrike" cap="none" normalizeH="0" baseline="0" smtClean="0">
                          <a:ln>
                            <a:noFill/>
                          </a:ln>
                          <a:solidFill>
                            <a:srgbClr val="FF3300"/>
                          </a:solidFill>
                          <a:effectLst/>
                          <a:latin typeface="+mn-lt"/>
                          <a:ea typeface="+mn-ea"/>
                        </a:rPr>
                        <a:t>80%</a:t>
                      </a:r>
                      <a:r>
                        <a:rPr kumimoji="0" lang="zh-CN" altLang="en-US" sz="1200" b="1" i="0" u="none" strike="noStrike" cap="none" normalizeH="0" baseline="0" smtClean="0">
                          <a:ln>
                            <a:noFill/>
                          </a:ln>
                          <a:solidFill>
                            <a:srgbClr val="FF3300"/>
                          </a:solidFill>
                          <a:effectLst/>
                          <a:latin typeface="+mn-lt"/>
                          <a:ea typeface="+mn-ea"/>
                        </a:rPr>
                        <a:t>的费用</a:t>
                      </a:r>
                      <a:endParaRPr kumimoji="0" lang="zh-CN" altLang="en-US" sz="1200" b="1" i="0" u="none" strike="noStrike" cap="none" normalizeH="0" baseline="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283406">
                <a:tc vMerge="1">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2</a:t>
                      </a:r>
                      <a:r>
                        <a:rPr kumimoji="0" lang="zh-CN" altLang="en-US" sz="1200" b="0" i="0" u="none" strike="noStrike" cap="none" normalizeH="0" baseline="0" dirty="0" smtClean="0">
                          <a:ln>
                            <a:noFill/>
                          </a:ln>
                          <a:solidFill>
                            <a:schemeClr val="tx1"/>
                          </a:solidFill>
                          <a:effectLst/>
                          <a:latin typeface="+mn-lt"/>
                          <a:ea typeface="+mn-ea"/>
                        </a:rPr>
                        <a:t>小时</a:t>
                      </a:r>
                      <a:r>
                        <a:rPr kumimoji="0" lang="en-US" altLang="zh-CN" sz="1200" b="0" i="0" u="none" strike="noStrike" cap="none" normalizeH="0" baseline="0" dirty="0" smtClean="0">
                          <a:ln>
                            <a:noFill/>
                          </a:ln>
                          <a:solidFill>
                            <a:schemeClr val="tx1"/>
                          </a:solidFill>
                          <a:effectLst/>
                          <a:latin typeface="+mn-lt"/>
                          <a:ea typeface="+mn-ea"/>
                        </a:rPr>
                        <a:t>/</a:t>
                      </a:r>
                      <a:r>
                        <a:rPr kumimoji="0" lang="zh-CN" altLang="en-US" sz="1200" b="0" i="0" u="none" strike="noStrike" cap="none" normalizeH="0" baseline="0" dirty="0" smtClean="0">
                          <a:ln>
                            <a:noFill/>
                          </a:ln>
                          <a:solidFill>
                            <a:schemeClr val="tx1"/>
                          </a:solidFill>
                          <a:effectLst/>
                          <a:latin typeface="+mn-lt"/>
                          <a:ea typeface="+mn-ea"/>
                        </a:rPr>
                        <a:t>人次</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20</a:t>
                      </a:r>
                      <a:r>
                        <a:rPr kumimoji="0" lang="zh-CN" altLang="en-US" sz="1200" b="0" i="0" u="none" strike="noStrike" cap="none" normalizeH="0" baseline="0" smtClean="0">
                          <a:ln>
                            <a:noFill/>
                          </a:ln>
                          <a:solidFill>
                            <a:schemeClr val="tx1"/>
                          </a:solidFill>
                          <a:effectLst/>
                          <a:latin typeface="+mn-lt"/>
                          <a:ea typeface="+mn-ea"/>
                        </a:rPr>
                        <a:t>分钟</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人次</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vMerge="1">
                  <a:tcPr/>
                </a:tc>
              </a:tr>
              <a:tr h="284954">
                <a:tc>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mn-lt"/>
                          <a:ea typeface="+mn-ea"/>
                        </a:rPr>
                        <a:t>维护效率</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&lt;100</a:t>
                      </a:r>
                      <a:r>
                        <a:rPr kumimoji="0" lang="zh-CN" altLang="en-US" sz="1200" b="0" i="0" u="none" strike="noStrike" cap="none" normalizeH="0" baseline="0" dirty="0" smtClean="0">
                          <a:ln>
                            <a:noFill/>
                          </a:ln>
                          <a:solidFill>
                            <a:schemeClr val="tx1"/>
                          </a:solidFill>
                          <a:effectLst/>
                          <a:latin typeface="+mn-lt"/>
                          <a:ea typeface="+mn-ea"/>
                        </a:rPr>
                        <a:t>台</a:t>
                      </a:r>
                      <a:r>
                        <a:rPr kumimoji="0" lang="en-US" altLang="zh-CN" sz="1200" b="0" i="0" u="none" strike="noStrike" cap="none" normalizeH="0" baseline="0" dirty="0" smtClean="0">
                          <a:ln>
                            <a:noFill/>
                          </a:ln>
                          <a:solidFill>
                            <a:schemeClr val="tx1"/>
                          </a:solidFill>
                          <a:effectLst/>
                          <a:latin typeface="+mn-lt"/>
                          <a:ea typeface="+mn-ea"/>
                        </a:rPr>
                        <a:t>/</a:t>
                      </a:r>
                      <a:r>
                        <a:rPr kumimoji="0" lang="zh-CN" altLang="en-US" sz="1200" b="0" i="0" u="none" strike="noStrike" cap="none" normalizeH="0" baseline="0" dirty="0" smtClean="0">
                          <a:ln>
                            <a:noFill/>
                          </a:ln>
                          <a:solidFill>
                            <a:schemeClr val="tx1"/>
                          </a:solidFill>
                          <a:effectLst/>
                          <a:latin typeface="+mn-lt"/>
                          <a:ea typeface="+mn-ea"/>
                        </a:rPr>
                        <a:t>人</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&gt;1000</a:t>
                      </a:r>
                      <a:r>
                        <a:rPr kumimoji="0" lang="zh-CN" altLang="en-US" sz="1200" b="0" i="0" u="none" strike="noStrike" cap="none" normalizeH="0" baseline="0" smtClean="0">
                          <a:ln>
                            <a:noFill/>
                          </a:ln>
                          <a:solidFill>
                            <a:schemeClr val="tx1"/>
                          </a:solidFill>
                          <a:effectLst/>
                          <a:latin typeface="+mn-lt"/>
                          <a:ea typeface="+mn-ea"/>
                        </a:rPr>
                        <a:t>台</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人</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smtClean="0">
                          <a:ln>
                            <a:noFill/>
                          </a:ln>
                          <a:solidFill>
                            <a:srgbClr val="FF3300"/>
                          </a:solidFill>
                          <a:effectLst/>
                          <a:latin typeface="+mn-lt"/>
                          <a:ea typeface="+mn-ea"/>
                        </a:rPr>
                        <a:t>提高</a:t>
                      </a:r>
                      <a:r>
                        <a:rPr kumimoji="0" lang="en-US" altLang="zh-CN" sz="1200" b="1" i="0" u="none" strike="noStrike" cap="none" normalizeH="0" baseline="0" smtClean="0">
                          <a:ln>
                            <a:noFill/>
                          </a:ln>
                          <a:solidFill>
                            <a:srgbClr val="FF3300"/>
                          </a:solidFill>
                          <a:effectLst/>
                          <a:latin typeface="+mn-lt"/>
                          <a:ea typeface="+mn-ea"/>
                        </a:rPr>
                        <a:t>9</a:t>
                      </a:r>
                      <a:r>
                        <a:rPr kumimoji="0" lang="zh-CN" altLang="en-US" sz="1200" b="1" i="0" u="none" strike="noStrike" cap="none" normalizeH="0" baseline="0" smtClean="0">
                          <a:ln>
                            <a:noFill/>
                          </a:ln>
                          <a:solidFill>
                            <a:srgbClr val="FF3300"/>
                          </a:solidFill>
                          <a:effectLst/>
                          <a:latin typeface="+mn-lt"/>
                          <a:ea typeface="+mn-ea"/>
                        </a:rPr>
                        <a:t>倍</a:t>
                      </a:r>
                      <a:endParaRPr kumimoji="0" lang="zh-CN" altLang="en-US" sz="1200" b="1" i="0" u="none" strike="noStrike" cap="none" normalizeH="0" baseline="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284954">
                <a:tc rowSpan="2">
                  <a:txBody>
                    <a:bodyPr/>
                    <a:lstStyle/>
                    <a:p>
                      <a:pPr marL="0" marR="0" lvl="0" indent="0" algn="l"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0" i="0" u="none" strike="noStrike" cap="none" normalizeH="0" baseline="0" smtClean="0">
                          <a:ln>
                            <a:noFill/>
                          </a:ln>
                          <a:solidFill>
                            <a:schemeClr val="tx1"/>
                          </a:solidFill>
                          <a:effectLst/>
                          <a:latin typeface="+mn-lt"/>
                          <a:ea typeface="+mn-ea"/>
                        </a:rPr>
                        <a:t>设备更换频率</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3</a:t>
                      </a:r>
                      <a:r>
                        <a:rPr kumimoji="0" lang="zh-CN" altLang="en-US" sz="1200" b="0" i="0" u="none" strike="noStrike" cap="none" normalizeH="0" baseline="0" dirty="0" smtClean="0">
                          <a:ln>
                            <a:noFill/>
                          </a:ln>
                          <a:solidFill>
                            <a:schemeClr val="tx1"/>
                          </a:solidFill>
                          <a:effectLst/>
                          <a:latin typeface="+mn-lt"/>
                          <a:ea typeface="+mn-ea"/>
                        </a:rPr>
                        <a:t>年</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10</a:t>
                      </a:r>
                      <a:r>
                        <a:rPr kumimoji="0" lang="zh-CN" altLang="en-US" sz="1200" b="0" i="0" u="none" strike="noStrike" cap="none" normalizeH="0" baseline="0" smtClean="0">
                          <a:ln>
                            <a:noFill/>
                          </a:ln>
                          <a:solidFill>
                            <a:schemeClr val="tx1"/>
                          </a:solidFill>
                          <a:effectLst/>
                          <a:latin typeface="+mn-lt"/>
                          <a:ea typeface="+mn-ea"/>
                        </a:rPr>
                        <a:t>年以上</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rowSpan="2">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mn-lt"/>
                          <a:ea typeface="+mn-ea"/>
                        </a:rPr>
                        <a:t>节省</a:t>
                      </a:r>
                      <a:r>
                        <a:rPr kumimoji="0" lang="en-US" altLang="zh-CN" sz="1200" b="1" i="0" u="none" strike="noStrike" cap="none" normalizeH="0" baseline="0" dirty="0" smtClean="0">
                          <a:ln>
                            <a:noFill/>
                          </a:ln>
                          <a:solidFill>
                            <a:srgbClr val="FF3300"/>
                          </a:solidFill>
                          <a:effectLst/>
                          <a:latin typeface="+mn-lt"/>
                          <a:ea typeface="+mn-ea"/>
                        </a:rPr>
                        <a:t>88%</a:t>
                      </a:r>
                      <a:r>
                        <a:rPr kumimoji="0" lang="zh-CN" altLang="en-US" sz="1200" b="1" i="0" u="none" strike="noStrike" cap="none" normalizeH="0" baseline="0" dirty="0" smtClean="0">
                          <a:ln>
                            <a:noFill/>
                          </a:ln>
                          <a:solidFill>
                            <a:srgbClr val="FF3300"/>
                          </a:solidFill>
                          <a:effectLst/>
                          <a:latin typeface="+mn-lt"/>
                          <a:ea typeface="+mn-ea"/>
                        </a:rPr>
                        <a:t>的费用</a:t>
                      </a:r>
                      <a:endParaRPr kumimoji="0" lang="zh-CN" altLang="en-US" sz="1200" b="1" i="0" u="none" strike="noStrike" cap="none" normalizeH="0" baseline="0" dirty="0" smtClean="0">
                        <a:ln>
                          <a:noFill/>
                        </a:ln>
                        <a:solidFill>
                          <a:srgbClr val="FF3300"/>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r>
              <a:tr h="284954">
                <a:tc vMerge="1">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smtClean="0">
                          <a:ln>
                            <a:noFill/>
                          </a:ln>
                          <a:solidFill>
                            <a:schemeClr val="tx1"/>
                          </a:solidFill>
                          <a:effectLst/>
                          <a:latin typeface="+mn-lt"/>
                          <a:ea typeface="+mn-ea"/>
                        </a:rPr>
                        <a:t>9034</a:t>
                      </a:r>
                      <a:r>
                        <a:rPr kumimoji="0" lang="zh-CN" altLang="en-US" sz="1200" b="0" i="0" u="none" strike="noStrike" cap="none" normalizeH="0" baseline="0" smtClean="0">
                          <a:ln>
                            <a:noFill/>
                          </a:ln>
                          <a:solidFill>
                            <a:schemeClr val="tx1"/>
                          </a:solidFill>
                          <a:effectLst/>
                          <a:latin typeface="+mn-lt"/>
                          <a:ea typeface="+mn-ea"/>
                        </a:rPr>
                        <a:t>万</a:t>
                      </a:r>
                      <a:r>
                        <a:rPr kumimoji="0" lang="en-US" altLang="zh-CN" sz="1200" b="0" i="0" u="none" strike="noStrike" cap="none" normalizeH="0" baseline="0" smtClean="0">
                          <a:ln>
                            <a:noFill/>
                          </a:ln>
                          <a:solidFill>
                            <a:schemeClr val="tx1"/>
                          </a:solidFill>
                          <a:effectLst/>
                          <a:latin typeface="+mn-lt"/>
                          <a:ea typeface="+mn-ea"/>
                        </a:rPr>
                        <a:t>/</a:t>
                      </a:r>
                      <a:r>
                        <a:rPr kumimoji="0" lang="zh-CN" altLang="en-US" sz="1200" b="0" i="0" u="none" strike="noStrike" cap="none" normalizeH="0" baseline="0" smtClean="0">
                          <a:ln>
                            <a:noFill/>
                          </a:ln>
                          <a:solidFill>
                            <a:schemeClr val="tx1"/>
                          </a:solidFill>
                          <a:effectLst/>
                          <a:latin typeface="+mn-lt"/>
                          <a:ea typeface="+mn-ea"/>
                        </a:rPr>
                        <a:t>年</a:t>
                      </a:r>
                      <a:endParaRPr kumimoji="0" lang="zh-CN" altLang="en-US" sz="1200" b="0" i="0" u="none" strike="noStrike" cap="none" normalizeH="0" baseline="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a:txBody>
                    <a:bodyPr/>
                    <a:lstStyle/>
                    <a:p>
                      <a:pPr marL="0" marR="0" lvl="0" indent="0" algn="ctr" defTabSz="877570" rtl="0" eaLnBrk="1" fontAlgn="base" latinLnBrk="0" hangingPunct="1">
                        <a:lnSpc>
                          <a:spcPct val="110000"/>
                        </a:lnSpc>
                        <a:spcBef>
                          <a:spcPct val="0"/>
                        </a:spcBef>
                        <a:spcAft>
                          <a:spcPct val="0"/>
                        </a:spcAft>
                        <a:buClr>
                          <a:schemeClr val="bg1"/>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mn-lt"/>
                          <a:ea typeface="+mn-ea"/>
                        </a:rPr>
                        <a:t>1146</a:t>
                      </a:r>
                      <a:r>
                        <a:rPr kumimoji="0" lang="zh-CN" altLang="en-US" sz="1200" b="0" i="0" u="none" strike="noStrike" cap="none" normalizeH="0" baseline="0" dirty="0" smtClean="0">
                          <a:ln>
                            <a:noFill/>
                          </a:ln>
                          <a:solidFill>
                            <a:schemeClr val="tx1"/>
                          </a:solidFill>
                          <a:effectLst/>
                          <a:latin typeface="+mn-lt"/>
                          <a:ea typeface="+mn-ea"/>
                        </a:rPr>
                        <a:t>万</a:t>
                      </a:r>
                      <a:endParaRPr kumimoji="0" lang="zh-CN" altLang="en-US" sz="1200" b="0" i="0" u="none" strike="noStrike" cap="none" normalizeH="0" baseline="0" dirty="0" smtClean="0">
                        <a:ln>
                          <a:noFill/>
                        </a:ln>
                        <a:solidFill>
                          <a:schemeClr val="tx1"/>
                        </a:solidFill>
                        <a:effectLst/>
                        <a:latin typeface="+mn-lt"/>
                        <a:ea typeface="+mn-ea"/>
                      </a:endParaRPr>
                    </a:p>
                  </a:txBody>
                  <a:tcPr marL="69755" marR="69755" marT="33355" marB="33355" anchor="ctr" horzOverflow="overflow">
                    <a:lnL w="12700" cap="flat" cmpd="sng" algn="ctr">
                      <a:solidFill>
                        <a:srgbClr val="72C6FA"/>
                      </a:solidFill>
                      <a:prstDash val="solid"/>
                      <a:round/>
                      <a:headEnd type="none" w="med" len="med"/>
                      <a:tailEnd type="none" w="med" len="med"/>
                    </a:lnL>
                    <a:lnR w="12700" cap="flat" cmpd="sng" algn="ctr">
                      <a:solidFill>
                        <a:srgbClr val="72C6FA"/>
                      </a:solidFill>
                      <a:prstDash val="solid"/>
                      <a:round/>
                      <a:headEnd type="none" w="med" len="med"/>
                      <a:tailEnd type="none" w="med" len="med"/>
                    </a:lnR>
                    <a:lnT w="12700" cap="flat" cmpd="sng" algn="ctr">
                      <a:solidFill>
                        <a:srgbClr val="72C6FA"/>
                      </a:solidFill>
                      <a:prstDash val="solid"/>
                      <a:round/>
                      <a:headEnd type="none" w="med" len="med"/>
                      <a:tailEnd type="none" w="med" len="med"/>
                    </a:lnT>
                    <a:lnB w="12700" cap="flat" cmpd="sng" algn="ctr">
                      <a:solidFill>
                        <a:srgbClr val="72C6FA"/>
                      </a:solidFill>
                      <a:prstDash val="solid"/>
                      <a:round/>
                      <a:headEnd type="none" w="med" len="med"/>
                      <a:tailEnd type="none" w="med" len="med"/>
                    </a:lnB>
                    <a:lnTlToBr>
                      <a:noFill/>
                    </a:lnTlToBr>
                    <a:lnBlToTr>
                      <a:noFill/>
                    </a:lnBlToTr>
                    <a:noFill/>
                  </a:tcPr>
                </a:tc>
                <a:tc vMerge="1">
                  <a:tcPr/>
                </a:tc>
              </a:tr>
            </a:tbl>
          </a:graphicData>
        </a:graphic>
      </p:graphicFrame>
      <p:graphicFrame>
        <p:nvGraphicFramePr>
          <p:cNvPr id="94262" name="Object 55"/>
          <p:cNvGraphicFramePr>
            <a:graphicFrameLocks noGrp="1" noChangeAspect="1"/>
          </p:cNvGraphicFramePr>
          <p:nvPr>
            <p:ph sz="half" idx="4294967295"/>
          </p:nvPr>
        </p:nvGraphicFramePr>
        <p:xfrm>
          <a:off x="8308975" y="1859756"/>
          <a:ext cx="257175" cy="411163"/>
        </p:xfrm>
        <a:graphic>
          <a:graphicData uri="http://schemas.openxmlformats.org/presentationml/2006/ole">
            <mc:AlternateContent xmlns:mc="http://schemas.openxmlformats.org/markup-compatibility/2006">
              <mc:Choice xmlns:v="urn:schemas-microsoft-com:vml" Requires="v">
                <p:oleObj spid="_x0000_s3104" name="CorelDRAW" r:id="rId1" imgW="2009775" imgH="2966720" progId="">
                  <p:embed/>
                </p:oleObj>
              </mc:Choice>
              <mc:Fallback>
                <p:oleObj name="CorelDRAW" r:id="rId1" imgW="2009775" imgH="2966720" progId="">
                  <p:embed/>
                  <p:pic>
                    <p:nvPicPr>
                      <p:cNvPr id="0" name="Picture 2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8975" y="1859756"/>
                        <a:ext cx="25717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63" name="Rectangle 55"/>
          <p:cNvSpPr>
            <a:spLocks noChangeArrowheads="1"/>
          </p:cNvSpPr>
          <p:nvPr/>
        </p:nvSpPr>
        <p:spPr bwMode="gray">
          <a:xfrm>
            <a:off x="1193800" y="1412875"/>
            <a:ext cx="1338263" cy="347663"/>
          </a:xfrm>
          <a:prstGeom prst="rect">
            <a:avLst/>
          </a:prstGeom>
          <a:gradFill rotWithShape="1">
            <a:gsLst>
              <a:gs pos="0">
                <a:srgbClr val="23DD89">
                  <a:alpha val="71001"/>
                </a:srgbClr>
              </a:gs>
              <a:gs pos="100000">
                <a:srgbClr val="79A400">
                  <a:alpha val="20000"/>
                </a:srgbClr>
              </a:gs>
            </a:gsLst>
            <a:lin ang="5400000" scaled="1"/>
          </a:gradFill>
          <a:ln w="9525" algn="ctr">
            <a:solidFill>
              <a:schemeClr val="hlink"/>
            </a:solidFill>
            <a:miter lim="800000"/>
          </a:ln>
        </p:spPr>
        <p:txBody>
          <a:bodyPr wrap="none" lIns="83426" tIns="41714" rIns="83426" bIns="41714" anchor="ctr"/>
          <a:lstStyle>
            <a:lvl1pPr defTabSz="7315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15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15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15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15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信息安全</a:t>
            </a:r>
            <a:endParaRPr lang="zh-CN" altLang="en-US" sz="1500" smtClean="0">
              <a:latin typeface="+mn-lt"/>
              <a:ea typeface="+mn-ea"/>
            </a:endParaRPr>
          </a:p>
        </p:txBody>
      </p:sp>
      <p:sp>
        <p:nvSpPr>
          <p:cNvPr id="94264" name="Rectangle 56"/>
          <p:cNvSpPr>
            <a:spLocks noChangeArrowheads="1"/>
          </p:cNvSpPr>
          <p:nvPr/>
        </p:nvSpPr>
        <p:spPr bwMode="gray">
          <a:xfrm>
            <a:off x="7058025" y="1412875"/>
            <a:ext cx="1336675" cy="347663"/>
          </a:xfrm>
          <a:prstGeom prst="rect">
            <a:avLst/>
          </a:prstGeom>
          <a:gradFill rotWithShape="1">
            <a:gsLst>
              <a:gs pos="0">
                <a:srgbClr val="23DD89">
                  <a:alpha val="71001"/>
                </a:srgbClr>
              </a:gs>
              <a:gs pos="100000">
                <a:srgbClr val="79A400">
                  <a:alpha val="20000"/>
                </a:srgbClr>
              </a:gs>
            </a:gsLst>
            <a:lin ang="5400000" scaled="1"/>
          </a:gradFill>
          <a:ln w="9525" algn="ctr">
            <a:solidFill>
              <a:schemeClr val="hlink"/>
            </a:solidFill>
            <a:miter lim="800000"/>
          </a:ln>
        </p:spPr>
        <p:txBody>
          <a:bodyPr wrap="none" lIns="83426" tIns="41714" rIns="83426" bIns="41714" anchor="ctr"/>
          <a:lstStyle>
            <a:lvl1pPr defTabSz="7315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15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15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15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15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能耗</a:t>
            </a:r>
            <a:endParaRPr lang="zh-CN" altLang="en-US" sz="1500" smtClean="0">
              <a:latin typeface="+mn-lt"/>
              <a:ea typeface="+mn-ea"/>
            </a:endParaRPr>
          </a:p>
        </p:txBody>
      </p:sp>
      <p:sp>
        <p:nvSpPr>
          <p:cNvPr id="94265" name="Rectangle 57"/>
          <p:cNvSpPr>
            <a:spLocks noChangeArrowheads="1"/>
          </p:cNvSpPr>
          <p:nvPr/>
        </p:nvSpPr>
        <p:spPr bwMode="gray">
          <a:xfrm>
            <a:off x="4035425" y="1412875"/>
            <a:ext cx="1338263" cy="347663"/>
          </a:xfrm>
          <a:prstGeom prst="rect">
            <a:avLst/>
          </a:prstGeom>
          <a:gradFill rotWithShape="1">
            <a:gsLst>
              <a:gs pos="0">
                <a:srgbClr val="23DD89">
                  <a:alpha val="71001"/>
                </a:srgbClr>
              </a:gs>
              <a:gs pos="100000">
                <a:srgbClr val="79A400">
                  <a:alpha val="20000"/>
                </a:srgbClr>
              </a:gs>
            </a:gsLst>
            <a:lin ang="5400000" scaled="1"/>
          </a:gradFill>
          <a:ln w="9525" algn="ctr">
            <a:solidFill>
              <a:schemeClr val="hlink"/>
            </a:solidFill>
            <a:miter lim="800000"/>
          </a:ln>
        </p:spPr>
        <p:txBody>
          <a:bodyPr wrap="none" lIns="83426" tIns="41714" rIns="83426" bIns="41714" anchor="ctr"/>
          <a:lstStyle>
            <a:lvl1pPr defTabSz="73152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3152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3152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3152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3152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3152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入职申领</a:t>
            </a:r>
            <a:r>
              <a:rPr lang="en-US" altLang="zh-CN" sz="1500" smtClean="0">
                <a:latin typeface="+mn-lt"/>
                <a:ea typeface="+mn-ea"/>
              </a:rPr>
              <a:t>PC</a:t>
            </a:r>
            <a:endParaRPr lang="en-US" altLang="zh-CN" sz="1500" smtClean="0">
              <a:latin typeface="+mn-lt"/>
              <a:ea typeface="+mn-ea"/>
            </a:endParaRPr>
          </a:p>
        </p:txBody>
      </p:sp>
      <p:pic>
        <p:nvPicPr>
          <p:cNvPr id="94266" name="Picture 51" descr="Picture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088" y="1808163"/>
            <a:ext cx="704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67"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7775" y="1878013"/>
            <a:ext cx="2333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68" name="Picture 116" descr="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0038" y="1800225"/>
            <a:ext cx="3429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69" name="AutoShape 61"/>
          <p:cNvSpPr>
            <a:spLocks noChangeArrowheads="1"/>
          </p:cNvSpPr>
          <p:nvPr/>
        </p:nvSpPr>
        <p:spPr bwMode="auto">
          <a:xfrm>
            <a:off x="7119938" y="1914525"/>
            <a:ext cx="357187" cy="182563"/>
          </a:xfrm>
          <a:prstGeom prst="rightArrow">
            <a:avLst>
              <a:gd name="adj1" fmla="val 50000"/>
              <a:gd name="adj2" fmla="val 48913"/>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42" tIns="40070" rIns="80142" bIns="40070" anchor="ctr"/>
          <a:lstStyle>
            <a:lvl1pPr defTabSz="8350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350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350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350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350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600" smtClean="0">
              <a:solidFill>
                <a:schemeClr val="bg1"/>
              </a:solidFill>
              <a:latin typeface="+mn-lt"/>
              <a:ea typeface="+mn-ea"/>
            </a:endParaRPr>
          </a:p>
        </p:txBody>
      </p:sp>
      <p:sp>
        <p:nvSpPr>
          <p:cNvPr id="2338878" name="WordArt 62"/>
          <p:cNvSpPr>
            <a:spLocks noChangeArrowheads="1" noChangeShapeType="1" noTextEdit="1"/>
          </p:cNvSpPr>
          <p:nvPr/>
        </p:nvSpPr>
        <p:spPr bwMode="auto">
          <a:xfrm>
            <a:off x="7884368" y="2600908"/>
            <a:ext cx="494727" cy="243805"/>
          </a:xfrm>
          <a:prstGeom prst="rect">
            <a:avLst/>
          </a:prstGeom>
        </p:spPr>
        <p:txBody>
          <a:bodyPr wrap="none" fromWordArt="1">
            <a:prstTxWarp prst="textPlain">
              <a:avLst>
                <a:gd name="adj" fmla="val 50000"/>
              </a:avLst>
            </a:prstTxWarp>
          </a:bodyPr>
          <a:lstStyle/>
          <a:p>
            <a:pPr eaLnBrk="1" fontAlgn="t" hangingPunct="1">
              <a:lnSpc>
                <a:spcPct val="110000"/>
              </a:lnSpc>
              <a:buClr>
                <a:schemeClr val="bg1"/>
              </a:buClr>
              <a:defRPr/>
            </a:pPr>
            <a:r>
              <a:rPr lang="en-US" altLang="zh-CN" sz="4400" kern="10" dirty="0">
                <a:ln w="9525">
                  <a:noFill/>
                  <a:round/>
                </a:ln>
                <a:solidFill>
                  <a:srgbClr val="FF3300"/>
                </a:solidFill>
                <a:latin typeface="+mn-lt"/>
                <a:ea typeface="+mn-ea"/>
              </a:rPr>
              <a:t>66</a:t>
            </a:r>
            <a:r>
              <a:rPr lang="zh-CN" altLang="en-US" sz="4400" kern="10" dirty="0">
                <a:ln w="9525">
                  <a:noFill/>
                  <a:round/>
                </a:ln>
                <a:solidFill>
                  <a:srgbClr val="FF3300"/>
                </a:solidFill>
                <a:latin typeface="+mn-lt"/>
                <a:ea typeface="+mn-ea"/>
              </a:rPr>
              <a:t>瓦</a:t>
            </a:r>
            <a:endParaRPr lang="zh-CN" altLang="en-US" sz="4400" kern="10" dirty="0">
              <a:ln w="9525">
                <a:noFill/>
                <a:round/>
              </a:ln>
              <a:solidFill>
                <a:srgbClr val="FF3300"/>
              </a:solidFill>
              <a:latin typeface="+mn-lt"/>
              <a:ea typeface="+mn-ea"/>
            </a:endParaRPr>
          </a:p>
        </p:txBody>
      </p:sp>
      <p:sp>
        <p:nvSpPr>
          <p:cNvPr id="2338879" name="WordArt 63"/>
          <p:cNvSpPr>
            <a:spLocks noChangeArrowheads="1" noChangeShapeType="1" noTextEdit="1"/>
          </p:cNvSpPr>
          <p:nvPr/>
        </p:nvSpPr>
        <p:spPr bwMode="auto">
          <a:xfrm>
            <a:off x="3775939" y="2600908"/>
            <a:ext cx="621699" cy="299130"/>
          </a:xfrm>
          <a:prstGeom prst="rect">
            <a:avLst/>
          </a:prstGeom>
        </p:spPr>
        <p:txBody>
          <a:bodyPr wrap="none" fromWordArt="1">
            <a:prstTxWarp prst="textPlain">
              <a:avLst>
                <a:gd name="adj" fmla="val 50000"/>
              </a:avLst>
            </a:prstTxWarp>
          </a:bodyPr>
          <a:lstStyle/>
          <a:p>
            <a:pPr eaLnBrk="1" fontAlgn="t" hangingPunct="1">
              <a:lnSpc>
                <a:spcPct val="110000"/>
              </a:lnSpc>
              <a:buClr>
                <a:schemeClr val="bg1"/>
              </a:buClr>
              <a:defRPr/>
            </a:pPr>
            <a:r>
              <a:rPr lang="en-US" altLang="zh-CN" sz="3200" kern="10" dirty="0">
                <a:ln w="9525">
                  <a:noFill/>
                  <a:round/>
                </a:ln>
                <a:solidFill>
                  <a:srgbClr val="FF3300"/>
                </a:solidFill>
                <a:latin typeface="+mn-lt"/>
                <a:ea typeface="+mn-ea"/>
              </a:rPr>
              <a:t>24</a:t>
            </a:r>
            <a:r>
              <a:rPr lang="zh-CN" altLang="en-US" sz="3200" kern="10" dirty="0">
                <a:ln w="9525">
                  <a:noFill/>
                  <a:round/>
                </a:ln>
                <a:solidFill>
                  <a:srgbClr val="FF3300"/>
                </a:solidFill>
                <a:latin typeface="+mn-lt"/>
                <a:ea typeface="+mn-ea"/>
              </a:rPr>
              <a:t>小时</a:t>
            </a:r>
            <a:endParaRPr lang="zh-CN" altLang="en-US" sz="3200" kern="10" dirty="0">
              <a:ln w="9525">
                <a:noFill/>
                <a:round/>
              </a:ln>
              <a:solidFill>
                <a:srgbClr val="FF3300"/>
              </a:solidFill>
              <a:latin typeface="+mn-lt"/>
              <a:ea typeface="+mn-ea"/>
            </a:endParaRPr>
          </a:p>
        </p:txBody>
      </p:sp>
      <p:pic>
        <p:nvPicPr>
          <p:cNvPr id="94272" name="Picture 64" descr="pmm0o2jft91q"/>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2063" y="1757363"/>
            <a:ext cx="5683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73" name="AutoShape 65"/>
          <p:cNvSpPr>
            <a:spLocks noChangeArrowheads="1"/>
          </p:cNvSpPr>
          <p:nvPr/>
        </p:nvSpPr>
        <p:spPr bwMode="auto">
          <a:xfrm>
            <a:off x="4468813" y="2070100"/>
            <a:ext cx="358775" cy="182563"/>
          </a:xfrm>
          <a:prstGeom prst="rightArrow">
            <a:avLst>
              <a:gd name="adj1" fmla="val 50000"/>
              <a:gd name="adj2" fmla="val 49130"/>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42" tIns="40070" rIns="80142" bIns="40070" anchor="ctr"/>
          <a:lstStyle>
            <a:lvl1pPr defTabSz="8350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350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350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350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350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600" smtClean="0">
              <a:solidFill>
                <a:schemeClr val="bg1"/>
              </a:solidFill>
              <a:latin typeface="+mn-lt"/>
              <a:ea typeface="+mn-ea"/>
            </a:endParaRPr>
          </a:p>
        </p:txBody>
      </p:sp>
      <p:graphicFrame>
        <p:nvGraphicFramePr>
          <p:cNvPr id="94274" name="Object 68"/>
          <p:cNvGraphicFramePr>
            <a:graphicFrameLocks noChangeAspect="1"/>
          </p:cNvGraphicFramePr>
          <p:nvPr/>
        </p:nvGraphicFramePr>
        <p:xfrm>
          <a:off x="4986338" y="1841500"/>
          <a:ext cx="604837" cy="815975"/>
        </p:xfrm>
        <a:graphic>
          <a:graphicData uri="http://schemas.openxmlformats.org/presentationml/2006/ole">
            <mc:AlternateContent xmlns:mc="http://schemas.openxmlformats.org/markup-compatibility/2006">
              <mc:Choice xmlns:v="urn:schemas-microsoft-com:vml" Requires="v">
                <p:oleObj spid="_x0000_s3105" name="CorelDRAW" r:id="rId7" imgW="1073785" imgH="1860550" progId="">
                  <p:embed/>
                </p:oleObj>
              </mc:Choice>
              <mc:Fallback>
                <p:oleObj name="CorelDRAW" r:id="rId7" imgW="1073785" imgH="1860550" progId="">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6338" y="1841500"/>
                        <a:ext cx="60483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8884" name="WordArt 68"/>
          <p:cNvSpPr>
            <a:spLocks noChangeArrowheads="1" noChangeShapeType="1" noTextEdit="1"/>
          </p:cNvSpPr>
          <p:nvPr/>
        </p:nvSpPr>
        <p:spPr bwMode="auto">
          <a:xfrm>
            <a:off x="4969563" y="2600908"/>
            <a:ext cx="622212" cy="299130"/>
          </a:xfrm>
          <a:prstGeom prst="rect">
            <a:avLst/>
          </a:prstGeom>
        </p:spPr>
        <p:txBody>
          <a:bodyPr wrap="none" fromWordArt="1">
            <a:prstTxWarp prst="textPlain">
              <a:avLst>
                <a:gd name="adj" fmla="val 50000"/>
              </a:avLst>
            </a:prstTxWarp>
          </a:bodyPr>
          <a:lstStyle/>
          <a:p>
            <a:pPr eaLnBrk="1" fontAlgn="t" hangingPunct="1">
              <a:lnSpc>
                <a:spcPct val="110000"/>
              </a:lnSpc>
              <a:buClr>
                <a:schemeClr val="bg1"/>
              </a:buClr>
              <a:defRPr/>
            </a:pPr>
            <a:r>
              <a:rPr lang="en-US" altLang="zh-CN" sz="4800" kern="10" dirty="0">
                <a:ln w="9525">
                  <a:noFill/>
                  <a:round/>
                </a:ln>
                <a:solidFill>
                  <a:srgbClr val="FF3300"/>
                </a:solidFill>
                <a:latin typeface="+mn-lt"/>
                <a:ea typeface="+mn-ea"/>
              </a:rPr>
              <a:t>10</a:t>
            </a:r>
            <a:r>
              <a:rPr lang="zh-CN" altLang="en-US" sz="4800" kern="10" dirty="0">
                <a:ln w="9525">
                  <a:noFill/>
                  <a:round/>
                </a:ln>
                <a:solidFill>
                  <a:srgbClr val="FF3300"/>
                </a:solidFill>
                <a:latin typeface="+mn-lt"/>
                <a:ea typeface="+mn-ea"/>
              </a:rPr>
              <a:t>分钟</a:t>
            </a:r>
            <a:endParaRPr lang="zh-CN" altLang="en-US" sz="4800" kern="10" dirty="0">
              <a:ln w="9525">
                <a:noFill/>
                <a:round/>
              </a:ln>
              <a:solidFill>
                <a:srgbClr val="FF3300"/>
              </a:solidFill>
              <a:latin typeface="+mn-lt"/>
              <a:ea typeface="+mn-ea"/>
            </a:endParaRPr>
          </a:p>
        </p:txBody>
      </p:sp>
      <p:sp>
        <p:nvSpPr>
          <p:cNvPr id="2338885" name="WordArt 69"/>
          <p:cNvSpPr>
            <a:spLocks noChangeArrowheads="1" noChangeShapeType="1" noTextEdit="1"/>
          </p:cNvSpPr>
          <p:nvPr/>
        </p:nvSpPr>
        <p:spPr bwMode="auto">
          <a:xfrm>
            <a:off x="6516216" y="2600908"/>
            <a:ext cx="561220" cy="241393"/>
          </a:xfrm>
          <a:prstGeom prst="rect">
            <a:avLst/>
          </a:prstGeom>
        </p:spPr>
        <p:txBody>
          <a:bodyPr wrap="none" fromWordArt="1">
            <a:prstTxWarp prst="textPlain">
              <a:avLst>
                <a:gd name="adj" fmla="val 50000"/>
              </a:avLst>
            </a:prstTxWarp>
          </a:bodyPr>
          <a:lstStyle/>
          <a:p>
            <a:pPr eaLnBrk="1" fontAlgn="t" hangingPunct="1">
              <a:lnSpc>
                <a:spcPct val="110000"/>
              </a:lnSpc>
              <a:buClr>
                <a:schemeClr val="bg1"/>
              </a:buClr>
              <a:defRPr/>
            </a:pPr>
            <a:r>
              <a:rPr lang="en-US" altLang="zh-CN" sz="3200" kern="10" dirty="0">
                <a:ln w="9525">
                  <a:noFill/>
                  <a:round/>
                </a:ln>
                <a:solidFill>
                  <a:srgbClr val="FF3300"/>
                </a:solidFill>
                <a:latin typeface="+mn-lt"/>
                <a:ea typeface="+mn-ea"/>
              </a:rPr>
              <a:t>235</a:t>
            </a:r>
            <a:r>
              <a:rPr lang="zh-CN" altLang="en-US" sz="3200" kern="10" dirty="0">
                <a:ln w="9525">
                  <a:noFill/>
                  <a:round/>
                </a:ln>
                <a:solidFill>
                  <a:srgbClr val="FF3300"/>
                </a:solidFill>
                <a:latin typeface="+mn-lt"/>
                <a:ea typeface="+mn-ea"/>
              </a:rPr>
              <a:t>瓦</a:t>
            </a:r>
            <a:endParaRPr lang="zh-CN" altLang="en-US" sz="3200" kern="10" dirty="0">
              <a:ln w="9525">
                <a:noFill/>
                <a:round/>
              </a:ln>
              <a:solidFill>
                <a:srgbClr val="FF3300"/>
              </a:solidFill>
              <a:latin typeface="+mn-lt"/>
              <a:ea typeface="+mn-ea"/>
            </a:endParaRPr>
          </a:p>
        </p:txBody>
      </p:sp>
      <p:grpSp>
        <p:nvGrpSpPr>
          <p:cNvPr id="94277" name="Group 70"/>
          <p:cNvGrpSpPr/>
          <p:nvPr/>
        </p:nvGrpSpPr>
        <p:grpSpPr bwMode="auto">
          <a:xfrm>
            <a:off x="811213" y="1808163"/>
            <a:ext cx="442912" cy="571500"/>
            <a:chOff x="667" y="1043"/>
            <a:chExt cx="315" cy="378"/>
          </a:xfrm>
        </p:grpSpPr>
        <p:pic>
          <p:nvPicPr>
            <p:cNvPr id="94291" name="Picture 71" descr="图片242"/>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7" y="1152"/>
              <a:ext cx="21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92" name="Picture 22" descr="lock"/>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6" y="1043"/>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278" name="AutoShape 73"/>
          <p:cNvSpPr>
            <a:spLocks noChangeArrowheads="1"/>
          </p:cNvSpPr>
          <p:nvPr/>
        </p:nvSpPr>
        <p:spPr bwMode="auto">
          <a:xfrm>
            <a:off x="1766888" y="2024063"/>
            <a:ext cx="358775" cy="182562"/>
          </a:xfrm>
          <a:prstGeom prst="rightArrow">
            <a:avLst>
              <a:gd name="adj1" fmla="val 50000"/>
              <a:gd name="adj2" fmla="val 49131"/>
            </a:avLst>
          </a:prstGeom>
          <a:solidFill>
            <a:srgbClr val="01B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142" tIns="40070" rIns="80142" bIns="40070" anchor="ctr"/>
          <a:lstStyle>
            <a:lvl1pPr defTabSz="8350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350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350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350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350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350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chemeClr val="bg1"/>
              </a:buClr>
              <a:buSzTx/>
              <a:buFont typeface="Wingdings" panose="05000000000000000000" pitchFamily="2" charset="2"/>
              <a:buChar char="•"/>
              <a:defRPr/>
            </a:pPr>
            <a:endParaRPr lang="zh-CN" altLang="en-US" sz="1600" smtClean="0">
              <a:solidFill>
                <a:schemeClr val="bg1"/>
              </a:solidFill>
              <a:latin typeface="+mn-lt"/>
              <a:ea typeface="+mn-ea"/>
            </a:endParaRPr>
          </a:p>
        </p:txBody>
      </p:sp>
      <p:pic>
        <p:nvPicPr>
          <p:cNvPr id="94279" name="Picture 7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85975" y="1963738"/>
            <a:ext cx="2333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80" name="Picture 75" descr="U2415P1T1D17442212F23DT20090320013224"/>
          <p:cNvPicPr>
            <a:picLocks noChangeAspect="1" noChangeArrowheads="1"/>
          </p:cNvPicPr>
          <p:nvPr/>
        </p:nvPicPr>
        <p:blipFill>
          <a:blip r:embed="rId12" cstate="print">
            <a:lum contrast="12000"/>
            <a:extLst>
              <a:ext uri="{28A0092B-C50C-407E-A947-70E740481C1C}">
                <a14:useLocalDpi xmlns:a14="http://schemas.microsoft.com/office/drawing/2010/main" val="0"/>
              </a:ext>
            </a:extLst>
          </a:blip>
          <a:srcRect/>
          <a:stretch>
            <a:fillRect/>
          </a:stretch>
        </p:blipFill>
        <p:spPr bwMode="auto">
          <a:xfrm>
            <a:off x="1257300" y="1878013"/>
            <a:ext cx="450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281" name="Group 76"/>
          <p:cNvGrpSpPr/>
          <p:nvPr/>
        </p:nvGrpSpPr>
        <p:grpSpPr bwMode="auto">
          <a:xfrm>
            <a:off x="2389188" y="1808163"/>
            <a:ext cx="619125" cy="698500"/>
            <a:chOff x="1651" y="1043"/>
            <a:chExt cx="681" cy="565"/>
          </a:xfrm>
        </p:grpSpPr>
        <p:grpSp>
          <p:nvGrpSpPr>
            <p:cNvPr id="94284" name="Group 77"/>
            <p:cNvGrpSpPr/>
            <p:nvPr/>
          </p:nvGrpSpPr>
          <p:grpSpPr bwMode="auto">
            <a:xfrm>
              <a:off x="1651" y="1043"/>
              <a:ext cx="681" cy="565"/>
              <a:chOff x="1492" y="2786"/>
              <a:chExt cx="748" cy="363"/>
            </a:xfrm>
          </p:grpSpPr>
          <p:sp>
            <p:nvSpPr>
              <p:cNvPr id="94289" name="Freeform 78"/>
              <p:cNvSpPr>
                <a:spLocks noChangeAspect="1"/>
              </p:cNvSpPr>
              <p:nvPr/>
            </p:nvSpPr>
            <p:spPr bwMode="auto">
              <a:xfrm>
                <a:off x="1492" y="2786"/>
                <a:ext cx="748" cy="363"/>
              </a:xfrm>
              <a:custGeom>
                <a:avLst/>
                <a:gdLst>
                  <a:gd name="T0" fmla="*/ 2147483646 w 374"/>
                  <a:gd name="T1" fmla="*/ 2147483646 h 181"/>
                  <a:gd name="T2" fmla="*/ 2147483646 w 374"/>
                  <a:gd name="T3" fmla="*/ 2147483646 h 181"/>
                  <a:gd name="T4" fmla="*/ 2147483646 w 374"/>
                  <a:gd name="T5" fmla="*/ 2147483646 h 181"/>
                  <a:gd name="T6" fmla="*/ 2147483646 w 374"/>
                  <a:gd name="T7" fmla="*/ 2147483646 h 181"/>
                  <a:gd name="T8" fmla="*/ 2147483646 w 374"/>
                  <a:gd name="T9" fmla="*/ 2147483646 h 181"/>
                  <a:gd name="T10" fmla="*/ 2147483646 w 374"/>
                  <a:gd name="T11" fmla="*/ 2147483646 h 181"/>
                  <a:gd name="T12" fmla="*/ 2147483646 w 374"/>
                  <a:gd name="T13" fmla="*/ 2147483646 h 181"/>
                  <a:gd name="T14" fmla="*/ 2147483646 w 374"/>
                  <a:gd name="T15" fmla="*/ 2147483646 h 181"/>
                  <a:gd name="T16" fmla="*/ 2147483646 w 374"/>
                  <a:gd name="T17" fmla="*/ 2147483646 h 181"/>
                  <a:gd name="T18" fmla="*/ 2147483646 w 374"/>
                  <a:gd name="T19" fmla="*/ 2147483646 h 181"/>
                  <a:gd name="T20" fmla="*/ 2147483646 w 374"/>
                  <a:gd name="T21" fmla="*/ 2147483646 h 181"/>
                  <a:gd name="T22" fmla="*/ 2147483646 w 374"/>
                  <a:gd name="T23" fmla="*/ 2147483646 h 181"/>
                  <a:gd name="T24" fmla="*/ 2147483646 w 374"/>
                  <a:gd name="T25" fmla="*/ 2147483646 h 181"/>
                  <a:gd name="T26" fmla="*/ 2147483646 w 374"/>
                  <a:gd name="T27" fmla="*/ 2147483646 h 181"/>
                  <a:gd name="T28" fmla="*/ 2147483646 w 374"/>
                  <a:gd name="T29" fmla="*/ 2147483646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
                  <a:gd name="T46" fmla="*/ 0 h 181"/>
                  <a:gd name="T47" fmla="*/ 374 w 374"/>
                  <a:gd name="T48" fmla="*/ 181 h 1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 h="181">
                    <a:moveTo>
                      <a:pt x="32" y="93"/>
                    </a:moveTo>
                    <a:cubicBezTo>
                      <a:pt x="32" y="93"/>
                      <a:pt x="13" y="88"/>
                      <a:pt x="16" y="73"/>
                    </a:cubicBezTo>
                    <a:cubicBezTo>
                      <a:pt x="19" y="59"/>
                      <a:pt x="44" y="29"/>
                      <a:pt x="115" y="36"/>
                    </a:cubicBezTo>
                    <a:cubicBezTo>
                      <a:pt x="115" y="36"/>
                      <a:pt x="149" y="0"/>
                      <a:pt x="215" y="5"/>
                    </a:cubicBezTo>
                    <a:cubicBezTo>
                      <a:pt x="280" y="10"/>
                      <a:pt x="286" y="26"/>
                      <a:pt x="291" y="36"/>
                    </a:cubicBezTo>
                    <a:cubicBezTo>
                      <a:pt x="291" y="36"/>
                      <a:pt x="347" y="46"/>
                      <a:pt x="331" y="76"/>
                    </a:cubicBezTo>
                    <a:cubicBezTo>
                      <a:pt x="331" y="76"/>
                      <a:pt x="374" y="79"/>
                      <a:pt x="371" y="105"/>
                    </a:cubicBezTo>
                    <a:cubicBezTo>
                      <a:pt x="369" y="131"/>
                      <a:pt x="323" y="135"/>
                      <a:pt x="312" y="135"/>
                    </a:cubicBezTo>
                    <a:cubicBezTo>
                      <a:pt x="312" y="135"/>
                      <a:pt x="324" y="151"/>
                      <a:pt x="294" y="162"/>
                    </a:cubicBezTo>
                    <a:cubicBezTo>
                      <a:pt x="265" y="172"/>
                      <a:pt x="241" y="165"/>
                      <a:pt x="229" y="162"/>
                    </a:cubicBezTo>
                    <a:cubicBezTo>
                      <a:pt x="229" y="162"/>
                      <a:pt x="204" y="181"/>
                      <a:pt x="164" y="181"/>
                    </a:cubicBezTo>
                    <a:cubicBezTo>
                      <a:pt x="119" y="181"/>
                      <a:pt x="106" y="167"/>
                      <a:pt x="102" y="160"/>
                    </a:cubicBezTo>
                    <a:cubicBezTo>
                      <a:pt x="102" y="160"/>
                      <a:pt x="60" y="168"/>
                      <a:pt x="50" y="145"/>
                    </a:cubicBezTo>
                    <a:cubicBezTo>
                      <a:pt x="50" y="145"/>
                      <a:pt x="9" y="142"/>
                      <a:pt x="5" y="121"/>
                    </a:cubicBezTo>
                    <a:cubicBezTo>
                      <a:pt x="0" y="100"/>
                      <a:pt x="32" y="93"/>
                      <a:pt x="32" y="93"/>
                    </a:cubicBezTo>
                    <a:close/>
                  </a:path>
                </a:pathLst>
              </a:custGeom>
              <a:solidFill>
                <a:srgbClr val="8BA6B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94290" name="Freeform 79"/>
              <p:cNvSpPr>
                <a:spLocks noChangeAspect="1"/>
              </p:cNvSpPr>
              <p:nvPr/>
            </p:nvSpPr>
            <p:spPr bwMode="auto">
              <a:xfrm>
                <a:off x="1519" y="2795"/>
                <a:ext cx="698" cy="337"/>
              </a:xfrm>
              <a:custGeom>
                <a:avLst/>
                <a:gdLst>
                  <a:gd name="T0" fmla="*/ 2147483646 w 349"/>
                  <a:gd name="T1" fmla="*/ 2147483646 h 168"/>
                  <a:gd name="T2" fmla="*/ 2147483646 w 349"/>
                  <a:gd name="T3" fmla="*/ 2147483646 h 168"/>
                  <a:gd name="T4" fmla="*/ 2147483646 w 349"/>
                  <a:gd name="T5" fmla="*/ 2147483646 h 168"/>
                  <a:gd name="T6" fmla="*/ 2147483646 w 349"/>
                  <a:gd name="T7" fmla="*/ 2147483646 h 168"/>
                  <a:gd name="T8" fmla="*/ 2147483646 w 349"/>
                  <a:gd name="T9" fmla="*/ 2147483646 h 168"/>
                  <a:gd name="T10" fmla="*/ 2147483646 w 349"/>
                  <a:gd name="T11" fmla="*/ 2147483646 h 168"/>
                  <a:gd name="T12" fmla="*/ 2147483646 w 349"/>
                  <a:gd name="T13" fmla="*/ 2147483646 h 168"/>
                  <a:gd name="T14" fmla="*/ 2147483646 w 349"/>
                  <a:gd name="T15" fmla="*/ 2147483646 h 168"/>
                  <a:gd name="T16" fmla="*/ 2147483646 w 349"/>
                  <a:gd name="T17" fmla="*/ 2147483646 h 168"/>
                  <a:gd name="T18" fmla="*/ 2147483646 w 349"/>
                  <a:gd name="T19" fmla="*/ 2147483646 h 168"/>
                  <a:gd name="T20" fmla="*/ 2147483646 w 349"/>
                  <a:gd name="T21" fmla="*/ 2147483646 h 168"/>
                  <a:gd name="T22" fmla="*/ 2147483646 w 349"/>
                  <a:gd name="T23" fmla="*/ 2147483646 h 168"/>
                  <a:gd name="T24" fmla="*/ 2147483646 w 349"/>
                  <a:gd name="T25" fmla="*/ 2147483646 h 168"/>
                  <a:gd name="T26" fmla="*/ 2147483646 w 349"/>
                  <a:gd name="T27" fmla="*/ 2147483646 h 168"/>
                  <a:gd name="T28" fmla="*/ 2147483646 w 349"/>
                  <a:gd name="T29" fmla="*/ 2147483646 h 1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68"/>
                  <a:gd name="T47" fmla="*/ 349 w 349"/>
                  <a:gd name="T48" fmla="*/ 168 h 1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68">
                    <a:moveTo>
                      <a:pt x="30" y="86"/>
                    </a:moveTo>
                    <a:cubicBezTo>
                      <a:pt x="30" y="86"/>
                      <a:pt x="12" y="81"/>
                      <a:pt x="15" y="68"/>
                    </a:cubicBezTo>
                    <a:cubicBezTo>
                      <a:pt x="17" y="54"/>
                      <a:pt x="41" y="27"/>
                      <a:pt x="107" y="33"/>
                    </a:cubicBezTo>
                    <a:cubicBezTo>
                      <a:pt x="107" y="33"/>
                      <a:pt x="139" y="0"/>
                      <a:pt x="200" y="5"/>
                    </a:cubicBezTo>
                    <a:cubicBezTo>
                      <a:pt x="261" y="9"/>
                      <a:pt x="266" y="24"/>
                      <a:pt x="271" y="33"/>
                    </a:cubicBezTo>
                    <a:cubicBezTo>
                      <a:pt x="271" y="33"/>
                      <a:pt x="324" y="42"/>
                      <a:pt x="308" y="70"/>
                    </a:cubicBezTo>
                    <a:cubicBezTo>
                      <a:pt x="308" y="70"/>
                      <a:pt x="349" y="72"/>
                      <a:pt x="346" y="97"/>
                    </a:cubicBezTo>
                    <a:cubicBezTo>
                      <a:pt x="344" y="121"/>
                      <a:pt x="301" y="124"/>
                      <a:pt x="291" y="124"/>
                    </a:cubicBezTo>
                    <a:cubicBezTo>
                      <a:pt x="291" y="124"/>
                      <a:pt x="302" y="140"/>
                      <a:pt x="275" y="150"/>
                    </a:cubicBezTo>
                    <a:cubicBezTo>
                      <a:pt x="247" y="159"/>
                      <a:pt x="224" y="152"/>
                      <a:pt x="214" y="150"/>
                    </a:cubicBezTo>
                    <a:cubicBezTo>
                      <a:pt x="214" y="150"/>
                      <a:pt x="190" y="167"/>
                      <a:pt x="153" y="168"/>
                    </a:cubicBezTo>
                    <a:cubicBezTo>
                      <a:pt x="111" y="168"/>
                      <a:pt x="99" y="154"/>
                      <a:pt x="94" y="148"/>
                    </a:cubicBezTo>
                    <a:cubicBezTo>
                      <a:pt x="94" y="148"/>
                      <a:pt x="56" y="156"/>
                      <a:pt x="46" y="134"/>
                    </a:cubicBezTo>
                    <a:cubicBezTo>
                      <a:pt x="46" y="134"/>
                      <a:pt x="8" y="132"/>
                      <a:pt x="4" y="112"/>
                    </a:cubicBezTo>
                    <a:cubicBezTo>
                      <a:pt x="0" y="93"/>
                      <a:pt x="30" y="86"/>
                      <a:pt x="30" y="86"/>
                    </a:cubicBezTo>
                    <a:close/>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pic>
          <p:nvPicPr>
            <p:cNvPr id="94285" name="Picture 116" descr="0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02" y="1161"/>
              <a:ext cx="1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86" name="Picture 116" descr="0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55" y="1154"/>
              <a:ext cx="1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87" name="Picture 116" descr="0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30" y="1305"/>
              <a:ext cx="1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88" name="Picture 116" descr="0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17" y="1278"/>
              <a:ext cx="1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282" name="Rectangle 434"/>
          <p:cNvSpPr>
            <a:spLocks noChangeAspect="1" noChangeArrowheads="1"/>
          </p:cNvSpPr>
          <p:nvPr/>
        </p:nvSpPr>
        <p:spPr bwMode="auto">
          <a:xfrm>
            <a:off x="744538" y="2441575"/>
            <a:ext cx="9636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nchor="ctr"/>
          <a:lstStyle>
            <a:lvl1pPr marL="167005" indent="-167005"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chemeClr val="tx1"/>
              </a:buClr>
              <a:buSzPct val="80000"/>
              <a:buFont typeface="Wingdings" panose="05000000000000000000" pitchFamily="2" charset="2"/>
              <a:buNone/>
              <a:defRPr/>
            </a:pPr>
            <a:r>
              <a:rPr lang="zh-CN" altLang="en-US" sz="1400" dirty="0" smtClean="0">
                <a:solidFill>
                  <a:srgbClr val="FF3300"/>
                </a:solidFill>
                <a:latin typeface="+mn-lt"/>
                <a:ea typeface="+mn-ea"/>
              </a:rPr>
              <a:t>本地存储</a:t>
            </a:r>
            <a:endParaRPr lang="zh-CN" altLang="en-US" sz="1400" dirty="0" smtClean="0">
              <a:solidFill>
                <a:srgbClr val="FF3300"/>
              </a:solidFill>
              <a:latin typeface="+mn-lt"/>
              <a:ea typeface="+mn-ea"/>
            </a:endParaRPr>
          </a:p>
          <a:p>
            <a:pPr eaLnBrk="1" fontAlgn="t" hangingPunct="1">
              <a:lnSpc>
                <a:spcPct val="100000"/>
              </a:lnSpc>
              <a:spcBef>
                <a:spcPct val="0"/>
              </a:spcBef>
              <a:buClr>
                <a:schemeClr val="tx1"/>
              </a:buClr>
              <a:buSzPct val="80000"/>
              <a:buFont typeface="Wingdings" panose="05000000000000000000" pitchFamily="2" charset="2"/>
              <a:buNone/>
              <a:defRPr/>
            </a:pPr>
            <a:r>
              <a:rPr lang="zh-CN" altLang="en-US" sz="1400" dirty="0" smtClean="0">
                <a:solidFill>
                  <a:srgbClr val="FF3300"/>
                </a:solidFill>
                <a:latin typeface="+mn-lt"/>
                <a:ea typeface="+mn-ea"/>
              </a:rPr>
              <a:t>严格防范</a:t>
            </a:r>
            <a:endParaRPr lang="zh-CN" altLang="en-US" sz="1400" dirty="0" smtClean="0">
              <a:solidFill>
                <a:srgbClr val="FF3300"/>
              </a:solidFill>
              <a:latin typeface="+mn-lt"/>
              <a:ea typeface="+mn-ea"/>
            </a:endParaRPr>
          </a:p>
        </p:txBody>
      </p:sp>
      <p:sp>
        <p:nvSpPr>
          <p:cNvPr id="94283" name="Rectangle 434"/>
          <p:cNvSpPr>
            <a:spLocks noChangeAspect="1" noChangeArrowheads="1"/>
          </p:cNvSpPr>
          <p:nvPr/>
        </p:nvSpPr>
        <p:spPr bwMode="auto">
          <a:xfrm>
            <a:off x="2024063" y="2441575"/>
            <a:ext cx="9636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2" tIns="40070" rIns="80142" bIns="40070" anchor="ctr"/>
          <a:lstStyle>
            <a:lvl1pPr marL="167005" indent="-167005"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80137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80137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80137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
                <a:schemeClr val="tx1"/>
              </a:buClr>
              <a:buSzPct val="80000"/>
              <a:buFont typeface="Wingdings" panose="05000000000000000000" pitchFamily="2" charset="2"/>
              <a:buNone/>
              <a:defRPr/>
            </a:pPr>
            <a:r>
              <a:rPr lang="zh-CN" altLang="en-US" sz="1400" dirty="0" smtClean="0">
                <a:solidFill>
                  <a:srgbClr val="FF3300"/>
                </a:solidFill>
                <a:latin typeface="+mn-lt"/>
                <a:ea typeface="+mn-ea"/>
              </a:rPr>
              <a:t>云端存储</a:t>
            </a:r>
            <a:endParaRPr lang="zh-CN" altLang="en-US" sz="1400" dirty="0" smtClean="0">
              <a:solidFill>
                <a:srgbClr val="FF3300"/>
              </a:solidFill>
              <a:latin typeface="+mn-lt"/>
              <a:ea typeface="+mn-ea"/>
            </a:endParaRPr>
          </a:p>
          <a:p>
            <a:pPr eaLnBrk="1" fontAlgn="t" hangingPunct="1">
              <a:lnSpc>
                <a:spcPct val="100000"/>
              </a:lnSpc>
              <a:spcBef>
                <a:spcPct val="0"/>
              </a:spcBef>
              <a:buClr>
                <a:schemeClr val="tx1"/>
              </a:buClr>
              <a:buSzPct val="80000"/>
              <a:buFont typeface="Wingdings" panose="05000000000000000000" pitchFamily="2" charset="2"/>
              <a:buNone/>
              <a:defRPr/>
            </a:pPr>
            <a:r>
              <a:rPr lang="zh-CN" altLang="en-US" sz="1400" dirty="0" smtClean="0">
                <a:solidFill>
                  <a:srgbClr val="FF3300"/>
                </a:solidFill>
                <a:latin typeface="+mn-lt"/>
                <a:ea typeface="+mn-ea"/>
              </a:rPr>
              <a:t>轻松防范</a:t>
            </a:r>
            <a:endParaRPr lang="zh-CN" altLang="en-US" sz="1400" dirty="0" smtClean="0">
              <a:solidFill>
                <a:srgbClr val="FF3300"/>
              </a:solidFill>
              <a:latin typeface="+mn-lt"/>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title"/>
          </p:nvPr>
        </p:nvSpPr>
        <p:spPr>
          <a:xfrm>
            <a:off x="1343025" y="387350"/>
            <a:ext cx="7054850" cy="868363"/>
          </a:xfrm>
        </p:spPr>
        <p:txBody>
          <a:bodyPr/>
          <a:lstStyle/>
          <a:p>
            <a:pPr eaLnBrk="1" hangingPunct="1"/>
            <a:r>
              <a:rPr lang="zh-CN" altLang="en-US" smtClean="0"/>
              <a:t>总结</a:t>
            </a:r>
            <a:endParaRPr lang="zh-CN" altLang="en-US" smtClean="0"/>
          </a:p>
        </p:txBody>
      </p:sp>
      <p:sp>
        <p:nvSpPr>
          <p:cNvPr id="18435" name="Rectangle 4"/>
          <p:cNvSpPr>
            <a:spLocks noGrp="1" noChangeArrowheads="1"/>
          </p:cNvSpPr>
          <p:nvPr>
            <p:ph type="body" idx="1"/>
          </p:nvPr>
        </p:nvSpPr>
        <p:spPr/>
        <p:txBody>
          <a:bodyPr/>
          <a:lstStyle/>
          <a:p>
            <a:pPr marL="301625" lvl="1" indent="-301625" eaLnBrk="1" hangingPunct="1">
              <a:buClr>
                <a:srgbClr val="808080"/>
              </a:buClr>
              <a:buSzPct val="60000"/>
              <a:buFont typeface="Wingdings" panose="05000000000000000000" pitchFamily="2" charset="2"/>
              <a:buChar char="l"/>
              <a:defRPr/>
            </a:pPr>
            <a:r>
              <a:rPr lang="zh-CN" altLang="en-US" sz="2200" smtClean="0">
                <a:cs typeface="+mn-cs"/>
              </a:rPr>
              <a:t>云计算的背景和概念</a:t>
            </a:r>
            <a:endParaRPr lang="zh-CN" altLang="en-US" sz="220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smtClean="0">
                <a:cs typeface="+mn-cs"/>
              </a:rPr>
              <a:t>云计算的部署模式</a:t>
            </a:r>
            <a:endParaRPr lang="zh-CN" altLang="en-US" sz="220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smtClean="0">
                <a:cs typeface="+mn-cs"/>
              </a:rPr>
              <a:t>云计算的商业模式</a:t>
            </a:r>
            <a:endParaRPr lang="zh-CN" altLang="en-US" sz="220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smtClean="0">
                <a:cs typeface="+mn-cs"/>
              </a:rPr>
              <a:t>云计算的核心技术</a:t>
            </a:r>
            <a:endParaRPr lang="en-US" altLang="zh-CN" sz="220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smtClean="0">
                <a:cs typeface="+mn-cs"/>
              </a:rPr>
              <a:t>云计算的价值</a:t>
            </a:r>
            <a:endParaRPr lang="en-US" altLang="zh-CN" sz="2200" dirty="0" smtClean="0">
              <a:cs typeface="+mn-cs"/>
            </a:endParaRPr>
          </a:p>
        </p:txBody>
      </p:sp>
      <p:pic>
        <p:nvPicPr>
          <p:cNvPr id="96260" name="Picture 8" descr="总结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958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zh-CN" altLang="en-US" smtClean="0"/>
              <a:t>思考题</a:t>
            </a:r>
            <a:endParaRPr lang="zh-CN" altLang="zh-CN" smtClean="0"/>
          </a:p>
        </p:txBody>
      </p:sp>
      <p:sp>
        <p:nvSpPr>
          <p:cNvPr id="98307" name="内容占位符 22"/>
          <p:cNvSpPr>
            <a:spLocks noGrp="1"/>
          </p:cNvSpPr>
          <p:nvPr>
            <p:ph idx="1"/>
          </p:nvPr>
        </p:nvSpPr>
        <p:spPr/>
        <p:txBody>
          <a:bodyPr/>
          <a:lstStyle/>
          <a:p>
            <a:r>
              <a:rPr lang="zh-CN" altLang="en-US" smtClean="0"/>
              <a:t>云计算的关键特征有哪些？</a:t>
            </a:r>
            <a:endParaRPr lang="en-US" altLang="zh-CN" smtClean="0"/>
          </a:p>
          <a:p>
            <a:r>
              <a:rPr lang="zh-CN" altLang="en-US" smtClean="0"/>
              <a:t>云计算的部署模式有哪些？有什么不同？</a:t>
            </a:r>
            <a:endParaRPr lang="en-US" altLang="zh-CN" smtClean="0"/>
          </a:p>
          <a:p>
            <a:r>
              <a:rPr lang="zh-CN" altLang="en-US" smtClean="0"/>
              <a:t>云计算的商业模式有哪些？有什么不同？</a:t>
            </a:r>
            <a:endParaRPr lang="zh-CN" altLang="en-US" smtClean="0"/>
          </a:p>
          <a:p>
            <a:r>
              <a:rPr lang="zh-CN" altLang="en-US" smtClean="0"/>
              <a:t>云计算能够给传统</a:t>
            </a:r>
            <a:r>
              <a:rPr lang="en-US" altLang="zh-CN" smtClean="0"/>
              <a:t>IT</a:t>
            </a:r>
            <a:r>
              <a:rPr lang="zh-CN" altLang="en-US" smtClean="0"/>
              <a:t>带来哪些价值？</a:t>
            </a:r>
            <a:endParaRPr lang="en-US" altLang="zh-C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smtClean="0"/>
              <a:t>判断题</a:t>
            </a:r>
            <a:endParaRPr lang="zh-CN" altLang="en-US" smtClean="0"/>
          </a:p>
          <a:p>
            <a:pPr marL="401955" lvl="1" indent="0">
              <a:buSzTx/>
              <a:buFont typeface="Wingdings" panose="05000000000000000000" pitchFamily="2" charset="2"/>
              <a:buNone/>
              <a:defRPr/>
            </a:pPr>
            <a:r>
              <a:rPr lang="en-US" altLang="zh-CN" smtClean="0">
                <a:latin typeface="+mn-ea"/>
              </a:rPr>
              <a:t>1</a:t>
            </a:r>
            <a:r>
              <a:rPr lang="zh-CN" altLang="en-US" smtClean="0">
                <a:latin typeface="+mn-ea"/>
              </a:rPr>
              <a:t>、</a:t>
            </a:r>
            <a:r>
              <a:rPr lang="zh-CN" altLang="en-US" smtClean="0">
                <a:latin typeface="+mn-ea"/>
              </a:rPr>
              <a:t>云计算是一种基于互联网的计算方式，通过这种方式，共享的软硬件资源和信息可以按需求提供给计算机和其他设备</a:t>
            </a:r>
            <a:r>
              <a:rPr lang="zh-CN" altLang="en-US" smtClean="0"/>
              <a:t>（</a:t>
            </a:r>
            <a:r>
              <a:rPr lang="en-US" altLang="zh-CN" smtClean="0"/>
              <a:t>   )</a:t>
            </a:r>
            <a:endParaRPr lang="en-US" altLang="zh-CN" smtClean="0"/>
          </a:p>
          <a:p>
            <a:pPr marL="401955" lvl="1" indent="0">
              <a:buSzTx/>
              <a:buFont typeface="Wingdings" panose="05000000000000000000" pitchFamily="2" charset="2"/>
              <a:buNone/>
              <a:defRPr/>
            </a:pPr>
            <a:r>
              <a:rPr lang="en-US" altLang="zh-CN" smtClean="0"/>
              <a:t>2</a:t>
            </a:r>
            <a:r>
              <a:rPr lang="zh-CN" altLang="en-US" smtClean="0"/>
              <a:t>、</a:t>
            </a:r>
            <a:r>
              <a:rPr lang="zh-CN" altLang="en-US" smtClean="0"/>
              <a:t>云计算是一种全新的技术（）</a:t>
            </a:r>
            <a:endParaRPr lang="zh-CN" altLang="en-US" smtClean="0"/>
          </a:p>
          <a:p>
            <a:pPr marL="401955" lvl="1" indent="0">
              <a:buSzTx/>
              <a:buFont typeface="Wingdings" panose="05000000000000000000" pitchFamily="2" charset="2"/>
              <a:buNone/>
              <a:defRPr/>
            </a:pPr>
            <a:r>
              <a:rPr lang="en-US" altLang="zh-CN" smtClean="0"/>
              <a:t>3</a:t>
            </a:r>
            <a:r>
              <a:rPr lang="zh-CN" altLang="en-US" smtClean="0"/>
              <a:t>、</a:t>
            </a:r>
            <a:r>
              <a:rPr lang="zh-CN" altLang="en-US" smtClean="0"/>
              <a:t>按需使用、自助服务属于云计算技术的特点（）</a:t>
            </a:r>
            <a:endParaRPr lang="zh-CN" altLang="en-US" smtClean="0"/>
          </a:p>
          <a:p>
            <a:pPr marL="401955" lvl="1" indent="0">
              <a:buSzTx/>
              <a:buFont typeface="Wingdings" panose="05000000000000000000" pitchFamily="2" charset="2"/>
              <a:buNone/>
              <a:defRPr/>
            </a:pPr>
            <a:r>
              <a:rPr lang="en-US" altLang="zh-CN" smtClean="0"/>
              <a:t>4</a:t>
            </a:r>
            <a:r>
              <a:rPr lang="zh-CN" altLang="en-US" smtClean="0"/>
              <a:t>、</a:t>
            </a:r>
            <a:r>
              <a:rPr lang="zh-CN" altLang="en-US" smtClean="0"/>
              <a:t>云计算技术不能实现资源整合、节能减排（）</a:t>
            </a:r>
            <a:endParaRPr lang="zh-CN" altLang="en-US" smtClean="0"/>
          </a:p>
          <a:p>
            <a:pPr marL="401955" lvl="1" indent="0">
              <a:buSzTx/>
              <a:buFont typeface="Wingdings" panose="05000000000000000000" pitchFamily="2" charset="2"/>
              <a:buNone/>
              <a:defRPr/>
            </a:pPr>
            <a:r>
              <a:rPr lang="en-US" altLang="zh-CN" smtClean="0"/>
              <a:t>5</a:t>
            </a:r>
            <a:r>
              <a:rPr lang="zh-CN" altLang="en-US" smtClean="0"/>
              <a:t>、</a:t>
            </a:r>
            <a:r>
              <a:rPr lang="zh-CN" altLang="en-US" smtClean="0"/>
              <a:t>云计算的部署模式一种有两种（）</a:t>
            </a:r>
            <a:endParaRPr lang="zh-CN" altLang="en-US" smtClean="0"/>
          </a:p>
          <a:p>
            <a:pPr marL="381000" indent="-381000" eaLnBrk="1" hangingPunct="1">
              <a:defRPr/>
            </a:pPr>
            <a:endParaRPr lang="en-US" altLang="zh-CN"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a:xfrm>
            <a:off x="1343025" y="387350"/>
            <a:ext cx="7054850" cy="868363"/>
          </a:xfrm>
        </p:spPr>
        <p:txBody>
          <a:bodyPr/>
          <a:lstStyle/>
          <a:p>
            <a:pPr eaLnBrk="1" hangingPunct="1"/>
            <a:r>
              <a:rPr lang="zh-CN" altLang="en-US" smtClean="0"/>
              <a:t>习题</a:t>
            </a:r>
            <a:endParaRPr lang="zh-CN" altLang="en-US"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sz="2200" smtClean="0"/>
              <a:t>选择题</a:t>
            </a:r>
            <a:endParaRPr lang="zh-CN" altLang="en-US" sz="2200" smtClean="0"/>
          </a:p>
          <a:p>
            <a:pPr marL="401955" lvl="1" indent="0">
              <a:buSzTx/>
              <a:buFont typeface="Wingdings" panose="05000000000000000000" pitchFamily="2" charset="2"/>
              <a:buNone/>
              <a:defRPr/>
            </a:pPr>
            <a:r>
              <a:rPr lang="en-US" altLang="zh-CN" sz="1800" smtClean="0">
                <a:sym typeface="+mn-ea"/>
              </a:rPr>
              <a:t>1</a:t>
            </a:r>
            <a:r>
              <a:rPr lang="zh-CN" altLang="en-US" sz="1800" smtClean="0">
                <a:sym typeface="+mn-ea"/>
              </a:rPr>
              <a:t>、</a:t>
            </a:r>
            <a:r>
              <a:rPr lang="zh-CN" altLang="en-US" sz="1800" smtClean="0">
                <a:sym typeface="+mn-ea"/>
              </a:rPr>
              <a:t>云计算能够给企业</a:t>
            </a:r>
            <a:r>
              <a:rPr lang="en-US" altLang="zh-CN" sz="1800" smtClean="0">
                <a:sym typeface="+mn-ea"/>
              </a:rPr>
              <a:t>IT</a:t>
            </a:r>
            <a:r>
              <a:rPr lang="zh-CN" altLang="en-US" sz="1800" smtClean="0">
                <a:sym typeface="+mn-ea"/>
              </a:rPr>
              <a:t>系统带来哪些价值？ </a:t>
            </a:r>
            <a:r>
              <a:rPr lang="en-US" altLang="zh-CN" sz="1800" smtClean="0">
                <a:sym typeface="+mn-ea"/>
              </a:rPr>
              <a:t> (        )</a:t>
            </a:r>
            <a:endParaRPr lang="en-US" altLang="zh-CN" sz="1800" smtClean="0"/>
          </a:p>
          <a:p>
            <a:pPr marL="1079500" lvl="1" indent="-342900">
              <a:buClr>
                <a:srgbClr val="000000"/>
              </a:buClr>
              <a:buSzTx/>
              <a:buFont typeface="Wingdings" panose="05000000000000000000" pitchFamily="2" charset="2"/>
              <a:buNone/>
              <a:defRPr/>
            </a:pPr>
            <a:r>
              <a:rPr lang="en-US" altLang="zh-CN" sz="1800" smtClean="0">
                <a:solidFill>
                  <a:srgbClr val="000000"/>
                </a:solidFill>
                <a:sym typeface="+mn-ea"/>
              </a:rPr>
              <a:t>A.</a:t>
            </a:r>
            <a:r>
              <a:rPr lang="zh-CN" altLang="en-US" sz="1800" smtClean="0">
                <a:solidFill>
                  <a:srgbClr val="000000"/>
                </a:solidFill>
                <a:sym typeface="+mn-ea"/>
              </a:rPr>
              <a:t>资源复用，提高资源利用率</a:t>
            </a:r>
            <a:endParaRPr lang="zh-CN" altLang="en-US" sz="1800" smtClean="0">
              <a:solidFill>
                <a:srgbClr val="000000"/>
              </a:solidFill>
            </a:endParaRPr>
          </a:p>
          <a:p>
            <a:pPr marL="1079500" lvl="1" indent="-342900">
              <a:buClr>
                <a:srgbClr val="000000"/>
              </a:buClr>
              <a:buSzTx/>
              <a:buFont typeface="Wingdings" panose="05000000000000000000" pitchFamily="2" charset="2"/>
              <a:buNone/>
              <a:defRPr/>
            </a:pPr>
            <a:r>
              <a:rPr lang="en-US" altLang="zh-CN" sz="1800" smtClean="0">
                <a:solidFill>
                  <a:srgbClr val="000000"/>
                </a:solidFill>
                <a:sym typeface="+mn-ea"/>
              </a:rPr>
              <a:t>B.</a:t>
            </a:r>
            <a:r>
              <a:rPr lang="zh-CN" altLang="en-US" sz="1800" smtClean="0">
                <a:solidFill>
                  <a:srgbClr val="000000"/>
                </a:solidFill>
                <a:sym typeface="+mn-ea"/>
              </a:rPr>
              <a:t>统一维护，降低维护成本</a:t>
            </a:r>
            <a:endParaRPr lang="zh-CN" altLang="en-US" sz="1800" smtClean="0">
              <a:solidFill>
                <a:srgbClr val="000000"/>
              </a:solidFill>
            </a:endParaRPr>
          </a:p>
          <a:p>
            <a:pPr marL="1079500" lvl="1" indent="-342900">
              <a:buClr>
                <a:srgbClr val="000000"/>
              </a:buClr>
              <a:buSzTx/>
              <a:buFont typeface="Wingdings" panose="05000000000000000000" pitchFamily="2" charset="2"/>
              <a:buNone/>
              <a:defRPr/>
            </a:pPr>
            <a:r>
              <a:rPr lang="en-US" altLang="zh-CN" sz="1800" smtClean="0">
                <a:solidFill>
                  <a:srgbClr val="000000"/>
                </a:solidFill>
                <a:sym typeface="+mn-ea"/>
              </a:rPr>
              <a:t>C.</a:t>
            </a:r>
            <a:r>
              <a:rPr lang="zh-CN" altLang="en-US" sz="1800" smtClean="0">
                <a:solidFill>
                  <a:srgbClr val="000000"/>
                </a:solidFill>
                <a:sym typeface="+mn-ea"/>
              </a:rPr>
              <a:t>快速弹性，灵活部署</a:t>
            </a:r>
            <a:endParaRPr lang="en-US" altLang="zh-CN" sz="1800" smtClean="0">
              <a:solidFill>
                <a:srgbClr val="000000"/>
              </a:solidFill>
            </a:endParaRPr>
          </a:p>
          <a:p>
            <a:pPr marL="1079500" lvl="1" indent="-342900">
              <a:buClr>
                <a:srgbClr val="000000"/>
              </a:buClr>
              <a:buSzTx/>
              <a:buFont typeface="Wingdings" panose="05000000000000000000" pitchFamily="2" charset="2"/>
              <a:buNone/>
              <a:defRPr/>
            </a:pPr>
            <a:r>
              <a:rPr lang="en-US" altLang="zh-CN" sz="1800" smtClean="0">
                <a:solidFill>
                  <a:srgbClr val="000000"/>
                </a:solidFill>
                <a:sym typeface="+mn-ea"/>
              </a:rPr>
              <a:t>D.</a:t>
            </a:r>
            <a:r>
              <a:rPr lang="zh-CN" altLang="en-US" sz="1800" smtClean="0">
                <a:solidFill>
                  <a:srgbClr val="000000"/>
                </a:solidFill>
                <a:sym typeface="+mn-ea"/>
              </a:rPr>
              <a:t>数据集中，信息安全</a:t>
            </a:r>
            <a:endParaRPr lang="en-US" altLang="zh-CN" sz="1800" dirty="0" smtClean="0">
              <a:solidFill>
                <a:srgbClr val="000000"/>
              </a:solidFill>
            </a:endParaRPr>
          </a:p>
          <a:p>
            <a:pPr marL="0" indent="0" eaLnBrk="1" hangingPunct="1">
              <a:buNone/>
              <a:defRPr/>
            </a:pPr>
            <a:endParaRPr lang="en-US" altLang="zh-CN" dirty="0" smtClean="0">
              <a:solidFill>
                <a:srgbClr val="000000"/>
              </a:solidFill>
            </a:endParaRPr>
          </a:p>
        </p:txBody>
      </p:sp>
      <p:pic>
        <p:nvPicPr>
          <p:cNvPr id="100356" name="Picture 13" descr="问题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缩略语 </a:t>
            </a:r>
            <a:r>
              <a:rPr lang="en-US" altLang="zh-CN" smtClean="0"/>
              <a:t>1</a:t>
            </a:r>
            <a:endParaRPr lang="zh-CN" altLang="en-US" smtClean="0"/>
          </a:p>
        </p:txBody>
      </p:sp>
      <p:sp>
        <p:nvSpPr>
          <p:cNvPr id="102403" name="内容占位符 2"/>
          <p:cNvSpPr>
            <a:spLocks noGrp="1"/>
          </p:cNvSpPr>
          <p:nvPr>
            <p:ph idx="1"/>
          </p:nvPr>
        </p:nvSpPr>
        <p:spPr>
          <a:xfrm>
            <a:off x="652463" y="1374775"/>
            <a:ext cx="7988300" cy="4826000"/>
          </a:xfrm>
        </p:spPr>
        <p:txBody>
          <a:bodyPr/>
          <a:lstStyle/>
          <a:p>
            <a:pPr marL="0" indent="273050" eaLnBrk="1" hangingPunct="1">
              <a:lnSpc>
                <a:spcPct val="120000"/>
              </a:lnSpc>
              <a:buFont typeface="Wingdings" panose="05000000000000000000" pitchFamily="2" charset="2"/>
              <a:buNone/>
            </a:pPr>
            <a:r>
              <a:rPr lang="en-US" altLang="zh-CN" sz="1800" smtClean="0"/>
              <a:t>IT: Information technology, </a:t>
            </a:r>
            <a:r>
              <a:rPr lang="zh-CN" altLang="en-US" sz="1800" smtClean="0"/>
              <a:t>信息技术。</a:t>
            </a:r>
            <a:endParaRPr lang="en-US" altLang="zh-CN" sz="1800" smtClean="0"/>
          </a:p>
          <a:p>
            <a:pPr marL="0" indent="273050" eaLnBrk="1" hangingPunct="1">
              <a:lnSpc>
                <a:spcPct val="120000"/>
              </a:lnSpc>
              <a:buFont typeface="Wingdings" panose="05000000000000000000" pitchFamily="2" charset="2"/>
              <a:buNone/>
            </a:pPr>
            <a:r>
              <a:rPr lang="en-US" altLang="zh-CN" sz="1800" smtClean="0"/>
              <a:t>ICT:</a:t>
            </a:r>
            <a:r>
              <a:rPr lang="zh-CN" altLang="en-US" sz="1800" smtClean="0"/>
              <a:t> </a:t>
            </a:r>
            <a:r>
              <a:rPr lang="en-US" altLang="zh-CN" sz="1800" smtClean="0"/>
              <a:t>Information and Communications Technology, </a:t>
            </a:r>
            <a:r>
              <a:rPr lang="zh-CN" altLang="en-US" sz="1800" smtClean="0"/>
              <a:t>信息与通讯技术。</a:t>
            </a:r>
            <a:endParaRPr lang="en-US" altLang="zh-CN" sz="1800" smtClean="0"/>
          </a:p>
          <a:p>
            <a:pPr marL="0" indent="273050" eaLnBrk="1" hangingPunct="1">
              <a:lnSpc>
                <a:spcPct val="120000"/>
              </a:lnSpc>
              <a:buFont typeface="Wingdings" panose="05000000000000000000" pitchFamily="2" charset="2"/>
              <a:buNone/>
            </a:pPr>
            <a:r>
              <a:rPr lang="en-US" altLang="zh-CN" sz="1800" smtClean="0"/>
              <a:t>PC: Personal Computer, </a:t>
            </a:r>
            <a:r>
              <a:rPr lang="zh-CN" altLang="en-US" sz="1800" smtClean="0"/>
              <a:t>个人电脑。</a:t>
            </a:r>
            <a:endParaRPr lang="en-US" altLang="zh-CN" sz="1800" smtClean="0"/>
          </a:p>
          <a:p>
            <a:pPr marL="0" indent="273050" eaLnBrk="1" hangingPunct="1">
              <a:lnSpc>
                <a:spcPct val="120000"/>
              </a:lnSpc>
              <a:buFont typeface="Wingdings" panose="05000000000000000000" pitchFamily="2" charset="2"/>
              <a:buNone/>
            </a:pPr>
            <a:r>
              <a:rPr lang="en-US" altLang="zh-CN" sz="1800" smtClean="0"/>
              <a:t>API: Application Programming Interface, </a:t>
            </a:r>
            <a:r>
              <a:rPr lang="zh-CN" altLang="en-US" sz="1800" smtClean="0"/>
              <a:t>应用编程接口。</a:t>
            </a:r>
            <a:endParaRPr lang="en-US" altLang="zh-CN" sz="1800" smtClean="0"/>
          </a:p>
          <a:p>
            <a:pPr marL="0" indent="273050" eaLnBrk="1" hangingPunct="1">
              <a:lnSpc>
                <a:spcPct val="120000"/>
              </a:lnSpc>
              <a:buFont typeface="Wingdings" panose="05000000000000000000" pitchFamily="2" charset="2"/>
              <a:buNone/>
            </a:pPr>
            <a:r>
              <a:rPr lang="en-US" altLang="zh-CN" sz="1800" smtClean="0"/>
              <a:t>CRM: Customer Relationship Management, </a:t>
            </a:r>
            <a:r>
              <a:rPr lang="zh-CN" altLang="en-US" sz="1800" smtClean="0"/>
              <a:t>客户关系管理。</a:t>
            </a:r>
            <a:endParaRPr lang="en-US" altLang="zh-CN" sz="1800" smtClean="0"/>
          </a:p>
          <a:p>
            <a:pPr marL="0" indent="273050" eaLnBrk="1" hangingPunct="1">
              <a:lnSpc>
                <a:spcPct val="120000"/>
              </a:lnSpc>
              <a:buFont typeface="Wingdings" panose="05000000000000000000" pitchFamily="2" charset="2"/>
              <a:buNone/>
            </a:pPr>
            <a:r>
              <a:rPr lang="en-US" altLang="zh-CN" sz="1800" smtClean="0"/>
              <a:t>IaaS: Infrastructure as a Service, </a:t>
            </a:r>
            <a:r>
              <a:rPr lang="zh-CN" altLang="en-US" sz="1800" smtClean="0"/>
              <a:t>基础设施即服务。</a:t>
            </a:r>
            <a:endParaRPr lang="en-US" altLang="zh-CN" sz="1800" smtClean="0"/>
          </a:p>
          <a:p>
            <a:pPr marL="0" indent="273050" eaLnBrk="1" hangingPunct="1">
              <a:lnSpc>
                <a:spcPct val="120000"/>
              </a:lnSpc>
              <a:buFont typeface="Wingdings" panose="05000000000000000000" pitchFamily="2" charset="2"/>
              <a:buNone/>
            </a:pPr>
            <a:r>
              <a:rPr lang="en-US" altLang="zh-CN" sz="1800" smtClean="0"/>
              <a:t>PaaS: Platform as a Service, </a:t>
            </a:r>
            <a:r>
              <a:rPr lang="zh-CN" altLang="en-US" sz="1800" smtClean="0"/>
              <a:t>平台即服务。</a:t>
            </a:r>
            <a:endParaRPr lang="en-US" altLang="zh-CN" sz="1800" smtClean="0"/>
          </a:p>
          <a:p>
            <a:pPr marL="0" indent="273050" eaLnBrk="1" hangingPunct="1">
              <a:lnSpc>
                <a:spcPct val="120000"/>
              </a:lnSpc>
              <a:buFont typeface="Wingdings" panose="05000000000000000000" pitchFamily="2" charset="2"/>
              <a:buNone/>
            </a:pPr>
            <a:r>
              <a:rPr lang="en-US" altLang="zh-CN" sz="1800" smtClean="0"/>
              <a:t>SaaS: Software as a Service, </a:t>
            </a:r>
            <a:r>
              <a:rPr lang="zh-CN" altLang="en-US" sz="1800" smtClean="0"/>
              <a:t>软件即服务。</a:t>
            </a:r>
            <a:endParaRPr lang="en-US" altLang="zh-CN" sz="1800" smtClean="0"/>
          </a:p>
          <a:p>
            <a:pPr marL="0" indent="273050" eaLnBrk="1" hangingPunct="1">
              <a:lnSpc>
                <a:spcPct val="120000"/>
              </a:lnSpc>
              <a:buFont typeface="Wingdings" panose="05000000000000000000" pitchFamily="2" charset="2"/>
              <a:buNone/>
            </a:pPr>
            <a:r>
              <a:rPr lang="en-US" altLang="zh-CN" sz="1800" smtClean="0"/>
              <a:t>VM: Virtual Machine, </a:t>
            </a:r>
            <a:r>
              <a:rPr lang="zh-CN" altLang="en-US" sz="1800" smtClean="0"/>
              <a:t>虚拟机。</a:t>
            </a:r>
            <a:endParaRPr lang="zh-CN" altLang="en-US" sz="1800" smtClean="0"/>
          </a:p>
          <a:p>
            <a:pPr marL="0" indent="273050" eaLnBrk="1" hangingPunct="1">
              <a:lnSpc>
                <a:spcPct val="120000"/>
              </a:lnSpc>
              <a:buFont typeface="Wingdings" panose="05000000000000000000" pitchFamily="2" charset="2"/>
              <a:buNone/>
            </a:pPr>
            <a:r>
              <a:rPr lang="en-US" altLang="zh-CN" sz="1800" smtClean="0"/>
              <a:t>VMM: Virtual Machine Monitor, </a:t>
            </a:r>
            <a:r>
              <a:rPr lang="zh-CN" altLang="en-US" sz="1800" smtClean="0"/>
              <a:t>虚拟机监控器。</a:t>
            </a:r>
            <a:endParaRPr lang="zh-CN" altLang="en-US" sz="1800" smtClean="0"/>
          </a:p>
          <a:p>
            <a:pPr marL="0" indent="273050" eaLnBrk="1" hangingPunct="1">
              <a:lnSpc>
                <a:spcPct val="120000"/>
              </a:lnSpc>
              <a:buFont typeface="Wingdings" panose="05000000000000000000" pitchFamily="2" charset="2"/>
              <a:buNone/>
            </a:pPr>
            <a:r>
              <a:rPr lang="en-US" altLang="zh-CN" sz="1800" smtClean="0"/>
              <a:t>CPU: Central Process Unit, </a:t>
            </a:r>
            <a:r>
              <a:rPr lang="zh-CN" altLang="en-US" sz="1800" smtClean="0"/>
              <a:t>中央处理器。</a:t>
            </a:r>
            <a:endParaRPr lang="zh-CN" altLang="en-US" sz="18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缩略语 </a:t>
            </a:r>
            <a:r>
              <a:rPr lang="en-US" altLang="zh-CN" smtClean="0"/>
              <a:t>2</a:t>
            </a:r>
            <a:endParaRPr lang="zh-CN" altLang="en-US" smtClean="0"/>
          </a:p>
        </p:txBody>
      </p:sp>
      <p:sp>
        <p:nvSpPr>
          <p:cNvPr id="104451" name="内容占位符 2"/>
          <p:cNvSpPr>
            <a:spLocks noGrp="1"/>
          </p:cNvSpPr>
          <p:nvPr>
            <p:ph idx="1"/>
          </p:nvPr>
        </p:nvSpPr>
        <p:spPr/>
        <p:txBody>
          <a:bodyPr/>
          <a:lstStyle/>
          <a:p>
            <a:pPr marL="0" indent="265430" eaLnBrk="1" hangingPunct="1">
              <a:lnSpc>
                <a:spcPct val="120000"/>
              </a:lnSpc>
              <a:buFont typeface="Wingdings" panose="05000000000000000000" pitchFamily="2" charset="2"/>
              <a:buNone/>
            </a:pPr>
            <a:r>
              <a:rPr lang="en-US" altLang="zh-CN" sz="1800" smtClean="0"/>
              <a:t>EC2: Elastic Compute Cloud, </a:t>
            </a:r>
            <a:r>
              <a:rPr lang="zh-CN" altLang="en-US" sz="1800" smtClean="0"/>
              <a:t>弹性计算云。</a:t>
            </a:r>
            <a:endParaRPr lang="en-US" altLang="zh-CN" sz="1800" smtClean="0"/>
          </a:p>
          <a:p>
            <a:pPr marL="0" indent="265430" eaLnBrk="1" hangingPunct="1">
              <a:lnSpc>
                <a:spcPct val="120000"/>
              </a:lnSpc>
              <a:buFont typeface="Wingdings" panose="05000000000000000000" pitchFamily="2" charset="2"/>
              <a:buNone/>
            </a:pPr>
            <a:r>
              <a:rPr lang="en-US" altLang="zh-CN" sz="1800" smtClean="0"/>
              <a:t>IDC: International Data Center, </a:t>
            </a:r>
            <a:r>
              <a:rPr lang="zh-CN" altLang="en-US" sz="1800" smtClean="0"/>
              <a:t>互联网数据中心。</a:t>
            </a:r>
            <a:endParaRPr lang="en-US" altLang="zh-CN" sz="1800" smtClean="0"/>
          </a:p>
          <a:p>
            <a:pPr marL="0" indent="265430" eaLnBrk="1" hangingPunct="1">
              <a:lnSpc>
                <a:spcPct val="120000"/>
              </a:lnSpc>
              <a:buFont typeface="Wingdings" panose="05000000000000000000" pitchFamily="2" charset="2"/>
              <a:buNone/>
            </a:pPr>
            <a:r>
              <a:rPr lang="en-US" altLang="zh-CN" sz="1800" smtClean="0"/>
              <a:t>GE: Gigabit Ethernet, </a:t>
            </a:r>
            <a:r>
              <a:rPr lang="zh-CN" altLang="en-US" sz="1800" smtClean="0"/>
              <a:t>千兆以太网。</a:t>
            </a:r>
            <a:endParaRPr lang="en-US" altLang="zh-CN" sz="1800" smtClean="0"/>
          </a:p>
          <a:p>
            <a:pPr marL="0" indent="265430" eaLnBrk="1" hangingPunct="1">
              <a:lnSpc>
                <a:spcPct val="120000"/>
              </a:lnSpc>
              <a:buFont typeface="Wingdings" panose="05000000000000000000" pitchFamily="2" charset="2"/>
              <a:buNone/>
            </a:pPr>
            <a:r>
              <a:rPr lang="en-US" altLang="zh-CN" sz="1800" smtClean="0"/>
              <a:t>IO : Input and Output, </a:t>
            </a:r>
            <a:r>
              <a:rPr lang="zh-CN" altLang="en-US" sz="1800" smtClean="0"/>
              <a:t>输入输出。</a:t>
            </a:r>
            <a:endParaRPr lang="en-US" altLang="zh-CN" sz="1800" smtClean="0"/>
          </a:p>
          <a:p>
            <a:pPr marL="0" indent="265430" eaLnBrk="1" hangingPunct="1">
              <a:lnSpc>
                <a:spcPct val="120000"/>
              </a:lnSpc>
              <a:buFont typeface="Wingdings" panose="05000000000000000000" pitchFamily="2" charset="2"/>
              <a:buNone/>
            </a:pPr>
            <a:r>
              <a:rPr lang="en-US" altLang="zh-CN" sz="1800" smtClean="0"/>
              <a:t>IOPS: I/O Operations Per Second, </a:t>
            </a:r>
            <a:r>
              <a:rPr lang="zh-CN" altLang="en-US" sz="1800" smtClean="0"/>
              <a:t>每秒读写次数。</a:t>
            </a:r>
            <a:endParaRPr lang="en-US" altLang="zh-CN" sz="1800" smtClean="0"/>
          </a:p>
          <a:p>
            <a:pPr marL="0" indent="265430" eaLnBrk="1" hangingPunct="1">
              <a:lnSpc>
                <a:spcPct val="120000"/>
              </a:lnSpc>
              <a:buFont typeface="Wingdings" panose="05000000000000000000" pitchFamily="2" charset="2"/>
              <a:buNone/>
            </a:pPr>
            <a:r>
              <a:rPr lang="en-US" altLang="zh-CN" sz="1800" smtClean="0"/>
              <a:t>App: Application, </a:t>
            </a:r>
            <a:r>
              <a:rPr lang="zh-CN" altLang="en-US" sz="1800" smtClean="0"/>
              <a:t>应用系统。</a:t>
            </a:r>
            <a:endParaRPr lang="en-US" altLang="zh-CN" sz="1800" smtClean="0"/>
          </a:p>
          <a:p>
            <a:pPr marL="0" indent="265430" eaLnBrk="1" hangingPunct="1">
              <a:lnSpc>
                <a:spcPct val="120000"/>
              </a:lnSpc>
              <a:buFont typeface="Wingdings" panose="05000000000000000000" pitchFamily="2" charset="2"/>
              <a:buNone/>
            </a:pPr>
            <a:r>
              <a:rPr lang="en-US" altLang="zh-CN" sz="1800" smtClean="0"/>
              <a:t>TC: Thin Client, </a:t>
            </a:r>
            <a:r>
              <a:rPr lang="zh-CN" altLang="en-US" sz="1800" smtClean="0"/>
              <a:t>瘦客户端。</a:t>
            </a:r>
            <a:endParaRPr lang="en-US" altLang="zh-CN" sz="1800" smtClean="0"/>
          </a:p>
          <a:p>
            <a:pPr marL="0" indent="265430" eaLnBrk="1" hangingPunct="1">
              <a:lnSpc>
                <a:spcPct val="120000"/>
              </a:lnSpc>
              <a:buFont typeface="Wingdings" panose="05000000000000000000" pitchFamily="2" charset="2"/>
              <a:buNone/>
            </a:pPr>
            <a:r>
              <a:rPr lang="en-US" altLang="zh-CN" sz="1800" smtClean="0"/>
              <a:t>TRILL: Transparent Interconnection of Lots of Links, </a:t>
            </a:r>
            <a:r>
              <a:rPr lang="zh-CN" altLang="en-US" sz="1800" smtClean="0"/>
              <a:t>多链接透明互联。</a:t>
            </a:r>
            <a:endParaRPr lang="zh-CN" altLang="en-US" sz="1800" smtClean="0"/>
          </a:p>
          <a:p>
            <a:pPr marL="0" indent="265430" eaLnBrk="1" hangingPunct="1">
              <a:lnSpc>
                <a:spcPct val="120000"/>
              </a:lnSpc>
              <a:buFont typeface="Wingdings" panose="05000000000000000000" pitchFamily="2" charset="2"/>
              <a:buNone/>
            </a:pPr>
            <a:r>
              <a:rPr lang="en-US" altLang="zh-CN" sz="1800" smtClean="0"/>
              <a:t>OS: Operating System, </a:t>
            </a:r>
            <a:r>
              <a:rPr lang="zh-CN" altLang="en-US" sz="1800" smtClean="0"/>
              <a:t>操作系统。</a:t>
            </a:r>
            <a:endParaRPr lang="zh-CN" altLang="en-US" sz="1800" smtClean="0"/>
          </a:p>
          <a:p>
            <a:pPr marL="0" indent="265430" eaLnBrk="1" hangingPunct="1">
              <a:lnSpc>
                <a:spcPct val="120000"/>
              </a:lnSpc>
              <a:buFont typeface="Wingdings" panose="05000000000000000000" pitchFamily="2" charset="2"/>
              <a:buNone/>
            </a:pPr>
            <a:r>
              <a:rPr lang="en-US" altLang="zh-CN" sz="1800" smtClean="0"/>
              <a:t>SQL: Structured Query Language, </a:t>
            </a:r>
            <a:r>
              <a:rPr lang="zh-CN" altLang="en-US" sz="1800" smtClean="0"/>
              <a:t>结构化数据库查询语言。</a:t>
            </a:r>
            <a:endParaRPr lang="zh-CN" altLang="en-US" sz="1800" smtClean="0"/>
          </a:p>
          <a:p>
            <a:pPr marL="0" indent="265430" eaLnBrk="1" hangingPunct="1">
              <a:lnSpc>
                <a:spcPct val="120000"/>
              </a:lnSpc>
              <a:buFont typeface="Wingdings" panose="05000000000000000000" pitchFamily="2" charset="2"/>
              <a:buNone/>
            </a:pPr>
            <a:r>
              <a:rPr lang="en-US" altLang="zh-CN" sz="1800" smtClean="0"/>
              <a:t>ECS: Elastic Compute Service, </a:t>
            </a:r>
            <a:r>
              <a:rPr lang="zh-CN" altLang="en-US" sz="1800" smtClean="0"/>
              <a:t>弹性计算服务。</a:t>
            </a:r>
            <a:endParaRPr lang="zh-CN" altLang="en-US"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云计算的关键特征</a:t>
            </a:r>
            <a:endParaRPr lang="zh-CN" altLang="en-US" dirty="0" smtClean="0"/>
          </a:p>
        </p:txBody>
      </p:sp>
      <p:sp>
        <p:nvSpPr>
          <p:cNvPr id="16387" name="Rectangle 3"/>
          <p:cNvSpPr>
            <a:spLocks noGrp="1" noChangeArrowheads="1"/>
          </p:cNvSpPr>
          <p:nvPr>
            <p:ph idx="1"/>
          </p:nvPr>
        </p:nvSpPr>
        <p:spPr/>
        <p:txBody>
          <a:bodyPr/>
          <a:lstStyle/>
          <a:p>
            <a:pPr eaLnBrk="1" hangingPunct="1">
              <a:lnSpc>
                <a:spcPct val="120000"/>
              </a:lnSpc>
            </a:pPr>
            <a:r>
              <a:rPr lang="zh-CN" altLang="en-US" dirty="0" smtClean="0"/>
              <a:t>按需自助服务（</a:t>
            </a:r>
            <a:r>
              <a:rPr lang="en-US" altLang="zh-CN" dirty="0" smtClean="0"/>
              <a:t>On-demand Self-service</a:t>
            </a:r>
            <a:r>
              <a:rPr lang="zh-CN" altLang="en-US" dirty="0" smtClean="0"/>
              <a:t>）</a:t>
            </a:r>
            <a:endParaRPr lang="zh-CN" altLang="en-US" dirty="0" smtClean="0"/>
          </a:p>
          <a:p>
            <a:pPr eaLnBrk="1" hangingPunct="1">
              <a:lnSpc>
                <a:spcPct val="120000"/>
              </a:lnSpc>
            </a:pPr>
            <a:r>
              <a:rPr lang="zh-CN" altLang="en-US" dirty="0" smtClean="0"/>
              <a:t>无处不在的网络接入（</a:t>
            </a:r>
            <a:r>
              <a:rPr lang="en-US" altLang="zh-CN" dirty="0" smtClean="0"/>
              <a:t>Ubiquitous network access</a:t>
            </a:r>
            <a:r>
              <a:rPr lang="zh-CN" altLang="en-US" dirty="0" smtClean="0"/>
              <a:t>）</a:t>
            </a:r>
            <a:endParaRPr lang="zh-CN" altLang="en-US" dirty="0" smtClean="0"/>
          </a:p>
          <a:p>
            <a:pPr eaLnBrk="1" hangingPunct="1">
              <a:lnSpc>
                <a:spcPct val="120000"/>
              </a:lnSpc>
            </a:pPr>
            <a:r>
              <a:rPr lang="zh-CN" altLang="en-US" dirty="0" smtClean="0"/>
              <a:t>与位置无关的资源池（</a:t>
            </a:r>
            <a:r>
              <a:rPr lang="en-US" altLang="zh-CN" dirty="0" smtClean="0"/>
              <a:t>Location independent resource pooling</a:t>
            </a:r>
            <a:r>
              <a:rPr lang="zh-CN" altLang="en-US" dirty="0" smtClean="0"/>
              <a:t>）</a:t>
            </a:r>
            <a:endParaRPr lang="zh-CN" altLang="en-US" dirty="0" smtClean="0"/>
          </a:p>
          <a:p>
            <a:pPr eaLnBrk="1" hangingPunct="1">
              <a:lnSpc>
                <a:spcPct val="120000"/>
              </a:lnSpc>
            </a:pPr>
            <a:r>
              <a:rPr lang="zh-CN" altLang="en-US" dirty="0" smtClean="0"/>
              <a:t>快速弹性（</a:t>
            </a:r>
            <a:r>
              <a:rPr lang="en-US" altLang="zh-CN" dirty="0" smtClean="0"/>
              <a:t>Rapid Elastic</a:t>
            </a:r>
            <a:r>
              <a:rPr lang="zh-CN" altLang="en-US" dirty="0" smtClean="0"/>
              <a:t>）</a:t>
            </a:r>
            <a:endParaRPr lang="zh-CN" altLang="en-US" dirty="0" smtClean="0"/>
          </a:p>
          <a:p>
            <a:pPr eaLnBrk="1" hangingPunct="1">
              <a:lnSpc>
                <a:spcPct val="120000"/>
              </a:lnSpc>
            </a:pPr>
            <a:r>
              <a:rPr lang="zh-CN" altLang="en-US" dirty="0" smtClean="0"/>
              <a:t>按使用付费（</a:t>
            </a:r>
            <a:r>
              <a:rPr lang="en-US" altLang="zh-CN" dirty="0" smtClean="0"/>
              <a:t>Pay per user</a:t>
            </a:r>
            <a:r>
              <a:rPr lang="zh-CN" altLang="en-US" dirty="0" smtClean="0"/>
              <a:t>）</a:t>
            </a:r>
            <a:endParaRPr lang="zh-CN" altLang="en-US" dirty="0" smtClean="0"/>
          </a:p>
        </p:txBody>
      </p:sp>
      <p:pic>
        <p:nvPicPr>
          <p:cNvPr id="163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16438" y="3287713"/>
            <a:ext cx="4627562"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缩略语 </a:t>
            </a:r>
            <a:r>
              <a:rPr lang="en-US" altLang="zh-CN" smtClean="0"/>
              <a:t>3</a:t>
            </a:r>
            <a:endParaRPr lang="zh-CN" altLang="en-US" smtClean="0"/>
          </a:p>
        </p:txBody>
      </p:sp>
      <p:sp>
        <p:nvSpPr>
          <p:cNvPr id="106499" name="内容占位符 2"/>
          <p:cNvSpPr>
            <a:spLocks noGrp="1"/>
          </p:cNvSpPr>
          <p:nvPr>
            <p:ph idx="1"/>
          </p:nvPr>
        </p:nvSpPr>
        <p:spPr/>
        <p:txBody>
          <a:bodyPr/>
          <a:lstStyle/>
          <a:p>
            <a:pPr marL="0" indent="265430" eaLnBrk="1" hangingPunct="1">
              <a:lnSpc>
                <a:spcPct val="120000"/>
              </a:lnSpc>
              <a:buFont typeface="Wingdings" panose="05000000000000000000" pitchFamily="2" charset="2"/>
              <a:buNone/>
            </a:pPr>
            <a:r>
              <a:rPr lang="en-US" altLang="zh-CN" sz="1800" smtClean="0"/>
              <a:t>SLB: Server Load Balancer, </a:t>
            </a:r>
            <a:r>
              <a:rPr lang="zh-CN" altLang="en-US" sz="1800" smtClean="0"/>
              <a:t>负载均衡。</a:t>
            </a:r>
            <a:endParaRPr lang="en-US" altLang="zh-CN" sz="1800" smtClean="0"/>
          </a:p>
          <a:p>
            <a:pPr marL="0" indent="265430" eaLnBrk="1" hangingPunct="1">
              <a:lnSpc>
                <a:spcPct val="120000"/>
              </a:lnSpc>
              <a:buFont typeface="Wingdings" panose="05000000000000000000" pitchFamily="2" charset="2"/>
              <a:buNone/>
            </a:pPr>
            <a:r>
              <a:rPr lang="en-US" altLang="zh-CN" sz="1800" smtClean="0"/>
              <a:t>RDS: Relationship Database Service, </a:t>
            </a:r>
            <a:r>
              <a:rPr lang="zh-CN" altLang="en-US" sz="1800" smtClean="0"/>
              <a:t>关系型数据库服务。</a:t>
            </a:r>
            <a:endParaRPr lang="en-US" altLang="zh-CN" sz="1800" smtClean="0"/>
          </a:p>
          <a:p>
            <a:pPr marL="0" indent="265430" eaLnBrk="1" hangingPunct="1">
              <a:lnSpc>
                <a:spcPct val="120000"/>
              </a:lnSpc>
              <a:buFont typeface="Wingdings" panose="05000000000000000000" pitchFamily="2" charset="2"/>
              <a:buNone/>
            </a:pPr>
            <a:r>
              <a:rPr lang="en-US" altLang="zh-CN" sz="1800" smtClean="0"/>
              <a:t>OSS : Open Storage Service, </a:t>
            </a:r>
            <a:r>
              <a:rPr lang="zh-CN" altLang="en-US" sz="1800" smtClean="0"/>
              <a:t>开发存储服务。</a:t>
            </a:r>
            <a:endParaRPr lang="en-US" altLang="zh-CN" sz="1800" smtClean="0"/>
          </a:p>
          <a:p>
            <a:pPr marL="0" indent="265430" eaLnBrk="1" hangingPunct="1">
              <a:lnSpc>
                <a:spcPct val="120000"/>
              </a:lnSpc>
              <a:buFont typeface="Wingdings" panose="05000000000000000000" pitchFamily="2" charset="2"/>
              <a:buNone/>
            </a:pPr>
            <a:r>
              <a:rPr lang="en-US" altLang="zh-CN" sz="1800" smtClean="0"/>
              <a:t>CDN: Content Delivery Network, </a:t>
            </a:r>
            <a:r>
              <a:rPr lang="zh-CN" altLang="en-US" sz="1800" smtClean="0"/>
              <a:t>内容分发网络。</a:t>
            </a:r>
            <a:endParaRPr lang="en-US" altLang="zh-CN" sz="1800" smtClean="0"/>
          </a:p>
          <a:p>
            <a:pPr marL="0" indent="265430" eaLnBrk="1" hangingPunct="1">
              <a:lnSpc>
                <a:spcPct val="120000"/>
              </a:lnSpc>
              <a:buFont typeface="Wingdings" panose="05000000000000000000" pitchFamily="2" charset="2"/>
              <a:buNone/>
            </a:pPr>
            <a:r>
              <a:rPr lang="en-US" altLang="zh-CN" sz="1800" smtClean="0"/>
              <a:t>ICP: Internet Content Provider, </a:t>
            </a:r>
            <a:r>
              <a:rPr lang="zh-CN" altLang="en-US" sz="1800" smtClean="0"/>
              <a:t>互联网内容提供商。</a:t>
            </a:r>
            <a:endParaRPr lang="en-US" altLang="zh-CN" sz="1800" smtClean="0"/>
          </a:p>
          <a:p>
            <a:pPr marL="0" indent="265430" eaLnBrk="1" hangingPunct="1">
              <a:lnSpc>
                <a:spcPct val="120000"/>
              </a:lnSpc>
              <a:buFont typeface="Wingdings" panose="05000000000000000000" pitchFamily="2" charset="2"/>
              <a:buNone/>
            </a:pPr>
            <a:r>
              <a:rPr lang="en-US" altLang="zh-CN" sz="1800" smtClean="0"/>
              <a:t>STB: Set Top Box, </a:t>
            </a:r>
            <a:r>
              <a:rPr lang="zh-CN" altLang="en-US" sz="1800" smtClean="0"/>
              <a:t>机顶盒设备。</a:t>
            </a:r>
            <a:endParaRPr lang="zh-CN" altLang="en-US" sz="1800" smtClean="0"/>
          </a:p>
          <a:p>
            <a:pPr marL="0" indent="265430" eaLnBrk="1" hangingPunct="1">
              <a:lnSpc>
                <a:spcPct val="120000"/>
              </a:lnSpc>
              <a:buFont typeface="Wingdings" panose="05000000000000000000" pitchFamily="2" charset="2"/>
              <a:buNone/>
            </a:pPr>
            <a:r>
              <a:rPr lang="en-US" altLang="zh-CN" sz="1800" smtClean="0"/>
              <a:t>DC: Data Center, </a:t>
            </a:r>
            <a:r>
              <a:rPr lang="zh-CN" altLang="en-US" sz="1800" smtClean="0"/>
              <a:t>数据中心。</a:t>
            </a:r>
            <a:endParaRPr lang="zh-CN" altLang="en-US" sz="1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8"/>
          <p:cNvSpPr txBox="1">
            <a:spLocks noChangeArrowheads="1"/>
          </p:cNvSpPr>
          <p:nvPr/>
        </p:nvSpPr>
        <p:spPr bwMode="auto">
          <a:xfrm>
            <a:off x="6013450" y="4070350"/>
            <a:ext cx="1835150" cy="5826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86756" tIns="43379" rIns="86756" bIns="43379">
            <a:spAutoFit/>
          </a:bodyPr>
          <a:lstStyle/>
          <a:p>
            <a:pPr algn="ctr" defTabSz="798195" eaLnBrk="1" fontAlgn="t" hangingPunct="1">
              <a:lnSpc>
                <a:spcPct val="115000"/>
              </a:lnSpc>
              <a:defRPr/>
            </a:pPr>
            <a:r>
              <a:rPr lang="zh-CN" altLang="en-US" sz="1400" dirty="0">
                <a:solidFill>
                  <a:srgbClr val="000000"/>
                </a:solidFill>
              </a:rPr>
              <a:t>支撑海量信息处理</a:t>
            </a:r>
            <a:endParaRPr lang="en-US" altLang="zh-CN" sz="1400" dirty="0">
              <a:solidFill>
                <a:srgbClr val="000000"/>
              </a:solidFill>
            </a:endParaRPr>
          </a:p>
          <a:p>
            <a:pPr algn="ctr" defTabSz="798195" eaLnBrk="1" fontAlgn="t" hangingPunct="1">
              <a:lnSpc>
                <a:spcPct val="115000"/>
              </a:lnSpc>
              <a:defRPr/>
            </a:pPr>
            <a:r>
              <a:rPr lang="zh-CN" altLang="en-US" sz="1400" b="1" dirty="0">
                <a:solidFill>
                  <a:srgbClr val="FF0000"/>
                </a:solidFill>
              </a:rPr>
              <a:t>服务器和存储</a:t>
            </a:r>
            <a:endParaRPr lang="zh-CN" altLang="en-US" sz="1400" b="1" dirty="0">
              <a:solidFill>
                <a:srgbClr val="FF0000"/>
              </a:solidFill>
            </a:endParaRPr>
          </a:p>
        </p:txBody>
      </p:sp>
      <p:sp>
        <p:nvSpPr>
          <p:cNvPr id="18438" name="Text Box 9"/>
          <p:cNvSpPr txBox="1">
            <a:spLocks noChangeArrowheads="1"/>
          </p:cNvSpPr>
          <p:nvPr/>
        </p:nvSpPr>
        <p:spPr bwMode="auto">
          <a:xfrm>
            <a:off x="6013450" y="4724400"/>
            <a:ext cx="1835150" cy="584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86756" tIns="43379" rIns="86756" bIns="43379">
            <a:spAutoFit/>
          </a:bodyPr>
          <a:lstStyle/>
          <a:p>
            <a:pPr algn="ctr" defTabSz="798195" eaLnBrk="1" fontAlgn="t" hangingPunct="1">
              <a:lnSpc>
                <a:spcPct val="115000"/>
              </a:lnSpc>
              <a:defRPr/>
            </a:pPr>
            <a:r>
              <a:rPr lang="zh-CN" altLang="en-US" sz="1400" dirty="0">
                <a:solidFill>
                  <a:srgbClr val="000000"/>
                </a:solidFill>
              </a:rPr>
              <a:t>连接数以万计服务器</a:t>
            </a:r>
            <a:endParaRPr lang="en-US" altLang="zh-CN" sz="1400" dirty="0">
              <a:solidFill>
                <a:srgbClr val="000000"/>
              </a:solidFill>
            </a:endParaRPr>
          </a:p>
          <a:p>
            <a:pPr algn="ctr" defTabSz="798195" eaLnBrk="1" fontAlgn="t" hangingPunct="1">
              <a:lnSpc>
                <a:spcPct val="115000"/>
              </a:lnSpc>
              <a:defRPr/>
            </a:pPr>
            <a:r>
              <a:rPr lang="zh-CN" altLang="en-US" sz="1400" b="1" dirty="0">
                <a:solidFill>
                  <a:srgbClr val="FF0000"/>
                </a:solidFill>
              </a:rPr>
              <a:t>以太交换机</a:t>
            </a:r>
            <a:endParaRPr lang="zh-CN" altLang="en-US" sz="1400" b="1" dirty="0">
              <a:solidFill>
                <a:srgbClr val="FF0000"/>
              </a:solidFill>
            </a:endParaRPr>
          </a:p>
        </p:txBody>
      </p:sp>
      <p:sp>
        <p:nvSpPr>
          <p:cNvPr id="18439" name="Text Box 10"/>
          <p:cNvSpPr txBox="1">
            <a:spLocks noChangeArrowheads="1"/>
          </p:cNvSpPr>
          <p:nvPr/>
        </p:nvSpPr>
        <p:spPr bwMode="auto">
          <a:xfrm>
            <a:off x="6013450" y="3060700"/>
            <a:ext cx="1835150" cy="584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86756" tIns="43379" rIns="86756" bIns="43379">
            <a:spAutoFit/>
          </a:bodyPr>
          <a:lstStyle/>
          <a:p>
            <a:pPr algn="ctr" defTabSz="798195" eaLnBrk="1" fontAlgn="t" hangingPunct="1">
              <a:lnSpc>
                <a:spcPct val="115000"/>
              </a:lnSpc>
              <a:defRPr/>
            </a:pPr>
            <a:r>
              <a:rPr lang="zh-CN" altLang="en-US" sz="1400" dirty="0">
                <a:solidFill>
                  <a:srgbClr val="000000"/>
                </a:solidFill>
              </a:rPr>
              <a:t>云计算的灵魂</a:t>
            </a:r>
            <a:endParaRPr lang="en-US" altLang="zh-CN" sz="1400" dirty="0">
              <a:solidFill>
                <a:srgbClr val="000000"/>
              </a:solidFill>
            </a:endParaRPr>
          </a:p>
          <a:p>
            <a:pPr algn="ctr" defTabSz="798195" eaLnBrk="1" fontAlgn="t" hangingPunct="1">
              <a:lnSpc>
                <a:spcPct val="115000"/>
              </a:lnSpc>
              <a:defRPr/>
            </a:pPr>
            <a:r>
              <a:rPr lang="zh-CN" altLang="en-US" sz="1400" b="1" dirty="0">
                <a:solidFill>
                  <a:srgbClr val="FF0000"/>
                </a:solidFill>
              </a:rPr>
              <a:t>云平台软件</a:t>
            </a:r>
            <a:endParaRPr lang="en-US" altLang="zh-CN" sz="1400" b="1" dirty="0">
              <a:solidFill>
                <a:srgbClr val="FF0000"/>
              </a:solidFill>
            </a:endParaRPr>
          </a:p>
        </p:txBody>
      </p:sp>
      <p:sp>
        <p:nvSpPr>
          <p:cNvPr id="18440" name="Text Box 11"/>
          <p:cNvSpPr txBox="1">
            <a:spLocks noChangeArrowheads="1"/>
          </p:cNvSpPr>
          <p:nvPr/>
        </p:nvSpPr>
        <p:spPr bwMode="auto">
          <a:xfrm>
            <a:off x="6013450" y="1952625"/>
            <a:ext cx="1835150" cy="5826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86756" tIns="43379" rIns="86756" bIns="43379">
            <a:spAutoFit/>
          </a:bodyPr>
          <a:lstStyle/>
          <a:p>
            <a:pPr algn="ctr" defTabSz="798195" eaLnBrk="1" fontAlgn="t" hangingPunct="1">
              <a:lnSpc>
                <a:spcPct val="115000"/>
              </a:lnSpc>
              <a:defRPr/>
            </a:pPr>
            <a:r>
              <a:rPr lang="zh-CN" altLang="en-US" sz="1400" dirty="0">
                <a:solidFill>
                  <a:srgbClr val="000000"/>
                </a:solidFill>
              </a:rPr>
              <a:t>各种应用软件和服务</a:t>
            </a:r>
            <a:endParaRPr lang="zh-CN" altLang="en-US" sz="1400" dirty="0">
              <a:solidFill>
                <a:srgbClr val="000000"/>
              </a:solidFill>
            </a:endParaRPr>
          </a:p>
          <a:p>
            <a:pPr algn="ctr" defTabSz="798195" eaLnBrk="1" fontAlgn="t" hangingPunct="1">
              <a:lnSpc>
                <a:spcPct val="115000"/>
              </a:lnSpc>
              <a:defRPr/>
            </a:pPr>
            <a:r>
              <a:rPr lang="zh-CN" altLang="en-US" sz="1400" b="1" dirty="0">
                <a:solidFill>
                  <a:srgbClr val="FF0000"/>
                </a:solidFill>
              </a:rPr>
              <a:t>业务与应用软件 </a:t>
            </a:r>
            <a:endParaRPr lang="zh-CN" altLang="en-US" sz="1400" b="1" dirty="0">
              <a:solidFill>
                <a:srgbClr val="FF0000"/>
              </a:solidFill>
            </a:endParaRPr>
          </a:p>
        </p:txBody>
      </p:sp>
      <p:sp>
        <p:nvSpPr>
          <p:cNvPr id="18452" name="Text Box 27"/>
          <p:cNvSpPr txBox="1">
            <a:spLocks noChangeArrowheads="1"/>
          </p:cNvSpPr>
          <p:nvPr/>
        </p:nvSpPr>
        <p:spPr bwMode="auto">
          <a:xfrm>
            <a:off x="1638596" y="4280321"/>
            <a:ext cx="449128" cy="948879"/>
          </a:xfrm>
          <a:prstGeom prst="rect">
            <a:avLst/>
          </a:prstGeom>
          <a:solidFill>
            <a:srgbClr val="009999"/>
          </a:solidFill>
          <a:ln w="9525" algn="ctr">
            <a:noFill/>
            <a:miter lim="800000"/>
          </a:ln>
        </p:spPr>
        <p:txBody>
          <a:bodyPr vert="wordArtVertRtl" lIns="86756" tIns="43379" rIns="86756" bIns="43379">
            <a:spAutoFit/>
          </a:bodyPr>
          <a:lstStyle/>
          <a:p>
            <a:pPr algn="ctr" defTabSz="798195" eaLnBrk="1" fontAlgn="t" hangingPunct="1">
              <a:defRPr/>
            </a:pPr>
            <a:r>
              <a:rPr lang="zh-CN" altLang="en-US" sz="1400" b="1">
                <a:solidFill>
                  <a:srgbClr val="FFFFFF"/>
                </a:solidFill>
                <a:latin typeface="+mn-lt"/>
                <a:ea typeface="+mn-ea"/>
              </a:rPr>
              <a:t>云设备</a:t>
            </a:r>
            <a:endParaRPr lang="zh-CN" altLang="en-US" sz="1400" b="1">
              <a:solidFill>
                <a:srgbClr val="FFFFFF"/>
              </a:solidFill>
              <a:latin typeface="+mn-lt"/>
              <a:ea typeface="+mn-ea"/>
            </a:endParaRPr>
          </a:p>
        </p:txBody>
      </p:sp>
      <p:sp>
        <p:nvSpPr>
          <p:cNvPr id="18476" name="Text Box 69"/>
          <p:cNvSpPr txBox="1">
            <a:spLocks noChangeArrowheads="1"/>
          </p:cNvSpPr>
          <p:nvPr/>
        </p:nvSpPr>
        <p:spPr bwMode="auto">
          <a:xfrm>
            <a:off x="1655676" y="2592375"/>
            <a:ext cx="449128" cy="1015951"/>
          </a:xfrm>
          <a:prstGeom prst="rect">
            <a:avLst/>
          </a:prstGeom>
          <a:solidFill>
            <a:srgbClr val="009999"/>
          </a:solidFill>
          <a:ln w="9525" algn="ctr">
            <a:noFill/>
            <a:miter lim="800000"/>
          </a:ln>
        </p:spPr>
        <p:txBody>
          <a:bodyPr vert="wordArtVertRtl" lIns="86756" tIns="43379" rIns="86756" bIns="43379">
            <a:spAutoFit/>
          </a:bodyPr>
          <a:lstStyle/>
          <a:p>
            <a:pPr algn="ctr" defTabSz="798195" eaLnBrk="1" fontAlgn="t" hangingPunct="1">
              <a:defRPr/>
            </a:pPr>
            <a:r>
              <a:rPr lang="zh-CN" altLang="en-US" sz="1400" b="1">
                <a:solidFill>
                  <a:srgbClr val="FFFFFF"/>
                </a:solidFill>
                <a:latin typeface="+mn-lt"/>
                <a:ea typeface="+mn-ea"/>
              </a:rPr>
              <a:t>云服务</a:t>
            </a:r>
            <a:endParaRPr lang="zh-CN" altLang="en-US" sz="1400" b="1">
              <a:solidFill>
                <a:srgbClr val="FFFFFF"/>
              </a:solidFill>
              <a:latin typeface="+mn-lt"/>
              <a:ea typeface="+mn-ea"/>
            </a:endParaRPr>
          </a:p>
        </p:txBody>
      </p:sp>
      <p:sp>
        <p:nvSpPr>
          <p:cNvPr id="2" name="Rectangle 71"/>
          <p:cNvSpPr>
            <a:spLocks noGrp="1" noChangeArrowheads="1"/>
          </p:cNvSpPr>
          <p:nvPr>
            <p:ph type="title"/>
          </p:nvPr>
        </p:nvSpPr>
        <p:spPr/>
        <p:txBody>
          <a:bodyPr/>
          <a:lstStyle/>
          <a:p>
            <a:r>
              <a:rPr lang="zh-CN" altLang="en-US" smtClean="0"/>
              <a:t>技术视角</a:t>
            </a:r>
            <a:r>
              <a:rPr lang="en-US" altLang="zh-CN" smtClean="0"/>
              <a:t>:</a:t>
            </a:r>
            <a:r>
              <a:rPr lang="zh-CN" altLang="en-US" smtClean="0"/>
              <a:t>云计算</a:t>
            </a:r>
            <a:r>
              <a:rPr lang="en-US" altLang="zh-CN" smtClean="0"/>
              <a:t>=</a:t>
            </a:r>
            <a:r>
              <a:rPr lang="zh-CN" altLang="en-US" smtClean="0"/>
              <a:t>计算</a:t>
            </a:r>
            <a:r>
              <a:rPr lang="en-US" altLang="zh-CN" smtClean="0"/>
              <a:t>/</a:t>
            </a:r>
            <a:r>
              <a:rPr lang="zh-CN" altLang="en-US" smtClean="0"/>
              <a:t>存储的网络</a:t>
            </a:r>
            <a:endParaRPr lang="zh-CN" altLang="en-US" dirty="0" smtClean="0"/>
          </a:p>
        </p:txBody>
      </p:sp>
      <p:sp>
        <p:nvSpPr>
          <p:cNvPr id="12" name="Content Placeholder 11"/>
          <p:cNvSpPr>
            <a:spLocks noGrp="1"/>
          </p:cNvSpPr>
          <p:nvPr>
            <p:ph idx="1"/>
          </p:nvPr>
        </p:nvSpPr>
        <p:spPr/>
        <p:txBody>
          <a:bodyPr/>
          <a:lstStyle/>
          <a:p>
            <a:endParaRPr lang="en-US"/>
          </a:p>
        </p:txBody>
      </p:sp>
      <p:sp>
        <p:nvSpPr>
          <p:cNvPr id="18441" name="Rounded Rectangle 3"/>
          <p:cNvSpPr>
            <a:spLocks noChangeArrowheads="1"/>
          </p:cNvSpPr>
          <p:nvPr/>
        </p:nvSpPr>
        <p:spPr bwMode="auto">
          <a:xfrm>
            <a:off x="4211638" y="1952625"/>
            <a:ext cx="1439862" cy="608013"/>
          </a:xfrm>
          <a:prstGeom prst="roundRect">
            <a:avLst>
              <a:gd name="adj" fmla="val 7606"/>
            </a:avLst>
          </a:prstGeom>
          <a:gradFill rotWithShape="1">
            <a:gsLst>
              <a:gs pos="0">
                <a:srgbClr val="BCBCBC"/>
              </a:gs>
              <a:gs pos="35001">
                <a:srgbClr val="D0D0D0"/>
              </a:gs>
              <a:gs pos="100000">
                <a:srgbClr val="EDEDED"/>
              </a:gs>
            </a:gsLst>
            <a:lin ang="16200000" scaled="1"/>
          </a:gradFill>
          <a:ln w="9525" algn="ctr">
            <a:solidFill>
              <a:srgbClr val="000000"/>
            </a:solidFill>
            <a:round/>
          </a:ln>
          <a:effectLst>
            <a:outerShdw dist="20000" dir="5400000" rotWithShape="0">
              <a:srgbClr val="000000">
                <a:alpha val="37999"/>
              </a:srgbClr>
            </a:outerShdw>
          </a:effectLst>
        </p:spPr>
        <p:txBody>
          <a:bodyPr lIns="100165" tIns="50082" rIns="100165" bIns="50082" anchor="ctr"/>
          <a:lstStyle>
            <a:lvl1pPr defTabSz="912495">
              <a:defRPr sz="1000">
                <a:solidFill>
                  <a:schemeClr val="tx1"/>
                </a:solidFill>
                <a:latin typeface="FrutigerNext LT Regular" pitchFamily="34" charset="0"/>
                <a:ea typeface="宋体" panose="02010600030101010101" pitchFamily="2" charset="-122"/>
              </a:defRPr>
            </a:lvl1pPr>
            <a:lvl2pPr marL="742950" indent="-285750" defTabSz="912495">
              <a:defRPr sz="1000">
                <a:solidFill>
                  <a:schemeClr val="tx1"/>
                </a:solidFill>
                <a:latin typeface="FrutigerNext LT Regular" pitchFamily="34" charset="0"/>
                <a:ea typeface="宋体" panose="02010600030101010101" pitchFamily="2" charset="-122"/>
              </a:defRPr>
            </a:lvl2pPr>
            <a:lvl3pPr marL="1143000" indent="-228600" defTabSz="912495">
              <a:defRPr sz="1000">
                <a:solidFill>
                  <a:schemeClr val="tx1"/>
                </a:solidFill>
                <a:latin typeface="FrutigerNext LT Regular" pitchFamily="34" charset="0"/>
                <a:ea typeface="宋体" panose="02010600030101010101" pitchFamily="2" charset="-122"/>
              </a:defRPr>
            </a:lvl3pPr>
            <a:lvl4pPr marL="1600200" indent="-228600" defTabSz="912495">
              <a:defRPr sz="1000">
                <a:solidFill>
                  <a:schemeClr val="tx1"/>
                </a:solidFill>
                <a:latin typeface="FrutigerNext LT Regular" pitchFamily="34" charset="0"/>
                <a:ea typeface="宋体" panose="02010600030101010101" pitchFamily="2" charset="-122"/>
              </a:defRPr>
            </a:lvl4pPr>
            <a:lvl5pPr marL="2057400" indent="-228600" defTabSz="912495">
              <a:defRPr sz="1000">
                <a:solidFill>
                  <a:schemeClr val="tx1"/>
                </a:solidFill>
                <a:latin typeface="FrutigerNext LT Regular" pitchFamily="34" charset="0"/>
                <a:ea typeface="宋体" panose="02010600030101010101" pitchFamily="2" charset="-122"/>
              </a:defRPr>
            </a:lvl5pPr>
            <a:lvl6pPr marL="25146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endParaRPr lang="zh-CN" altLang="en-US" sz="1400" smtClean="0">
              <a:solidFill>
                <a:srgbClr val="000000"/>
              </a:solidFill>
              <a:latin typeface="+mn-lt"/>
              <a:ea typeface="+mn-ea"/>
            </a:endParaRPr>
          </a:p>
        </p:txBody>
      </p:sp>
      <p:sp>
        <p:nvSpPr>
          <p:cNvPr id="18442" name="Rounded Rectangle 3"/>
          <p:cNvSpPr>
            <a:spLocks noChangeArrowheads="1"/>
          </p:cNvSpPr>
          <p:nvPr/>
        </p:nvSpPr>
        <p:spPr bwMode="auto">
          <a:xfrm>
            <a:off x="2625725" y="1952625"/>
            <a:ext cx="1441450" cy="608013"/>
          </a:xfrm>
          <a:prstGeom prst="roundRect">
            <a:avLst>
              <a:gd name="adj" fmla="val 7606"/>
            </a:avLst>
          </a:prstGeom>
          <a:gradFill rotWithShape="1">
            <a:gsLst>
              <a:gs pos="0">
                <a:srgbClr val="FFA2A1"/>
              </a:gs>
              <a:gs pos="35001">
                <a:srgbClr val="FFBEBD"/>
              </a:gs>
              <a:gs pos="100000">
                <a:srgbClr val="FFE5E5"/>
              </a:gs>
            </a:gsLst>
            <a:lin ang="16200000" scaled="1"/>
          </a:gradFill>
          <a:ln w="9525" algn="ctr">
            <a:solidFill>
              <a:srgbClr val="BE4B48"/>
            </a:solidFill>
            <a:round/>
          </a:ln>
          <a:effectLst>
            <a:outerShdw dist="20000" dir="5400000" rotWithShape="0">
              <a:srgbClr val="000000">
                <a:alpha val="37999"/>
              </a:srgbClr>
            </a:outerShdw>
          </a:effectLst>
        </p:spPr>
        <p:txBody>
          <a:bodyPr lIns="100165" tIns="50082" rIns="100165" bIns="50082" anchor="ctr"/>
          <a:lstStyle>
            <a:lvl1pPr defTabSz="912495">
              <a:defRPr sz="1000">
                <a:solidFill>
                  <a:schemeClr val="tx1"/>
                </a:solidFill>
                <a:latin typeface="FrutigerNext LT Regular" pitchFamily="34" charset="0"/>
                <a:ea typeface="宋体" panose="02010600030101010101" pitchFamily="2" charset="-122"/>
              </a:defRPr>
            </a:lvl1pPr>
            <a:lvl2pPr marL="742950" indent="-285750" defTabSz="912495">
              <a:defRPr sz="1000">
                <a:solidFill>
                  <a:schemeClr val="tx1"/>
                </a:solidFill>
                <a:latin typeface="FrutigerNext LT Regular" pitchFamily="34" charset="0"/>
                <a:ea typeface="宋体" panose="02010600030101010101" pitchFamily="2" charset="-122"/>
              </a:defRPr>
            </a:lvl2pPr>
            <a:lvl3pPr marL="1143000" indent="-228600" defTabSz="912495">
              <a:defRPr sz="1000">
                <a:solidFill>
                  <a:schemeClr val="tx1"/>
                </a:solidFill>
                <a:latin typeface="FrutigerNext LT Regular" pitchFamily="34" charset="0"/>
                <a:ea typeface="宋体" panose="02010600030101010101" pitchFamily="2" charset="-122"/>
              </a:defRPr>
            </a:lvl3pPr>
            <a:lvl4pPr marL="1600200" indent="-228600" defTabSz="912495">
              <a:defRPr sz="1000">
                <a:solidFill>
                  <a:schemeClr val="tx1"/>
                </a:solidFill>
                <a:latin typeface="FrutigerNext LT Regular" pitchFamily="34" charset="0"/>
                <a:ea typeface="宋体" panose="02010600030101010101" pitchFamily="2" charset="-122"/>
              </a:defRPr>
            </a:lvl4pPr>
            <a:lvl5pPr marL="2057400" indent="-228600" defTabSz="912495">
              <a:defRPr sz="1000">
                <a:solidFill>
                  <a:schemeClr val="tx1"/>
                </a:solidFill>
                <a:latin typeface="FrutigerNext LT Regular" pitchFamily="34" charset="0"/>
                <a:ea typeface="宋体" panose="02010600030101010101" pitchFamily="2" charset="-122"/>
              </a:defRPr>
            </a:lvl5pPr>
            <a:lvl6pPr marL="25146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endParaRPr lang="zh-CN" altLang="en-US" sz="1400" smtClean="0">
              <a:solidFill>
                <a:srgbClr val="000000"/>
              </a:solidFill>
              <a:latin typeface="+mn-lt"/>
              <a:ea typeface="+mn-ea"/>
            </a:endParaRPr>
          </a:p>
        </p:txBody>
      </p:sp>
      <p:sp>
        <p:nvSpPr>
          <p:cNvPr id="18443" name="Rounded Rectangle 7"/>
          <p:cNvSpPr>
            <a:spLocks noChangeArrowheads="1"/>
          </p:cNvSpPr>
          <p:nvPr/>
        </p:nvSpPr>
        <p:spPr bwMode="auto">
          <a:xfrm>
            <a:off x="2627313" y="2636838"/>
            <a:ext cx="3024187" cy="1296987"/>
          </a:xfrm>
          <a:prstGeom prst="roundRect">
            <a:avLst>
              <a:gd name="adj" fmla="val 5014"/>
            </a:avLst>
          </a:prstGeom>
          <a:gradFill rotWithShape="1">
            <a:gsLst>
              <a:gs pos="0">
                <a:srgbClr val="FFBE86"/>
              </a:gs>
              <a:gs pos="35001">
                <a:srgbClr val="FFD0AA"/>
              </a:gs>
              <a:gs pos="100000">
                <a:srgbClr val="FFEBDB"/>
              </a:gs>
            </a:gsLst>
            <a:lin ang="16200000" scaled="1"/>
          </a:gradFill>
          <a:ln w="9525" algn="ctr">
            <a:solidFill>
              <a:srgbClr val="F69240"/>
            </a:solidFill>
            <a:round/>
          </a:ln>
          <a:effectLst>
            <a:outerShdw dist="20000" dir="5400000" rotWithShape="0">
              <a:srgbClr val="000000">
                <a:alpha val="37999"/>
              </a:srgbClr>
            </a:outerShdw>
          </a:effectLst>
        </p:spPr>
        <p:txBody>
          <a:bodyPr lIns="100165" tIns="50082" rIns="100165" bIns="50082" anchor="ctr"/>
          <a:lstStyle>
            <a:lvl1pPr defTabSz="912495">
              <a:defRPr sz="1000">
                <a:solidFill>
                  <a:schemeClr val="tx1"/>
                </a:solidFill>
                <a:latin typeface="FrutigerNext LT Regular" pitchFamily="34" charset="0"/>
                <a:ea typeface="宋体" panose="02010600030101010101" pitchFamily="2" charset="-122"/>
              </a:defRPr>
            </a:lvl1pPr>
            <a:lvl2pPr marL="742950" indent="-285750" defTabSz="912495">
              <a:defRPr sz="1000">
                <a:solidFill>
                  <a:schemeClr val="tx1"/>
                </a:solidFill>
                <a:latin typeface="FrutigerNext LT Regular" pitchFamily="34" charset="0"/>
                <a:ea typeface="宋体" panose="02010600030101010101" pitchFamily="2" charset="-122"/>
              </a:defRPr>
            </a:lvl2pPr>
            <a:lvl3pPr marL="1143000" indent="-228600" defTabSz="912495">
              <a:defRPr sz="1000">
                <a:solidFill>
                  <a:schemeClr val="tx1"/>
                </a:solidFill>
                <a:latin typeface="FrutigerNext LT Regular" pitchFamily="34" charset="0"/>
                <a:ea typeface="宋体" panose="02010600030101010101" pitchFamily="2" charset="-122"/>
              </a:defRPr>
            </a:lvl3pPr>
            <a:lvl4pPr marL="1600200" indent="-228600" defTabSz="912495">
              <a:defRPr sz="1000">
                <a:solidFill>
                  <a:schemeClr val="tx1"/>
                </a:solidFill>
                <a:latin typeface="FrutigerNext LT Regular" pitchFamily="34" charset="0"/>
                <a:ea typeface="宋体" panose="02010600030101010101" pitchFamily="2" charset="-122"/>
              </a:defRPr>
            </a:lvl4pPr>
            <a:lvl5pPr marL="2057400" indent="-228600" defTabSz="912495">
              <a:defRPr sz="1000">
                <a:solidFill>
                  <a:schemeClr val="tx1"/>
                </a:solidFill>
                <a:latin typeface="FrutigerNext LT Regular" pitchFamily="34" charset="0"/>
                <a:ea typeface="宋体" panose="02010600030101010101" pitchFamily="2" charset="-122"/>
              </a:defRPr>
            </a:lvl5pPr>
            <a:lvl6pPr marL="25146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912495"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t" hangingPunct="1">
              <a:defRPr/>
            </a:pPr>
            <a:endParaRPr lang="zh-CN" altLang="en-US" sz="1300" smtClean="0">
              <a:solidFill>
                <a:srgbClr val="000000"/>
              </a:solidFill>
              <a:latin typeface="+mn-lt"/>
              <a:ea typeface="+mn-ea"/>
            </a:endParaRPr>
          </a:p>
        </p:txBody>
      </p:sp>
      <p:sp>
        <p:nvSpPr>
          <p:cNvPr id="18444" name="Text Box 15"/>
          <p:cNvSpPr txBox="1">
            <a:spLocks noChangeArrowheads="1"/>
          </p:cNvSpPr>
          <p:nvPr/>
        </p:nvSpPr>
        <p:spPr bwMode="auto">
          <a:xfrm>
            <a:off x="2735263" y="3511550"/>
            <a:ext cx="1528762" cy="303213"/>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操作系统</a:t>
            </a:r>
            <a:r>
              <a:rPr lang="en-US" altLang="zh-CN" sz="1400">
                <a:solidFill>
                  <a:srgbClr val="000000"/>
                </a:solidFill>
                <a:latin typeface="+mn-lt"/>
                <a:ea typeface="+mn-ea"/>
              </a:rPr>
              <a:t>+</a:t>
            </a:r>
            <a:r>
              <a:rPr lang="zh-CN" altLang="en-US" sz="1400">
                <a:solidFill>
                  <a:srgbClr val="000000"/>
                </a:solidFill>
                <a:latin typeface="+mn-lt"/>
                <a:ea typeface="+mn-ea"/>
              </a:rPr>
              <a:t>虚拟机</a:t>
            </a:r>
            <a:endParaRPr lang="zh-CN" altLang="en-US" sz="1400">
              <a:solidFill>
                <a:srgbClr val="000000"/>
              </a:solidFill>
              <a:latin typeface="+mn-lt"/>
              <a:ea typeface="+mn-ea"/>
            </a:endParaRPr>
          </a:p>
        </p:txBody>
      </p:sp>
      <p:sp>
        <p:nvSpPr>
          <p:cNvPr id="18445" name="Text Box 16"/>
          <p:cNvSpPr txBox="1">
            <a:spLocks noChangeArrowheads="1"/>
          </p:cNvSpPr>
          <p:nvPr/>
        </p:nvSpPr>
        <p:spPr bwMode="auto">
          <a:xfrm>
            <a:off x="3744913" y="2097088"/>
            <a:ext cx="3286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6" tIns="43379" rIns="86756" bIns="433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smtClean="0">
                <a:solidFill>
                  <a:srgbClr val="000000"/>
                </a:solidFill>
                <a:latin typeface="+mn-lt"/>
                <a:ea typeface="+mn-ea"/>
              </a:rPr>
              <a:t>…</a:t>
            </a:r>
            <a:endParaRPr lang="en-US" altLang="zh-CN" sz="1200" smtClean="0">
              <a:solidFill>
                <a:srgbClr val="000000"/>
              </a:solidFill>
              <a:latin typeface="+mn-lt"/>
              <a:ea typeface="+mn-ea"/>
            </a:endParaRPr>
          </a:p>
        </p:txBody>
      </p:sp>
      <p:sp>
        <p:nvSpPr>
          <p:cNvPr id="18446" name="Text Box 30"/>
          <p:cNvSpPr txBox="1">
            <a:spLocks noChangeArrowheads="1"/>
          </p:cNvSpPr>
          <p:nvPr/>
        </p:nvSpPr>
        <p:spPr bwMode="auto">
          <a:xfrm>
            <a:off x="2736850" y="2024063"/>
            <a:ext cx="288925" cy="461962"/>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社</a:t>
            </a:r>
            <a:endParaRPr lang="zh-CN" altLang="en-US" sz="1400" smtClean="0">
              <a:solidFill>
                <a:srgbClr val="000000"/>
              </a:solidFill>
              <a:latin typeface="+mn-lt"/>
              <a:ea typeface="+mn-ea"/>
            </a:endParaRPr>
          </a:p>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区</a:t>
            </a:r>
            <a:endParaRPr lang="zh-CN" altLang="en-US" sz="1400" smtClean="0">
              <a:solidFill>
                <a:srgbClr val="000000"/>
              </a:solidFill>
              <a:latin typeface="+mn-lt"/>
              <a:ea typeface="+mn-ea"/>
            </a:endParaRPr>
          </a:p>
        </p:txBody>
      </p:sp>
      <p:sp>
        <p:nvSpPr>
          <p:cNvPr id="18447" name="Rounded Rectangle 16"/>
          <p:cNvSpPr>
            <a:spLocks noChangeArrowheads="1"/>
          </p:cNvSpPr>
          <p:nvPr/>
        </p:nvSpPr>
        <p:spPr bwMode="auto">
          <a:xfrm>
            <a:off x="2628900" y="4113213"/>
            <a:ext cx="3024188" cy="1223962"/>
          </a:xfrm>
          <a:prstGeom prst="roundRect">
            <a:avLst>
              <a:gd name="adj" fmla="val 5514"/>
            </a:avLst>
          </a:prstGeom>
          <a:solidFill>
            <a:schemeClr val="bg1"/>
          </a:solidFill>
          <a:ln w="25400" algn="ctr">
            <a:solidFill>
              <a:srgbClr val="5C4776"/>
            </a:solidFill>
            <a:round/>
          </a:ln>
        </p:spPr>
        <p:txBody>
          <a:bodyPr lIns="100165" tIns="50082" rIns="100165" bIns="50082" anchor="ctr"/>
          <a:lstStyle>
            <a:lvl1pPr defTabSz="911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9112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91122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91122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91122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9112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9112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9112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91122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endParaRPr lang="en-US" altLang="zh-CN" sz="1000" smtClean="0">
              <a:solidFill>
                <a:srgbClr val="FFFFFF"/>
              </a:solidFill>
              <a:latin typeface="+mn-lt"/>
              <a:ea typeface="+mn-ea"/>
            </a:endParaRPr>
          </a:p>
        </p:txBody>
      </p:sp>
      <p:cxnSp>
        <p:nvCxnSpPr>
          <p:cNvPr id="18448" name="AutoShape 41"/>
          <p:cNvCxnSpPr>
            <a:cxnSpLocks noChangeShapeType="1"/>
          </p:cNvCxnSpPr>
          <p:nvPr/>
        </p:nvCxnSpPr>
        <p:spPr bwMode="auto">
          <a:xfrm>
            <a:off x="3219450" y="4538663"/>
            <a:ext cx="153988" cy="179387"/>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8449" name="AutoShape 42"/>
          <p:cNvCxnSpPr>
            <a:cxnSpLocks noChangeShapeType="1"/>
          </p:cNvCxnSpPr>
          <p:nvPr/>
        </p:nvCxnSpPr>
        <p:spPr bwMode="auto">
          <a:xfrm flipH="1">
            <a:off x="3219450" y="4718050"/>
            <a:ext cx="153988" cy="233363"/>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8450" name="AutoShape 43"/>
          <p:cNvCxnSpPr>
            <a:cxnSpLocks noChangeShapeType="1"/>
          </p:cNvCxnSpPr>
          <p:nvPr/>
        </p:nvCxnSpPr>
        <p:spPr bwMode="auto">
          <a:xfrm flipH="1">
            <a:off x="4933950" y="4487863"/>
            <a:ext cx="141288" cy="230187"/>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8451" name="AutoShape 44"/>
          <p:cNvCxnSpPr>
            <a:cxnSpLocks noChangeShapeType="1"/>
          </p:cNvCxnSpPr>
          <p:nvPr/>
        </p:nvCxnSpPr>
        <p:spPr bwMode="auto">
          <a:xfrm>
            <a:off x="4933950" y="4718050"/>
            <a:ext cx="141288" cy="182563"/>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pic>
        <p:nvPicPr>
          <p:cNvPr id="3" name="Picture 4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87800" y="4433888"/>
            <a:ext cx="346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3438" y="4589463"/>
            <a:ext cx="473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875" y="4589463"/>
            <a:ext cx="473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Line 48"/>
          <p:cNvSpPr>
            <a:spLocks noChangeShapeType="1"/>
          </p:cNvSpPr>
          <p:nvPr/>
        </p:nvSpPr>
        <p:spPr bwMode="auto">
          <a:xfrm>
            <a:off x="3817938" y="4752975"/>
            <a:ext cx="2413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9200" tIns="39600" rIns="79200" bIns="39600">
            <a:spAutoFit/>
          </a:bodyPr>
          <a:lstStyle/>
          <a:p>
            <a:pPr>
              <a:defRPr/>
            </a:pPr>
            <a:endParaRPr lang="en-US">
              <a:latin typeface="+mn-lt"/>
              <a:ea typeface="+mn-ea"/>
            </a:endParaRPr>
          </a:p>
        </p:txBody>
      </p:sp>
      <p:sp>
        <p:nvSpPr>
          <p:cNvPr id="18456" name="Line 49"/>
          <p:cNvSpPr>
            <a:spLocks noChangeShapeType="1"/>
          </p:cNvSpPr>
          <p:nvPr/>
        </p:nvSpPr>
        <p:spPr bwMode="auto">
          <a:xfrm>
            <a:off x="4287838" y="4760913"/>
            <a:ext cx="18573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9200" tIns="39600" rIns="79200" bIns="39600">
            <a:spAutoFit/>
          </a:bodyPr>
          <a:lstStyle/>
          <a:p>
            <a:pPr>
              <a:defRPr/>
            </a:pPr>
            <a:endParaRPr lang="en-US">
              <a:latin typeface="+mn-lt"/>
              <a:ea typeface="+mn-ea"/>
            </a:endParaRPr>
          </a:p>
        </p:txBody>
      </p:sp>
      <p:sp>
        <p:nvSpPr>
          <p:cNvPr id="18470" name="Rectangle 50"/>
          <p:cNvSpPr>
            <a:spLocks noChangeArrowheads="1"/>
          </p:cNvSpPr>
          <p:nvPr/>
        </p:nvSpPr>
        <p:spPr bwMode="auto">
          <a:xfrm>
            <a:off x="2716213" y="3141663"/>
            <a:ext cx="893762" cy="301625"/>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集群管理</a:t>
            </a:r>
            <a:endParaRPr lang="zh-CN" altLang="en-US" sz="1400">
              <a:solidFill>
                <a:srgbClr val="000000"/>
              </a:solidFill>
              <a:latin typeface="+mn-lt"/>
              <a:ea typeface="+mn-ea"/>
            </a:endParaRPr>
          </a:p>
        </p:txBody>
      </p:sp>
      <p:sp>
        <p:nvSpPr>
          <p:cNvPr id="18471" name="Rectangle 51"/>
          <p:cNvSpPr>
            <a:spLocks noChangeArrowheads="1"/>
          </p:cNvSpPr>
          <p:nvPr/>
        </p:nvSpPr>
        <p:spPr bwMode="auto">
          <a:xfrm>
            <a:off x="3703638" y="3141663"/>
            <a:ext cx="893762" cy="301625"/>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并行处理</a:t>
            </a:r>
            <a:endParaRPr lang="zh-CN" altLang="en-US" sz="1400">
              <a:solidFill>
                <a:srgbClr val="000000"/>
              </a:solidFill>
              <a:latin typeface="+mn-lt"/>
              <a:ea typeface="+mn-ea"/>
            </a:endParaRPr>
          </a:p>
        </p:txBody>
      </p:sp>
      <p:sp>
        <p:nvSpPr>
          <p:cNvPr id="18472" name="Rectangle 52"/>
          <p:cNvSpPr>
            <a:spLocks noChangeArrowheads="1"/>
          </p:cNvSpPr>
          <p:nvPr/>
        </p:nvSpPr>
        <p:spPr bwMode="auto">
          <a:xfrm>
            <a:off x="4694238" y="3141663"/>
            <a:ext cx="893762" cy="301625"/>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自动管控</a:t>
            </a:r>
            <a:endParaRPr lang="zh-CN" altLang="en-US" sz="1400">
              <a:solidFill>
                <a:srgbClr val="000000"/>
              </a:solidFill>
              <a:latin typeface="+mn-lt"/>
              <a:ea typeface="+mn-ea"/>
            </a:endParaRPr>
          </a:p>
        </p:txBody>
      </p:sp>
      <p:sp>
        <p:nvSpPr>
          <p:cNvPr id="18473" name="Rectangle 53"/>
          <p:cNvSpPr>
            <a:spLocks noChangeArrowheads="1"/>
          </p:cNvSpPr>
          <p:nvPr/>
        </p:nvSpPr>
        <p:spPr bwMode="auto">
          <a:xfrm>
            <a:off x="4492625" y="3509963"/>
            <a:ext cx="1073150" cy="303212"/>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分布式存储</a:t>
            </a:r>
            <a:endParaRPr lang="zh-CN" altLang="en-US" sz="1400">
              <a:solidFill>
                <a:srgbClr val="000000"/>
              </a:solidFill>
              <a:latin typeface="+mn-lt"/>
              <a:ea typeface="+mn-ea"/>
            </a:endParaRPr>
          </a:p>
        </p:txBody>
      </p:sp>
      <p:sp>
        <p:nvSpPr>
          <p:cNvPr id="18474" name="Text Box 54"/>
          <p:cNvSpPr txBox="1">
            <a:spLocks noChangeArrowheads="1"/>
          </p:cNvSpPr>
          <p:nvPr/>
        </p:nvSpPr>
        <p:spPr bwMode="auto">
          <a:xfrm>
            <a:off x="2727325" y="2744788"/>
            <a:ext cx="1349375" cy="303212"/>
          </a:xfrm>
          <a:prstGeom prst="rect">
            <a:avLst/>
          </a:prstGeom>
          <a:noFill/>
          <a:ln w="9525" algn="ctr">
            <a:solidFill>
              <a:srgbClr val="FFFFFF"/>
            </a:solidFill>
            <a:miter lim="800000"/>
          </a:ln>
        </p:spPr>
        <p:txBody>
          <a:bodyPr lIns="86756" tIns="43379" rIns="86756" bIns="43379">
            <a:spAutoFit/>
          </a:bodyPr>
          <a:lstStyle/>
          <a:p>
            <a:pPr algn="ctr" defTabSz="798195" eaLnBrk="1" fontAlgn="t" hangingPunct="1">
              <a:defRPr/>
            </a:pPr>
            <a:r>
              <a:rPr lang="zh-CN" altLang="en-US" sz="1400" dirty="0">
                <a:solidFill>
                  <a:srgbClr val="000000"/>
                </a:solidFill>
                <a:latin typeface="+mn-lt"/>
                <a:ea typeface="+mn-ea"/>
              </a:rPr>
              <a:t>应用服务</a:t>
            </a:r>
            <a:r>
              <a:rPr lang="en-US" altLang="zh-CN" sz="1400" dirty="0">
                <a:solidFill>
                  <a:srgbClr val="000000"/>
                </a:solidFill>
                <a:latin typeface="+mn-lt"/>
                <a:ea typeface="+mn-ea"/>
              </a:rPr>
              <a:t>API</a:t>
            </a:r>
            <a:endParaRPr lang="zh-CN" altLang="en-US" sz="1400" dirty="0">
              <a:solidFill>
                <a:srgbClr val="000000"/>
              </a:solidFill>
              <a:latin typeface="+mn-lt"/>
              <a:ea typeface="+mn-ea"/>
            </a:endParaRPr>
          </a:p>
        </p:txBody>
      </p:sp>
      <p:sp>
        <p:nvSpPr>
          <p:cNvPr id="18475" name="Text Box 55"/>
          <p:cNvSpPr txBox="1">
            <a:spLocks noChangeArrowheads="1"/>
          </p:cNvSpPr>
          <p:nvPr/>
        </p:nvSpPr>
        <p:spPr bwMode="auto">
          <a:xfrm>
            <a:off x="4249738" y="2771775"/>
            <a:ext cx="1350962" cy="303213"/>
          </a:xfrm>
          <a:prstGeom prst="rect">
            <a:avLst/>
          </a:prstGeom>
          <a:noFill/>
          <a:ln w="9525" algn="ctr">
            <a:solidFill>
              <a:srgbClr val="FFFFFF"/>
            </a:solidFill>
            <a:miter lim="800000"/>
          </a:ln>
        </p:spPr>
        <p:txBody>
          <a:bodyPr wrap="none" lIns="86756" tIns="43379" rIns="86756" bIns="43379">
            <a:spAutoFit/>
          </a:bodyPr>
          <a:lstStyle/>
          <a:p>
            <a:pPr algn="ctr" defTabSz="798195" eaLnBrk="1" fontAlgn="t" hangingPunct="1">
              <a:defRPr/>
            </a:pPr>
            <a:r>
              <a:rPr lang="zh-CN" altLang="en-US" sz="1400">
                <a:solidFill>
                  <a:srgbClr val="000000"/>
                </a:solidFill>
                <a:latin typeface="+mn-lt"/>
                <a:ea typeface="+mn-ea"/>
              </a:rPr>
              <a:t>云能力服务</a:t>
            </a:r>
            <a:r>
              <a:rPr lang="en-US" altLang="zh-CN" sz="1400">
                <a:solidFill>
                  <a:srgbClr val="000000"/>
                </a:solidFill>
                <a:latin typeface="+mn-lt"/>
                <a:ea typeface="+mn-ea"/>
              </a:rPr>
              <a:t>API</a:t>
            </a:r>
            <a:endParaRPr lang="zh-CN" altLang="en-US" sz="1400">
              <a:solidFill>
                <a:srgbClr val="000000"/>
              </a:solidFill>
              <a:latin typeface="+mn-lt"/>
              <a:ea typeface="+mn-ea"/>
            </a:endParaRPr>
          </a:p>
        </p:txBody>
      </p:sp>
      <p:sp>
        <p:nvSpPr>
          <p:cNvPr id="18463" name="Text Box 30"/>
          <p:cNvSpPr txBox="1">
            <a:spLocks noChangeArrowheads="1"/>
          </p:cNvSpPr>
          <p:nvPr/>
        </p:nvSpPr>
        <p:spPr bwMode="auto">
          <a:xfrm>
            <a:off x="3097213" y="2027238"/>
            <a:ext cx="288925" cy="454025"/>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搜索</a:t>
            </a:r>
            <a:endParaRPr lang="zh-CN" altLang="en-US" sz="1400" smtClean="0">
              <a:solidFill>
                <a:srgbClr val="000000"/>
              </a:solidFill>
              <a:latin typeface="+mn-lt"/>
              <a:ea typeface="+mn-ea"/>
            </a:endParaRPr>
          </a:p>
        </p:txBody>
      </p:sp>
      <p:sp>
        <p:nvSpPr>
          <p:cNvPr id="18464" name="Text Box 30"/>
          <p:cNvSpPr txBox="1">
            <a:spLocks noChangeArrowheads="1"/>
          </p:cNvSpPr>
          <p:nvPr/>
        </p:nvSpPr>
        <p:spPr bwMode="auto">
          <a:xfrm>
            <a:off x="3457575" y="2027238"/>
            <a:ext cx="287338" cy="454025"/>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商务</a:t>
            </a:r>
            <a:endParaRPr lang="zh-CN" altLang="en-US" sz="1400" smtClean="0">
              <a:solidFill>
                <a:srgbClr val="000000"/>
              </a:solidFill>
              <a:latin typeface="+mn-lt"/>
              <a:ea typeface="+mn-ea"/>
            </a:endParaRPr>
          </a:p>
        </p:txBody>
      </p:sp>
      <p:sp>
        <p:nvSpPr>
          <p:cNvPr id="18465" name="Text Box 30"/>
          <p:cNvSpPr txBox="1">
            <a:spLocks noChangeArrowheads="1"/>
          </p:cNvSpPr>
          <p:nvPr/>
        </p:nvSpPr>
        <p:spPr bwMode="auto">
          <a:xfrm>
            <a:off x="4394200" y="2024063"/>
            <a:ext cx="287338" cy="454025"/>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计算</a:t>
            </a:r>
            <a:endParaRPr lang="zh-CN" altLang="en-US" sz="1400" smtClean="0">
              <a:solidFill>
                <a:srgbClr val="000000"/>
              </a:solidFill>
              <a:latin typeface="+mn-lt"/>
              <a:ea typeface="+mn-ea"/>
            </a:endParaRPr>
          </a:p>
        </p:txBody>
      </p:sp>
      <p:sp>
        <p:nvSpPr>
          <p:cNvPr id="18466" name="Text Box 30"/>
          <p:cNvSpPr txBox="1">
            <a:spLocks noChangeArrowheads="1"/>
          </p:cNvSpPr>
          <p:nvPr/>
        </p:nvSpPr>
        <p:spPr bwMode="auto">
          <a:xfrm>
            <a:off x="4860925" y="2024063"/>
            <a:ext cx="288925" cy="454025"/>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文件</a:t>
            </a:r>
            <a:endParaRPr lang="zh-CN" altLang="en-US" sz="1400" smtClean="0">
              <a:solidFill>
                <a:srgbClr val="000000"/>
              </a:solidFill>
              <a:latin typeface="+mn-lt"/>
              <a:ea typeface="+mn-ea"/>
            </a:endParaRPr>
          </a:p>
        </p:txBody>
      </p:sp>
      <p:sp>
        <p:nvSpPr>
          <p:cNvPr id="18467" name="Text Box 30"/>
          <p:cNvSpPr txBox="1">
            <a:spLocks noChangeArrowheads="1"/>
          </p:cNvSpPr>
          <p:nvPr/>
        </p:nvSpPr>
        <p:spPr bwMode="auto">
          <a:xfrm>
            <a:off x="5292725" y="2024063"/>
            <a:ext cx="288925" cy="454025"/>
          </a:xfrm>
          <a:prstGeom prst="rect">
            <a:avLst/>
          </a:prstGeom>
          <a:noFill/>
          <a:ln w="9525" algn="ctr">
            <a:solidFill>
              <a:schemeClr val="bg1"/>
            </a:solidFill>
            <a:miter lim="800000"/>
          </a:ln>
          <a:extLst>
            <a:ext uri="{909E8E84-426E-40DD-AFC4-6F175D3DCCD1}">
              <a14:hiddenFill xmlns:a14="http://schemas.microsoft.com/office/drawing/2010/main">
                <a:solidFill>
                  <a:srgbClr val="FFFFFF"/>
                </a:solidFill>
              </a14:hiddenFill>
            </a:ext>
          </a:extLst>
        </p:spPr>
        <p:txBody>
          <a:bodyPr lIns="86756" tIns="43379" rIns="86756" bIns="43379" anchor="ctr">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85000"/>
              </a:lnSpc>
              <a:spcBef>
                <a:spcPct val="0"/>
              </a:spcBef>
              <a:buClrTx/>
              <a:buSzTx/>
              <a:buFontTx/>
              <a:buNone/>
              <a:defRPr/>
            </a:pPr>
            <a:r>
              <a:rPr lang="zh-CN" altLang="en-US" sz="1400" smtClean="0">
                <a:solidFill>
                  <a:srgbClr val="000000"/>
                </a:solidFill>
                <a:latin typeface="+mn-lt"/>
                <a:ea typeface="+mn-ea"/>
              </a:rPr>
              <a:t>存储</a:t>
            </a:r>
            <a:endParaRPr lang="zh-CN" altLang="en-US" sz="1400" smtClean="0">
              <a:solidFill>
                <a:srgbClr val="000000"/>
              </a:solidFill>
              <a:latin typeface="+mn-lt"/>
              <a:ea typeface="+mn-ea"/>
            </a:endParaRPr>
          </a:p>
        </p:txBody>
      </p:sp>
      <p:grpSp>
        <p:nvGrpSpPr>
          <p:cNvPr id="18468" name="组合 74"/>
          <p:cNvGrpSpPr/>
          <p:nvPr/>
        </p:nvGrpSpPr>
        <p:grpSpPr bwMode="auto">
          <a:xfrm>
            <a:off x="2773363" y="4200525"/>
            <a:ext cx="395287" cy="395288"/>
            <a:chOff x="3142155" y="1700491"/>
            <a:chExt cx="761471" cy="597938"/>
          </a:xfrm>
        </p:grpSpPr>
        <p:pic>
          <p:nvPicPr>
            <p:cNvPr id="18484" name="Picture 27"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155" y="1700491"/>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5" name="Picture 28"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225" y="1712120"/>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6" name="Picture 29"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502" y="1727626"/>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69" name="组合 92"/>
          <p:cNvGrpSpPr/>
          <p:nvPr/>
        </p:nvGrpSpPr>
        <p:grpSpPr bwMode="auto">
          <a:xfrm>
            <a:off x="2773363" y="4811713"/>
            <a:ext cx="395287" cy="396875"/>
            <a:chOff x="3142155" y="1700491"/>
            <a:chExt cx="761471" cy="597938"/>
          </a:xfrm>
        </p:grpSpPr>
        <p:pic>
          <p:nvPicPr>
            <p:cNvPr id="18481" name="Picture 27"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155" y="1700491"/>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2" name="Picture 28"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225" y="1712120"/>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3" name="Picture 29"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502" y="1727626"/>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 Box 16"/>
          <p:cNvSpPr txBox="1">
            <a:spLocks noChangeArrowheads="1"/>
          </p:cNvSpPr>
          <p:nvPr/>
        </p:nvSpPr>
        <p:spPr bwMode="auto">
          <a:xfrm>
            <a:off x="2809875" y="4524375"/>
            <a:ext cx="3286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6" tIns="43379" rIns="86756" bIns="433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b="1" smtClean="0">
                <a:solidFill>
                  <a:srgbClr val="000000"/>
                </a:solidFill>
                <a:latin typeface="+mn-lt"/>
                <a:ea typeface="+mn-ea"/>
              </a:rPr>
              <a:t>…</a:t>
            </a:r>
            <a:endParaRPr lang="en-US" altLang="zh-CN" sz="1200" b="1" smtClean="0">
              <a:solidFill>
                <a:srgbClr val="000000"/>
              </a:solidFill>
              <a:latin typeface="+mn-lt"/>
              <a:ea typeface="+mn-ea"/>
            </a:endParaRPr>
          </a:p>
        </p:txBody>
      </p:sp>
      <p:grpSp>
        <p:nvGrpSpPr>
          <p:cNvPr id="5" name="组合 97"/>
          <p:cNvGrpSpPr/>
          <p:nvPr/>
        </p:nvGrpSpPr>
        <p:grpSpPr bwMode="auto">
          <a:xfrm>
            <a:off x="5149850" y="4235450"/>
            <a:ext cx="395288" cy="396875"/>
            <a:chOff x="3142155" y="1700491"/>
            <a:chExt cx="761471" cy="597938"/>
          </a:xfrm>
        </p:grpSpPr>
        <p:pic>
          <p:nvPicPr>
            <p:cNvPr id="18478" name="Picture 27"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155" y="1700491"/>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9" name="Picture 28"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225" y="1712120"/>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0" name="Picture 29"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502" y="1727626"/>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101"/>
          <p:cNvGrpSpPr/>
          <p:nvPr/>
        </p:nvGrpSpPr>
        <p:grpSpPr bwMode="auto">
          <a:xfrm>
            <a:off x="5149850" y="4848225"/>
            <a:ext cx="395288" cy="395288"/>
            <a:chOff x="3142155" y="1700491"/>
            <a:chExt cx="761471" cy="597938"/>
          </a:xfrm>
        </p:grpSpPr>
        <p:pic>
          <p:nvPicPr>
            <p:cNvPr id="7" name="Picture 27"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155" y="1700491"/>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225" y="1712120"/>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7" name="Picture 29" descr="图片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502" y="1727626"/>
              <a:ext cx="357124" cy="5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 Box 16"/>
          <p:cNvSpPr txBox="1">
            <a:spLocks noChangeArrowheads="1"/>
          </p:cNvSpPr>
          <p:nvPr/>
        </p:nvSpPr>
        <p:spPr bwMode="auto">
          <a:xfrm>
            <a:off x="5186363" y="4560888"/>
            <a:ext cx="3286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6" tIns="43379" rIns="86756" bIns="43379">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b="1" smtClean="0">
                <a:solidFill>
                  <a:srgbClr val="000000"/>
                </a:solidFill>
                <a:latin typeface="+mn-lt"/>
                <a:ea typeface="+mn-ea"/>
              </a:rPr>
              <a:t>…</a:t>
            </a:r>
            <a:endParaRPr lang="en-US" altLang="zh-CN" sz="1200" b="1" smtClean="0">
              <a:solidFill>
                <a:srgbClr val="000000"/>
              </a:solidFill>
              <a:latin typeface="+mn-lt"/>
              <a:ea typeface="+mn-ea"/>
            </a:endParaRPr>
          </a:p>
        </p:txBody>
      </p:sp>
      <p:cxnSp>
        <p:nvCxnSpPr>
          <p:cNvPr id="10" name="直接连接符 108"/>
          <p:cNvCxnSpPr>
            <a:cxnSpLocks noChangeShapeType="1"/>
          </p:cNvCxnSpPr>
          <p:nvPr/>
        </p:nvCxnSpPr>
        <p:spPr bwMode="auto">
          <a:xfrm>
            <a:off x="1079500" y="4016375"/>
            <a:ext cx="6913563" cy="0"/>
          </a:xfrm>
          <a:prstGeom prst="line">
            <a:avLst/>
          </a:prstGeom>
          <a:noFill/>
          <a:ln w="12700" algn="ctr">
            <a:solidFill>
              <a:schemeClr val="tx1"/>
            </a:solidFill>
            <a:prstDash val="dash"/>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82"/>
          <p:cNvSpPr txBox="1">
            <a:spLocks noChangeArrowheads="1"/>
          </p:cNvSpPr>
          <p:nvPr/>
        </p:nvSpPr>
        <p:spPr bwMode="auto">
          <a:xfrm>
            <a:off x="771525" y="1349375"/>
            <a:ext cx="27559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600" b="1" smtClean="0">
                <a:solidFill>
                  <a:srgbClr val="000000"/>
                </a:solidFill>
                <a:latin typeface="+mn-lt"/>
                <a:ea typeface="+mn-ea"/>
              </a:rPr>
              <a:t>PC </a:t>
            </a:r>
            <a:r>
              <a:rPr lang="zh-CN" altLang="en-US" sz="1600" b="1" smtClean="0">
                <a:solidFill>
                  <a:srgbClr val="000000"/>
                </a:solidFill>
                <a:latin typeface="+mn-lt"/>
                <a:ea typeface="+mn-ea"/>
              </a:rPr>
              <a:t>时代</a:t>
            </a:r>
            <a:endParaRPr lang="zh-CN" altLang="en-US" sz="1600" b="1" smtClean="0">
              <a:solidFill>
                <a:srgbClr val="000000"/>
              </a:solidFill>
              <a:latin typeface="+mn-lt"/>
              <a:ea typeface="+mn-ea"/>
            </a:endParaRPr>
          </a:p>
        </p:txBody>
      </p:sp>
      <p:sp>
        <p:nvSpPr>
          <p:cNvPr id="20483" name="Line 83"/>
          <p:cNvSpPr>
            <a:spLocks noChangeShapeType="1"/>
          </p:cNvSpPr>
          <p:nvPr/>
        </p:nvSpPr>
        <p:spPr bwMode="auto">
          <a:xfrm flipH="1">
            <a:off x="1233488" y="3303588"/>
            <a:ext cx="793750" cy="8556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484" name="Line 84"/>
          <p:cNvSpPr>
            <a:spLocks noChangeShapeType="1"/>
          </p:cNvSpPr>
          <p:nvPr/>
        </p:nvSpPr>
        <p:spPr bwMode="auto">
          <a:xfrm>
            <a:off x="2093913" y="3303588"/>
            <a:ext cx="0" cy="731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485" name="Line 85"/>
          <p:cNvSpPr>
            <a:spLocks noChangeShapeType="1"/>
          </p:cNvSpPr>
          <p:nvPr/>
        </p:nvSpPr>
        <p:spPr bwMode="auto">
          <a:xfrm>
            <a:off x="2093913" y="3241675"/>
            <a:ext cx="860425" cy="9175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486" name="Line 86"/>
          <p:cNvSpPr>
            <a:spLocks noChangeShapeType="1"/>
          </p:cNvSpPr>
          <p:nvPr/>
        </p:nvSpPr>
        <p:spPr bwMode="auto">
          <a:xfrm>
            <a:off x="2093913" y="2570163"/>
            <a:ext cx="0" cy="4873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487" name="Rectangle 87"/>
          <p:cNvSpPr>
            <a:spLocks noChangeArrowheads="1"/>
          </p:cNvSpPr>
          <p:nvPr/>
        </p:nvSpPr>
        <p:spPr bwMode="auto">
          <a:xfrm>
            <a:off x="1358900" y="2227263"/>
            <a:ext cx="1581150" cy="241300"/>
          </a:xfrm>
          <a:prstGeom prst="rect">
            <a:avLst/>
          </a:prstGeom>
          <a:solidFill>
            <a:srgbClr val="99CCFF"/>
          </a:solidFill>
          <a:ln w="9525" algn="ctr">
            <a:solidFill>
              <a:srgbClr val="000000"/>
            </a:solidFill>
            <a:miter lim="800000"/>
          </a:ln>
        </p:spPr>
        <p:txBody>
          <a:bodyPr lIns="72241" tIns="36121" rIns="72241" bIns="36121"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pic>
        <p:nvPicPr>
          <p:cNvPr id="20488" name="Picture 4" descr="C:\Program Files\Microsoft Resource DVD Artwork\DVD_ART\Artwork_Imagery\HARDWARE_IMAGERY\Photos - OEM Hardware\Computer\Vista Laptop\Gateway M680 laptop Vista Busines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8375" y="3852863"/>
            <a:ext cx="6492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4" descr="C:\Program Files\Microsoft Resource DVD Artwork\DVD_ART\Artwork_Imagery\HARDWARE_IMAGERY\Photos - OEM Hardware\Computer\Vista Laptop\Gateway M680 laptop Vista Busines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5475" y="3852863"/>
            <a:ext cx="6492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4" descr="C:\Program Files\Microsoft Resource DVD Artwork\DVD_ART\Artwork_Imagery\HARDWARE_IMAGERY\Photos - OEM Hardware\Computer\Vista Laptop\Gateway M680 laptop Vista Busines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0988" y="3852863"/>
            <a:ext cx="65087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1" name="Group 91"/>
          <p:cNvGrpSpPr/>
          <p:nvPr/>
        </p:nvGrpSpPr>
        <p:grpSpPr bwMode="auto">
          <a:xfrm>
            <a:off x="1460500" y="2098675"/>
            <a:ext cx="431800" cy="623888"/>
            <a:chOff x="1132" y="1500"/>
            <a:chExt cx="294" cy="463"/>
          </a:xfrm>
        </p:grpSpPr>
        <p:pic>
          <p:nvPicPr>
            <p:cNvPr id="20643" name="Picture 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 y="1661"/>
              <a:ext cx="23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44" name="Rectangle 93"/>
            <p:cNvSpPr>
              <a:spLocks noChangeArrowheads="1"/>
            </p:cNvSpPr>
            <p:nvPr/>
          </p:nvSpPr>
          <p:spPr bwMode="auto">
            <a:xfrm>
              <a:off x="1163" y="1500"/>
              <a:ext cx="187" cy="18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45" name="Text Box 94"/>
            <p:cNvSpPr txBox="1">
              <a:spLocks noChangeArrowheads="1"/>
            </p:cNvSpPr>
            <p:nvPr/>
          </p:nvSpPr>
          <p:spPr bwMode="auto">
            <a:xfrm>
              <a:off x="1132" y="1525"/>
              <a:ext cx="29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smtClean="0">
                  <a:solidFill>
                    <a:srgbClr val="000000"/>
                  </a:solidFill>
                  <a:latin typeface="+mn-lt"/>
                  <a:ea typeface="+mn-ea"/>
                </a:rPr>
                <a:t>App1</a:t>
              </a:r>
              <a:endParaRPr lang="en-US" altLang="zh-CN" sz="1000" smtClean="0">
                <a:solidFill>
                  <a:srgbClr val="000000"/>
                </a:solidFill>
                <a:latin typeface="+mn-lt"/>
                <a:ea typeface="+mn-ea"/>
              </a:endParaRPr>
            </a:p>
          </p:txBody>
        </p:sp>
      </p:grpSp>
      <p:grpSp>
        <p:nvGrpSpPr>
          <p:cNvPr id="20492" name="Group 95"/>
          <p:cNvGrpSpPr/>
          <p:nvPr/>
        </p:nvGrpSpPr>
        <p:grpSpPr bwMode="auto">
          <a:xfrm>
            <a:off x="1960563" y="2098675"/>
            <a:ext cx="431800" cy="623888"/>
            <a:chOff x="1132" y="1500"/>
            <a:chExt cx="293" cy="463"/>
          </a:xfrm>
        </p:grpSpPr>
        <p:pic>
          <p:nvPicPr>
            <p:cNvPr id="20640" name="Picture 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 y="1661"/>
              <a:ext cx="23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41" name="Rectangle 97"/>
            <p:cNvSpPr>
              <a:spLocks noChangeArrowheads="1"/>
            </p:cNvSpPr>
            <p:nvPr/>
          </p:nvSpPr>
          <p:spPr bwMode="auto">
            <a:xfrm>
              <a:off x="1163" y="1500"/>
              <a:ext cx="185" cy="18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42" name="Text Box 98"/>
            <p:cNvSpPr txBox="1">
              <a:spLocks noChangeArrowheads="1"/>
            </p:cNvSpPr>
            <p:nvPr/>
          </p:nvSpPr>
          <p:spPr bwMode="auto">
            <a:xfrm>
              <a:off x="1132" y="1525"/>
              <a:ext cx="2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smtClean="0">
                  <a:solidFill>
                    <a:srgbClr val="000000"/>
                  </a:solidFill>
                  <a:latin typeface="+mn-lt"/>
                  <a:ea typeface="+mn-ea"/>
                </a:rPr>
                <a:t>App2</a:t>
              </a:r>
              <a:endParaRPr lang="en-US" altLang="zh-CN" sz="1000" smtClean="0">
                <a:solidFill>
                  <a:srgbClr val="000000"/>
                </a:solidFill>
                <a:latin typeface="+mn-lt"/>
                <a:ea typeface="+mn-ea"/>
              </a:endParaRPr>
            </a:p>
          </p:txBody>
        </p:sp>
      </p:grpSp>
      <p:grpSp>
        <p:nvGrpSpPr>
          <p:cNvPr id="20493" name="Group 99"/>
          <p:cNvGrpSpPr/>
          <p:nvPr/>
        </p:nvGrpSpPr>
        <p:grpSpPr bwMode="auto">
          <a:xfrm>
            <a:off x="2424113" y="2098675"/>
            <a:ext cx="431800" cy="623888"/>
            <a:chOff x="1132" y="1500"/>
            <a:chExt cx="297" cy="463"/>
          </a:xfrm>
        </p:grpSpPr>
        <p:pic>
          <p:nvPicPr>
            <p:cNvPr id="20637" name="Picture 1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 y="1661"/>
              <a:ext cx="23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8" name="Rectangle 101"/>
            <p:cNvSpPr>
              <a:spLocks noChangeArrowheads="1"/>
            </p:cNvSpPr>
            <p:nvPr/>
          </p:nvSpPr>
          <p:spPr bwMode="auto">
            <a:xfrm>
              <a:off x="1163" y="1500"/>
              <a:ext cx="189" cy="185"/>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39" name="Text Box 102"/>
            <p:cNvSpPr txBox="1">
              <a:spLocks noChangeArrowheads="1"/>
            </p:cNvSpPr>
            <p:nvPr/>
          </p:nvSpPr>
          <p:spPr bwMode="auto">
            <a:xfrm>
              <a:off x="1132" y="1525"/>
              <a:ext cx="29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smtClean="0">
                  <a:solidFill>
                    <a:srgbClr val="000000"/>
                  </a:solidFill>
                  <a:latin typeface="+mn-lt"/>
                  <a:ea typeface="+mn-ea"/>
                </a:rPr>
                <a:t>Appn</a:t>
              </a:r>
              <a:endParaRPr lang="en-US" altLang="zh-CN" sz="1000" smtClean="0">
                <a:solidFill>
                  <a:srgbClr val="000000"/>
                </a:solidFill>
                <a:latin typeface="+mn-lt"/>
                <a:ea typeface="+mn-ea"/>
              </a:endParaRPr>
            </a:p>
          </p:txBody>
        </p:sp>
      </p:grpSp>
      <p:grpSp>
        <p:nvGrpSpPr>
          <p:cNvPr id="20494" name="Group 103"/>
          <p:cNvGrpSpPr/>
          <p:nvPr/>
        </p:nvGrpSpPr>
        <p:grpSpPr bwMode="auto">
          <a:xfrm>
            <a:off x="1012825" y="3576638"/>
            <a:ext cx="392113" cy="493712"/>
            <a:chOff x="498" y="2517"/>
            <a:chExt cx="253" cy="334"/>
          </a:xfrm>
        </p:grpSpPr>
        <p:sp>
          <p:nvSpPr>
            <p:cNvPr id="20631" name="Rectangle 104"/>
            <p:cNvSpPr>
              <a:spLocks noChangeArrowheads="1"/>
            </p:cNvSpPr>
            <p:nvPr/>
          </p:nvSpPr>
          <p:spPr bwMode="auto">
            <a:xfrm>
              <a:off x="520" y="2517"/>
              <a:ext cx="176" cy="169"/>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32" name="Rectangle 105"/>
            <p:cNvSpPr>
              <a:spLocks noChangeArrowheads="1"/>
            </p:cNvSpPr>
            <p:nvPr/>
          </p:nvSpPr>
          <p:spPr bwMode="auto">
            <a:xfrm>
              <a:off x="520" y="2599"/>
              <a:ext cx="176" cy="173"/>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33" name="Rectangle 106"/>
            <p:cNvSpPr>
              <a:spLocks noChangeArrowheads="1"/>
            </p:cNvSpPr>
            <p:nvPr/>
          </p:nvSpPr>
          <p:spPr bwMode="auto">
            <a:xfrm>
              <a:off x="520" y="2682"/>
              <a:ext cx="176" cy="169"/>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34" name="Text Box 107"/>
            <p:cNvSpPr txBox="1">
              <a:spLocks noChangeArrowheads="1"/>
            </p:cNvSpPr>
            <p:nvPr/>
          </p:nvSpPr>
          <p:spPr bwMode="auto">
            <a:xfrm>
              <a:off x="498" y="2538"/>
              <a:ext cx="24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App1</a:t>
              </a:r>
              <a:endParaRPr lang="en-US" altLang="zh-CN" sz="800" b="1" smtClean="0">
                <a:solidFill>
                  <a:srgbClr val="FFFFFF"/>
                </a:solidFill>
                <a:latin typeface="+mn-lt"/>
                <a:ea typeface="+mn-ea"/>
              </a:endParaRPr>
            </a:p>
          </p:txBody>
        </p:sp>
        <p:sp>
          <p:nvSpPr>
            <p:cNvPr id="20635" name="Text Box 108"/>
            <p:cNvSpPr txBox="1">
              <a:spLocks noChangeArrowheads="1"/>
            </p:cNvSpPr>
            <p:nvPr/>
          </p:nvSpPr>
          <p:spPr bwMode="auto">
            <a:xfrm>
              <a:off x="498" y="2623"/>
              <a:ext cx="24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App2</a:t>
              </a:r>
              <a:endParaRPr lang="en-US" altLang="zh-CN" sz="800" b="1" smtClean="0">
                <a:solidFill>
                  <a:srgbClr val="FFFFFF"/>
                </a:solidFill>
                <a:latin typeface="+mn-lt"/>
                <a:ea typeface="+mn-ea"/>
              </a:endParaRPr>
            </a:p>
          </p:txBody>
        </p:sp>
        <p:sp>
          <p:nvSpPr>
            <p:cNvPr id="20636" name="Text Box 109"/>
            <p:cNvSpPr txBox="1">
              <a:spLocks noChangeArrowheads="1"/>
            </p:cNvSpPr>
            <p:nvPr/>
          </p:nvSpPr>
          <p:spPr bwMode="auto">
            <a:xfrm>
              <a:off x="505" y="2703"/>
              <a:ext cx="24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Appn</a:t>
              </a:r>
              <a:endParaRPr lang="en-US" altLang="zh-CN" sz="800" b="1" smtClean="0">
                <a:solidFill>
                  <a:srgbClr val="FFFFFF"/>
                </a:solidFill>
                <a:latin typeface="+mn-lt"/>
                <a:ea typeface="+mn-ea"/>
              </a:endParaRPr>
            </a:p>
          </p:txBody>
        </p:sp>
      </p:grpSp>
      <p:grpSp>
        <p:nvGrpSpPr>
          <p:cNvPr id="20495" name="Group 110"/>
          <p:cNvGrpSpPr/>
          <p:nvPr/>
        </p:nvGrpSpPr>
        <p:grpSpPr bwMode="auto">
          <a:xfrm>
            <a:off x="1101725" y="2814638"/>
            <a:ext cx="2116138" cy="763587"/>
            <a:chOff x="2835" y="1933"/>
            <a:chExt cx="696" cy="566"/>
          </a:xfrm>
        </p:grpSpPr>
        <p:sp>
          <p:nvSpPr>
            <p:cNvPr id="20629" name="Freeform 111"/>
            <p:cNvSpPr>
              <a:spLocks noChangeAspect="1"/>
            </p:cNvSpPr>
            <p:nvPr/>
          </p:nvSpPr>
          <p:spPr bwMode="auto">
            <a:xfrm>
              <a:off x="2849" y="1948"/>
              <a:ext cx="637" cy="514"/>
            </a:xfrm>
            <a:custGeom>
              <a:avLst/>
              <a:gdLst>
                <a:gd name="T0" fmla="*/ 2147483646 w 291"/>
                <a:gd name="T1" fmla="*/ 2147483646 h 235"/>
                <a:gd name="T2" fmla="*/ 2147483646 w 291"/>
                <a:gd name="T3" fmla="*/ 2147483646 h 235"/>
                <a:gd name="T4" fmla="*/ 2147483646 w 291"/>
                <a:gd name="T5" fmla="*/ 2147483646 h 235"/>
                <a:gd name="T6" fmla="*/ 2147483646 w 291"/>
                <a:gd name="T7" fmla="*/ 2147483646 h 235"/>
                <a:gd name="T8" fmla="*/ 2147483646 w 291"/>
                <a:gd name="T9" fmla="*/ 2147483646 h 235"/>
                <a:gd name="T10" fmla="*/ 2147483646 w 291"/>
                <a:gd name="T11" fmla="*/ 2147483646 h 235"/>
                <a:gd name="T12" fmla="*/ 2147483646 w 291"/>
                <a:gd name="T13" fmla="*/ 2147483646 h 235"/>
                <a:gd name="T14" fmla="*/ 0 60000 65536"/>
                <a:gd name="T15" fmla="*/ 0 60000 65536"/>
                <a:gd name="T16" fmla="*/ 0 60000 65536"/>
                <a:gd name="T17" fmla="*/ 0 60000 65536"/>
                <a:gd name="T18" fmla="*/ 0 60000 65536"/>
                <a:gd name="T19" fmla="*/ 0 60000 65536"/>
                <a:gd name="T20" fmla="*/ 0 60000 65536"/>
                <a:gd name="T21" fmla="*/ 0 w 291"/>
                <a:gd name="T22" fmla="*/ 0 h 235"/>
                <a:gd name="T23" fmla="*/ 291 w 291"/>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1" h="235">
                  <a:moveTo>
                    <a:pt x="207" y="48"/>
                  </a:moveTo>
                  <a:cubicBezTo>
                    <a:pt x="207" y="48"/>
                    <a:pt x="291" y="72"/>
                    <a:pt x="229" y="123"/>
                  </a:cubicBezTo>
                  <a:cubicBezTo>
                    <a:pt x="229" y="123"/>
                    <a:pt x="245" y="204"/>
                    <a:pt x="164" y="180"/>
                  </a:cubicBezTo>
                  <a:cubicBezTo>
                    <a:pt x="164" y="180"/>
                    <a:pt x="104" y="235"/>
                    <a:pt x="83" y="158"/>
                  </a:cubicBezTo>
                  <a:cubicBezTo>
                    <a:pt x="83" y="158"/>
                    <a:pt x="0" y="141"/>
                    <a:pt x="66" y="79"/>
                  </a:cubicBezTo>
                  <a:cubicBezTo>
                    <a:pt x="66" y="79"/>
                    <a:pt x="49" y="26"/>
                    <a:pt x="121" y="29"/>
                  </a:cubicBezTo>
                  <a:cubicBezTo>
                    <a:pt x="159" y="9"/>
                    <a:pt x="188" y="0"/>
                    <a:pt x="207" y="48"/>
                  </a:cubicBezTo>
                </a:path>
              </a:pathLst>
            </a:custGeom>
            <a:solidFill>
              <a:srgbClr val="84A2B9"/>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20630" name="Freeform 112"/>
            <p:cNvSpPr>
              <a:spLocks noChangeAspect="1" noEditPoints="1"/>
            </p:cNvSpPr>
            <p:nvPr/>
          </p:nvSpPr>
          <p:spPr bwMode="auto">
            <a:xfrm>
              <a:off x="2835" y="1933"/>
              <a:ext cx="696" cy="566"/>
            </a:xfrm>
            <a:custGeom>
              <a:avLst/>
              <a:gdLst>
                <a:gd name="T0" fmla="*/ 2147483646 w 318"/>
                <a:gd name="T1" fmla="*/ 2147483646 h 259"/>
                <a:gd name="T2" fmla="*/ 2147483646 w 318"/>
                <a:gd name="T3" fmla="*/ 2147483646 h 259"/>
                <a:gd name="T4" fmla="*/ 2147483646 w 318"/>
                <a:gd name="T5" fmla="*/ 2147483646 h 259"/>
                <a:gd name="T6" fmla="*/ 2147483646 w 318"/>
                <a:gd name="T7" fmla="*/ 2147483646 h 259"/>
                <a:gd name="T8" fmla="*/ 2147483646 w 318"/>
                <a:gd name="T9" fmla="*/ 2147483646 h 259"/>
                <a:gd name="T10" fmla="*/ 2147483646 w 318"/>
                <a:gd name="T11" fmla="*/ 2147483646 h 259"/>
                <a:gd name="T12" fmla="*/ 2147483646 w 318"/>
                <a:gd name="T13" fmla="*/ 2147483646 h 259"/>
                <a:gd name="T14" fmla="*/ 2147483646 w 318"/>
                <a:gd name="T15" fmla="*/ 2147483646 h 259"/>
                <a:gd name="T16" fmla="*/ 2147483646 w 318"/>
                <a:gd name="T17" fmla="*/ 2147483646 h 259"/>
                <a:gd name="T18" fmla="*/ 2147483646 w 318"/>
                <a:gd name="T19" fmla="*/ 2147483646 h 259"/>
                <a:gd name="T20" fmla="*/ 2147483646 w 318"/>
                <a:gd name="T21" fmla="*/ 2147483646 h 259"/>
                <a:gd name="T22" fmla="*/ 2147483646 w 318"/>
                <a:gd name="T23" fmla="*/ 2147483646 h 259"/>
                <a:gd name="T24" fmla="*/ 2147483646 w 318"/>
                <a:gd name="T25" fmla="*/ 2147483646 h 259"/>
                <a:gd name="T26" fmla="*/ 2147483646 w 318"/>
                <a:gd name="T27" fmla="*/ 2147483646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8"/>
                <a:gd name="T43" fmla="*/ 0 h 259"/>
                <a:gd name="T44" fmla="*/ 318 w 318"/>
                <a:gd name="T45" fmla="*/ 259 h 2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8" h="259">
                  <a:moveTo>
                    <a:pt x="224" y="53"/>
                  </a:moveTo>
                  <a:cubicBezTo>
                    <a:pt x="224" y="53"/>
                    <a:pt x="318" y="81"/>
                    <a:pt x="250" y="137"/>
                  </a:cubicBezTo>
                  <a:cubicBezTo>
                    <a:pt x="250" y="137"/>
                    <a:pt x="265" y="225"/>
                    <a:pt x="179" y="198"/>
                  </a:cubicBezTo>
                  <a:cubicBezTo>
                    <a:pt x="179" y="198"/>
                    <a:pt x="114" y="259"/>
                    <a:pt x="90" y="174"/>
                  </a:cubicBezTo>
                  <a:cubicBezTo>
                    <a:pt x="90" y="174"/>
                    <a:pt x="0" y="155"/>
                    <a:pt x="70" y="87"/>
                  </a:cubicBezTo>
                  <a:cubicBezTo>
                    <a:pt x="70" y="87"/>
                    <a:pt x="53" y="28"/>
                    <a:pt x="131" y="33"/>
                  </a:cubicBezTo>
                  <a:cubicBezTo>
                    <a:pt x="173" y="11"/>
                    <a:pt x="206" y="0"/>
                    <a:pt x="224" y="53"/>
                  </a:cubicBezTo>
                  <a:moveTo>
                    <a:pt x="213" y="55"/>
                  </a:moveTo>
                  <a:cubicBezTo>
                    <a:pt x="213" y="55"/>
                    <a:pt x="296" y="79"/>
                    <a:pt x="235" y="130"/>
                  </a:cubicBezTo>
                  <a:cubicBezTo>
                    <a:pt x="235" y="130"/>
                    <a:pt x="250" y="210"/>
                    <a:pt x="170" y="186"/>
                  </a:cubicBezTo>
                  <a:cubicBezTo>
                    <a:pt x="170" y="186"/>
                    <a:pt x="111" y="241"/>
                    <a:pt x="90" y="164"/>
                  </a:cubicBezTo>
                  <a:cubicBezTo>
                    <a:pt x="90" y="164"/>
                    <a:pt x="9" y="147"/>
                    <a:pt x="73" y="86"/>
                  </a:cubicBezTo>
                  <a:cubicBezTo>
                    <a:pt x="73" y="86"/>
                    <a:pt x="56" y="33"/>
                    <a:pt x="128" y="36"/>
                  </a:cubicBezTo>
                  <a:cubicBezTo>
                    <a:pt x="165" y="16"/>
                    <a:pt x="194" y="7"/>
                    <a:pt x="213" y="55"/>
                  </a:cubicBezTo>
                </a:path>
              </a:pathLst>
            </a:custGeom>
            <a:solidFill>
              <a:srgbClr val="26446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sp>
        <p:nvSpPr>
          <p:cNvPr id="20496" name="Text Box 113"/>
          <p:cNvSpPr txBox="1">
            <a:spLocks noChangeArrowheads="1"/>
          </p:cNvSpPr>
          <p:nvPr/>
        </p:nvSpPr>
        <p:spPr bwMode="auto">
          <a:xfrm>
            <a:off x="1573213" y="1808163"/>
            <a:ext cx="10826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b="1" smtClean="0">
                <a:solidFill>
                  <a:srgbClr val="000000"/>
                </a:solidFill>
                <a:latin typeface="+mn-lt"/>
                <a:ea typeface="+mn-ea"/>
              </a:rPr>
              <a:t>企业数据中心</a:t>
            </a:r>
            <a:endParaRPr lang="zh-CN" altLang="en-US" sz="1200" b="1" smtClean="0">
              <a:solidFill>
                <a:srgbClr val="000000"/>
              </a:solidFill>
              <a:latin typeface="+mn-lt"/>
              <a:ea typeface="+mn-ea"/>
            </a:endParaRPr>
          </a:p>
        </p:txBody>
      </p:sp>
      <p:sp>
        <p:nvSpPr>
          <p:cNvPr id="20497" name="Text Box 114"/>
          <p:cNvSpPr txBox="1">
            <a:spLocks noChangeArrowheads="1"/>
          </p:cNvSpPr>
          <p:nvPr/>
        </p:nvSpPr>
        <p:spPr bwMode="auto">
          <a:xfrm>
            <a:off x="1749425" y="2979738"/>
            <a:ext cx="827088"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en-US" altLang="zh-CN" sz="1000" b="1" smtClean="0">
                <a:solidFill>
                  <a:srgbClr val="000000"/>
                </a:solidFill>
                <a:latin typeface="+mn-lt"/>
                <a:ea typeface="+mn-ea"/>
              </a:rPr>
              <a:t>LAN</a:t>
            </a:r>
            <a:endParaRPr lang="en-US" altLang="zh-CN" sz="1000" b="1" smtClean="0">
              <a:solidFill>
                <a:srgbClr val="000000"/>
              </a:solidFill>
              <a:latin typeface="+mn-lt"/>
              <a:ea typeface="+mn-ea"/>
            </a:endParaRPr>
          </a:p>
        </p:txBody>
      </p:sp>
      <p:sp>
        <p:nvSpPr>
          <p:cNvPr id="20498" name="Oval 125"/>
          <p:cNvSpPr>
            <a:spLocks noChangeArrowheads="1"/>
          </p:cNvSpPr>
          <p:nvPr/>
        </p:nvSpPr>
        <p:spPr bwMode="auto">
          <a:xfrm>
            <a:off x="2754313" y="3617913"/>
            <a:ext cx="365125" cy="341312"/>
          </a:xfrm>
          <a:prstGeom prst="ellipse">
            <a:avLst/>
          </a:prstGeom>
          <a:noFill/>
          <a:ln w="22225" algn="ctr">
            <a:solidFill>
              <a:srgbClr val="0000FF"/>
            </a:solidFill>
            <a:round/>
          </a:ln>
          <a:extLst>
            <a:ext uri="{909E8E84-426E-40DD-AFC4-6F175D3DCCD1}">
              <a14:hiddenFill xmlns:a14="http://schemas.microsoft.com/office/drawing/2010/main">
                <a:solidFill>
                  <a:srgbClr val="FFFFFF"/>
                </a:solidFill>
              </a14:hiddenFill>
            </a:ext>
          </a:extLst>
        </p:spPr>
        <p:txBody>
          <a:bodyPr wrap="none" lIns="72241" tIns="36121" rIns="72241" bIns="36121"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grpSp>
        <p:nvGrpSpPr>
          <p:cNvPr id="20499" name="Group 138"/>
          <p:cNvGrpSpPr/>
          <p:nvPr/>
        </p:nvGrpSpPr>
        <p:grpSpPr bwMode="auto">
          <a:xfrm>
            <a:off x="1890713" y="3590925"/>
            <a:ext cx="392112" cy="493713"/>
            <a:chOff x="498" y="2516"/>
            <a:chExt cx="254" cy="333"/>
          </a:xfrm>
        </p:grpSpPr>
        <p:sp>
          <p:nvSpPr>
            <p:cNvPr id="20623" name="Rectangle 139"/>
            <p:cNvSpPr>
              <a:spLocks noChangeArrowheads="1"/>
            </p:cNvSpPr>
            <p:nvPr/>
          </p:nvSpPr>
          <p:spPr bwMode="auto">
            <a:xfrm>
              <a:off x="519" y="2516"/>
              <a:ext cx="179" cy="168"/>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24" name="Rectangle 140"/>
            <p:cNvSpPr>
              <a:spLocks noChangeArrowheads="1"/>
            </p:cNvSpPr>
            <p:nvPr/>
          </p:nvSpPr>
          <p:spPr bwMode="auto">
            <a:xfrm>
              <a:off x="519" y="2598"/>
              <a:ext cx="179" cy="167"/>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25" name="Rectangle 141"/>
            <p:cNvSpPr>
              <a:spLocks noChangeArrowheads="1"/>
            </p:cNvSpPr>
            <p:nvPr/>
          </p:nvSpPr>
          <p:spPr bwMode="auto">
            <a:xfrm>
              <a:off x="519" y="2681"/>
              <a:ext cx="179" cy="168"/>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26" name="Text Box 142"/>
            <p:cNvSpPr txBox="1">
              <a:spLocks noChangeArrowheads="1"/>
            </p:cNvSpPr>
            <p:nvPr/>
          </p:nvSpPr>
          <p:spPr bwMode="auto">
            <a:xfrm>
              <a:off x="498" y="2538"/>
              <a:ext cx="24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App1</a:t>
              </a:r>
              <a:endParaRPr lang="en-US" altLang="zh-CN" sz="800" b="1" smtClean="0">
                <a:solidFill>
                  <a:srgbClr val="FFFFFF"/>
                </a:solidFill>
                <a:latin typeface="+mn-lt"/>
                <a:ea typeface="+mn-ea"/>
              </a:endParaRPr>
            </a:p>
          </p:txBody>
        </p:sp>
        <p:sp>
          <p:nvSpPr>
            <p:cNvPr id="20627" name="Text Box 143"/>
            <p:cNvSpPr txBox="1">
              <a:spLocks noChangeArrowheads="1"/>
            </p:cNvSpPr>
            <p:nvPr/>
          </p:nvSpPr>
          <p:spPr bwMode="auto">
            <a:xfrm>
              <a:off x="498" y="2623"/>
              <a:ext cx="24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App2</a:t>
              </a:r>
              <a:endParaRPr lang="en-US" altLang="zh-CN" sz="800" b="1" smtClean="0">
                <a:solidFill>
                  <a:srgbClr val="FFFFFF"/>
                </a:solidFill>
                <a:latin typeface="+mn-lt"/>
                <a:ea typeface="+mn-ea"/>
              </a:endParaRPr>
            </a:p>
          </p:txBody>
        </p:sp>
        <p:sp>
          <p:nvSpPr>
            <p:cNvPr id="20628" name="Text Box 144"/>
            <p:cNvSpPr txBox="1">
              <a:spLocks noChangeArrowheads="1"/>
            </p:cNvSpPr>
            <p:nvPr/>
          </p:nvSpPr>
          <p:spPr bwMode="auto">
            <a:xfrm>
              <a:off x="505" y="2703"/>
              <a:ext cx="24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Appn</a:t>
              </a:r>
              <a:endParaRPr lang="en-US" altLang="zh-CN" sz="800" b="1" smtClean="0">
                <a:solidFill>
                  <a:srgbClr val="FFFFFF"/>
                </a:solidFill>
                <a:latin typeface="+mn-lt"/>
                <a:ea typeface="+mn-ea"/>
              </a:endParaRPr>
            </a:p>
          </p:txBody>
        </p:sp>
      </p:grpSp>
      <p:grpSp>
        <p:nvGrpSpPr>
          <p:cNvPr id="20500" name="Group 145"/>
          <p:cNvGrpSpPr/>
          <p:nvPr/>
        </p:nvGrpSpPr>
        <p:grpSpPr bwMode="auto">
          <a:xfrm>
            <a:off x="2870200" y="3554413"/>
            <a:ext cx="392113" cy="493712"/>
            <a:chOff x="498" y="2517"/>
            <a:chExt cx="253" cy="334"/>
          </a:xfrm>
        </p:grpSpPr>
        <p:sp>
          <p:nvSpPr>
            <p:cNvPr id="20617" name="Rectangle 146"/>
            <p:cNvSpPr>
              <a:spLocks noChangeArrowheads="1"/>
            </p:cNvSpPr>
            <p:nvPr/>
          </p:nvSpPr>
          <p:spPr bwMode="auto">
            <a:xfrm>
              <a:off x="520" y="2517"/>
              <a:ext cx="176" cy="169"/>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18" name="Rectangle 147"/>
            <p:cNvSpPr>
              <a:spLocks noChangeArrowheads="1"/>
            </p:cNvSpPr>
            <p:nvPr/>
          </p:nvSpPr>
          <p:spPr bwMode="auto">
            <a:xfrm>
              <a:off x="520" y="2599"/>
              <a:ext cx="176" cy="173"/>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19" name="Rectangle 148"/>
            <p:cNvSpPr>
              <a:spLocks noChangeArrowheads="1"/>
            </p:cNvSpPr>
            <p:nvPr/>
          </p:nvSpPr>
          <p:spPr bwMode="auto">
            <a:xfrm>
              <a:off x="520" y="2682"/>
              <a:ext cx="176" cy="169"/>
            </a:xfrm>
            <a:prstGeom prst="rect">
              <a:avLst/>
            </a:prstGeom>
            <a:solidFill>
              <a:srgbClr val="990000"/>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620" name="Text Box 149"/>
            <p:cNvSpPr txBox="1">
              <a:spLocks noChangeArrowheads="1"/>
            </p:cNvSpPr>
            <p:nvPr/>
          </p:nvSpPr>
          <p:spPr bwMode="auto">
            <a:xfrm>
              <a:off x="498" y="2538"/>
              <a:ext cx="24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App1</a:t>
              </a:r>
              <a:endParaRPr lang="en-US" altLang="zh-CN" sz="800" b="1" smtClean="0">
                <a:solidFill>
                  <a:srgbClr val="FFFFFF"/>
                </a:solidFill>
                <a:latin typeface="+mn-lt"/>
                <a:ea typeface="+mn-ea"/>
              </a:endParaRPr>
            </a:p>
          </p:txBody>
        </p:sp>
        <p:sp>
          <p:nvSpPr>
            <p:cNvPr id="20621" name="Text Box 150"/>
            <p:cNvSpPr txBox="1">
              <a:spLocks noChangeArrowheads="1"/>
            </p:cNvSpPr>
            <p:nvPr/>
          </p:nvSpPr>
          <p:spPr bwMode="auto">
            <a:xfrm>
              <a:off x="498" y="2623"/>
              <a:ext cx="24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App2</a:t>
              </a:r>
              <a:endParaRPr lang="en-US" altLang="zh-CN" sz="800" b="1" smtClean="0">
                <a:solidFill>
                  <a:srgbClr val="FFFFFF"/>
                </a:solidFill>
                <a:latin typeface="+mn-lt"/>
                <a:ea typeface="+mn-ea"/>
              </a:endParaRPr>
            </a:p>
          </p:txBody>
        </p:sp>
        <p:sp>
          <p:nvSpPr>
            <p:cNvPr id="20622" name="Text Box 151"/>
            <p:cNvSpPr txBox="1">
              <a:spLocks noChangeArrowheads="1"/>
            </p:cNvSpPr>
            <p:nvPr/>
          </p:nvSpPr>
          <p:spPr bwMode="auto">
            <a:xfrm>
              <a:off x="505" y="2703"/>
              <a:ext cx="24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800" b="1" smtClean="0">
                  <a:solidFill>
                    <a:srgbClr val="FFFFFF"/>
                  </a:solidFill>
                  <a:latin typeface="+mn-lt"/>
                  <a:ea typeface="+mn-ea"/>
                </a:rPr>
                <a:t>Appn</a:t>
              </a:r>
              <a:endParaRPr lang="en-US" altLang="zh-CN" sz="800" b="1" smtClean="0">
                <a:solidFill>
                  <a:srgbClr val="FFFFFF"/>
                </a:solidFill>
                <a:latin typeface="+mn-lt"/>
                <a:ea typeface="+mn-ea"/>
              </a:endParaRPr>
            </a:p>
          </p:txBody>
        </p:sp>
      </p:grpSp>
      <p:grpSp>
        <p:nvGrpSpPr>
          <p:cNvPr id="9" name="组合 169"/>
          <p:cNvGrpSpPr/>
          <p:nvPr/>
        </p:nvGrpSpPr>
        <p:grpSpPr bwMode="auto">
          <a:xfrm>
            <a:off x="2940050" y="1852613"/>
            <a:ext cx="2800350" cy="547687"/>
            <a:chOff x="2940050" y="1852613"/>
            <a:chExt cx="2800350" cy="547687"/>
          </a:xfrm>
        </p:grpSpPr>
        <p:sp>
          <p:nvSpPr>
            <p:cNvPr id="20614" name="Line 126"/>
            <p:cNvSpPr>
              <a:spLocks noChangeShapeType="1"/>
            </p:cNvSpPr>
            <p:nvPr/>
          </p:nvSpPr>
          <p:spPr bwMode="auto">
            <a:xfrm>
              <a:off x="2940050" y="2400300"/>
              <a:ext cx="2800350" cy="0"/>
            </a:xfrm>
            <a:prstGeom prst="line">
              <a:avLst/>
            </a:prstGeom>
            <a:noFill/>
            <a:ln w="22225">
              <a:solidFill>
                <a:srgbClr val="0000FF"/>
              </a:solidFill>
              <a:round/>
              <a:tailEnd type="triangle" w="med" len="me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615" name="Text Box 127"/>
            <p:cNvSpPr txBox="1">
              <a:spLocks noChangeArrowheads="1"/>
            </p:cNvSpPr>
            <p:nvPr/>
          </p:nvSpPr>
          <p:spPr bwMode="auto">
            <a:xfrm>
              <a:off x="3314700" y="1852613"/>
              <a:ext cx="20447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b="1" smtClean="0">
                  <a:solidFill>
                    <a:srgbClr val="000000"/>
                  </a:solidFill>
                  <a:latin typeface="+mn-lt"/>
                  <a:ea typeface="+mn-ea"/>
                </a:rPr>
                <a:t>计算和存储</a:t>
              </a:r>
              <a:r>
                <a:rPr lang="en-US" altLang="zh-CN" sz="1400" b="1" smtClean="0">
                  <a:solidFill>
                    <a:srgbClr val="000000"/>
                  </a:solidFill>
                  <a:latin typeface="+mn-lt"/>
                  <a:ea typeface="+mn-ea"/>
                </a:rPr>
                <a:t>:</a:t>
              </a:r>
              <a:r>
                <a:rPr lang="en-US" altLang="zh-CN" sz="1400" smtClean="0">
                  <a:solidFill>
                    <a:srgbClr val="000000"/>
                  </a:solidFill>
                  <a:latin typeface="+mn-lt"/>
                  <a:ea typeface="+mn-ea"/>
                </a:rPr>
                <a:t>  </a:t>
              </a:r>
              <a:endParaRPr lang="en-US" altLang="zh-CN" sz="1400" smtClean="0">
                <a:solidFill>
                  <a:srgbClr val="000000"/>
                </a:solidFill>
                <a:latin typeface="+mn-lt"/>
                <a:ea typeface="+mn-ea"/>
              </a:endParaRPr>
            </a:p>
            <a:p>
              <a:pPr eaLnBrk="1" fontAlgn="t" hangingPunct="1">
                <a:lnSpc>
                  <a:spcPct val="100000"/>
                </a:lnSpc>
                <a:spcBef>
                  <a:spcPct val="0"/>
                </a:spcBef>
                <a:buClrTx/>
                <a:buSzTx/>
                <a:buFontTx/>
                <a:buNone/>
                <a:defRPr/>
              </a:pPr>
              <a:r>
                <a:rPr lang="zh-CN" altLang="en-US" sz="1400" smtClean="0">
                  <a:solidFill>
                    <a:srgbClr val="000000"/>
                  </a:solidFill>
                  <a:latin typeface="+mn-lt"/>
                  <a:ea typeface="+mn-ea"/>
                </a:rPr>
                <a:t>从局域网向互联网迁移 </a:t>
              </a:r>
              <a:endParaRPr lang="zh-CN" altLang="en-US" sz="1400" smtClean="0">
                <a:solidFill>
                  <a:srgbClr val="000000"/>
                </a:solidFill>
                <a:latin typeface="+mn-lt"/>
                <a:ea typeface="+mn-ea"/>
              </a:endParaRPr>
            </a:p>
          </p:txBody>
        </p:sp>
        <p:sp>
          <p:nvSpPr>
            <p:cNvPr id="20616" name="Oval 153"/>
            <p:cNvSpPr>
              <a:spLocks noChangeArrowheads="1"/>
            </p:cNvSpPr>
            <p:nvPr/>
          </p:nvSpPr>
          <p:spPr bwMode="auto">
            <a:xfrm>
              <a:off x="3095625" y="1881188"/>
              <a:ext cx="209550" cy="200025"/>
            </a:xfrm>
            <a:prstGeom prst="ellipse">
              <a:avLst/>
            </a:prstGeom>
            <a:solidFill>
              <a:srgbClr val="990000"/>
            </a:solidFill>
            <a:ln w="9525" algn="ctr">
              <a:solidFill>
                <a:srgbClr val="99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rgbClr val="FFFFFF"/>
                </a:buClr>
                <a:buSzTx/>
                <a:buFontTx/>
                <a:buNone/>
                <a:defRPr/>
              </a:pPr>
              <a:r>
                <a:rPr lang="en-US" altLang="zh-CN" sz="1400" b="1" smtClean="0">
                  <a:solidFill>
                    <a:srgbClr val="FFFFFF"/>
                  </a:solidFill>
                  <a:latin typeface="+mn-lt"/>
                  <a:ea typeface="+mn-ea"/>
                </a:rPr>
                <a:t>1</a:t>
              </a:r>
              <a:endParaRPr lang="zh-CN" altLang="en-US" sz="1400" b="1" smtClean="0">
                <a:solidFill>
                  <a:srgbClr val="FFFFFF"/>
                </a:solidFill>
                <a:latin typeface="+mn-lt"/>
                <a:ea typeface="+mn-ea"/>
              </a:endParaRPr>
            </a:p>
          </p:txBody>
        </p:sp>
      </p:grpSp>
      <p:sp>
        <p:nvSpPr>
          <p:cNvPr id="20502" name="Rectangle 163"/>
          <p:cNvSpPr>
            <a:spLocks noGrp="1" noChangeArrowheads="1"/>
          </p:cNvSpPr>
          <p:nvPr>
            <p:ph type="title"/>
          </p:nvPr>
        </p:nvSpPr>
        <p:spPr/>
        <p:txBody>
          <a:bodyPr/>
          <a:lstStyle/>
          <a:p>
            <a:pPr eaLnBrk="1" hangingPunct="1"/>
            <a:r>
              <a:rPr lang="zh-CN" altLang="en-US" dirty="0" smtClean="0"/>
              <a:t>商业视角</a:t>
            </a:r>
            <a:r>
              <a:rPr lang="en-US" altLang="zh-CN" dirty="0" smtClean="0"/>
              <a:t>:</a:t>
            </a:r>
            <a:r>
              <a:rPr lang="zh-CN" altLang="en-US" dirty="0" smtClean="0"/>
              <a:t>云计算</a:t>
            </a:r>
            <a:r>
              <a:rPr lang="en-US" altLang="zh-CN" dirty="0" smtClean="0"/>
              <a:t>=</a:t>
            </a:r>
            <a:r>
              <a:rPr lang="zh-CN" altLang="en-US" dirty="0" smtClean="0"/>
              <a:t>信息电厂</a:t>
            </a:r>
            <a:endParaRPr lang="zh-CN" altLang="en-US" dirty="0" smtClean="0"/>
          </a:p>
        </p:txBody>
      </p:sp>
      <p:sp>
        <p:nvSpPr>
          <p:cNvPr id="20503" name="内容占位符 167"/>
          <p:cNvSpPr>
            <a:spLocks noGrp="1"/>
          </p:cNvSpPr>
          <p:nvPr>
            <p:ph idx="1"/>
          </p:nvPr>
        </p:nvSpPr>
        <p:spPr>
          <a:xfrm>
            <a:off x="652463" y="4545013"/>
            <a:ext cx="7929562" cy="1655762"/>
          </a:xfrm>
        </p:spPr>
        <p:txBody>
          <a:bodyPr/>
          <a:lstStyle/>
          <a:p>
            <a:pPr>
              <a:lnSpc>
                <a:spcPct val="130000"/>
              </a:lnSpc>
              <a:spcBef>
                <a:spcPts val="600"/>
              </a:spcBef>
            </a:pPr>
            <a:r>
              <a:rPr lang="zh-CN" altLang="en-US" sz="1600" smtClean="0"/>
              <a:t>用户消费模式变化</a:t>
            </a:r>
            <a:endParaRPr lang="zh-CN" altLang="en-US" sz="1600" smtClean="0"/>
          </a:p>
          <a:p>
            <a:pPr lvl="1">
              <a:lnSpc>
                <a:spcPct val="130000"/>
              </a:lnSpc>
              <a:spcBef>
                <a:spcPts val="600"/>
              </a:spcBef>
            </a:pPr>
            <a:r>
              <a:rPr lang="zh-CN" altLang="en-US" sz="1400" smtClean="0"/>
              <a:t>通过互联网提供软硬件与服务；用户通过浏览器或轻量级终端获取、使用服务</a:t>
            </a:r>
            <a:endParaRPr lang="zh-CN" altLang="en-US" sz="1400" smtClean="0"/>
          </a:p>
          <a:p>
            <a:pPr>
              <a:lnSpc>
                <a:spcPct val="130000"/>
              </a:lnSpc>
              <a:spcBef>
                <a:spcPts val="600"/>
              </a:spcBef>
            </a:pPr>
            <a:r>
              <a:rPr lang="zh-CN" altLang="en-US" sz="1600" smtClean="0"/>
              <a:t>商业模式发生变化</a:t>
            </a:r>
            <a:endParaRPr lang="zh-CN" altLang="en-US" sz="1600" smtClean="0"/>
          </a:p>
          <a:p>
            <a:pPr lvl="1">
              <a:lnSpc>
                <a:spcPct val="130000"/>
              </a:lnSpc>
              <a:spcBef>
                <a:spcPts val="600"/>
              </a:spcBef>
            </a:pPr>
            <a:r>
              <a:rPr lang="zh-CN" altLang="en-US" sz="1400" smtClean="0"/>
              <a:t>从“购买软硬件产品”向“购买信息服务”转变，如同</a:t>
            </a:r>
            <a:r>
              <a:rPr lang="en-US" altLang="zh-CN" sz="1400" smtClean="0"/>
              <a:t>100</a:t>
            </a:r>
            <a:r>
              <a:rPr lang="zh-CN" altLang="en-US" sz="1400" smtClean="0"/>
              <a:t>年前用电的转变</a:t>
            </a:r>
            <a:endParaRPr lang="zh-CN" altLang="en-US" sz="1400" dirty="0" smtClean="0"/>
          </a:p>
        </p:txBody>
      </p:sp>
      <p:grpSp>
        <p:nvGrpSpPr>
          <p:cNvPr id="10" name="组合 172"/>
          <p:cNvGrpSpPr/>
          <p:nvPr/>
        </p:nvGrpSpPr>
        <p:grpSpPr bwMode="auto">
          <a:xfrm>
            <a:off x="5524500" y="1374775"/>
            <a:ext cx="3055938" cy="1558925"/>
            <a:chOff x="5524500" y="1374775"/>
            <a:chExt cx="3055938" cy="1558925"/>
          </a:xfrm>
        </p:grpSpPr>
        <p:grpSp>
          <p:nvGrpSpPr>
            <p:cNvPr id="20522" name="组合 184"/>
            <p:cNvGrpSpPr/>
            <p:nvPr/>
          </p:nvGrpSpPr>
          <p:grpSpPr bwMode="auto">
            <a:xfrm>
              <a:off x="5729288" y="1684338"/>
              <a:ext cx="2381250" cy="1249362"/>
              <a:chOff x="5729838" y="1494895"/>
              <a:chExt cx="2381177" cy="1250345"/>
            </a:xfrm>
          </p:grpSpPr>
          <p:grpSp>
            <p:nvGrpSpPr>
              <p:cNvPr id="20534" name="组合 169"/>
              <p:cNvGrpSpPr/>
              <p:nvPr/>
            </p:nvGrpSpPr>
            <p:grpSpPr bwMode="auto">
              <a:xfrm>
                <a:off x="5729838" y="1494895"/>
                <a:ext cx="2381177" cy="1250345"/>
                <a:chOff x="5729838" y="1494895"/>
                <a:chExt cx="2381177" cy="1250345"/>
              </a:xfrm>
            </p:grpSpPr>
            <p:sp>
              <p:nvSpPr>
                <p:cNvPr id="20536" name="Cloud"/>
                <p:cNvSpPr>
                  <a:spLocks noChangeAspect="1" noEditPoints="1" noChangeArrowheads="1"/>
                </p:cNvSpPr>
                <p:nvPr/>
              </p:nvSpPr>
              <p:spPr bwMode="auto">
                <a:xfrm>
                  <a:off x="5729838" y="1494895"/>
                  <a:ext cx="2381177" cy="1250345"/>
                </a:xfrm>
                <a:custGeom>
                  <a:avLst/>
                  <a:gdLst>
                    <a:gd name="T0" fmla="*/ 89760451 w 21600"/>
                    <a:gd name="T1" fmla="*/ 2094847579 h 21600"/>
                    <a:gd name="T2" fmla="*/ 2147483646 w 21600"/>
                    <a:gd name="T3" fmla="*/ 2147483646 h 21600"/>
                    <a:gd name="T4" fmla="*/ 2147483646 w 21600"/>
                    <a:gd name="T5" fmla="*/ 2094847579 h 21600"/>
                    <a:gd name="T6" fmla="*/ 2147483646 w 21600"/>
                    <a:gd name="T7" fmla="*/ 23955076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DFDFFF">
                        <a:alpha val="79999"/>
                      </a:srgbClr>
                    </a:gs>
                    <a:gs pos="100000">
                      <a:srgbClr val="FFFFFF">
                        <a:alpha val="79999"/>
                      </a:srgbClr>
                    </a:gs>
                  </a:gsLst>
                  <a:lin ang="5400000" scaled="1"/>
                </a:gradFill>
                <a:ln w="9525">
                  <a:solidFill>
                    <a:srgbClr val="000000"/>
                  </a:solidFill>
                  <a:miter lim="800000"/>
                </a:ln>
                <a:effectLst>
                  <a:outerShdw dist="107763" dir="2700000" algn="ctr" rotWithShape="0">
                    <a:srgbClr val="808080">
                      <a:alpha val="50000"/>
                    </a:srgbClr>
                  </a:outerShdw>
                </a:effectLst>
              </p:spPr>
              <p:txBody>
                <a:bodyPr lIns="91359" tIns="45678" rIns="91359" bIns="45678"/>
                <a:lstStyle/>
                <a:p>
                  <a:pPr>
                    <a:defRPr/>
                  </a:pPr>
                  <a:endParaRPr lang="en-US">
                    <a:latin typeface="+mn-lt"/>
                    <a:ea typeface="+mn-ea"/>
                  </a:endParaRPr>
                </a:p>
              </p:txBody>
            </p:sp>
            <p:grpSp>
              <p:nvGrpSpPr>
                <p:cNvPr id="20537" name="组合 168"/>
                <p:cNvGrpSpPr/>
                <p:nvPr/>
              </p:nvGrpSpPr>
              <p:grpSpPr bwMode="auto">
                <a:xfrm>
                  <a:off x="5935382" y="1548195"/>
                  <a:ext cx="1889488" cy="1115789"/>
                  <a:chOff x="5935382" y="1548195"/>
                  <a:chExt cx="1889488" cy="1115789"/>
                </a:xfrm>
              </p:grpSpPr>
              <p:pic>
                <p:nvPicPr>
                  <p:cNvPr id="20538" name="Picture 5"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9147" y="1864185"/>
                    <a:ext cx="99743"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9" name="Picture 6" descr="MCj04352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9772" y="1809759"/>
                    <a:ext cx="101147" cy="29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0" name="Picture 7"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5382" y="2033513"/>
                    <a:ext cx="101147"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1" name="Picture 8"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1461" y="2257276"/>
                    <a:ext cx="101147"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2" name="Picture 9"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9049" y="1752298"/>
                    <a:ext cx="99743"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3" name="Picture 10"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9965" y="2033513"/>
                    <a:ext cx="99742"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4" name="Line 11"/>
                  <p:cNvSpPr>
                    <a:spLocks noChangeShapeType="1"/>
                  </p:cNvSpPr>
                  <p:nvPr/>
                </p:nvSpPr>
                <p:spPr bwMode="auto">
                  <a:xfrm flipV="1">
                    <a:off x="6615636" y="1976285"/>
                    <a:ext cx="415912" cy="154109"/>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45" name="Line 12"/>
                  <p:cNvSpPr>
                    <a:spLocks noChangeShapeType="1"/>
                  </p:cNvSpPr>
                  <p:nvPr/>
                </p:nvSpPr>
                <p:spPr bwMode="auto">
                  <a:xfrm flipH="1">
                    <a:off x="6502927" y="2090675"/>
                    <a:ext cx="73023" cy="166819"/>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46" name="Line 13"/>
                  <p:cNvSpPr>
                    <a:spLocks noChangeShapeType="1"/>
                  </p:cNvSpPr>
                  <p:nvPr/>
                </p:nvSpPr>
                <p:spPr bwMode="auto">
                  <a:xfrm>
                    <a:off x="6841054" y="2481508"/>
                    <a:ext cx="190494" cy="556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47" name="Line 14"/>
                  <p:cNvSpPr>
                    <a:spLocks noChangeShapeType="1"/>
                  </p:cNvSpPr>
                  <p:nvPr/>
                </p:nvSpPr>
                <p:spPr bwMode="auto">
                  <a:xfrm>
                    <a:off x="6766443" y="2033480"/>
                    <a:ext cx="112710" cy="211304"/>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48" name="Line 15"/>
                  <p:cNvSpPr>
                    <a:spLocks noChangeShapeType="1"/>
                  </p:cNvSpPr>
                  <p:nvPr/>
                </p:nvSpPr>
                <p:spPr bwMode="auto">
                  <a:xfrm flipV="1">
                    <a:off x="6993450" y="2244785"/>
                    <a:ext cx="76198" cy="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49" name="Line 16"/>
                  <p:cNvSpPr>
                    <a:spLocks noChangeShapeType="1"/>
                  </p:cNvSpPr>
                  <p:nvPr/>
                </p:nvSpPr>
                <p:spPr bwMode="auto">
                  <a:xfrm flipV="1">
                    <a:off x="7069647" y="2368707"/>
                    <a:ext cx="111122" cy="154108"/>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0" name="Line 17"/>
                  <p:cNvSpPr>
                    <a:spLocks noChangeShapeType="1"/>
                  </p:cNvSpPr>
                  <p:nvPr/>
                </p:nvSpPr>
                <p:spPr bwMode="auto">
                  <a:xfrm>
                    <a:off x="7107746" y="1965165"/>
                    <a:ext cx="149220" cy="5401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1" name="Line 18"/>
                  <p:cNvSpPr>
                    <a:spLocks noChangeShapeType="1"/>
                  </p:cNvSpPr>
                  <p:nvPr/>
                </p:nvSpPr>
                <p:spPr bwMode="auto">
                  <a:xfrm flipV="1">
                    <a:off x="6766443" y="1906381"/>
                    <a:ext cx="265105" cy="112802"/>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2" name="Line 19"/>
                  <p:cNvSpPr>
                    <a:spLocks noChangeShapeType="1"/>
                  </p:cNvSpPr>
                  <p:nvPr/>
                </p:nvSpPr>
                <p:spPr bwMode="auto">
                  <a:xfrm flipV="1">
                    <a:off x="7256966" y="2313100"/>
                    <a:ext cx="112709" cy="556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3" name="Line 20"/>
                  <p:cNvSpPr>
                    <a:spLocks noChangeShapeType="1"/>
                  </p:cNvSpPr>
                  <p:nvPr/>
                </p:nvSpPr>
                <p:spPr bwMode="auto">
                  <a:xfrm flipV="1">
                    <a:off x="7144257" y="2130395"/>
                    <a:ext cx="112710" cy="5719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4" name="Line 21"/>
                  <p:cNvSpPr>
                    <a:spLocks noChangeShapeType="1"/>
                  </p:cNvSpPr>
                  <p:nvPr/>
                </p:nvSpPr>
                <p:spPr bwMode="auto">
                  <a:xfrm flipV="1">
                    <a:off x="6956938" y="2074788"/>
                    <a:ext cx="300029" cy="6990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5" name="Line 22"/>
                  <p:cNvSpPr>
                    <a:spLocks noChangeShapeType="1"/>
                  </p:cNvSpPr>
                  <p:nvPr/>
                </p:nvSpPr>
                <p:spPr bwMode="auto">
                  <a:xfrm flipV="1">
                    <a:off x="7069647" y="2130395"/>
                    <a:ext cx="225418" cy="27962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6" name="Line 23"/>
                  <p:cNvSpPr>
                    <a:spLocks noChangeShapeType="1"/>
                  </p:cNvSpPr>
                  <p:nvPr/>
                </p:nvSpPr>
                <p:spPr bwMode="auto">
                  <a:xfrm>
                    <a:off x="6575949" y="2187590"/>
                    <a:ext cx="152395" cy="22242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7" name="Line 24"/>
                  <p:cNvSpPr>
                    <a:spLocks noChangeShapeType="1"/>
                  </p:cNvSpPr>
                  <p:nvPr/>
                </p:nvSpPr>
                <p:spPr bwMode="auto">
                  <a:xfrm>
                    <a:off x="6615636" y="2144693"/>
                    <a:ext cx="377813" cy="33681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8" name="Line 25"/>
                  <p:cNvSpPr>
                    <a:spLocks noChangeShapeType="1"/>
                  </p:cNvSpPr>
                  <p:nvPr/>
                </p:nvSpPr>
                <p:spPr bwMode="auto">
                  <a:xfrm flipV="1">
                    <a:off x="6615636" y="2244785"/>
                    <a:ext cx="263517" cy="16523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59" name="Line 26"/>
                  <p:cNvSpPr>
                    <a:spLocks noChangeShapeType="1"/>
                  </p:cNvSpPr>
                  <p:nvPr/>
                </p:nvSpPr>
                <p:spPr bwMode="auto">
                  <a:xfrm flipV="1">
                    <a:off x="6350531" y="2090675"/>
                    <a:ext cx="187319" cy="278032"/>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60" name="Line 27"/>
                  <p:cNvSpPr>
                    <a:spLocks noChangeShapeType="1"/>
                  </p:cNvSpPr>
                  <p:nvPr/>
                </p:nvSpPr>
                <p:spPr bwMode="auto">
                  <a:xfrm>
                    <a:off x="6766443" y="1920680"/>
                    <a:ext cx="265105" cy="20971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61" name="Line 28"/>
                  <p:cNvSpPr>
                    <a:spLocks noChangeShapeType="1"/>
                  </p:cNvSpPr>
                  <p:nvPr/>
                </p:nvSpPr>
                <p:spPr bwMode="auto">
                  <a:xfrm>
                    <a:off x="6956938" y="2298802"/>
                    <a:ext cx="223831" cy="6990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62" name="Line 29"/>
                  <p:cNvSpPr>
                    <a:spLocks noChangeShapeType="1"/>
                  </p:cNvSpPr>
                  <p:nvPr/>
                </p:nvSpPr>
                <p:spPr bwMode="auto">
                  <a:xfrm flipV="1">
                    <a:off x="7107746" y="2074788"/>
                    <a:ext cx="0" cy="6990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63" name="Line 30"/>
                  <p:cNvSpPr>
                    <a:spLocks noChangeShapeType="1"/>
                  </p:cNvSpPr>
                  <p:nvPr/>
                </p:nvSpPr>
                <p:spPr bwMode="auto">
                  <a:xfrm flipV="1">
                    <a:off x="6917252" y="1965165"/>
                    <a:ext cx="114296" cy="16523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64" name="Line 31"/>
                  <p:cNvSpPr>
                    <a:spLocks noChangeShapeType="1"/>
                  </p:cNvSpPr>
                  <p:nvPr/>
                </p:nvSpPr>
                <p:spPr bwMode="auto">
                  <a:xfrm flipH="1" flipV="1">
                    <a:off x="6956938" y="2298802"/>
                    <a:ext cx="36512" cy="111212"/>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pic>
                <p:nvPicPr>
                  <p:cNvPr id="20565" name="Picture 32"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7422" y="2355548"/>
                    <a:ext cx="101147"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6" name="Picture 33" descr="MCj043524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8054" y="1920119"/>
                    <a:ext cx="102553"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7" name="Picture 34"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4375" y="1976068"/>
                    <a:ext cx="99743"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8" name="Picture 35"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9180" y="2313215"/>
                    <a:ext cx="99743"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9" name="Picture 36"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5161" y="2199830"/>
                    <a:ext cx="98338"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0" name="Picture 37" descr="MCj043524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3221" y="2367651"/>
                    <a:ext cx="99743" cy="29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1" name="Picture 38"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21432" y="2143881"/>
                    <a:ext cx="101147" cy="29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2" name="Line 39"/>
                  <p:cNvSpPr>
                    <a:spLocks noChangeShapeType="1"/>
                  </p:cNvSpPr>
                  <p:nvPr/>
                </p:nvSpPr>
                <p:spPr bwMode="auto">
                  <a:xfrm flipV="1">
                    <a:off x="6274334" y="1976285"/>
                    <a:ext cx="114296" cy="57195"/>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3" name="Line 40"/>
                  <p:cNvSpPr>
                    <a:spLocks noChangeShapeType="1"/>
                  </p:cNvSpPr>
                  <p:nvPr/>
                </p:nvSpPr>
                <p:spPr bwMode="auto">
                  <a:xfrm>
                    <a:off x="6537851" y="2368707"/>
                    <a:ext cx="77786" cy="112801"/>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4" name="Line 41"/>
                  <p:cNvSpPr>
                    <a:spLocks noChangeShapeType="1"/>
                  </p:cNvSpPr>
                  <p:nvPr/>
                </p:nvSpPr>
                <p:spPr bwMode="auto">
                  <a:xfrm flipV="1">
                    <a:off x="6048916" y="2090675"/>
                    <a:ext cx="114296" cy="5401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5" name="Line 42"/>
                  <p:cNvSpPr>
                    <a:spLocks noChangeShapeType="1"/>
                  </p:cNvSpPr>
                  <p:nvPr/>
                </p:nvSpPr>
                <p:spPr bwMode="auto">
                  <a:xfrm flipV="1">
                    <a:off x="6350531" y="2368707"/>
                    <a:ext cx="112710" cy="112801"/>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6" name="Line 43"/>
                  <p:cNvSpPr>
                    <a:spLocks noChangeShapeType="1"/>
                  </p:cNvSpPr>
                  <p:nvPr/>
                </p:nvSpPr>
                <p:spPr bwMode="auto">
                  <a:xfrm>
                    <a:off x="6163212" y="2425902"/>
                    <a:ext cx="73023" cy="55606"/>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7" name="Line 44"/>
                  <p:cNvSpPr>
                    <a:spLocks noChangeShapeType="1"/>
                  </p:cNvSpPr>
                  <p:nvPr/>
                </p:nvSpPr>
                <p:spPr bwMode="auto">
                  <a:xfrm>
                    <a:off x="6009230" y="2200300"/>
                    <a:ext cx="39686" cy="112801"/>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8" name="Line 45"/>
                  <p:cNvSpPr>
                    <a:spLocks noChangeShapeType="1"/>
                  </p:cNvSpPr>
                  <p:nvPr/>
                </p:nvSpPr>
                <p:spPr bwMode="auto">
                  <a:xfrm>
                    <a:off x="6009230" y="2200300"/>
                    <a:ext cx="227005"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79" name="Line 46"/>
                  <p:cNvSpPr>
                    <a:spLocks noChangeShapeType="1"/>
                  </p:cNvSpPr>
                  <p:nvPr/>
                </p:nvSpPr>
                <p:spPr bwMode="auto">
                  <a:xfrm flipH="1" flipV="1">
                    <a:off x="6199724" y="2144693"/>
                    <a:ext cx="74610"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0" name="Line 47"/>
                  <p:cNvSpPr>
                    <a:spLocks noChangeShapeType="1"/>
                  </p:cNvSpPr>
                  <p:nvPr/>
                </p:nvSpPr>
                <p:spPr bwMode="auto">
                  <a:xfrm flipV="1">
                    <a:off x="6085427" y="2144693"/>
                    <a:ext cx="114296"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1" name="Line 48"/>
                  <p:cNvSpPr>
                    <a:spLocks noChangeShapeType="1"/>
                  </p:cNvSpPr>
                  <p:nvPr/>
                </p:nvSpPr>
                <p:spPr bwMode="auto">
                  <a:xfrm>
                    <a:off x="6274334" y="2144693"/>
                    <a:ext cx="188907"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2" name="Line 49"/>
                  <p:cNvSpPr>
                    <a:spLocks noChangeShapeType="1"/>
                  </p:cNvSpPr>
                  <p:nvPr/>
                </p:nvSpPr>
                <p:spPr bwMode="auto">
                  <a:xfrm flipH="1" flipV="1">
                    <a:off x="6425142" y="2090675"/>
                    <a:ext cx="38099" cy="166819"/>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3" name="Line 50"/>
                  <p:cNvSpPr>
                    <a:spLocks noChangeShapeType="1"/>
                  </p:cNvSpPr>
                  <p:nvPr/>
                </p:nvSpPr>
                <p:spPr bwMode="auto">
                  <a:xfrm flipV="1">
                    <a:off x="6653735" y="1920680"/>
                    <a:ext cx="36511" cy="55606"/>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4" name="Line 51"/>
                  <p:cNvSpPr>
                    <a:spLocks noChangeShapeType="1"/>
                  </p:cNvSpPr>
                  <p:nvPr/>
                </p:nvSpPr>
                <p:spPr bwMode="auto">
                  <a:xfrm flipV="1">
                    <a:off x="6502927" y="1865073"/>
                    <a:ext cx="187319" cy="556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5" name="Line 52"/>
                  <p:cNvSpPr>
                    <a:spLocks noChangeShapeType="1"/>
                  </p:cNvSpPr>
                  <p:nvPr/>
                </p:nvSpPr>
                <p:spPr bwMode="auto">
                  <a:xfrm flipV="1">
                    <a:off x="6163212" y="2033480"/>
                    <a:ext cx="261930" cy="335226"/>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6" name="Line 53"/>
                  <p:cNvSpPr>
                    <a:spLocks noChangeShapeType="1"/>
                  </p:cNvSpPr>
                  <p:nvPr/>
                </p:nvSpPr>
                <p:spPr bwMode="auto">
                  <a:xfrm flipV="1">
                    <a:off x="6802955" y="1865073"/>
                    <a:ext cx="228593" cy="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7" name="Line 54"/>
                  <p:cNvSpPr>
                    <a:spLocks noChangeShapeType="1"/>
                  </p:cNvSpPr>
                  <p:nvPr/>
                </p:nvSpPr>
                <p:spPr bwMode="auto">
                  <a:xfrm>
                    <a:off x="7069647" y="1865073"/>
                    <a:ext cx="225418" cy="556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8" name="Line 55"/>
                  <p:cNvSpPr>
                    <a:spLocks noChangeShapeType="1"/>
                  </p:cNvSpPr>
                  <p:nvPr/>
                </p:nvSpPr>
                <p:spPr bwMode="auto">
                  <a:xfrm>
                    <a:off x="6728345" y="2033480"/>
                    <a:ext cx="38099" cy="335226"/>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89" name="Line 56"/>
                  <p:cNvSpPr>
                    <a:spLocks noChangeShapeType="1"/>
                  </p:cNvSpPr>
                  <p:nvPr/>
                </p:nvSpPr>
                <p:spPr bwMode="auto">
                  <a:xfrm flipV="1">
                    <a:off x="6690246" y="2481508"/>
                    <a:ext cx="76198" cy="556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0" name="Line 57"/>
                  <p:cNvSpPr>
                    <a:spLocks noChangeShapeType="1"/>
                  </p:cNvSpPr>
                  <p:nvPr/>
                </p:nvSpPr>
                <p:spPr bwMode="auto">
                  <a:xfrm flipV="1">
                    <a:off x="6841054" y="2313100"/>
                    <a:ext cx="76198" cy="112802"/>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1" name="Line 58"/>
                  <p:cNvSpPr>
                    <a:spLocks noChangeShapeType="1"/>
                  </p:cNvSpPr>
                  <p:nvPr/>
                </p:nvSpPr>
                <p:spPr bwMode="auto">
                  <a:xfrm flipV="1">
                    <a:off x="6956938" y="2033480"/>
                    <a:ext cx="74611" cy="111212"/>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2" name="Line 59"/>
                  <p:cNvSpPr>
                    <a:spLocks noChangeShapeType="1"/>
                  </p:cNvSpPr>
                  <p:nvPr/>
                </p:nvSpPr>
                <p:spPr bwMode="auto">
                  <a:xfrm flipV="1">
                    <a:off x="7369675" y="1920680"/>
                    <a:ext cx="79373" cy="224013"/>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3" name="Line 60"/>
                  <p:cNvSpPr>
                    <a:spLocks noChangeShapeType="1"/>
                  </p:cNvSpPr>
                  <p:nvPr/>
                </p:nvSpPr>
                <p:spPr bwMode="auto">
                  <a:xfrm flipV="1">
                    <a:off x="7333164" y="1811056"/>
                    <a:ext cx="76198" cy="109624"/>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4" name="Line 61"/>
                  <p:cNvSpPr>
                    <a:spLocks noChangeShapeType="1"/>
                  </p:cNvSpPr>
                  <p:nvPr/>
                </p:nvSpPr>
                <p:spPr bwMode="auto">
                  <a:xfrm flipV="1">
                    <a:off x="7409362" y="1976285"/>
                    <a:ext cx="74610" cy="224014"/>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5" name="Line 62"/>
                  <p:cNvSpPr>
                    <a:spLocks noChangeShapeType="1"/>
                  </p:cNvSpPr>
                  <p:nvPr/>
                </p:nvSpPr>
                <p:spPr bwMode="auto">
                  <a:xfrm flipV="1">
                    <a:off x="7409362" y="2033480"/>
                    <a:ext cx="150807" cy="166819"/>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6" name="Line 63"/>
                  <p:cNvSpPr>
                    <a:spLocks noChangeShapeType="1"/>
                  </p:cNvSpPr>
                  <p:nvPr/>
                </p:nvSpPr>
                <p:spPr bwMode="auto">
                  <a:xfrm flipV="1">
                    <a:off x="7598268" y="2090675"/>
                    <a:ext cx="149220" cy="5401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7" name="Line 64"/>
                  <p:cNvSpPr>
                    <a:spLocks noChangeShapeType="1"/>
                  </p:cNvSpPr>
                  <p:nvPr/>
                </p:nvSpPr>
                <p:spPr bwMode="auto">
                  <a:xfrm flipV="1">
                    <a:off x="7483971" y="2200300"/>
                    <a:ext cx="38099" cy="112801"/>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598" name="Line 65"/>
                  <p:cNvSpPr>
                    <a:spLocks noChangeShapeType="1"/>
                  </p:cNvSpPr>
                  <p:nvPr/>
                </p:nvSpPr>
                <p:spPr bwMode="auto">
                  <a:xfrm flipV="1">
                    <a:off x="7560169" y="1976285"/>
                    <a:ext cx="0"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pic>
                <p:nvPicPr>
                  <p:cNvPr id="20599" name="Picture 66"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7547" y="1864185"/>
                    <a:ext cx="101147"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0" name="Line 67"/>
                  <p:cNvSpPr>
                    <a:spLocks noChangeShapeType="1"/>
                  </p:cNvSpPr>
                  <p:nvPr/>
                </p:nvSpPr>
                <p:spPr bwMode="auto">
                  <a:xfrm>
                    <a:off x="7598268" y="1976285"/>
                    <a:ext cx="149220" cy="114390"/>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601" name="Line 68"/>
                  <p:cNvSpPr>
                    <a:spLocks noChangeShapeType="1"/>
                  </p:cNvSpPr>
                  <p:nvPr/>
                </p:nvSpPr>
                <p:spPr bwMode="auto">
                  <a:xfrm flipH="1" flipV="1">
                    <a:off x="7483971" y="1976285"/>
                    <a:ext cx="38099"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602" name="Line 69"/>
                  <p:cNvSpPr>
                    <a:spLocks noChangeShapeType="1"/>
                  </p:cNvSpPr>
                  <p:nvPr/>
                </p:nvSpPr>
                <p:spPr bwMode="auto">
                  <a:xfrm>
                    <a:off x="7333164" y="1976285"/>
                    <a:ext cx="188906" cy="281209"/>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pic>
                <p:nvPicPr>
                  <p:cNvPr id="20603" name="Picture 70" descr="MCj0435242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57321" y="1809759"/>
                    <a:ext cx="98338" cy="29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4" name="Picture 71" descr="MCj043524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22318" y="1976068"/>
                    <a:ext cx="102552"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5" name="Picture 72" descr="MCj043524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9428" y="2130276"/>
                    <a:ext cx="102552"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6" name="Picture 73" descr="MCj04352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1145" y="2130276"/>
                    <a:ext cx="99742"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7" name="Picture 74" descr="MCj0435242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31145" y="1852092"/>
                    <a:ext cx="99742" cy="29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8" name="Picture 75" descr="MCj043524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0349" y="2355548"/>
                    <a:ext cx="101147" cy="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9" name="Picture 76" descr="MCj043524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3596" y="2257276"/>
                    <a:ext cx="102552" cy="29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0" name="Line 78"/>
                  <p:cNvSpPr>
                    <a:spLocks noChangeShapeType="1"/>
                  </p:cNvSpPr>
                  <p:nvPr/>
                </p:nvSpPr>
                <p:spPr bwMode="auto">
                  <a:xfrm flipV="1">
                    <a:off x="6312432" y="2033480"/>
                    <a:ext cx="415912" cy="335226"/>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611" name="Line 79"/>
                  <p:cNvSpPr>
                    <a:spLocks noChangeShapeType="1"/>
                  </p:cNvSpPr>
                  <p:nvPr/>
                </p:nvSpPr>
                <p:spPr bwMode="auto">
                  <a:xfrm>
                    <a:off x="6463241" y="2033480"/>
                    <a:ext cx="152395" cy="392421"/>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612" name="Line 80"/>
                  <p:cNvSpPr>
                    <a:spLocks noChangeShapeType="1"/>
                  </p:cNvSpPr>
                  <p:nvPr/>
                </p:nvSpPr>
                <p:spPr bwMode="auto">
                  <a:xfrm>
                    <a:off x="6350531" y="2425902"/>
                    <a:ext cx="265105" cy="168407"/>
                  </a:xfrm>
                  <a:prstGeom prst="line">
                    <a:avLst/>
                  </a:prstGeom>
                  <a:noFill/>
                  <a:ln w="9525">
                    <a:solidFill>
                      <a:srgbClr val="3333CC"/>
                    </a:solidFill>
                    <a:prstDash val="dash"/>
                    <a:round/>
                  </a:ln>
                  <a:extLst>
                    <a:ext uri="{909E8E84-426E-40DD-AFC4-6F175D3DCCD1}">
                      <a14:hiddenFill xmlns:a14="http://schemas.microsoft.com/office/drawing/2010/main">
                        <a:noFill/>
                      </a14:hiddenFill>
                    </a:ext>
                  </a:extLst>
                </p:spPr>
                <p:txBody>
                  <a:bodyPr lIns="83404" tIns="41704" rIns="83404" bIns="41704"/>
                  <a:lstStyle/>
                  <a:p>
                    <a:pPr>
                      <a:defRPr/>
                    </a:pPr>
                    <a:endParaRPr lang="en-US">
                      <a:latin typeface="+mn-lt"/>
                      <a:ea typeface="+mn-ea"/>
                    </a:endParaRPr>
                  </a:p>
                </p:txBody>
              </p:sp>
              <p:sp>
                <p:nvSpPr>
                  <p:cNvPr id="20613" name="Text Box 162"/>
                  <p:cNvSpPr txBox="1">
                    <a:spLocks noChangeArrowheads="1"/>
                  </p:cNvSpPr>
                  <p:nvPr/>
                </p:nvSpPr>
                <p:spPr bwMode="auto">
                  <a:xfrm>
                    <a:off x="6315607" y="1548913"/>
                    <a:ext cx="1238212" cy="26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200" b="1" smtClean="0">
                        <a:solidFill>
                          <a:srgbClr val="000000"/>
                        </a:solidFill>
                        <a:latin typeface="+mn-lt"/>
                        <a:ea typeface="+mn-ea"/>
                      </a:rPr>
                      <a:t>互联网数据中心</a:t>
                    </a:r>
                    <a:endParaRPr lang="zh-CN" altLang="en-US" sz="1200" b="1" smtClean="0">
                      <a:solidFill>
                        <a:srgbClr val="000000"/>
                      </a:solidFill>
                      <a:latin typeface="+mn-lt"/>
                      <a:ea typeface="+mn-ea"/>
                    </a:endParaRPr>
                  </a:p>
                </p:txBody>
              </p:sp>
            </p:grpSp>
          </p:grpSp>
          <p:pic>
            <p:nvPicPr>
              <p:cNvPr id="20535" name="Picture 77" descr="MCj043524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5986" y="2409979"/>
                <a:ext cx="102552" cy="29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23" name="Text Box 120"/>
            <p:cNvSpPr txBox="1">
              <a:spLocks noChangeArrowheads="1"/>
            </p:cNvSpPr>
            <p:nvPr/>
          </p:nvSpPr>
          <p:spPr bwMode="auto">
            <a:xfrm>
              <a:off x="5524500" y="1374775"/>
              <a:ext cx="28702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000000"/>
                  </a:solidFill>
                  <a:latin typeface="+mn-lt"/>
                  <a:ea typeface="+mn-ea"/>
                </a:rPr>
                <a:t>云时代</a:t>
              </a:r>
              <a:endParaRPr lang="zh-CN" altLang="en-US" sz="1600" b="1" smtClean="0">
                <a:solidFill>
                  <a:srgbClr val="000000"/>
                </a:solidFill>
                <a:latin typeface="+mn-lt"/>
                <a:ea typeface="+mn-ea"/>
              </a:endParaRPr>
            </a:p>
          </p:txBody>
        </p:sp>
        <p:grpSp>
          <p:nvGrpSpPr>
            <p:cNvPr id="20524" name="组合 170"/>
            <p:cNvGrpSpPr/>
            <p:nvPr/>
          </p:nvGrpSpPr>
          <p:grpSpPr bwMode="auto">
            <a:xfrm>
              <a:off x="5948359" y="2057341"/>
              <a:ext cx="2632079" cy="318503"/>
              <a:chOff x="5948038" y="1868191"/>
              <a:chExt cx="2632398" cy="319434"/>
            </a:xfrm>
          </p:grpSpPr>
          <p:grpSp>
            <p:nvGrpSpPr>
              <p:cNvPr id="20525" name="Group 132"/>
              <p:cNvGrpSpPr/>
              <p:nvPr/>
            </p:nvGrpSpPr>
            <p:grpSpPr bwMode="auto">
              <a:xfrm>
                <a:off x="6751138" y="1902685"/>
                <a:ext cx="518959" cy="284766"/>
                <a:chOff x="4558" y="1923"/>
                <a:chExt cx="200" cy="193"/>
              </a:xfrm>
            </p:grpSpPr>
            <p:sp>
              <p:nvSpPr>
                <p:cNvPr id="20532" name="Rectangle 133"/>
                <p:cNvSpPr>
                  <a:spLocks noChangeArrowheads="1"/>
                </p:cNvSpPr>
                <p:nvPr/>
              </p:nvSpPr>
              <p:spPr bwMode="auto">
                <a:xfrm>
                  <a:off x="4558" y="1923"/>
                  <a:ext cx="106" cy="169"/>
                </a:xfrm>
                <a:prstGeom prst="rect">
                  <a:avLst/>
                </a:prstGeom>
                <a:solidFill>
                  <a:srgbClr val="990000">
                    <a:alpha val="50195"/>
                  </a:srgbClr>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533" name="Text Box 134"/>
                <p:cNvSpPr txBox="1">
                  <a:spLocks noChangeArrowheads="1"/>
                </p:cNvSpPr>
                <p:nvPr/>
              </p:nvSpPr>
              <p:spPr bwMode="auto">
                <a:xfrm>
                  <a:off x="4572" y="1931"/>
                  <a:ext cx="18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b="1" smtClean="0">
                      <a:solidFill>
                        <a:srgbClr val="FFFFFF"/>
                      </a:solidFill>
                      <a:latin typeface="+mn-lt"/>
                      <a:ea typeface="+mn-ea"/>
                    </a:rPr>
                    <a:t>App2</a:t>
                  </a:r>
                  <a:endParaRPr lang="en-US" altLang="zh-CN" sz="1200" b="1" smtClean="0">
                    <a:solidFill>
                      <a:srgbClr val="FFFFFF"/>
                    </a:solidFill>
                    <a:latin typeface="+mn-lt"/>
                    <a:ea typeface="+mn-ea"/>
                  </a:endParaRPr>
                </a:p>
              </p:txBody>
            </p:sp>
          </p:grpSp>
          <p:grpSp>
            <p:nvGrpSpPr>
              <p:cNvPr id="20526" name="Group 129"/>
              <p:cNvGrpSpPr/>
              <p:nvPr/>
            </p:nvGrpSpPr>
            <p:grpSpPr bwMode="auto">
              <a:xfrm>
                <a:off x="5948038" y="1906970"/>
                <a:ext cx="481934" cy="280655"/>
                <a:chOff x="5011" y="1528"/>
                <a:chExt cx="217" cy="191"/>
              </a:xfrm>
            </p:grpSpPr>
            <p:sp>
              <p:nvSpPr>
                <p:cNvPr id="20530" name="Rectangle 130"/>
                <p:cNvSpPr>
                  <a:spLocks noChangeArrowheads="1"/>
                </p:cNvSpPr>
                <p:nvPr/>
              </p:nvSpPr>
              <p:spPr bwMode="auto">
                <a:xfrm>
                  <a:off x="5026" y="1528"/>
                  <a:ext cx="123" cy="171"/>
                </a:xfrm>
                <a:prstGeom prst="rect">
                  <a:avLst/>
                </a:prstGeom>
                <a:solidFill>
                  <a:srgbClr val="990000">
                    <a:alpha val="50195"/>
                  </a:srgbClr>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531" name="Text Box 131"/>
                <p:cNvSpPr txBox="1">
                  <a:spLocks noChangeArrowheads="1"/>
                </p:cNvSpPr>
                <p:nvPr/>
              </p:nvSpPr>
              <p:spPr bwMode="auto">
                <a:xfrm>
                  <a:off x="5011" y="1533"/>
                  <a:ext cx="21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b="1" smtClean="0">
                      <a:solidFill>
                        <a:srgbClr val="FFFFFF"/>
                      </a:solidFill>
                      <a:latin typeface="+mn-lt"/>
                      <a:ea typeface="+mn-ea"/>
                    </a:rPr>
                    <a:t>App1</a:t>
                  </a:r>
                  <a:endParaRPr lang="en-US" altLang="zh-CN" sz="1200" b="1" smtClean="0">
                    <a:solidFill>
                      <a:srgbClr val="FFFFFF"/>
                    </a:solidFill>
                    <a:latin typeface="+mn-lt"/>
                    <a:ea typeface="+mn-ea"/>
                  </a:endParaRPr>
                </a:p>
              </p:txBody>
            </p:sp>
          </p:grpSp>
          <p:grpSp>
            <p:nvGrpSpPr>
              <p:cNvPr id="20527" name="Group 135"/>
              <p:cNvGrpSpPr/>
              <p:nvPr/>
            </p:nvGrpSpPr>
            <p:grpSpPr bwMode="auto">
              <a:xfrm>
                <a:off x="7437575" y="1868191"/>
                <a:ext cx="1142861" cy="312982"/>
                <a:chOff x="4967" y="1979"/>
                <a:chExt cx="499" cy="213"/>
              </a:xfrm>
            </p:grpSpPr>
            <p:sp>
              <p:nvSpPr>
                <p:cNvPr id="20528" name="Rectangle 136"/>
                <p:cNvSpPr>
                  <a:spLocks noChangeArrowheads="1"/>
                </p:cNvSpPr>
                <p:nvPr/>
              </p:nvSpPr>
              <p:spPr bwMode="auto">
                <a:xfrm>
                  <a:off x="4980" y="2022"/>
                  <a:ext cx="120" cy="170"/>
                </a:xfrm>
                <a:prstGeom prst="rect">
                  <a:avLst/>
                </a:prstGeom>
                <a:solidFill>
                  <a:srgbClr val="990000">
                    <a:alpha val="50195"/>
                  </a:srgbClr>
                </a:solidFill>
                <a:ln w="9525" algn="ctr">
                  <a:solidFill>
                    <a:srgbClr val="FFFFFF"/>
                  </a:solidFill>
                  <a:miter lim="800000"/>
                </a:ln>
              </p:spPr>
              <p:txBody>
                <a:bodyPr wrap="none" lIns="79200" tIns="39600" rIns="79200" bIns="3960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10000"/>
                    </a:lnSpc>
                    <a:spcBef>
                      <a:spcPct val="0"/>
                    </a:spcBef>
                    <a:buClr>
                      <a:srgbClr val="FFFFFF"/>
                    </a:buClr>
                    <a:buSzTx/>
                    <a:buFont typeface="Wingdings" panose="05000000000000000000" pitchFamily="2" charset="2"/>
                    <a:buChar char="•"/>
                    <a:defRPr/>
                  </a:pPr>
                  <a:endParaRPr lang="zh-CN" altLang="en-US" sz="1000" b="1" smtClean="0">
                    <a:solidFill>
                      <a:srgbClr val="FFFFFF"/>
                    </a:solidFill>
                    <a:latin typeface="+mn-lt"/>
                    <a:ea typeface="+mn-ea"/>
                  </a:endParaRPr>
                </a:p>
              </p:txBody>
            </p:sp>
            <p:sp>
              <p:nvSpPr>
                <p:cNvPr id="20529" name="Text Box 137"/>
                <p:cNvSpPr txBox="1">
                  <a:spLocks noChangeArrowheads="1"/>
                </p:cNvSpPr>
                <p:nvPr/>
              </p:nvSpPr>
              <p:spPr bwMode="auto">
                <a:xfrm>
                  <a:off x="4967" y="1979"/>
                  <a:ext cx="4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751" tIns="43377" rIns="86751" bIns="43377">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200" b="1" smtClean="0">
                      <a:solidFill>
                        <a:srgbClr val="FFFFFF"/>
                      </a:solidFill>
                      <a:latin typeface="+mn-lt"/>
                      <a:ea typeface="+mn-ea"/>
                    </a:rPr>
                    <a:t>Appn</a:t>
                  </a:r>
                  <a:endParaRPr lang="en-US" altLang="zh-CN" sz="1200" b="1" smtClean="0">
                    <a:solidFill>
                      <a:srgbClr val="FFFFFF"/>
                    </a:solidFill>
                    <a:latin typeface="+mn-lt"/>
                    <a:ea typeface="+mn-ea"/>
                  </a:endParaRPr>
                </a:p>
              </p:txBody>
            </p:sp>
          </p:grpSp>
        </p:grpSp>
      </p:grpSp>
      <p:grpSp>
        <p:nvGrpSpPr>
          <p:cNvPr id="18" name="组合 170"/>
          <p:cNvGrpSpPr/>
          <p:nvPr/>
        </p:nvGrpSpPr>
        <p:grpSpPr bwMode="auto">
          <a:xfrm>
            <a:off x="3311525" y="2581275"/>
            <a:ext cx="2430463" cy="1119188"/>
            <a:chOff x="3311860" y="2581275"/>
            <a:chExt cx="2430128" cy="1119188"/>
          </a:xfrm>
        </p:grpSpPr>
        <p:sp>
          <p:nvSpPr>
            <p:cNvPr id="20519" name="Line 124"/>
            <p:cNvSpPr>
              <a:spLocks noChangeShapeType="1"/>
            </p:cNvSpPr>
            <p:nvPr/>
          </p:nvSpPr>
          <p:spPr bwMode="auto">
            <a:xfrm flipV="1">
              <a:off x="3362653" y="2581275"/>
              <a:ext cx="2379335" cy="1119188"/>
            </a:xfrm>
            <a:prstGeom prst="line">
              <a:avLst/>
            </a:prstGeom>
            <a:noFill/>
            <a:ln w="22225">
              <a:solidFill>
                <a:srgbClr val="0000FF"/>
              </a:solidFill>
              <a:round/>
              <a:tailEnd type="triangle" w="med" len="me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520" name="Text Box 128"/>
            <p:cNvSpPr txBox="1">
              <a:spLocks noChangeArrowheads="1"/>
            </p:cNvSpPr>
            <p:nvPr/>
          </p:nvSpPr>
          <p:spPr bwMode="auto">
            <a:xfrm rot="20045330">
              <a:off x="3338844" y="2908300"/>
              <a:ext cx="213489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b="1" smtClean="0">
                  <a:solidFill>
                    <a:srgbClr val="000000"/>
                  </a:solidFill>
                  <a:latin typeface="+mn-lt"/>
                  <a:ea typeface="+mn-ea"/>
                </a:rPr>
                <a:t>软件</a:t>
              </a:r>
              <a:r>
                <a:rPr lang="en-US" altLang="zh-CN" sz="1400" b="1" smtClean="0">
                  <a:solidFill>
                    <a:srgbClr val="000000"/>
                  </a:solidFill>
                  <a:latin typeface="+mn-lt"/>
                  <a:ea typeface="+mn-ea"/>
                </a:rPr>
                <a:t>:</a:t>
              </a:r>
              <a:r>
                <a:rPr lang="en-US" altLang="zh-CN" sz="1400" smtClean="0">
                  <a:solidFill>
                    <a:srgbClr val="000000"/>
                  </a:solidFill>
                  <a:latin typeface="+mn-lt"/>
                  <a:ea typeface="+mn-ea"/>
                </a:rPr>
                <a:t> </a:t>
              </a:r>
              <a:r>
                <a:rPr lang="zh-CN" altLang="en-US" sz="1400" smtClean="0">
                  <a:solidFill>
                    <a:srgbClr val="000000"/>
                  </a:solidFill>
                  <a:latin typeface="+mn-lt"/>
                  <a:ea typeface="+mn-ea"/>
                </a:rPr>
                <a:t>从终端向云端迁移</a:t>
              </a:r>
              <a:endParaRPr lang="zh-CN" altLang="en-US" sz="1400" smtClean="0">
                <a:solidFill>
                  <a:srgbClr val="000000"/>
                </a:solidFill>
                <a:latin typeface="+mn-lt"/>
                <a:ea typeface="+mn-ea"/>
              </a:endParaRPr>
            </a:p>
          </p:txBody>
        </p:sp>
        <p:sp>
          <p:nvSpPr>
            <p:cNvPr id="20521" name="Oval 153"/>
            <p:cNvSpPr>
              <a:spLocks noChangeArrowheads="1"/>
            </p:cNvSpPr>
            <p:nvPr/>
          </p:nvSpPr>
          <p:spPr bwMode="auto">
            <a:xfrm>
              <a:off x="3311860" y="3408363"/>
              <a:ext cx="209521" cy="200025"/>
            </a:xfrm>
            <a:prstGeom prst="ellipse">
              <a:avLst/>
            </a:prstGeom>
            <a:solidFill>
              <a:srgbClr val="990000"/>
            </a:solidFill>
            <a:ln w="9525" algn="ctr">
              <a:solidFill>
                <a:srgbClr val="99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rgbClr val="FFFFFF"/>
                </a:buClr>
                <a:buSzTx/>
                <a:buFontTx/>
                <a:buNone/>
                <a:defRPr/>
              </a:pPr>
              <a:r>
                <a:rPr lang="en-US" altLang="zh-CN" sz="1400" b="1" smtClean="0">
                  <a:solidFill>
                    <a:srgbClr val="FFFFFF"/>
                  </a:solidFill>
                  <a:latin typeface="+mn-lt"/>
                  <a:ea typeface="+mn-ea"/>
                </a:rPr>
                <a:t>2</a:t>
              </a:r>
              <a:endParaRPr lang="zh-CN" altLang="en-US" sz="1400" b="1" smtClean="0">
                <a:solidFill>
                  <a:srgbClr val="FFFFFF"/>
                </a:solidFill>
                <a:latin typeface="+mn-lt"/>
                <a:ea typeface="+mn-ea"/>
              </a:endParaRPr>
            </a:p>
          </p:txBody>
        </p:sp>
      </p:grpSp>
      <p:grpSp>
        <p:nvGrpSpPr>
          <p:cNvPr id="19" name="组合 171"/>
          <p:cNvGrpSpPr/>
          <p:nvPr/>
        </p:nvGrpSpPr>
        <p:grpSpPr bwMode="auto">
          <a:xfrm>
            <a:off x="5753100" y="2894013"/>
            <a:ext cx="3140075" cy="1546225"/>
            <a:chOff x="5753100" y="2893621"/>
            <a:chExt cx="3140074" cy="1546616"/>
          </a:xfrm>
        </p:grpSpPr>
        <p:grpSp>
          <p:nvGrpSpPr>
            <p:cNvPr id="20507" name="组合 171"/>
            <p:cNvGrpSpPr/>
            <p:nvPr/>
          </p:nvGrpSpPr>
          <p:grpSpPr bwMode="auto">
            <a:xfrm>
              <a:off x="5753100" y="2893621"/>
              <a:ext cx="3140074" cy="1546616"/>
              <a:chOff x="5752755" y="2704800"/>
              <a:chExt cx="3139780" cy="1546683"/>
            </a:xfrm>
          </p:grpSpPr>
          <p:pic>
            <p:nvPicPr>
              <p:cNvPr id="20509" name="Picture 8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2684" y="3607412"/>
                <a:ext cx="379302" cy="52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Line 115"/>
              <p:cNvSpPr>
                <a:spLocks noChangeShapeType="1"/>
              </p:cNvSpPr>
              <p:nvPr/>
            </p:nvSpPr>
            <p:spPr bwMode="auto">
              <a:xfrm>
                <a:off x="6817868" y="2704800"/>
                <a:ext cx="0" cy="31918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511" name="Line 116"/>
              <p:cNvSpPr>
                <a:spLocks noChangeShapeType="1"/>
              </p:cNvSpPr>
              <p:nvPr/>
            </p:nvSpPr>
            <p:spPr bwMode="auto">
              <a:xfrm flipV="1">
                <a:off x="5897204" y="3405094"/>
                <a:ext cx="834947" cy="5272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512" name="Line 117"/>
              <p:cNvSpPr>
                <a:spLocks noChangeShapeType="1"/>
              </p:cNvSpPr>
              <p:nvPr/>
            </p:nvSpPr>
            <p:spPr bwMode="auto">
              <a:xfrm>
                <a:off x="6792470" y="3284409"/>
                <a:ext cx="0" cy="76222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sp>
            <p:nvSpPr>
              <p:cNvPr id="20513" name="Line 118"/>
              <p:cNvSpPr>
                <a:spLocks noChangeShapeType="1"/>
              </p:cNvSpPr>
              <p:nvPr/>
            </p:nvSpPr>
            <p:spPr bwMode="auto">
              <a:xfrm>
                <a:off x="6732151" y="3338400"/>
                <a:ext cx="700021" cy="4700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241" tIns="36121" rIns="72241" bIns="36121">
                <a:spAutoFit/>
              </a:bodyPr>
              <a:lstStyle/>
              <a:p>
                <a:pPr>
                  <a:defRPr/>
                </a:pPr>
                <a:endParaRPr lang="en-US">
                  <a:latin typeface="+mn-lt"/>
                  <a:ea typeface="+mn-ea"/>
                </a:endParaRPr>
              </a:p>
            </p:txBody>
          </p:sp>
          <p:pic>
            <p:nvPicPr>
              <p:cNvPr id="20514" name="Picture 119" descr="internet_DkBlue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83520" y="2772837"/>
                <a:ext cx="855538" cy="83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5" name="Picture 4" descr="C:\Program Files\Microsoft Resource DVD Artwork\DVD_ART\Artwork_Imagery\HARDWARE_IMAGERY\Photos - OEM Hardware\Computer\Vista Laptop\Gateway M680 laptop Vista Busines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52755" y="3741971"/>
                <a:ext cx="497308" cy="3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6" name="Picture 122" descr="08-2"/>
              <p:cNvPicPr>
                <a:picLocks noChangeAspect="1" noChangeArrowheads="1"/>
              </p:cNvPicPr>
              <p:nvPr/>
            </p:nvPicPr>
            <p:blipFill>
              <a:blip r:embed="rId12" cstate="print">
                <a:extLst>
                  <a:ext uri="{28A0092B-C50C-407E-A947-70E740481C1C}">
                    <a14:useLocalDpi xmlns:a14="http://schemas.microsoft.com/office/drawing/2010/main" val="0"/>
                  </a:ext>
                </a:extLst>
              </a:blip>
              <a:srcRect l="61024" t="39490" b="-2499"/>
              <a:stretch>
                <a:fillRect/>
              </a:stretch>
            </p:blipFill>
            <p:spPr bwMode="auto">
              <a:xfrm>
                <a:off x="6592843" y="3808495"/>
                <a:ext cx="405994" cy="4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7" name="Text Box 123"/>
              <p:cNvSpPr txBox="1">
                <a:spLocks noChangeArrowheads="1"/>
              </p:cNvSpPr>
              <p:nvPr/>
            </p:nvSpPr>
            <p:spPr bwMode="auto">
              <a:xfrm>
                <a:off x="6382934" y="3041450"/>
                <a:ext cx="673037" cy="23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en-US" altLang="zh-CN" sz="1000" b="1" smtClean="0">
                    <a:solidFill>
                      <a:srgbClr val="FFFFFF"/>
                    </a:solidFill>
                    <a:latin typeface="+mn-lt"/>
                    <a:ea typeface="+mn-ea"/>
                  </a:rPr>
                  <a:t>Internet</a:t>
                </a:r>
                <a:endParaRPr lang="en-US" altLang="zh-CN" sz="1000" b="1" smtClean="0">
                  <a:solidFill>
                    <a:srgbClr val="FFFFFF"/>
                  </a:solidFill>
                  <a:latin typeface="+mn-lt"/>
                  <a:ea typeface="+mn-ea"/>
                </a:endParaRPr>
              </a:p>
            </p:txBody>
          </p:sp>
          <p:sp>
            <p:nvSpPr>
              <p:cNvPr id="20518" name="Text Box 158"/>
              <p:cNvSpPr txBox="1">
                <a:spLocks noChangeArrowheads="1"/>
              </p:cNvSpPr>
              <p:nvPr/>
            </p:nvSpPr>
            <p:spPr bwMode="auto">
              <a:xfrm>
                <a:off x="7451220" y="2852481"/>
                <a:ext cx="1441315" cy="52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r>
                  <a:rPr lang="zh-CN" altLang="en-US" sz="1400" smtClean="0">
                    <a:solidFill>
                      <a:srgbClr val="000000"/>
                    </a:solidFill>
                    <a:latin typeface="+mn-lt"/>
                    <a:ea typeface="+mn-ea"/>
                  </a:rPr>
                  <a:t>软件和硬件解耦，</a:t>
                </a:r>
                <a:endParaRPr lang="zh-CN" altLang="en-US" sz="1400" smtClean="0">
                  <a:solidFill>
                    <a:srgbClr val="000000"/>
                  </a:solidFill>
                  <a:latin typeface="+mn-lt"/>
                  <a:ea typeface="+mn-ea"/>
                </a:endParaRPr>
              </a:p>
              <a:p>
                <a:pPr eaLnBrk="1" fontAlgn="t" hangingPunct="1">
                  <a:lnSpc>
                    <a:spcPct val="100000"/>
                  </a:lnSpc>
                  <a:spcBef>
                    <a:spcPct val="0"/>
                  </a:spcBef>
                  <a:buClrTx/>
                  <a:buSzTx/>
                  <a:buFontTx/>
                  <a:buNone/>
                  <a:defRPr/>
                </a:pPr>
                <a:r>
                  <a:rPr lang="zh-CN" altLang="en-US" sz="1400" smtClean="0">
                    <a:solidFill>
                      <a:srgbClr val="000000"/>
                    </a:solidFill>
                    <a:latin typeface="+mn-lt"/>
                    <a:ea typeface="+mn-ea"/>
                  </a:rPr>
                  <a:t>实现硬件共享</a:t>
                </a:r>
                <a:endParaRPr lang="zh-CN" altLang="en-US" sz="1400" smtClean="0">
                  <a:solidFill>
                    <a:srgbClr val="000000"/>
                  </a:solidFill>
                  <a:latin typeface="+mn-lt"/>
                  <a:ea typeface="+mn-ea"/>
                </a:endParaRPr>
              </a:p>
            </p:txBody>
          </p:sp>
        </p:grpSp>
        <p:sp>
          <p:nvSpPr>
            <p:cNvPr id="20508" name="Oval 153"/>
            <p:cNvSpPr>
              <a:spLocks noChangeArrowheads="1"/>
            </p:cNvSpPr>
            <p:nvPr/>
          </p:nvSpPr>
          <p:spPr bwMode="auto">
            <a:xfrm>
              <a:off x="7242175" y="3104811"/>
              <a:ext cx="209550" cy="201664"/>
            </a:xfrm>
            <a:prstGeom prst="ellipse">
              <a:avLst/>
            </a:prstGeom>
            <a:solidFill>
              <a:srgbClr val="990000"/>
            </a:solidFill>
            <a:ln w="9525" algn="ctr">
              <a:solidFill>
                <a:srgbClr val="990000"/>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10000"/>
                </a:lnSpc>
                <a:spcBef>
                  <a:spcPct val="0"/>
                </a:spcBef>
                <a:buClr>
                  <a:srgbClr val="FFFFFF"/>
                </a:buClr>
                <a:buSzTx/>
                <a:buFontTx/>
                <a:buNone/>
                <a:defRPr/>
              </a:pPr>
              <a:r>
                <a:rPr lang="en-US" altLang="zh-CN" sz="1400" b="1" smtClean="0">
                  <a:solidFill>
                    <a:srgbClr val="FFFFFF"/>
                  </a:solidFill>
                  <a:latin typeface="+mn-lt"/>
                  <a:ea typeface="+mn-ea"/>
                </a:rPr>
                <a:t>3</a:t>
              </a:r>
              <a:endParaRPr lang="zh-CN" altLang="en-US" sz="1400" b="1" smtClean="0">
                <a:solidFill>
                  <a:srgbClr val="FFFFFF"/>
                </a:solidFill>
                <a:latin typeface="+mn-lt"/>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vertic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vertic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sp>
        <p:nvSpPr>
          <p:cNvPr id="10243" name="Rectangle 3"/>
          <p:cNvSpPr>
            <a:spLocks noGrp="1" noChangeArrowheads="1"/>
          </p:cNvSpPr>
          <p:nvPr>
            <p:ph type="body" idx="1"/>
          </p:nvPr>
        </p:nvSpPr>
        <p:spPr>
          <a:xfrm>
            <a:off x="652463" y="1374775"/>
            <a:ext cx="7929562" cy="4008438"/>
          </a:xfrm>
        </p:spPr>
        <p:txBody>
          <a:bodyPr>
            <a:spAutoFit/>
          </a:bodyPr>
          <a:lstStyle/>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云计算的概念</a:t>
            </a:r>
            <a:endParaRPr lang="zh-CN" altLang="en-US" b="1" smtClean="0">
              <a:latin typeface="+mn-ea"/>
            </a:endParaRPr>
          </a:p>
          <a:p>
            <a:pPr marL="419100" indent="-419100" eaLnBrk="1" hangingPunct="1">
              <a:buClrTx/>
              <a:buSzTx/>
              <a:buFont typeface="Wingdings" panose="05000000000000000000" pitchFamily="2" charset="2"/>
              <a:buAutoNum type="arabicPeriod"/>
              <a:defRPr/>
            </a:pPr>
            <a:r>
              <a:rPr lang="zh-CN" altLang="en-US" b="1" smtClean="0">
                <a:latin typeface="+mn-ea"/>
              </a:rPr>
              <a:t>云计算的演进</a:t>
            </a:r>
            <a:endParaRPr lang="zh-CN" altLang="en-US" b="1" smtClean="0">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云计算的模式</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云计算的技术</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云计算的价值</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云计算的应用</a:t>
            </a:r>
            <a:endParaRPr lang="en-US" altLang="zh-CN" smtClean="0">
              <a:solidFill>
                <a:schemeClr val="bg1">
                  <a:lumMod val="50000"/>
                </a:schemeClr>
              </a:solidFill>
              <a:latin typeface="+mn-ea"/>
            </a:endParaRPr>
          </a:p>
          <a:p>
            <a:pPr marL="419100" indent="-419100" eaLnBrk="1" hangingPunct="1">
              <a:buClr>
                <a:schemeClr val="bg1">
                  <a:lumMod val="50000"/>
                </a:schemeClr>
              </a:buClr>
              <a:buSzTx/>
              <a:buFont typeface="Wingdings" panose="05000000000000000000" pitchFamily="2" charset="2"/>
              <a:buAutoNum type="arabicPeriod"/>
              <a:defRPr/>
            </a:pPr>
            <a:r>
              <a:rPr lang="zh-CN" altLang="en-US" smtClean="0">
                <a:solidFill>
                  <a:schemeClr val="bg1">
                    <a:lumMod val="50000"/>
                  </a:schemeClr>
                </a:solidFill>
                <a:latin typeface="+mn-ea"/>
              </a:rPr>
              <a:t>华为云计算战略</a:t>
            </a:r>
            <a:endParaRPr lang="en-US" altLang="zh-CN" dirty="0" smtClean="0">
              <a:solidFill>
                <a:schemeClr val="bg1">
                  <a:lumMod val="50000"/>
                </a:schemeClr>
              </a:solidFill>
              <a:latin typeface="+mn-ea"/>
            </a:endParaRPr>
          </a:p>
        </p:txBody>
      </p:sp>
      <p:pic>
        <p:nvPicPr>
          <p:cNvPr id="22532" name="Picture 4"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5"/>
          <p:cNvSpPr txBox="1">
            <a:spLocks noChangeArrowheads="1"/>
          </p:cNvSpPr>
          <p:nvPr/>
        </p:nvSpPr>
        <p:spPr bwMode="auto">
          <a:xfrm>
            <a:off x="755650" y="5768975"/>
            <a:ext cx="7848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127" tIns="39566" rIns="79127" bIns="39566">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 typeface="Wingdings" panose="05000000000000000000" pitchFamily="2" charset="2"/>
              <a:buNone/>
              <a:defRPr/>
            </a:pPr>
            <a:r>
              <a:rPr lang="zh-CN" altLang="en-US" sz="1800" b="1" smtClean="0">
                <a:solidFill>
                  <a:srgbClr val="990000"/>
                </a:solidFill>
                <a:latin typeface="+mn-lt"/>
                <a:ea typeface="+mn-ea"/>
              </a:rPr>
              <a:t>云计算产生是需求推动、技术进步、商业模式转变共同促进的结果。</a:t>
            </a:r>
            <a:endParaRPr lang="en-US" altLang="zh-CN" sz="1800" b="1" smtClean="0">
              <a:solidFill>
                <a:srgbClr val="990000"/>
              </a:solidFill>
              <a:latin typeface="+mn-lt"/>
              <a:ea typeface="+mn-ea"/>
            </a:endParaRPr>
          </a:p>
        </p:txBody>
      </p:sp>
      <p:sp>
        <p:nvSpPr>
          <p:cNvPr id="24579" name="Text Box 89"/>
          <p:cNvSpPr txBox="1">
            <a:spLocks noChangeArrowheads="1"/>
          </p:cNvSpPr>
          <p:nvPr/>
        </p:nvSpPr>
        <p:spPr bwMode="auto">
          <a:xfrm>
            <a:off x="755650" y="1874838"/>
            <a:ext cx="1728788" cy="8143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2400" b="1" smtClean="0">
                <a:solidFill>
                  <a:schemeClr val="bg1"/>
                </a:solidFill>
                <a:latin typeface="+mn-lt"/>
                <a:ea typeface="+mn-ea"/>
              </a:rPr>
              <a:t>需求推动</a:t>
            </a:r>
            <a:endParaRPr lang="zh-CN" altLang="en-US" sz="2400" b="1" smtClean="0">
              <a:solidFill>
                <a:schemeClr val="bg1"/>
              </a:solidFill>
              <a:latin typeface="+mn-lt"/>
              <a:ea typeface="+mn-ea"/>
            </a:endParaRPr>
          </a:p>
        </p:txBody>
      </p:sp>
      <p:pic>
        <p:nvPicPr>
          <p:cNvPr id="24580" name="图片 117" descr="5b88551af32b89e0656975ade5dc0c31.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29438" y="1233488"/>
            <a:ext cx="13319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图片 118" descr="1146540.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488" y="2060575"/>
            <a:ext cx="15478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121" descr="imagesCA915QLF.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063" y="4905375"/>
            <a:ext cx="14906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122" descr="u=3062108109,1113794260&amp;fm=52&amp;gp=0.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2636838"/>
            <a:ext cx="1474788"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588" y="4257675"/>
            <a:ext cx="1727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标题 1"/>
          <p:cNvSpPr>
            <a:spLocks noGrp="1"/>
          </p:cNvSpPr>
          <p:nvPr>
            <p:ph type="title"/>
          </p:nvPr>
        </p:nvSpPr>
        <p:spPr/>
        <p:txBody>
          <a:bodyPr/>
          <a:lstStyle/>
          <a:p>
            <a:r>
              <a:rPr lang="zh-CN" altLang="en-US" smtClean="0"/>
              <a:t>云计算产生的背景</a:t>
            </a:r>
            <a:endParaRPr lang="zh-CN" altLang="en-US" smtClean="0"/>
          </a:p>
        </p:txBody>
      </p:sp>
      <p:sp>
        <p:nvSpPr>
          <p:cNvPr id="24586" name="Text Box 89"/>
          <p:cNvSpPr txBox="1">
            <a:spLocks noChangeArrowheads="1"/>
          </p:cNvSpPr>
          <p:nvPr/>
        </p:nvSpPr>
        <p:spPr bwMode="auto">
          <a:xfrm>
            <a:off x="755650" y="3255963"/>
            <a:ext cx="1728788" cy="8143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2400" b="1" smtClean="0">
                <a:solidFill>
                  <a:schemeClr val="bg1"/>
                </a:solidFill>
                <a:latin typeface="+mn-lt"/>
                <a:ea typeface="+mn-ea"/>
              </a:rPr>
              <a:t>技术进步</a:t>
            </a:r>
            <a:endParaRPr lang="zh-CN" altLang="en-US" sz="2400" b="1" smtClean="0">
              <a:solidFill>
                <a:schemeClr val="bg1"/>
              </a:solidFill>
              <a:latin typeface="+mn-lt"/>
              <a:ea typeface="+mn-ea"/>
            </a:endParaRPr>
          </a:p>
        </p:txBody>
      </p:sp>
      <p:sp>
        <p:nvSpPr>
          <p:cNvPr id="24587" name="Text Box 89"/>
          <p:cNvSpPr txBox="1">
            <a:spLocks noChangeArrowheads="1"/>
          </p:cNvSpPr>
          <p:nvPr/>
        </p:nvSpPr>
        <p:spPr bwMode="auto">
          <a:xfrm>
            <a:off x="755650" y="4646613"/>
            <a:ext cx="1728788" cy="8143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9819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defTabSz="79819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defTabSz="798195">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defTabSz="798195">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defTabSz="798195">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defTabSz="798195"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algn="ctr" eaLnBrk="1" fontAlgn="t" hangingPunct="1">
              <a:lnSpc>
                <a:spcPct val="100000"/>
              </a:lnSpc>
              <a:spcBef>
                <a:spcPct val="0"/>
              </a:spcBef>
              <a:buClrTx/>
              <a:buSzTx/>
              <a:buFontTx/>
              <a:buNone/>
              <a:defRPr/>
            </a:pPr>
            <a:r>
              <a:rPr lang="zh-CN" altLang="en-US" sz="2400" b="1" smtClean="0">
                <a:solidFill>
                  <a:schemeClr val="bg1"/>
                </a:solidFill>
                <a:latin typeface="+mn-lt"/>
                <a:ea typeface="+mn-ea"/>
              </a:rPr>
              <a:t>商业模式</a:t>
            </a:r>
            <a:endParaRPr lang="zh-CN" altLang="en-US" sz="2400" b="1" smtClean="0">
              <a:solidFill>
                <a:schemeClr val="bg1"/>
              </a:solidFill>
              <a:latin typeface="+mn-lt"/>
              <a:ea typeface="+mn-ea"/>
            </a:endParaRPr>
          </a:p>
          <a:p>
            <a:pPr algn="ctr" eaLnBrk="1" fontAlgn="t" hangingPunct="1">
              <a:lnSpc>
                <a:spcPct val="100000"/>
              </a:lnSpc>
              <a:spcBef>
                <a:spcPct val="0"/>
              </a:spcBef>
              <a:buClrTx/>
              <a:buSzTx/>
              <a:buFontTx/>
              <a:buNone/>
              <a:defRPr/>
            </a:pPr>
            <a:r>
              <a:rPr lang="zh-CN" altLang="en-US" sz="2400" b="1" smtClean="0">
                <a:solidFill>
                  <a:schemeClr val="bg1"/>
                </a:solidFill>
                <a:latin typeface="+mn-lt"/>
                <a:ea typeface="+mn-ea"/>
              </a:rPr>
              <a:t>转变</a:t>
            </a:r>
            <a:endParaRPr lang="zh-CN" altLang="en-US" sz="2400" b="1" smtClean="0">
              <a:solidFill>
                <a:schemeClr val="bg1"/>
              </a:solidFill>
              <a:latin typeface="+mn-lt"/>
              <a:ea typeface="+mn-ea"/>
            </a:endParaRPr>
          </a:p>
        </p:txBody>
      </p:sp>
      <p:sp>
        <p:nvSpPr>
          <p:cNvPr id="24588" name="右箭头 30"/>
          <p:cNvSpPr>
            <a:spLocks noChangeArrowheads="1"/>
          </p:cNvSpPr>
          <p:nvPr/>
        </p:nvSpPr>
        <p:spPr bwMode="auto">
          <a:xfrm>
            <a:off x="2735263" y="3275013"/>
            <a:ext cx="973137" cy="882650"/>
          </a:xfrm>
          <a:prstGeom prst="rightArrow">
            <a:avLst>
              <a:gd name="adj1" fmla="val 50000"/>
              <a:gd name="adj2" fmla="val 49981"/>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24589" name="十字形 31"/>
          <p:cNvSpPr>
            <a:spLocks noChangeArrowheads="1"/>
          </p:cNvSpPr>
          <p:nvPr/>
        </p:nvSpPr>
        <p:spPr bwMode="auto">
          <a:xfrm>
            <a:off x="1439863" y="2816225"/>
            <a:ext cx="323850" cy="325438"/>
          </a:xfrm>
          <a:prstGeom prst="plus">
            <a:avLst>
              <a:gd name="adj" fmla="val 38546"/>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24590" name="十字形 32"/>
          <p:cNvSpPr>
            <a:spLocks noChangeArrowheads="1"/>
          </p:cNvSpPr>
          <p:nvPr/>
        </p:nvSpPr>
        <p:spPr bwMode="auto">
          <a:xfrm>
            <a:off x="1439863" y="4184650"/>
            <a:ext cx="323850" cy="323850"/>
          </a:xfrm>
          <a:prstGeom prst="plus">
            <a:avLst>
              <a:gd name="adj" fmla="val 38546"/>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24591" name="左大括号 33"/>
          <p:cNvSpPr/>
          <p:nvPr/>
        </p:nvSpPr>
        <p:spPr bwMode="auto">
          <a:xfrm>
            <a:off x="6551613" y="1881188"/>
            <a:ext cx="288925" cy="3563937"/>
          </a:xfrm>
          <a:prstGeom prst="leftBrace">
            <a:avLst>
              <a:gd name="adj1" fmla="val 8281"/>
              <a:gd name="adj2" fmla="val 50000"/>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pitchFamily="34" charset="0"/>
                <a:ea typeface="华文细黑" pitchFamily="2" charset="-122"/>
              </a:defRPr>
            </a:lvl3pPr>
            <a:lvl4pPr marL="1600200" indent="-228600">
              <a:lnSpc>
                <a:spcPct val="140000"/>
              </a:lnSpc>
              <a:spcBef>
                <a:spcPct val="30000"/>
              </a:spcBef>
              <a:buChar char="–"/>
              <a:defRPr sz="1600">
                <a:solidFill>
                  <a:schemeClr val="tx1"/>
                </a:solidFill>
                <a:latin typeface="FrutigerNext LT Medium" pitchFamily="34" charset="0"/>
                <a:ea typeface="华文细黑" pitchFamily="2" charset="-122"/>
              </a:defRPr>
            </a:lvl4pPr>
            <a:lvl5pPr marL="2057400" indent="-228600">
              <a:lnSpc>
                <a:spcPct val="140000"/>
              </a:lnSpc>
              <a:spcBef>
                <a:spcPct val="30000"/>
              </a:spcBef>
              <a:buFont typeface="FrutigerNext LT Medium" pitchFamily="34" charset="0"/>
              <a:buChar char="~"/>
              <a:defRPr sz="1600">
                <a:solidFill>
                  <a:schemeClr val="tx1"/>
                </a:solidFill>
                <a:latin typeface="FrutigerNext LT Medium" pitchFamily="34" charset="0"/>
                <a:ea typeface="华文细黑" pitchFamily="2" charset="-122"/>
              </a:defRPr>
            </a:lvl5pPr>
            <a:lvl6pPr marL="25146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6pPr>
            <a:lvl7pPr marL="29718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7pPr>
            <a:lvl8pPr marL="34290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8pPr>
            <a:lvl9pPr marL="3886200" indent="-228600" eaLnBrk="0" fontAlgn="base" hangingPunct="0">
              <a:lnSpc>
                <a:spcPct val="140000"/>
              </a:lnSpc>
              <a:spcBef>
                <a:spcPct val="30000"/>
              </a:spcBef>
              <a:spcAft>
                <a:spcPct val="0"/>
              </a:spcAft>
              <a:buFont typeface="FrutigerNext LT Medium" pitchFamily="34" charset="0"/>
              <a:buChar char="~"/>
              <a:defRPr sz="1600">
                <a:solidFill>
                  <a:schemeClr val="tx1"/>
                </a:solidFill>
                <a:latin typeface="FrutigerNext LT Medium" pitchFamily="34" charset="0"/>
                <a:ea typeface="华文细黑"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35" name="云形 34"/>
          <p:cNvSpPr/>
          <p:nvPr/>
        </p:nvSpPr>
        <p:spPr bwMode="auto">
          <a:xfrm>
            <a:off x="3851275" y="2979738"/>
            <a:ext cx="2665413" cy="1457325"/>
          </a:xfrm>
          <a:prstGeom prst="clou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9525" cap="flat" cmpd="sng" algn="ctr">
            <a:solidFill>
              <a:schemeClr val="tx1"/>
            </a:solidFill>
            <a:prstDash val="solid"/>
            <a:round/>
            <a:headEnd type="none" w="med" len="med"/>
            <a:tailEnd type="none" w="med" len="med"/>
          </a:ln>
          <a:effectLst/>
        </p:spPr>
        <p:txBody>
          <a:bodyPr anchor="ctr"/>
          <a:lstStyle/>
          <a:p>
            <a:pPr algn="ctr" eaLnBrk="1" fontAlgn="t" hangingPunct="1">
              <a:defRPr/>
            </a:pPr>
            <a:r>
              <a:rPr lang="zh-CN" altLang="en-US" sz="3600" b="1" dirty="0">
                <a:latin typeface="+mn-lt"/>
                <a:ea typeface="+mn-ea"/>
              </a:rPr>
              <a:t>云计算</a:t>
            </a:r>
            <a:endParaRPr lang="zh-CN" altLang="en-US" sz="3600" b="1" dirty="0">
              <a:latin typeface="+mn-lt"/>
              <a:ea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pGU.IQE8jUk2.jNdW4rdq1g"/>
</p:tagLst>
</file>

<file path=ppt/tags/tag10.xml><?xml version="1.0" encoding="utf-8"?>
<p:tagLst xmlns:p="http://schemas.openxmlformats.org/presentationml/2006/main">
  <p:tag name="THINKCELLSHAPEDONOTDELETE" val="pY_VQzO5.g0OToDfoE.Waew"/>
</p:tagLst>
</file>

<file path=ppt/tags/tag11.xml><?xml version="1.0" encoding="utf-8"?>
<p:tagLst xmlns:p="http://schemas.openxmlformats.org/presentationml/2006/main">
  <p:tag name="THINKCELLSHAPEDONOTDELETE" val="pDZCnGUyL2EawJU43yECj7w"/>
</p:tagLst>
</file>

<file path=ppt/tags/tag12.xml><?xml version="1.0" encoding="utf-8"?>
<p:tagLst xmlns:p="http://schemas.openxmlformats.org/presentationml/2006/main">
  <p:tag name="THINKCELLSHAPEDONOTDELETE" val="prWg3Zo2BPESf3ByjTZ72ew"/>
</p:tagLst>
</file>

<file path=ppt/tags/tag13.xml><?xml version="1.0" encoding="utf-8"?>
<p:tagLst xmlns:p="http://schemas.openxmlformats.org/presentationml/2006/main">
  <p:tag name="THINKCELLSHAPEDONOTDELETE" val="p.QD0BnBQzU20ijnGGYlMng"/>
</p:tagLst>
</file>

<file path=ppt/tags/tag14.xml><?xml version="1.0" encoding="utf-8"?>
<p:tagLst xmlns:p="http://schemas.openxmlformats.org/presentationml/2006/main">
  <p:tag name="THINKCELLSHAPEDONOTDELETE" val="pjIX0tIsOeE2ptL9JGO7kpA"/>
</p:tagLst>
</file>

<file path=ppt/tags/tag15.xml><?xml version="1.0" encoding="utf-8"?>
<p:tagLst xmlns:p="http://schemas.openxmlformats.org/presentationml/2006/main">
  <p:tag name="THINKCELLSHAPEDONOTDELETE" val="pb_cHwYmWkUK0qXAMxZGxVg"/>
</p:tagLst>
</file>

<file path=ppt/tags/tag16.xml><?xml version="1.0" encoding="utf-8"?>
<p:tagLst xmlns:p="http://schemas.openxmlformats.org/presentationml/2006/main">
  <p:tag name="THINKCELLSHAPEDONOTDELETE" val="p90dMyYC2A02h2dC9SONntw"/>
</p:tagLst>
</file>

<file path=ppt/tags/tag17.xml><?xml version="1.0" encoding="utf-8"?>
<p:tagLst xmlns:p="http://schemas.openxmlformats.org/presentationml/2006/main">
  <p:tag name="THINKCELLSHAPEDONOTDELETE" val="pY_VQzO5.g0OToDfoE.Waew"/>
</p:tagLst>
</file>

<file path=ppt/tags/tag18.xml><?xml version="1.0" encoding="utf-8"?>
<p:tagLst xmlns:p="http://schemas.openxmlformats.org/presentationml/2006/main">
  <p:tag name="THINKCELLSHAPEDONOTDELETE" val="pivfkw_oLp0a32Bz0yJQTvQ"/>
</p:tagLst>
</file>

<file path=ppt/tags/tag19.xml><?xml version="1.0" encoding="utf-8"?>
<p:tagLst xmlns:p="http://schemas.openxmlformats.org/presentationml/2006/main">
  <p:tag name="THINKCELLSHAPEDONOTDELETE" val="phdN2UCAF_E2Re9VTWS2IQQ"/>
</p:tagLst>
</file>

<file path=ppt/tags/tag2.xml><?xml version="1.0" encoding="utf-8"?>
<p:tagLst xmlns:p="http://schemas.openxmlformats.org/presentationml/2006/main">
  <p:tag name="THINKCELLSHAPEDONOTDELETE" val="pS3z3vzTl9UW7YioyBAVQeQ"/>
</p:tagLst>
</file>

<file path=ppt/tags/tag20.xml><?xml version="1.0" encoding="utf-8"?>
<p:tagLst xmlns:p="http://schemas.openxmlformats.org/presentationml/2006/main">
  <p:tag name="THINKCELLSHAPEDONOTDELETE" val="tYhiF_mwFKkKa1iLqlf2JEQ"/>
</p:tagLst>
</file>

<file path=ppt/tags/tag21.xml><?xml version="1.0" encoding="utf-8"?>
<p:tagLst xmlns:p="http://schemas.openxmlformats.org/presentationml/2006/main">
  <p:tag name="THINKCELLSHAPEDONOTDELETE" val="p_imI6bd_ZU6AKjvxkaWofw"/>
</p:tagLst>
</file>

<file path=ppt/tags/tag22.xml><?xml version="1.0" encoding="utf-8"?>
<p:tagLst xmlns:p="http://schemas.openxmlformats.org/presentationml/2006/main">
  <p:tag name="THINKCELLSHAPEDONOTDELETE" val="pjv45Oq49.0yofBzUsnxFMQ"/>
</p:tagLst>
</file>

<file path=ppt/tags/tag23.xml><?xml version="1.0" encoding="utf-8"?>
<p:tagLst xmlns:p="http://schemas.openxmlformats.org/presentationml/2006/main">
  <p:tag name="THINKCELLSHAPEDONOTDELETE" val="pYDpnHgM3Pk6aGOmGbMwqrA"/>
</p:tagLst>
</file>

<file path=ppt/tags/tag24.xml><?xml version="1.0" encoding="utf-8"?>
<p:tagLst xmlns:p="http://schemas.openxmlformats.org/presentationml/2006/main">
  <p:tag name="THINKCELLSHAPEDONOTDELETE" val="piOT5j7BUn0KOY2yR8CcDYg"/>
</p:tagLst>
</file>

<file path=ppt/tags/tag25.xml><?xml version="1.0" encoding="utf-8"?>
<p:tagLst xmlns:p="http://schemas.openxmlformats.org/presentationml/2006/main">
  <p:tag name="THINKCELLSHAPEDONOTDELETE" val="pRfowpN4m9E6IwxiXzCffAw"/>
</p:tagLst>
</file>

<file path=ppt/tags/tag26.xml><?xml version="1.0" encoding="utf-8"?>
<p:tagLst xmlns:p="http://schemas.openxmlformats.org/presentationml/2006/main">
  <p:tag name="THINKCELLSHAPEDONOTDELETE" val="pWi_9JEA7Nkq2SssUGa1HWQ"/>
</p:tagLst>
</file>

<file path=ppt/tags/tag27.xml><?xml version="1.0" encoding="utf-8"?>
<p:tagLst xmlns:p="http://schemas.openxmlformats.org/presentationml/2006/main">
  <p:tag name="THINKCELLSHAPEDONOTDELETE" val="pkA.cPi3JoUmnPlN7B6a20g"/>
</p:tagLst>
</file>

<file path=ppt/tags/tag28.xml><?xml version="1.0" encoding="utf-8"?>
<p:tagLst xmlns:p="http://schemas.openxmlformats.org/presentationml/2006/main">
  <p:tag name="THINKCELLSHAPEDONOTDELETE" val="pIruBbmSbEUWXXn7HZbmMfw"/>
</p:tagLst>
</file>

<file path=ppt/tags/tag29.xml><?xml version="1.0" encoding="utf-8"?>
<p:tagLst xmlns:p="http://schemas.openxmlformats.org/presentationml/2006/main">
  <p:tag name="THINKCELLSHAPEDONOTDELETE" val="pBV3whBZF3EO8NXg4ZCznDw"/>
</p:tagLst>
</file>

<file path=ppt/tags/tag3.xml><?xml version="1.0" encoding="utf-8"?>
<p:tagLst xmlns:p="http://schemas.openxmlformats.org/presentationml/2006/main">
  <p:tag name="THINKCELLSHAPEDONOTDELETE" val="phvPuTTPoFUG2NEj9hQnesg"/>
</p:tagLst>
</file>

<file path=ppt/tags/tag30.xml><?xml version="1.0" encoding="utf-8"?>
<p:tagLst xmlns:p="http://schemas.openxmlformats.org/presentationml/2006/main">
  <p:tag name="THINKCELLSHAPEDONOTDELETE" val="pKVui.a203kOYgcLEC1qThg"/>
</p:tagLst>
</file>

<file path=ppt/tags/tag31.xml><?xml version="1.0" encoding="utf-8"?>
<p:tagLst xmlns:p="http://schemas.openxmlformats.org/presentationml/2006/main">
  <p:tag name="THINKCELLSHAPEDONOTDELETE" val="pzq5af8xQ3kO1Q4NecyCI4g"/>
</p:tagLst>
</file>

<file path=ppt/tags/tag32.xml><?xml version="1.0" encoding="utf-8"?>
<p:tagLst xmlns:p="http://schemas.openxmlformats.org/presentationml/2006/main">
  <p:tag name="THINKCELLSHAPEDONOTDELETE" val="pC9YlIjNddUS.wJYdXBgCIA"/>
</p:tagLst>
</file>

<file path=ppt/tags/tag33.xml><?xml version="1.0" encoding="utf-8"?>
<p:tagLst xmlns:p="http://schemas.openxmlformats.org/presentationml/2006/main">
  <p:tag name="THINKCELLSHAPEDONOTDELETE" val="prSqHW4W_NESAkckOF8GUIA"/>
</p:tagLst>
</file>

<file path=ppt/tags/tag34.xml><?xml version="1.0" encoding="utf-8"?>
<p:tagLst xmlns:p="http://schemas.openxmlformats.org/presentationml/2006/main">
  <p:tag name="THINKCELLSHAPEDONOTDELETE" val="pwxPFW2H8nUGHqShDHsjb5A"/>
</p:tagLst>
</file>

<file path=ppt/tags/tag35.xml><?xml version="1.0" encoding="utf-8"?>
<p:tagLst xmlns:p="http://schemas.openxmlformats.org/presentationml/2006/main">
  <p:tag name="THINKCELLSHAPEDONOTDELETE" val="pMrzPIsQEykenoox81tY61A"/>
</p:tagLst>
</file>

<file path=ppt/tags/tag36.xml><?xml version="1.0" encoding="utf-8"?>
<p:tagLst xmlns:p="http://schemas.openxmlformats.org/presentationml/2006/main">
  <p:tag name="THINKCELLSHAPEDONOTDELETE" val="pwa2EOS4ea0Cl7hyI3oDiyw"/>
</p:tagLst>
</file>

<file path=ppt/tags/tag37.xml><?xml version="1.0" encoding="utf-8"?>
<p:tagLst xmlns:p="http://schemas.openxmlformats.org/presentationml/2006/main">
  <p:tag name="THINKCELLSHAPEDONOTDELETE" val="pFUAksXA4V0GM3OuTNelp6w"/>
</p:tagLst>
</file>

<file path=ppt/tags/tag38.xml><?xml version="1.0" encoding="utf-8"?>
<p:tagLst xmlns:p="http://schemas.openxmlformats.org/presentationml/2006/main">
  <p:tag name="THINKCELLSHAPEDONOTDELETE" val="pv2FpGMWX8UWujCyWu1MbCA"/>
</p:tagLst>
</file>

<file path=ppt/tags/tag39.xml><?xml version="1.0" encoding="utf-8"?>
<p:tagLst xmlns:p="http://schemas.openxmlformats.org/presentationml/2006/main">
  <p:tag name="THINKCELLSHAPEDONOTDELETE" val="pykyra9Qoe0a3PQMIqihkaw"/>
</p:tagLst>
</file>

<file path=ppt/tags/tag4.xml><?xml version="1.0" encoding="utf-8"?>
<p:tagLst xmlns:p="http://schemas.openxmlformats.org/presentationml/2006/main">
  <p:tag name="THINKCELLSHAPEDONOTDELETE" val="pJ4zKIAll8keRlQrPoTPglw"/>
</p:tagLst>
</file>

<file path=ppt/tags/tag40.xml><?xml version="1.0" encoding="utf-8"?>
<p:tagLst xmlns:p="http://schemas.openxmlformats.org/presentationml/2006/main">
  <p:tag name="THINKCELLSHAPEDONOTDELETE" val="psu9GHqMv20S2sj9nTpdXNA"/>
</p:tagLst>
</file>

<file path=ppt/tags/tag5.xml><?xml version="1.0" encoding="utf-8"?>
<p:tagLst xmlns:p="http://schemas.openxmlformats.org/presentationml/2006/main">
  <p:tag name="THINKCELLSHAPEDONOTDELETE" val="pDXpCUF5LVkewMzXmcUEmQA"/>
</p:tagLst>
</file>

<file path=ppt/tags/tag6.xml><?xml version="1.0" encoding="utf-8"?>
<p:tagLst xmlns:p="http://schemas.openxmlformats.org/presentationml/2006/main">
  <p:tag name="THINKCELLSHAPEDONOTDELETE" val="phIh_7Hzt0kWG6qi5NgNpBQ"/>
</p:tagLst>
</file>

<file path=ppt/tags/tag7.xml><?xml version="1.0" encoding="utf-8"?>
<p:tagLst xmlns:p="http://schemas.openxmlformats.org/presentationml/2006/main">
  <p:tag name="THINKCELLSHAPEDONOTDELETE" val="p4QnqcBXeG06KfTM60VI80w"/>
</p:tagLst>
</file>

<file path=ppt/tags/tag8.xml><?xml version="1.0" encoding="utf-8"?>
<p:tagLst xmlns:p="http://schemas.openxmlformats.org/presentationml/2006/main">
  <p:tag name="THINKCELLSHAPEDONOTDELETE" val="pZoy2VzTxK0uny8AUMiTBZw"/>
</p:tagLst>
</file>

<file path=ppt/tags/tag9.xml><?xml version="1.0" encoding="utf-8"?>
<p:tagLst xmlns:p="http://schemas.openxmlformats.org/presentationml/2006/main">
  <p:tag name="THINKCELLSHAPEDONOTDELETE" val="ps3HoYvD_z0i1YLBxgGt0sw"/>
</p:tagLst>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6581</Words>
  <Application>WPS 演示</Application>
  <PresentationFormat>On-screen Show (4:3)</PresentationFormat>
  <Paragraphs>1206</Paragraphs>
  <Slides>51</Slides>
  <Notes>51</Notes>
  <HiddenSlides>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69" baseType="lpstr">
      <vt:lpstr>Arial</vt:lpstr>
      <vt:lpstr>宋体</vt:lpstr>
      <vt:lpstr>Wingdings</vt:lpstr>
      <vt:lpstr>FrutigerNext LT Regular</vt:lpstr>
      <vt:lpstr>FrutigerNext LT Medium</vt:lpstr>
      <vt:lpstr>黑体</vt:lpstr>
      <vt:lpstr>FrutigerNext LT Light</vt:lpstr>
      <vt:lpstr>华文细黑</vt:lpstr>
      <vt:lpstr>MS PGothic</vt:lpstr>
      <vt:lpstr>微软雅黑</vt:lpstr>
      <vt:lpstr>Segoe Print</vt:lpstr>
      <vt:lpstr>Arial Unicode MS</vt:lpstr>
      <vt:lpstr>Arial Unicode MS</vt:lpstr>
      <vt:lpstr>华文细黑</vt:lpstr>
      <vt:lpstr>1#UC&amp;C母版初稿</vt:lpstr>
      <vt:lpstr>End</vt:lpstr>
      <vt:lpstr>Excel.Sheet.8</vt:lpstr>
      <vt:lpstr>Visio.Drawing.11</vt:lpstr>
      <vt:lpstr>第一章  云计算概念和价值</vt:lpstr>
      <vt:lpstr>目标</vt:lpstr>
      <vt:lpstr>目录</vt:lpstr>
      <vt:lpstr>云计算的概念</vt:lpstr>
      <vt:lpstr>云计算的关键特征</vt:lpstr>
      <vt:lpstr>技术视角:云计算=计算/存储的网络</vt:lpstr>
      <vt:lpstr>商业视角:云计算=信息电厂</vt:lpstr>
      <vt:lpstr>目录</vt:lpstr>
      <vt:lpstr>云计算产生的背景</vt:lpstr>
      <vt:lpstr>历史总是在轮回，IT也不例外</vt:lpstr>
      <vt:lpstr>云计算的演进历程</vt:lpstr>
      <vt:lpstr>下面的计算都不是云计算</vt:lpstr>
      <vt:lpstr>目录</vt:lpstr>
      <vt:lpstr>云计算的部署模式</vt:lpstr>
      <vt:lpstr>云计算的商业模式</vt:lpstr>
      <vt:lpstr>云计算的商业模式</vt:lpstr>
      <vt:lpstr>云计算的流派</vt:lpstr>
      <vt:lpstr>目录</vt:lpstr>
      <vt:lpstr>云计算技术体系：核心技术识别</vt:lpstr>
      <vt:lpstr>云计算关键技术</vt:lpstr>
      <vt:lpstr>云计算的硬件技术：计算架构</vt:lpstr>
      <vt:lpstr>云计算的硬件技术：存储系统</vt:lpstr>
      <vt:lpstr>云计算的硬件技术：数据中心的联网</vt:lpstr>
      <vt:lpstr>云计算的软件技术：集群管理</vt:lpstr>
      <vt:lpstr>目录</vt:lpstr>
      <vt:lpstr>资源整合、提高资源利用率</vt:lpstr>
      <vt:lpstr>快速部署，弹性扩容</vt:lpstr>
      <vt:lpstr>数据集中，信息安全</vt:lpstr>
      <vt:lpstr>自动调度，节能减排</vt:lpstr>
      <vt:lpstr>降温去噪，绿色办公</vt:lpstr>
      <vt:lpstr>高效维护，降低成本</vt:lpstr>
      <vt:lpstr>PowerPoint 演示文稿</vt:lpstr>
      <vt:lpstr>升级扩容不中断业务</vt:lpstr>
      <vt:lpstr>软硬件系统统一管理</vt:lpstr>
      <vt:lpstr>目录</vt:lpstr>
      <vt:lpstr>云计算正处于快速增长前的“临界点”</vt:lpstr>
      <vt:lpstr>云计算市场空间潜力巨大</vt:lpstr>
      <vt:lpstr>云计算应用</vt:lpstr>
      <vt:lpstr>目录</vt:lpstr>
      <vt:lpstr>行业形势：云计算处于战国时代</vt:lpstr>
      <vt:lpstr>华为云计算解决方案产品</vt:lpstr>
      <vt:lpstr>华为部署全球最大的办公桌面云</vt:lpstr>
      <vt:lpstr>华为桌面云案例：效果分析</vt:lpstr>
      <vt:lpstr>总结</vt:lpstr>
      <vt:lpstr>思考题</vt:lpstr>
      <vt:lpstr>习题</vt:lpstr>
      <vt:lpstr>习题</vt:lpstr>
      <vt:lpstr>缩略语 1</vt:lpstr>
      <vt:lpstr>缩略语 2</vt:lpstr>
      <vt:lpstr>缩略语 3</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Administrator</cp:lastModifiedBy>
  <cp:revision>2241</cp:revision>
  <dcterms:created xsi:type="dcterms:W3CDTF">2003-08-21T06:48:00Z</dcterms:created>
  <dcterms:modified xsi:type="dcterms:W3CDTF">2018-06-15T07:56:24Z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(4)gveyWYBIagR6fHK7WGnEDUzTGHXrVcQqJ7UwJCB3HJ8lsOmFPTCsPR1Tw/sZNqMmyZU6+NF4
5ejnn08eWR3rqGEaaApI74Yj9K6S50mvWtln1BFEvUCqVsBOriWTJLZOvLaV3Huw6ILc34N6
5Z0ux0rKr+PK3BeOlfL3RkeJf9R6a2ZTT4mx9g5ZaH/ZvXtGAWnFsD8ELL3tzQHdD4xlLePq
YGQHQzTk9BPHrdK652</vt:lpwstr>
  </property>
  <property fmtid="{D5CDD505-2E9C-101B-9397-08002B2CF9AE}" pid="14" name="_new_ms_pID_725431">
    <vt:lpwstr>6v7V/f8dQxlYGXkZffELh/9bV3Z5yeQlSIWfx/ioCJNFK+FkAJyuKL
DnleUAr9hQS20zHelFEJlhNPnknomhnBQCoVATgqlgXWj9QWSSjSMlbq6Vqujmz/JrwevkXi
3JRytA52zx6XIoCHam1KQdqene/pGDap30IueXvXpssx8nOtu5C3g8kKtdHBtk15SP2BA6hX
Wk8xyKAMFFEt4+WRcuUY9LiM2vpd5MqLZ4nI</vt:lpwstr>
  </property>
  <property fmtid="{D5CDD505-2E9C-101B-9397-08002B2CF9AE}" pid="15" name="_new_ms_pID_725432">
    <vt:lpwstr>DKZHW7RYPJeqA58IzHrq5fvpgzLRjCpVVw+B
DjA5tRVVZHwdO/IHx2+f4MR2dYec0GXHHrXrPn8IbSQpup2B+83wV3sjdkhkmUndVOpjSiae
u5z396JkHjcsh1TogrIjEPS1tRo2ZuJ17GTfyJRQjODGm6yP1NVqlWxVT27abo5ukUCa0ydP
EM54Vl03QEAXZiBbB1fyX9z5GJk2d58VGX9jYPUwgvlunQrbryf0OB</vt:lpwstr>
  </property>
  <property fmtid="{D5CDD505-2E9C-101B-9397-08002B2CF9AE}" pid="16" name="_new_ms_pID_725433">
    <vt:lpwstr>RlUaw1Lb8TvVkrzxhY
ilpdeiu1/gEBCa0ETnUEClBgZMA=</vt:lpwstr>
  </property>
  <property fmtid="{D5CDD505-2E9C-101B-9397-08002B2CF9AE}" pid="17" name="ContentTypeId">
    <vt:lpwstr>0x010100BE643EFD2480FE4DB2A2D6DBD02BC6CB</vt:lpwstr>
  </property>
  <property fmtid="{D5CDD505-2E9C-101B-9397-08002B2CF9AE}" pid="18" name="_readonly">
    <vt:lpwstr/>
  </property>
  <property fmtid="{D5CDD505-2E9C-101B-9397-08002B2CF9AE}" pid="19" name="_change">
    <vt:lpwstr/>
  </property>
  <property fmtid="{D5CDD505-2E9C-101B-9397-08002B2CF9AE}" pid="20" name="_full-control">
    <vt:lpwstr/>
  </property>
  <property fmtid="{D5CDD505-2E9C-101B-9397-08002B2CF9AE}" pid="21" name="sflag">
    <vt:lpwstr>1450948787</vt:lpwstr>
  </property>
  <property fmtid="{D5CDD505-2E9C-101B-9397-08002B2CF9AE}" pid="22" name="KSOProductBuildVer">
    <vt:lpwstr>2052-10.1.0.7245</vt:lpwstr>
  </property>
</Properties>
</file>