
<file path=[Content_Types].xml><?xml version="1.0" encoding="utf-8"?>
<Types xmlns="http://schemas.openxmlformats.org/package/2006/content-types">
  <Default Extension="png" ContentType="image/png"/>
  <Default Extension="jpeg" ContentType="image/jpe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2" r:id="rId3"/>
  </p:sldMasterIdLst>
  <p:notesMasterIdLst>
    <p:notesMasterId r:id="rId5"/>
  </p:notesMasterIdLst>
  <p:handoutMasterIdLst>
    <p:handoutMasterId r:id="rId61"/>
  </p:handoutMasterIdLst>
  <p:sldIdLst>
    <p:sldId id="257" r:id="rId4"/>
    <p:sldId id="258" r:id="rId6"/>
    <p:sldId id="259" r:id="rId7"/>
    <p:sldId id="260" r:id="rId8"/>
    <p:sldId id="311" r:id="rId9"/>
    <p:sldId id="261" r:id="rId10"/>
    <p:sldId id="262" r:id="rId11"/>
    <p:sldId id="263" r:id="rId12"/>
    <p:sldId id="264" r:id="rId13"/>
    <p:sldId id="265" r:id="rId14"/>
    <p:sldId id="266" r:id="rId15"/>
    <p:sldId id="312"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13" r:id="rId44"/>
    <p:sldId id="294" r:id="rId45"/>
    <p:sldId id="295" r:id="rId46"/>
    <p:sldId id="299" r:id="rId47"/>
    <p:sldId id="300" r:id="rId48"/>
    <p:sldId id="301" r:id="rId49"/>
    <p:sldId id="302" r:id="rId50"/>
    <p:sldId id="303" r:id="rId51"/>
    <p:sldId id="304" r:id="rId52"/>
    <p:sldId id="305" r:id="rId53"/>
    <p:sldId id="306" r:id="rId54"/>
    <p:sldId id="365" r:id="rId55"/>
    <p:sldId id="366" r:id="rId56"/>
    <p:sldId id="367" r:id="rId57"/>
    <p:sldId id="368" r:id="rId58"/>
    <p:sldId id="308" r:id="rId59"/>
    <p:sldId id="309" r:id="rId60"/>
  </p:sldIdLst>
  <p:sldSz cx="9144000" cy="6858000" type="screen4x3"/>
  <p:notesSz cx="7099300" cy="10234295"/>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8994" autoAdjust="0"/>
  </p:normalViewPr>
  <p:slideViewPr>
    <p:cSldViewPr showGuides="1">
      <p:cViewPr varScale="1">
        <p:scale>
          <a:sx n="63" d="100"/>
          <a:sy n="63" d="100"/>
        </p:scale>
        <p:origin x="1644" y="60"/>
      </p:cViewPr>
      <p:guideLst>
        <p:guide orient="horz" pos="2341"/>
        <p:guide orient="horz" pos="867"/>
        <p:guide orient="horz" pos="5"/>
        <p:guide orient="horz" pos="3453"/>
        <p:guide pos="476"/>
        <p:guide pos="2880"/>
        <p:guide pos="5420"/>
      </p:guideLst>
    </p:cSldViewPr>
  </p:slideViewPr>
  <p:notesTextViewPr>
    <p:cViewPr>
      <p:scale>
        <a:sx n="3" d="2"/>
        <a:sy n="3" d="2"/>
      </p:scale>
      <p:origin x="0" y="0"/>
    </p:cViewPr>
  </p:notesTextViewPr>
  <p:sorterViewPr>
    <p:cViewPr>
      <p:scale>
        <a:sx n="66" d="100"/>
        <a:sy n="66" d="100"/>
      </p:scale>
      <p:origin x="0" y="3576"/>
    </p:cViewPr>
  </p:sorterViewPr>
  <p:notesViewPr>
    <p:cSldViewPr showGuides="1">
      <p:cViewPr varScale="1">
        <p:scale>
          <a:sx n="88" d="100"/>
          <a:sy n="88" d="100"/>
        </p:scale>
        <p:origin x="3036" y="90"/>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2805DD-6D44-454F-ABDB-CBF3578B6648}" type="doc">
      <dgm:prSet loTypeId="urn:microsoft.com/office/officeart/2005/8/layout/cycle4#1" loCatId="cycle" qsTypeId="urn:microsoft.com/office/officeart/2005/8/quickstyle/3d7#1" qsCatId="3D" csTypeId="urn:microsoft.com/office/officeart/2005/8/colors/accent0_3#1" csCatId="mainScheme" phldr="1"/>
      <dgm:spPr/>
      <dgm:t>
        <a:bodyPr/>
        <a:lstStyle/>
        <a:p>
          <a:endParaRPr lang="zh-CN" altLang="en-US"/>
        </a:p>
      </dgm:t>
    </dgm:pt>
    <dgm:pt modelId="{1314AB64-81E2-4C44-8441-B50944698323}">
      <dgm:prSet phldrT="[文本]" custT="1"/>
      <dgm:spPr/>
      <dgm:t>
        <a:bodyPr/>
        <a:lstStyle/>
        <a:p>
          <a:r>
            <a:rPr lang="zh-CN" altLang="en-US" sz="2400" dirty="0" smtClean="0">
              <a:latin typeface="+mn-lt"/>
              <a:ea typeface="+mn-ea"/>
            </a:rPr>
            <a:t>高可用</a:t>
          </a:r>
          <a:endParaRPr lang="zh-CN" altLang="en-US" sz="2400" dirty="0">
            <a:latin typeface="+mn-lt"/>
            <a:ea typeface="+mn-ea"/>
          </a:endParaRPr>
        </a:p>
      </dgm:t>
    </dgm:pt>
    <dgm:pt modelId="{C61A1465-3257-42D6-ADFE-03CA44E127FA}" cxnId="{AAABB905-A533-46F2-969B-61617BC65213}" type="parTrans">
      <dgm:prSet/>
      <dgm:spPr/>
      <dgm:t>
        <a:bodyPr/>
        <a:lstStyle/>
        <a:p>
          <a:endParaRPr lang="zh-CN" altLang="en-US" sz="3200">
            <a:latin typeface="+mn-lt"/>
            <a:ea typeface="+mn-ea"/>
          </a:endParaRPr>
        </a:p>
      </dgm:t>
    </dgm:pt>
    <dgm:pt modelId="{93FA25C5-CD9A-46C4-9BD5-B9DC1177A407}" cxnId="{AAABB905-A533-46F2-969B-61617BC65213}" type="sibTrans">
      <dgm:prSet/>
      <dgm:spPr/>
      <dgm:t>
        <a:bodyPr/>
        <a:lstStyle/>
        <a:p>
          <a:endParaRPr lang="zh-CN" altLang="en-US" sz="3200">
            <a:latin typeface="+mn-lt"/>
            <a:ea typeface="+mn-ea"/>
          </a:endParaRPr>
        </a:p>
      </dgm:t>
    </dgm:pt>
    <dgm:pt modelId="{83941F80-D4A4-4829-AFA1-28815174EDF4}">
      <dgm:prSet phldrT="[文本]" custT="1"/>
      <dgm:spPr/>
      <dgm:t>
        <a:bodyPr/>
        <a:lstStyle/>
        <a:p>
          <a:r>
            <a:rPr lang="zh-CN" altLang="en-US" sz="2400" dirty="0" smtClean="0">
              <a:latin typeface="+mn-lt"/>
              <a:ea typeface="+mn-ea"/>
            </a:rPr>
            <a:t>高效率</a:t>
          </a:r>
          <a:endParaRPr lang="zh-CN" altLang="en-US" sz="2400" dirty="0">
            <a:latin typeface="+mn-lt"/>
            <a:ea typeface="+mn-ea"/>
          </a:endParaRPr>
        </a:p>
      </dgm:t>
    </dgm:pt>
    <dgm:pt modelId="{CF0D5D40-576A-4A7C-8038-AF0DD7557C1F}" cxnId="{DEC89713-074B-44A4-AAD1-C477B5964443}" type="parTrans">
      <dgm:prSet/>
      <dgm:spPr/>
      <dgm:t>
        <a:bodyPr/>
        <a:lstStyle/>
        <a:p>
          <a:endParaRPr lang="zh-CN" altLang="en-US" sz="3200">
            <a:latin typeface="+mn-lt"/>
            <a:ea typeface="+mn-ea"/>
          </a:endParaRPr>
        </a:p>
      </dgm:t>
    </dgm:pt>
    <dgm:pt modelId="{C7EC16FB-C009-45BB-93E5-2D43CD10782B}" cxnId="{DEC89713-074B-44A4-AAD1-C477B5964443}" type="sibTrans">
      <dgm:prSet/>
      <dgm:spPr/>
      <dgm:t>
        <a:bodyPr/>
        <a:lstStyle/>
        <a:p>
          <a:endParaRPr lang="zh-CN" altLang="en-US" sz="3200">
            <a:latin typeface="+mn-lt"/>
            <a:ea typeface="+mn-ea"/>
          </a:endParaRPr>
        </a:p>
      </dgm:t>
    </dgm:pt>
    <dgm:pt modelId="{B461444A-EC54-44F2-A3F3-CBAA7C1F78E5}">
      <dgm:prSet phldrT="[文本]" custT="1"/>
      <dgm:spPr/>
      <dgm:t>
        <a:bodyPr/>
        <a:lstStyle/>
        <a:p>
          <a:r>
            <a:rPr lang="zh-CN" altLang="en-US" sz="2400" dirty="0" smtClean="0">
              <a:latin typeface="+mn-lt"/>
              <a:ea typeface="+mn-ea"/>
            </a:rPr>
            <a:t>兼容互通</a:t>
          </a:r>
          <a:endParaRPr lang="zh-CN" altLang="en-US" sz="2400" dirty="0">
            <a:latin typeface="+mn-lt"/>
            <a:ea typeface="+mn-ea"/>
          </a:endParaRPr>
        </a:p>
      </dgm:t>
    </dgm:pt>
    <dgm:pt modelId="{FAFC60EB-779B-4A40-A0AD-2F1AD8021BA8}" cxnId="{400DF90B-4610-4B74-96BF-3C2412477835}" type="parTrans">
      <dgm:prSet/>
      <dgm:spPr/>
      <dgm:t>
        <a:bodyPr/>
        <a:lstStyle/>
        <a:p>
          <a:endParaRPr lang="zh-CN" altLang="en-US" sz="3200">
            <a:latin typeface="+mn-lt"/>
            <a:ea typeface="+mn-ea"/>
          </a:endParaRPr>
        </a:p>
      </dgm:t>
    </dgm:pt>
    <dgm:pt modelId="{0CDF8A84-1653-48B0-B5B2-EE6780F66057}" cxnId="{400DF90B-4610-4B74-96BF-3C2412477835}" type="sibTrans">
      <dgm:prSet/>
      <dgm:spPr/>
      <dgm:t>
        <a:bodyPr/>
        <a:lstStyle/>
        <a:p>
          <a:endParaRPr lang="zh-CN" altLang="en-US" sz="3200">
            <a:latin typeface="+mn-lt"/>
            <a:ea typeface="+mn-ea"/>
          </a:endParaRPr>
        </a:p>
      </dgm:t>
    </dgm:pt>
    <dgm:pt modelId="{C9DF3466-2E68-4E2D-B814-228E481F722B}">
      <dgm:prSet phldrT="[文本]" custT="1"/>
      <dgm:spPr/>
      <dgm:t>
        <a:bodyPr/>
        <a:lstStyle/>
        <a:p>
          <a:r>
            <a:rPr lang="zh-CN" altLang="en-US" sz="1400" dirty="0" smtClean="0">
              <a:latin typeface="+mn-lt"/>
              <a:ea typeface="+mn-ea"/>
            </a:rPr>
            <a:t>兼容行业特殊操作系统</a:t>
          </a:r>
          <a:endParaRPr lang="zh-CN" altLang="en-US" sz="1400" dirty="0">
            <a:latin typeface="+mn-lt"/>
            <a:ea typeface="+mn-ea"/>
          </a:endParaRPr>
        </a:p>
      </dgm:t>
    </dgm:pt>
    <dgm:pt modelId="{08444AC5-69A7-492A-9F42-B4B7A700D176}" cxnId="{5DCCBBE3-FB6E-49D3-895B-1CEB02FFAB0A}" type="parTrans">
      <dgm:prSet/>
      <dgm:spPr/>
      <dgm:t>
        <a:bodyPr/>
        <a:lstStyle/>
        <a:p>
          <a:endParaRPr lang="zh-CN" altLang="en-US" sz="3200">
            <a:latin typeface="+mn-lt"/>
            <a:ea typeface="+mn-ea"/>
          </a:endParaRPr>
        </a:p>
      </dgm:t>
    </dgm:pt>
    <dgm:pt modelId="{DEEA99D5-0913-4525-A295-D31C8EE9340C}" cxnId="{5DCCBBE3-FB6E-49D3-895B-1CEB02FFAB0A}" type="sibTrans">
      <dgm:prSet/>
      <dgm:spPr/>
      <dgm:t>
        <a:bodyPr/>
        <a:lstStyle/>
        <a:p>
          <a:endParaRPr lang="zh-CN" altLang="en-US" sz="3200">
            <a:latin typeface="+mn-lt"/>
            <a:ea typeface="+mn-ea"/>
          </a:endParaRPr>
        </a:p>
      </dgm:t>
    </dgm:pt>
    <dgm:pt modelId="{C622841B-9023-4685-8FBB-4F98C79C6890}">
      <dgm:prSet phldrT="[文本]" custT="1"/>
      <dgm:spPr/>
      <dgm:t>
        <a:bodyPr/>
        <a:lstStyle/>
        <a:p>
          <a:r>
            <a:rPr lang="zh-CN" altLang="en-US" sz="2400" dirty="0" smtClean="0">
              <a:latin typeface="+mn-lt"/>
              <a:ea typeface="+mn-ea"/>
            </a:rPr>
            <a:t>高性能</a:t>
          </a:r>
          <a:endParaRPr lang="zh-CN" altLang="en-US" sz="2400" dirty="0">
            <a:latin typeface="+mn-lt"/>
            <a:ea typeface="+mn-ea"/>
          </a:endParaRPr>
        </a:p>
      </dgm:t>
    </dgm:pt>
    <dgm:pt modelId="{81ED9B18-D222-4E28-A244-F099059CD485}" cxnId="{C7C0692B-94FE-437F-9ADD-E30EB4B5E7D0}" type="parTrans">
      <dgm:prSet/>
      <dgm:spPr/>
      <dgm:t>
        <a:bodyPr/>
        <a:lstStyle/>
        <a:p>
          <a:endParaRPr lang="zh-CN" altLang="en-US" sz="3200">
            <a:latin typeface="+mn-lt"/>
            <a:ea typeface="+mn-ea"/>
          </a:endParaRPr>
        </a:p>
      </dgm:t>
    </dgm:pt>
    <dgm:pt modelId="{067CF78E-B8E9-4484-A0A3-6587BEBBAD45}" cxnId="{C7C0692B-94FE-437F-9ADD-E30EB4B5E7D0}" type="sibTrans">
      <dgm:prSet/>
      <dgm:spPr/>
      <dgm:t>
        <a:bodyPr/>
        <a:lstStyle/>
        <a:p>
          <a:endParaRPr lang="zh-CN" altLang="en-US" sz="3200">
            <a:latin typeface="+mn-lt"/>
            <a:ea typeface="+mn-ea"/>
          </a:endParaRPr>
        </a:p>
      </dgm:t>
    </dgm:pt>
    <dgm:pt modelId="{5C4E65F2-9C22-41E1-9B49-F50DE90C4729}">
      <dgm:prSet phldrT="[文本]" custT="1"/>
      <dgm:spPr/>
      <dgm:t>
        <a:bodyPr anchor="b" anchorCtr="1"/>
        <a:lstStyle/>
        <a:p>
          <a:r>
            <a:rPr lang="zh-CN" altLang="en-US" sz="1400" dirty="0" smtClean="0">
              <a:latin typeface="+mn-lt"/>
              <a:ea typeface="+mn-ea"/>
            </a:rPr>
            <a:t>基于</a:t>
          </a:r>
          <a:r>
            <a:rPr lang="en-US" altLang="zh-CN" sz="1400" dirty="0" smtClean="0">
              <a:latin typeface="+mn-lt"/>
              <a:ea typeface="+mn-ea"/>
            </a:rPr>
            <a:t>NUMA</a:t>
          </a:r>
          <a:r>
            <a:rPr lang="zh-CN" altLang="en-US" sz="1400" dirty="0" smtClean="0">
              <a:latin typeface="+mn-lt"/>
              <a:ea typeface="+mn-ea"/>
            </a:rPr>
            <a:t>架构的亲和性调度</a:t>
          </a:r>
          <a:endParaRPr lang="zh-CN" altLang="en-US" sz="1400" dirty="0">
            <a:latin typeface="+mn-lt"/>
            <a:ea typeface="+mn-ea"/>
          </a:endParaRPr>
        </a:p>
      </dgm:t>
    </dgm:pt>
    <dgm:pt modelId="{7F63C7A0-707F-462E-A5E4-D82875390EBA}" cxnId="{A0B366B1-6C62-4ECC-8EC4-442C206CFF25}" type="parTrans">
      <dgm:prSet/>
      <dgm:spPr/>
      <dgm:t>
        <a:bodyPr/>
        <a:lstStyle/>
        <a:p>
          <a:endParaRPr lang="zh-CN" altLang="en-US" sz="3200">
            <a:latin typeface="+mn-lt"/>
            <a:ea typeface="+mn-ea"/>
          </a:endParaRPr>
        </a:p>
      </dgm:t>
    </dgm:pt>
    <dgm:pt modelId="{90A6BAE6-0E95-4604-A3FD-F5B7EC47DF74}" cxnId="{A0B366B1-6C62-4ECC-8EC4-442C206CFF25}" type="sibTrans">
      <dgm:prSet/>
      <dgm:spPr/>
      <dgm:t>
        <a:bodyPr/>
        <a:lstStyle/>
        <a:p>
          <a:endParaRPr lang="zh-CN" altLang="en-US" sz="3200">
            <a:latin typeface="+mn-lt"/>
            <a:ea typeface="+mn-ea"/>
          </a:endParaRPr>
        </a:p>
      </dgm:t>
    </dgm:pt>
    <dgm:pt modelId="{4B0007E5-32FD-4DE3-8B02-6DA782060B93}">
      <dgm:prSet phldrT="[文本]" custT="1"/>
      <dgm:spPr/>
      <dgm:t>
        <a:bodyPr/>
        <a:lstStyle/>
        <a:p>
          <a:r>
            <a:rPr lang="zh-CN" altLang="en-US" sz="1400" dirty="0" smtClean="0">
              <a:latin typeface="+mn-lt"/>
              <a:ea typeface="+mn-ea"/>
            </a:rPr>
            <a:t>虚拟机远程挂载光驱</a:t>
          </a:r>
          <a:endParaRPr lang="zh-CN" altLang="en-US" sz="1400" dirty="0">
            <a:latin typeface="+mn-lt"/>
            <a:ea typeface="+mn-ea"/>
          </a:endParaRPr>
        </a:p>
      </dgm:t>
    </dgm:pt>
    <dgm:pt modelId="{2C22D586-E442-4B4F-8B8B-81B867BFD26B}" cxnId="{DA998E2F-1A43-4811-8CC2-9276C35E30B9}" type="parTrans">
      <dgm:prSet/>
      <dgm:spPr/>
      <dgm:t>
        <a:bodyPr/>
        <a:lstStyle/>
        <a:p>
          <a:endParaRPr lang="zh-CN" altLang="en-US" sz="3200">
            <a:latin typeface="+mn-lt"/>
            <a:ea typeface="+mn-ea"/>
          </a:endParaRPr>
        </a:p>
      </dgm:t>
    </dgm:pt>
    <dgm:pt modelId="{B9BAC20C-193C-476F-A447-60B323C72D3D}" cxnId="{DA998E2F-1A43-4811-8CC2-9276C35E30B9}" type="sibTrans">
      <dgm:prSet/>
      <dgm:spPr/>
      <dgm:t>
        <a:bodyPr/>
        <a:lstStyle/>
        <a:p>
          <a:endParaRPr lang="zh-CN" altLang="en-US" sz="3200">
            <a:latin typeface="+mn-lt"/>
            <a:ea typeface="+mn-ea"/>
          </a:endParaRPr>
        </a:p>
      </dgm:t>
    </dgm:pt>
    <dgm:pt modelId="{B65E0125-9E8F-4D3C-A9B3-39E2B7B9F15E}">
      <dgm:prSet phldrT="[文本]" custT="1"/>
      <dgm:spPr/>
      <dgm:t>
        <a:bodyPr anchor="b" anchorCtr="1"/>
        <a:lstStyle/>
        <a:p>
          <a:r>
            <a:rPr lang="en-US" altLang="zh-CN" sz="1400" dirty="0" smtClean="0">
              <a:latin typeface="+mn-lt"/>
              <a:ea typeface="+mn-ea"/>
            </a:rPr>
            <a:t>GPU</a:t>
          </a:r>
          <a:r>
            <a:rPr lang="zh-CN" altLang="en-US" sz="1400" dirty="0" smtClean="0">
              <a:latin typeface="+mn-lt"/>
              <a:ea typeface="+mn-ea"/>
            </a:rPr>
            <a:t>硬件虚拟化</a:t>
          </a:r>
          <a:endParaRPr lang="zh-CN" altLang="en-US" sz="1400" dirty="0">
            <a:latin typeface="+mn-lt"/>
            <a:ea typeface="+mn-ea"/>
          </a:endParaRPr>
        </a:p>
      </dgm:t>
    </dgm:pt>
    <dgm:pt modelId="{B8480841-91D5-4B4E-94A7-64B391268C67}" cxnId="{13C37108-C971-42DA-BC43-E742A9B32093}" type="parTrans">
      <dgm:prSet/>
      <dgm:spPr/>
      <dgm:t>
        <a:bodyPr/>
        <a:lstStyle/>
        <a:p>
          <a:endParaRPr lang="zh-CN" altLang="en-US" sz="3200">
            <a:latin typeface="+mn-lt"/>
            <a:ea typeface="+mn-ea"/>
          </a:endParaRPr>
        </a:p>
      </dgm:t>
    </dgm:pt>
    <dgm:pt modelId="{79C83053-368D-490E-8758-0D5AD58DD7EC}" cxnId="{13C37108-C971-42DA-BC43-E742A9B32093}" type="sibTrans">
      <dgm:prSet/>
      <dgm:spPr/>
      <dgm:t>
        <a:bodyPr/>
        <a:lstStyle/>
        <a:p>
          <a:endParaRPr lang="zh-CN" altLang="en-US" sz="3200">
            <a:latin typeface="+mn-lt"/>
            <a:ea typeface="+mn-ea"/>
          </a:endParaRPr>
        </a:p>
      </dgm:t>
    </dgm:pt>
    <dgm:pt modelId="{88FE945E-EDC2-436E-84FF-47A523D3C98C}">
      <dgm:prSet phldrT="[文本]" custT="1"/>
      <dgm:spPr/>
      <dgm:t>
        <a:bodyPr/>
        <a:lstStyle/>
        <a:p>
          <a:pPr algn="l"/>
          <a:r>
            <a:rPr lang="zh-CN" altLang="en-US" sz="1400" dirty="0" smtClean="0">
              <a:latin typeface="+mn-lt"/>
              <a:ea typeface="+mn-ea"/>
            </a:rPr>
            <a:t>存储自动精简配置，减少存储投资</a:t>
          </a:r>
          <a:endParaRPr lang="zh-CN" altLang="en-US" sz="1400" dirty="0">
            <a:latin typeface="+mn-lt"/>
            <a:ea typeface="+mn-ea"/>
          </a:endParaRPr>
        </a:p>
      </dgm:t>
    </dgm:pt>
    <dgm:pt modelId="{472A114D-EA5D-4666-81D6-687534A02C8D}" cxnId="{878795F5-1BC8-42A9-8709-6D47A6AA2BCB}" type="parTrans">
      <dgm:prSet/>
      <dgm:spPr/>
      <dgm:t>
        <a:bodyPr/>
        <a:lstStyle/>
        <a:p>
          <a:endParaRPr lang="zh-CN" altLang="en-US" sz="3200">
            <a:latin typeface="+mn-lt"/>
            <a:ea typeface="+mn-ea"/>
          </a:endParaRPr>
        </a:p>
      </dgm:t>
    </dgm:pt>
    <dgm:pt modelId="{4849DEBD-1F8B-4392-AE4F-FB08EF071BAB}" cxnId="{878795F5-1BC8-42A9-8709-6D47A6AA2BCB}" type="sibTrans">
      <dgm:prSet/>
      <dgm:spPr/>
      <dgm:t>
        <a:bodyPr/>
        <a:lstStyle/>
        <a:p>
          <a:endParaRPr lang="zh-CN" altLang="en-US" sz="3200">
            <a:latin typeface="+mn-lt"/>
            <a:ea typeface="+mn-ea"/>
          </a:endParaRPr>
        </a:p>
      </dgm:t>
    </dgm:pt>
    <dgm:pt modelId="{002387BD-FBE9-4A33-85AF-9682207DCE3B}">
      <dgm:prSet custT="1"/>
      <dgm:spPr/>
      <dgm:t>
        <a:bodyPr/>
        <a:lstStyle/>
        <a:p>
          <a:pPr algn="l"/>
          <a:r>
            <a:rPr lang="zh-CN" altLang="en-US" sz="1400" dirty="0" smtClean="0">
              <a:latin typeface="+mn-lt"/>
              <a:ea typeface="+mn-ea"/>
            </a:rPr>
            <a:t>链接克隆技术，节省存储空间</a:t>
          </a:r>
          <a:endParaRPr lang="en-US" altLang="zh-CN" sz="1400" dirty="0" smtClean="0">
            <a:latin typeface="+mn-lt"/>
            <a:ea typeface="+mn-ea"/>
          </a:endParaRPr>
        </a:p>
      </dgm:t>
    </dgm:pt>
    <dgm:pt modelId="{5C06036A-A0B9-454B-959B-6CF2E8750E11}" cxnId="{2B37F14A-D674-4090-BDA3-2AAEFD729E51}" type="parTrans">
      <dgm:prSet/>
      <dgm:spPr/>
      <dgm:t>
        <a:bodyPr/>
        <a:lstStyle/>
        <a:p>
          <a:endParaRPr lang="zh-CN" altLang="en-US" sz="3200">
            <a:latin typeface="+mn-lt"/>
            <a:ea typeface="+mn-ea"/>
          </a:endParaRPr>
        </a:p>
      </dgm:t>
    </dgm:pt>
    <dgm:pt modelId="{7A1DBAAD-CFB0-4A07-A719-0CD9318C89E7}" cxnId="{2B37F14A-D674-4090-BDA3-2AAEFD729E51}" type="sibTrans">
      <dgm:prSet/>
      <dgm:spPr/>
      <dgm:t>
        <a:bodyPr/>
        <a:lstStyle/>
        <a:p>
          <a:endParaRPr lang="zh-CN" altLang="en-US" sz="3200">
            <a:latin typeface="+mn-lt"/>
            <a:ea typeface="+mn-ea"/>
          </a:endParaRPr>
        </a:p>
      </dgm:t>
    </dgm:pt>
    <dgm:pt modelId="{A619BBA9-3768-4B38-A4F5-DAAFC7697EB0}">
      <dgm:prSet phldrT="[文本]" custT="1"/>
      <dgm:spPr/>
      <dgm:t>
        <a:bodyPr/>
        <a:lstStyle/>
        <a:p>
          <a:r>
            <a:rPr lang="zh-CN" altLang="en-US" sz="1400" dirty="0" smtClean="0">
              <a:latin typeface="+mn-lt"/>
              <a:ea typeface="+mn-ea"/>
            </a:rPr>
            <a:t>虚拟机热迁移技术（</a:t>
          </a:r>
          <a:r>
            <a:rPr lang="en-US" altLang="zh-CN" sz="1400" dirty="0" smtClean="0">
              <a:latin typeface="+mn-lt"/>
              <a:ea typeface="+mn-ea"/>
            </a:rPr>
            <a:t>VM Motion</a:t>
          </a:r>
          <a:r>
            <a:rPr lang="zh-CN" altLang="en-US" sz="1400" dirty="0" smtClean="0">
              <a:latin typeface="+mn-lt"/>
              <a:ea typeface="+mn-ea"/>
            </a:rPr>
            <a:t>）</a:t>
          </a:r>
          <a:endParaRPr lang="zh-CN" altLang="en-US" sz="1400" dirty="0">
            <a:latin typeface="+mn-lt"/>
            <a:ea typeface="+mn-ea"/>
          </a:endParaRPr>
        </a:p>
      </dgm:t>
    </dgm:pt>
    <dgm:pt modelId="{3C7A4377-912B-4F0B-A523-DD07945646F6}" cxnId="{C0A2FD86-01A1-46BE-82A8-B155D45FA6FE}" type="parTrans">
      <dgm:prSet/>
      <dgm:spPr/>
      <dgm:t>
        <a:bodyPr/>
        <a:lstStyle/>
        <a:p>
          <a:endParaRPr lang="zh-CN" altLang="en-US" sz="3200">
            <a:latin typeface="+mn-lt"/>
            <a:ea typeface="+mn-ea"/>
          </a:endParaRPr>
        </a:p>
      </dgm:t>
    </dgm:pt>
    <dgm:pt modelId="{8B48586A-A607-4247-AA05-ECB46ED5BBA2}" cxnId="{C0A2FD86-01A1-46BE-82A8-B155D45FA6FE}" type="sibTrans">
      <dgm:prSet/>
      <dgm:spPr/>
      <dgm:t>
        <a:bodyPr/>
        <a:lstStyle/>
        <a:p>
          <a:endParaRPr lang="zh-CN" altLang="en-US" sz="3200">
            <a:latin typeface="+mn-lt"/>
            <a:ea typeface="+mn-ea"/>
          </a:endParaRPr>
        </a:p>
      </dgm:t>
    </dgm:pt>
    <dgm:pt modelId="{4107997A-B121-411F-BBF2-562C4C8CD3E1}">
      <dgm:prSet custT="1"/>
      <dgm:spPr/>
      <dgm:t>
        <a:bodyPr/>
        <a:lstStyle/>
        <a:p>
          <a:r>
            <a:rPr lang="zh-CN" altLang="en-US" sz="1400" dirty="0" smtClean="0">
              <a:latin typeface="+mn-lt"/>
              <a:ea typeface="+mn-ea"/>
            </a:rPr>
            <a:t>虚拟机</a:t>
          </a:r>
          <a:r>
            <a:rPr lang="en-US" altLang="zh-CN" sz="1400" dirty="0" smtClean="0">
              <a:latin typeface="+mn-lt"/>
              <a:ea typeface="+mn-ea"/>
            </a:rPr>
            <a:t>HA</a:t>
          </a:r>
          <a:r>
            <a:rPr lang="zh-CN" altLang="en-US" sz="1400" dirty="0" smtClean="0">
              <a:latin typeface="+mn-lt"/>
              <a:ea typeface="+mn-ea"/>
            </a:rPr>
            <a:t>机制</a:t>
          </a:r>
          <a:endParaRPr lang="en-US" altLang="zh-CN" sz="1400" dirty="0" smtClean="0">
            <a:latin typeface="+mn-lt"/>
            <a:ea typeface="+mn-ea"/>
          </a:endParaRPr>
        </a:p>
      </dgm:t>
    </dgm:pt>
    <dgm:pt modelId="{DFA13715-D4F8-4010-A2F5-5CD39DC1BEB1}" cxnId="{3770727F-7C8B-4749-B697-C419BA688467}" type="parTrans">
      <dgm:prSet/>
      <dgm:spPr/>
      <dgm:t>
        <a:bodyPr/>
        <a:lstStyle/>
        <a:p>
          <a:endParaRPr lang="zh-CN" altLang="en-US" sz="3200">
            <a:latin typeface="+mn-lt"/>
            <a:ea typeface="+mn-ea"/>
          </a:endParaRPr>
        </a:p>
      </dgm:t>
    </dgm:pt>
    <dgm:pt modelId="{C376279C-E990-4175-A6D7-97F932AAA495}" cxnId="{3770727F-7C8B-4749-B697-C419BA688467}" type="sibTrans">
      <dgm:prSet/>
      <dgm:spPr/>
      <dgm:t>
        <a:bodyPr/>
        <a:lstStyle/>
        <a:p>
          <a:endParaRPr lang="zh-CN" altLang="en-US" sz="3200">
            <a:latin typeface="+mn-lt"/>
            <a:ea typeface="+mn-ea"/>
          </a:endParaRPr>
        </a:p>
      </dgm:t>
    </dgm:pt>
    <dgm:pt modelId="{1A58600D-531D-4B74-BF67-7FDA1788A77F}">
      <dgm:prSet custT="1"/>
      <dgm:spPr/>
      <dgm:t>
        <a:bodyPr/>
        <a:lstStyle/>
        <a:p>
          <a:r>
            <a:rPr lang="zh-CN" altLang="en-US" sz="1400" dirty="0" smtClean="0">
              <a:latin typeface="+mn-lt"/>
              <a:ea typeface="+mn-ea"/>
            </a:rPr>
            <a:t>高可用性</a:t>
          </a:r>
          <a:r>
            <a:rPr lang="en-US" altLang="zh-CN" sz="1400" dirty="0" smtClean="0">
              <a:latin typeface="+mn-lt"/>
              <a:ea typeface="+mn-ea"/>
            </a:rPr>
            <a:t>FT</a:t>
          </a:r>
          <a:r>
            <a:rPr lang="zh-CN" altLang="en-US" sz="1400" dirty="0" smtClean="0">
              <a:latin typeface="+mn-lt"/>
              <a:ea typeface="+mn-ea"/>
            </a:rPr>
            <a:t>技术</a:t>
          </a:r>
          <a:endParaRPr lang="en-US" altLang="zh-CN" sz="1400" dirty="0" smtClean="0">
            <a:latin typeface="+mn-lt"/>
            <a:ea typeface="+mn-ea"/>
          </a:endParaRPr>
        </a:p>
      </dgm:t>
    </dgm:pt>
    <dgm:pt modelId="{17B6C2BA-56BC-4E13-BDB3-1A9A513E01AE}" cxnId="{482A5001-3875-421A-A8E5-554AF1BFE57D}" type="parTrans">
      <dgm:prSet/>
      <dgm:spPr/>
      <dgm:t>
        <a:bodyPr/>
        <a:lstStyle/>
        <a:p>
          <a:endParaRPr lang="zh-CN" altLang="en-US" sz="3200">
            <a:latin typeface="+mn-lt"/>
            <a:ea typeface="+mn-ea"/>
          </a:endParaRPr>
        </a:p>
      </dgm:t>
    </dgm:pt>
    <dgm:pt modelId="{CEBF055F-6A06-459D-9B3F-3D18E12912E5}" cxnId="{482A5001-3875-421A-A8E5-554AF1BFE57D}" type="sibTrans">
      <dgm:prSet/>
      <dgm:spPr/>
      <dgm:t>
        <a:bodyPr/>
        <a:lstStyle/>
        <a:p>
          <a:endParaRPr lang="zh-CN" altLang="en-US" sz="3200">
            <a:latin typeface="+mn-lt"/>
            <a:ea typeface="+mn-ea"/>
          </a:endParaRPr>
        </a:p>
      </dgm:t>
    </dgm:pt>
    <dgm:pt modelId="{22BDA2E6-80E1-4E7C-8E12-1D3639EC63CB}">
      <dgm:prSet phldrT="[文本]" custT="1"/>
      <dgm:spPr/>
      <dgm:t>
        <a:bodyPr/>
        <a:lstStyle/>
        <a:p>
          <a:pPr algn="l"/>
          <a:r>
            <a:rPr lang="zh-CN" altLang="en-US" sz="1400" dirty="0" smtClean="0">
              <a:latin typeface="+mn-lt"/>
              <a:ea typeface="+mn-ea"/>
            </a:rPr>
            <a:t>灵活调整虚拟机配置</a:t>
          </a:r>
          <a:endParaRPr lang="en-US" altLang="zh-CN" sz="1400" dirty="0" smtClean="0">
            <a:latin typeface="+mn-lt"/>
            <a:ea typeface="+mn-ea"/>
          </a:endParaRPr>
        </a:p>
      </dgm:t>
    </dgm:pt>
    <dgm:pt modelId="{1923465B-0894-498E-8A29-6A10C75FD425}" cxnId="{7D3FB3AC-E566-4D46-9588-EF6453DDE0A1}" type="parTrans">
      <dgm:prSet/>
      <dgm:spPr/>
      <dgm:t>
        <a:bodyPr/>
        <a:lstStyle/>
        <a:p>
          <a:endParaRPr lang="zh-CN" altLang="en-US" sz="3200">
            <a:latin typeface="+mn-lt"/>
            <a:ea typeface="+mn-ea"/>
          </a:endParaRPr>
        </a:p>
      </dgm:t>
    </dgm:pt>
    <dgm:pt modelId="{246D52B5-6254-4B63-8178-B08DFCE44E8C}" cxnId="{7D3FB3AC-E566-4D46-9588-EF6453DDE0A1}" type="sibTrans">
      <dgm:prSet/>
      <dgm:spPr/>
      <dgm:t>
        <a:bodyPr/>
        <a:lstStyle/>
        <a:p>
          <a:endParaRPr lang="zh-CN" altLang="en-US" sz="3200">
            <a:latin typeface="+mn-lt"/>
            <a:ea typeface="+mn-ea"/>
          </a:endParaRPr>
        </a:p>
      </dgm:t>
    </dgm:pt>
    <dgm:pt modelId="{2AFC2C76-EF84-421E-B0DF-0A0E5A1AFB50}">
      <dgm:prSet custT="1"/>
      <dgm:spPr/>
      <dgm:t>
        <a:bodyPr/>
        <a:lstStyle/>
        <a:p>
          <a:pPr algn="l"/>
          <a:r>
            <a:rPr lang="zh-CN" altLang="en-US" sz="1400" dirty="0" smtClean="0">
              <a:latin typeface="+mn-lt"/>
              <a:ea typeface="+mn-ea"/>
            </a:rPr>
            <a:t>自动负载均衡（</a:t>
          </a:r>
          <a:r>
            <a:rPr lang="en-US" altLang="zh-CN" sz="1400" dirty="0" smtClean="0">
              <a:latin typeface="+mn-lt"/>
              <a:ea typeface="+mn-ea"/>
            </a:rPr>
            <a:t>DRS</a:t>
          </a:r>
          <a:r>
            <a:rPr lang="zh-CN" altLang="en-US" sz="1400" dirty="0" smtClean="0">
              <a:latin typeface="+mn-lt"/>
              <a:ea typeface="+mn-ea"/>
            </a:rPr>
            <a:t>）</a:t>
          </a:r>
          <a:endParaRPr lang="en-US" altLang="zh-CN" sz="1400" dirty="0" smtClean="0">
            <a:latin typeface="+mn-lt"/>
            <a:ea typeface="+mn-ea"/>
          </a:endParaRPr>
        </a:p>
      </dgm:t>
    </dgm:pt>
    <dgm:pt modelId="{B58156C2-E638-45BF-A100-2CAA59F3B7E7}" cxnId="{BBD40111-BBA8-4E4E-B45C-9C588F143B2B}" type="parTrans">
      <dgm:prSet/>
      <dgm:spPr/>
      <dgm:t>
        <a:bodyPr/>
        <a:lstStyle/>
        <a:p>
          <a:endParaRPr lang="zh-CN" altLang="en-US" sz="3200">
            <a:latin typeface="+mn-lt"/>
            <a:ea typeface="+mn-ea"/>
          </a:endParaRPr>
        </a:p>
      </dgm:t>
    </dgm:pt>
    <dgm:pt modelId="{7B28FA58-7455-434A-A70B-C642D9C73FE3}" cxnId="{BBD40111-BBA8-4E4E-B45C-9C588F143B2B}" type="sibTrans">
      <dgm:prSet/>
      <dgm:spPr/>
      <dgm:t>
        <a:bodyPr/>
        <a:lstStyle/>
        <a:p>
          <a:endParaRPr lang="zh-CN" altLang="en-US" sz="3200">
            <a:latin typeface="+mn-lt"/>
            <a:ea typeface="+mn-ea"/>
          </a:endParaRPr>
        </a:p>
      </dgm:t>
    </dgm:pt>
    <dgm:pt modelId="{CA6FBBAD-8C4B-41EC-8DD1-556E29D42DE8}">
      <dgm:prSet custT="1"/>
      <dgm:spPr/>
      <dgm:t>
        <a:bodyPr/>
        <a:lstStyle/>
        <a:p>
          <a:pPr algn="l"/>
          <a:r>
            <a:rPr lang="zh-CN" altLang="en-US" sz="1400" dirty="0" smtClean="0">
              <a:latin typeface="+mn-lt"/>
              <a:ea typeface="+mn-ea"/>
            </a:rPr>
            <a:t>自动绿色节能（</a:t>
          </a:r>
          <a:r>
            <a:rPr lang="en-US" altLang="zh-CN" sz="1400" dirty="0" smtClean="0">
              <a:latin typeface="+mn-lt"/>
              <a:ea typeface="+mn-ea"/>
            </a:rPr>
            <a:t>DPM</a:t>
          </a:r>
          <a:r>
            <a:rPr lang="zh-CN" altLang="en-US" sz="1400" dirty="0" smtClean="0">
              <a:latin typeface="+mn-lt"/>
              <a:ea typeface="+mn-ea"/>
            </a:rPr>
            <a:t>）</a:t>
          </a:r>
          <a:endParaRPr lang="en-US" altLang="zh-CN" sz="1400" dirty="0" smtClean="0">
            <a:latin typeface="+mn-lt"/>
            <a:ea typeface="+mn-ea"/>
          </a:endParaRPr>
        </a:p>
      </dgm:t>
    </dgm:pt>
    <dgm:pt modelId="{5D76E71D-3EA6-48CD-8BC2-C2DDF15AC4F4}" cxnId="{1A361C0B-A87D-42D4-8BC8-02365FEA34FD}" type="parTrans">
      <dgm:prSet/>
      <dgm:spPr/>
      <dgm:t>
        <a:bodyPr/>
        <a:lstStyle/>
        <a:p>
          <a:endParaRPr lang="zh-CN" altLang="en-US" sz="3200">
            <a:latin typeface="+mn-lt"/>
            <a:ea typeface="+mn-ea"/>
          </a:endParaRPr>
        </a:p>
      </dgm:t>
    </dgm:pt>
    <dgm:pt modelId="{3877A96B-EB2F-4BF9-8EED-423B5E8DA176}" cxnId="{1A361C0B-A87D-42D4-8BC8-02365FEA34FD}" type="sibTrans">
      <dgm:prSet/>
      <dgm:spPr/>
      <dgm:t>
        <a:bodyPr/>
        <a:lstStyle/>
        <a:p>
          <a:endParaRPr lang="zh-CN" altLang="en-US" sz="3200">
            <a:latin typeface="+mn-lt"/>
            <a:ea typeface="+mn-ea"/>
          </a:endParaRPr>
        </a:p>
      </dgm:t>
    </dgm:pt>
    <dgm:pt modelId="{DB9E929B-A3E5-447C-89C5-897A1D051E6D}">
      <dgm:prSet custT="1"/>
      <dgm:spPr/>
      <dgm:t>
        <a:bodyPr/>
        <a:lstStyle/>
        <a:p>
          <a:pPr algn="l"/>
          <a:r>
            <a:rPr lang="en-US" altLang="zh-CN" sz="1400" dirty="0" smtClean="0">
              <a:latin typeface="+mn-lt"/>
              <a:ea typeface="+mn-ea"/>
            </a:rPr>
            <a:t>QoS</a:t>
          </a:r>
          <a:r>
            <a:rPr lang="zh-CN" altLang="en-US" sz="1400" dirty="0" smtClean="0">
              <a:latin typeface="+mn-lt"/>
              <a:ea typeface="+mn-ea"/>
            </a:rPr>
            <a:t>精细化资源管控，保障 </a:t>
          </a:r>
          <a:r>
            <a:rPr lang="en-US" altLang="zh-CN" sz="1400" dirty="0" smtClean="0">
              <a:latin typeface="+mn-lt"/>
              <a:ea typeface="+mn-ea"/>
            </a:rPr>
            <a:t>VIP</a:t>
          </a:r>
          <a:r>
            <a:rPr lang="zh-CN" altLang="en-US" sz="1400" dirty="0" smtClean="0">
              <a:latin typeface="+mn-lt"/>
              <a:ea typeface="+mn-ea"/>
            </a:rPr>
            <a:t>业务可用</a:t>
          </a:r>
          <a:endParaRPr lang="en-US" altLang="zh-CN" sz="1400" dirty="0" smtClean="0">
            <a:latin typeface="+mn-lt"/>
            <a:ea typeface="+mn-ea"/>
          </a:endParaRPr>
        </a:p>
      </dgm:t>
    </dgm:pt>
    <dgm:pt modelId="{C4D97BF6-0BC1-439F-8B7E-40FEC37B45AC}" cxnId="{8CCD08AF-115B-4DD3-93D0-506148A1FA52}" type="parTrans">
      <dgm:prSet/>
      <dgm:spPr/>
      <dgm:t>
        <a:bodyPr/>
        <a:lstStyle/>
        <a:p>
          <a:endParaRPr lang="zh-CN" altLang="en-US" sz="3200">
            <a:latin typeface="+mn-lt"/>
            <a:ea typeface="+mn-ea"/>
          </a:endParaRPr>
        </a:p>
      </dgm:t>
    </dgm:pt>
    <dgm:pt modelId="{2155401A-4D6F-4CF2-90C3-1A47E6E45CDA}" cxnId="{8CCD08AF-115B-4DD3-93D0-506148A1FA52}" type="sibTrans">
      <dgm:prSet/>
      <dgm:spPr/>
      <dgm:t>
        <a:bodyPr/>
        <a:lstStyle/>
        <a:p>
          <a:endParaRPr lang="zh-CN" altLang="en-US" sz="3200">
            <a:latin typeface="+mn-lt"/>
            <a:ea typeface="+mn-ea"/>
          </a:endParaRPr>
        </a:p>
      </dgm:t>
    </dgm:pt>
    <dgm:pt modelId="{0CFEA097-CBDC-4D4B-ACF0-54ED1CDD1BC7}">
      <dgm:prSet phldrT="[文本]" custT="1"/>
      <dgm:spPr/>
      <dgm:t>
        <a:bodyPr/>
        <a:lstStyle/>
        <a:p>
          <a:r>
            <a:rPr lang="en-US" altLang="zh-CN" sz="1400" dirty="0" smtClean="0">
              <a:latin typeface="+mn-lt"/>
              <a:ea typeface="+mn-ea"/>
            </a:rPr>
            <a:t>VIMS</a:t>
          </a:r>
          <a:r>
            <a:rPr lang="zh-CN" altLang="en-US" sz="1400" smtClean="0">
              <a:latin typeface="+mn-lt"/>
              <a:ea typeface="+mn-ea"/>
            </a:rPr>
            <a:t>虚拟集群存储文件系统</a:t>
          </a:r>
          <a:endParaRPr lang="zh-CN" altLang="en-US" sz="1400" dirty="0">
            <a:latin typeface="+mn-lt"/>
            <a:ea typeface="+mn-ea"/>
          </a:endParaRPr>
        </a:p>
      </dgm:t>
    </dgm:pt>
    <dgm:pt modelId="{608D1E31-A9B3-4B2B-B071-979C2C59DB55}" cxnId="{DAA58434-056F-4560-A042-792CAE322AAA}" type="parTrans">
      <dgm:prSet/>
      <dgm:spPr/>
      <dgm:t>
        <a:bodyPr/>
        <a:lstStyle/>
        <a:p>
          <a:endParaRPr lang="zh-CN" altLang="en-US" sz="3200">
            <a:latin typeface="+mn-lt"/>
            <a:ea typeface="+mn-ea"/>
          </a:endParaRPr>
        </a:p>
      </dgm:t>
    </dgm:pt>
    <dgm:pt modelId="{2A3CF61E-3265-4122-8248-EDB453898470}" cxnId="{DAA58434-056F-4560-A042-792CAE322AAA}" type="sibTrans">
      <dgm:prSet/>
      <dgm:spPr/>
      <dgm:t>
        <a:bodyPr/>
        <a:lstStyle/>
        <a:p>
          <a:endParaRPr lang="zh-CN" altLang="en-US" sz="3200">
            <a:latin typeface="+mn-lt"/>
            <a:ea typeface="+mn-ea"/>
          </a:endParaRPr>
        </a:p>
      </dgm:t>
    </dgm:pt>
    <dgm:pt modelId="{A4C8390F-121F-433A-B6DB-F520818F8AAF}">
      <dgm:prSet phldrT="[文本]" custT="1"/>
      <dgm:spPr/>
      <dgm:t>
        <a:bodyPr/>
        <a:lstStyle/>
        <a:p>
          <a:r>
            <a:rPr lang="zh-CN" altLang="en-US" sz="1400" dirty="0" smtClean="0">
              <a:latin typeface="+mn-lt"/>
              <a:ea typeface="+mn-ea"/>
            </a:rPr>
            <a:t>存储热迁移，避免存储系统维护业务停机</a:t>
          </a:r>
          <a:endParaRPr lang="en-US" altLang="zh-CN" sz="1400" dirty="0" smtClean="0">
            <a:latin typeface="+mn-lt"/>
            <a:ea typeface="+mn-ea"/>
          </a:endParaRPr>
        </a:p>
      </dgm:t>
    </dgm:pt>
    <dgm:pt modelId="{F3AD8972-A322-4C69-B971-47D87E80C40B}" cxnId="{FFA3CFCB-684C-4C22-9ADF-90DE763E3FAC}" type="parTrans">
      <dgm:prSet/>
      <dgm:spPr/>
      <dgm:t>
        <a:bodyPr/>
        <a:lstStyle/>
        <a:p>
          <a:endParaRPr lang="zh-CN" altLang="en-US" sz="3200">
            <a:latin typeface="+mn-lt"/>
            <a:ea typeface="+mn-ea"/>
          </a:endParaRPr>
        </a:p>
      </dgm:t>
    </dgm:pt>
    <dgm:pt modelId="{6A8A3D5A-63A0-4527-AC21-C2083B5BD6A7}" cxnId="{FFA3CFCB-684C-4C22-9ADF-90DE763E3FAC}" type="sibTrans">
      <dgm:prSet/>
      <dgm:spPr/>
      <dgm:t>
        <a:bodyPr/>
        <a:lstStyle/>
        <a:p>
          <a:endParaRPr lang="zh-CN" altLang="en-US" sz="3200">
            <a:latin typeface="+mn-lt"/>
            <a:ea typeface="+mn-ea"/>
          </a:endParaRPr>
        </a:p>
      </dgm:t>
    </dgm:pt>
    <dgm:pt modelId="{A03822AA-0630-4D56-B562-23C0637D3096}">
      <dgm:prSet custT="1"/>
      <dgm:spPr/>
      <dgm:t>
        <a:bodyPr anchor="b" anchorCtr="1"/>
        <a:lstStyle/>
        <a:p>
          <a:r>
            <a:rPr lang="zh-CN" altLang="en-US" sz="1400" dirty="0" smtClean="0">
              <a:latin typeface="+mn-lt"/>
              <a:ea typeface="+mn-ea"/>
            </a:rPr>
            <a:t>存储资源裸设备映射（</a:t>
          </a:r>
          <a:r>
            <a:rPr lang="en-US" altLang="zh-CN" sz="1400" dirty="0" smtClean="0">
              <a:latin typeface="+mn-lt"/>
              <a:ea typeface="+mn-ea"/>
            </a:rPr>
            <a:t>RDM</a:t>
          </a:r>
          <a:r>
            <a:rPr lang="zh-CN" altLang="en-US" sz="1400" dirty="0" smtClean="0">
              <a:latin typeface="+mn-lt"/>
              <a:ea typeface="+mn-ea"/>
            </a:rPr>
            <a:t>）</a:t>
          </a:r>
          <a:endParaRPr lang="zh-CN" altLang="en-US" sz="1400" dirty="0">
            <a:latin typeface="+mn-lt"/>
            <a:ea typeface="+mn-ea"/>
          </a:endParaRPr>
        </a:p>
      </dgm:t>
    </dgm:pt>
    <dgm:pt modelId="{44558698-2257-41BF-A9FA-E49350FA2EC2}" cxnId="{245A920C-CC81-4413-991E-AB2382D497CA}" type="parTrans">
      <dgm:prSet/>
      <dgm:spPr/>
      <dgm:t>
        <a:bodyPr/>
        <a:lstStyle/>
        <a:p>
          <a:endParaRPr lang="zh-CN" altLang="en-US" sz="3200">
            <a:latin typeface="+mn-lt"/>
            <a:ea typeface="+mn-ea"/>
          </a:endParaRPr>
        </a:p>
      </dgm:t>
    </dgm:pt>
    <dgm:pt modelId="{97E056F9-35B3-4205-BC30-3F4E23E51B80}" cxnId="{245A920C-CC81-4413-991E-AB2382D497CA}" type="sibTrans">
      <dgm:prSet/>
      <dgm:spPr/>
      <dgm:t>
        <a:bodyPr/>
        <a:lstStyle/>
        <a:p>
          <a:endParaRPr lang="zh-CN" altLang="en-US" sz="3200">
            <a:latin typeface="+mn-lt"/>
            <a:ea typeface="+mn-ea"/>
          </a:endParaRPr>
        </a:p>
      </dgm:t>
    </dgm:pt>
    <dgm:pt modelId="{BAFDAB0E-EEF8-4523-9D9E-9A38B8BBD312}">
      <dgm:prSet phldrT="[文本]" custT="1"/>
      <dgm:spPr/>
      <dgm:t>
        <a:bodyPr anchor="b" anchorCtr="1"/>
        <a:lstStyle/>
        <a:p>
          <a:r>
            <a:rPr lang="zh-CN" altLang="en-US" sz="1400" smtClean="0">
              <a:latin typeface="+mn-lt"/>
              <a:ea typeface="+mn-ea"/>
            </a:rPr>
            <a:t>内存复用技术，提高</a:t>
          </a:r>
          <a:r>
            <a:rPr lang="en-US" altLang="zh-CN" sz="1400" dirty="0" smtClean="0">
              <a:latin typeface="+mn-lt"/>
              <a:ea typeface="+mn-ea"/>
            </a:rPr>
            <a:t>50%</a:t>
          </a:r>
          <a:r>
            <a:rPr lang="zh-CN" altLang="en-US" sz="1400" smtClean="0">
              <a:latin typeface="+mn-lt"/>
              <a:ea typeface="+mn-ea"/>
            </a:rPr>
            <a:t>虚拟机密度</a:t>
          </a:r>
          <a:endParaRPr lang="zh-CN" altLang="en-US" sz="1400" dirty="0">
            <a:latin typeface="+mn-lt"/>
            <a:ea typeface="+mn-ea"/>
          </a:endParaRPr>
        </a:p>
      </dgm:t>
    </dgm:pt>
    <dgm:pt modelId="{3A8F145F-8D94-4003-BB90-975E0E9B09CB}" cxnId="{FA948E1B-AFA3-47A6-9B0B-8FEB6AB09E13}" type="parTrans">
      <dgm:prSet/>
      <dgm:spPr/>
      <dgm:t>
        <a:bodyPr/>
        <a:lstStyle/>
        <a:p>
          <a:endParaRPr lang="zh-CN" altLang="en-US" sz="3200">
            <a:latin typeface="+mn-lt"/>
            <a:ea typeface="+mn-ea"/>
          </a:endParaRPr>
        </a:p>
      </dgm:t>
    </dgm:pt>
    <dgm:pt modelId="{11015C5D-2BBE-4A13-951C-130A72F02983}" cxnId="{FA948E1B-AFA3-47A6-9B0B-8FEB6AB09E13}" type="sibTrans">
      <dgm:prSet/>
      <dgm:spPr/>
      <dgm:t>
        <a:bodyPr/>
        <a:lstStyle/>
        <a:p>
          <a:endParaRPr lang="zh-CN" altLang="en-US" sz="3200">
            <a:latin typeface="+mn-lt"/>
            <a:ea typeface="+mn-ea"/>
          </a:endParaRPr>
        </a:p>
      </dgm:t>
    </dgm:pt>
    <dgm:pt modelId="{0FF2C0DB-2C9B-461D-B528-5467C9D36401}" type="pres">
      <dgm:prSet presAssocID="{592805DD-6D44-454F-ABDB-CBF3578B6648}" presName="cycleMatrixDiagram" presStyleCnt="0">
        <dgm:presLayoutVars>
          <dgm:chMax val="1"/>
          <dgm:dir/>
          <dgm:animLvl val="lvl"/>
          <dgm:resizeHandles val="exact"/>
        </dgm:presLayoutVars>
      </dgm:prSet>
      <dgm:spPr/>
      <dgm:t>
        <a:bodyPr/>
        <a:lstStyle/>
        <a:p>
          <a:endParaRPr lang="zh-CN" altLang="en-US"/>
        </a:p>
      </dgm:t>
    </dgm:pt>
    <dgm:pt modelId="{0D20976D-F496-43D3-A361-F815E88010E5}" type="pres">
      <dgm:prSet presAssocID="{592805DD-6D44-454F-ABDB-CBF3578B6648}" presName="children" presStyleCnt="0"/>
      <dgm:spPr/>
    </dgm:pt>
    <dgm:pt modelId="{5DA788EB-7FA4-471B-B4D0-CB3B305FB8DA}" type="pres">
      <dgm:prSet presAssocID="{592805DD-6D44-454F-ABDB-CBF3578B6648}" presName="child1group" presStyleCnt="0"/>
      <dgm:spPr/>
    </dgm:pt>
    <dgm:pt modelId="{83A12ABA-8798-4135-BCF5-F10A342EABF2}" type="pres">
      <dgm:prSet presAssocID="{592805DD-6D44-454F-ABDB-CBF3578B6648}" presName="child1" presStyleLbl="bgAcc1" presStyleIdx="0" presStyleCnt="4" custScaleX="138321" custScaleY="164350" custLinFactNeighborX="-18382" custLinFactNeighborY="25085"/>
      <dgm:spPr/>
      <dgm:t>
        <a:bodyPr/>
        <a:lstStyle/>
        <a:p>
          <a:endParaRPr lang="zh-CN" altLang="en-US"/>
        </a:p>
      </dgm:t>
    </dgm:pt>
    <dgm:pt modelId="{E1D85C08-710C-4AD4-ADD9-B1030AC55497}" type="pres">
      <dgm:prSet presAssocID="{592805DD-6D44-454F-ABDB-CBF3578B6648}" presName="child1Text" presStyleLbl="bgAcc1" presStyleIdx="0" presStyleCnt="4">
        <dgm:presLayoutVars>
          <dgm:bulletEnabled val="1"/>
        </dgm:presLayoutVars>
      </dgm:prSet>
      <dgm:spPr/>
      <dgm:t>
        <a:bodyPr/>
        <a:lstStyle/>
        <a:p>
          <a:endParaRPr lang="zh-CN" altLang="en-US"/>
        </a:p>
      </dgm:t>
    </dgm:pt>
    <dgm:pt modelId="{C933934A-AF34-4734-8AF3-EEE8A7B0F7CC}" type="pres">
      <dgm:prSet presAssocID="{592805DD-6D44-454F-ABDB-CBF3578B6648}" presName="child2group" presStyleCnt="0"/>
      <dgm:spPr/>
    </dgm:pt>
    <dgm:pt modelId="{AB46D69E-37A9-4025-862E-A4C0E0681D76}" type="pres">
      <dgm:prSet presAssocID="{592805DD-6D44-454F-ABDB-CBF3578B6648}" presName="child2" presStyleLbl="bgAcc1" presStyleIdx="1" presStyleCnt="4" custScaleX="135034" custScaleY="176099" custLinFactNeighborX="19197" custLinFactNeighborY="21403"/>
      <dgm:spPr/>
      <dgm:t>
        <a:bodyPr/>
        <a:lstStyle/>
        <a:p>
          <a:endParaRPr lang="zh-CN" altLang="en-US"/>
        </a:p>
      </dgm:t>
    </dgm:pt>
    <dgm:pt modelId="{8D8295A6-146E-4A80-9783-51BAFF2CBABD}" type="pres">
      <dgm:prSet presAssocID="{592805DD-6D44-454F-ABDB-CBF3578B6648}" presName="child2Text" presStyleLbl="bgAcc1" presStyleIdx="1" presStyleCnt="4">
        <dgm:presLayoutVars>
          <dgm:bulletEnabled val="1"/>
        </dgm:presLayoutVars>
      </dgm:prSet>
      <dgm:spPr/>
      <dgm:t>
        <a:bodyPr/>
        <a:lstStyle/>
        <a:p>
          <a:endParaRPr lang="zh-CN" altLang="en-US"/>
        </a:p>
      </dgm:t>
    </dgm:pt>
    <dgm:pt modelId="{C2D43F06-A82A-428C-B2C7-EA42AD467BAC}" type="pres">
      <dgm:prSet presAssocID="{592805DD-6D44-454F-ABDB-CBF3578B6648}" presName="child3group" presStyleCnt="0"/>
      <dgm:spPr/>
    </dgm:pt>
    <dgm:pt modelId="{7E03BB01-316C-49F7-9CBF-D0F6F2B3129A}" type="pres">
      <dgm:prSet presAssocID="{592805DD-6D44-454F-ABDB-CBF3578B6648}" presName="child3" presStyleLbl="bgAcc1" presStyleIdx="2" presStyleCnt="4" custScaleX="146724" custLinFactNeighborX="35552" custLinFactNeighborY="-16340"/>
      <dgm:spPr/>
      <dgm:t>
        <a:bodyPr/>
        <a:lstStyle/>
        <a:p>
          <a:endParaRPr lang="zh-CN" altLang="en-US"/>
        </a:p>
      </dgm:t>
    </dgm:pt>
    <dgm:pt modelId="{E8E7724E-6EC8-4E76-B210-9779F1E9B0A8}" type="pres">
      <dgm:prSet presAssocID="{592805DD-6D44-454F-ABDB-CBF3578B6648}" presName="child3Text" presStyleLbl="bgAcc1" presStyleIdx="2" presStyleCnt="4">
        <dgm:presLayoutVars>
          <dgm:bulletEnabled val="1"/>
        </dgm:presLayoutVars>
      </dgm:prSet>
      <dgm:spPr/>
      <dgm:t>
        <a:bodyPr/>
        <a:lstStyle/>
        <a:p>
          <a:endParaRPr lang="zh-CN" altLang="en-US"/>
        </a:p>
      </dgm:t>
    </dgm:pt>
    <dgm:pt modelId="{F1DEBE6C-53F0-4EF4-B29C-78ACB6B89C35}" type="pres">
      <dgm:prSet presAssocID="{592805DD-6D44-454F-ABDB-CBF3578B6648}" presName="child4group" presStyleCnt="0"/>
      <dgm:spPr/>
    </dgm:pt>
    <dgm:pt modelId="{E37EF9D2-882B-4191-9F21-C654CDF3F75E}" type="pres">
      <dgm:prSet presAssocID="{592805DD-6D44-454F-ABDB-CBF3578B6648}" presName="child4" presStyleLbl="bgAcc1" presStyleIdx="3" presStyleCnt="4" custScaleX="138743" custScaleY="134877" custLinFactNeighborX="-16671" custLinFactNeighborY="-28255"/>
      <dgm:spPr/>
      <dgm:t>
        <a:bodyPr/>
        <a:lstStyle/>
        <a:p>
          <a:endParaRPr lang="zh-CN" altLang="en-US"/>
        </a:p>
      </dgm:t>
    </dgm:pt>
    <dgm:pt modelId="{42ECBD42-1E6C-4F8F-8985-8DFFDA696B51}" type="pres">
      <dgm:prSet presAssocID="{592805DD-6D44-454F-ABDB-CBF3578B6648}" presName="child4Text" presStyleLbl="bgAcc1" presStyleIdx="3" presStyleCnt="4">
        <dgm:presLayoutVars>
          <dgm:bulletEnabled val="1"/>
        </dgm:presLayoutVars>
      </dgm:prSet>
      <dgm:spPr/>
      <dgm:t>
        <a:bodyPr/>
        <a:lstStyle/>
        <a:p>
          <a:endParaRPr lang="zh-CN" altLang="en-US"/>
        </a:p>
      </dgm:t>
    </dgm:pt>
    <dgm:pt modelId="{D79422D1-0381-471E-8E0F-47FEFAE8754D}" type="pres">
      <dgm:prSet presAssocID="{592805DD-6D44-454F-ABDB-CBF3578B6648}" presName="childPlaceholder" presStyleCnt="0"/>
      <dgm:spPr/>
    </dgm:pt>
    <dgm:pt modelId="{80A8F822-1A2A-4A2B-A8E3-5E61FE3AC510}" type="pres">
      <dgm:prSet presAssocID="{592805DD-6D44-454F-ABDB-CBF3578B6648}" presName="circle" presStyleCnt="0"/>
      <dgm:spPr/>
    </dgm:pt>
    <dgm:pt modelId="{29D2668F-388F-43AA-A3F8-C3F6E1047F99}" type="pres">
      <dgm:prSet presAssocID="{592805DD-6D44-454F-ABDB-CBF3578B6648}" presName="quadrant1" presStyleLbl="node1" presStyleIdx="0" presStyleCnt="4" custScaleX="75992" custScaleY="80830" custLinFactNeighborX="12707">
        <dgm:presLayoutVars>
          <dgm:chMax val="1"/>
          <dgm:bulletEnabled val="1"/>
        </dgm:presLayoutVars>
      </dgm:prSet>
      <dgm:spPr/>
      <dgm:t>
        <a:bodyPr/>
        <a:lstStyle/>
        <a:p>
          <a:endParaRPr lang="zh-CN" altLang="en-US"/>
        </a:p>
      </dgm:t>
    </dgm:pt>
    <dgm:pt modelId="{F36623FA-60EF-4A57-9E96-0DCE59EF02C8}" type="pres">
      <dgm:prSet presAssocID="{592805DD-6D44-454F-ABDB-CBF3578B6648}" presName="quadrant2" presStyleLbl="node1" presStyleIdx="1" presStyleCnt="4" custScaleX="75992" custScaleY="80830" custLinFactNeighborX="-11101">
        <dgm:presLayoutVars>
          <dgm:chMax val="1"/>
          <dgm:bulletEnabled val="1"/>
        </dgm:presLayoutVars>
      </dgm:prSet>
      <dgm:spPr/>
      <dgm:t>
        <a:bodyPr/>
        <a:lstStyle/>
        <a:p>
          <a:endParaRPr lang="zh-CN" altLang="en-US"/>
        </a:p>
      </dgm:t>
    </dgm:pt>
    <dgm:pt modelId="{54676D6B-C9BB-49E6-BF6A-545C220F5CB6}" type="pres">
      <dgm:prSet presAssocID="{592805DD-6D44-454F-ABDB-CBF3578B6648}" presName="quadrant3" presStyleLbl="node1" presStyleIdx="2" presStyleCnt="4" custScaleX="75992" custScaleY="80830" custLinFactNeighborX="-11100" custLinFactNeighborY="-19631">
        <dgm:presLayoutVars>
          <dgm:chMax val="1"/>
          <dgm:bulletEnabled val="1"/>
        </dgm:presLayoutVars>
      </dgm:prSet>
      <dgm:spPr/>
      <dgm:t>
        <a:bodyPr/>
        <a:lstStyle/>
        <a:p>
          <a:endParaRPr lang="zh-CN" altLang="en-US"/>
        </a:p>
      </dgm:t>
    </dgm:pt>
    <dgm:pt modelId="{BECE7C3E-ABF5-4291-8864-E7BD5DA61EE6}" type="pres">
      <dgm:prSet presAssocID="{592805DD-6D44-454F-ABDB-CBF3578B6648}" presName="quadrant4" presStyleLbl="node1" presStyleIdx="3" presStyleCnt="4" custScaleX="75992" custScaleY="80830" custLinFactNeighborX="12707" custLinFactNeighborY="-19123">
        <dgm:presLayoutVars>
          <dgm:chMax val="1"/>
          <dgm:bulletEnabled val="1"/>
        </dgm:presLayoutVars>
      </dgm:prSet>
      <dgm:spPr/>
      <dgm:t>
        <a:bodyPr/>
        <a:lstStyle/>
        <a:p>
          <a:endParaRPr lang="zh-CN" altLang="en-US"/>
        </a:p>
      </dgm:t>
    </dgm:pt>
    <dgm:pt modelId="{6E94DFA8-D6B4-4111-9766-49942877E7E4}" type="pres">
      <dgm:prSet presAssocID="{592805DD-6D44-454F-ABDB-CBF3578B6648}" presName="quadrantPlaceholder" presStyleCnt="0"/>
      <dgm:spPr/>
    </dgm:pt>
    <dgm:pt modelId="{245B7CFA-991D-4B36-8399-7F6DFAABB710}" type="pres">
      <dgm:prSet presAssocID="{592805DD-6D44-454F-ABDB-CBF3578B6648}" presName="center1" presStyleLbl="fgShp" presStyleIdx="0" presStyleCnt="2" custLinFactNeighborY="-24407"/>
      <dgm:spPr/>
    </dgm:pt>
    <dgm:pt modelId="{A99FB4F2-926B-4AE3-9792-EDC494587E27}" type="pres">
      <dgm:prSet presAssocID="{592805DD-6D44-454F-ABDB-CBF3578B6648}" presName="center2" presStyleLbl="fgShp" presStyleIdx="1" presStyleCnt="2" custLinFactNeighborY="-41465"/>
      <dgm:spPr/>
    </dgm:pt>
  </dgm:ptLst>
  <dgm:cxnLst>
    <dgm:cxn modelId="{13C37108-C971-42DA-BC43-E742A9B32093}" srcId="{C622841B-9023-4685-8FBB-4F98C79C6890}" destId="{B65E0125-9E8F-4D3C-A9B3-39E2B7B9F15E}" srcOrd="1" destOrd="0" parTransId="{B8480841-91D5-4B4E-94A7-64B391268C67}" sibTransId="{79C83053-368D-490E-8758-0D5AD58DD7EC}"/>
    <dgm:cxn modelId="{2D29AC74-79DB-43E9-9199-075FD0BD0D88}" type="presOf" srcId="{22BDA2E6-80E1-4E7C-8E12-1D3639EC63CB}" destId="{AB46D69E-37A9-4025-862E-A4C0E0681D76}" srcOrd="0" destOrd="2" presId="urn:microsoft.com/office/officeart/2005/8/layout/cycle4#1"/>
    <dgm:cxn modelId="{1A361C0B-A87D-42D4-8BC8-02365FEA34FD}" srcId="{83941F80-D4A4-4829-AFA1-28815174EDF4}" destId="{CA6FBBAD-8C4B-41EC-8DD1-556E29D42DE8}" srcOrd="4" destOrd="0" parTransId="{5D76E71D-3EA6-48CD-8BC2-C2DDF15AC4F4}" sibTransId="{3877A96B-EB2F-4BF9-8EED-423B5E8DA176}"/>
    <dgm:cxn modelId="{63608E66-4122-4BC8-B9EC-2071FD3120AD}" type="presOf" srcId="{A03822AA-0630-4D56-B562-23C0637D3096}" destId="{E37EF9D2-882B-4191-9F21-C654CDF3F75E}" srcOrd="0" destOrd="2" presId="urn:microsoft.com/office/officeart/2005/8/layout/cycle4#1"/>
    <dgm:cxn modelId="{B1D0E94F-23BA-45E4-BBD2-2D2374C12DAE}" type="presOf" srcId="{B65E0125-9E8F-4D3C-A9B3-39E2B7B9F15E}" destId="{E37EF9D2-882B-4191-9F21-C654CDF3F75E}" srcOrd="0" destOrd="1" presId="urn:microsoft.com/office/officeart/2005/8/layout/cycle4#1"/>
    <dgm:cxn modelId="{A74EDB3C-2A9B-434A-9F95-DD6A23309D35}" type="presOf" srcId="{1A58600D-531D-4B74-BF67-7FDA1788A77F}" destId="{83A12ABA-8798-4135-BCF5-F10A342EABF2}" srcOrd="0" destOrd="2" presId="urn:microsoft.com/office/officeart/2005/8/layout/cycle4#1"/>
    <dgm:cxn modelId="{157570B0-D0B0-4933-B63F-FF0D1D1C8F91}" type="presOf" srcId="{88FE945E-EDC2-436E-84FF-47A523D3C98C}" destId="{8D8295A6-146E-4A80-9783-51BAFF2CBABD}" srcOrd="1" destOrd="0" presId="urn:microsoft.com/office/officeart/2005/8/layout/cycle4#1"/>
    <dgm:cxn modelId="{27D2EEAB-C1D9-40BA-8622-852AD95BBAA3}" type="presOf" srcId="{A4C8390F-121F-433A-B6DB-F520818F8AAF}" destId="{83A12ABA-8798-4135-BCF5-F10A342EABF2}" srcOrd="0" destOrd="3" presId="urn:microsoft.com/office/officeart/2005/8/layout/cycle4#1"/>
    <dgm:cxn modelId="{530A00E5-93D2-4293-A950-4D77B6964DAE}" type="presOf" srcId="{C9DF3466-2E68-4E2D-B814-228E481F722B}" destId="{7E03BB01-316C-49F7-9CBF-D0F6F2B3129A}" srcOrd="0" destOrd="0" presId="urn:microsoft.com/office/officeart/2005/8/layout/cycle4#1"/>
    <dgm:cxn modelId="{DAA58434-056F-4560-A042-792CAE322AAA}" srcId="{B461444A-EC54-44F2-A3F3-CBAA7C1F78E5}" destId="{0CFEA097-CBDC-4D4B-ACF0-54ED1CDD1BC7}" srcOrd="2" destOrd="0" parTransId="{608D1E31-A9B3-4B2B-B071-979C2C59DB55}" sibTransId="{2A3CF61E-3265-4122-8248-EDB453898470}"/>
    <dgm:cxn modelId="{AEB4F063-7A1F-473D-8872-189EDCF46275}" type="presOf" srcId="{DB9E929B-A3E5-447C-89C5-897A1D051E6D}" destId="{AB46D69E-37A9-4025-862E-A4C0E0681D76}" srcOrd="0" destOrd="5" presId="urn:microsoft.com/office/officeart/2005/8/layout/cycle4#1"/>
    <dgm:cxn modelId="{DA998E2F-1A43-4811-8CC2-9276C35E30B9}" srcId="{B461444A-EC54-44F2-A3F3-CBAA7C1F78E5}" destId="{4B0007E5-32FD-4DE3-8B02-6DA782060B93}" srcOrd="1" destOrd="0" parTransId="{2C22D586-E442-4B4F-8B8B-81B867BFD26B}" sibTransId="{B9BAC20C-193C-476F-A447-60B323C72D3D}"/>
    <dgm:cxn modelId="{E5B59A42-0094-442A-966E-9DB49AE356E9}" type="presOf" srcId="{CA6FBBAD-8C4B-41EC-8DD1-556E29D42DE8}" destId="{8D8295A6-146E-4A80-9783-51BAFF2CBABD}" srcOrd="1" destOrd="4" presId="urn:microsoft.com/office/officeart/2005/8/layout/cycle4#1"/>
    <dgm:cxn modelId="{FFA3CFCB-684C-4C22-9ADF-90DE763E3FAC}" srcId="{1314AB64-81E2-4C44-8441-B50944698323}" destId="{A4C8390F-121F-433A-B6DB-F520818F8AAF}" srcOrd="3" destOrd="0" parTransId="{F3AD8972-A322-4C69-B971-47D87E80C40B}" sibTransId="{6A8A3D5A-63A0-4527-AC21-C2083B5BD6A7}"/>
    <dgm:cxn modelId="{C0A2FD86-01A1-46BE-82A8-B155D45FA6FE}" srcId="{1314AB64-81E2-4C44-8441-B50944698323}" destId="{A619BBA9-3768-4B38-A4F5-DAAFC7697EB0}" srcOrd="0" destOrd="0" parTransId="{3C7A4377-912B-4F0B-A523-DD07945646F6}" sibTransId="{8B48586A-A607-4247-AA05-ECB46ED5BBA2}"/>
    <dgm:cxn modelId="{2937A05D-4FCF-4B7F-B7A6-E571F556F5E6}" type="presOf" srcId="{C9DF3466-2E68-4E2D-B814-228E481F722B}" destId="{E8E7724E-6EC8-4E76-B210-9779F1E9B0A8}" srcOrd="1" destOrd="0" presId="urn:microsoft.com/office/officeart/2005/8/layout/cycle4#1"/>
    <dgm:cxn modelId="{357DF3FB-8592-4AD0-9262-FBECB10BDDBF}" type="presOf" srcId="{1A58600D-531D-4B74-BF67-7FDA1788A77F}" destId="{E1D85C08-710C-4AD4-ADD9-B1030AC55497}" srcOrd="1" destOrd="2" presId="urn:microsoft.com/office/officeart/2005/8/layout/cycle4#1"/>
    <dgm:cxn modelId="{00496296-C5AF-4D07-9839-431AB520A343}" type="presOf" srcId="{A03822AA-0630-4D56-B562-23C0637D3096}" destId="{42ECBD42-1E6C-4F8F-8985-8DFFDA696B51}" srcOrd="1" destOrd="2" presId="urn:microsoft.com/office/officeart/2005/8/layout/cycle4#1"/>
    <dgm:cxn modelId="{B5D4F768-5F2E-4922-AF56-DCD0AC1A3E62}" type="presOf" srcId="{CA6FBBAD-8C4B-41EC-8DD1-556E29D42DE8}" destId="{AB46D69E-37A9-4025-862E-A4C0E0681D76}" srcOrd="0" destOrd="4" presId="urn:microsoft.com/office/officeart/2005/8/layout/cycle4#1"/>
    <dgm:cxn modelId="{D872A6D8-5A94-492E-B6D8-29E9077B1C62}" type="presOf" srcId="{22BDA2E6-80E1-4E7C-8E12-1D3639EC63CB}" destId="{8D8295A6-146E-4A80-9783-51BAFF2CBABD}" srcOrd="1" destOrd="2" presId="urn:microsoft.com/office/officeart/2005/8/layout/cycle4#1"/>
    <dgm:cxn modelId="{482A5001-3875-421A-A8E5-554AF1BFE57D}" srcId="{1314AB64-81E2-4C44-8441-B50944698323}" destId="{1A58600D-531D-4B74-BF67-7FDA1788A77F}" srcOrd="2" destOrd="0" parTransId="{17B6C2BA-56BC-4E13-BDB3-1A9A513E01AE}" sibTransId="{CEBF055F-6A06-459D-9B3F-3D18E12912E5}"/>
    <dgm:cxn modelId="{F6108B65-96EC-4D5D-8CAA-35406BEBEDB0}" type="presOf" srcId="{002387BD-FBE9-4A33-85AF-9682207DCE3B}" destId="{8D8295A6-146E-4A80-9783-51BAFF2CBABD}" srcOrd="1" destOrd="1" presId="urn:microsoft.com/office/officeart/2005/8/layout/cycle4#1"/>
    <dgm:cxn modelId="{A0B366B1-6C62-4ECC-8EC4-442C206CFF25}" srcId="{C622841B-9023-4685-8FBB-4F98C79C6890}" destId="{5C4E65F2-9C22-41E1-9B49-F50DE90C4729}" srcOrd="0" destOrd="0" parTransId="{7F63C7A0-707F-462E-A5E4-D82875390EBA}" sibTransId="{90A6BAE6-0E95-4604-A3FD-F5B7EC47DF74}"/>
    <dgm:cxn modelId="{400DF90B-4610-4B74-96BF-3C2412477835}" srcId="{592805DD-6D44-454F-ABDB-CBF3578B6648}" destId="{B461444A-EC54-44F2-A3F3-CBAA7C1F78E5}" srcOrd="2" destOrd="0" parTransId="{FAFC60EB-779B-4A40-A0AD-2F1AD8021BA8}" sibTransId="{0CDF8A84-1653-48B0-B5B2-EE6780F66057}"/>
    <dgm:cxn modelId="{BBD40111-BBA8-4E4E-B45C-9C588F143B2B}" srcId="{83941F80-D4A4-4829-AFA1-28815174EDF4}" destId="{2AFC2C76-EF84-421E-B0DF-0A0E5A1AFB50}" srcOrd="3" destOrd="0" parTransId="{B58156C2-E638-45BF-A100-2CAA59F3B7E7}" sibTransId="{7B28FA58-7455-434A-A70B-C642D9C73FE3}"/>
    <dgm:cxn modelId="{8922CEC4-83E2-4EBA-B415-9302B414B4D2}" type="presOf" srcId="{4B0007E5-32FD-4DE3-8B02-6DA782060B93}" destId="{E8E7724E-6EC8-4E76-B210-9779F1E9B0A8}" srcOrd="1" destOrd="1" presId="urn:microsoft.com/office/officeart/2005/8/layout/cycle4#1"/>
    <dgm:cxn modelId="{9E416452-B814-4A29-8114-1E4ADF4EF64C}" type="presOf" srcId="{C622841B-9023-4685-8FBB-4F98C79C6890}" destId="{BECE7C3E-ABF5-4291-8864-E7BD5DA61EE6}" srcOrd="0" destOrd="0" presId="urn:microsoft.com/office/officeart/2005/8/layout/cycle4#1"/>
    <dgm:cxn modelId="{890CF879-DAAE-4CFC-8CA5-41BDE0A3E3AA}" type="presOf" srcId="{4B0007E5-32FD-4DE3-8B02-6DA782060B93}" destId="{7E03BB01-316C-49F7-9CBF-D0F6F2B3129A}" srcOrd="0" destOrd="1" presId="urn:microsoft.com/office/officeart/2005/8/layout/cycle4#1"/>
    <dgm:cxn modelId="{FACE0D43-7634-4987-BF09-DD10C23AAA82}" type="presOf" srcId="{0CFEA097-CBDC-4D4B-ACF0-54ED1CDD1BC7}" destId="{E8E7724E-6EC8-4E76-B210-9779F1E9B0A8}" srcOrd="1" destOrd="2" presId="urn:microsoft.com/office/officeart/2005/8/layout/cycle4#1"/>
    <dgm:cxn modelId="{EBA11464-58F4-4D35-9316-D2281830F6BF}" type="presOf" srcId="{5C4E65F2-9C22-41E1-9B49-F50DE90C4729}" destId="{42ECBD42-1E6C-4F8F-8985-8DFFDA696B51}" srcOrd="1" destOrd="0" presId="urn:microsoft.com/office/officeart/2005/8/layout/cycle4#1"/>
    <dgm:cxn modelId="{AAABB905-A533-46F2-969B-61617BC65213}" srcId="{592805DD-6D44-454F-ABDB-CBF3578B6648}" destId="{1314AB64-81E2-4C44-8441-B50944698323}" srcOrd="0" destOrd="0" parTransId="{C61A1465-3257-42D6-ADFE-03CA44E127FA}" sibTransId="{93FA25C5-CD9A-46C4-9BD5-B9DC1177A407}"/>
    <dgm:cxn modelId="{F511AA67-374A-4E91-AA9F-CCD55DF243ED}" type="presOf" srcId="{83941F80-D4A4-4829-AFA1-28815174EDF4}" destId="{F36623FA-60EF-4A57-9E96-0DCE59EF02C8}" srcOrd="0" destOrd="0" presId="urn:microsoft.com/office/officeart/2005/8/layout/cycle4#1"/>
    <dgm:cxn modelId="{5352E69A-9195-4F2B-ABC4-B3789B82924B}" type="presOf" srcId="{5C4E65F2-9C22-41E1-9B49-F50DE90C4729}" destId="{E37EF9D2-882B-4191-9F21-C654CDF3F75E}" srcOrd="0" destOrd="0" presId="urn:microsoft.com/office/officeart/2005/8/layout/cycle4#1"/>
    <dgm:cxn modelId="{2B37F14A-D674-4090-BDA3-2AAEFD729E51}" srcId="{83941F80-D4A4-4829-AFA1-28815174EDF4}" destId="{002387BD-FBE9-4A33-85AF-9682207DCE3B}" srcOrd="1" destOrd="0" parTransId="{5C06036A-A0B9-454B-959B-6CF2E8750E11}" sibTransId="{7A1DBAAD-CFB0-4A07-A719-0CD9318C89E7}"/>
    <dgm:cxn modelId="{8D89B008-4983-464C-840A-D659AFCFEBCA}" type="presOf" srcId="{B65E0125-9E8F-4D3C-A9B3-39E2B7B9F15E}" destId="{42ECBD42-1E6C-4F8F-8985-8DFFDA696B51}" srcOrd="1" destOrd="1" presId="urn:microsoft.com/office/officeart/2005/8/layout/cycle4#1"/>
    <dgm:cxn modelId="{FA948E1B-AFA3-47A6-9B0B-8FEB6AB09E13}" srcId="{C622841B-9023-4685-8FBB-4F98C79C6890}" destId="{BAFDAB0E-EEF8-4523-9D9E-9A38B8BBD312}" srcOrd="3" destOrd="0" parTransId="{3A8F145F-8D94-4003-BB90-975E0E9B09CB}" sibTransId="{11015C5D-2BBE-4A13-951C-130A72F02983}"/>
    <dgm:cxn modelId="{7C341870-2F48-4B01-9D6B-4B27A2364D3D}" type="presOf" srcId="{A619BBA9-3768-4B38-A4F5-DAAFC7697EB0}" destId="{E1D85C08-710C-4AD4-ADD9-B1030AC55497}" srcOrd="1" destOrd="0" presId="urn:microsoft.com/office/officeart/2005/8/layout/cycle4#1"/>
    <dgm:cxn modelId="{9D309A2B-838D-462A-89EF-A1E0E13A5AE8}" type="presOf" srcId="{1314AB64-81E2-4C44-8441-B50944698323}" destId="{29D2668F-388F-43AA-A3F8-C3F6E1047F99}" srcOrd="0" destOrd="0" presId="urn:microsoft.com/office/officeart/2005/8/layout/cycle4#1"/>
    <dgm:cxn modelId="{E48E0E9E-E573-4861-BFB5-2FB8868A4583}" type="presOf" srcId="{A619BBA9-3768-4B38-A4F5-DAAFC7697EB0}" destId="{83A12ABA-8798-4135-BCF5-F10A342EABF2}" srcOrd="0" destOrd="0" presId="urn:microsoft.com/office/officeart/2005/8/layout/cycle4#1"/>
    <dgm:cxn modelId="{CB2D8580-CA8C-46D2-B89E-73CB5E6ECE2D}" type="presOf" srcId="{BAFDAB0E-EEF8-4523-9D9E-9A38B8BBD312}" destId="{42ECBD42-1E6C-4F8F-8985-8DFFDA696B51}" srcOrd="1" destOrd="3" presId="urn:microsoft.com/office/officeart/2005/8/layout/cycle4#1"/>
    <dgm:cxn modelId="{C7C0692B-94FE-437F-9ADD-E30EB4B5E7D0}" srcId="{592805DD-6D44-454F-ABDB-CBF3578B6648}" destId="{C622841B-9023-4685-8FBB-4F98C79C6890}" srcOrd="3" destOrd="0" parTransId="{81ED9B18-D222-4E28-A244-F099059CD485}" sibTransId="{067CF78E-B8E9-4484-A0A3-6587BEBBAD45}"/>
    <dgm:cxn modelId="{5803D966-2EC4-4F9D-86C6-52327EB14E66}" type="presOf" srcId="{592805DD-6D44-454F-ABDB-CBF3578B6648}" destId="{0FF2C0DB-2C9B-461D-B528-5467C9D36401}" srcOrd="0" destOrd="0" presId="urn:microsoft.com/office/officeart/2005/8/layout/cycle4#1"/>
    <dgm:cxn modelId="{B72C3CB0-733B-42F5-8862-F226D10B53E5}" type="presOf" srcId="{BAFDAB0E-EEF8-4523-9D9E-9A38B8BBD312}" destId="{E37EF9D2-882B-4191-9F21-C654CDF3F75E}" srcOrd="0" destOrd="3" presId="urn:microsoft.com/office/officeart/2005/8/layout/cycle4#1"/>
    <dgm:cxn modelId="{BBB9E2F8-4278-4521-A3BC-8A4B5D355F65}" type="presOf" srcId="{2AFC2C76-EF84-421E-B0DF-0A0E5A1AFB50}" destId="{AB46D69E-37A9-4025-862E-A4C0E0681D76}" srcOrd="0" destOrd="3" presId="urn:microsoft.com/office/officeart/2005/8/layout/cycle4#1"/>
    <dgm:cxn modelId="{40585CB3-14EA-4564-9B9F-E70F82499D2A}" type="presOf" srcId="{88FE945E-EDC2-436E-84FF-47A523D3C98C}" destId="{AB46D69E-37A9-4025-862E-A4C0E0681D76}" srcOrd="0" destOrd="0" presId="urn:microsoft.com/office/officeart/2005/8/layout/cycle4#1"/>
    <dgm:cxn modelId="{CACC5C3D-2C93-4E0E-A40C-449400C6805A}" type="presOf" srcId="{B461444A-EC54-44F2-A3F3-CBAA7C1F78E5}" destId="{54676D6B-C9BB-49E6-BF6A-545C220F5CB6}" srcOrd="0" destOrd="0" presId="urn:microsoft.com/office/officeart/2005/8/layout/cycle4#1"/>
    <dgm:cxn modelId="{7D3FB3AC-E566-4D46-9588-EF6453DDE0A1}" srcId="{83941F80-D4A4-4829-AFA1-28815174EDF4}" destId="{22BDA2E6-80E1-4E7C-8E12-1D3639EC63CB}" srcOrd="2" destOrd="0" parTransId="{1923465B-0894-498E-8A29-6A10C75FD425}" sibTransId="{246D52B5-6254-4B63-8178-B08DFCE44E8C}"/>
    <dgm:cxn modelId="{878795F5-1BC8-42A9-8709-6D47A6AA2BCB}" srcId="{83941F80-D4A4-4829-AFA1-28815174EDF4}" destId="{88FE945E-EDC2-436E-84FF-47A523D3C98C}" srcOrd="0" destOrd="0" parTransId="{472A114D-EA5D-4666-81D6-687534A02C8D}" sibTransId="{4849DEBD-1F8B-4392-AE4F-FB08EF071BAB}"/>
    <dgm:cxn modelId="{35C317F7-1751-4BC4-B197-042F2191B995}" type="presOf" srcId="{4107997A-B121-411F-BBF2-562C4C8CD3E1}" destId="{83A12ABA-8798-4135-BCF5-F10A342EABF2}" srcOrd="0" destOrd="1" presId="urn:microsoft.com/office/officeart/2005/8/layout/cycle4#1"/>
    <dgm:cxn modelId="{3E81A853-E22D-46D9-B5CC-C26DD83C4730}" type="presOf" srcId="{002387BD-FBE9-4A33-85AF-9682207DCE3B}" destId="{AB46D69E-37A9-4025-862E-A4C0E0681D76}" srcOrd="0" destOrd="1" presId="urn:microsoft.com/office/officeart/2005/8/layout/cycle4#1"/>
    <dgm:cxn modelId="{5DCCBBE3-FB6E-49D3-895B-1CEB02FFAB0A}" srcId="{B461444A-EC54-44F2-A3F3-CBAA7C1F78E5}" destId="{C9DF3466-2E68-4E2D-B814-228E481F722B}" srcOrd="0" destOrd="0" parTransId="{08444AC5-69A7-492A-9F42-B4B7A700D176}" sibTransId="{DEEA99D5-0913-4525-A295-D31C8EE9340C}"/>
    <dgm:cxn modelId="{DEC89713-074B-44A4-AAD1-C477B5964443}" srcId="{592805DD-6D44-454F-ABDB-CBF3578B6648}" destId="{83941F80-D4A4-4829-AFA1-28815174EDF4}" srcOrd="1" destOrd="0" parTransId="{CF0D5D40-576A-4A7C-8038-AF0DD7557C1F}" sibTransId="{C7EC16FB-C009-45BB-93E5-2D43CD10782B}"/>
    <dgm:cxn modelId="{3F74A2DD-8D96-48F3-BDCF-2F02EDECBA39}" type="presOf" srcId="{4107997A-B121-411F-BBF2-562C4C8CD3E1}" destId="{E1D85C08-710C-4AD4-ADD9-B1030AC55497}" srcOrd="1" destOrd="1" presId="urn:microsoft.com/office/officeart/2005/8/layout/cycle4#1"/>
    <dgm:cxn modelId="{C689DEC1-429F-43B3-91CC-3275A7D9A685}" type="presOf" srcId="{2AFC2C76-EF84-421E-B0DF-0A0E5A1AFB50}" destId="{8D8295A6-146E-4A80-9783-51BAFF2CBABD}" srcOrd="1" destOrd="3" presId="urn:microsoft.com/office/officeart/2005/8/layout/cycle4#1"/>
    <dgm:cxn modelId="{857B6770-0C57-4972-8235-F31BDB1C1EC0}" type="presOf" srcId="{A4C8390F-121F-433A-B6DB-F520818F8AAF}" destId="{E1D85C08-710C-4AD4-ADD9-B1030AC55497}" srcOrd="1" destOrd="3" presId="urn:microsoft.com/office/officeart/2005/8/layout/cycle4#1"/>
    <dgm:cxn modelId="{245A920C-CC81-4413-991E-AB2382D497CA}" srcId="{C622841B-9023-4685-8FBB-4F98C79C6890}" destId="{A03822AA-0630-4D56-B562-23C0637D3096}" srcOrd="2" destOrd="0" parTransId="{44558698-2257-41BF-A9FA-E49350FA2EC2}" sibTransId="{97E056F9-35B3-4205-BC30-3F4E23E51B80}"/>
    <dgm:cxn modelId="{8CCD08AF-115B-4DD3-93D0-506148A1FA52}" srcId="{83941F80-D4A4-4829-AFA1-28815174EDF4}" destId="{DB9E929B-A3E5-447C-89C5-897A1D051E6D}" srcOrd="5" destOrd="0" parTransId="{C4D97BF6-0BC1-439F-8B7E-40FEC37B45AC}" sibTransId="{2155401A-4D6F-4CF2-90C3-1A47E6E45CDA}"/>
    <dgm:cxn modelId="{BA87B62F-3E5D-4B83-A22D-2CA642475EFA}" type="presOf" srcId="{DB9E929B-A3E5-447C-89C5-897A1D051E6D}" destId="{8D8295A6-146E-4A80-9783-51BAFF2CBABD}" srcOrd="1" destOrd="5" presId="urn:microsoft.com/office/officeart/2005/8/layout/cycle4#1"/>
    <dgm:cxn modelId="{5BBF20E9-049D-4C41-AF5D-21B1CC51BD0A}" type="presOf" srcId="{0CFEA097-CBDC-4D4B-ACF0-54ED1CDD1BC7}" destId="{7E03BB01-316C-49F7-9CBF-D0F6F2B3129A}" srcOrd="0" destOrd="2" presId="urn:microsoft.com/office/officeart/2005/8/layout/cycle4#1"/>
    <dgm:cxn modelId="{3770727F-7C8B-4749-B697-C419BA688467}" srcId="{1314AB64-81E2-4C44-8441-B50944698323}" destId="{4107997A-B121-411F-BBF2-562C4C8CD3E1}" srcOrd="1" destOrd="0" parTransId="{DFA13715-D4F8-4010-A2F5-5CD39DC1BEB1}" sibTransId="{C376279C-E990-4175-A6D7-97F932AAA495}"/>
    <dgm:cxn modelId="{2C899B57-D50B-4F33-BE15-041A1526D4B0}" type="presParOf" srcId="{0FF2C0DB-2C9B-461D-B528-5467C9D36401}" destId="{0D20976D-F496-43D3-A361-F815E88010E5}" srcOrd="0" destOrd="0" presId="urn:microsoft.com/office/officeart/2005/8/layout/cycle4#1"/>
    <dgm:cxn modelId="{9895A0ED-2299-47DB-A0BF-84132BBF70CE}" type="presParOf" srcId="{0D20976D-F496-43D3-A361-F815E88010E5}" destId="{5DA788EB-7FA4-471B-B4D0-CB3B305FB8DA}" srcOrd="0" destOrd="0" presId="urn:microsoft.com/office/officeart/2005/8/layout/cycle4#1"/>
    <dgm:cxn modelId="{B6D2E81F-447A-4F5E-8BCA-07CC76C00AAD}" type="presParOf" srcId="{5DA788EB-7FA4-471B-B4D0-CB3B305FB8DA}" destId="{83A12ABA-8798-4135-BCF5-F10A342EABF2}" srcOrd="0" destOrd="0" presId="urn:microsoft.com/office/officeart/2005/8/layout/cycle4#1"/>
    <dgm:cxn modelId="{F3396F41-F8BE-49C2-8C6B-4DBBE61D6097}" type="presParOf" srcId="{5DA788EB-7FA4-471B-B4D0-CB3B305FB8DA}" destId="{E1D85C08-710C-4AD4-ADD9-B1030AC55497}" srcOrd="1" destOrd="0" presId="urn:microsoft.com/office/officeart/2005/8/layout/cycle4#1"/>
    <dgm:cxn modelId="{45E503D4-D9C1-46B2-8FD3-7E3F6F4B2233}" type="presParOf" srcId="{0D20976D-F496-43D3-A361-F815E88010E5}" destId="{C933934A-AF34-4734-8AF3-EEE8A7B0F7CC}" srcOrd="1" destOrd="0" presId="urn:microsoft.com/office/officeart/2005/8/layout/cycle4#1"/>
    <dgm:cxn modelId="{4B566A6C-9DC1-419A-9F2B-FB16E3825C6F}" type="presParOf" srcId="{C933934A-AF34-4734-8AF3-EEE8A7B0F7CC}" destId="{AB46D69E-37A9-4025-862E-A4C0E0681D76}" srcOrd="0" destOrd="0" presId="urn:microsoft.com/office/officeart/2005/8/layout/cycle4#1"/>
    <dgm:cxn modelId="{671C9C69-6A65-42CC-89C7-6F61D36DBE08}" type="presParOf" srcId="{C933934A-AF34-4734-8AF3-EEE8A7B0F7CC}" destId="{8D8295A6-146E-4A80-9783-51BAFF2CBABD}" srcOrd="1" destOrd="0" presId="urn:microsoft.com/office/officeart/2005/8/layout/cycle4#1"/>
    <dgm:cxn modelId="{C942C8AA-FCF0-40BB-8F48-C9992E18FFB5}" type="presParOf" srcId="{0D20976D-F496-43D3-A361-F815E88010E5}" destId="{C2D43F06-A82A-428C-B2C7-EA42AD467BAC}" srcOrd="2" destOrd="0" presId="urn:microsoft.com/office/officeart/2005/8/layout/cycle4#1"/>
    <dgm:cxn modelId="{8D155241-D0AC-42FD-839F-50B5C6030B02}" type="presParOf" srcId="{C2D43F06-A82A-428C-B2C7-EA42AD467BAC}" destId="{7E03BB01-316C-49F7-9CBF-D0F6F2B3129A}" srcOrd="0" destOrd="0" presId="urn:microsoft.com/office/officeart/2005/8/layout/cycle4#1"/>
    <dgm:cxn modelId="{1C094878-55EA-4AC8-9962-FFB6C3056D6C}" type="presParOf" srcId="{C2D43F06-A82A-428C-B2C7-EA42AD467BAC}" destId="{E8E7724E-6EC8-4E76-B210-9779F1E9B0A8}" srcOrd="1" destOrd="0" presId="urn:microsoft.com/office/officeart/2005/8/layout/cycle4#1"/>
    <dgm:cxn modelId="{291D53B6-82D0-483F-926D-E87F09921407}" type="presParOf" srcId="{0D20976D-F496-43D3-A361-F815E88010E5}" destId="{F1DEBE6C-53F0-4EF4-B29C-78ACB6B89C35}" srcOrd="3" destOrd="0" presId="urn:microsoft.com/office/officeart/2005/8/layout/cycle4#1"/>
    <dgm:cxn modelId="{3E9EFB80-041D-4050-8125-51210280D55F}" type="presParOf" srcId="{F1DEBE6C-53F0-4EF4-B29C-78ACB6B89C35}" destId="{E37EF9D2-882B-4191-9F21-C654CDF3F75E}" srcOrd="0" destOrd="0" presId="urn:microsoft.com/office/officeart/2005/8/layout/cycle4#1"/>
    <dgm:cxn modelId="{6C321FB9-66C1-4C50-BC8E-0C1D4F786586}" type="presParOf" srcId="{F1DEBE6C-53F0-4EF4-B29C-78ACB6B89C35}" destId="{42ECBD42-1E6C-4F8F-8985-8DFFDA696B51}" srcOrd="1" destOrd="0" presId="urn:microsoft.com/office/officeart/2005/8/layout/cycle4#1"/>
    <dgm:cxn modelId="{00CB384C-61E4-4474-9D53-0B377D9BE5ED}" type="presParOf" srcId="{0D20976D-F496-43D3-A361-F815E88010E5}" destId="{D79422D1-0381-471E-8E0F-47FEFAE8754D}" srcOrd="4" destOrd="0" presId="urn:microsoft.com/office/officeart/2005/8/layout/cycle4#1"/>
    <dgm:cxn modelId="{48239A43-CAF0-4ACC-87A3-71283C6C399A}" type="presParOf" srcId="{0FF2C0DB-2C9B-461D-B528-5467C9D36401}" destId="{80A8F822-1A2A-4A2B-A8E3-5E61FE3AC510}" srcOrd="1" destOrd="0" presId="urn:microsoft.com/office/officeart/2005/8/layout/cycle4#1"/>
    <dgm:cxn modelId="{8EB91C74-8C08-4C55-A547-9416EC7CEEC6}" type="presParOf" srcId="{80A8F822-1A2A-4A2B-A8E3-5E61FE3AC510}" destId="{29D2668F-388F-43AA-A3F8-C3F6E1047F99}" srcOrd="0" destOrd="0" presId="urn:microsoft.com/office/officeart/2005/8/layout/cycle4#1"/>
    <dgm:cxn modelId="{C7EA0659-7E29-481A-BE8F-ABA73DBB977A}" type="presParOf" srcId="{80A8F822-1A2A-4A2B-A8E3-5E61FE3AC510}" destId="{F36623FA-60EF-4A57-9E96-0DCE59EF02C8}" srcOrd="1" destOrd="0" presId="urn:microsoft.com/office/officeart/2005/8/layout/cycle4#1"/>
    <dgm:cxn modelId="{6BE83841-1238-497C-B9D3-F30358D4F911}" type="presParOf" srcId="{80A8F822-1A2A-4A2B-A8E3-5E61FE3AC510}" destId="{54676D6B-C9BB-49E6-BF6A-545C220F5CB6}" srcOrd="2" destOrd="0" presId="urn:microsoft.com/office/officeart/2005/8/layout/cycle4#1"/>
    <dgm:cxn modelId="{0AF10624-300D-433B-9027-8EC22507CDDC}" type="presParOf" srcId="{80A8F822-1A2A-4A2B-A8E3-5E61FE3AC510}" destId="{BECE7C3E-ABF5-4291-8864-E7BD5DA61EE6}" srcOrd="3" destOrd="0" presId="urn:microsoft.com/office/officeart/2005/8/layout/cycle4#1"/>
    <dgm:cxn modelId="{6A1C1224-A7DF-4392-BA90-CAA2442CA372}" type="presParOf" srcId="{80A8F822-1A2A-4A2B-A8E3-5E61FE3AC510}" destId="{6E94DFA8-D6B4-4111-9766-49942877E7E4}" srcOrd="4" destOrd="0" presId="urn:microsoft.com/office/officeart/2005/8/layout/cycle4#1"/>
    <dgm:cxn modelId="{F259586B-B96D-46DF-9A7F-EF1052DF33B2}" type="presParOf" srcId="{0FF2C0DB-2C9B-461D-B528-5467C9D36401}" destId="{245B7CFA-991D-4B36-8399-7F6DFAABB710}" srcOrd="2" destOrd="0" presId="urn:microsoft.com/office/officeart/2005/8/layout/cycle4#1"/>
    <dgm:cxn modelId="{E3A582B7-40B5-481F-B14C-EF3A41C1D305}" type="presParOf" srcId="{0FF2C0DB-2C9B-461D-B528-5467C9D36401}" destId="{A99FB4F2-926B-4AE3-9792-EDC494587E27}" srcOrd="3" destOrd="0" presId="urn:microsoft.com/office/officeart/2005/8/layout/cycle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926886-BA26-4B6B-AFB6-49226E2A2F45}" type="doc">
      <dgm:prSet loTypeId="urn:microsoft.com/office/officeart/2005/8/layout/process2" loCatId="process" qsTypeId="urn:microsoft.com/office/officeart/2005/8/quickstyle/3d5#1" qsCatId="3D" csTypeId="urn:microsoft.com/office/officeart/2005/8/colors/accent0_3#2" csCatId="mainScheme" phldr="1"/>
      <dgm:spPr/>
    </dgm:pt>
    <dgm:pt modelId="{67836903-F32F-4C95-955C-75345323BFE7}">
      <dgm:prSet phldrT="[文本]"/>
      <dgm:spPr/>
      <dgm:t>
        <a:bodyPr/>
        <a:lstStyle/>
        <a:p>
          <a:r>
            <a:rPr lang="zh-CN" altLang="en-US" dirty="0" smtClean="0"/>
            <a:t>创建虚拟机</a:t>
          </a:r>
          <a:endParaRPr lang="zh-CN" altLang="en-US" dirty="0"/>
        </a:p>
      </dgm:t>
    </dgm:pt>
    <dgm:pt modelId="{21DED0A0-048B-440F-8942-6F3A2F4C466B}" cxnId="{5C621CDF-D20D-4757-815B-9B1B36FC6F5B}" type="parTrans">
      <dgm:prSet/>
      <dgm:spPr/>
      <dgm:t>
        <a:bodyPr/>
        <a:lstStyle/>
        <a:p>
          <a:endParaRPr lang="zh-CN" altLang="en-US"/>
        </a:p>
      </dgm:t>
    </dgm:pt>
    <dgm:pt modelId="{5C9B7359-E05E-4C64-BBDC-B05D2F74E049}" cxnId="{5C621CDF-D20D-4757-815B-9B1B36FC6F5B}" type="sibTrans">
      <dgm:prSet/>
      <dgm:spPr/>
      <dgm:t>
        <a:bodyPr/>
        <a:lstStyle/>
        <a:p>
          <a:endParaRPr lang="zh-CN" altLang="en-US"/>
        </a:p>
      </dgm:t>
    </dgm:pt>
    <dgm:pt modelId="{861A6EE8-9D62-4BE1-892D-F3E887C73506}">
      <dgm:prSet phldrT="[文本]"/>
      <dgm:spPr/>
      <dgm:t>
        <a:bodyPr/>
        <a:lstStyle/>
        <a:p>
          <a:r>
            <a:rPr lang="zh-CN" altLang="en-US" dirty="0" smtClean="0"/>
            <a:t>操作管理</a:t>
          </a:r>
          <a:endParaRPr lang="zh-CN" altLang="en-US" dirty="0"/>
        </a:p>
      </dgm:t>
    </dgm:pt>
    <dgm:pt modelId="{C7F3FC3E-5A91-462E-92AB-D95BB4111E50}" cxnId="{984AA6E2-0CED-4FD6-9D59-114EEC29592A}" type="parTrans">
      <dgm:prSet/>
      <dgm:spPr/>
      <dgm:t>
        <a:bodyPr/>
        <a:lstStyle/>
        <a:p>
          <a:endParaRPr lang="zh-CN" altLang="en-US"/>
        </a:p>
      </dgm:t>
    </dgm:pt>
    <dgm:pt modelId="{E9A0E9E9-D98B-407D-B994-54FE06EA7ECB}" cxnId="{984AA6E2-0CED-4FD6-9D59-114EEC29592A}" type="sibTrans">
      <dgm:prSet/>
      <dgm:spPr/>
      <dgm:t>
        <a:bodyPr/>
        <a:lstStyle/>
        <a:p>
          <a:endParaRPr lang="zh-CN" altLang="en-US"/>
        </a:p>
      </dgm:t>
    </dgm:pt>
    <dgm:pt modelId="{44321592-8327-4034-B206-EDF7423E949B}">
      <dgm:prSet phldrT="[文本]"/>
      <dgm:spPr/>
      <dgm:t>
        <a:bodyPr/>
        <a:lstStyle/>
        <a:p>
          <a:r>
            <a:rPr lang="zh-CN" altLang="en-US" dirty="0" smtClean="0"/>
            <a:t>规格调整</a:t>
          </a:r>
          <a:endParaRPr lang="zh-CN" altLang="en-US" dirty="0"/>
        </a:p>
      </dgm:t>
    </dgm:pt>
    <dgm:pt modelId="{174C7AE9-C93C-408E-98C9-DF559D6386E5}" cxnId="{A18003D9-41F2-45DF-AF4B-626A3713E6F9}" type="parTrans">
      <dgm:prSet/>
      <dgm:spPr/>
      <dgm:t>
        <a:bodyPr/>
        <a:lstStyle/>
        <a:p>
          <a:endParaRPr lang="zh-CN" altLang="en-US"/>
        </a:p>
      </dgm:t>
    </dgm:pt>
    <dgm:pt modelId="{A5860F98-36CF-4C45-8E34-8B91C7358335}" cxnId="{A18003D9-41F2-45DF-AF4B-626A3713E6F9}" type="sibTrans">
      <dgm:prSet/>
      <dgm:spPr/>
      <dgm:t>
        <a:bodyPr/>
        <a:lstStyle/>
        <a:p>
          <a:endParaRPr lang="zh-CN" altLang="en-US"/>
        </a:p>
      </dgm:t>
    </dgm:pt>
    <dgm:pt modelId="{688599BE-A933-4BF5-9B72-A0DC2BE6F9C9}" type="pres">
      <dgm:prSet presAssocID="{4F926886-BA26-4B6B-AFB6-49226E2A2F45}" presName="linearFlow" presStyleCnt="0">
        <dgm:presLayoutVars>
          <dgm:resizeHandles val="exact"/>
        </dgm:presLayoutVars>
      </dgm:prSet>
      <dgm:spPr/>
    </dgm:pt>
    <dgm:pt modelId="{D611413B-2FB8-4872-881F-E89A66D1DC79}" type="pres">
      <dgm:prSet presAssocID="{67836903-F32F-4C95-955C-75345323BFE7}" presName="node" presStyleLbl="node1" presStyleIdx="0" presStyleCnt="3">
        <dgm:presLayoutVars>
          <dgm:bulletEnabled val="1"/>
        </dgm:presLayoutVars>
      </dgm:prSet>
      <dgm:spPr/>
      <dgm:t>
        <a:bodyPr/>
        <a:lstStyle/>
        <a:p>
          <a:endParaRPr lang="zh-CN" altLang="en-US"/>
        </a:p>
      </dgm:t>
    </dgm:pt>
    <dgm:pt modelId="{31282C27-B1CB-4391-86F1-A4CEAD469B3A}" type="pres">
      <dgm:prSet presAssocID="{5C9B7359-E05E-4C64-BBDC-B05D2F74E049}" presName="sibTrans" presStyleLbl="sibTrans2D1" presStyleIdx="0" presStyleCnt="2"/>
      <dgm:spPr/>
      <dgm:t>
        <a:bodyPr/>
        <a:lstStyle/>
        <a:p>
          <a:endParaRPr lang="zh-CN" altLang="en-US"/>
        </a:p>
      </dgm:t>
    </dgm:pt>
    <dgm:pt modelId="{B00098BD-2562-4D8F-8DC2-6B159853585B}" type="pres">
      <dgm:prSet presAssocID="{5C9B7359-E05E-4C64-BBDC-B05D2F74E049}" presName="connectorText" presStyleLbl="sibTrans2D1" presStyleIdx="0" presStyleCnt="2"/>
      <dgm:spPr/>
      <dgm:t>
        <a:bodyPr/>
        <a:lstStyle/>
        <a:p>
          <a:endParaRPr lang="zh-CN" altLang="en-US"/>
        </a:p>
      </dgm:t>
    </dgm:pt>
    <dgm:pt modelId="{D8D72154-4015-4380-9944-0CF24DEB2FC1}" type="pres">
      <dgm:prSet presAssocID="{861A6EE8-9D62-4BE1-892D-F3E887C73506}" presName="node" presStyleLbl="node1" presStyleIdx="1" presStyleCnt="3">
        <dgm:presLayoutVars>
          <dgm:bulletEnabled val="1"/>
        </dgm:presLayoutVars>
      </dgm:prSet>
      <dgm:spPr/>
      <dgm:t>
        <a:bodyPr/>
        <a:lstStyle/>
        <a:p>
          <a:endParaRPr lang="zh-CN" altLang="en-US"/>
        </a:p>
      </dgm:t>
    </dgm:pt>
    <dgm:pt modelId="{88684C77-C631-4123-966A-CF1DA2596CAE}" type="pres">
      <dgm:prSet presAssocID="{E9A0E9E9-D98B-407D-B994-54FE06EA7ECB}" presName="sibTrans" presStyleLbl="sibTrans2D1" presStyleIdx="1" presStyleCnt="2"/>
      <dgm:spPr/>
      <dgm:t>
        <a:bodyPr/>
        <a:lstStyle/>
        <a:p>
          <a:endParaRPr lang="zh-CN" altLang="en-US"/>
        </a:p>
      </dgm:t>
    </dgm:pt>
    <dgm:pt modelId="{278CA8B7-3019-4A5C-99ED-99A787405AB7}" type="pres">
      <dgm:prSet presAssocID="{E9A0E9E9-D98B-407D-B994-54FE06EA7ECB}" presName="connectorText" presStyleLbl="sibTrans2D1" presStyleIdx="1" presStyleCnt="2"/>
      <dgm:spPr/>
      <dgm:t>
        <a:bodyPr/>
        <a:lstStyle/>
        <a:p>
          <a:endParaRPr lang="zh-CN" altLang="en-US"/>
        </a:p>
      </dgm:t>
    </dgm:pt>
    <dgm:pt modelId="{4D791975-8708-430B-ADE0-477EB6C46573}" type="pres">
      <dgm:prSet presAssocID="{44321592-8327-4034-B206-EDF7423E949B}" presName="node" presStyleLbl="node1" presStyleIdx="2" presStyleCnt="3">
        <dgm:presLayoutVars>
          <dgm:bulletEnabled val="1"/>
        </dgm:presLayoutVars>
      </dgm:prSet>
      <dgm:spPr/>
      <dgm:t>
        <a:bodyPr/>
        <a:lstStyle/>
        <a:p>
          <a:endParaRPr lang="zh-CN" altLang="en-US"/>
        </a:p>
      </dgm:t>
    </dgm:pt>
  </dgm:ptLst>
  <dgm:cxnLst>
    <dgm:cxn modelId="{F4E84964-4C27-4115-8204-02CBD9E75228}" type="presOf" srcId="{E9A0E9E9-D98B-407D-B994-54FE06EA7ECB}" destId="{88684C77-C631-4123-966A-CF1DA2596CAE}" srcOrd="0" destOrd="0" presId="urn:microsoft.com/office/officeart/2005/8/layout/process2"/>
    <dgm:cxn modelId="{984AA6E2-0CED-4FD6-9D59-114EEC29592A}" srcId="{4F926886-BA26-4B6B-AFB6-49226E2A2F45}" destId="{861A6EE8-9D62-4BE1-892D-F3E887C73506}" srcOrd="1" destOrd="0" parTransId="{C7F3FC3E-5A91-462E-92AB-D95BB4111E50}" sibTransId="{E9A0E9E9-D98B-407D-B994-54FE06EA7ECB}"/>
    <dgm:cxn modelId="{A3594161-4180-4D22-9EC1-6F9A2B634D22}" type="presOf" srcId="{44321592-8327-4034-B206-EDF7423E949B}" destId="{4D791975-8708-430B-ADE0-477EB6C46573}" srcOrd="0" destOrd="0" presId="urn:microsoft.com/office/officeart/2005/8/layout/process2"/>
    <dgm:cxn modelId="{262C0B7C-F9ED-4CCC-926B-38F892401CB6}" type="presOf" srcId="{5C9B7359-E05E-4C64-BBDC-B05D2F74E049}" destId="{B00098BD-2562-4D8F-8DC2-6B159853585B}" srcOrd="1" destOrd="0" presId="urn:microsoft.com/office/officeart/2005/8/layout/process2"/>
    <dgm:cxn modelId="{0B0E61CF-3C94-468B-A7E0-921EC15AA826}" type="presOf" srcId="{E9A0E9E9-D98B-407D-B994-54FE06EA7ECB}" destId="{278CA8B7-3019-4A5C-99ED-99A787405AB7}" srcOrd="1" destOrd="0" presId="urn:microsoft.com/office/officeart/2005/8/layout/process2"/>
    <dgm:cxn modelId="{FB2C6907-93FB-4BBB-8F34-B0783C37464D}" type="presOf" srcId="{4F926886-BA26-4B6B-AFB6-49226E2A2F45}" destId="{688599BE-A933-4BF5-9B72-A0DC2BE6F9C9}" srcOrd="0" destOrd="0" presId="urn:microsoft.com/office/officeart/2005/8/layout/process2"/>
    <dgm:cxn modelId="{69E54283-D79A-4CDF-AF70-1904EA79718C}" type="presOf" srcId="{67836903-F32F-4C95-955C-75345323BFE7}" destId="{D611413B-2FB8-4872-881F-E89A66D1DC79}" srcOrd="0" destOrd="0" presId="urn:microsoft.com/office/officeart/2005/8/layout/process2"/>
    <dgm:cxn modelId="{C30CFF4D-C084-4B16-906B-192572610CD6}" type="presOf" srcId="{861A6EE8-9D62-4BE1-892D-F3E887C73506}" destId="{D8D72154-4015-4380-9944-0CF24DEB2FC1}" srcOrd="0" destOrd="0" presId="urn:microsoft.com/office/officeart/2005/8/layout/process2"/>
    <dgm:cxn modelId="{06B01291-70BC-431D-B486-D3F4F16A8DE4}" type="presOf" srcId="{5C9B7359-E05E-4C64-BBDC-B05D2F74E049}" destId="{31282C27-B1CB-4391-86F1-A4CEAD469B3A}" srcOrd="0" destOrd="0" presId="urn:microsoft.com/office/officeart/2005/8/layout/process2"/>
    <dgm:cxn modelId="{A18003D9-41F2-45DF-AF4B-626A3713E6F9}" srcId="{4F926886-BA26-4B6B-AFB6-49226E2A2F45}" destId="{44321592-8327-4034-B206-EDF7423E949B}" srcOrd="2" destOrd="0" parTransId="{174C7AE9-C93C-408E-98C9-DF559D6386E5}" sibTransId="{A5860F98-36CF-4C45-8E34-8B91C7358335}"/>
    <dgm:cxn modelId="{5C621CDF-D20D-4757-815B-9B1B36FC6F5B}" srcId="{4F926886-BA26-4B6B-AFB6-49226E2A2F45}" destId="{67836903-F32F-4C95-955C-75345323BFE7}" srcOrd="0" destOrd="0" parTransId="{21DED0A0-048B-440F-8942-6F3A2F4C466B}" sibTransId="{5C9B7359-E05E-4C64-BBDC-B05D2F74E049}"/>
    <dgm:cxn modelId="{2195DF17-6953-4E70-9AA4-4D51DAEAEDE5}" type="presParOf" srcId="{688599BE-A933-4BF5-9B72-A0DC2BE6F9C9}" destId="{D611413B-2FB8-4872-881F-E89A66D1DC79}" srcOrd="0" destOrd="0" presId="urn:microsoft.com/office/officeart/2005/8/layout/process2"/>
    <dgm:cxn modelId="{CCDBE40E-A747-49B2-816F-B3A0E10741DF}" type="presParOf" srcId="{688599BE-A933-4BF5-9B72-A0DC2BE6F9C9}" destId="{31282C27-B1CB-4391-86F1-A4CEAD469B3A}" srcOrd="1" destOrd="0" presId="urn:microsoft.com/office/officeart/2005/8/layout/process2"/>
    <dgm:cxn modelId="{B2086CF2-BA51-4BDE-8B82-5F9AF9DBD97C}" type="presParOf" srcId="{31282C27-B1CB-4391-86F1-A4CEAD469B3A}" destId="{B00098BD-2562-4D8F-8DC2-6B159853585B}" srcOrd="0" destOrd="0" presId="urn:microsoft.com/office/officeart/2005/8/layout/process2"/>
    <dgm:cxn modelId="{1828948F-6656-491F-BC73-7B249D30AD1C}" type="presParOf" srcId="{688599BE-A933-4BF5-9B72-A0DC2BE6F9C9}" destId="{D8D72154-4015-4380-9944-0CF24DEB2FC1}" srcOrd="2" destOrd="0" presId="urn:microsoft.com/office/officeart/2005/8/layout/process2"/>
    <dgm:cxn modelId="{E358748E-EAB9-4B17-B1B8-CC2FBF93E4D5}" type="presParOf" srcId="{688599BE-A933-4BF5-9B72-A0DC2BE6F9C9}" destId="{88684C77-C631-4123-966A-CF1DA2596CAE}" srcOrd="3" destOrd="0" presId="urn:microsoft.com/office/officeart/2005/8/layout/process2"/>
    <dgm:cxn modelId="{FF559AFF-39B4-4F67-ACAA-9FF6B0C29282}" type="presParOf" srcId="{88684C77-C631-4123-966A-CF1DA2596CAE}" destId="{278CA8B7-3019-4A5C-99ED-99A787405AB7}" srcOrd="0" destOrd="0" presId="urn:microsoft.com/office/officeart/2005/8/layout/process2"/>
    <dgm:cxn modelId="{B2C0552D-F510-4B6F-9455-4C59416365B3}" type="presParOf" srcId="{688599BE-A933-4BF5-9B72-A0DC2BE6F9C9}" destId="{4D791975-8708-430B-ADE0-477EB6C4657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67585" cy="5436604"/>
        <a:chOff x="0" y="0"/>
        <a:chExt cx="7067585" cy="5436604"/>
      </a:xfrm>
      <a:scene3d>
        <a:camera prst="perspectiveLeft" zoom="91000"/>
        <a:lightRig rig="threePt" dir="t">
          <a:rot lat="0" lon="0" rev="20640000"/>
        </a:lightRig>
      </a:scene3d>
    </dsp:grpSpPr>
    <dsp:sp modelId="{83A12ABA-8798-4135-BCF5-F10A342EABF2}">
      <dsp:nvSpPr>
        <dsp:cNvPr id="3" name="圆角矩形 2"/>
        <dsp:cNvSpPr/>
      </dsp:nvSpPr>
      <dsp:spPr bwMode="white">
        <a:xfrm>
          <a:off x="483783" y="263082"/>
          <a:ext cx="2685682" cy="1741453"/>
        </a:xfrm>
        <a:prstGeom prst="roundRect">
          <a:avLst>
            <a:gd name="adj" fmla="val 10000"/>
          </a:avLst>
        </a:prstGeom>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Xfrm>
        <a:off x="483783" y="263082"/>
        <a:ext cx="2685682" cy="1741453"/>
      </dsp:txXfrm>
    </dsp:sp>
    <dsp:sp modelId="{AB46D69E-37A9-4025-862E-A4C0E0681D76}">
      <dsp:nvSpPr>
        <dsp:cNvPr id="5" name="圆角矩形 4"/>
        <dsp:cNvSpPr/>
      </dsp:nvSpPr>
      <dsp:spPr bwMode="white">
        <a:xfrm>
          <a:off x="5604404" y="208937"/>
          <a:ext cx="2685682" cy="1741453"/>
        </a:xfrm>
        <a:prstGeom prst="roundRect">
          <a:avLst>
            <a:gd name="adj" fmla="val 10000"/>
          </a:avLst>
        </a:prstGeom>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Xfrm>
        <a:off x="5604404" y="208937"/>
        <a:ext cx="2685682" cy="1741453"/>
      </dsp:txXfrm>
    </dsp:sp>
    <dsp:sp modelId="{7E03BB01-316C-49F7-9CBF-D0F6F2B3129A}">
      <dsp:nvSpPr>
        <dsp:cNvPr id="7" name="圆角矩形 6"/>
        <dsp:cNvSpPr/>
      </dsp:nvSpPr>
      <dsp:spPr bwMode="white">
        <a:xfrm>
          <a:off x="5873351" y="3413316"/>
          <a:ext cx="2685682" cy="1741453"/>
        </a:xfrm>
        <a:prstGeom prst="roundRect">
          <a:avLst>
            <a:gd name="adj" fmla="val 10000"/>
          </a:avLst>
        </a:prstGeom>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Xfrm>
        <a:off x="5873351" y="3413316"/>
        <a:ext cx="2685682" cy="1741453"/>
      </dsp:txXfrm>
    </dsp:sp>
    <dsp:sp modelId="{E37EF9D2-882B-4191-9F21-C654CDF3F75E}">
      <dsp:nvSpPr>
        <dsp:cNvPr id="9" name="圆角矩形 8"/>
        <dsp:cNvSpPr/>
      </dsp:nvSpPr>
      <dsp:spPr bwMode="white">
        <a:xfrm>
          <a:off x="517989" y="3333057"/>
          <a:ext cx="2685682" cy="1741453"/>
        </a:xfrm>
        <a:prstGeom prst="roundRect">
          <a:avLst>
            <a:gd name="adj" fmla="val 10000"/>
          </a:avLst>
        </a:prstGeom>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Xfrm>
        <a:off x="517989" y="3333057"/>
        <a:ext cx="2685682" cy="1741453"/>
      </dsp:txXfrm>
    </dsp:sp>
    <dsp:sp modelId="{29D2668F-388F-43AA-A3F8-C3F6E1047F99}">
      <dsp:nvSpPr>
        <dsp:cNvPr id="11" name="饼形 10"/>
        <dsp:cNvSpPr/>
      </dsp:nvSpPr>
      <dsp:spPr bwMode="white">
        <a:xfrm>
          <a:off x="2359703" y="309886"/>
          <a:ext cx="2354050" cy="2354050"/>
        </a:xfrm>
        <a:prstGeom prst="pieWedge">
          <a:avLst/>
        </a:prstGeom>
        <a:sp3d extrusionH="50600" prstMaterial="metal">
          <a:bevelT w="101600" h="80600" prst="relaxedInset"/>
          <a:bevelB w="80600" h="80600" prst="relaxedInset"/>
        </a:sp3d>
      </dsp:spPr>
      <dsp:style>
        <a:lnRef idx="0">
          <a:schemeClr val="lt2"/>
        </a:lnRef>
        <a:fillRef idx="1">
          <a:schemeClr val="dk2"/>
        </a:fillRef>
        <a:effectRef idx="1">
          <a:scrgbClr r="0" g="0" b="0"/>
        </a:effectRef>
        <a:fontRef idx="minor">
          <a:schemeClr val="dk1"/>
        </a:fontRef>
      </dsp:style>
      <dsp:txBody>
        <a:bodyPr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latin typeface="+mn-lt"/>
              <a:ea typeface="+mn-ea"/>
            </a:rPr>
            <a:t>高可用</a:t>
          </a:r>
          <a:endParaRPr lang="zh-CN" altLang="en-US" sz="2400" dirty="0">
            <a:latin typeface="+mn-lt"/>
            <a:ea typeface="+mn-ea"/>
          </a:endParaRPr>
        </a:p>
      </dsp:txBody>
      <dsp:txXfrm>
        <a:off x="2359703" y="309886"/>
        <a:ext cx="2354050" cy="2354050"/>
      </dsp:txXfrm>
    </dsp:sp>
    <dsp:sp modelId="{F36623FA-60EF-4A57-9E96-0DCE59EF02C8}">
      <dsp:nvSpPr>
        <dsp:cNvPr id="12" name="饼形 11"/>
        <dsp:cNvSpPr/>
      </dsp:nvSpPr>
      <dsp:spPr bwMode="white">
        <a:xfrm rot="5400000">
          <a:off x="4084970" y="309886"/>
          <a:ext cx="2354050" cy="2354050"/>
        </a:xfrm>
        <a:prstGeom prst="pieWedge">
          <a:avLst/>
        </a:prstGeom>
        <a:sp3d extrusionH="50600" prstMaterial="metal">
          <a:bevelT w="101600" h="80600" prst="relaxedInset"/>
          <a:bevelB w="80600" h="80600" prst="relaxedInset"/>
        </a:sp3d>
      </dsp:spPr>
      <dsp:style>
        <a:lnRef idx="0">
          <a:schemeClr val="lt2"/>
        </a:lnRef>
        <a:fillRef idx="1">
          <a:schemeClr val="dk2"/>
        </a:fillRef>
        <a:effectRef idx="1">
          <a:scrgbClr r="0" g="0" b="0"/>
        </a:effectRef>
        <a:fontRef idx="minor">
          <a:schemeClr val="dk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latin typeface="+mn-lt"/>
              <a:ea typeface="+mn-ea"/>
            </a:rPr>
            <a:t>高效率</a:t>
          </a:r>
          <a:endParaRPr lang="zh-CN" altLang="en-US" sz="2400" dirty="0">
            <a:latin typeface="+mn-lt"/>
            <a:ea typeface="+mn-ea"/>
          </a:endParaRPr>
        </a:p>
      </dsp:txBody>
      <dsp:txXfrm rot="5400000">
        <a:off x="4084970" y="309886"/>
        <a:ext cx="2354050" cy="2354050"/>
      </dsp:txXfrm>
    </dsp:sp>
    <dsp:sp modelId="{54676D6B-C9BB-49E6-BF6A-545C220F5CB6}">
      <dsp:nvSpPr>
        <dsp:cNvPr id="13" name="饼形 12"/>
        <dsp:cNvSpPr/>
      </dsp:nvSpPr>
      <dsp:spPr bwMode="white">
        <a:xfrm rot="10800000">
          <a:off x="4085001" y="2200945"/>
          <a:ext cx="2354050" cy="2354050"/>
        </a:xfrm>
        <a:prstGeom prst="pieWedge">
          <a:avLst/>
        </a:prstGeom>
        <a:sp3d extrusionH="50600" prstMaterial="metal">
          <a:bevelT w="101600" h="80600" prst="relaxedInset"/>
          <a:bevelB w="80600" h="80600" prst="relaxedInset"/>
        </a:sp3d>
      </dsp:spPr>
      <dsp:style>
        <a:lnRef idx="0">
          <a:schemeClr val="lt2"/>
        </a:lnRef>
        <a:fillRef idx="1">
          <a:schemeClr val="dk2"/>
        </a:fillRef>
        <a:effectRef idx="1">
          <a:scrgbClr r="0" g="0" b="0"/>
        </a:effectRef>
        <a:fontRef idx="minor">
          <a:schemeClr val="dk1"/>
        </a:fontRef>
      </dsp:style>
      <dsp:txBody>
        <a:bodyPr rot="108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latin typeface="+mn-lt"/>
              <a:ea typeface="+mn-ea"/>
            </a:rPr>
            <a:t>兼容互通</a:t>
          </a:r>
          <a:endParaRPr lang="zh-CN" altLang="en-US" sz="2400" dirty="0">
            <a:latin typeface="+mn-lt"/>
            <a:ea typeface="+mn-ea"/>
          </a:endParaRPr>
        </a:p>
      </dsp:txBody>
      <dsp:txXfrm rot="10800000">
        <a:off x="4085001" y="2200945"/>
        <a:ext cx="2354050" cy="2354050"/>
      </dsp:txXfrm>
    </dsp:sp>
    <dsp:sp modelId="{BECE7C3E-ABF5-4291-8864-E7BD5DA61EE6}">
      <dsp:nvSpPr>
        <dsp:cNvPr id="14" name="饼形 13"/>
        <dsp:cNvSpPr/>
      </dsp:nvSpPr>
      <dsp:spPr bwMode="white">
        <a:xfrm rot="16200000">
          <a:off x="2359703" y="2215740"/>
          <a:ext cx="2354050" cy="2354050"/>
        </a:xfrm>
        <a:prstGeom prst="pieWedge">
          <a:avLst/>
        </a:prstGeom>
        <a:sp3d extrusionH="50600" prstMaterial="metal">
          <a:bevelT w="101600" h="80600" prst="relaxedInset"/>
          <a:bevelB w="80600" h="80600" prst="relaxedInset"/>
        </a:sp3d>
      </dsp:spPr>
      <dsp:style>
        <a:lnRef idx="0">
          <a:schemeClr val="lt2"/>
        </a:lnRef>
        <a:fillRef idx="1">
          <a:schemeClr val="dk2"/>
        </a:fillRef>
        <a:effectRef idx="1">
          <a:scrgbClr r="0" g="0" b="0"/>
        </a:effectRef>
        <a:fontRef idx="minor">
          <a:schemeClr val="dk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latin typeface="+mn-lt"/>
              <a:ea typeface="+mn-ea"/>
            </a:rPr>
            <a:t>高性能</a:t>
          </a:r>
          <a:endParaRPr lang="zh-CN" altLang="en-US" sz="2400" dirty="0">
            <a:latin typeface="+mn-lt"/>
            <a:ea typeface="+mn-ea"/>
          </a:endParaRPr>
        </a:p>
      </dsp:txBody>
      <dsp:txXfrm rot="16200000">
        <a:off x="2359703" y="2215740"/>
        <a:ext cx="2354050" cy="2354050"/>
      </dsp:txXfrm>
    </dsp:sp>
    <dsp:sp modelId="{245B7CFA-991D-4B36-8399-7F6DFAABB710}">
      <dsp:nvSpPr>
        <dsp:cNvPr id="15" name="环形箭头 14"/>
        <dsp:cNvSpPr/>
      </dsp:nvSpPr>
      <dsp:spPr bwMode="white">
        <a:xfrm>
          <a:off x="3968100" y="2056509"/>
          <a:ext cx="812772" cy="706759"/>
        </a:xfrm>
        <a:prstGeom prst="circularArrow">
          <a:avLst/>
        </a:prstGeom>
        <a:sp3d z="57200" extrusionH="600" contourW="3000" prstMaterial="plastic">
          <a:bevelT w="80600" h="18600" prst="relaxedInset"/>
          <a:bevelB w="80600" h="8600" prst="relaxedInset"/>
        </a:sp3d>
      </dsp:spPr>
      <dsp:style>
        <a:lnRef idx="0">
          <a:schemeClr val="lt2"/>
        </a:lnRef>
        <a:fillRef idx="1">
          <a:schemeClr val="dk2">
            <a:tint val="60000"/>
          </a:schemeClr>
        </a:fillRef>
        <a:effectRef idx="0">
          <a:scrgbClr r="0" g="0" b="0"/>
        </a:effectRef>
        <a:fontRef idx="minor"/>
      </dsp:style>
      <dsp:txXfrm>
        <a:off x="3968100" y="2056509"/>
        <a:ext cx="812772" cy="706759"/>
      </dsp:txXfrm>
    </dsp:sp>
    <dsp:sp modelId="{A99FB4F2-926B-4AE3-9792-EDC494587E27}">
      <dsp:nvSpPr>
        <dsp:cNvPr id="16" name="环形箭头 15"/>
        <dsp:cNvSpPr/>
      </dsp:nvSpPr>
      <dsp:spPr bwMode="white">
        <a:xfrm rot="10800000">
          <a:off x="3968100" y="2207780"/>
          <a:ext cx="812772" cy="706759"/>
        </a:xfrm>
        <a:prstGeom prst="circularArrow">
          <a:avLst/>
        </a:prstGeom>
        <a:sp3d z="57200" extrusionH="600" contourW="3000" prstMaterial="plastic">
          <a:bevelT w="80600" h="18600" prst="relaxedInset"/>
          <a:bevelB w="80600" h="8600" prst="relaxedInset"/>
        </a:sp3d>
      </dsp:spPr>
      <dsp:style>
        <a:lnRef idx="0">
          <a:schemeClr val="lt2"/>
        </a:lnRef>
        <a:fillRef idx="1">
          <a:schemeClr val="dk2">
            <a:tint val="60000"/>
          </a:schemeClr>
        </a:fillRef>
        <a:effectRef idx="0">
          <a:scrgbClr r="0" g="0" b="0"/>
        </a:effectRef>
        <a:fontRef idx="minor"/>
      </dsp:style>
      <dsp:txXfrm rot="10800000">
        <a:off x="3968100" y="2207780"/>
        <a:ext cx="812772" cy="706759"/>
      </dsp:txXfrm>
    </dsp:sp>
    <dsp:sp modelId="{E1D85C08-710C-4AD4-ADD9-B1030AC55497}">
      <dsp:nvSpPr>
        <dsp:cNvPr id="4" name="圆角矩形 3"/>
        <dsp:cNvSpPr/>
      </dsp:nvSpPr>
      <dsp:spPr bwMode="white">
        <a:xfrm>
          <a:off x="840693" y="-2718"/>
          <a:ext cx="1879978" cy="1306090"/>
        </a:xfrm>
        <a:prstGeom prst="roundRect">
          <a:avLst>
            <a:gd name="adj" fmla="val 10000"/>
          </a:avLst>
        </a:prstGeom>
        <a:noFill/>
        <a:ln>
          <a:noFill/>
        </a:ln>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Body>
        <a:bodyPr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虚拟机热迁移技术（</a:t>
          </a:r>
          <a:r>
            <a:rPr lang="en-US" altLang="zh-CN" sz="1400" dirty="0" smtClean="0">
              <a:solidFill>
                <a:schemeClr val="dk1"/>
              </a:solidFill>
              <a:latin typeface="+mn-lt"/>
              <a:ea typeface="+mn-ea"/>
            </a:rPr>
            <a:t>VM Motion</a:t>
          </a:r>
          <a:r>
            <a:rPr lang="zh-CN" altLang="en-US" sz="1400" dirty="0" smtClean="0">
              <a:solidFill>
                <a:schemeClr val="dk1"/>
              </a:solidFill>
              <a:latin typeface="+mn-lt"/>
              <a:ea typeface="+mn-ea"/>
            </a:rPr>
            <a:t>）</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虚拟机</a:t>
          </a:r>
          <a:r>
            <a:rPr lang="en-US" altLang="zh-CN" sz="1400" dirty="0" smtClean="0">
              <a:solidFill>
                <a:schemeClr val="dk1"/>
              </a:solidFill>
              <a:latin typeface="+mn-lt"/>
              <a:ea typeface="+mn-ea"/>
            </a:rPr>
            <a:t>HA</a:t>
          </a:r>
          <a:r>
            <a:rPr lang="zh-CN" altLang="en-US" sz="1400" dirty="0" smtClean="0">
              <a:solidFill>
                <a:schemeClr val="dk1"/>
              </a:solidFill>
              <a:latin typeface="+mn-lt"/>
              <a:ea typeface="+mn-ea"/>
            </a:rPr>
            <a:t>机制</a:t>
          </a:r>
          <a:endParaRPr lang="en-US" altLang="zh-CN" sz="1400" dirty="0" smtClean="0">
            <a:solidFill>
              <a:schemeClr val="dk1"/>
            </a:solidFill>
            <a:latin typeface="+mn-lt"/>
            <a:ea typeface="+mn-ea"/>
          </a:endParaRPr>
        </a:p>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高可用性</a:t>
          </a:r>
          <a:r>
            <a:rPr lang="en-US" altLang="zh-CN" sz="1400" dirty="0" smtClean="0">
              <a:solidFill>
                <a:schemeClr val="dk1"/>
              </a:solidFill>
              <a:latin typeface="+mn-lt"/>
              <a:ea typeface="+mn-ea"/>
            </a:rPr>
            <a:t>FT</a:t>
          </a:r>
          <a:r>
            <a:rPr lang="zh-CN" altLang="en-US" sz="1400" dirty="0" smtClean="0">
              <a:solidFill>
                <a:schemeClr val="dk1"/>
              </a:solidFill>
              <a:latin typeface="+mn-lt"/>
              <a:ea typeface="+mn-ea"/>
            </a:rPr>
            <a:t>技术</a:t>
          </a:r>
          <a:endParaRPr lang="en-US" altLang="zh-CN" sz="1400" dirty="0" smtClean="0">
            <a:solidFill>
              <a:schemeClr val="dk1"/>
            </a:solidFill>
            <a:latin typeface="+mn-lt"/>
            <a:ea typeface="+mn-ea"/>
          </a:endParaRPr>
        </a:p>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存储热迁移，避免存储系统维护业务停机</a:t>
          </a:r>
          <a:endParaRPr lang="en-US" altLang="zh-CN" sz="1400" dirty="0" smtClean="0">
            <a:solidFill>
              <a:schemeClr val="dk1"/>
            </a:solidFill>
            <a:latin typeface="+mn-lt"/>
            <a:ea typeface="+mn-ea"/>
          </a:endParaRPr>
        </a:p>
      </dsp:txBody>
      <dsp:txXfrm>
        <a:off x="840693" y="-2718"/>
        <a:ext cx="1879978" cy="1306090"/>
      </dsp:txXfrm>
    </dsp:sp>
    <dsp:sp modelId="{8D8295A6-146E-4A80-9783-51BAFF2CBABD}">
      <dsp:nvSpPr>
        <dsp:cNvPr id="6" name="圆角矩形 5"/>
        <dsp:cNvSpPr/>
      </dsp:nvSpPr>
      <dsp:spPr bwMode="white">
        <a:xfrm>
          <a:off x="6028301" y="-2718"/>
          <a:ext cx="1879978" cy="1306090"/>
        </a:xfrm>
        <a:prstGeom prst="roundRect">
          <a:avLst>
            <a:gd name="adj" fmla="val 10000"/>
          </a:avLst>
        </a:prstGeom>
        <a:noFill/>
        <a:ln>
          <a:noFill/>
        </a:ln>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Body>
        <a:bodyPr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gn="l">
            <a:lnSpc>
              <a:spcPct val="100000"/>
            </a:lnSpc>
            <a:spcBef>
              <a:spcPct val="0"/>
            </a:spcBef>
            <a:spcAft>
              <a:spcPct val="15000"/>
            </a:spcAft>
            <a:buChar char="•"/>
          </a:pPr>
          <a:r>
            <a:rPr lang="zh-CN" altLang="en-US" sz="1400" dirty="0" smtClean="0">
              <a:solidFill>
                <a:schemeClr val="dk1"/>
              </a:solidFill>
              <a:latin typeface="+mn-lt"/>
              <a:ea typeface="+mn-ea"/>
            </a:rPr>
            <a:t>存储自动精简配置，减少存储投资</a:t>
          </a:r>
          <a:endParaRPr lang="zh-CN" altLang="en-US" sz="1400" dirty="0">
            <a:solidFill>
              <a:schemeClr val="dk1"/>
            </a:solidFill>
            <a:latin typeface="+mn-lt"/>
            <a:ea typeface="+mn-ea"/>
          </a:endParaRPr>
        </a:p>
        <a:p>
          <a:pPr marL="114300" lvl="1" indent="-114300" algn="l">
            <a:lnSpc>
              <a:spcPct val="100000"/>
            </a:lnSpc>
            <a:spcBef>
              <a:spcPct val="0"/>
            </a:spcBef>
            <a:spcAft>
              <a:spcPct val="15000"/>
            </a:spcAft>
            <a:buChar char="•"/>
          </a:pPr>
          <a:r>
            <a:rPr lang="zh-CN" altLang="en-US" sz="1400" dirty="0" smtClean="0">
              <a:solidFill>
                <a:schemeClr val="dk1"/>
              </a:solidFill>
              <a:latin typeface="+mn-lt"/>
              <a:ea typeface="+mn-ea"/>
            </a:rPr>
            <a:t>链接克隆技术，节省存储空间</a:t>
          </a:r>
          <a:endParaRPr lang="en-US" altLang="zh-CN" sz="1400" dirty="0" smtClean="0">
            <a:solidFill>
              <a:schemeClr val="dk1"/>
            </a:solidFill>
            <a:latin typeface="+mn-lt"/>
            <a:ea typeface="+mn-ea"/>
          </a:endParaRPr>
        </a:p>
        <a:p>
          <a:pPr marL="114300" lvl="1" indent="-114300" algn="l">
            <a:lnSpc>
              <a:spcPct val="100000"/>
            </a:lnSpc>
            <a:spcBef>
              <a:spcPct val="0"/>
            </a:spcBef>
            <a:spcAft>
              <a:spcPct val="15000"/>
            </a:spcAft>
            <a:buChar char="•"/>
          </a:pPr>
          <a:r>
            <a:rPr lang="zh-CN" altLang="en-US" sz="1400" dirty="0" smtClean="0">
              <a:solidFill>
                <a:schemeClr val="dk1"/>
              </a:solidFill>
              <a:latin typeface="+mn-lt"/>
              <a:ea typeface="+mn-ea"/>
            </a:rPr>
            <a:t>灵活调整虚拟机配置</a:t>
          </a:r>
          <a:endParaRPr lang="en-US" altLang="zh-CN" sz="1400" dirty="0" smtClean="0">
            <a:solidFill>
              <a:schemeClr val="dk1"/>
            </a:solidFill>
            <a:latin typeface="+mn-lt"/>
            <a:ea typeface="+mn-ea"/>
          </a:endParaRPr>
        </a:p>
        <a:p>
          <a:pPr marL="114300" lvl="1" indent="-114300" algn="l">
            <a:lnSpc>
              <a:spcPct val="100000"/>
            </a:lnSpc>
            <a:spcBef>
              <a:spcPct val="0"/>
            </a:spcBef>
            <a:spcAft>
              <a:spcPct val="15000"/>
            </a:spcAft>
            <a:buChar char="•"/>
          </a:pPr>
          <a:r>
            <a:rPr lang="zh-CN" altLang="en-US" sz="1400" dirty="0" smtClean="0">
              <a:solidFill>
                <a:schemeClr val="dk1"/>
              </a:solidFill>
              <a:latin typeface="+mn-lt"/>
              <a:ea typeface="+mn-ea"/>
            </a:rPr>
            <a:t>自动负载均衡（</a:t>
          </a:r>
          <a:r>
            <a:rPr lang="en-US" altLang="zh-CN" sz="1400" dirty="0" smtClean="0">
              <a:solidFill>
                <a:schemeClr val="dk1"/>
              </a:solidFill>
              <a:latin typeface="+mn-lt"/>
              <a:ea typeface="+mn-ea"/>
            </a:rPr>
            <a:t>DRS</a:t>
          </a:r>
          <a:r>
            <a:rPr lang="zh-CN" altLang="en-US" sz="1400" dirty="0" smtClean="0">
              <a:solidFill>
                <a:schemeClr val="dk1"/>
              </a:solidFill>
              <a:latin typeface="+mn-lt"/>
              <a:ea typeface="+mn-ea"/>
            </a:rPr>
            <a:t>）</a:t>
          </a:r>
          <a:endParaRPr lang="en-US" altLang="zh-CN" sz="1400" dirty="0" smtClean="0">
            <a:solidFill>
              <a:schemeClr val="dk1"/>
            </a:solidFill>
            <a:latin typeface="+mn-lt"/>
            <a:ea typeface="+mn-ea"/>
          </a:endParaRPr>
        </a:p>
        <a:p>
          <a:pPr marL="114300" lvl="1" indent="-114300" algn="l">
            <a:lnSpc>
              <a:spcPct val="100000"/>
            </a:lnSpc>
            <a:spcBef>
              <a:spcPct val="0"/>
            </a:spcBef>
            <a:spcAft>
              <a:spcPct val="15000"/>
            </a:spcAft>
            <a:buChar char="•"/>
          </a:pPr>
          <a:r>
            <a:rPr lang="zh-CN" altLang="en-US" sz="1400" dirty="0" smtClean="0">
              <a:solidFill>
                <a:schemeClr val="dk1"/>
              </a:solidFill>
              <a:latin typeface="+mn-lt"/>
              <a:ea typeface="+mn-ea"/>
            </a:rPr>
            <a:t>自动绿色节能（</a:t>
          </a:r>
          <a:r>
            <a:rPr lang="en-US" altLang="zh-CN" sz="1400" dirty="0" smtClean="0">
              <a:solidFill>
                <a:schemeClr val="dk1"/>
              </a:solidFill>
              <a:latin typeface="+mn-lt"/>
              <a:ea typeface="+mn-ea"/>
            </a:rPr>
            <a:t>DPM</a:t>
          </a:r>
          <a:r>
            <a:rPr lang="zh-CN" altLang="en-US" sz="1400" dirty="0" smtClean="0">
              <a:solidFill>
                <a:schemeClr val="dk1"/>
              </a:solidFill>
              <a:latin typeface="+mn-lt"/>
              <a:ea typeface="+mn-ea"/>
            </a:rPr>
            <a:t>）</a:t>
          </a:r>
          <a:endParaRPr lang="en-US" altLang="zh-CN" sz="1400" dirty="0" smtClean="0">
            <a:solidFill>
              <a:schemeClr val="dk1"/>
            </a:solidFill>
            <a:latin typeface="+mn-lt"/>
            <a:ea typeface="+mn-ea"/>
          </a:endParaRPr>
        </a:p>
        <a:p>
          <a:pPr marL="114300" lvl="1" indent="-114300" algn="l">
            <a:lnSpc>
              <a:spcPct val="100000"/>
            </a:lnSpc>
            <a:spcBef>
              <a:spcPct val="0"/>
            </a:spcBef>
            <a:spcAft>
              <a:spcPct val="15000"/>
            </a:spcAft>
            <a:buChar char="•"/>
          </a:pPr>
          <a:r>
            <a:rPr lang="en-US" altLang="zh-CN" sz="1400" dirty="0" smtClean="0">
              <a:solidFill>
                <a:schemeClr val="dk1"/>
              </a:solidFill>
              <a:latin typeface="+mn-lt"/>
              <a:ea typeface="+mn-ea"/>
            </a:rPr>
            <a:t>QoS</a:t>
          </a:r>
          <a:r>
            <a:rPr lang="zh-CN" altLang="en-US" sz="1400" dirty="0" smtClean="0">
              <a:solidFill>
                <a:schemeClr val="dk1"/>
              </a:solidFill>
              <a:latin typeface="+mn-lt"/>
              <a:ea typeface="+mn-ea"/>
            </a:rPr>
            <a:t>精细化资源管控，保障 </a:t>
          </a:r>
          <a:r>
            <a:rPr lang="en-US" altLang="zh-CN" sz="1400" dirty="0" smtClean="0">
              <a:solidFill>
                <a:schemeClr val="dk1"/>
              </a:solidFill>
              <a:latin typeface="+mn-lt"/>
              <a:ea typeface="+mn-ea"/>
            </a:rPr>
            <a:t>VIP</a:t>
          </a:r>
          <a:r>
            <a:rPr lang="zh-CN" altLang="en-US" sz="1400" dirty="0" smtClean="0">
              <a:solidFill>
                <a:schemeClr val="dk1"/>
              </a:solidFill>
              <a:latin typeface="+mn-lt"/>
              <a:ea typeface="+mn-ea"/>
            </a:rPr>
            <a:t>业务可用</a:t>
          </a:r>
          <a:endParaRPr lang="en-US" altLang="zh-CN" sz="1400" dirty="0" smtClean="0">
            <a:solidFill>
              <a:schemeClr val="dk1"/>
            </a:solidFill>
            <a:latin typeface="+mn-lt"/>
            <a:ea typeface="+mn-ea"/>
          </a:endParaRPr>
        </a:p>
      </dsp:txBody>
      <dsp:txXfrm>
        <a:off x="6028301" y="-2718"/>
        <a:ext cx="1879978" cy="1306090"/>
      </dsp:txXfrm>
    </dsp:sp>
    <dsp:sp modelId="{E8E7724E-6EC8-4E76-B210-9779F1E9B0A8}">
      <dsp:nvSpPr>
        <dsp:cNvPr id="8" name="圆角矩形 7"/>
        <dsp:cNvSpPr/>
      </dsp:nvSpPr>
      <dsp:spPr bwMode="white">
        <a:xfrm>
          <a:off x="6028301" y="4133233"/>
          <a:ext cx="1879978" cy="1306090"/>
        </a:xfrm>
        <a:prstGeom prst="roundRect">
          <a:avLst>
            <a:gd name="adj" fmla="val 10000"/>
          </a:avLst>
        </a:prstGeom>
        <a:noFill/>
        <a:ln>
          <a:noFill/>
        </a:ln>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Body>
        <a:bodyPr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兼容行业特殊操作系统</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虚拟机远程挂载光驱</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en-US" altLang="zh-CN" sz="1400" dirty="0" smtClean="0">
              <a:solidFill>
                <a:schemeClr val="dk1"/>
              </a:solidFill>
              <a:latin typeface="+mn-lt"/>
              <a:ea typeface="+mn-ea"/>
            </a:rPr>
            <a:t>VIMS</a:t>
          </a:r>
          <a:r>
            <a:rPr lang="zh-CN" altLang="en-US" sz="1400" smtClean="0">
              <a:solidFill>
                <a:schemeClr val="dk1"/>
              </a:solidFill>
              <a:latin typeface="+mn-lt"/>
              <a:ea typeface="+mn-ea"/>
            </a:rPr>
            <a:t>虚拟集群存储文件系统</a:t>
          </a:r>
          <a:endParaRPr lang="zh-CN" altLang="en-US" sz="1400" dirty="0">
            <a:solidFill>
              <a:schemeClr val="dk1"/>
            </a:solidFill>
            <a:latin typeface="+mn-lt"/>
            <a:ea typeface="+mn-ea"/>
          </a:endParaRPr>
        </a:p>
      </dsp:txBody>
      <dsp:txXfrm>
        <a:off x="6028301" y="4133233"/>
        <a:ext cx="1879978" cy="1306090"/>
      </dsp:txXfrm>
    </dsp:sp>
    <dsp:sp modelId="{42ECBD42-1E6C-4F8F-8985-8DFFDA696B51}">
      <dsp:nvSpPr>
        <dsp:cNvPr id="10" name="圆角矩形 9"/>
        <dsp:cNvSpPr/>
      </dsp:nvSpPr>
      <dsp:spPr bwMode="white">
        <a:xfrm>
          <a:off x="840693" y="4133233"/>
          <a:ext cx="1879978" cy="1306090"/>
        </a:xfrm>
        <a:prstGeom prst="roundRect">
          <a:avLst>
            <a:gd name="adj" fmla="val 10000"/>
          </a:avLst>
        </a:prstGeom>
        <a:noFill/>
        <a:ln>
          <a:noFill/>
        </a:ln>
        <a:sp3d z="-161800" extrusionH="10600" prstMaterial="matte">
          <a:bevelT w="90600" h="18600" prst="softRound"/>
          <a:bevelB w="48600" h="8600" prst="relaxedInset"/>
        </a:sp3d>
      </dsp:spPr>
      <dsp:style>
        <a:lnRef idx="1">
          <a:schemeClr val="dk2"/>
        </a:lnRef>
        <a:fillRef idx="1">
          <a:schemeClr val="lt2">
            <a:alpha val="90000"/>
          </a:schemeClr>
        </a:fillRef>
        <a:effectRef idx="0">
          <a:scrgbClr r="0" g="0" b="0"/>
        </a:effectRef>
        <a:fontRef idx="minor"/>
      </dsp:style>
      <dsp:txBody>
        <a:bodyPr lIns="53340" tIns="53340" rIns="53340" bIns="53340" anchor="b" anchorCtr="1"/>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基于</a:t>
          </a:r>
          <a:r>
            <a:rPr lang="en-US" altLang="zh-CN" sz="1400" dirty="0" smtClean="0">
              <a:solidFill>
                <a:schemeClr val="dk1"/>
              </a:solidFill>
              <a:latin typeface="+mn-lt"/>
              <a:ea typeface="+mn-ea"/>
            </a:rPr>
            <a:t>NUMA</a:t>
          </a:r>
          <a:r>
            <a:rPr lang="zh-CN" altLang="en-US" sz="1400" dirty="0" smtClean="0">
              <a:solidFill>
                <a:schemeClr val="dk1"/>
              </a:solidFill>
              <a:latin typeface="+mn-lt"/>
              <a:ea typeface="+mn-ea"/>
            </a:rPr>
            <a:t>架构的亲和性调度</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en-US" altLang="zh-CN" sz="1400" dirty="0" smtClean="0">
              <a:solidFill>
                <a:schemeClr val="dk1"/>
              </a:solidFill>
              <a:latin typeface="+mn-lt"/>
              <a:ea typeface="+mn-ea"/>
            </a:rPr>
            <a:t>GPU</a:t>
          </a:r>
          <a:r>
            <a:rPr lang="zh-CN" altLang="en-US" sz="1400" dirty="0" smtClean="0">
              <a:solidFill>
                <a:schemeClr val="dk1"/>
              </a:solidFill>
              <a:latin typeface="+mn-lt"/>
              <a:ea typeface="+mn-ea"/>
            </a:rPr>
            <a:t>硬件虚拟化</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zh-CN" altLang="en-US" sz="1400" dirty="0" smtClean="0">
              <a:solidFill>
                <a:schemeClr val="dk1"/>
              </a:solidFill>
              <a:latin typeface="+mn-lt"/>
              <a:ea typeface="+mn-ea"/>
            </a:rPr>
            <a:t>存储资源裸设备映射（</a:t>
          </a:r>
          <a:r>
            <a:rPr lang="en-US" altLang="zh-CN" sz="1400" dirty="0" smtClean="0">
              <a:solidFill>
                <a:schemeClr val="dk1"/>
              </a:solidFill>
              <a:latin typeface="+mn-lt"/>
              <a:ea typeface="+mn-ea"/>
            </a:rPr>
            <a:t>RDM</a:t>
          </a:r>
          <a:r>
            <a:rPr lang="zh-CN" altLang="en-US" sz="1400" dirty="0" smtClean="0">
              <a:solidFill>
                <a:schemeClr val="dk1"/>
              </a:solidFill>
              <a:latin typeface="+mn-lt"/>
              <a:ea typeface="+mn-ea"/>
            </a:rPr>
            <a:t>）</a:t>
          </a:r>
          <a:endParaRPr lang="zh-CN" altLang="en-US" sz="1400" dirty="0">
            <a:solidFill>
              <a:schemeClr val="dk1"/>
            </a:solidFill>
            <a:latin typeface="+mn-lt"/>
            <a:ea typeface="+mn-ea"/>
          </a:endParaRPr>
        </a:p>
        <a:p>
          <a:pPr marL="114300" lvl="1" indent="-114300">
            <a:lnSpc>
              <a:spcPct val="100000"/>
            </a:lnSpc>
            <a:spcBef>
              <a:spcPct val="0"/>
            </a:spcBef>
            <a:spcAft>
              <a:spcPct val="15000"/>
            </a:spcAft>
            <a:buChar char="•"/>
          </a:pPr>
          <a:r>
            <a:rPr lang="zh-CN" altLang="en-US" sz="1400" smtClean="0">
              <a:solidFill>
                <a:schemeClr val="dk1"/>
              </a:solidFill>
              <a:latin typeface="+mn-lt"/>
              <a:ea typeface="+mn-ea"/>
            </a:rPr>
            <a:t>内存复用技术，提高</a:t>
          </a:r>
          <a:r>
            <a:rPr lang="en-US" altLang="zh-CN" sz="1400" dirty="0" smtClean="0">
              <a:solidFill>
                <a:schemeClr val="dk1"/>
              </a:solidFill>
              <a:latin typeface="+mn-lt"/>
              <a:ea typeface="+mn-ea"/>
            </a:rPr>
            <a:t>50%</a:t>
          </a:r>
          <a:r>
            <a:rPr lang="zh-CN" altLang="en-US" sz="1400" smtClean="0">
              <a:solidFill>
                <a:schemeClr val="dk1"/>
              </a:solidFill>
              <a:latin typeface="+mn-lt"/>
              <a:ea typeface="+mn-ea"/>
            </a:rPr>
            <a:t>虚拟机密度</a:t>
          </a:r>
          <a:endParaRPr lang="zh-CN" altLang="en-US" sz="1400" dirty="0">
            <a:solidFill>
              <a:schemeClr val="dk1"/>
            </a:solidFill>
            <a:latin typeface="+mn-lt"/>
            <a:ea typeface="+mn-ea"/>
          </a:endParaRPr>
        </a:p>
      </dsp:txBody>
      <dsp:txXfrm>
        <a:off x="840693" y="4133233"/>
        <a:ext cx="1879978" cy="1306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412268" cy="4064000"/>
        <a:chOff x="0" y="0"/>
        <a:chExt cx="2412268" cy="4064000"/>
      </a:xfrm>
      <a:scene3d>
        <a:camera prst="isometricOffAxis2Left" zoom="95000"/>
        <a:lightRig rig="flat" dir="t"/>
      </a:scene3d>
    </dsp:grpSpPr>
    <dsp:sp modelId="{D611413B-2FB8-4872-881F-E89A66D1DC79}">
      <dsp:nvSpPr>
        <dsp:cNvPr id="3" name="圆角矩形 2"/>
        <dsp:cNvSpPr/>
      </dsp:nvSpPr>
      <dsp:spPr bwMode="white">
        <a:xfrm>
          <a:off x="291734" y="0"/>
          <a:ext cx="1828800" cy="1016000"/>
        </a:xfrm>
        <a:prstGeom prst="roundRect">
          <a:avLst>
            <a:gd name="adj" fmla="val 10000"/>
          </a:avLst>
        </a:prstGeom>
        <a:sp3d extrusionH="381000" contourW="38100" prstMaterial="matte">
          <a:contourClr>
            <a:schemeClr val="lt1"/>
          </a:contourClr>
        </a:sp3d>
      </dsp:spPr>
      <dsp:style>
        <a:lnRef idx="0">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smtClean="0"/>
            <a:t>创建虚拟机</a:t>
          </a:r>
          <a:endParaRPr lang="zh-CN" altLang="en-US" dirty="0"/>
        </a:p>
      </dsp:txBody>
      <dsp:txXfrm>
        <a:off x="291734" y="0"/>
        <a:ext cx="1828800" cy="1016000"/>
      </dsp:txXfrm>
    </dsp:sp>
    <dsp:sp modelId="{31282C27-B1CB-4391-86F1-A4CEAD469B3A}">
      <dsp:nvSpPr>
        <dsp:cNvPr id="4" name="右箭头 3"/>
        <dsp:cNvSpPr/>
      </dsp:nvSpPr>
      <dsp:spPr bwMode="white">
        <a:xfrm rot="5399999">
          <a:off x="1015634" y="1041400"/>
          <a:ext cx="381000" cy="457200"/>
        </a:xfrm>
        <a:prstGeom prst="rightArrow">
          <a:avLst>
            <a:gd name="adj1" fmla="val 60000"/>
            <a:gd name="adj2" fmla="val 50000"/>
          </a:avLst>
        </a:prstGeom>
        <a:sp3d z="-52400" extrusionH="181000" contourW="38100" prstMaterial="matte">
          <a:contourClr>
            <a:schemeClr val="lt1"/>
          </a:contourClr>
        </a:sp3d>
      </dsp:spPr>
      <dsp:style>
        <a:lnRef idx="0">
          <a:schemeClr val="dk2">
            <a:tint val="60000"/>
          </a:schemeClr>
        </a:lnRef>
        <a:fillRef idx="1">
          <a:schemeClr val="dk2">
            <a:tint val="60000"/>
          </a:schemeClr>
        </a:fillRef>
        <a:effectRef idx="0">
          <a:scrgbClr r="0" g="0" b="0"/>
        </a:effectRef>
        <a:fontRef idx="minor">
          <a:schemeClr val="lt1"/>
        </a:fontRef>
      </dsp:style>
      <dsp:txXfrm rot="5399999">
        <a:off x="1015634" y="1041400"/>
        <a:ext cx="381000" cy="457200"/>
      </dsp:txXfrm>
    </dsp:sp>
    <dsp:sp modelId="{D8D72154-4015-4380-9944-0CF24DEB2FC1}">
      <dsp:nvSpPr>
        <dsp:cNvPr id="5" name="圆角矩形 4"/>
        <dsp:cNvSpPr/>
      </dsp:nvSpPr>
      <dsp:spPr bwMode="white">
        <a:xfrm>
          <a:off x="291734" y="1524000"/>
          <a:ext cx="1828800" cy="1016000"/>
        </a:xfrm>
        <a:prstGeom prst="roundRect">
          <a:avLst>
            <a:gd name="adj" fmla="val 10000"/>
          </a:avLst>
        </a:prstGeom>
        <a:sp3d extrusionH="381000" contourW="38100" prstMaterial="matte">
          <a:contourClr>
            <a:schemeClr val="lt1"/>
          </a:contourClr>
        </a:sp3d>
      </dsp:spPr>
      <dsp:style>
        <a:lnRef idx="0">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smtClean="0"/>
            <a:t>操作管理</a:t>
          </a:r>
          <a:endParaRPr lang="zh-CN" altLang="en-US" dirty="0"/>
        </a:p>
      </dsp:txBody>
      <dsp:txXfrm>
        <a:off x="291734" y="1524000"/>
        <a:ext cx="1828800" cy="1016000"/>
      </dsp:txXfrm>
    </dsp:sp>
    <dsp:sp modelId="{88684C77-C631-4123-966A-CF1DA2596CAE}">
      <dsp:nvSpPr>
        <dsp:cNvPr id="6" name="右箭头 5"/>
        <dsp:cNvSpPr/>
      </dsp:nvSpPr>
      <dsp:spPr bwMode="white">
        <a:xfrm rot="5399999">
          <a:off x="1015634" y="2565400"/>
          <a:ext cx="381000" cy="457200"/>
        </a:xfrm>
        <a:prstGeom prst="rightArrow">
          <a:avLst>
            <a:gd name="adj1" fmla="val 60000"/>
            <a:gd name="adj2" fmla="val 50000"/>
          </a:avLst>
        </a:prstGeom>
        <a:sp3d z="-52400" extrusionH="181000" contourW="38100" prstMaterial="matte">
          <a:contourClr>
            <a:schemeClr val="lt1"/>
          </a:contourClr>
        </a:sp3d>
      </dsp:spPr>
      <dsp:style>
        <a:lnRef idx="0">
          <a:schemeClr val="dk2">
            <a:tint val="60000"/>
          </a:schemeClr>
        </a:lnRef>
        <a:fillRef idx="1">
          <a:schemeClr val="dk2">
            <a:tint val="60000"/>
          </a:schemeClr>
        </a:fillRef>
        <a:effectRef idx="0">
          <a:scrgbClr r="0" g="0" b="0"/>
        </a:effectRef>
        <a:fontRef idx="minor">
          <a:schemeClr val="lt1"/>
        </a:fontRef>
      </dsp:style>
      <dsp:txXfrm rot="5399999">
        <a:off x="1015634" y="2565400"/>
        <a:ext cx="381000" cy="457200"/>
      </dsp:txXfrm>
    </dsp:sp>
    <dsp:sp modelId="{4D791975-8708-430B-ADE0-477EB6C46573}">
      <dsp:nvSpPr>
        <dsp:cNvPr id="7" name="圆角矩形 6"/>
        <dsp:cNvSpPr/>
      </dsp:nvSpPr>
      <dsp:spPr bwMode="white">
        <a:xfrm>
          <a:off x="291734" y="3048000"/>
          <a:ext cx="1828800" cy="1016000"/>
        </a:xfrm>
        <a:prstGeom prst="roundRect">
          <a:avLst>
            <a:gd name="adj" fmla="val 10000"/>
          </a:avLst>
        </a:prstGeom>
        <a:sp3d extrusionH="381000" contourW="38100" prstMaterial="matte">
          <a:contourClr>
            <a:schemeClr val="lt1"/>
          </a:contourClr>
        </a:sp3d>
      </dsp:spPr>
      <dsp:style>
        <a:lnRef idx="0">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smtClean="0"/>
            <a:t>规格调整</a:t>
          </a:r>
          <a:endParaRPr lang="zh-CN" altLang="en-US" dirty="0"/>
        </a:p>
      </dsp:txBody>
      <dsp:txXfrm>
        <a:off x="291734" y="3048000"/>
        <a:ext cx="1828800"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1">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1">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en-US" altLang="zh-CN" smtClean="0"/>
              <a:t>VRM Virtual Resource Management </a:t>
            </a:r>
            <a:r>
              <a:rPr lang="zh-CN" altLang="en-US" smtClean="0"/>
              <a:t>虚拟资源管理</a:t>
            </a:r>
            <a:endParaRPr lang="en-US" altLang="zh-CN" smtClean="0"/>
          </a:p>
          <a:p>
            <a:r>
              <a:rPr lang="en-US" altLang="zh-CN" smtClean="0"/>
              <a:t>VNA Virtual Node Agent </a:t>
            </a:r>
            <a:r>
              <a:rPr lang="zh-CN" altLang="en-US" smtClean="0"/>
              <a:t>虚拟节点代理</a:t>
            </a:r>
            <a:endParaRPr lang="en-US" altLang="zh-CN" smtClean="0"/>
          </a:p>
          <a:p>
            <a:r>
              <a:rPr lang="en-US" altLang="zh-CN" smtClean="0"/>
              <a:t>CNA Compute Node Agent </a:t>
            </a:r>
            <a:r>
              <a:rPr lang="zh-CN" altLang="en-US" smtClean="0"/>
              <a:t>计算节点代理</a:t>
            </a:r>
            <a:endParaRPr lang="en-US" altLang="zh-CN" smtClean="0"/>
          </a:p>
          <a:p>
            <a:r>
              <a:rPr lang="en-US" altLang="zh-CN" smtClean="0"/>
              <a:t>Presentation Service </a:t>
            </a:r>
            <a:r>
              <a:rPr lang="zh-CN" altLang="en-US" smtClean="0"/>
              <a:t>提供对外展现和管理操作接口，如</a:t>
            </a:r>
            <a:r>
              <a:rPr lang="en-US" altLang="zh-CN" smtClean="0"/>
              <a:t>WebUI</a:t>
            </a:r>
            <a:r>
              <a:rPr lang="zh-CN" altLang="en-US" smtClean="0"/>
              <a:t>。</a:t>
            </a:r>
            <a:endParaRPr lang="en-US" altLang="zh-CN" smtClean="0"/>
          </a:p>
          <a:p>
            <a:r>
              <a:rPr lang="en-US" altLang="zh-CN" smtClean="0"/>
              <a:t>Business Process </a:t>
            </a:r>
            <a:r>
              <a:rPr lang="zh-CN" altLang="en-US" smtClean="0"/>
              <a:t>基于</a:t>
            </a:r>
            <a:r>
              <a:rPr lang="en-US" altLang="zh-CN" smtClean="0"/>
              <a:t>BusinessService</a:t>
            </a:r>
            <a:r>
              <a:rPr lang="zh-CN" altLang="en-US" smtClean="0"/>
              <a:t>，提供复杂资源管理和基于策略的分布式资源管理服务。</a:t>
            </a:r>
            <a:endParaRPr lang="en-US" altLang="zh-CN" smtClean="0"/>
          </a:p>
          <a:p>
            <a:r>
              <a:rPr lang="en-US" altLang="zh-CN" smtClean="0"/>
              <a:t>RESTAPI</a:t>
            </a:r>
            <a:r>
              <a:rPr lang="zh-CN" altLang="en-US" smtClean="0"/>
              <a:t>接口</a:t>
            </a:r>
            <a:r>
              <a:rPr lang="en-US" altLang="zh-CN" smtClean="0"/>
              <a:t> </a:t>
            </a:r>
            <a:r>
              <a:rPr lang="zh-CN" altLang="en-US" smtClean="0"/>
              <a:t>面向</a:t>
            </a:r>
            <a:r>
              <a:rPr lang="en-US" altLang="zh-CN" smtClean="0"/>
              <a:t>WebUI</a:t>
            </a:r>
            <a:r>
              <a:rPr lang="zh-CN" altLang="en-US" smtClean="0"/>
              <a:t>开放资源管理接口。</a:t>
            </a:r>
            <a:endParaRPr lang="en-US" altLang="zh-CN" smtClean="0"/>
          </a:p>
          <a:p>
            <a:r>
              <a:rPr lang="en-US" altLang="zh-CN" smtClean="0"/>
              <a:t>Business Service </a:t>
            </a:r>
            <a:r>
              <a:rPr lang="zh-CN" altLang="en-US" smtClean="0"/>
              <a:t>提供基本的资源管理服务，包括计算、存储、网络、节点、性能、故障、补丁、日志等功能。</a:t>
            </a:r>
            <a:endParaRPr lang="en-US" altLang="zh-CN" smtClean="0"/>
          </a:p>
          <a:p>
            <a:r>
              <a:rPr lang="en-US" altLang="zh-CN" smtClean="0"/>
              <a:t>Data Service </a:t>
            </a:r>
            <a:r>
              <a:rPr lang="zh-CN" altLang="en-US" smtClean="0"/>
              <a:t>提供数据访问服务。</a:t>
            </a:r>
            <a:endParaRPr lang="en-US" altLang="zh-CN" smtClean="0"/>
          </a:p>
          <a:p>
            <a:r>
              <a:rPr lang="en-US" altLang="zh-CN" smtClean="0"/>
              <a:t>Connectivity Service </a:t>
            </a:r>
            <a:r>
              <a:rPr lang="zh-CN" altLang="en-US" smtClean="0"/>
              <a:t>提供上层管理服务与下层</a:t>
            </a:r>
            <a:r>
              <a:rPr lang="en-US" altLang="zh-CN" smtClean="0"/>
              <a:t>CNA</a:t>
            </a:r>
            <a:r>
              <a:rPr lang="zh-CN" altLang="en-US" smtClean="0"/>
              <a:t>和数据库的对接服务。</a:t>
            </a:r>
            <a:endParaRPr lang="en-US" altLang="zh-CN" smtClean="0"/>
          </a:p>
          <a:p>
            <a:r>
              <a:rPr lang="en-US" altLang="zh-CN" smtClean="0"/>
              <a:t>Database</a:t>
            </a:r>
            <a:r>
              <a:rPr lang="zh-CN" altLang="en-US" smtClean="0"/>
              <a:t>（数据库）用的是华为自研的高斯数据库，用于存放各类管理数据，包括主机</a:t>
            </a:r>
            <a:r>
              <a:rPr lang="en-US" altLang="zh-CN" smtClean="0"/>
              <a:t>/</a:t>
            </a:r>
            <a:r>
              <a:rPr lang="zh-CN" altLang="en-US" smtClean="0"/>
              <a:t>虚机节点信息、状态信息等。</a:t>
            </a:r>
            <a:endParaRPr lang="zh-CN" altLang="zh-CN" smtClean="0"/>
          </a:p>
          <a:p>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en-US" altLang="zh-CN" smtClean="0"/>
              <a:t>VRM (Virtual Resource Management) </a:t>
            </a:r>
            <a:r>
              <a:rPr lang="zh-CN" altLang="en-US" smtClean="0"/>
              <a:t>虚拟资源管理，</a:t>
            </a:r>
            <a:r>
              <a:rPr lang="en-US" altLang="zh-CN" smtClean="0"/>
              <a:t>FC</a:t>
            </a:r>
            <a:r>
              <a:rPr lang="zh-CN" altLang="en-US" smtClean="0"/>
              <a:t>的管理中枢，负责资源的分配、调度，并提供统一的操作维护、资源监控、资源管理功能。</a:t>
            </a:r>
            <a:endParaRPr lang="en-US" altLang="zh-CN" smtClean="0"/>
          </a:p>
          <a:p>
            <a:r>
              <a:rPr lang="en-US" altLang="zh-CN" smtClean="0"/>
              <a:t>CNA (Computing Node Agent) </a:t>
            </a:r>
            <a:r>
              <a:rPr lang="zh-CN" altLang="en-US" smtClean="0"/>
              <a:t>计算节点代理，虚拟化能力的实施者。</a:t>
            </a:r>
            <a:endParaRPr lang="en-US" altLang="zh-CN" smtClean="0"/>
          </a:p>
          <a:p>
            <a:pPr lvl="1"/>
            <a:r>
              <a:rPr lang="zh-CN" altLang="en-US" smtClean="0"/>
              <a:t>每个逻辑集群支持</a:t>
            </a:r>
            <a:r>
              <a:rPr lang="en-US" altLang="zh-CN" smtClean="0"/>
              <a:t>128</a:t>
            </a:r>
            <a:r>
              <a:rPr lang="zh-CN" altLang="en-US" smtClean="0"/>
              <a:t>物理机，适用于高性能、大规模业务群部署，降低冗余物理机比例</a:t>
            </a:r>
            <a:endParaRPr lang="en-US" altLang="zh-CN" smtClean="0"/>
          </a:p>
          <a:p>
            <a:pPr lvl="1"/>
            <a:r>
              <a:rPr lang="zh-CN" altLang="en-US" smtClean="0"/>
              <a:t>每逻辑集群支持</a:t>
            </a:r>
            <a:r>
              <a:rPr lang="en-US" altLang="zh-CN" smtClean="0"/>
              <a:t>3,000</a:t>
            </a:r>
            <a:r>
              <a:rPr lang="zh-CN" altLang="en-US" smtClean="0"/>
              <a:t>台虚拟机</a:t>
            </a:r>
            <a:r>
              <a:rPr lang="en-US" altLang="zh-CN" smtClean="0"/>
              <a:t> </a:t>
            </a:r>
            <a:r>
              <a:rPr lang="zh-CN" altLang="en-US" smtClean="0"/>
              <a:t>，适合桌面云等规模大、性能要求不高业务部署</a:t>
            </a:r>
            <a:endParaRPr lang="en-US" altLang="zh-CN" smtClean="0"/>
          </a:p>
          <a:p>
            <a:pPr lvl="1"/>
            <a:r>
              <a:rPr lang="zh-CN" altLang="en-US" smtClean="0"/>
              <a:t>高可用性设计，</a:t>
            </a:r>
            <a:r>
              <a:rPr lang="en-US" altLang="zh-CN" smtClean="0"/>
              <a:t>VRM</a:t>
            </a:r>
            <a:r>
              <a:rPr lang="zh-CN" altLang="en-US" smtClean="0"/>
              <a:t>（虚拟化部署或者物理部署）主备部署，保证系统可用性</a:t>
            </a:r>
            <a:endParaRPr lang="en-US" altLang="zh-CN" smtClean="0"/>
          </a:p>
          <a:p>
            <a:pPr lvl="1"/>
            <a:r>
              <a:rPr lang="zh-CN" altLang="en-US" smtClean="0"/>
              <a:t>超大容量设计，通过最多</a:t>
            </a:r>
            <a:r>
              <a:rPr lang="en-US" altLang="zh-CN" smtClean="0"/>
              <a:t>16</a:t>
            </a:r>
            <a:r>
              <a:rPr lang="zh-CN" altLang="en-US" smtClean="0"/>
              <a:t>个</a:t>
            </a:r>
            <a:r>
              <a:rPr lang="en-US" altLang="zh-CN" smtClean="0"/>
              <a:t>VRM</a:t>
            </a:r>
            <a:r>
              <a:rPr lang="zh-CN" altLang="en-US" smtClean="0"/>
              <a:t>级连，最大可支持</a:t>
            </a:r>
            <a:r>
              <a:rPr lang="en-US" altLang="zh-CN" smtClean="0"/>
              <a:t>4,096</a:t>
            </a:r>
            <a:r>
              <a:rPr lang="zh-CN" altLang="en-US" smtClean="0"/>
              <a:t>物理机，</a:t>
            </a:r>
            <a:r>
              <a:rPr lang="en-US" altLang="zh-CN" smtClean="0"/>
              <a:t>80,000</a:t>
            </a:r>
            <a:r>
              <a:rPr lang="zh-CN" altLang="en-US" smtClean="0"/>
              <a:t>虚拟机部署</a:t>
            </a:r>
            <a:endParaRPr lang="en-US" altLang="zh-CN" smtClean="0"/>
          </a:p>
          <a:p>
            <a:r>
              <a:rPr lang="zh-CN" altLang="en-US" smtClean="0"/>
              <a:t>小规模数据中心可以使用一对</a:t>
            </a:r>
            <a:r>
              <a:rPr lang="en-US" altLang="zh-CN" smtClean="0"/>
              <a:t>VRM</a:t>
            </a:r>
            <a:r>
              <a:rPr lang="zh-CN" altLang="en-US" smtClean="0"/>
              <a:t>管理，精简至极。多规模的数据中心可以通过多对</a:t>
            </a:r>
            <a:r>
              <a:rPr lang="en-US" altLang="zh-CN" smtClean="0"/>
              <a:t>VRM</a:t>
            </a:r>
            <a:r>
              <a:rPr lang="zh-CN" altLang="en-US" smtClean="0"/>
              <a:t>级连，实现无级扩容，最大可管理</a:t>
            </a:r>
            <a:r>
              <a:rPr lang="en-US" altLang="zh-CN" smtClean="0"/>
              <a:t>4,096</a:t>
            </a:r>
            <a:r>
              <a:rPr lang="zh-CN" altLang="en-US" smtClean="0"/>
              <a:t>物理节点、</a:t>
            </a:r>
            <a:r>
              <a:rPr lang="en-US" altLang="zh-CN" smtClean="0"/>
              <a:t>80,000</a:t>
            </a:r>
            <a:r>
              <a:rPr lang="zh-CN" altLang="en-US" smtClean="0"/>
              <a:t>虚拟机规模。</a:t>
            </a:r>
            <a:endParaRPr lang="en-US" altLang="zh-CN" smtClean="0"/>
          </a:p>
          <a:p>
            <a:r>
              <a:rPr lang="zh-CN" altLang="en-US" smtClean="0"/>
              <a:t>当存在多个</a:t>
            </a:r>
            <a:r>
              <a:rPr lang="en-US" altLang="zh-CN" smtClean="0"/>
              <a:t>VRM</a:t>
            </a:r>
            <a:r>
              <a:rPr lang="zh-CN" altLang="en-US" smtClean="0"/>
              <a:t>时，需要使用级连机制。其中一对</a:t>
            </a:r>
            <a:r>
              <a:rPr lang="en-US" altLang="zh-CN" smtClean="0"/>
              <a:t>VRM</a:t>
            </a:r>
            <a:r>
              <a:rPr lang="zh-CN" altLang="en-US" smtClean="0"/>
              <a:t>作为主域控制器，所有</a:t>
            </a:r>
            <a:r>
              <a:rPr lang="en-US" altLang="zh-CN" smtClean="0"/>
              <a:t>VRM Web Client</a:t>
            </a:r>
            <a:r>
              <a:rPr lang="zh-CN" altLang="en-US" smtClean="0"/>
              <a:t>都连接到作为主域控制器的</a:t>
            </a:r>
            <a:r>
              <a:rPr lang="en-US" altLang="zh-CN" smtClean="0"/>
              <a:t>VRM</a:t>
            </a:r>
            <a:r>
              <a:rPr lang="zh-CN" altLang="en-US" smtClean="0"/>
              <a:t>上。其它</a:t>
            </a:r>
            <a:r>
              <a:rPr lang="en-US" altLang="zh-CN" smtClean="0"/>
              <a:t>VRM</a:t>
            </a:r>
            <a:r>
              <a:rPr lang="zh-CN" altLang="en-US" smtClean="0"/>
              <a:t>与主</a:t>
            </a:r>
            <a:r>
              <a:rPr lang="en-US" altLang="zh-CN" smtClean="0"/>
              <a:t>VRM</a:t>
            </a:r>
            <a:r>
              <a:rPr lang="zh-CN" altLang="en-US" smtClean="0"/>
              <a:t>建立级连关系。这样，</a:t>
            </a:r>
            <a:r>
              <a:rPr lang="en-US" altLang="zh-CN" smtClean="0"/>
              <a:t>Client</a:t>
            </a:r>
            <a:r>
              <a:rPr lang="zh-CN" altLang="en-US" smtClean="0"/>
              <a:t>就可以通过主</a:t>
            </a:r>
            <a:r>
              <a:rPr lang="en-US" altLang="zh-CN" smtClean="0"/>
              <a:t>VRM</a:t>
            </a:r>
            <a:r>
              <a:rPr lang="zh-CN" altLang="en-US" smtClean="0"/>
              <a:t>访问到其它</a:t>
            </a:r>
            <a:r>
              <a:rPr lang="en-US" altLang="zh-CN" smtClean="0"/>
              <a:t>VRM</a:t>
            </a:r>
            <a:r>
              <a:rPr lang="zh-CN" altLang="en-US" smtClean="0"/>
              <a:t>。</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zh-CN" altLang="en-US" smtClean="0"/>
              <a:t>逻辑集群，降低资源管理粒度提高管理灵活性。比如，企业业务系统分集群部署，骨干系统所在集群资源配置高、非骨干系统配置低，同时针对不同集群可以设置不同管理策略，如</a:t>
            </a:r>
            <a:r>
              <a:rPr lang="en-US" altLang="zh-CN" smtClean="0"/>
              <a:t>DRS</a:t>
            </a:r>
            <a:r>
              <a:rPr lang="zh-CN" altLang="en-US" smtClean="0"/>
              <a:t>、</a:t>
            </a:r>
            <a:r>
              <a:rPr lang="en-US" altLang="zh-CN" smtClean="0"/>
              <a:t>DPM</a:t>
            </a:r>
            <a:r>
              <a:rPr lang="zh-CN" altLang="en-US" smtClean="0"/>
              <a:t>阈值等。</a:t>
            </a:r>
            <a:endParaRPr lang="en-US" altLang="zh-CN" smtClean="0"/>
          </a:p>
          <a:p>
            <a:r>
              <a:rPr lang="zh-CN" altLang="en-US" smtClean="0"/>
              <a:t>管理节点主备双机部署说明：</a:t>
            </a:r>
            <a:endParaRPr lang="en-US" altLang="zh-CN" smtClean="0"/>
          </a:p>
          <a:p>
            <a:pPr lvl="1"/>
            <a:r>
              <a:rPr lang="zh-CN" altLang="zh-CN" smtClean="0"/>
              <a:t>当主节点被检测</a:t>
            </a:r>
            <a:r>
              <a:rPr lang="zh-CN" altLang="en-US" smtClean="0"/>
              <a:t>故障时</a:t>
            </a:r>
            <a:r>
              <a:rPr lang="zh-CN" altLang="zh-CN" smtClean="0"/>
              <a:t>，系统主备倒换，备节点升主，配置浮动</a:t>
            </a:r>
            <a:r>
              <a:rPr lang="en-US" altLang="zh-CN" smtClean="0"/>
              <a:t>IP</a:t>
            </a:r>
            <a:r>
              <a:rPr lang="zh-CN" altLang="zh-CN" smtClean="0"/>
              <a:t>地址并将</a:t>
            </a:r>
            <a:r>
              <a:rPr lang="en-US" altLang="zh-CN" smtClean="0"/>
              <a:t>MAC</a:t>
            </a:r>
            <a:r>
              <a:rPr lang="zh-CN" altLang="zh-CN" smtClean="0"/>
              <a:t>地址刷新到网关，所有原主节点检测的进程在备节点启动，对外提供服务。</a:t>
            </a:r>
            <a:endParaRPr lang="zh-CN" altLang="zh-CN" smtClean="0"/>
          </a:p>
          <a:p>
            <a:pPr lvl="1"/>
            <a:r>
              <a:rPr lang="zh-CN" altLang="zh-CN" smtClean="0"/>
              <a:t>主备管理节点采用管理平面的心跳检测，备用节点实时检测主用节点的健康状态，一旦发现主用管理节点故障，备用管理节点将立刻接管主用节点的任务，保证整个系统不间断运行。</a:t>
            </a:r>
            <a:endParaRPr lang="zh-CN" altLang="zh-CN" smtClean="0"/>
          </a:p>
          <a:p>
            <a:pPr lvl="1"/>
            <a:r>
              <a:rPr lang="zh-CN" altLang="zh-CN" smtClean="0"/>
              <a:t>系统采用支持双机运行数据库，正常运行时，主数据库提供读写操作，当主数据库有变更时，实时的将变更同步到备数据库。系统主备倒换时，数据库平滑切换，确保数据不丢失。</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DRS</a:t>
            </a:r>
            <a:r>
              <a:rPr lang="zh-CN" altLang="en-US"/>
              <a:t>：</a:t>
            </a:r>
            <a:r>
              <a:rPr lang="en-US" altLang="zh-CN"/>
              <a:t>Dynamic  Resource Schedule  </a:t>
            </a:r>
            <a:r>
              <a:rPr lang="zh-CN" altLang="en-US"/>
              <a:t>动态资源调度</a:t>
            </a:r>
            <a:endParaRPr lang="zh-CN" altLang="en-US"/>
          </a:p>
          <a:p>
            <a:r>
              <a:rPr lang="en-US">
                <a:sym typeface="+mn-ea"/>
              </a:rPr>
              <a:t>DPM</a:t>
            </a:r>
            <a:r>
              <a:rPr lang="zh-CN" altLang="en-US">
                <a:sym typeface="+mn-ea"/>
              </a:rPr>
              <a:t>：</a:t>
            </a:r>
            <a:r>
              <a:rPr lang="en-US" altLang="zh-CN">
                <a:sym typeface="+mn-ea"/>
              </a:rPr>
              <a:t>Dynamic  Power    Management  </a:t>
            </a:r>
            <a:r>
              <a:rPr lang="zh-CN" altLang="en-US">
                <a:sym typeface="+mn-ea"/>
              </a:rPr>
              <a:t>动态能源管理</a:t>
            </a:r>
            <a:endParaRPr lang="zh-CN" altLang="en-US">
              <a:sym typeface="+mn-ea"/>
            </a:endParaRPr>
          </a:p>
          <a:p>
            <a:r>
              <a:rPr lang="en-US" altLang="zh-CN">
                <a:sym typeface="+mn-ea"/>
              </a:rPr>
              <a:t>RDM</a:t>
            </a:r>
            <a:r>
              <a:rPr lang="zh-CN" altLang="en-US">
                <a:sym typeface="+mn-ea"/>
              </a:rPr>
              <a:t>： </a:t>
            </a:r>
            <a:r>
              <a:rPr lang="en-US" altLang="zh-CN">
                <a:sym typeface="+mn-ea"/>
              </a:rPr>
              <a:t>Raw   Device   Mapping   </a:t>
            </a:r>
            <a:r>
              <a:rPr lang="zh-CN" altLang="en-US">
                <a:sym typeface="+mn-ea"/>
              </a:rPr>
              <a:t>裸设备映射</a:t>
            </a:r>
            <a:endParaRPr lang="zh-CN" altLang="en-US">
              <a:sym typeface="+mn-ea"/>
            </a:endParaRPr>
          </a:p>
          <a:p>
            <a:r>
              <a:rPr lang="en-US" altLang="zh-CN">
                <a:sym typeface="+mn-ea"/>
              </a:rPr>
              <a:t>VIMS</a:t>
            </a:r>
            <a:r>
              <a:rPr lang="zh-CN" altLang="en-US">
                <a:sym typeface="+mn-ea"/>
              </a:rPr>
              <a:t>：</a:t>
            </a:r>
            <a:r>
              <a:rPr lang="en-US" altLang="zh-CN">
                <a:sym typeface="+mn-ea"/>
              </a:rPr>
              <a:t>Virtual   Image  Management  System  </a:t>
            </a:r>
            <a:r>
              <a:rPr lang="zh-CN" altLang="en-US">
                <a:sym typeface="+mn-ea"/>
              </a:rPr>
              <a:t>虚拟镜像管理系统</a:t>
            </a:r>
            <a:endParaRPr lang="zh-CN" altLang="en-US">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92188" y="768350"/>
            <a:ext cx="5114925" cy="3836988"/>
          </a:xfrm>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特定的操作系统版本可能需要定制驱动</a:t>
            </a:r>
            <a:endParaRPr lang="en-US" altLang="zh-CN" smtClean="0"/>
          </a:p>
          <a:p>
            <a:r>
              <a:rPr lang="en-US" altLang="zh-CN" smtClean="0"/>
              <a:t>FusionCompute</a:t>
            </a:r>
            <a:r>
              <a:rPr lang="zh-CN" altLang="en-US" smtClean="0"/>
              <a:t>的虚拟化技术基于开源</a:t>
            </a:r>
            <a:r>
              <a:rPr lang="en-US" altLang="zh-CN" smtClean="0"/>
              <a:t>xen</a:t>
            </a:r>
            <a:r>
              <a:rPr lang="zh-CN" altLang="en-US" smtClean="0"/>
              <a:t>，作了加固和功能增强。</a:t>
            </a:r>
            <a:endParaRPr lang="en-US" altLang="zh-CN" smtClean="0"/>
          </a:p>
          <a:p>
            <a:pPr lvl="1"/>
            <a:r>
              <a:rPr lang="en-US" altLang="zh-CN" smtClean="0"/>
              <a:t>Xen</a:t>
            </a:r>
            <a:r>
              <a:rPr lang="zh-CN" altLang="en-US" smtClean="0"/>
              <a:t>架构简介及其何谓</a:t>
            </a:r>
            <a:r>
              <a:rPr lang="en-US" altLang="zh-CN" smtClean="0"/>
              <a:t>PV</a:t>
            </a:r>
            <a:r>
              <a:rPr lang="zh-CN" altLang="en-US" smtClean="0"/>
              <a:t>驱动</a:t>
            </a:r>
            <a:endParaRPr lang="en-US" altLang="zh-CN" smtClean="0"/>
          </a:p>
          <a:p>
            <a:pPr lvl="1">
              <a:buFont typeface="Wingdings" panose="05000000000000000000" pitchFamily="2" charset="2"/>
              <a:buNone/>
            </a:pPr>
            <a:r>
              <a:rPr lang="en-US" altLang="zh-CN" smtClean="0"/>
              <a:t>	</a:t>
            </a:r>
            <a:r>
              <a:rPr lang="zh-CN" altLang="en-US" smtClean="0"/>
              <a:t>针对</a:t>
            </a:r>
            <a:r>
              <a:rPr lang="en-US" altLang="zh-CN" smtClean="0"/>
              <a:t>x86</a:t>
            </a:r>
            <a:r>
              <a:rPr lang="zh-CN" altLang="en-US" smtClean="0"/>
              <a:t>的虚拟化大致分为</a:t>
            </a:r>
            <a:r>
              <a:rPr lang="en-US" altLang="zh-CN" smtClean="0"/>
              <a:t>2</a:t>
            </a:r>
            <a:r>
              <a:rPr lang="zh-CN" altLang="en-US" smtClean="0"/>
              <a:t>派：以</a:t>
            </a:r>
            <a:r>
              <a:rPr lang="en-US" altLang="zh-CN" smtClean="0"/>
              <a:t>VMWare</a:t>
            </a:r>
            <a:r>
              <a:rPr lang="zh-CN" altLang="en-US" smtClean="0"/>
              <a:t>为代表的</a:t>
            </a:r>
            <a:r>
              <a:rPr lang="en-US" altLang="zh-CN" smtClean="0"/>
              <a:t>Full virtualization</a:t>
            </a:r>
            <a:r>
              <a:rPr lang="zh-CN" altLang="zh-CN" smtClean="0"/>
              <a:t>派</a:t>
            </a:r>
            <a:r>
              <a:rPr lang="zh-CN" altLang="en-US" smtClean="0"/>
              <a:t>和以</a:t>
            </a:r>
            <a:r>
              <a:rPr lang="en-US" altLang="zh-CN" smtClean="0"/>
              <a:t>Xen</a:t>
            </a:r>
            <a:r>
              <a:rPr lang="zh-CN" altLang="en-US" smtClean="0"/>
              <a:t>为代表的</a:t>
            </a:r>
            <a:r>
              <a:rPr lang="en-US" altLang="zh-CN" smtClean="0"/>
              <a:t>Para virtualization</a:t>
            </a:r>
            <a:r>
              <a:rPr lang="zh-CN" altLang="en-US" smtClean="0"/>
              <a:t>（半虚拟化）</a:t>
            </a:r>
            <a:r>
              <a:rPr lang="zh-CN" altLang="zh-CN" smtClean="0"/>
              <a:t>派</a:t>
            </a:r>
            <a:r>
              <a:rPr lang="zh-CN" altLang="en-US" smtClean="0"/>
              <a:t>。两者的区别是对一些特殊指令的处理上，前者是动态方法，</a:t>
            </a:r>
            <a:r>
              <a:rPr lang="zh-CN" altLang="zh-CN" smtClean="0"/>
              <a:t>即：运行时监测，捕捉后在</a:t>
            </a:r>
            <a:r>
              <a:rPr lang="en-US" altLang="zh-CN" smtClean="0"/>
              <a:t>VMM (Virtual Machine Monitor)</a:t>
            </a:r>
            <a:r>
              <a:rPr lang="zh-CN" altLang="zh-CN" smtClean="0"/>
              <a:t>中模拟；而</a:t>
            </a:r>
            <a:r>
              <a:rPr lang="en-US" altLang="zh-CN" smtClean="0"/>
              <a:t>Para</a:t>
            </a:r>
            <a:r>
              <a:rPr lang="zh-CN" altLang="zh-CN" smtClean="0"/>
              <a:t>派则主动进攻，</a:t>
            </a:r>
            <a:r>
              <a:rPr lang="zh-CN" altLang="en-US" smtClean="0"/>
              <a:t>在</a:t>
            </a:r>
            <a:r>
              <a:rPr lang="en-US" altLang="zh-CN" smtClean="0"/>
              <a:t>VMM</a:t>
            </a:r>
            <a:r>
              <a:rPr lang="zh-CN" altLang="en-US" smtClean="0"/>
              <a:t>上</a:t>
            </a:r>
            <a:r>
              <a:rPr lang="zh-CN" altLang="zh-CN" smtClean="0"/>
              <a:t>将所有用到的非特权敏感指令全部替换</a:t>
            </a:r>
            <a:r>
              <a:rPr lang="zh-CN" altLang="en-US" smtClean="0"/>
              <a:t>以此</a:t>
            </a:r>
            <a:r>
              <a:rPr lang="zh-CN" altLang="zh-CN" smtClean="0"/>
              <a:t>提升性能</a:t>
            </a:r>
            <a:r>
              <a:rPr lang="zh-CN" altLang="en-US" smtClean="0"/>
              <a:t>，该替换通过</a:t>
            </a:r>
            <a:r>
              <a:rPr lang="en-US" altLang="zh-CN" smtClean="0"/>
              <a:t>PV</a:t>
            </a:r>
            <a:r>
              <a:rPr lang="zh-CN" altLang="en-US" smtClean="0"/>
              <a:t>驱动及其相互通信实现。</a:t>
            </a:r>
            <a:r>
              <a:rPr lang="en-US" altLang="zh-CN" smtClean="0"/>
              <a:t>VMM </a:t>
            </a:r>
            <a:r>
              <a:rPr lang="zh-CN" altLang="zh-CN" smtClean="0"/>
              <a:t>提供一个简化的驱动程序（后端</a:t>
            </a:r>
            <a:r>
              <a:rPr lang="en-US" altLang="zh-CN" smtClean="0"/>
              <a:t>, Back-End</a:t>
            </a:r>
            <a:r>
              <a:rPr lang="zh-CN" altLang="zh-CN" smtClean="0"/>
              <a:t>），</a:t>
            </a:r>
            <a:r>
              <a:rPr lang="en-US" altLang="zh-CN" smtClean="0"/>
              <a:t>Guest OS</a:t>
            </a:r>
            <a:r>
              <a:rPr lang="zh-CN" altLang="zh-CN" smtClean="0"/>
              <a:t>中的驱动程序为前端</a:t>
            </a:r>
            <a:r>
              <a:rPr lang="en-US" altLang="zh-CN" smtClean="0"/>
              <a:t> (Front-End, FE)</a:t>
            </a:r>
            <a:r>
              <a:rPr lang="zh-CN" altLang="zh-CN" smtClean="0"/>
              <a:t>，前端驱动将来自其他模块的请求通过与</a:t>
            </a:r>
            <a:r>
              <a:rPr lang="en-US" altLang="zh-CN" smtClean="0"/>
              <a:t>Guest OS</a:t>
            </a:r>
            <a:r>
              <a:rPr lang="zh-CN" altLang="zh-CN" smtClean="0"/>
              <a:t>间的特殊通信机制直接发送给</a:t>
            </a:r>
            <a:r>
              <a:rPr lang="en-US" altLang="zh-CN" smtClean="0"/>
              <a:t>Guest OS</a:t>
            </a:r>
            <a:r>
              <a:rPr lang="zh-CN" altLang="zh-CN" smtClean="0"/>
              <a:t>的后端驱动，后端驱动在处理完请求后再发回通知给前端。</a:t>
            </a:r>
            <a:r>
              <a:rPr lang="zh-CN" altLang="en-US" smtClean="0"/>
              <a:t>因此，不同类型的客户</a:t>
            </a:r>
            <a:r>
              <a:rPr lang="en-US" altLang="zh-CN" smtClean="0"/>
              <a:t>VM</a:t>
            </a:r>
            <a:r>
              <a:rPr lang="zh-CN" altLang="en-US" smtClean="0"/>
              <a:t>操作系统，在指令处理上会有差异，需要针对该差异开发相应</a:t>
            </a:r>
            <a:r>
              <a:rPr lang="en-US" altLang="zh-CN" smtClean="0"/>
              <a:t>PV</a:t>
            </a:r>
            <a:r>
              <a:rPr lang="zh-CN" altLang="en-US" smtClean="0"/>
              <a:t>驱动。</a:t>
            </a:r>
            <a:endParaRPr lang="zh-CN" altLang="en-US" smtClean="0"/>
          </a:p>
          <a:p>
            <a:pPr lvl="1">
              <a:buFont typeface="Wingdings" panose="05000000000000000000" pitchFamily="2" charset="2"/>
              <a:buNone/>
            </a:pPr>
            <a:r>
              <a:rPr lang="en-US" altLang="zh-CN" smtClean="0">
                <a:latin typeface="Arial" panose="020B0604020202020204" pitchFamily="34" charset="0"/>
              </a:rPr>
              <a:t>PV</a:t>
            </a:r>
            <a:r>
              <a:rPr lang="zh-CN" altLang="en-US" smtClean="0">
                <a:latin typeface="Arial" panose="020B0604020202020204" pitchFamily="34" charset="0"/>
              </a:rPr>
              <a:t>驱动：用来提升虚拟机到网卡、磁盘的读写，直接通过驱动来驱动硬件</a:t>
            </a:r>
            <a:endParaRPr lang="zh-CN" altLang="en-US" smtClean="0">
              <a:latin typeface="Arial" panose="020B0604020202020204" pitchFamily="34" charset="0"/>
            </a:endParaRPr>
          </a:p>
        </p:txBody>
      </p:sp>
      <p:sp>
        <p:nvSpPr>
          <p:cNvPr id="41988"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1488A6E7-3864-4600-891E-D59E476D6252}"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en-US" altLang="zh-CN" smtClean="0"/>
              <a:t>QoS Quality of Service </a:t>
            </a:r>
            <a:r>
              <a:rPr lang="zh-CN" altLang="en-US" smtClean="0"/>
              <a:t>用来衡量一个传输系统的传输质量和服务有效性，评估服务商满足客户需求的能力</a:t>
            </a:r>
            <a:endParaRPr lang="en-US" altLang="zh-CN" smtClean="0"/>
          </a:p>
          <a:p>
            <a:r>
              <a:rPr lang="zh-CN" altLang="en-US" smtClean="0"/>
              <a:t>虚拟机</a:t>
            </a:r>
            <a:r>
              <a:rPr lang="en-US" altLang="zh-CN" smtClean="0"/>
              <a:t>CPU</a:t>
            </a:r>
            <a:r>
              <a:rPr lang="zh-CN" altLang="en-US" smtClean="0"/>
              <a:t>，内存的热增加功能，需要操作系统支撑，支持的操作系统包括：</a:t>
            </a:r>
            <a:r>
              <a:rPr lang="en-US" altLang="zh-CN" smtClean="0"/>
              <a:t>Windows 2008 Server</a:t>
            </a:r>
            <a:r>
              <a:rPr lang="zh-CN" altLang="en-US" smtClean="0"/>
              <a:t>，</a:t>
            </a:r>
            <a:r>
              <a:rPr lang="en-US" altLang="zh-CN" smtClean="0"/>
              <a:t>SUSE Linux</a:t>
            </a:r>
            <a:r>
              <a:rPr lang="zh-CN" altLang="en-US" smtClean="0"/>
              <a:t>等。但是，所有操作系统都不支持</a:t>
            </a:r>
            <a:r>
              <a:rPr lang="en-US" altLang="zh-CN" smtClean="0"/>
              <a:t>CPU</a:t>
            </a:r>
            <a:r>
              <a:rPr lang="zh-CN" altLang="en-US" smtClean="0"/>
              <a:t>、内存热删除。因此，</a:t>
            </a:r>
            <a:r>
              <a:rPr lang="en-US" altLang="zh-CN" smtClean="0"/>
              <a:t>FusionCompute</a:t>
            </a:r>
            <a:r>
              <a:rPr lang="zh-CN" altLang="en-US" smtClean="0"/>
              <a:t>也不提供</a:t>
            </a:r>
            <a:r>
              <a:rPr lang="en-US" altLang="zh-CN" smtClean="0"/>
              <a:t>CPU</a:t>
            </a:r>
            <a:r>
              <a:rPr lang="zh-CN" altLang="en-US" smtClean="0"/>
              <a:t>、内存热删除功能。</a:t>
            </a:r>
            <a:endParaRPr lang="en-US" altLang="zh-CN" smtClean="0"/>
          </a:p>
          <a:p>
            <a:r>
              <a:rPr lang="zh-CN" altLang="en-US" smtClean="0"/>
              <a:t>基于虚拟化存储，可以提供在线扩容</a:t>
            </a:r>
            <a:r>
              <a:rPr lang="en-US" altLang="zh-CN" smtClean="0"/>
              <a:t>/</a:t>
            </a:r>
            <a:r>
              <a:rPr lang="zh-CN" altLang="en-US" smtClean="0"/>
              <a:t>磁盘剔除等功能。但是在整个虚拟化方案中，</a:t>
            </a:r>
            <a:r>
              <a:rPr lang="en-US" altLang="zh-CN" smtClean="0"/>
              <a:t>vDisk</a:t>
            </a:r>
            <a:r>
              <a:rPr lang="zh-CN" altLang="en-US" smtClean="0"/>
              <a:t>更多属于存储虚拟化功能，所以此处略去。</a:t>
            </a:r>
            <a:endParaRPr lang="en-US" altLang="zh-CN" smtClean="0"/>
          </a:p>
          <a:p>
            <a:r>
              <a:rPr lang="zh-CN" altLang="en-US" smtClean="0"/>
              <a:t>纵向扩展（</a:t>
            </a:r>
            <a:r>
              <a:rPr lang="en-US" altLang="zh-CN" smtClean="0"/>
              <a:t>Scale-Up</a:t>
            </a:r>
            <a:r>
              <a:rPr lang="zh-CN" altLang="en-US" smtClean="0"/>
              <a:t>）： 提高单个虚拟机的资源配置以提高更好的性能及</a:t>
            </a:r>
            <a:r>
              <a:rPr lang="en-US" altLang="zh-CN" smtClean="0"/>
              <a:t>QoS</a:t>
            </a:r>
            <a:r>
              <a:rPr lang="zh-CN" altLang="en-US" smtClean="0"/>
              <a:t>；</a:t>
            </a:r>
            <a:endParaRPr lang="en-US" altLang="zh-CN" smtClean="0"/>
          </a:p>
          <a:p>
            <a:r>
              <a:rPr lang="zh-CN" altLang="en-US" smtClean="0"/>
              <a:t>横向扩展（</a:t>
            </a:r>
            <a:r>
              <a:rPr lang="en-US" altLang="zh-CN" smtClean="0"/>
              <a:t>Scale-Out</a:t>
            </a:r>
            <a:r>
              <a:rPr lang="zh-CN" altLang="en-US" smtClean="0"/>
              <a:t>）：增加节点数量（而不是配置规格）来提高整个集群的性能及</a:t>
            </a:r>
            <a:r>
              <a:rPr lang="en-US" altLang="zh-CN" smtClean="0"/>
              <a:t>QoS</a:t>
            </a:r>
            <a:r>
              <a:rPr lang="zh-CN" altLang="en-US" smtClean="0"/>
              <a:t>。</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p:txBody>
          <a:bodyPr/>
          <a:lstStyle/>
          <a:p>
            <a:r>
              <a:rPr lang="zh-CN" altLang="en-US" dirty="0" smtClean="0"/>
              <a:t>内存复用技术是否开启，可配置。一旦开启，则三种皆开启。</a:t>
            </a:r>
            <a:endParaRPr lang="en-US" altLang="zh-CN" dirty="0" smtClean="0"/>
          </a:p>
          <a:p>
            <a:r>
              <a:rPr lang="zh-CN" altLang="en-US" dirty="0" smtClean="0"/>
              <a:t>内存共享，写时复制：指多个</a:t>
            </a:r>
            <a:r>
              <a:rPr lang="en-US" altLang="zh-CN" dirty="0" smtClean="0"/>
              <a:t>VM</a:t>
            </a:r>
            <a:r>
              <a:rPr lang="zh-CN" altLang="en-US" dirty="0" smtClean="0"/>
              <a:t>是相同的</a:t>
            </a:r>
            <a:r>
              <a:rPr lang="en-US" altLang="zh-CN" dirty="0" smtClean="0"/>
              <a:t>OS</a:t>
            </a:r>
            <a:r>
              <a:rPr lang="zh-CN" altLang="en-US" dirty="0" smtClean="0"/>
              <a:t>。</a:t>
            </a:r>
            <a:endParaRPr lang="en-US" altLang="zh-CN" dirty="0" smtClean="0"/>
          </a:p>
          <a:p>
            <a:pPr lvl="1"/>
            <a:r>
              <a:rPr lang="zh-CN" altLang="en-US" dirty="0" smtClean="0"/>
              <a:t>内存共享：虚拟机之间共享同一物理内存空间，此时虚拟机仅对内存做只读操作</a:t>
            </a:r>
            <a:endParaRPr lang="en-US" altLang="zh-CN" dirty="0" smtClean="0"/>
          </a:p>
          <a:p>
            <a:pPr lvl="1"/>
            <a:r>
              <a:rPr lang="zh-CN" altLang="en-US" dirty="0" smtClean="0"/>
              <a:t>写时复制：当虚拟机需要对内存进行写操作时，开辟另一内存空间，并修改映射</a:t>
            </a:r>
            <a:endParaRPr lang="en-US" altLang="zh-CN" dirty="0" smtClean="0"/>
          </a:p>
          <a:p>
            <a:r>
              <a:rPr lang="zh-CN" altLang="en-US" dirty="0" smtClean="0"/>
              <a:t>内存交换：虚拟机长时间未访问的内存内容被置换到存储中，并建立映射，当虚拟机再次访问该内存内容时再置换回来；交换到虚拟机的存储，主要是将最近未使用的进行交换</a:t>
            </a:r>
            <a:r>
              <a:rPr lang="en-US" altLang="zh-CN" dirty="0" smtClean="0"/>
              <a:t>,</a:t>
            </a:r>
            <a:r>
              <a:rPr lang="zh-CN" altLang="en-US" dirty="0" smtClean="0"/>
              <a:t>支持大内存页</a:t>
            </a:r>
            <a:endParaRPr lang="en-US" altLang="zh-CN" dirty="0" smtClean="0"/>
          </a:p>
          <a:p>
            <a:r>
              <a:rPr lang="zh-CN" altLang="en-US" dirty="0" smtClean="0"/>
              <a:t>内存气泡： </a:t>
            </a:r>
            <a:r>
              <a:rPr lang="en-US" altLang="zh-CN" dirty="0" smtClean="0"/>
              <a:t>Hypervisor</a:t>
            </a:r>
            <a:r>
              <a:rPr lang="zh-CN" altLang="en-US" dirty="0" smtClean="0"/>
              <a:t>通过内存气泡将较为空闲的虚拟机内存释放给内存使用率较高的虚拟机，从而提升内存利用率；支持不同虚拟机之间的内存页面借用。</a:t>
            </a:r>
            <a:endParaRPr lang="zh-CN" altLang="en-US" dirty="0" smtClean="0"/>
          </a:p>
          <a:p>
            <a:r>
              <a:rPr lang="en-US" altLang="zh-CN" dirty="0" smtClean="0"/>
              <a:t>Balloon Driver</a:t>
            </a:r>
            <a:r>
              <a:rPr lang="zh-CN" altLang="en-US" dirty="0" smtClean="0"/>
              <a:t>从源虚拟机申请可用内存页面，通过</a:t>
            </a:r>
            <a:r>
              <a:rPr lang="en-US" altLang="zh-CN" dirty="0" smtClean="0"/>
              <a:t>Grant Table</a:t>
            </a:r>
            <a:r>
              <a:rPr lang="zh-CN" altLang="en-US" dirty="0" smtClean="0"/>
              <a:t>授权给目标虚拟机，并更新虚拟机物理地址和机器地址映射关系表</a:t>
            </a:r>
            <a:endParaRPr lang="en-US" altLang="zh-CN" dirty="0" smtClean="0"/>
          </a:p>
        </p:txBody>
      </p:sp>
      <p:sp>
        <p:nvSpPr>
          <p:cNvPr id="46084" name="灯片编号占位符 3"/>
          <p:cNvSpPr txBox="1"/>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EBF08960-E045-4F3C-9CB9-5F9AC1EC90CE}"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r>
              <a:rPr lang="zh-CN" altLang="en-US" smtClean="0"/>
              <a:t>异构</a:t>
            </a:r>
            <a:r>
              <a:rPr lang="en-US" altLang="zh-CN" smtClean="0"/>
              <a:t>CPU</a:t>
            </a:r>
            <a:r>
              <a:rPr lang="zh-CN" altLang="en-US" smtClean="0"/>
              <a:t>是指同厂家不同代的</a:t>
            </a:r>
            <a:r>
              <a:rPr lang="en-US" altLang="zh-CN" smtClean="0"/>
              <a:t>CPU</a:t>
            </a:r>
            <a:r>
              <a:rPr lang="zh-CN" altLang="en-US" smtClean="0"/>
              <a:t>，同代内的不同型号不算异构</a:t>
            </a:r>
            <a:r>
              <a:rPr lang="en-US" altLang="zh-CN" smtClean="0"/>
              <a:t>CPU</a:t>
            </a:r>
            <a:r>
              <a:rPr lang="zh-CN" altLang="en-US" smtClean="0"/>
              <a:t>，如</a:t>
            </a:r>
            <a:r>
              <a:rPr lang="en-US" altLang="zh-CN" smtClean="0"/>
              <a:t>E5 2620</a:t>
            </a:r>
            <a:r>
              <a:rPr lang="zh-CN" altLang="en-US" smtClean="0"/>
              <a:t>和</a:t>
            </a:r>
            <a:r>
              <a:rPr lang="en-US" altLang="zh-CN" smtClean="0"/>
              <a:t>E5 2680</a:t>
            </a:r>
            <a:r>
              <a:rPr lang="zh-CN" altLang="en-US" smtClean="0"/>
              <a:t>是同构</a:t>
            </a:r>
            <a:r>
              <a:rPr lang="en-US" altLang="zh-CN" smtClean="0"/>
              <a:t>CPU</a:t>
            </a:r>
            <a:r>
              <a:rPr lang="zh-CN" altLang="en-US" smtClean="0"/>
              <a:t>。</a:t>
            </a:r>
            <a:endParaRPr lang="en-US" altLang="zh-CN" smtClean="0"/>
          </a:p>
          <a:p>
            <a:r>
              <a:rPr lang="zh-CN" altLang="en-US" smtClean="0"/>
              <a:t>内存压缩传输技术是指将内存数据按照一定的算法压缩后再进行传输，减少网络带宽占用提高传输效率。目前</a:t>
            </a:r>
            <a:r>
              <a:rPr lang="en-US" altLang="zh-CN" smtClean="0"/>
              <a:t>FusionCompute</a:t>
            </a:r>
            <a:r>
              <a:rPr lang="zh-CN" altLang="en-US" smtClean="0"/>
              <a:t>使用了零页内存压缩技术</a:t>
            </a:r>
            <a:r>
              <a:rPr lang="en-US" altLang="zh-CN" smtClean="0"/>
              <a:t>—</a:t>
            </a:r>
            <a:r>
              <a:rPr lang="zh-CN" altLang="en-US" smtClean="0"/>
              <a:t>即内容全零的页面只保留一份（相当于“去重”），特定场景下迁移效率可达到提升</a:t>
            </a:r>
            <a:r>
              <a:rPr lang="en-US" altLang="zh-CN" smtClean="0"/>
              <a:t>1</a:t>
            </a:r>
            <a:r>
              <a:rPr lang="zh-CN" altLang="en-US" smtClean="0"/>
              <a:t>倍。</a:t>
            </a:r>
            <a:endParaRPr lang="zh-CN" altLang="en-US" smtClean="0"/>
          </a:p>
          <a:p>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3.1</a:t>
            </a:r>
            <a:r>
              <a:rPr lang="zh-CN" altLang="en-US" smtClean="0"/>
              <a:t>版本支持由</a:t>
            </a:r>
            <a:r>
              <a:rPr lang="en-US" altLang="zh-CN" smtClean="0"/>
              <a:t>VRM</a:t>
            </a:r>
            <a:r>
              <a:rPr lang="zh-CN" altLang="en-US" smtClean="0"/>
              <a:t>控制和判断的集中控制式</a:t>
            </a:r>
            <a:r>
              <a:rPr lang="en-US" altLang="zh-CN" smtClean="0"/>
              <a:t>HA</a:t>
            </a:r>
            <a:r>
              <a:rPr lang="zh-CN" altLang="en-US" smtClean="0"/>
              <a:t>机制，集群内所有节点都和</a:t>
            </a:r>
            <a:r>
              <a:rPr lang="en-US" altLang="zh-CN" smtClean="0"/>
              <a:t>VRM</a:t>
            </a:r>
            <a:r>
              <a:rPr lang="zh-CN" altLang="en-US" smtClean="0"/>
              <a:t>通过管理面交互心跳信息，由</a:t>
            </a:r>
            <a:r>
              <a:rPr lang="en-US" altLang="zh-CN" smtClean="0"/>
              <a:t>VRM</a:t>
            </a:r>
            <a:r>
              <a:rPr lang="zh-CN" altLang="en-US" smtClean="0"/>
              <a:t>判断节点状态、虚拟机状态，并启动</a:t>
            </a:r>
            <a:r>
              <a:rPr lang="en-US" altLang="zh-CN" smtClean="0"/>
              <a:t>HA</a:t>
            </a:r>
            <a:r>
              <a:rPr lang="zh-CN" altLang="en-US" smtClean="0"/>
              <a:t>机制；</a:t>
            </a:r>
            <a:r>
              <a:rPr lang="en-US" altLang="zh-CN" b="1" smtClean="0"/>
              <a:t>5.0</a:t>
            </a:r>
            <a:r>
              <a:rPr lang="zh-CN" altLang="en-US" b="1" smtClean="0"/>
              <a:t>版本新增了集群自治</a:t>
            </a:r>
            <a:r>
              <a:rPr lang="en-US" altLang="zh-CN" b="1" smtClean="0"/>
              <a:t>HA</a:t>
            </a:r>
            <a:r>
              <a:rPr lang="zh-CN" altLang="en-US" b="1" smtClean="0"/>
              <a:t>机制</a:t>
            </a:r>
            <a:r>
              <a:rPr lang="zh-CN" altLang="en-US" smtClean="0">
                <a:solidFill>
                  <a:srgbClr val="FF0000"/>
                </a:solidFill>
              </a:rPr>
              <a:t>，</a:t>
            </a:r>
            <a:r>
              <a:rPr lang="zh-CN" altLang="en-US" smtClean="0"/>
              <a:t>即不依赖</a:t>
            </a:r>
            <a:r>
              <a:rPr lang="en-US" altLang="zh-CN" smtClean="0"/>
              <a:t>VRM</a:t>
            </a:r>
            <a:r>
              <a:rPr lang="zh-CN" altLang="en-US" smtClean="0"/>
              <a:t>实现虚拟机</a:t>
            </a:r>
            <a:r>
              <a:rPr lang="en-US" altLang="zh-CN" smtClean="0"/>
              <a:t>HA</a:t>
            </a:r>
            <a:r>
              <a:rPr lang="zh-CN" altLang="en-US" smtClean="0"/>
              <a:t>功能，而是在集群创建时自动推选出</a:t>
            </a:r>
            <a:r>
              <a:rPr lang="en-US" altLang="zh-CN" smtClean="0"/>
              <a:t>Master</a:t>
            </a:r>
            <a:r>
              <a:rPr lang="zh-CN" altLang="en-US" smtClean="0"/>
              <a:t>节点，由</a:t>
            </a:r>
            <a:r>
              <a:rPr lang="en-US" altLang="zh-CN" smtClean="0"/>
              <a:t>Master</a:t>
            </a:r>
            <a:r>
              <a:rPr lang="zh-CN" altLang="en-US" smtClean="0"/>
              <a:t>节点根据集群内各</a:t>
            </a:r>
            <a:r>
              <a:rPr lang="en-US" altLang="zh-CN" smtClean="0"/>
              <a:t>Slave</a:t>
            </a:r>
            <a:r>
              <a:rPr lang="zh-CN" altLang="en-US" smtClean="0"/>
              <a:t>节点和</a:t>
            </a:r>
            <a:r>
              <a:rPr lang="en-US" altLang="zh-CN" smtClean="0"/>
              <a:t>Master</a:t>
            </a:r>
            <a:r>
              <a:rPr lang="zh-CN" altLang="en-US" smtClean="0"/>
              <a:t>节点之间的管理心跳和存储心跳来判断是否需要启动虚拟机</a:t>
            </a:r>
            <a:r>
              <a:rPr lang="en-US" altLang="zh-CN" smtClean="0"/>
              <a:t>HA</a:t>
            </a:r>
            <a:r>
              <a:rPr lang="zh-CN" altLang="en-US" smtClean="0"/>
              <a:t>机制</a:t>
            </a:r>
            <a:r>
              <a:rPr lang="en-US" altLang="zh-CN" smtClean="0"/>
              <a:t>(</a:t>
            </a:r>
            <a:r>
              <a:rPr lang="zh-CN" altLang="en-US" smtClean="0"/>
              <a:t>管理心跳是心跳包，存储心跳通过在文件中写数据来实现</a:t>
            </a:r>
            <a:r>
              <a:rPr lang="en-US" altLang="zh-CN" smtClean="0"/>
              <a:t>)</a:t>
            </a:r>
            <a:r>
              <a:rPr lang="zh-CN" altLang="en-US" smtClean="0"/>
              <a:t>，根据需要由</a:t>
            </a:r>
            <a:r>
              <a:rPr lang="en-US" altLang="zh-CN" smtClean="0"/>
              <a:t>Master</a:t>
            </a:r>
            <a:r>
              <a:rPr lang="zh-CN" altLang="en-US" smtClean="0"/>
              <a:t>节点启动</a:t>
            </a:r>
            <a:r>
              <a:rPr lang="en-US" altLang="zh-CN" smtClean="0"/>
              <a:t>HA</a:t>
            </a:r>
            <a:r>
              <a:rPr lang="zh-CN" altLang="en-US" smtClean="0"/>
              <a:t>机制；自治场景下，</a:t>
            </a:r>
            <a:r>
              <a:rPr lang="en-US" altLang="zh-CN" smtClean="0"/>
              <a:t>HA</a:t>
            </a:r>
            <a:r>
              <a:rPr lang="zh-CN" altLang="en-US" smtClean="0"/>
              <a:t>启动的前提是管理心跳和存储心跳都失效。用户可以设置管理心跳走管理平面还是非管理平面，可以根据各网络平面的负荷来确定。</a:t>
            </a:r>
            <a:endParaRPr lang="en-US" altLang="zh-CN" smtClean="0"/>
          </a:p>
          <a:p>
            <a:pPr lvl="1"/>
            <a:r>
              <a:rPr lang="zh-CN" altLang="en-US" smtClean="0"/>
              <a:t>约束</a:t>
            </a:r>
            <a:r>
              <a:rPr lang="en-US" altLang="zh-CN" smtClean="0"/>
              <a:t>1</a:t>
            </a:r>
            <a:r>
              <a:rPr lang="zh-CN" altLang="en-US" smtClean="0"/>
              <a:t>：集群自治</a:t>
            </a:r>
            <a:r>
              <a:rPr lang="en-US" altLang="zh-CN" smtClean="0"/>
              <a:t>HA</a:t>
            </a:r>
            <a:r>
              <a:rPr lang="zh-CN" altLang="en-US" smtClean="0"/>
              <a:t>机制需要集群的所有主机仅在使用共享的虚拟化文件系统（</a:t>
            </a:r>
            <a:r>
              <a:rPr lang="en-US" altLang="zh-CN" smtClean="0"/>
              <a:t>VIMS</a:t>
            </a:r>
            <a:r>
              <a:rPr lang="zh-CN" altLang="en-US" smtClean="0"/>
              <a:t>）；</a:t>
            </a:r>
            <a:endParaRPr lang="en-US" altLang="zh-CN" smtClean="0"/>
          </a:p>
          <a:p>
            <a:pPr lvl="1"/>
            <a:r>
              <a:rPr lang="zh-CN" altLang="en-US" smtClean="0"/>
              <a:t>约束</a:t>
            </a:r>
            <a:r>
              <a:rPr lang="en-US" altLang="zh-CN" smtClean="0"/>
              <a:t>2</a:t>
            </a:r>
            <a:r>
              <a:rPr lang="zh-CN" altLang="en-US" smtClean="0"/>
              <a:t>：考虑到可靠性问题，选择集群自治</a:t>
            </a:r>
            <a:r>
              <a:rPr lang="en-US" altLang="zh-CN" smtClean="0"/>
              <a:t>HA</a:t>
            </a:r>
            <a:r>
              <a:rPr lang="zh-CN" altLang="en-US" smtClean="0"/>
              <a:t>机制时，集群规模目前只支持</a:t>
            </a:r>
            <a:r>
              <a:rPr lang="en-US" altLang="zh-CN" smtClean="0"/>
              <a:t>32</a:t>
            </a:r>
            <a:r>
              <a:rPr lang="zh-CN" altLang="en-US" smtClean="0"/>
              <a:t>个主机。</a:t>
            </a:r>
            <a:endParaRPr lang="en-US" altLang="zh-CN" smtClean="0"/>
          </a:p>
          <a:p>
            <a:r>
              <a:rPr lang="zh-CN" altLang="en-US" smtClean="0"/>
              <a:t>虚拟机</a:t>
            </a:r>
            <a:r>
              <a:rPr lang="en-US" altLang="zh-CN" smtClean="0"/>
              <a:t>HA</a:t>
            </a:r>
            <a:r>
              <a:rPr lang="zh-CN" altLang="en-US" smtClean="0"/>
              <a:t>实现原理：</a:t>
            </a:r>
            <a:r>
              <a:rPr lang="en-US" altLang="zh-CN" smtClean="0"/>
              <a:t>VRM</a:t>
            </a:r>
            <a:r>
              <a:rPr lang="zh-CN" altLang="en-US" smtClean="0"/>
              <a:t>或者集群的</a:t>
            </a:r>
            <a:r>
              <a:rPr lang="en-US" altLang="zh-CN" smtClean="0"/>
              <a:t>Master</a:t>
            </a:r>
            <a:r>
              <a:rPr lang="zh-CN" altLang="en-US" smtClean="0"/>
              <a:t>节点检测到某计算节点故障或者虚拟机故障，或者设定的预留资源得不到保障时，主动根据自身记录的虚拟机信息，在正常的节点上重新启动故障虚拟机。同时，存储层面的锁机制防止在多个节点上启动虚拟机（即所谓脑裂）。</a:t>
            </a:r>
            <a:endParaRPr lang="en-US" altLang="zh-CN" smtClean="0"/>
          </a:p>
        </p:txBody>
      </p:sp>
      <p:sp>
        <p:nvSpPr>
          <p:cNvPr id="50180"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197386F6-9F28-47D9-83D2-18F3932D9681}" type="slidenum">
              <a:rPr lang="zh-CN" altLang="en-US"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992188" y="768350"/>
            <a:ext cx="5114925" cy="3836988"/>
          </a:xfrm>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FT</a:t>
            </a:r>
            <a:r>
              <a:rPr lang="zh-CN" altLang="en-US" smtClean="0">
                <a:latin typeface="Arial" panose="020B0604020202020204" pitchFamily="34" charset="0"/>
              </a:rPr>
              <a:t>与</a:t>
            </a:r>
            <a:r>
              <a:rPr lang="en-US" altLang="zh-CN" smtClean="0">
                <a:latin typeface="Arial" panose="020B0604020202020204" pitchFamily="34" charset="0"/>
              </a:rPr>
              <a:t>HA</a:t>
            </a:r>
            <a:r>
              <a:rPr lang="zh-CN" altLang="en-US" smtClean="0">
                <a:latin typeface="Arial" panose="020B0604020202020204" pitchFamily="34" charset="0"/>
              </a:rPr>
              <a:t>的区别</a:t>
            </a:r>
            <a:endParaRPr lang="en-US" altLang="zh-CN" smtClean="0">
              <a:latin typeface="Arial" panose="020B0604020202020204" pitchFamily="34" charset="0"/>
            </a:endParaRPr>
          </a:p>
          <a:p>
            <a:pPr lvl="1"/>
            <a:r>
              <a:rPr lang="en-US" altLang="zh-CN" smtClean="0">
                <a:latin typeface="Arial" panose="020B0604020202020204" pitchFamily="34" charset="0"/>
              </a:rPr>
              <a:t>FT </a:t>
            </a:r>
            <a:r>
              <a:rPr lang="zh-CN" altLang="en-US" smtClean="0">
                <a:latin typeface="Arial" panose="020B0604020202020204" pitchFamily="34" charset="0"/>
              </a:rPr>
              <a:t>通过</a:t>
            </a:r>
            <a:r>
              <a:rPr lang="zh-CN" altLang="en-US" b="1" smtClean="0">
                <a:latin typeface="Arial" panose="020B0604020202020204" pitchFamily="34" charset="0"/>
              </a:rPr>
              <a:t>类似主备的冗余配置</a:t>
            </a:r>
            <a:r>
              <a:rPr lang="zh-CN" altLang="en-US" smtClean="0">
                <a:latin typeface="Arial" panose="020B0604020202020204" pitchFamily="34" charset="0"/>
              </a:rPr>
              <a:t>，数据在主备间实时同步。当主虚机出现故障时，秒级可切换到备虚机上。使用于高可用性系统。</a:t>
            </a:r>
            <a:endParaRPr lang="en-US" altLang="zh-CN" smtClean="0">
              <a:latin typeface="Arial" panose="020B0604020202020204" pitchFamily="34" charset="0"/>
            </a:endParaRPr>
          </a:p>
          <a:p>
            <a:pPr lvl="1"/>
            <a:r>
              <a:rPr lang="en-US" altLang="zh-CN" smtClean="0">
                <a:latin typeface="Arial" panose="020B0604020202020204" pitchFamily="34" charset="0"/>
              </a:rPr>
              <a:t>HA </a:t>
            </a:r>
            <a:r>
              <a:rPr lang="zh-CN" altLang="en-US" smtClean="0">
                <a:latin typeface="Arial" panose="020B0604020202020204" pitchFamily="34" charset="0"/>
              </a:rPr>
              <a:t>动态调度的策略，当检测到某主机发生故障或负荷过高时，将</a:t>
            </a:r>
            <a:r>
              <a:rPr lang="zh-CN" altLang="en-US" b="1" smtClean="0">
                <a:latin typeface="Arial" panose="020B0604020202020204" pitchFamily="34" charset="0"/>
              </a:rPr>
              <a:t>虚拟机迁移到目的主机</a:t>
            </a:r>
            <a:r>
              <a:rPr lang="zh-CN" altLang="en-US" smtClean="0">
                <a:latin typeface="Arial" panose="020B0604020202020204" pitchFamily="34" charset="0"/>
              </a:rPr>
              <a:t>，保障业务连续性。</a:t>
            </a:r>
            <a:endParaRPr lang="en-US" altLang="zh-CN" smtClean="0">
              <a:latin typeface="Arial" panose="020B0604020202020204" pitchFamily="34" charset="0"/>
            </a:endParaRPr>
          </a:p>
          <a:p>
            <a:pPr>
              <a:buFont typeface="Wingdings" panose="05000000000000000000" pitchFamily="2" charset="2"/>
              <a:buNone/>
            </a:pPr>
            <a:r>
              <a:rPr lang="en-US" altLang="zh-CN" smtClean="0">
                <a:latin typeface="Arial" panose="020B0604020202020204" pitchFamily="34" charset="0"/>
              </a:rPr>
              <a:t>	</a:t>
            </a:r>
            <a:r>
              <a:rPr lang="zh-CN" altLang="en-US" smtClean="0">
                <a:latin typeface="Arial" panose="020B0604020202020204" pitchFamily="34" charset="0"/>
              </a:rPr>
              <a:t>因此，</a:t>
            </a:r>
            <a:r>
              <a:rPr lang="en-US" altLang="zh-CN" smtClean="0">
                <a:latin typeface="Arial" panose="020B0604020202020204" pitchFamily="34" charset="0"/>
              </a:rPr>
              <a:t>FT</a:t>
            </a:r>
            <a:r>
              <a:rPr lang="zh-CN" altLang="en-US" smtClean="0">
                <a:latin typeface="Arial" panose="020B0604020202020204" pitchFamily="34" charset="0"/>
              </a:rPr>
              <a:t>的恢复时间更短、但成本较高，适用于高可用性要求的关键系统；</a:t>
            </a:r>
            <a:r>
              <a:rPr lang="en-US" altLang="zh-CN" smtClean="0">
                <a:latin typeface="Arial" panose="020B0604020202020204" pitchFamily="34" charset="0"/>
              </a:rPr>
              <a:t>HA</a:t>
            </a:r>
            <a:r>
              <a:rPr lang="zh-CN" altLang="en-US" smtClean="0">
                <a:latin typeface="Arial" panose="020B0604020202020204" pitchFamily="34" charset="0"/>
              </a:rPr>
              <a:t>机制恢复时间较长，但更为灵活、相对成本更低，适用于可以容忍短时中断的系统。</a:t>
            </a:r>
            <a:endParaRPr lang="zh-CN" altLang="en-US" smtClean="0">
              <a:latin typeface="Arial" panose="020B0604020202020204" pitchFamily="34" charset="0"/>
            </a:endParaRPr>
          </a:p>
        </p:txBody>
      </p:sp>
      <p:sp>
        <p:nvSpPr>
          <p:cNvPr id="52228"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E1FC76A5-0990-4E28-BB78-ADEE820DDC08}"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en-US" altLang="zh-CN" dirty="0" smtClean="0"/>
              <a:t>DRS Dynamic Resource Scheduler </a:t>
            </a:r>
            <a:r>
              <a:rPr lang="zh-CN" altLang="en-US" dirty="0" smtClean="0"/>
              <a:t>动态资源调度</a:t>
            </a:r>
            <a:r>
              <a:rPr lang="en-US" altLang="zh-CN" dirty="0" smtClean="0"/>
              <a:t>,</a:t>
            </a:r>
            <a:r>
              <a:rPr lang="zh-CN" altLang="en-US" dirty="0" smtClean="0"/>
              <a:t>实现资源的按需取用和负载均衡，消峰填谷</a:t>
            </a:r>
            <a:endParaRPr lang="en-US" altLang="zh-CN" dirty="0" smtClean="0"/>
          </a:p>
          <a:p>
            <a:r>
              <a:rPr lang="zh-CN" altLang="en-US" dirty="0" smtClean="0"/>
              <a:t>基于策略的智能化、自动化资源调度</a:t>
            </a:r>
            <a:endParaRPr lang="en-US" altLang="zh-CN" dirty="0" smtClean="0"/>
          </a:p>
          <a:p>
            <a:r>
              <a:rPr lang="zh-CN" altLang="en-US" dirty="0" smtClean="0"/>
              <a:t>支持策略的配置：手动、自动；迁移域值支持</a:t>
            </a:r>
            <a:r>
              <a:rPr lang="en-US" altLang="zh-CN" dirty="0" smtClean="0"/>
              <a:t>5</a:t>
            </a:r>
            <a:r>
              <a:rPr lang="zh-CN" altLang="en-US" dirty="0" smtClean="0"/>
              <a:t>档：保守、较保守、中等、较激进、激进</a:t>
            </a:r>
            <a:endParaRPr lang="en-US" altLang="zh-CN" dirty="0" smtClean="0"/>
          </a:p>
          <a:p>
            <a:r>
              <a:rPr lang="zh-CN" altLang="en-US" dirty="0" smtClean="0"/>
              <a:t>负载均衡策略的对象是：逻辑集群。</a:t>
            </a:r>
            <a:endParaRPr lang="en-US" altLang="zh-CN" dirty="0" smtClean="0"/>
          </a:p>
          <a:p>
            <a:r>
              <a:rPr lang="zh-CN" altLang="en-US" dirty="0" smtClean="0"/>
              <a:t>集群内所有虚拟机的性能负载低于调度基线时不启动调度，即使负载方差超过用户选择的阈值，因为调度基线是用户设置的认为虚拟机能稳定运行的性能负载上线，在此基线下运行时虚拟机性能稳定，而</a:t>
            </a:r>
            <a:r>
              <a:rPr lang="en-US" altLang="zh-CN" dirty="0" smtClean="0"/>
              <a:t>DRS</a:t>
            </a:r>
            <a:r>
              <a:rPr lang="zh-CN" altLang="en-US" dirty="0" smtClean="0"/>
              <a:t>调度的目的是为了虚拟机运行平稳，所以在调度基线以下调度是没有必要的。</a:t>
            </a:r>
            <a:endParaRPr lang="zh-CN" altLang="en-US" dirty="0" smtClean="0"/>
          </a:p>
          <a:p>
            <a:endParaRPr lang="zh-CN" altLang="en-US" dirty="0" smtClean="0"/>
          </a:p>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r>
              <a:rPr lang="en-US" altLang="zh-CN" smtClean="0"/>
              <a:t>DRS Dynamic Resource Scheduler </a:t>
            </a:r>
            <a:r>
              <a:rPr lang="zh-CN" altLang="en-US" smtClean="0"/>
              <a:t>动态资源调度</a:t>
            </a:r>
            <a:endParaRPr lang="en-US" altLang="zh-CN" smtClean="0"/>
          </a:p>
          <a:p>
            <a:r>
              <a:rPr lang="en-US" altLang="zh-CN" smtClean="0"/>
              <a:t>DPM Dynamic Power Management </a:t>
            </a:r>
            <a:r>
              <a:rPr lang="zh-CN" altLang="en-US" smtClean="0"/>
              <a:t>动态能源管理</a:t>
            </a:r>
            <a:endParaRPr lang="en-US" altLang="zh-CN" smtClean="0"/>
          </a:p>
          <a:p>
            <a:r>
              <a:rPr lang="en-US" altLang="zh-CN" smtClean="0"/>
              <a:t>DRS</a:t>
            </a:r>
            <a:r>
              <a:rPr lang="zh-CN" altLang="en-US" smtClean="0"/>
              <a:t>策略是</a:t>
            </a:r>
            <a:r>
              <a:rPr lang="en-US" altLang="zh-CN" smtClean="0"/>
              <a:t>DPM</a:t>
            </a:r>
            <a:r>
              <a:rPr lang="zh-CN" altLang="en-US" smtClean="0"/>
              <a:t>策略执行的前提和依赖，即集群必须先设置好</a:t>
            </a:r>
            <a:r>
              <a:rPr lang="en-US" altLang="zh-CN" smtClean="0"/>
              <a:t>DRS</a:t>
            </a:r>
            <a:r>
              <a:rPr lang="zh-CN" altLang="en-US" smtClean="0"/>
              <a:t>策略，才能设置</a:t>
            </a:r>
            <a:r>
              <a:rPr lang="en-US" altLang="zh-CN" smtClean="0"/>
              <a:t>DPM</a:t>
            </a:r>
            <a:r>
              <a:rPr lang="zh-CN" altLang="en-US" smtClean="0"/>
              <a:t>策略，这两个策略是一体考虑的，</a:t>
            </a:r>
            <a:r>
              <a:rPr lang="en-US" altLang="zh-CN" smtClean="0"/>
              <a:t>DPM</a:t>
            </a:r>
            <a:r>
              <a:rPr lang="zh-CN" altLang="en-US" smtClean="0"/>
              <a:t>策略执行时依赖</a:t>
            </a:r>
            <a:r>
              <a:rPr lang="en-US" altLang="zh-CN" smtClean="0"/>
              <a:t>DRS</a:t>
            </a:r>
            <a:r>
              <a:rPr lang="zh-CN" altLang="en-US" smtClean="0"/>
              <a:t>进行虚拟机迁移。</a:t>
            </a:r>
            <a:endParaRPr lang="en-US" altLang="zh-CN" smtClean="0"/>
          </a:p>
          <a:p>
            <a:r>
              <a:rPr lang="en-US" altLang="zh-CN" smtClean="0"/>
              <a:t>DPM</a:t>
            </a:r>
            <a:r>
              <a:rPr lang="zh-CN" altLang="en-US" smtClean="0"/>
              <a:t>对主机上、下电所参照的主机负载的域值有</a:t>
            </a:r>
            <a:r>
              <a:rPr lang="en-US" altLang="zh-CN" smtClean="0"/>
              <a:t>5</a:t>
            </a:r>
            <a:r>
              <a:rPr lang="zh-CN" altLang="en-US" smtClean="0"/>
              <a:t>档：保守、较保守、中等、较激进、激进，</a:t>
            </a:r>
            <a:endParaRPr lang="en-US" altLang="zh-CN" smtClean="0"/>
          </a:p>
          <a:p>
            <a:pPr lvl="1"/>
            <a:r>
              <a:rPr lang="zh-CN" altLang="en-US" smtClean="0"/>
              <a:t>保守 </a:t>
            </a:r>
            <a:r>
              <a:rPr lang="en-US" altLang="zh-CN" smtClean="0"/>
              <a:t>: </a:t>
            </a:r>
            <a:r>
              <a:rPr lang="zh-CN" altLang="en-US" smtClean="0"/>
              <a:t>默认不对主机进行下电操作，仅在主机资源平均利用率高于重载阈值时，对集群内的其他未上电主机进行上电操作</a:t>
            </a:r>
            <a:r>
              <a:rPr lang="en-US" altLang="zh-CN" smtClean="0"/>
              <a:t>;</a:t>
            </a:r>
            <a:endParaRPr lang="en-US" altLang="zh-CN" smtClean="0"/>
          </a:p>
          <a:p>
            <a:pPr lvl="1"/>
            <a:r>
              <a:rPr lang="zh-CN" altLang="en-US" smtClean="0"/>
              <a:t>中等 </a:t>
            </a:r>
            <a:r>
              <a:rPr lang="en-US" altLang="zh-CN" smtClean="0"/>
              <a:t>: </a:t>
            </a:r>
            <a:r>
              <a:rPr lang="zh-CN" altLang="en-US" smtClean="0"/>
              <a:t>如果主机资源平均利用率高于重载阈值时，对集群内的其他未上电主机进行上电操作；如果主机资源平均利用率低于轻载阈值时，对主机进行下电操作；</a:t>
            </a:r>
            <a:endParaRPr lang="en-US" altLang="zh-CN" smtClean="0"/>
          </a:p>
          <a:p>
            <a:pPr lvl="1"/>
            <a:r>
              <a:rPr lang="zh-CN" altLang="en-US" smtClean="0"/>
              <a:t>激进 </a:t>
            </a:r>
            <a:r>
              <a:rPr lang="en-US" altLang="zh-CN" smtClean="0"/>
              <a:t>: </a:t>
            </a:r>
            <a:r>
              <a:rPr lang="zh-CN" altLang="en-US" smtClean="0"/>
              <a:t>默认不对主机进行上电操作，仅在主机资源平均利用率低于轻载阈值时，对主机进行下电操作</a:t>
            </a:r>
            <a:r>
              <a:rPr lang="en-US" altLang="zh-CN" smtClean="0"/>
              <a:t>;</a:t>
            </a:r>
            <a:endParaRPr lang="en-US" altLang="zh-CN" smtClean="0"/>
          </a:p>
          <a:p>
            <a:r>
              <a:rPr lang="en-US" altLang="zh-CN" smtClean="0"/>
              <a:t> </a:t>
            </a:r>
            <a:r>
              <a:rPr lang="zh-CN" altLang="en-US" smtClean="0"/>
              <a:t>从“保守”到“激进”，不同阈值表示不同激进程度的“节能”策略，可根据具体场景进行阈值自定义设置。</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92188" y="768350"/>
            <a:ext cx="5114925" cy="3836988"/>
          </a:xfrm>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latin typeface="Arial" panose="020B0604020202020204" pitchFamily="34" charset="0"/>
              </a:rPr>
              <a:t>QoS</a:t>
            </a:r>
            <a:r>
              <a:rPr lang="en-US" altLang="zh-CN" dirty="0" smtClean="0">
                <a:latin typeface="Arial" panose="020B0604020202020204" pitchFamily="34" charset="0"/>
              </a:rPr>
              <a:t> Quality of Service </a:t>
            </a:r>
            <a:r>
              <a:rPr lang="zh-CN" altLang="en-US" dirty="0" smtClean="0">
                <a:latin typeface="Arial" panose="020B0604020202020204" pitchFamily="34" charset="0"/>
              </a:rPr>
              <a:t>服务质量 </a:t>
            </a:r>
            <a:r>
              <a:rPr lang="zh-CN" altLang="en-US" dirty="0" smtClean="0"/>
              <a:t>用来衡量一个传输系统的传输质量和服务有效性，评估服务商满足客户需求的能力。</a:t>
            </a:r>
            <a:endParaRPr lang="en-US" altLang="zh-CN" dirty="0" smtClean="0">
              <a:latin typeface="Arial" panose="020B0604020202020204" pitchFamily="34" charset="0"/>
            </a:endParaRPr>
          </a:p>
          <a:p>
            <a:r>
              <a:rPr lang="zh-CN" altLang="en-US" dirty="0" smtClean="0">
                <a:latin typeface="Arial" panose="020B0604020202020204" pitchFamily="34" charset="0"/>
              </a:rPr>
              <a:t>虚拟机的</a:t>
            </a:r>
            <a:r>
              <a:rPr lang="en-US" altLang="zh-CN" dirty="0" smtClean="0">
                <a:latin typeface="Arial" panose="020B0604020202020204" pitchFamily="34" charset="0"/>
              </a:rPr>
              <a:t>CPU </a:t>
            </a:r>
            <a:r>
              <a:rPr lang="en-US" altLang="zh-CN" dirty="0" err="1" smtClean="0">
                <a:latin typeface="Arial" panose="020B0604020202020204" pitchFamily="34" charset="0"/>
              </a:rPr>
              <a:t>QoS</a:t>
            </a:r>
            <a:r>
              <a:rPr lang="zh-CN" altLang="en-US" dirty="0" smtClean="0">
                <a:latin typeface="Arial" panose="020B0604020202020204" pitchFamily="34" charset="0"/>
              </a:rPr>
              <a:t>机制与在线增加</a:t>
            </a:r>
            <a:r>
              <a:rPr lang="en-US" altLang="zh-CN" dirty="0" smtClean="0">
                <a:latin typeface="Arial" panose="020B0604020202020204" pitchFamily="34" charset="0"/>
              </a:rPr>
              <a:t>CPU</a:t>
            </a:r>
            <a:r>
              <a:rPr lang="zh-CN" altLang="en-US" dirty="0" smtClean="0">
                <a:latin typeface="Arial" panose="020B0604020202020204" pitchFamily="34" charset="0"/>
              </a:rPr>
              <a:t>功能是两个概念。</a:t>
            </a:r>
            <a:r>
              <a:rPr lang="en-US" altLang="zh-CN" dirty="0" smtClean="0">
                <a:latin typeface="Arial" panose="020B0604020202020204" pitchFamily="34" charset="0"/>
              </a:rPr>
              <a:t>CPU </a:t>
            </a:r>
            <a:r>
              <a:rPr lang="en-US" altLang="zh-CN" dirty="0" err="1" smtClean="0">
                <a:latin typeface="Arial" panose="020B0604020202020204" pitchFamily="34" charset="0"/>
              </a:rPr>
              <a:t>QoS</a:t>
            </a:r>
            <a:r>
              <a:rPr lang="zh-CN" altLang="en-US" dirty="0" smtClean="0">
                <a:latin typeface="Arial" panose="020B0604020202020204" pitchFamily="34" charset="0"/>
              </a:rPr>
              <a:t>机制是优先级机制，由于物理</a:t>
            </a:r>
            <a:r>
              <a:rPr lang="en-US" altLang="zh-CN" dirty="0" smtClean="0">
                <a:latin typeface="Arial" panose="020B0604020202020204" pitchFamily="34" charset="0"/>
              </a:rPr>
              <a:t>CPU</a:t>
            </a:r>
            <a:r>
              <a:rPr lang="zh-CN" altLang="en-US" dirty="0" smtClean="0">
                <a:latin typeface="Arial" panose="020B0604020202020204" pitchFamily="34" charset="0"/>
              </a:rPr>
              <a:t>是多个</a:t>
            </a:r>
            <a:r>
              <a:rPr lang="en-US" altLang="zh-CN" dirty="0" smtClean="0">
                <a:latin typeface="Arial" panose="020B0604020202020204" pitchFamily="34" charset="0"/>
              </a:rPr>
              <a:t>VM</a:t>
            </a:r>
            <a:r>
              <a:rPr lang="zh-CN" altLang="en-US" dirty="0" smtClean="0">
                <a:latin typeface="Arial" panose="020B0604020202020204" pitchFamily="34" charset="0"/>
              </a:rPr>
              <a:t>共享的，当虚拟机业务繁忙时，就会存在物理</a:t>
            </a:r>
            <a:r>
              <a:rPr lang="en-US" altLang="zh-CN" dirty="0" smtClean="0">
                <a:latin typeface="Arial" panose="020B0604020202020204" pitchFamily="34" charset="0"/>
              </a:rPr>
              <a:t>CPU</a:t>
            </a:r>
            <a:r>
              <a:rPr lang="zh-CN" altLang="en-US" dirty="0" smtClean="0">
                <a:latin typeface="Arial" panose="020B0604020202020204" pitchFamily="34" charset="0"/>
              </a:rPr>
              <a:t>资源不足问题。优先级高的</a:t>
            </a:r>
            <a:r>
              <a:rPr lang="en-US" altLang="zh-CN" dirty="0" smtClean="0">
                <a:latin typeface="Arial" panose="020B0604020202020204" pitchFamily="34" charset="0"/>
              </a:rPr>
              <a:t>VM</a:t>
            </a:r>
            <a:r>
              <a:rPr lang="zh-CN" altLang="en-US" dirty="0" smtClean="0">
                <a:latin typeface="Arial" panose="020B0604020202020204" pitchFamily="34" charset="0"/>
              </a:rPr>
              <a:t>可以优先获得物理</a:t>
            </a:r>
            <a:r>
              <a:rPr lang="en-US" altLang="zh-CN" dirty="0" smtClean="0">
                <a:latin typeface="Arial" panose="020B0604020202020204" pitchFamily="34" charset="0"/>
              </a:rPr>
              <a:t>CPU</a:t>
            </a:r>
            <a:r>
              <a:rPr lang="zh-CN" altLang="en-US" dirty="0" smtClean="0">
                <a:latin typeface="Arial" panose="020B0604020202020204" pitchFamily="34" charset="0"/>
              </a:rPr>
              <a:t>资源。</a:t>
            </a:r>
            <a:r>
              <a:rPr lang="en-US" altLang="zh-CN" dirty="0" smtClean="0">
                <a:latin typeface="Arial" panose="020B0604020202020204" pitchFamily="34" charset="0"/>
              </a:rPr>
              <a:t>CPU QOS</a:t>
            </a:r>
            <a:r>
              <a:rPr lang="zh-CN" altLang="en-US" dirty="0" smtClean="0">
                <a:latin typeface="Arial" panose="020B0604020202020204" pitchFamily="34" charset="0"/>
              </a:rPr>
              <a:t>机制并不会临时增加虚拟机的</a:t>
            </a:r>
            <a:r>
              <a:rPr lang="en-US" altLang="zh-CN" dirty="0" smtClean="0">
                <a:latin typeface="Arial" panose="020B0604020202020204" pitchFamily="34" charset="0"/>
              </a:rPr>
              <a:t>CPU</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内存和网络的</a:t>
            </a:r>
            <a:r>
              <a:rPr lang="en-US" altLang="zh-CN" dirty="0" smtClean="0">
                <a:latin typeface="Arial" panose="020B0604020202020204" pitchFamily="34" charset="0"/>
              </a:rPr>
              <a:t>QOS</a:t>
            </a:r>
            <a:r>
              <a:rPr lang="zh-CN" altLang="en-US" dirty="0" smtClean="0">
                <a:latin typeface="Arial" panose="020B0604020202020204" pitchFamily="34" charset="0"/>
              </a:rPr>
              <a:t>机制类似。</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zh-CN" altLang="en-US" dirty="0" smtClean="0">
              <a:latin typeface="Arial" panose="020B0604020202020204" pitchFamily="34" charset="0"/>
            </a:endParaRPr>
          </a:p>
        </p:txBody>
      </p:sp>
      <p:sp>
        <p:nvSpPr>
          <p:cNvPr id="58372"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7A83AFEC-7B41-4E3A-81DF-C667D3E64378}"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4925" cy="3836988"/>
          </a:xfrm>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NUMA non-uniform memory access architecture </a:t>
            </a:r>
            <a:r>
              <a:rPr lang="zh-CN" altLang="en-US" dirty="0" smtClean="0"/>
              <a:t>非一致性内存访问。</a:t>
            </a:r>
            <a:endParaRPr lang="en-US" altLang="zh-CN" dirty="0" smtClean="0"/>
          </a:p>
          <a:p>
            <a:pPr>
              <a:buFont typeface="Wingdings" panose="05000000000000000000" pitchFamily="2" charset="2"/>
              <a:buNone/>
            </a:pPr>
            <a:r>
              <a:rPr lang="en-US" altLang="zh-CN" dirty="0" smtClean="0"/>
              <a:t>	</a:t>
            </a:r>
            <a:r>
              <a:rPr lang="zh-CN" altLang="en-US" dirty="0" smtClean="0"/>
              <a:t>一台物理的计算机上有多个处理器，这些处理器用同一条前端总线连接，且这些处理器及其附带的多条内存就共同构成了一个</a:t>
            </a:r>
            <a:r>
              <a:rPr lang="en-US" altLang="zh-CN" dirty="0" smtClean="0"/>
              <a:t>NUMA</a:t>
            </a:r>
            <a:r>
              <a:rPr lang="zh-CN" altLang="en-US" dirty="0" smtClean="0"/>
              <a:t>系统；一个处理器与与其互联的内存就构成了一个</a:t>
            </a:r>
            <a:r>
              <a:rPr lang="en-US" altLang="zh-CN" dirty="0" smtClean="0"/>
              <a:t>node</a:t>
            </a:r>
            <a:r>
              <a:rPr lang="zh-CN" altLang="en-US" dirty="0" smtClean="0"/>
              <a:t>。</a:t>
            </a:r>
            <a:endParaRPr lang="en-US" altLang="zh-CN" dirty="0" smtClean="0"/>
          </a:p>
          <a:p>
            <a:r>
              <a:rPr lang="en-US" altLang="zh-CN" dirty="0" smtClean="0"/>
              <a:t>RAM Random Access Memory </a:t>
            </a:r>
            <a:r>
              <a:rPr lang="zh-CN" altLang="en-US" dirty="0" smtClean="0"/>
              <a:t>随机访问存储器</a:t>
            </a:r>
            <a:endParaRPr lang="en-US" altLang="zh-CN" dirty="0" smtClean="0"/>
          </a:p>
          <a:p>
            <a:r>
              <a:rPr lang="en-US" altLang="zh-CN" dirty="0" err="1" smtClean="0">
                <a:solidFill>
                  <a:srgbClr val="404040"/>
                </a:solidFill>
                <a:latin typeface="微软雅黑" panose="020B0503020204020204" charset="-122"/>
                <a:ea typeface="微软雅黑" panose="020B0503020204020204" charset="-122"/>
              </a:rPr>
              <a:t>GuestNUMA</a:t>
            </a:r>
            <a:r>
              <a:rPr lang="zh-CN" altLang="en-US" dirty="0" smtClean="0"/>
              <a:t>原理说明：</a:t>
            </a:r>
            <a:endParaRPr lang="en-US" altLang="zh-CN" dirty="0" smtClean="0"/>
          </a:p>
          <a:p>
            <a:pPr>
              <a:buFont typeface="Wingdings" panose="05000000000000000000" pitchFamily="2" charset="2"/>
              <a:buNone/>
            </a:pPr>
            <a:r>
              <a:rPr lang="en-US" altLang="zh-CN" dirty="0" smtClean="0"/>
              <a:t>	</a:t>
            </a:r>
            <a:r>
              <a:rPr lang="zh-CN" altLang="en-US" dirty="0" smtClean="0"/>
              <a:t>为提升</a:t>
            </a:r>
            <a:r>
              <a:rPr lang="en-US" altLang="zh-CN" dirty="0" smtClean="0"/>
              <a:t>CPU</a:t>
            </a:r>
            <a:r>
              <a:rPr lang="zh-CN" altLang="en-US" dirty="0" smtClean="0"/>
              <a:t>访问内存效率，物理服务器上引入了</a:t>
            </a:r>
            <a:r>
              <a:rPr lang="en-US" altLang="zh-CN" dirty="0" smtClean="0"/>
              <a:t>NUMA</a:t>
            </a:r>
            <a:r>
              <a:rPr lang="zh-CN" altLang="en-US" dirty="0" smtClean="0"/>
              <a:t>概念，根据访问效率将</a:t>
            </a:r>
            <a:r>
              <a:rPr lang="en-US" altLang="zh-CN" dirty="0" smtClean="0"/>
              <a:t>CPU</a:t>
            </a:r>
            <a:r>
              <a:rPr lang="zh-CN" altLang="en-US" dirty="0" smtClean="0"/>
              <a:t>和内存分成若干个</a:t>
            </a:r>
            <a:r>
              <a:rPr lang="en-US" altLang="zh-CN" dirty="0" smtClean="0"/>
              <a:t>Node</a:t>
            </a:r>
            <a:r>
              <a:rPr lang="zh-CN" altLang="en-US" dirty="0" smtClean="0"/>
              <a:t>，</a:t>
            </a:r>
            <a:r>
              <a:rPr lang="en-US" altLang="zh-CN" dirty="0" smtClean="0"/>
              <a:t>CPU</a:t>
            </a:r>
            <a:r>
              <a:rPr lang="zh-CN" altLang="en-US" dirty="0" smtClean="0"/>
              <a:t>访问同一</a:t>
            </a:r>
            <a:r>
              <a:rPr lang="en-US" altLang="zh-CN" dirty="0" smtClean="0"/>
              <a:t>Node</a:t>
            </a:r>
            <a:r>
              <a:rPr lang="zh-CN" altLang="en-US" dirty="0" smtClean="0"/>
              <a:t>内的内存性能较好。目前</a:t>
            </a:r>
            <a:r>
              <a:rPr lang="en-US" altLang="zh-CN" dirty="0" smtClean="0"/>
              <a:t>OS</a:t>
            </a:r>
            <a:r>
              <a:rPr lang="zh-CN" altLang="en-US" dirty="0" smtClean="0"/>
              <a:t>和应用都会有针对</a:t>
            </a:r>
            <a:r>
              <a:rPr lang="en-US" altLang="zh-CN" dirty="0" smtClean="0"/>
              <a:t>NUMA</a:t>
            </a:r>
            <a:r>
              <a:rPr lang="zh-CN" altLang="en-US" dirty="0" smtClean="0"/>
              <a:t>的优化，</a:t>
            </a:r>
            <a:r>
              <a:rPr lang="en-US" altLang="zh-CN" dirty="0" smtClean="0"/>
              <a:t>Guest NUMA</a:t>
            </a:r>
            <a:r>
              <a:rPr lang="zh-CN" altLang="en-US" dirty="0" smtClean="0"/>
              <a:t>就是通过向虚拟机呈现</a:t>
            </a:r>
            <a:r>
              <a:rPr lang="en-US" altLang="zh-CN" dirty="0" smtClean="0"/>
              <a:t>NUMA</a:t>
            </a:r>
            <a:r>
              <a:rPr lang="zh-CN" altLang="en-US" dirty="0" smtClean="0"/>
              <a:t>结构，</a:t>
            </a:r>
            <a:r>
              <a:rPr lang="zh-CN" altLang="zh-CN" dirty="0" smtClean="0">
                <a:latin typeface="Arial" panose="020B0604020202020204" pitchFamily="34" charset="0"/>
                <a:ea typeface="宋体" panose="02010600030101010101" pitchFamily="2" charset="-122"/>
              </a:rPr>
              <a:t>保证</a:t>
            </a:r>
            <a:r>
              <a:rPr lang="en-US" altLang="zh-CN" dirty="0" smtClean="0">
                <a:latin typeface="Arial" panose="020B0604020202020204" pitchFamily="34" charset="0"/>
                <a:ea typeface="宋体" panose="02010600030101010101" pitchFamily="2" charset="-122"/>
              </a:rPr>
              <a:t>NUMNA</a:t>
            </a:r>
            <a:r>
              <a:rPr lang="zh-CN" altLang="en-US" dirty="0" smtClean="0">
                <a:latin typeface="Arial" panose="020B0604020202020204" pitchFamily="34" charset="0"/>
                <a:ea typeface="宋体" panose="02010600030101010101" pitchFamily="2" charset="-122"/>
              </a:rPr>
              <a:t>结构的透传</a:t>
            </a:r>
            <a:r>
              <a:rPr lang="en-US" altLang="zh-CN" dirty="0" smtClean="0">
                <a:latin typeface="Arial" panose="020B0604020202020204" pitchFamily="34" charset="0"/>
                <a:ea typeface="宋体" panose="02010600030101010101" pitchFamily="2" charset="-122"/>
              </a:rPr>
              <a:t>,</a:t>
            </a:r>
            <a:r>
              <a:rPr lang="zh-CN" altLang="en-US" dirty="0" smtClean="0"/>
              <a:t>使</a:t>
            </a:r>
            <a:r>
              <a:rPr lang="en-US" altLang="zh-CN" dirty="0" smtClean="0"/>
              <a:t>Guest OS</a:t>
            </a:r>
            <a:r>
              <a:rPr lang="zh-CN" altLang="en-US" dirty="0" smtClean="0"/>
              <a:t>及其内部应用识别</a:t>
            </a:r>
            <a:r>
              <a:rPr lang="en-US" altLang="zh-CN" dirty="0" smtClean="0"/>
              <a:t>NUMA</a:t>
            </a:r>
            <a:r>
              <a:rPr lang="zh-CN" altLang="en-US" dirty="0" smtClean="0"/>
              <a:t>结构，以达到提升应用性能的目的。</a:t>
            </a:r>
            <a:endParaRPr lang="en-US" altLang="zh-CN" dirty="0" smtClean="0"/>
          </a:p>
          <a:p>
            <a:r>
              <a:rPr lang="en-US" altLang="zh-CN" dirty="0" smtClean="0"/>
              <a:t>Host NUMA</a:t>
            </a:r>
            <a:r>
              <a:rPr lang="zh-CN" altLang="en-US" dirty="0" smtClean="0"/>
              <a:t>原理说明：</a:t>
            </a:r>
            <a:endParaRPr lang="en-US" altLang="zh-CN" dirty="0" smtClean="0"/>
          </a:p>
          <a:p>
            <a:pPr>
              <a:buFont typeface="Wingdings" panose="05000000000000000000" pitchFamily="2" charset="2"/>
              <a:buNone/>
            </a:pPr>
            <a:r>
              <a:rPr lang="en-US" altLang="zh-CN" sz="1200" dirty="0" smtClean="0">
                <a:latin typeface="Arial" panose="020B0604020202020204" pitchFamily="34" charset="0"/>
                <a:ea typeface="宋体" panose="02010600030101010101" pitchFamily="2" charset="-122"/>
              </a:rPr>
              <a:t>	</a:t>
            </a:r>
            <a:r>
              <a:rPr lang="zh-CN" altLang="zh-CN" sz="1200" dirty="0" smtClean="0">
                <a:latin typeface="Arial" panose="020B0604020202020204" pitchFamily="34" charset="0"/>
                <a:ea typeface="宋体" panose="02010600030101010101" pitchFamily="2" charset="-122"/>
              </a:rPr>
              <a:t>主要提供</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负载均衡机制，解决</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资源分配不平衡引起的</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性能瓶颈问题，当启动</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时，</a:t>
            </a:r>
            <a:r>
              <a:rPr lang="en-US" altLang="zh-CN" sz="1200" dirty="0" smtClean="0">
                <a:latin typeface="Arial" panose="020B0604020202020204" pitchFamily="34" charset="0"/>
                <a:ea typeface="宋体" panose="02010600030101010101" pitchFamily="2" charset="-122"/>
              </a:rPr>
              <a:t>Host NUMA</a:t>
            </a:r>
            <a:r>
              <a:rPr lang="zh-CN" altLang="zh-CN" sz="1200" dirty="0" smtClean="0">
                <a:latin typeface="Arial" panose="020B0604020202020204" pitchFamily="34" charset="0"/>
                <a:ea typeface="宋体" panose="02010600030101010101" pitchFamily="2" charset="-122"/>
              </a:rPr>
              <a:t>根据当时主机内存和</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负载，选择一个负载较轻的</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放置该</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，使</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和内存资源分配在同一个</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上。</a:t>
            </a:r>
            <a:r>
              <a:rPr lang="zh-CN" altLang="en-US" sz="1200" dirty="0" smtClean="0">
                <a:latin typeface="Arial" panose="020B0604020202020204" pitchFamily="34" charset="0"/>
                <a:ea typeface="宋体" panose="02010600030101010101" pitchFamily="2" charset="-122"/>
              </a:rPr>
              <a:t>另，</a:t>
            </a:r>
            <a:r>
              <a:rPr lang="zh-CN" altLang="zh-CN" sz="1200" dirty="0" smtClean="0">
                <a:latin typeface="Arial" panose="020B0604020202020204" pitchFamily="34" charset="0"/>
                <a:ea typeface="宋体" panose="02010600030101010101" pitchFamily="2" charset="-122"/>
              </a:rPr>
              <a:t>考虑到</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负载是动态变化，在初始放置的</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上，</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资源负载也会随之变化，这会导致某个</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资源不足，而另一个</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资源充足情况下，</a:t>
            </a:r>
            <a:r>
              <a:rPr lang="en-US" altLang="zh-CN" sz="1200" dirty="0" smtClean="0">
                <a:latin typeface="Arial" panose="020B0604020202020204" pitchFamily="34" charset="0"/>
                <a:ea typeface="宋体" panose="02010600030101010101" pitchFamily="2" charset="-122"/>
              </a:rPr>
              <a:t>Host NUMA</a:t>
            </a:r>
            <a:r>
              <a:rPr lang="zh-CN" altLang="zh-CN" sz="1200" dirty="0" smtClean="0">
                <a:latin typeface="Arial" panose="020B0604020202020204" pitchFamily="34" charset="0"/>
                <a:ea typeface="宋体" panose="02010600030101010101" pitchFamily="2" charset="-122"/>
              </a:rPr>
              <a:t>会从</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资源不足的</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上选择</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，把</a:t>
            </a:r>
            <a:r>
              <a:rPr lang="en-US" altLang="zh-CN" sz="1200" dirty="0" smtClean="0">
                <a:latin typeface="Arial" panose="020B0604020202020204" pitchFamily="34" charset="0"/>
                <a:ea typeface="宋体" panose="02010600030101010101" pitchFamily="2" charset="-122"/>
              </a:rPr>
              <a:t>VM</a:t>
            </a:r>
            <a:r>
              <a:rPr lang="zh-CN" altLang="zh-CN" sz="1200" dirty="0" smtClean="0">
                <a:latin typeface="Arial" panose="020B0604020202020204" pitchFamily="34" charset="0"/>
                <a:ea typeface="宋体" panose="02010600030101010101" pitchFamily="2" charset="-122"/>
              </a:rPr>
              <a:t>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资源分配在</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资源充足的</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上，从而动态实现</a:t>
            </a:r>
            <a:r>
              <a:rPr lang="en-US" altLang="zh-CN" sz="1200" dirty="0" smtClean="0">
                <a:latin typeface="Arial" panose="020B0604020202020204" pitchFamily="34" charset="0"/>
                <a:ea typeface="宋体" panose="02010600030101010101" pitchFamily="2" charset="-122"/>
              </a:rPr>
              <a:t>node</a:t>
            </a:r>
            <a:r>
              <a:rPr lang="zh-CN" altLang="zh-CN" sz="1200" dirty="0" smtClean="0">
                <a:latin typeface="Arial" panose="020B0604020202020204" pitchFamily="34" charset="0"/>
                <a:ea typeface="宋体" panose="02010600030101010101" pitchFamily="2" charset="-122"/>
              </a:rPr>
              <a:t>间的</a:t>
            </a:r>
            <a:r>
              <a:rPr lang="en-US" altLang="zh-CN" sz="1200" dirty="0" smtClean="0">
                <a:latin typeface="Arial" panose="020B0604020202020204" pitchFamily="34" charset="0"/>
                <a:ea typeface="宋体" panose="02010600030101010101" pitchFamily="2" charset="-122"/>
              </a:rPr>
              <a:t>CPU</a:t>
            </a:r>
            <a:r>
              <a:rPr lang="zh-CN" altLang="zh-CN" sz="1200" dirty="0" smtClean="0">
                <a:latin typeface="Arial" panose="020B0604020202020204" pitchFamily="34" charset="0"/>
                <a:ea typeface="宋体" panose="02010600030101010101" pitchFamily="2" charset="-122"/>
              </a:rPr>
              <a:t>负载均衡。</a:t>
            </a:r>
            <a:endParaRPr lang="zh-CN" altLang="en-US" dirty="0" smtClean="0"/>
          </a:p>
          <a:p>
            <a:pPr algn="l">
              <a:lnSpc>
                <a:spcPct val="100000"/>
              </a:lnSpc>
              <a:spcBef>
                <a:spcPct val="30000"/>
              </a:spcBef>
              <a:spcAft>
                <a:spcPct val="0"/>
              </a:spcAft>
              <a:buSzTx/>
              <a:buFont typeface="Wingdings" panose="05000000000000000000" pitchFamily="2" charset="2"/>
              <a:buNone/>
            </a:pPr>
            <a:endParaRPr lang="en-US" altLang="zh-CN" sz="1200" dirty="0" smtClean="0">
              <a:solidFill>
                <a:srgbClr val="000000"/>
              </a:solidFill>
              <a:latin typeface="华文细黑" pitchFamily="2" charset="-122"/>
            </a:endParaRPr>
          </a:p>
        </p:txBody>
      </p:sp>
      <p:sp>
        <p:nvSpPr>
          <p:cNvPr id="60420"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5BFC6A0C-9C02-433F-8039-502DD28261E4}"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992188" y="768350"/>
            <a:ext cx="5114925" cy="3836988"/>
          </a:xfrm>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华文细黑" pitchFamily="2" charset="-122"/>
              </a:rPr>
              <a:t>技术原理：</a:t>
            </a:r>
            <a:endParaRPr lang="zh-CN" altLang="zh-CN" dirty="0" smtClean="0">
              <a:latin typeface="华文细黑" pitchFamily="2" charset="-122"/>
            </a:endParaRPr>
          </a:p>
          <a:p>
            <a:pPr algn="l">
              <a:lnSpc>
                <a:spcPct val="100000"/>
              </a:lnSpc>
              <a:spcBef>
                <a:spcPct val="30000"/>
              </a:spcBef>
              <a:spcAft>
                <a:spcPct val="0"/>
              </a:spcAft>
              <a:buSzTx/>
              <a:buFont typeface="Wingdings" panose="05000000000000000000" pitchFamily="2" charset="2"/>
              <a:buNone/>
            </a:pPr>
            <a:r>
              <a:rPr lang="en-US" altLang="zh-CN" dirty="0" smtClean="0">
                <a:latin typeface="华文细黑" pitchFamily="2" charset="-122"/>
              </a:rPr>
              <a:t>     GPU</a:t>
            </a:r>
            <a:r>
              <a:rPr lang="zh-CN" altLang="zh-CN" dirty="0" smtClean="0">
                <a:latin typeface="华文细黑" pitchFamily="2" charset="-122"/>
              </a:rPr>
              <a:t>虚拟化特性的主要实现原理为：物理</a:t>
            </a:r>
            <a:r>
              <a:rPr lang="en-US" altLang="zh-CN" dirty="0" smtClean="0">
                <a:latin typeface="华文细黑" pitchFamily="2" charset="-122"/>
              </a:rPr>
              <a:t>GPU</a:t>
            </a:r>
            <a:r>
              <a:rPr lang="zh-CN" altLang="zh-CN" dirty="0" smtClean="0">
                <a:latin typeface="华文细黑" pitchFamily="2" charset="-122"/>
              </a:rPr>
              <a:t>可以创建出多个</a:t>
            </a:r>
            <a:r>
              <a:rPr lang="en-US" altLang="zh-CN" dirty="0" err="1" smtClean="0">
                <a:latin typeface="华文细黑" pitchFamily="2" charset="-122"/>
              </a:rPr>
              <a:t>vGPU</a:t>
            </a:r>
            <a:r>
              <a:rPr lang="zh-CN" altLang="zh-CN" dirty="0" smtClean="0">
                <a:latin typeface="华文细黑" pitchFamily="2" charset="-122"/>
              </a:rPr>
              <a:t>，所有</a:t>
            </a:r>
            <a:r>
              <a:rPr lang="en-US" altLang="zh-CN" dirty="0" err="1" smtClean="0">
                <a:latin typeface="华文细黑" pitchFamily="2" charset="-122"/>
              </a:rPr>
              <a:t>vGPU</a:t>
            </a:r>
            <a:r>
              <a:rPr lang="zh-CN" altLang="zh-CN" dirty="0" smtClean="0">
                <a:latin typeface="华文细黑" pitchFamily="2" charset="-122"/>
              </a:rPr>
              <a:t>可以分时共享访问物理</a:t>
            </a:r>
            <a:r>
              <a:rPr lang="en-US" altLang="zh-CN" dirty="0" smtClean="0">
                <a:latin typeface="华文细黑" pitchFamily="2" charset="-122"/>
              </a:rPr>
              <a:t>GPU</a:t>
            </a:r>
            <a:r>
              <a:rPr lang="zh-CN" altLang="zh-CN" dirty="0" smtClean="0">
                <a:latin typeface="华文细黑" pitchFamily="2" charset="-122"/>
              </a:rPr>
              <a:t>的</a:t>
            </a:r>
            <a:r>
              <a:rPr lang="en-US" altLang="zh-CN" dirty="0" smtClean="0">
                <a:latin typeface="华文细黑" pitchFamily="2" charset="-122"/>
              </a:rPr>
              <a:t>3D</a:t>
            </a:r>
            <a:r>
              <a:rPr lang="zh-CN" altLang="zh-CN" dirty="0" smtClean="0">
                <a:latin typeface="华文细黑" pitchFamily="2" charset="-122"/>
              </a:rPr>
              <a:t>图形引擎和视频编解码引擎，并各自拥有独立的显存。物理</a:t>
            </a:r>
            <a:r>
              <a:rPr lang="en-US" altLang="zh-CN" dirty="0" smtClean="0">
                <a:latin typeface="华文细黑" pitchFamily="2" charset="-122"/>
              </a:rPr>
              <a:t>GPU</a:t>
            </a:r>
            <a:r>
              <a:rPr lang="zh-CN" altLang="zh-CN" dirty="0" smtClean="0">
                <a:latin typeface="华文细黑" pitchFamily="2" charset="-122"/>
              </a:rPr>
              <a:t>通过</a:t>
            </a:r>
            <a:r>
              <a:rPr lang="en-US" altLang="zh-CN" dirty="0" smtClean="0">
                <a:latin typeface="华文细黑" pitchFamily="2" charset="-122"/>
              </a:rPr>
              <a:t>DMA</a:t>
            </a:r>
            <a:r>
              <a:rPr lang="zh-CN" altLang="zh-CN" dirty="0" smtClean="0">
                <a:latin typeface="华文细黑" pitchFamily="2" charset="-122"/>
              </a:rPr>
              <a:t>的方式能够直接获取图形应用下发给</a:t>
            </a:r>
            <a:r>
              <a:rPr lang="en-US" altLang="zh-CN" dirty="0" err="1" smtClean="0">
                <a:latin typeface="华文细黑" pitchFamily="2" charset="-122"/>
              </a:rPr>
              <a:t>vGPU</a:t>
            </a:r>
            <a:r>
              <a:rPr lang="en-US" altLang="zh-CN" dirty="0" smtClean="0">
                <a:latin typeface="华文细黑" pitchFamily="2" charset="-122"/>
              </a:rPr>
              <a:t> Driver</a:t>
            </a:r>
            <a:r>
              <a:rPr lang="zh-CN" altLang="zh-CN" dirty="0" smtClean="0">
                <a:latin typeface="华文细黑" pitchFamily="2" charset="-122"/>
              </a:rPr>
              <a:t>的</a:t>
            </a:r>
            <a:r>
              <a:rPr lang="en-US" altLang="zh-CN" dirty="0" smtClean="0">
                <a:latin typeface="华文细黑" pitchFamily="2" charset="-122"/>
              </a:rPr>
              <a:t>3D</a:t>
            </a:r>
            <a:r>
              <a:rPr lang="zh-CN" altLang="zh-CN" dirty="0" smtClean="0">
                <a:latin typeface="华文细黑" pitchFamily="2" charset="-122"/>
              </a:rPr>
              <a:t>指令，渲染后将结果放到在各自</a:t>
            </a:r>
            <a:r>
              <a:rPr lang="en-US" altLang="zh-CN" dirty="0" err="1" smtClean="0">
                <a:latin typeface="华文细黑" pitchFamily="2" charset="-122"/>
              </a:rPr>
              <a:t>vGPU</a:t>
            </a:r>
            <a:r>
              <a:rPr lang="zh-CN" altLang="zh-CN" dirty="0" smtClean="0">
                <a:latin typeface="华文细黑" pitchFamily="2" charset="-122"/>
              </a:rPr>
              <a:t>的显存内，虚拟机中的</a:t>
            </a:r>
            <a:r>
              <a:rPr lang="en-US" altLang="zh-CN" dirty="0" err="1" smtClean="0">
                <a:latin typeface="华文细黑" pitchFamily="2" charset="-122"/>
              </a:rPr>
              <a:t>vGPU</a:t>
            </a:r>
            <a:r>
              <a:rPr lang="zh-CN" altLang="zh-CN" dirty="0" smtClean="0">
                <a:latin typeface="华文细黑" pitchFamily="2" charset="-122"/>
              </a:rPr>
              <a:t>驱动可以直接从物理显存中抓取渲染数据。因此上层应用可以直接获取物理</a:t>
            </a:r>
            <a:r>
              <a:rPr lang="en-US" altLang="zh-CN" dirty="0" smtClean="0">
                <a:latin typeface="华文细黑" pitchFamily="2" charset="-122"/>
              </a:rPr>
              <a:t>GPU</a:t>
            </a:r>
            <a:r>
              <a:rPr lang="zh-CN" altLang="zh-CN" dirty="0" smtClean="0">
                <a:latin typeface="华文细黑" pitchFamily="2" charset="-122"/>
              </a:rPr>
              <a:t>的硬件能力，对上层应用来说就像直接使用物理</a:t>
            </a:r>
            <a:r>
              <a:rPr lang="en-US" altLang="zh-CN" dirty="0" smtClean="0">
                <a:latin typeface="华文细黑" pitchFamily="2" charset="-122"/>
              </a:rPr>
              <a:t>GPU</a:t>
            </a:r>
            <a:r>
              <a:rPr lang="zh-CN" altLang="zh-CN" dirty="0" smtClean="0">
                <a:latin typeface="华文细黑" pitchFamily="2" charset="-122"/>
              </a:rPr>
              <a:t>一样，因而具有强大的图形性能和良好的程序兼容性。</a:t>
            </a:r>
            <a:endParaRPr lang="zh-CN" altLang="zh-CN" dirty="0" smtClean="0">
              <a:latin typeface="华文细黑" pitchFamily="2" charset="-122"/>
            </a:endParaRPr>
          </a:p>
          <a:p>
            <a:pPr algn="l">
              <a:lnSpc>
                <a:spcPct val="100000"/>
              </a:lnSpc>
              <a:spcBef>
                <a:spcPct val="30000"/>
              </a:spcBef>
              <a:spcAft>
                <a:spcPct val="0"/>
              </a:spcAft>
              <a:buSzTx/>
              <a:buFont typeface="Wingdings" panose="05000000000000000000" pitchFamily="2" charset="2"/>
              <a:buNone/>
            </a:pPr>
            <a:r>
              <a:rPr lang="en-US" altLang="zh-CN" dirty="0" smtClean="0">
                <a:latin typeface="华文细黑" pitchFamily="2" charset="-122"/>
              </a:rPr>
              <a:t>UVP</a:t>
            </a:r>
            <a:r>
              <a:rPr lang="zh-CN" altLang="en-US" dirty="0" smtClean="0">
                <a:latin typeface="华文细黑" pitchFamily="2" charset="-122"/>
              </a:rPr>
              <a:t>：</a:t>
            </a:r>
            <a:r>
              <a:rPr lang="en-US" altLang="zh-CN" dirty="0" smtClean="0">
                <a:latin typeface="华文细黑" pitchFamily="2" charset="-122"/>
              </a:rPr>
              <a:t>Unified Virtualization  Platform  </a:t>
            </a:r>
            <a:r>
              <a:rPr lang="zh-CN" altLang="en-US" dirty="0" smtClean="0">
                <a:latin typeface="华文细黑" pitchFamily="2" charset="-122"/>
              </a:rPr>
              <a:t>统一虚拟化平台</a:t>
            </a:r>
            <a:endParaRPr lang="zh-CN" altLang="en-US" dirty="0" smtClean="0">
              <a:latin typeface="华文细黑" pitchFamily="2" charset="-122"/>
            </a:endParaRPr>
          </a:p>
        </p:txBody>
      </p:sp>
      <p:sp>
        <p:nvSpPr>
          <p:cNvPr id="62468"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65F82764-C269-49A1-876C-5600DC051C42}"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虚拟机可以读取插在主机上的光驱。</a:t>
            </a:r>
            <a:endParaRPr lang="zh-CN" altLang="en-US" smtClean="0"/>
          </a:p>
        </p:txBody>
      </p:sp>
      <p:sp>
        <p:nvSpPr>
          <p:cNvPr id="64516"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B839F8D5-468D-4847-B6CC-8ECF742D0F46}" type="slidenum">
              <a:rPr lang="zh-CN" altLang="en-US"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备注占位符 2"/>
          <p:cNvSpPr>
            <a:spLocks noGrp="1"/>
          </p:cNvSpPr>
          <p:nvPr>
            <p:ph type="body" idx="1"/>
          </p:nvPr>
        </p:nvSpPr>
        <p:spPr/>
        <p:txBody>
          <a:bodyPr/>
          <a:lstStyle/>
          <a:p>
            <a:r>
              <a:rPr lang="en-US" altLang="zh-CN" dirty="0" smtClean="0"/>
              <a:t>VIMS Virtual Image Management System </a:t>
            </a:r>
            <a:r>
              <a:rPr lang="zh-CN" altLang="en-US" dirty="0" smtClean="0"/>
              <a:t>虚拟镜像管理系统，其特点如下：</a:t>
            </a:r>
            <a:endParaRPr lang="en-US" altLang="zh-CN" dirty="0" smtClean="0"/>
          </a:p>
          <a:p>
            <a:pPr lvl="1"/>
            <a:r>
              <a:rPr lang="zh-CN" altLang="en-US" dirty="0" smtClean="0"/>
              <a:t>基于开源的</a:t>
            </a:r>
            <a:r>
              <a:rPr lang="en-US" altLang="zh-CN" dirty="0" smtClean="0"/>
              <a:t>OCFS2</a:t>
            </a:r>
            <a:r>
              <a:rPr lang="zh-CN" altLang="en-US" dirty="0" smtClean="0"/>
              <a:t>进行定制</a:t>
            </a:r>
            <a:endParaRPr lang="en-US" altLang="zh-CN" dirty="0" smtClean="0"/>
          </a:p>
          <a:p>
            <a:pPr lvl="1"/>
            <a:r>
              <a:rPr lang="zh-CN" altLang="en-US" dirty="0" smtClean="0"/>
              <a:t>以文件形式管理虚拟机镜像及配置文件</a:t>
            </a:r>
            <a:endParaRPr lang="en-US" altLang="zh-CN" dirty="0" smtClean="0"/>
          </a:p>
          <a:p>
            <a:pPr lvl="1"/>
            <a:r>
              <a:rPr lang="zh-CN" altLang="en-US" dirty="0" smtClean="0"/>
              <a:t>使用</a:t>
            </a:r>
            <a:r>
              <a:rPr lang="en-US" altLang="zh-CN" dirty="0" smtClean="0"/>
              <a:t>jbd2</a:t>
            </a:r>
            <a:r>
              <a:rPr lang="zh-CN" altLang="en-US" dirty="0" smtClean="0"/>
              <a:t>记录文件系统日志，在系统发生故障时保证一致性并快速恢复</a:t>
            </a:r>
            <a:endParaRPr lang="en-US" altLang="zh-CN" dirty="0" smtClean="0"/>
          </a:p>
          <a:p>
            <a:pPr lvl="1"/>
            <a:r>
              <a:rPr lang="zh-CN" altLang="en-US" dirty="0" smtClean="0"/>
              <a:t>使用分布式锁机制确保集群中数据读写的一致性</a:t>
            </a:r>
            <a:endParaRPr lang="en-US" altLang="zh-CN" dirty="0" smtClean="0"/>
          </a:p>
          <a:p>
            <a:pPr lvl="1"/>
            <a:r>
              <a:rPr lang="zh-CN" altLang="en-US" dirty="0" smtClean="0"/>
              <a:t>通过磁盘心跳检测与</a:t>
            </a:r>
            <a:r>
              <a:rPr lang="en-US" altLang="zh-CN" dirty="0" smtClean="0"/>
              <a:t>SAN</a:t>
            </a:r>
            <a:r>
              <a:rPr lang="zh-CN" altLang="en-US" dirty="0" smtClean="0"/>
              <a:t>之间的连接状态 </a:t>
            </a:r>
            <a:r>
              <a:rPr lang="en-US" altLang="zh-CN" dirty="0" smtClean="0"/>
              <a:t>(</a:t>
            </a:r>
            <a:r>
              <a:rPr lang="zh-CN" altLang="en-US" dirty="0" smtClean="0"/>
              <a:t>存储断连场景</a:t>
            </a:r>
            <a:r>
              <a:rPr lang="en-US" altLang="zh-CN" dirty="0" smtClean="0"/>
              <a:t>)</a:t>
            </a:r>
            <a:endParaRPr lang="en-US" altLang="zh-CN" dirty="0" smtClean="0"/>
          </a:p>
          <a:p>
            <a:pPr lvl="1"/>
            <a:r>
              <a:rPr lang="zh-CN" altLang="en-US" dirty="0" smtClean="0"/>
              <a:t>通过网络心跳检测各节点之间的连接 状态</a:t>
            </a:r>
            <a:r>
              <a:rPr lang="en-US" altLang="zh-CN" dirty="0" smtClean="0"/>
              <a:t>(</a:t>
            </a:r>
            <a:r>
              <a:rPr lang="zh-CN" altLang="en-US" dirty="0" smtClean="0"/>
              <a:t>网络分割场景</a:t>
            </a:r>
            <a:r>
              <a:rPr lang="en-US" altLang="zh-CN" dirty="0" smtClean="0"/>
              <a:t>)</a:t>
            </a:r>
            <a:endParaRPr lang="en-US" altLang="zh-CN" dirty="0" smtClean="0"/>
          </a:p>
          <a:p>
            <a:r>
              <a:rPr lang="en-US" altLang="zh-CN" dirty="0" smtClean="0"/>
              <a:t>Thin Provisioning </a:t>
            </a:r>
            <a:r>
              <a:rPr lang="zh-CN" altLang="en-US" dirty="0" smtClean="0"/>
              <a:t>瘦分配： 分配空间和实际空间分离，实际使用时才分配实际的存储空间，边使用边分配。当分配空间全部存满时，分配空间</a:t>
            </a:r>
            <a:r>
              <a:rPr lang="en-US" altLang="zh-CN" dirty="0" smtClean="0"/>
              <a:t>=</a:t>
            </a:r>
            <a:r>
              <a:rPr lang="zh-CN" altLang="en-US" dirty="0" smtClean="0"/>
              <a:t>存储空间；</a:t>
            </a:r>
            <a:endParaRPr lang="en-US" altLang="zh-CN" dirty="0" smtClean="0"/>
          </a:p>
          <a:p>
            <a:r>
              <a:rPr lang="zh-CN" altLang="en-US" dirty="0" smtClean="0"/>
              <a:t>快照：虚拟机某个时点的状态，包括内存、磁盘。用于备份和恢复。</a:t>
            </a:r>
            <a:endParaRPr lang="en-US" altLang="zh-CN" dirty="0" smtClean="0"/>
          </a:p>
          <a:p>
            <a:r>
              <a:rPr lang="zh-CN" altLang="en-US" dirty="0" smtClean="0"/>
              <a:t>存储迁移：</a:t>
            </a:r>
            <a:r>
              <a:rPr lang="zh-CN" altLang="zh-CN" dirty="0" smtClean="0"/>
              <a:t>提供了虚拟机磁盘的冷迁移和热迁移，冷迁移是在虚拟机关机时，将其磁盘文件从一个存储移动到另一个存储</a:t>
            </a:r>
            <a:r>
              <a:rPr lang="zh-CN" altLang="en-US" dirty="0" smtClean="0"/>
              <a:t>；</a:t>
            </a:r>
            <a:r>
              <a:rPr lang="zh-CN" altLang="zh-CN" dirty="0" smtClean="0"/>
              <a:t>热迁移可以在不中断业务的前提下，将虚拟机磁盘从一个存储迁移至另一个存储。</a:t>
            </a:r>
            <a:endParaRPr lang="en-US" altLang="zh-CN" dirty="0" smtClean="0"/>
          </a:p>
          <a:p>
            <a:r>
              <a:rPr lang="zh-CN" altLang="en-US" dirty="0" smtClean="0"/>
              <a:t>链接克隆：相同</a:t>
            </a:r>
            <a:r>
              <a:rPr lang="en-US" altLang="zh-CN" dirty="0" smtClean="0"/>
              <a:t>OS</a:t>
            </a:r>
            <a:r>
              <a:rPr lang="zh-CN" altLang="en-US" dirty="0" smtClean="0"/>
              <a:t>多个客户虚拟机共享一个母镜像，可统一升级和维护；每个虚拟机保存差异部分，从而降低存储成本。</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备注占位符 2"/>
          <p:cNvSpPr>
            <a:spLocks noGrp="1"/>
          </p:cNvSpPr>
          <p:nvPr>
            <p:ph type="body" idx="1"/>
          </p:nvPr>
        </p:nvSpPr>
        <p:spPr/>
        <p:txBody>
          <a:bodyPr/>
          <a:lstStyle/>
          <a:p>
            <a:r>
              <a:rPr lang="zh-CN" altLang="en-US" dirty="0" smtClean="0"/>
              <a:t>存储热迁移（</a:t>
            </a:r>
            <a:r>
              <a:rPr lang="en-US" altLang="zh-CN" dirty="0" smtClean="0"/>
              <a:t>Storage Live Migration</a:t>
            </a:r>
            <a:r>
              <a:rPr lang="zh-CN" altLang="en-US" dirty="0" smtClean="0"/>
              <a:t>，又叫存储动态迁移）：指在不中断业务的前提下，将虚拟机存储从一个存储设备迁移到另外一个存储设备上，从而实现存储资源的负载均衡和升级维护。存储设备是指基于存储阵列的共享存储，存储热迁移广泛的支持各种存储阵列。</a:t>
            </a:r>
            <a:endParaRPr lang="en-US" altLang="zh-CN" dirty="0" smtClean="0"/>
          </a:p>
          <a:p>
            <a:r>
              <a:rPr lang="zh-CN" altLang="en-US" dirty="0" smtClean="0"/>
              <a:t>实现原理：</a:t>
            </a:r>
            <a:endParaRPr lang="en-US" altLang="zh-CN" dirty="0" smtClean="0"/>
          </a:p>
          <a:p>
            <a:pPr lvl="1"/>
            <a:r>
              <a:rPr lang="en-US" altLang="zh-CN" dirty="0" smtClean="0"/>
              <a:t>1</a:t>
            </a:r>
            <a:r>
              <a:rPr lang="zh-CN" altLang="en-US" dirty="0" smtClean="0"/>
              <a:t>、在目的存储上创建一个与源相同的空镜像文件；</a:t>
            </a:r>
            <a:endParaRPr lang="en-US" altLang="zh-CN" dirty="0" smtClean="0"/>
          </a:p>
          <a:p>
            <a:pPr lvl="1"/>
            <a:r>
              <a:rPr lang="en-US" altLang="zh-CN" dirty="0" smtClean="0"/>
              <a:t>2</a:t>
            </a:r>
            <a:r>
              <a:rPr lang="zh-CN" altLang="en-US" dirty="0" smtClean="0"/>
              <a:t>、将目的存储的镜像文件设置为源镜像文件的</a:t>
            </a:r>
            <a:r>
              <a:rPr lang="en-US" altLang="zh-CN" dirty="0" smtClean="0"/>
              <a:t>mirror</a:t>
            </a:r>
            <a:r>
              <a:rPr lang="zh-CN" altLang="en-US" dirty="0" smtClean="0"/>
              <a:t>，使虚拟机的</a:t>
            </a:r>
            <a:r>
              <a:rPr lang="en-US" altLang="zh-CN" dirty="0" smtClean="0"/>
              <a:t>IO</a:t>
            </a:r>
            <a:r>
              <a:rPr lang="zh-CN" altLang="en-US" dirty="0" smtClean="0"/>
              <a:t>写也能落盘在目的存储上，保证了脏块数据的同步；</a:t>
            </a:r>
            <a:endParaRPr lang="en-US" altLang="zh-CN" dirty="0" smtClean="0"/>
          </a:p>
          <a:p>
            <a:pPr lvl="1"/>
            <a:r>
              <a:rPr lang="en-US" altLang="zh-CN" dirty="0" smtClean="0"/>
              <a:t>3</a:t>
            </a:r>
            <a:r>
              <a:rPr lang="zh-CN" altLang="en-US" dirty="0" smtClean="0"/>
              <a:t>、通过迭代迁移的技术将源镜像的数据迁移到目的镜像中，保证了基线数据的同步；</a:t>
            </a:r>
            <a:endParaRPr lang="en-US" altLang="zh-CN" dirty="0" smtClean="0"/>
          </a:p>
          <a:p>
            <a:pPr lvl="1"/>
            <a:r>
              <a:rPr lang="en-US" altLang="zh-CN" dirty="0" smtClean="0"/>
              <a:t>4</a:t>
            </a:r>
            <a:r>
              <a:rPr lang="zh-CN" altLang="en-US" dirty="0" smtClean="0"/>
              <a:t>、在基线数据同步完成后，短暂的时间内暂停虚拟机的</a:t>
            </a:r>
            <a:r>
              <a:rPr lang="en-US" altLang="zh-CN" dirty="0" smtClean="0"/>
              <a:t>IO</a:t>
            </a:r>
            <a:r>
              <a:rPr lang="zh-CN" altLang="en-US" dirty="0" smtClean="0"/>
              <a:t>请求，将虚拟机的存储文件从源镜像切换到目的镜像上，这样就完成了存储的迁移。</a:t>
            </a:r>
            <a:endParaRPr lang="zh-CN" altLang="en-US" dirty="0" smtClean="0"/>
          </a:p>
          <a:p>
            <a:pPr lvl="1"/>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dirty="0" smtClean="0"/>
              <a:t>一般虚拟机存储分配容量</a:t>
            </a:r>
            <a:r>
              <a:rPr lang="en-US" altLang="zh-CN" dirty="0" smtClean="0"/>
              <a:t>&gt; </a:t>
            </a:r>
            <a:r>
              <a:rPr lang="zh-CN" altLang="en-US" dirty="0" smtClean="0"/>
              <a:t>实际使用容量，造成存储资源浪费</a:t>
            </a:r>
            <a:endParaRPr lang="en-US" altLang="zh-CN" dirty="0" smtClean="0"/>
          </a:p>
          <a:p>
            <a:r>
              <a:rPr lang="zh-CN" altLang="en-US" dirty="0" smtClean="0"/>
              <a:t>举例：存储容量提升比</a:t>
            </a:r>
            <a:r>
              <a:rPr lang="en-US" altLang="zh-CN" dirty="0" smtClean="0"/>
              <a:t>30%</a:t>
            </a:r>
            <a:r>
              <a:rPr lang="zh-CN" altLang="en-US" dirty="0" smtClean="0"/>
              <a:t>，指比如</a:t>
            </a:r>
            <a:r>
              <a:rPr lang="en-US" altLang="zh-CN" dirty="0" smtClean="0"/>
              <a:t>100GB</a:t>
            </a:r>
            <a:r>
              <a:rPr lang="zh-CN" altLang="en-US" dirty="0" smtClean="0"/>
              <a:t>，对外分配时，可当</a:t>
            </a:r>
            <a:r>
              <a:rPr lang="en-US" altLang="zh-CN" dirty="0" smtClean="0"/>
              <a:t>130GB</a:t>
            </a:r>
            <a:r>
              <a:rPr lang="zh-CN" altLang="en-US" dirty="0" smtClean="0"/>
              <a:t>分配</a:t>
            </a:r>
            <a:endParaRPr lang="en-US" altLang="zh-CN" dirty="0" smtClean="0"/>
          </a:p>
          <a:p>
            <a:r>
              <a:rPr lang="zh-CN" altLang="en-US" dirty="0" smtClean="0"/>
              <a:t>适用场景：存储容量较大，</a:t>
            </a:r>
            <a:r>
              <a:rPr lang="en-US" altLang="zh-CN" dirty="0" smtClean="0"/>
              <a:t>IOPS</a:t>
            </a:r>
            <a:r>
              <a:rPr lang="zh-CN" altLang="en-US" dirty="0" smtClean="0"/>
              <a:t>（存储的重要指标，表示每秒</a:t>
            </a:r>
            <a:r>
              <a:rPr lang="en-US" altLang="zh-CN" dirty="0" smtClean="0"/>
              <a:t>IO</a:t>
            </a:r>
            <a:r>
              <a:rPr lang="zh-CN" altLang="en-US" dirty="0" smtClean="0"/>
              <a:t>吞吐量）</a:t>
            </a:r>
            <a:r>
              <a:rPr lang="en-US" altLang="zh-CN" dirty="0" smtClean="0"/>
              <a:t> </a:t>
            </a:r>
            <a:r>
              <a:rPr lang="zh-CN" altLang="en-US" dirty="0" smtClean="0"/>
              <a:t>要求不高</a:t>
            </a:r>
            <a:endParaRPr lang="zh-CN" altLang="en-US" dirty="0" smtClean="0"/>
          </a:p>
          <a:p>
            <a:r>
              <a:rPr lang="zh-CN" altLang="en-US" dirty="0" smtClean="0"/>
              <a:t>虚拟机用户看到的始终是配置容量。实际上，系统按照虚拟机实际使用的数据量，分配相应的存储容量。即用多少，分配多少</a:t>
            </a:r>
            <a:endParaRPr lang="en-US" altLang="zh-CN" dirty="0" smtClean="0"/>
          </a:p>
          <a:p>
            <a:r>
              <a:rPr lang="zh-CN" altLang="en-US" dirty="0" smtClean="0"/>
              <a:t>相比常规存储方式，自动精简配置中，同样存储大小上承载的虚拟机个数会增加，单个虚拟机的</a:t>
            </a:r>
            <a:r>
              <a:rPr lang="en-US" altLang="zh-CN" dirty="0" smtClean="0"/>
              <a:t>IOPS</a:t>
            </a:r>
            <a:r>
              <a:rPr lang="zh-CN" altLang="en-US" dirty="0" smtClean="0"/>
              <a:t>会有所减少</a:t>
            </a:r>
            <a:endParaRPr lang="zh-CN" altLang="en-US" dirty="0" smtClean="0"/>
          </a:p>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4925" cy="3836988"/>
          </a:xfrm>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latin typeface="Calibri" panose="020F0502020204030204" pitchFamily="34" charset="0"/>
                <a:ea typeface="宋体" panose="02010600030101010101" pitchFamily="2" charset="-122"/>
              </a:rPr>
              <a:t>成本大致计算过程：链接克隆最多可以多个虚拟机共用一个母盘，母盘需要</a:t>
            </a:r>
            <a:r>
              <a:rPr lang="en-US" altLang="zh-CN" sz="1200" dirty="0" smtClean="0">
                <a:latin typeface="Calibri" panose="020F0502020204030204" pitchFamily="34" charset="0"/>
                <a:ea typeface="宋体" panose="02010600030101010101" pitchFamily="2" charset="-122"/>
              </a:rPr>
              <a:t>cache</a:t>
            </a:r>
            <a:r>
              <a:rPr lang="zh-CN" altLang="en-US" sz="1200" dirty="0" smtClean="0">
                <a:latin typeface="Calibri" panose="020F0502020204030204" pitchFamily="34" charset="0"/>
                <a:ea typeface="宋体" panose="02010600030101010101" pitchFamily="2" charset="-122"/>
              </a:rPr>
              <a:t>加速（多个用户分摊同一母盘后，单用户的成本可以降低），但是还必须配置一个差分盘。差分盘的容量一般是母盘的</a:t>
            </a:r>
            <a:r>
              <a:rPr lang="en-US" altLang="zh-CN" sz="1200" dirty="0" smtClean="0">
                <a:latin typeface="Calibri" panose="020F0502020204030204" pitchFamily="34" charset="0"/>
                <a:ea typeface="宋体" panose="02010600030101010101" pitchFamily="2" charset="-122"/>
              </a:rPr>
              <a:t>1/3</a:t>
            </a:r>
            <a:r>
              <a:rPr lang="zh-CN" altLang="en-US" sz="1200" dirty="0" smtClean="0">
                <a:latin typeface="Calibri" panose="020F0502020204030204" pitchFamily="34" charset="0"/>
                <a:ea typeface="宋体" panose="02010600030101010101" pitchFamily="2" charset="-122"/>
              </a:rPr>
              <a:t>左右。综合起来，差不多</a:t>
            </a:r>
            <a:r>
              <a:rPr lang="en-US" altLang="zh-CN" sz="1200" dirty="0" smtClean="0">
                <a:latin typeface="Calibri" panose="020F0502020204030204" pitchFamily="34" charset="0"/>
                <a:ea typeface="宋体" panose="02010600030101010101" pitchFamily="2" charset="-122"/>
              </a:rPr>
              <a:t>60%.</a:t>
            </a:r>
            <a:endParaRPr lang="en-US" altLang="zh-CN" sz="1200" dirty="0" smtClean="0">
              <a:latin typeface="Calibri" panose="020F0502020204030204" pitchFamily="34" charset="0"/>
              <a:ea typeface="宋体" panose="02010600030101010101" pitchFamily="2" charset="-122"/>
            </a:endParaRPr>
          </a:p>
          <a:p>
            <a:r>
              <a:rPr lang="en-US" altLang="zh-CN" sz="1200" dirty="0" smtClean="0">
                <a:latin typeface="Calibri" panose="020F0502020204030204" pitchFamily="34" charset="0"/>
                <a:ea typeface="宋体" panose="02010600030101010101" pitchFamily="2" charset="-122"/>
              </a:rPr>
              <a:t>12</a:t>
            </a:r>
            <a:r>
              <a:rPr lang="zh-CN" altLang="en-US" sz="1200" dirty="0" smtClean="0">
                <a:latin typeface="Calibri" panose="020F0502020204030204" pitchFamily="34" charset="0"/>
                <a:ea typeface="宋体" panose="02010600030101010101" pitchFamily="2" charset="-122"/>
              </a:rPr>
              <a:t>秒是测试时间。</a:t>
            </a:r>
            <a:endParaRPr lang="zh-CN" altLang="en-US" dirty="0" smtClean="0"/>
          </a:p>
        </p:txBody>
      </p:sp>
      <p:sp>
        <p:nvSpPr>
          <p:cNvPr id="72708"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11E277EB-6F5F-4CFF-BAE2-34EA982A8FA2}" type="slidenum">
              <a:rPr lang="en-US" altLang="zh-CN"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华文细黑" pitchFamily="2" charset="-122"/>
              </a:rPr>
              <a:t>RDM Raw Device Mapping</a:t>
            </a:r>
            <a:r>
              <a:rPr lang="zh-CN" altLang="en-US" smtClean="0">
                <a:latin typeface="华文细黑" pitchFamily="2" charset="-122"/>
              </a:rPr>
              <a:t>裸设备映射，提供虚拟机直接访问物理设备的技术。</a:t>
            </a:r>
            <a:endParaRPr lang="en-US" altLang="zh-CN" smtClean="0">
              <a:latin typeface="华文细黑" pitchFamily="2" charset="-122"/>
            </a:endParaRPr>
          </a:p>
          <a:p>
            <a:r>
              <a:rPr lang="en-US" altLang="zh-CN" smtClean="0">
                <a:latin typeface="华文细黑" pitchFamily="2" charset="-122"/>
              </a:rPr>
              <a:t>SCSI Small Computer System Interface</a:t>
            </a:r>
            <a:r>
              <a:rPr lang="zh-CN" altLang="en-US" smtClean="0">
                <a:latin typeface="华文细黑" pitchFamily="2" charset="-122"/>
              </a:rPr>
              <a:t>，小型计算机系统接口，是一种把主机和存储器（如磁盘驱动器）连接起来的短距离（</a:t>
            </a:r>
            <a:r>
              <a:rPr lang="en-US" altLang="zh-CN" smtClean="0">
                <a:latin typeface="华文细黑" pitchFamily="2" charset="-122"/>
              </a:rPr>
              <a:t>25m</a:t>
            </a:r>
            <a:r>
              <a:rPr lang="zh-CN" altLang="en-US" smtClean="0">
                <a:latin typeface="华文细黑" pitchFamily="2" charset="-122"/>
              </a:rPr>
              <a:t>或更短）协议。</a:t>
            </a:r>
            <a:endParaRPr lang="en-US" altLang="zh-CN" smtClean="0">
              <a:latin typeface="华文细黑" pitchFamily="2" charset="-122"/>
            </a:endParaRPr>
          </a:p>
          <a:p>
            <a:r>
              <a:rPr lang="en-US" altLang="zh-CN" smtClean="0">
                <a:latin typeface="华文细黑" pitchFamily="2" charset="-122"/>
              </a:rPr>
              <a:t>LUN Logical Unit Number</a:t>
            </a:r>
            <a:r>
              <a:rPr lang="zh-CN" altLang="en-US" smtClean="0">
                <a:latin typeface="华文细黑" pitchFamily="2" charset="-122"/>
              </a:rPr>
              <a:t>，逻辑单元号，</a:t>
            </a:r>
            <a:r>
              <a:rPr lang="en-US" altLang="zh-CN" smtClean="0">
                <a:latin typeface="华文细黑" pitchFamily="2" charset="-122"/>
              </a:rPr>
              <a:t>SAN</a:t>
            </a:r>
            <a:r>
              <a:rPr lang="zh-CN" altLang="en-US" smtClean="0">
                <a:latin typeface="华文细黑" pitchFamily="2" charset="-122"/>
              </a:rPr>
              <a:t>存储设备下多块物理硬盘的全部或部分组成的逻辑硬盘。</a:t>
            </a:r>
            <a:endParaRPr lang="en-US" altLang="zh-CN" smtClean="0">
              <a:latin typeface="华文细黑" pitchFamily="2" charset="-122"/>
            </a:endParaRPr>
          </a:p>
        </p:txBody>
      </p:sp>
      <p:sp>
        <p:nvSpPr>
          <p:cNvPr id="74756"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7B5F4523-A45F-4CF8-AE00-A73BF68DE72C}" type="slidenum">
              <a:rPr lang="en-US" altLang="zh-CN"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备注占位符 2"/>
          <p:cNvSpPr>
            <a:spLocks noGrp="1"/>
          </p:cNvSpPr>
          <p:nvPr>
            <p:ph type="body" idx="1"/>
          </p:nvPr>
        </p:nvSpPr>
        <p:spPr/>
        <p:txBody>
          <a:bodyPr/>
          <a:lstStyle/>
          <a:p>
            <a:r>
              <a:rPr lang="zh-CN" altLang="zh-CN" dirty="0" smtClean="0"/>
              <a:t>用户可配置多个分布式交换机，每个分布式交换机可以覆盖集群中的多个CNA节点；</a:t>
            </a:r>
            <a:endParaRPr lang="en-US" altLang="zh-CN" dirty="0" smtClean="0"/>
          </a:p>
          <a:p>
            <a:r>
              <a:rPr lang="zh-CN" altLang="zh-CN" dirty="0" smtClean="0"/>
              <a:t>每个分布式交换机具有多个分布式的虚拟端口</a:t>
            </a:r>
            <a:r>
              <a:rPr lang="en-US" altLang="zh-CN" dirty="0" smtClean="0"/>
              <a:t>VSP</a:t>
            </a:r>
            <a:r>
              <a:rPr lang="zh-CN" altLang="en-US" dirty="0" smtClean="0"/>
              <a:t>（</a:t>
            </a:r>
            <a:r>
              <a:rPr lang="en-US" altLang="zh-CN" dirty="0" smtClean="0"/>
              <a:t>Virtual Switch Port</a:t>
            </a:r>
            <a:r>
              <a:rPr lang="zh-CN" altLang="en-US" dirty="0" smtClean="0"/>
              <a:t>）</a:t>
            </a:r>
            <a:r>
              <a:rPr lang="zh-CN" altLang="zh-CN" dirty="0" smtClean="0"/>
              <a:t>，每个</a:t>
            </a:r>
            <a:r>
              <a:rPr lang="en-US" altLang="zh-CN" dirty="0" smtClean="0"/>
              <a:t>VSP</a:t>
            </a:r>
            <a:r>
              <a:rPr lang="zh-CN" altLang="zh-CN" dirty="0" smtClean="0"/>
              <a:t>具有各自的属性</a:t>
            </a:r>
            <a:r>
              <a:rPr lang="en-US" altLang="zh-CN" dirty="0" smtClean="0"/>
              <a:t>(VLAN</a:t>
            </a:r>
            <a:r>
              <a:rPr lang="zh-CN" altLang="zh-CN" dirty="0" smtClean="0"/>
              <a:t>、带宽、优先级、</a:t>
            </a:r>
            <a:r>
              <a:rPr lang="en-US" altLang="zh-CN" dirty="0" smtClean="0"/>
              <a:t>DHCP</a:t>
            </a:r>
            <a:r>
              <a:rPr lang="zh-CN" altLang="zh-CN" dirty="0" smtClean="0"/>
              <a:t>隔离</a:t>
            </a:r>
            <a:r>
              <a:rPr lang="en-US" altLang="zh-CN" dirty="0" smtClean="0"/>
              <a:t>)</a:t>
            </a:r>
            <a:r>
              <a:rPr lang="zh-CN" altLang="zh-CN" dirty="0" smtClean="0"/>
              <a:t>，为了管理方便采用</a:t>
            </a:r>
            <a:r>
              <a:rPr lang="en-US" altLang="zh-CN" dirty="0" smtClean="0"/>
              <a:t>Port Group</a:t>
            </a:r>
            <a:r>
              <a:rPr lang="zh-CN" altLang="zh-CN" dirty="0" smtClean="0"/>
              <a:t>组管理相同属性的一组端口，相同端口组的</a:t>
            </a:r>
            <a:r>
              <a:rPr lang="en-US" altLang="zh-CN" dirty="0" smtClean="0"/>
              <a:t>VSP</a:t>
            </a:r>
            <a:r>
              <a:rPr lang="zh-CN" altLang="zh-CN" dirty="0" smtClean="0"/>
              <a:t>具备相同的属性； </a:t>
            </a:r>
            <a:endParaRPr lang="en-US" altLang="zh-CN" dirty="0" smtClean="0"/>
          </a:p>
          <a:p>
            <a:r>
              <a:rPr lang="zh-CN" altLang="zh-CN" dirty="0" smtClean="0"/>
              <a:t>每个分布式交换机可以配置一个上行链路组，用于</a:t>
            </a:r>
            <a:r>
              <a:rPr lang="en-US" altLang="zh-CN" dirty="0" smtClean="0"/>
              <a:t>VM</a:t>
            </a:r>
            <a:r>
              <a:rPr lang="zh-CN" altLang="zh-CN" dirty="0" smtClean="0"/>
              <a:t>对外的通信，上行链路组可以包含多个物理网卡，这些物理网卡可以配置负载均衡策略； </a:t>
            </a:r>
            <a:endParaRPr lang="en-US" altLang="zh-CN" dirty="0" smtClean="0"/>
          </a:p>
          <a:p>
            <a:r>
              <a:rPr lang="zh-CN" altLang="zh-CN" dirty="0" smtClean="0"/>
              <a:t>每个</a:t>
            </a:r>
            <a:r>
              <a:rPr lang="en-US" altLang="zh-CN" dirty="0" smtClean="0"/>
              <a:t>VM</a:t>
            </a:r>
            <a:r>
              <a:rPr lang="zh-CN" altLang="zh-CN" dirty="0" smtClean="0"/>
              <a:t>可以具有多个</a:t>
            </a:r>
            <a:r>
              <a:rPr lang="en-US" altLang="zh-CN" dirty="0" err="1" smtClean="0"/>
              <a:t>vNIC</a:t>
            </a:r>
            <a:r>
              <a:rPr lang="zh-CN" altLang="zh-CN" dirty="0" smtClean="0"/>
              <a:t>接口，</a:t>
            </a:r>
            <a:r>
              <a:rPr lang="en-US" altLang="zh-CN" dirty="0" err="1" smtClean="0"/>
              <a:t>vNIC</a:t>
            </a:r>
            <a:r>
              <a:rPr lang="zh-CN" altLang="zh-CN" dirty="0" smtClean="0"/>
              <a:t>可以和交换机的</a:t>
            </a:r>
            <a:r>
              <a:rPr lang="en-US" altLang="zh-CN" dirty="0" smtClean="0"/>
              <a:t>VSP</a:t>
            </a:r>
            <a:r>
              <a:rPr lang="zh-CN" altLang="zh-CN" dirty="0" smtClean="0"/>
              <a:t>一一对接</a:t>
            </a:r>
            <a:r>
              <a:rPr lang="zh-CN" altLang="en-US" dirty="0" smtClean="0"/>
              <a:t>。</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备注占位符 2"/>
          <p:cNvSpPr>
            <a:spLocks noGrp="1"/>
          </p:cNvSpPr>
          <p:nvPr>
            <p:ph type="body" idx="1"/>
          </p:nvPr>
        </p:nvSpPr>
        <p:spPr/>
        <p:txBody>
          <a:bodyPr/>
          <a:lstStyle/>
          <a:p>
            <a:r>
              <a:rPr lang="en-US" altLang="zh-CN" smtClean="0"/>
              <a:t>VXLAN</a:t>
            </a:r>
            <a:r>
              <a:rPr lang="zh-CN" altLang="zh-CN" smtClean="0"/>
              <a:t>技术是一种大二层的虚拟网络技术，主要的技术原理就是引入一个</a:t>
            </a:r>
            <a:r>
              <a:rPr lang="en-US" altLang="zh-CN" smtClean="0"/>
              <a:t>UDP</a:t>
            </a:r>
            <a:r>
              <a:rPr lang="zh-CN" altLang="zh-CN" smtClean="0"/>
              <a:t>格式的外层隧道，作为数据的链路层，而原有数据报文内容作为隧道净荷来传输。由于外层采用了</a:t>
            </a:r>
            <a:r>
              <a:rPr lang="en-US" altLang="zh-CN" smtClean="0"/>
              <a:t>UDP</a:t>
            </a:r>
            <a:r>
              <a:rPr lang="zh-CN" altLang="zh-CN" smtClean="0"/>
              <a:t>作为传输手段，就可以让净荷数据轻而易举的在二三层网络中传送。</a:t>
            </a:r>
            <a:endParaRPr lang="en-US" altLang="zh-CN" smtClean="0"/>
          </a:p>
          <a:p>
            <a:pPr lvl="1"/>
            <a:r>
              <a:rPr lang="zh-CN" altLang="en-US" smtClean="0"/>
              <a:t>定义新报文格式：</a:t>
            </a:r>
            <a:r>
              <a:rPr lang="en-US" altLang="zh-CN" smtClean="0"/>
              <a:t>VXLAN</a:t>
            </a:r>
            <a:r>
              <a:rPr lang="zh-CN" altLang="en-US" smtClean="0"/>
              <a:t>外层包装（隧道）</a:t>
            </a:r>
            <a:r>
              <a:rPr lang="en-US" altLang="zh-CN" smtClean="0"/>
              <a:t>+</a:t>
            </a:r>
            <a:r>
              <a:rPr lang="zh-CN" altLang="en-US" smtClean="0"/>
              <a:t>原始净值： 虚拟网络标识由原来的</a:t>
            </a:r>
            <a:r>
              <a:rPr lang="en-US" altLang="zh-CN" smtClean="0"/>
              <a:t>12bit</a:t>
            </a:r>
            <a:r>
              <a:rPr lang="zh-CN" altLang="en-US" smtClean="0"/>
              <a:t>（</a:t>
            </a:r>
            <a:r>
              <a:rPr lang="en-US" altLang="zh-CN" smtClean="0"/>
              <a:t>4096</a:t>
            </a:r>
            <a:r>
              <a:rPr lang="zh-CN" altLang="en-US" smtClean="0"/>
              <a:t>）扩展到</a:t>
            </a:r>
            <a:r>
              <a:rPr lang="en-US" altLang="zh-CN" smtClean="0"/>
              <a:t>24bit</a:t>
            </a:r>
            <a:r>
              <a:rPr lang="zh-CN" altLang="en-US" smtClean="0"/>
              <a:t>（</a:t>
            </a:r>
            <a:r>
              <a:rPr lang="en-US" altLang="zh-CN" smtClean="0"/>
              <a:t>16M</a:t>
            </a:r>
            <a:r>
              <a:rPr lang="zh-CN" altLang="en-US" smtClean="0"/>
              <a:t>），并可以跨二层网络传送；</a:t>
            </a:r>
            <a:endParaRPr lang="en-US" altLang="zh-CN" smtClean="0"/>
          </a:p>
          <a:p>
            <a:pPr lvl="1"/>
            <a:r>
              <a:rPr lang="zh-CN" altLang="en-US" smtClean="0"/>
              <a:t>引入</a:t>
            </a:r>
            <a:r>
              <a:rPr lang="en-US" altLang="zh-CN" smtClean="0"/>
              <a:t>VTEP</a:t>
            </a:r>
            <a:r>
              <a:rPr lang="zh-CN" altLang="en-US" smtClean="0"/>
              <a:t>（</a:t>
            </a:r>
            <a:r>
              <a:rPr lang="en-US" altLang="zh-CN" smtClean="0"/>
              <a:t>VXLAN Tunnel End Point</a:t>
            </a:r>
            <a:r>
              <a:rPr lang="zh-CN" altLang="en-US" smtClean="0"/>
              <a:t>）：来完成</a:t>
            </a:r>
            <a:r>
              <a:rPr lang="en-US" altLang="zh-CN" smtClean="0"/>
              <a:t>VXLAN</a:t>
            </a:r>
            <a:r>
              <a:rPr lang="zh-CN" altLang="en-US" smtClean="0"/>
              <a:t>报文的封装和解封装，分配有物理网络的</a:t>
            </a:r>
            <a:r>
              <a:rPr lang="en-US" altLang="zh-CN" smtClean="0"/>
              <a:t>IP</a:t>
            </a:r>
            <a:r>
              <a:rPr lang="zh-CN" altLang="en-US" smtClean="0"/>
              <a:t>地址，完成与物理网络链接</a:t>
            </a:r>
            <a:endParaRPr lang="en-US" altLang="zh-CN" smtClean="0"/>
          </a:p>
          <a:p>
            <a:pPr lvl="1"/>
            <a:r>
              <a:rPr lang="zh-CN" altLang="en-US" smtClean="0"/>
              <a:t>定义</a:t>
            </a:r>
            <a:r>
              <a:rPr lang="en-US" altLang="zh-CN" smtClean="0"/>
              <a:t>VXLAN</a:t>
            </a:r>
            <a:r>
              <a:rPr lang="zh-CN" altLang="en-US" smtClean="0"/>
              <a:t>网关：为让</a:t>
            </a:r>
            <a:r>
              <a:rPr lang="en-US" altLang="zh-CN" smtClean="0"/>
              <a:t>VXLAN</a:t>
            </a:r>
            <a:r>
              <a:rPr lang="zh-CN" altLang="en-US" smtClean="0"/>
              <a:t>虚拟网络之间以及虚拟网络与物理网络之间能够通信。</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不同的技术需要不同的硬件支持</a:t>
            </a:r>
            <a:endParaRPr lang="en-US" altLang="zh-CN" dirty="0" smtClean="0"/>
          </a:p>
          <a:p>
            <a:r>
              <a:rPr lang="zh-CN" altLang="en-US" dirty="0" smtClean="0"/>
              <a:t>普通虚拟网卡</a:t>
            </a:r>
            <a:endParaRPr lang="en-US" altLang="zh-CN" dirty="0" smtClean="0"/>
          </a:p>
          <a:p>
            <a:pPr lvl="1"/>
            <a:r>
              <a:rPr lang="zh-CN" altLang="en-US" dirty="0" smtClean="0"/>
              <a:t>完全由</a:t>
            </a:r>
            <a:r>
              <a:rPr lang="en-US" altLang="zh-CN" dirty="0" smtClean="0"/>
              <a:t>hypervisor</a:t>
            </a:r>
            <a:r>
              <a:rPr lang="zh-CN" altLang="en-US" dirty="0" smtClean="0"/>
              <a:t>（</a:t>
            </a:r>
            <a:r>
              <a:rPr lang="en-US" altLang="zh-CN" dirty="0" smtClean="0"/>
              <a:t>dom0</a:t>
            </a:r>
            <a:r>
              <a:rPr lang="zh-CN" altLang="en-US" dirty="0" smtClean="0"/>
              <a:t>）实现同主机不同虚机之间或</a:t>
            </a:r>
            <a:r>
              <a:rPr lang="en-US" altLang="zh-CN" dirty="0" smtClean="0"/>
              <a:t>VM</a:t>
            </a:r>
            <a:r>
              <a:rPr lang="zh-CN" altLang="en-US" dirty="0" smtClean="0"/>
              <a:t>对外数据传送过程中的网络</a:t>
            </a:r>
            <a:r>
              <a:rPr lang="en-US" altLang="zh-CN" dirty="0" smtClean="0"/>
              <a:t>I/O</a:t>
            </a:r>
            <a:r>
              <a:rPr lang="zh-CN" altLang="en-US" dirty="0" smtClean="0"/>
              <a:t>活动，以及传送队列和调度优化。因此，计算量大、</a:t>
            </a:r>
            <a:r>
              <a:rPr lang="en-US" altLang="zh-CN" dirty="0" smtClean="0"/>
              <a:t>CPU</a:t>
            </a:r>
            <a:r>
              <a:rPr lang="zh-CN" altLang="en-US" dirty="0" smtClean="0"/>
              <a:t>资源开销高</a:t>
            </a:r>
            <a:endParaRPr lang="en-US" altLang="zh-CN" dirty="0" smtClean="0"/>
          </a:p>
          <a:p>
            <a:r>
              <a:rPr lang="en-US" altLang="zh-CN" dirty="0" err="1" smtClean="0"/>
              <a:t>VMDq</a:t>
            </a:r>
            <a:r>
              <a:rPr lang="zh-CN" altLang="en-US" dirty="0" smtClean="0"/>
              <a:t>直通</a:t>
            </a:r>
            <a:endParaRPr lang="en-US" altLang="zh-CN" dirty="0" smtClean="0"/>
          </a:p>
          <a:p>
            <a:pPr lvl="1"/>
            <a:r>
              <a:rPr lang="en-US" altLang="zh-CN" dirty="0" smtClean="0"/>
              <a:t>Virtual Machine Device Queues</a:t>
            </a:r>
            <a:r>
              <a:rPr lang="zh-CN" altLang="zh-CN" dirty="0" smtClean="0"/>
              <a:t>虚拟机设备队列</a:t>
            </a:r>
            <a:r>
              <a:rPr lang="zh-CN" altLang="en-US" dirty="0" smtClean="0"/>
              <a:t>，华为自研智能网卡</a:t>
            </a:r>
            <a:r>
              <a:rPr lang="en-US" altLang="zh-CN" dirty="0" err="1" smtClean="0"/>
              <a:t>iNIC</a:t>
            </a:r>
            <a:r>
              <a:rPr lang="en-US" altLang="zh-CN" dirty="0" smtClean="0"/>
              <a:t> (intelligent network interface card)</a:t>
            </a:r>
            <a:r>
              <a:rPr lang="zh-CN" altLang="en-US" dirty="0" smtClean="0"/>
              <a:t>支持该技术</a:t>
            </a:r>
            <a:endParaRPr lang="en-US" altLang="zh-CN" dirty="0" smtClean="0"/>
          </a:p>
          <a:p>
            <a:pPr lvl="1"/>
            <a:r>
              <a:rPr lang="zh-CN" altLang="zh-CN" dirty="0" smtClean="0"/>
              <a:t>在支持</a:t>
            </a:r>
            <a:r>
              <a:rPr lang="en-US" altLang="zh-CN" dirty="0" err="1" smtClean="0"/>
              <a:t>VMDq</a:t>
            </a:r>
            <a:r>
              <a:rPr lang="zh-CN" altLang="zh-CN" dirty="0" smtClean="0"/>
              <a:t>的网卡上，用硬件实现了一个</a:t>
            </a:r>
            <a:r>
              <a:rPr lang="en-US" altLang="zh-CN" dirty="0" smtClean="0"/>
              <a:t>Layer 2</a:t>
            </a:r>
            <a:r>
              <a:rPr lang="zh-CN" altLang="zh-CN" dirty="0" smtClean="0"/>
              <a:t>分类</a:t>
            </a:r>
            <a:r>
              <a:rPr lang="en-US" altLang="zh-CN" dirty="0" smtClean="0"/>
              <a:t>/</a:t>
            </a:r>
            <a:r>
              <a:rPr lang="zh-CN" altLang="zh-CN" dirty="0" smtClean="0"/>
              <a:t>排序器，根据</a:t>
            </a:r>
            <a:r>
              <a:rPr lang="en-US" altLang="zh-CN" dirty="0" smtClean="0"/>
              <a:t>MAC</a:t>
            </a:r>
            <a:r>
              <a:rPr lang="zh-CN" altLang="zh-CN" dirty="0" smtClean="0"/>
              <a:t>地址和</a:t>
            </a:r>
            <a:r>
              <a:rPr lang="en-US" altLang="zh-CN" dirty="0" smtClean="0"/>
              <a:t>VLAN</a:t>
            </a:r>
            <a:r>
              <a:rPr lang="zh-CN" altLang="zh-CN" dirty="0" smtClean="0"/>
              <a:t>信息将数据包发送到指定的网卡队列中去，这样虚拟机收发包时就不需要</a:t>
            </a:r>
            <a:r>
              <a:rPr lang="en-US" altLang="zh-CN" dirty="0" smtClean="0"/>
              <a:t>Dom0</a:t>
            </a:r>
            <a:r>
              <a:rPr lang="zh-CN" altLang="zh-CN" dirty="0" smtClean="0"/>
              <a:t>的参与</a:t>
            </a:r>
            <a:r>
              <a:rPr lang="zh-CN" altLang="en-US" dirty="0" smtClean="0"/>
              <a:t>，从而降低</a:t>
            </a:r>
            <a:r>
              <a:rPr lang="en-US" altLang="zh-CN" dirty="0" smtClean="0"/>
              <a:t>CPU</a:t>
            </a:r>
            <a:r>
              <a:rPr lang="zh-CN" altLang="en-US" dirty="0" smtClean="0"/>
              <a:t>资源开销、提高网络性能</a:t>
            </a:r>
            <a:endParaRPr lang="en-US" altLang="zh-CN" dirty="0" smtClean="0"/>
          </a:p>
          <a:p>
            <a:r>
              <a:rPr lang="en-US" altLang="zh-CN" dirty="0" smtClean="0"/>
              <a:t>SR-IOV</a:t>
            </a:r>
            <a:endParaRPr lang="en-US" altLang="zh-CN" dirty="0" smtClean="0"/>
          </a:p>
          <a:p>
            <a:pPr lvl="1"/>
            <a:r>
              <a:rPr lang="en-US" altLang="zh-CN" dirty="0" smtClean="0"/>
              <a:t>SR-IOV</a:t>
            </a:r>
            <a:r>
              <a:rPr lang="zh-CN" altLang="en-US" dirty="0" smtClean="0"/>
              <a:t>可在物理网卡上虚拟出多个</a:t>
            </a:r>
            <a:r>
              <a:rPr lang="en-US" altLang="zh-CN" dirty="0" smtClean="0"/>
              <a:t>Physical Function</a:t>
            </a:r>
            <a:r>
              <a:rPr lang="zh-CN" altLang="en-US" dirty="0" smtClean="0"/>
              <a:t>，</a:t>
            </a:r>
            <a:r>
              <a:rPr lang="zh-CN" altLang="zh-CN" dirty="0" smtClean="0"/>
              <a:t>同时在</a:t>
            </a:r>
            <a:r>
              <a:rPr lang="en-US" altLang="zh-CN" dirty="0" smtClean="0"/>
              <a:t>Physical Function</a:t>
            </a:r>
            <a:r>
              <a:rPr lang="zh-CN" altLang="zh-CN" dirty="0" smtClean="0"/>
              <a:t>之上虚拟出多个的</a:t>
            </a:r>
            <a:r>
              <a:rPr lang="en-US" altLang="zh-CN" dirty="0" smtClean="0"/>
              <a:t>Virtual Function</a:t>
            </a:r>
            <a:endParaRPr lang="en-US" altLang="zh-CN" dirty="0" smtClean="0"/>
          </a:p>
          <a:p>
            <a:pPr lvl="1"/>
            <a:r>
              <a:rPr lang="zh-CN" altLang="zh-CN" dirty="0" smtClean="0"/>
              <a:t>基于</a:t>
            </a:r>
            <a:r>
              <a:rPr lang="en-US" altLang="zh-CN" dirty="0" smtClean="0"/>
              <a:t>Virtual Function</a:t>
            </a:r>
            <a:r>
              <a:rPr lang="zh-CN" altLang="zh-CN" dirty="0" smtClean="0"/>
              <a:t>的虚拟机直通，即直接分配</a:t>
            </a:r>
            <a:r>
              <a:rPr lang="en-US" altLang="zh-CN" dirty="0" smtClean="0"/>
              <a:t>Virtual Function</a:t>
            </a:r>
            <a:r>
              <a:rPr lang="zh-CN" altLang="zh-CN" dirty="0" smtClean="0"/>
              <a:t>给虚拟机使用，从而达到虚拟机直接使用物理的网卡资源实现网络通信，减少传统的虚拟交换带来的</a:t>
            </a:r>
            <a:r>
              <a:rPr lang="en-US" altLang="zh-CN" dirty="0" smtClean="0"/>
              <a:t>CPU</a:t>
            </a:r>
            <a:r>
              <a:rPr lang="zh-CN" altLang="zh-CN" dirty="0" smtClean="0"/>
              <a:t>消耗，提升性能，减少时延</a:t>
            </a:r>
            <a:endParaRPr lang="en-US" altLang="zh-CN" dirty="0" smtClean="0"/>
          </a:p>
          <a:p>
            <a:pPr lvl="1"/>
            <a:r>
              <a:rPr lang="zh-CN" altLang="en-US" dirty="0" smtClean="0"/>
              <a:t>但是，网卡硬件信息（</a:t>
            </a:r>
            <a:r>
              <a:rPr lang="en-US" altLang="zh-CN" dirty="0" smtClean="0"/>
              <a:t>PF</a:t>
            </a:r>
            <a:r>
              <a:rPr lang="zh-CN" altLang="en-US" dirty="0" smtClean="0"/>
              <a:t>、</a:t>
            </a:r>
            <a:r>
              <a:rPr lang="en-US" altLang="zh-CN" dirty="0" smtClean="0"/>
              <a:t>VF</a:t>
            </a:r>
            <a:r>
              <a:rPr lang="zh-CN" altLang="en-US" dirty="0" smtClean="0"/>
              <a:t>等）绑定，不同物理硬件会有所不同，因此热迁移、快照等特性无法使用。</a:t>
            </a:r>
            <a:endParaRPr lang="en-US" altLang="zh-CN"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截止</a:t>
            </a:r>
            <a:r>
              <a:rPr lang="en-US" altLang="zh-CN" smtClean="0">
                <a:latin typeface="Arial" panose="020B0604020202020204" pitchFamily="34" charset="0"/>
              </a:rPr>
              <a:t>2015</a:t>
            </a:r>
            <a:r>
              <a:rPr lang="zh-CN" altLang="en-US" smtClean="0">
                <a:latin typeface="Arial" panose="020B0604020202020204" pitchFamily="34" charset="0"/>
              </a:rPr>
              <a:t>年</a:t>
            </a:r>
            <a:r>
              <a:rPr lang="en-US" altLang="zh-CN" smtClean="0">
                <a:latin typeface="Arial" panose="020B0604020202020204" pitchFamily="34" charset="0"/>
              </a:rPr>
              <a:t>3</a:t>
            </a:r>
            <a:r>
              <a:rPr lang="zh-CN" altLang="en-US" smtClean="0">
                <a:latin typeface="Arial" panose="020B0604020202020204" pitchFamily="34" charset="0"/>
              </a:rPr>
              <a:t>月，最新商用</a:t>
            </a:r>
            <a:r>
              <a:rPr lang="en-US" altLang="zh-CN" smtClean="0">
                <a:latin typeface="Arial" panose="020B0604020202020204" pitchFamily="34" charset="0"/>
              </a:rPr>
              <a:t>FusionCompute5.0</a:t>
            </a:r>
            <a:r>
              <a:rPr lang="zh-CN" altLang="en-US" smtClean="0">
                <a:latin typeface="Arial" panose="020B0604020202020204" pitchFamily="34" charset="0"/>
              </a:rPr>
              <a:t>版本的数据</a:t>
            </a:r>
            <a:endParaRPr lang="zh-CN" altLang="en-US" dirty="0" smtClean="0">
              <a:latin typeface="Arial" panose="020B0604020202020204" pitchFamily="34" charset="0"/>
            </a:endParaRPr>
          </a:p>
        </p:txBody>
      </p:sp>
      <p:sp>
        <p:nvSpPr>
          <p:cNvPr id="84996"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E80D3E7E-7524-4372-AF5F-01EE5BC9F95A}"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87044"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hangingPunct="1">
              <a:lnSpc>
                <a:spcPct val="100000"/>
              </a:lnSpc>
              <a:spcAft>
                <a:spcPct val="0"/>
              </a:spcAft>
              <a:buSzTx/>
              <a:buFontTx/>
              <a:buNone/>
            </a:pPr>
            <a:fld id="{9EB1DD7A-07C1-4F54-9EBF-A778BD08CE15}" type="slidenum">
              <a:rPr lang="zh-CN" altLang="en-US" sz="1000">
                <a:solidFill>
                  <a:srgbClr val="FFFFFF"/>
                </a:solidFill>
                <a:ea typeface="宋体" panose="02010600030101010101" pitchFamily="2" charset="-122"/>
              </a:rPr>
            </a:fld>
            <a:endParaRPr lang="en-US" altLang="zh-CN" sz="1000">
              <a:solidFill>
                <a:srgbClr val="FFFFFF"/>
              </a:solidFill>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备注占位符 2"/>
          <p:cNvSpPr>
            <a:spLocks noGrp="1"/>
          </p:cNvSpPr>
          <p:nvPr>
            <p:ph type="body" idx="1"/>
          </p:nvPr>
        </p:nvSpPr>
        <p:spPr/>
        <p:txBody>
          <a:bodyPr/>
          <a:lstStyle/>
          <a:p>
            <a:r>
              <a:rPr lang="en-US" altLang="zh-CN" smtClean="0"/>
              <a:t>FusionCompute</a:t>
            </a:r>
            <a:r>
              <a:rPr lang="zh-CN" altLang="en-US" smtClean="0"/>
              <a:t>具有良好兼容性，对通用的服务器、存储、网络设备一般都可以兼容</a:t>
            </a:r>
            <a:endParaRPr lang="en-US" altLang="zh-CN" smtClean="0"/>
          </a:p>
          <a:p>
            <a:r>
              <a:rPr lang="zh-CN" altLang="en-US" smtClean="0"/>
              <a:t>具体兼容情况参见</a:t>
            </a:r>
            <a:r>
              <a:rPr lang="en-US" altLang="zh-CN" smtClean="0"/>
              <a:t>《FusionSphere </a:t>
            </a:r>
            <a:r>
              <a:rPr lang="zh-CN" altLang="en-US" smtClean="0"/>
              <a:t>兼容性列表</a:t>
            </a:r>
            <a:r>
              <a:rPr lang="en-US" altLang="zh-CN" smtClean="0"/>
              <a:t>》 </a:t>
            </a:r>
            <a:endParaRPr lang="en-US" altLang="zh-CN" smtClean="0"/>
          </a:p>
          <a:p>
            <a:r>
              <a:rPr lang="en-US" altLang="zh-CN" smtClean="0"/>
              <a:t>http://enterprise.huawei.com/cn/partners/open-lab/interoperability/index.htm</a:t>
            </a:r>
            <a:r>
              <a:rPr lang="zh-CN" altLang="en-US" smtClean="0"/>
              <a:t>。</a:t>
            </a:r>
            <a:endParaRPr lang="en-US" altLang="zh-CN" smtClean="0"/>
          </a:p>
          <a:p>
            <a:r>
              <a:rPr lang="en-US" altLang="zh-CN" smtClean="0"/>
              <a:t>FusionCompute</a:t>
            </a:r>
            <a:r>
              <a:rPr lang="zh-CN" altLang="en-US" smtClean="0"/>
              <a:t>基于业界成熟的开源软件</a:t>
            </a:r>
            <a:r>
              <a:rPr lang="en-US" altLang="zh-CN" smtClean="0"/>
              <a:t>xen</a:t>
            </a:r>
            <a:r>
              <a:rPr lang="zh-CN" altLang="en-US" smtClean="0"/>
              <a:t>，作了大量精简、安全加固和功能增强。因此，虚拟化软件本身资源占用率低，最小内存</a:t>
            </a:r>
            <a:r>
              <a:rPr lang="en-US" altLang="zh-CN" smtClean="0"/>
              <a:t>8GB</a:t>
            </a:r>
            <a:r>
              <a:rPr lang="zh-CN" altLang="en-US" smtClean="0"/>
              <a:t>（推荐</a:t>
            </a:r>
            <a:r>
              <a:rPr lang="en-US" altLang="zh-CN" smtClean="0"/>
              <a:t>48GB</a:t>
            </a:r>
            <a:r>
              <a:rPr lang="zh-CN" altLang="en-US" smtClean="0"/>
              <a:t>）、最小硬盘</a:t>
            </a:r>
            <a:r>
              <a:rPr lang="en-US" altLang="zh-CN" smtClean="0"/>
              <a:t>16GB</a:t>
            </a:r>
            <a:r>
              <a:rPr lang="zh-CN" altLang="en-US" smtClean="0"/>
              <a:t>情况下即可满足安装需求</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备注占位符 2"/>
          <p:cNvSpPr>
            <a:spLocks noGrp="1"/>
          </p:cNvSpPr>
          <p:nvPr>
            <p:ph type="body" idx="1"/>
          </p:nvPr>
        </p:nvSpPr>
        <p:spPr/>
        <p:txBody>
          <a:bodyPr/>
          <a:lstStyle/>
          <a:p>
            <a:r>
              <a:rPr lang="zh-CN" altLang="en-US" dirty="0" smtClean="0"/>
              <a:t>资源虚拟化，是把</a:t>
            </a:r>
            <a:r>
              <a:rPr lang="en-US" altLang="zh-CN" dirty="0" smtClean="0"/>
              <a:t>CPU/</a:t>
            </a:r>
            <a:r>
              <a:rPr lang="zh-CN" altLang="en-US" dirty="0" smtClean="0"/>
              <a:t>内存</a:t>
            </a:r>
            <a:r>
              <a:rPr lang="en-US" altLang="zh-CN" dirty="0" smtClean="0"/>
              <a:t>/</a:t>
            </a:r>
            <a:r>
              <a:rPr lang="zh-CN" altLang="en-US" dirty="0" smtClean="0"/>
              <a:t>网络</a:t>
            </a:r>
            <a:r>
              <a:rPr lang="en-US" altLang="zh-CN" dirty="0" smtClean="0"/>
              <a:t>/</a:t>
            </a:r>
            <a:r>
              <a:rPr lang="zh-CN" altLang="en-US" dirty="0" smtClean="0"/>
              <a:t>存储等物理资源虚拟成虚拟资源的过程和技术，比如一颗</a:t>
            </a:r>
            <a:r>
              <a:rPr lang="en-US" altLang="zh-CN" dirty="0" smtClean="0"/>
              <a:t>2.4GHz CPU</a:t>
            </a:r>
            <a:r>
              <a:rPr lang="zh-CN" altLang="en-US" dirty="0" smtClean="0"/>
              <a:t>，分成</a:t>
            </a:r>
            <a:r>
              <a:rPr lang="en-US" altLang="zh-CN" dirty="0" smtClean="0"/>
              <a:t>1.2GHz/0.8GHz/0.4GHz 3</a:t>
            </a:r>
            <a:r>
              <a:rPr lang="zh-CN" altLang="en-US" dirty="0" smtClean="0"/>
              <a:t>个</a:t>
            </a:r>
            <a:r>
              <a:rPr lang="en-US" altLang="zh-CN" dirty="0" err="1" smtClean="0"/>
              <a:t>vCPU</a:t>
            </a:r>
            <a:r>
              <a:rPr lang="zh-CN" altLang="en-US" dirty="0" smtClean="0"/>
              <a:t>供三个虚拟机使用，就是</a:t>
            </a:r>
            <a:r>
              <a:rPr lang="en-US" altLang="zh-CN" dirty="0" smtClean="0"/>
              <a:t>CPU</a:t>
            </a:r>
            <a:r>
              <a:rPr lang="zh-CN" altLang="en-US" dirty="0" smtClean="0"/>
              <a:t>虚拟化。而虚拟化出来的资源的统一管理调度叫虚拟化资源池管理，比如上述</a:t>
            </a:r>
            <a:r>
              <a:rPr lang="en-US" altLang="zh-CN" dirty="0" smtClean="0"/>
              <a:t>3</a:t>
            </a:r>
            <a:r>
              <a:rPr lang="zh-CN" altLang="en-US" dirty="0" smtClean="0"/>
              <a:t>个</a:t>
            </a:r>
            <a:r>
              <a:rPr lang="en-US" altLang="zh-CN" dirty="0" err="1" smtClean="0"/>
              <a:t>vCPU</a:t>
            </a:r>
            <a:r>
              <a:rPr lang="zh-CN" altLang="en-US" dirty="0" smtClean="0"/>
              <a:t>目前都被分给了哪</a:t>
            </a:r>
            <a:r>
              <a:rPr lang="en-US" altLang="zh-CN" dirty="0" smtClean="0"/>
              <a:t>3</a:t>
            </a:r>
            <a:r>
              <a:rPr lang="zh-CN" altLang="en-US" dirty="0" smtClean="0"/>
              <a:t>个虚拟机使用，使用情况如何等。</a:t>
            </a:r>
            <a:endParaRPr lang="en-US" altLang="zh-CN" dirty="0" smtClean="0"/>
          </a:p>
          <a:p>
            <a:r>
              <a:rPr lang="en-US" altLang="zh-CN" dirty="0" smtClean="0"/>
              <a:t>FusionManager </a:t>
            </a:r>
            <a:r>
              <a:rPr lang="zh-CN" altLang="zh-CN" dirty="0" smtClean="0"/>
              <a:t>是华为云管理软件，包括服务目录，资源自动化发放以及集中监控运维，能够实现对</a:t>
            </a:r>
            <a:r>
              <a:rPr lang="en-US" altLang="zh-CN" dirty="0" smtClean="0"/>
              <a:t>IT</a:t>
            </a:r>
            <a:r>
              <a:rPr lang="zh-CN" altLang="zh-CN" dirty="0" smtClean="0"/>
              <a:t>业务的编排和发放以及自动部署。</a:t>
            </a:r>
            <a:endParaRPr lang="en-US" altLang="zh-CN" dirty="0" smtClean="0"/>
          </a:p>
          <a:p>
            <a:r>
              <a:rPr lang="en-US" altLang="zh-CN" dirty="0" smtClean="0"/>
              <a:t>FusionCompute </a:t>
            </a:r>
            <a:r>
              <a:rPr lang="zh-CN" altLang="zh-CN" dirty="0" smtClean="0"/>
              <a:t>实现对</a:t>
            </a:r>
            <a:r>
              <a:rPr lang="en-US" altLang="zh-CN" dirty="0" smtClean="0"/>
              <a:t>x86</a:t>
            </a:r>
            <a:r>
              <a:rPr lang="zh-CN" altLang="zh-CN" dirty="0" smtClean="0"/>
              <a:t>服务器、存储和网络的虚拟化，形成</a:t>
            </a:r>
            <a:r>
              <a:rPr lang="en-US" altLang="zh-CN" dirty="0" smtClean="0"/>
              <a:t>IT</a:t>
            </a:r>
            <a:r>
              <a:rPr lang="zh-CN" altLang="zh-CN" dirty="0" smtClean="0"/>
              <a:t>弹性资源池。</a:t>
            </a:r>
            <a:endParaRPr lang="en-US" altLang="zh-CN" dirty="0" smtClean="0"/>
          </a:p>
          <a:p>
            <a:pPr lvl="0"/>
            <a:r>
              <a:rPr lang="en-US" altLang="zh-CN" dirty="0" smtClean="0"/>
              <a:t>FusionManager</a:t>
            </a:r>
            <a:r>
              <a:rPr lang="zh-CN" altLang="en-US" dirty="0" smtClean="0"/>
              <a:t>和</a:t>
            </a:r>
            <a:r>
              <a:rPr lang="en-US" altLang="zh-CN" dirty="0" smtClean="0"/>
              <a:t>FusionCompute</a:t>
            </a:r>
            <a:r>
              <a:rPr lang="zh-CN" altLang="en-US" dirty="0" smtClean="0"/>
              <a:t>之间的关系：</a:t>
            </a:r>
            <a:endParaRPr lang="en-US" altLang="zh-CN" dirty="0" smtClean="0"/>
          </a:p>
          <a:p>
            <a:pPr lvl="1"/>
            <a:r>
              <a:rPr lang="en-US" altLang="zh-CN" dirty="0" smtClean="0"/>
              <a:t>FusionCompute</a:t>
            </a:r>
            <a:r>
              <a:rPr lang="zh-CN" altLang="en-US" dirty="0" smtClean="0"/>
              <a:t>是个虚拟化系统，自身提供了虚拟资源池的管理功能。而</a:t>
            </a:r>
            <a:r>
              <a:rPr lang="en-US" altLang="zh-CN" dirty="0" smtClean="0"/>
              <a:t>FusionManager</a:t>
            </a:r>
            <a:r>
              <a:rPr lang="zh-CN" altLang="en-US" dirty="0" smtClean="0"/>
              <a:t>是一个大的云计算资源管理平台，可以统一管理数据中心里的硬件资源和虚拟资源。</a:t>
            </a:r>
            <a:endParaRPr lang="en-US" altLang="zh-CN" dirty="0" smtClean="0"/>
          </a:p>
          <a:p>
            <a:r>
              <a:rPr lang="en-US" altLang="zh-CN" dirty="0" smtClean="0"/>
              <a:t>FusionStorage</a:t>
            </a:r>
            <a:r>
              <a:rPr lang="zh-CN" altLang="zh-CN" dirty="0" smtClean="0"/>
              <a:t>在分布式存储软件系统的统一调度管理下，将多个（至少</a:t>
            </a:r>
            <a:r>
              <a:rPr lang="en-US" altLang="zh-CN" dirty="0" smtClean="0"/>
              <a:t>3</a:t>
            </a:r>
            <a:r>
              <a:rPr lang="zh-CN" altLang="zh-CN" dirty="0" smtClean="0"/>
              <a:t>个）服务器的硬盘组成统一的存储资源池。</a:t>
            </a:r>
            <a:r>
              <a:rPr lang="zh-CN" altLang="en-US" dirty="0" smtClean="0"/>
              <a:t>跟</a:t>
            </a:r>
            <a:r>
              <a:rPr lang="en-US" altLang="zh-CN" dirty="0" smtClean="0"/>
              <a:t>FusionCompute</a:t>
            </a:r>
            <a:r>
              <a:rPr lang="zh-CN" altLang="en-US" dirty="0" smtClean="0"/>
              <a:t>的存储虚拟化相比场景及原理不同：</a:t>
            </a:r>
            <a:endParaRPr lang="en-US" altLang="zh-CN" dirty="0" smtClean="0"/>
          </a:p>
          <a:p>
            <a:pPr lvl="1"/>
            <a:r>
              <a:rPr lang="en-US" altLang="zh-CN" dirty="0" smtClean="0"/>
              <a:t>FusionCompute</a:t>
            </a:r>
            <a:r>
              <a:rPr lang="zh-CN" altLang="en-US" dirty="0" smtClean="0"/>
              <a:t>的存储虚拟化：支持</a:t>
            </a:r>
            <a:r>
              <a:rPr lang="en-US" altLang="zh-CN" dirty="0" smtClean="0"/>
              <a:t>SAN</a:t>
            </a:r>
            <a:r>
              <a:rPr lang="zh-CN" altLang="en-US" dirty="0" smtClean="0"/>
              <a:t>设备、本地存储、以及</a:t>
            </a:r>
            <a:r>
              <a:rPr lang="en-US" altLang="zh-CN" dirty="0" smtClean="0"/>
              <a:t>FusionStorage</a:t>
            </a:r>
            <a:r>
              <a:rPr lang="zh-CN" altLang="en-US" dirty="0" smtClean="0"/>
              <a:t>提供的虚拟存储空间统一管理，向客户虚拟机提供文件存储能力。</a:t>
            </a:r>
            <a:endParaRPr lang="en-US" altLang="zh-CN" dirty="0" smtClean="0"/>
          </a:p>
          <a:p>
            <a:pPr lvl="1"/>
            <a:r>
              <a:rPr lang="en-US" altLang="zh-CN" dirty="0" smtClean="0"/>
              <a:t>FusionStorage</a:t>
            </a:r>
            <a:r>
              <a:rPr lang="zh-CN" altLang="en-US" dirty="0" smtClean="0"/>
              <a:t>：支持</a:t>
            </a:r>
            <a:r>
              <a:rPr lang="en-US" altLang="zh-CN" dirty="0" smtClean="0"/>
              <a:t>x86</a:t>
            </a:r>
            <a:r>
              <a:rPr lang="zh-CN" altLang="en-US" dirty="0" smtClean="0"/>
              <a:t>服务器的本地硬盘，将其组织成一个大规模分布式存储资源池，向上展现类似一个</a:t>
            </a:r>
            <a:r>
              <a:rPr lang="en-US" altLang="zh-CN" dirty="0" smtClean="0"/>
              <a:t>SAN</a:t>
            </a:r>
            <a:r>
              <a:rPr lang="zh-CN" altLang="en-US" dirty="0" smtClean="0"/>
              <a:t>存储。</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pPr lvl="1"/>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备注占位符 2"/>
          <p:cNvSpPr>
            <a:spLocks noGrp="1"/>
          </p:cNvSpPr>
          <p:nvPr>
            <p:ph type="body" idx="1"/>
          </p:nvPr>
        </p:nvSpPr>
        <p:spPr/>
        <p:txBody>
          <a:bodyPr/>
          <a:lstStyle/>
          <a:p>
            <a:r>
              <a:rPr lang="en-US" altLang="zh-CN" smtClean="0"/>
              <a:t>UltraVR </a:t>
            </a:r>
            <a:r>
              <a:rPr lang="zh-CN" altLang="en-US" smtClean="0"/>
              <a:t>容灾管理软件，</a:t>
            </a:r>
            <a:r>
              <a:rPr lang="zh-CN" altLang="zh-CN" smtClean="0"/>
              <a:t>提供基于存储</a:t>
            </a:r>
            <a:r>
              <a:rPr lang="en-US" altLang="zh-CN" smtClean="0"/>
              <a:t>LUN</a:t>
            </a:r>
            <a:r>
              <a:rPr lang="zh-CN" altLang="zh-CN" smtClean="0"/>
              <a:t>复制</a:t>
            </a:r>
            <a:r>
              <a:rPr lang="zh-CN" altLang="en-US" smtClean="0"/>
              <a:t>和</a:t>
            </a:r>
            <a:r>
              <a:rPr lang="zh-CN" altLang="zh-CN" smtClean="0"/>
              <a:t>基于主机复制的数据容灾</a:t>
            </a:r>
            <a:r>
              <a:rPr lang="zh-CN" altLang="en-US" smtClean="0"/>
              <a:t>方案</a:t>
            </a:r>
            <a:r>
              <a:rPr lang="zh-CN" altLang="zh-CN" smtClean="0"/>
              <a:t>。</a:t>
            </a:r>
            <a:endParaRPr lang="en-US" altLang="zh-CN" smtClean="0"/>
          </a:p>
          <a:p>
            <a:r>
              <a:rPr lang="en-US" altLang="zh-CN" smtClean="0"/>
              <a:t>Hyper-DP </a:t>
            </a:r>
            <a:r>
              <a:rPr lang="zh-CN" altLang="en-US" smtClean="0"/>
              <a:t>备份管理软件。</a:t>
            </a:r>
            <a:endParaRPr lang="en-US" altLang="zh-CN" smtClean="0"/>
          </a:p>
          <a:p>
            <a:r>
              <a:rPr lang="en-US" altLang="zh-CN" smtClean="0"/>
              <a:t>FusionCube </a:t>
            </a:r>
            <a:r>
              <a:rPr lang="zh-CN" altLang="en-US" smtClean="0"/>
              <a:t>华为自研融合一体机，在虚拟化层次上把所有设备融合在一起。</a:t>
            </a:r>
            <a:endParaRPr lang="en-US" altLang="zh-CN" smtClean="0"/>
          </a:p>
          <a:p>
            <a:r>
              <a:rPr lang="en-US" altLang="zh-CN" smtClean="0"/>
              <a:t>FusionAccess </a:t>
            </a:r>
            <a:r>
              <a:rPr lang="zh-CN" altLang="en-US" smtClean="0"/>
              <a:t>是桌面虚拟化解决方案，以服务器虚拟化为基础，允许多个桌面以虚拟机的形式独立运行，共享底层物理硬件资源。</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整合比： 物理服务器数量和在其上虚拟出的虚拟机数量的比值，即单台物理服务器可虚拟出的虚拟主机。如： </a:t>
            </a:r>
            <a:r>
              <a:rPr lang="en-US" altLang="zh-CN" smtClean="0"/>
              <a:t>6</a:t>
            </a:r>
            <a:r>
              <a:rPr lang="zh-CN" altLang="en-US" smtClean="0"/>
              <a:t>台刀片服务器上创建</a:t>
            </a:r>
            <a:r>
              <a:rPr lang="en-US" altLang="zh-CN" smtClean="0"/>
              <a:t>70</a:t>
            </a:r>
            <a:r>
              <a:rPr lang="zh-CN" altLang="en-US" smtClean="0"/>
              <a:t>个虚拟服务器，则整合比为</a:t>
            </a:r>
            <a:r>
              <a:rPr lang="en-US" altLang="zh-CN" smtClean="0"/>
              <a:t>11:1</a:t>
            </a:r>
            <a:r>
              <a:rPr lang="zh-CN" altLang="en-US" smtClean="0"/>
              <a:t>（ </a:t>
            </a:r>
            <a:r>
              <a:rPr lang="en-US" altLang="zh-CN" smtClean="0"/>
              <a:t>70</a:t>
            </a:r>
            <a:r>
              <a:rPr lang="zh-CN" altLang="en-US" smtClean="0"/>
              <a:t>除以</a:t>
            </a:r>
            <a:r>
              <a:rPr lang="en-US" altLang="zh-CN" smtClean="0"/>
              <a:t>6</a:t>
            </a:r>
            <a:r>
              <a:rPr lang="zh-CN" altLang="en-US" smtClean="0"/>
              <a:t>后取整）</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en-US" altLang="zh-CN" smtClean="0"/>
              <a:t>HA</a:t>
            </a:r>
            <a:r>
              <a:rPr lang="zh-CN" altLang="en-US" smtClean="0"/>
              <a:t>： </a:t>
            </a:r>
            <a:r>
              <a:rPr lang="en-US" altLang="zh-CN" smtClean="0"/>
              <a:t>High Availability</a:t>
            </a:r>
            <a:r>
              <a:rPr lang="zh-CN" altLang="en-US" smtClean="0"/>
              <a:t>，高可用性。一种虚拟机的特性，为所有在虚拟机上运行的业务提供易于使用、经济高效的能力。当物理机或虚拟机发生故障时，</a:t>
            </a:r>
            <a:r>
              <a:rPr lang="en-US" altLang="zh-CN" smtClean="0"/>
              <a:t>HA</a:t>
            </a:r>
            <a:r>
              <a:rPr lang="zh-CN" altLang="en-US" smtClean="0"/>
              <a:t>将停机时间和服务中断时间减至最低。通过尽量缩短因日常维护操作（计划）和突发的系统崩溃（非计划）所导致的停机时间，以提高系统和应用的可用性。</a:t>
            </a:r>
            <a:endParaRPr lang="en-US" altLang="zh-CN" smtClean="0"/>
          </a:p>
          <a:p>
            <a:r>
              <a:rPr lang="en-US" altLang="zh-CN" smtClean="0"/>
              <a:t>FT</a:t>
            </a:r>
            <a:r>
              <a:rPr lang="zh-CN" altLang="en-US" smtClean="0"/>
              <a:t>： </a:t>
            </a:r>
            <a:r>
              <a:rPr lang="en-US" altLang="zh-CN" smtClean="0"/>
              <a:t>Fault Tolerance</a:t>
            </a:r>
            <a:r>
              <a:rPr lang="zh-CN" altLang="en-US" smtClean="0"/>
              <a:t>，容错性。是指可以保证在一个功能模块的一个或多个部件失效的情况下，该功能模块可以继续以规定的性能指标运作，适用于高可用性需求的系统。</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endParaRPr lang="zh-CN" altLang="en-US" sz="3500" dirty="0">
              <a:solidFill>
                <a:srgbClr val="990000"/>
              </a:solidFill>
              <a:latin typeface="FrutigerNext LT Medium"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endParaRPr lang="zh-CN" altLang="en-US" sz="4000" dirty="0">
              <a:solidFill>
                <a:srgbClr val="4D4D4D"/>
              </a:solidFill>
              <a:latin typeface="Arial" panose="020B0604020202020204" pitchFamily="34" charset="0"/>
            </a:endParaRP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缩略语</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1.png"/><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2.jpeg"/><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4"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5"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6"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801370" rtl="0" eaLnBrk="0" fontAlgn="base" hangingPunct="0">
        <a:spcBef>
          <a:spcPct val="0"/>
        </a:spcBef>
        <a:spcAft>
          <a:spcPct val="0"/>
        </a:spcAft>
        <a:defRPr sz="3700" baseline="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jpeg"/><Relationship Id="rId7" Type="http://schemas.openxmlformats.org/officeDocument/2006/relationships/image" Target="../media/image29.jpe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jpeg"/><Relationship Id="rId7" Type="http://schemas.openxmlformats.org/officeDocument/2006/relationships/image" Target="../media/image29.jpe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jpeg"/><Relationship Id="rId7" Type="http://schemas.openxmlformats.org/officeDocument/2006/relationships/image" Target="../media/image44.jpe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0" Type="http://schemas.openxmlformats.org/officeDocument/2006/relationships/notesSlide" Target="../notesSlides/notesSlide16.xml"/><Relationship Id="rId1"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image" Target="../media/image4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55.jpe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image" Target="../media/image51.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58.jpeg"/><Relationship Id="rId3" Type="http://schemas.openxmlformats.org/officeDocument/2006/relationships/image" Target="../media/image46.jpeg"/><Relationship Id="rId2" Type="http://schemas.openxmlformats.org/officeDocument/2006/relationships/image" Target="../media/image57.jpeg"/><Relationship Id="rId1" Type="http://schemas.openxmlformats.org/officeDocument/2006/relationships/image" Target="../media/image56.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jpeg"/><Relationship Id="rId3" Type="http://schemas.openxmlformats.org/officeDocument/2006/relationships/image" Target="../media/image57.jpeg"/><Relationship Id="rId2" Type="http://schemas.openxmlformats.org/officeDocument/2006/relationships/image" Target="../media/image46.jpeg"/><Relationship Id="rId1" Type="http://schemas.openxmlformats.org/officeDocument/2006/relationships/image" Target="../media/image56.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33.jpeg"/><Relationship Id="rId10" Type="http://schemas.openxmlformats.org/officeDocument/2006/relationships/notesSlide" Target="../notesSlides/notesSlide23.xml"/><Relationship Id="rId1" Type="http://schemas.openxmlformats.org/officeDocument/2006/relationships/image" Target="../media/image4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6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71.png"/><Relationship Id="rId3" Type="http://schemas.openxmlformats.org/officeDocument/2006/relationships/image" Target="../media/image70.jpeg"/><Relationship Id="rId2" Type="http://schemas.openxmlformats.org/officeDocument/2006/relationships/image" Target="../media/image21.jpeg"/><Relationship Id="rId1" Type="http://schemas.openxmlformats.org/officeDocument/2006/relationships/image" Target="../media/image51.jpe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image" Target="../media/image76.jpe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33.jpeg"/><Relationship Id="rId2" Type="http://schemas.openxmlformats.org/officeDocument/2006/relationships/image" Target="../media/image73.png"/><Relationship Id="rId1" Type="http://schemas.openxmlformats.org/officeDocument/2006/relationships/image" Target="../media/image72.jpe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7.xml"/><Relationship Id="rId6" Type="http://schemas.openxmlformats.org/officeDocument/2006/relationships/image" Target="../media/image79.jpeg"/><Relationship Id="rId5" Type="http://schemas.openxmlformats.org/officeDocument/2006/relationships/image" Target="../media/image78.GIF"/><Relationship Id="rId4" Type="http://schemas.openxmlformats.org/officeDocument/2006/relationships/image" Target="../media/image33.jpeg"/><Relationship Id="rId3" Type="http://schemas.openxmlformats.org/officeDocument/2006/relationships/image" Target="../media/image73.png"/><Relationship Id="rId2" Type="http://schemas.openxmlformats.org/officeDocument/2006/relationships/image" Target="../media/image72.jpeg"/><Relationship Id="rId1" Type="http://schemas.openxmlformats.org/officeDocument/2006/relationships/image" Target="../media/image77.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9.jpeg"/><Relationship Id="rId3" Type="http://schemas.openxmlformats.org/officeDocument/2006/relationships/image" Target="../media/image33.jpeg"/><Relationship Id="rId2" Type="http://schemas.openxmlformats.org/officeDocument/2006/relationships/image" Target="../media/image73.png"/><Relationship Id="rId1" Type="http://schemas.openxmlformats.org/officeDocument/2006/relationships/image" Target="../media/image7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2.png"/><Relationship Id="rId2" Type="http://schemas.openxmlformats.org/officeDocument/2006/relationships/image" Target="../media/image65.png"/><Relationship Id="rId1" Type="http://schemas.openxmlformats.org/officeDocument/2006/relationships/image" Target="../media/image8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33.jpeg"/><Relationship Id="rId3" Type="http://schemas.openxmlformats.org/officeDocument/2006/relationships/image" Target="../media/image83.png"/><Relationship Id="rId2" Type="http://schemas.openxmlformats.org/officeDocument/2006/relationships/image" Target="../media/image44.jpe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9" Type="http://schemas.openxmlformats.org/officeDocument/2006/relationships/image" Target="../media/image92.png"/><Relationship Id="rId8" Type="http://schemas.openxmlformats.org/officeDocument/2006/relationships/image" Target="../media/image91.png"/><Relationship Id="rId7" Type="http://schemas.openxmlformats.org/officeDocument/2006/relationships/image" Target="../media/image90.png"/><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4" Type="http://schemas.openxmlformats.org/officeDocument/2006/relationships/notesSlide" Target="../notesSlides/notesSlide33.xml"/><Relationship Id="rId13" Type="http://schemas.openxmlformats.org/officeDocument/2006/relationships/slideLayout" Target="../slideLayouts/slideLayout7.xml"/><Relationship Id="rId12" Type="http://schemas.openxmlformats.org/officeDocument/2006/relationships/image" Target="../media/image95.GIF"/><Relationship Id="rId11" Type="http://schemas.openxmlformats.org/officeDocument/2006/relationships/image" Target="../media/image94.png"/><Relationship Id="rId10" Type="http://schemas.openxmlformats.org/officeDocument/2006/relationships/image" Target="../media/image93.GIF"/><Relationship Id="rId1" Type="http://schemas.openxmlformats.org/officeDocument/2006/relationships/image" Target="../media/image84.wmf"/></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3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0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03.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10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0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0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10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0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0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11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11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11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image" Target="../media/image19.jpe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hyperlink" Target="http://image.baidu.com/i?ct=503316480&amp;z=0&amp;tn=baiduimagedetail&amp;word=%BF%A8%CD%A8+%D0%C7%D0%C7+%D4%C2%C1%C1&amp;in=2836&amp;cl=2&amp;cm=1&amp;sc=0&amp;lm=-1&amp;pn=186&amp;rn=1&amp;di=1642388980&amp;ln=2000" TargetMode="External"/><Relationship Id="rId3" Type="http://schemas.openxmlformats.org/officeDocument/2006/relationships/image" Target="../media/image16.jpeg"/><Relationship Id="rId2" Type="http://schemas.openxmlformats.org/officeDocument/2006/relationships/hyperlink" Target="http://image.baidu.com/i?ct=503316480&amp;z=0&amp;tn=baiduimagedetail&amp;word=%BF%A8%CD%A8+%CC%AB%D1%F4&amp;in=27400&amp;cl=2&amp;cm=1&amp;sc=0&amp;lm=-1&amp;pn=69&amp;rn=1&amp;di=1579922220&amp;ln=2000" TargetMode="External"/><Relationship Id="rId1" Type="http://schemas.openxmlformats.org/officeDocument/2006/relationships/image" Target="../media/image15.emf"/></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22.jpeg"/><Relationship Id="rId3" Type="http://schemas.openxmlformats.org/officeDocument/2006/relationships/image" Target="../media/image15.emf"/><Relationship Id="rId2" Type="http://schemas.openxmlformats.org/officeDocument/2006/relationships/image" Target="../media/image21.jpeg"/><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8"/>
          <p:cNvSpPr>
            <a:spLocks noGrp="1" noChangeArrowheads="1"/>
          </p:cNvSpPr>
          <p:nvPr>
            <p:ph type="ctrTitle" sz="quarter"/>
          </p:nvPr>
        </p:nvSpPr>
        <p:spPr>
          <a:xfrm>
            <a:off x="215900" y="1851025"/>
            <a:ext cx="6985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smtClean="0">
                <a:latin typeface="+mj-ea"/>
              </a:rPr>
              <a:t>第</a:t>
            </a:r>
            <a:r>
              <a:rPr lang="zh-CN" altLang="en-US" dirty="0">
                <a:latin typeface="+mj-ea"/>
              </a:rPr>
              <a:t>五</a:t>
            </a:r>
            <a:r>
              <a:rPr lang="zh-CN" altLang="en-US" dirty="0" smtClean="0">
                <a:latin typeface="+mj-ea"/>
              </a:rPr>
              <a:t>章 </a:t>
            </a:r>
            <a:br>
              <a:rPr lang="en-US" altLang="zh-CN" dirty="0" smtClean="0">
                <a:latin typeface="+mj-ea"/>
              </a:rPr>
            </a:br>
            <a:r>
              <a:rPr lang="en-US" altLang="zh-CN" dirty="0" smtClean="0">
                <a:latin typeface="+mj-ea"/>
              </a:rPr>
              <a:t>FusionCompute</a:t>
            </a:r>
            <a:r>
              <a:rPr lang="zh-CN" altLang="en-US" dirty="0">
                <a:latin typeface="+mj-ea"/>
              </a:rPr>
              <a:t>架构原理</a:t>
            </a:r>
            <a:r>
              <a:rPr lang="en-US" altLang="zh-CN" dirty="0">
                <a:latin typeface="+mj-ea"/>
              </a:rPr>
              <a:t> </a:t>
            </a:r>
            <a:endParaRPr lang="zh-CN" altLang="en-US" dirty="0">
              <a:latin typeface="+mj-ea"/>
            </a:endParaRPr>
          </a:p>
        </p:txBody>
      </p:sp>
      <p:sp>
        <p:nvSpPr>
          <p:cNvPr id="1638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57"/>
          <p:cNvSpPr>
            <a:spLocks noChangeArrowheads="1"/>
          </p:cNvSpPr>
          <p:nvPr/>
        </p:nvSpPr>
        <p:spPr bwMode="auto">
          <a:xfrm>
            <a:off x="1619250" y="4868254"/>
            <a:ext cx="3600450" cy="1189038"/>
          </a:xfrm>
          <a:prstGeom prst="rect">
            <a:avLst/>
          </a:prstGeom>
          <a:solidFill>
            <a:srgbClr val="00B0F0"/>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endParaRPr lang="zh-CN" altLang="en-US" smtClean="0">
              <a:latin typeface="+mn-lt"/>
              <a:ea typeface="+mn-ea"/>
            </a:endParaRPr>
          </a:p>
        </p:txBody>
      </p:sp>
      <p:sp>
        <p:nvSpPr>
          <p:cNvPr id="14338" name="标题 18"/>
          <p:cNvSpPr>
            <a:spLocks noGrp="1"/>
          </p:cNvSpPr>
          <p:nvPr>
            <p:ph type="title"/>
          </p:nvPr>
        </p:nvSpPr>
        <p:spPr/>
        <p:txBody>
          <a:bodyPr/>
          <a:lstStyle/>
          <a:p>
            <a:r>
              <a:rPr lang="en-US" altLang="zh-CN" dirty="0" smtClean="0"/>
              <a:t>FusionCompute</a:t>
            </a:r>
            <a:r>
              <a:rPr lang="zh-CN" altLang="en-US" dirty="0" smtClean="0"/>
              <a:t>系统架构</a:t>
            </a:r>
            <a:endParaRPr lang="zh-CN" altLang="en-US" dirty="0" smtClean="0"/>
          </a:p>
        </p:txBody>
      </p:sp>
      <p:sp>
        <p:nvSpPr>
          <p:cNvPr id="32772" name="Rectangle 6"/>
          <p:cNvSpPr txBox="1">
            <a:spLocks noChangeArrowheads="1"/>
          </p:cNvSpPr>
          <p:nvPr/>
        </p:nvSpPr>
        <p:spPr bwMode="auto">
          <a:xfrm>
            <a:off x="665162" y="1146970"/>
            <a:ext cx="74898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90" tIns="38396" rIns="76790" bIns="38396" anchor="ctr"/>
          <a:lstStyle>
            <a:lvl1pPr marL="342900" indent="-342900" defTabSz="1022350">
              <a:defRPr sz="1000">
                <a:solidFill>
                  <a:schemeClr val="tx1"/>
                </a:solidFill>
                <a:latin typeface="FrutigerNext LT Regular"/>
                <a:ea typeface="宋体" panose="02010600030101010101" pitchFamily="2" charset="-122"/>
              </a:defRPr>
            </a:lvl1pPr>
            <a:lvl2pPr defTabSz="1022350">
              <a:defRPr sz="1000">
                <a:solidFill>
                  <a:schemeClr val="tx1"/>
                </a:solidFill>
                <a:latin typeface="FrutigerNext LT Regular"/>
                <a:ea typeface="宋体" panose="02010600030101010101" pitchFamily="2" charset="-122"/>
              </a:defRPr>
            </a:lvl2pPr>
            <a:lvl3pPr marL="1143000" indent="-228600" defTabSz="1022350">
              <a:defRPr sz="1000">
                <a:solidFill>
                  <a:schemeClr val="tx1"/>
                </a:solidFill>
                <a:latin typeface="FrutigerNext LT Regular"/>
                <a:ea typeface="宋体" panose="02010600030101010101" pitchFamily="2" charset="-122"/>
              </a:defRPr>
            </a:lvl3pPr>
            <a:lvl4pPr marL="1600200" indent="-228600" defTabSz="1022350">
              <a:defRPr sz="1000">
                <a:solidFill>
                  <a:schemeClr val="tx1"/>
                </a:solidFill>
                <a:latin typeface="FrutigerNext LT Regular"/>
                <a:ea typeface="宋体" panose="02010600030101010101" pitchFamily="2" charset="-122"/>
              </a:defRPr>
            </a:lvl4pPr>
            <a:lvl5pPr marL="2057400" indent="-228600" defTabSz="1022350">
              <a:defRPr sz="1000">
                <a:solidFill>
                  <a:schemeClr val="tx1"/>
                </a:solidFill>
                <a:latin typeface="FrutigerNext LT Regular"/>
                <a:ea typeface="宋体" panose="02010600030101010101" pitchFamily="2" charset="-122"/>
              </a:defRPr>
            </a:lvl5pPr>
            <a:lvl6pPr marL="25146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marL="0" lvl="1" eaLnBrk="1" hangingPunct="1">
              <a:lnSpc>
                <a:spcPct val="150000"/>
              </a:lnSpc>
              <a:buClr>
                <a:schemeClr val="tx2"/>
              </a:buClr>
              <a:buSzPct val="80000"/>
              <a:defRPr/>
            </a:pPr>
            <a:r>
              <a:rPr lang="en-US" altLang="zh-CN" sz="1600" dirty="0" smtClean="0">
                <a:latin typeface="+mn-lt"/>
                <a:ea typeface="+mn-ea"/>
              </a:rPr>
              <a:t>VRM </a:t>
            </a:r>
            <a:r>
              <a:rPr lang="zh-CN" altLang="en-US" sz="1600" dirty="0" smtClean="0">
                <a:latin typeface="+mn-lt"/>
                <a:ea typeface="+mn-ea"/>
              </a:rPr>
              <a:t>：虚拟资源管理，</a:t>
            </a:r>
            <a:r>
              <a:rPr lang="en-US" altLang="zh-CN" sz="1600" dirty="0" smtClean="0">
                <a:latin typeface="+mn-lt"/>
                <a:ea typeface="+mn-ea"/>
              </a:rPr>
              <a:t>FusionCompute</a:t>
            </a:r>
            <a:r>
              <a:rPr lang="zh-CN" altLang="en-US" sz="1600" dirty="0" smtClean="0">
                <a:latin typeface="+mn-lt"/>
                <a:ea typeface="+mn-ea"/>
              </a:rPr>
              <a:t>的管理中枢，负责资源的分配、调度，并提供统一的操作维护、资源监控、资源管理功能。</a:t>
            </a:r>
            <a:endParaRPr lang="en-US" altLang="zh-CN" sz="1600" dirty="0" smtClean="0">
              <a:latin typeface="+mn-lt"/>
              <a:ea typeface="+mn-ea"/>
            </a:endParaRPr>
          </a:p>
          <a:p>
            <a:pPr marL="0" lvl="1" eaLnBrk="1" hangingPunct="1">
              <a:lnSpc>
                <a:spcPct val="150000"/>
              </a:lnSpc>
              <a:buClr>
                <a:schemeClr val="tx2"/>
              </a:buClr>
              <a:buSzPct val="80000"/>
              <a:defRPr/>
            </a:pPr>
            <a:r>
              <a:rPr lang="en-US" altLang="zh-CN" sz="1600" dirty="0" smtClean="0">
                <a:latin typeface="+mn-lt"/>
                <a:ea typeface="+mn-ea"/>
              </a:rPr>
              <a:t>VNA </a:t>
            </a:r>
            <a:r>
              <a:rPr lang="zh-CN" altLang="en-US" sz="1600" dirty="0" smtClean="0">
                <a:latin typeface="+mn-lt"/>
                <a:ea typeface="+mn-ea"/>
              </a:rPr>
              <a:t>：虚拟节点代理，部署在</a:t>
            </a:r>
            <a:r>
              <a:rPr lang="en-US" altLang="zh-CN" sz="1600" dirty="0" smtClean="0">
                <a:latin typeface="+mn-lt"/>
                <a:ea typeface="+mn-ea"/>
              </a:rPr>
              <a:t>CNA</a:t>
            </a:r>
            <a:r>
              <a:rPr lang="zh-CN" altLang="en-US" sz="1600" dirty="0" smtClean="0">
                <a:latin typeface="+mn-lt"/>
                <a:ea typeface="+mn-ea"/>
              </a:rPr>
              <a:t>上，实施计算、存储、网络的虚拟化。</a:t>
            </a:r>
            <a:endParaRPr lang="en-US" altLang="zh-CN" sz="1600" dirty="0" smtClean="0">
              <a:latin typeface="+mn-lt"/>
              <a:ea typeface="+mn-ea"/>
            </a:endParaRPr>
          </a:p>
        </p:txBody>
      </p:sp>
      <p:sp>
        <p:nvSpPr>
          <p:cNvPr id="49" name="矩形 48"/>
          <p:cNvSpPr/>
          <p:nvPr/>
        </p:nvSpPr>
        <p:spPr bwMode="auto">
          <a:xfrm>
            <a:off x="1619250" y="2276872"/>
            <a:ext cx="5581650" cy="2339975"/>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32776" name="矩形 49"/>
          <p:cNvSpPr>
            <a:spLocks noChangeArrowheads="1"/>
          </p:cNvSpPr>
          <p:nvPr/>
        </p:nvSpPr>
        <p:spPr bwMode="auto">
          <a:xfrm>
            <a:off x="1835150" y="2709254"/>
            <a:ext cx="5149850" cy="287338"/>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dirty="0" smtClean="0">
                <a:latin typeface="+mn-lt"/>
                <a:ea typeface="+mn-ea"/>
              </a:rPr>
              <a:t>Presentation Service - </a:t>
            </a:r>
            <a:r>
              <a:rPr lang="en-US" altLang="zh-CN" dirty="0" err="1" smtClean="0">
                <a:latin typeface="+mn-lt"/>
                <a:ea typeface="+mn-ea"/>
              </a:rPr>
              <a:t>WebUI</a:t>
            </a:r>
            <a:endParaRPr lang="zh-CN" altLang="en-US" dirty="0" smtClean="0">
              <a:latin typeface="+mn-lt"/>
              <a:ea typeface="+mn-ea"/>
            </a:endParaRPr>
          </a:p>
        </p:txBody>
      </p:sp>
      <p:sp>
        <p:nvSpPr>
          <p:cNvPr id="32777" name="矩形 50"/>
          <p:cNvSpPr>
            <a:spLocks noChangeArrowheads="1"/>
          </p:cNvSpPr>
          <p:nvPr/>
        </p:nvSpPr>
        <p:spPr bwMode="auto">
          <a:xfrm>
            <a:off x="1835150" y="3068029"/>
            <a:ext cx="2484438" cy="28892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dirty="0" err="1" smtClean="0">
                <a:latin typeface="+mn-lt"/>
                <a:ea typeface="+mn-ea"/>
              </a:rPr>
              <a:t>BusinessProcess</a:t>
            </a:r>
            <a:r>
              <a:rPr lang="en-US" altLang="zh-CN" dirty="0" smtClean="0">
                <a:latin typeface="+mn-lt"/>
                <a:ea typeface="+mn-ea"/>
              </a:rPr>
              <a:t> </a:t>
            </a:r>
            <a:r>
              <a:rPr lang="zh-CN" altLang="en-US" dirty="0" smtClean="0">
                <a:latin typeface="+mn-lt"/>
                <a:ea typeface="+mn-ea"/>
              </a:rPr>
              <a:t>业务流程管理模块</a:t>
            </a:r>
            <a:endParaRPr lang="zh-CN" altLang="en-US" dirty="0" smtClean="0">
              <a:latin typeface="+mn-lt"/>
              <a:ea typeface="+mn-ea"/>
            </a:endParaRPr>
          </a:p>
        </p:txBody>
      </p:sp>
      <p:sp>
        <p:nvSpPr>
          <p:cNvPr id="32778" name="矩形 51"/>
          <p:cNvSpPr>
            <a:spLocks noChangeArrowheads="1"/>
          </p:cNvSpPr>
          <p:nvPr/>
        </p:nvSpPr>
        <p:spPr bwMode="auto">
          <a:xfrm>
            <a:off x="4427538" y="3068029"/>
            <a:ext cx="2557462" cy="28892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mtClean="0">
                <a:latin typeface="+mn-lt"/>
                <a:ea typeface="+mn-ea"/>
              </a:rPr>
              <a:t>RestAPI</a:t>
            </a:r>
            <a:r>
              <a:rPr lang="zh-CN" altLang="en-US" smtClean="0">
                <a:latin typeface="+mn-lt"/>
                <a:ea typeface="+mn-ea"/>
              </a:rPr>
              <a:t>接口</a:t>
            </a:r>
            <a:endParaRPr lang="zh-CN" altLang="en-US" smtClean="0">
              <a:latin typeface="+mn-lt"/>
              <a:ea typeface="+mn-ea"/>
            </a:endParaRPr>
          </a:p>
        </p:txBody>
      </p:sp>
      <p:sp>
        <p:nvSpPr>
          <p:cNvPr id="32779" name="矩形 52"/>
          <p:cNvSpPr>
            <a:spLocks noChangeArrowheads="1"/>
          </p:cNvSpPr>
          <p:nvPr/>
        </p:nvSpPr>
        <p:spPr bwMode="auto">
          <a:xfrm>
            <a:off x="1835150" y="3464904"/>
            <a:ext cx="5149850" cy="287338"/>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dirty="0" err="1" smtClean="0">
                <a:latin typeface="+mn-lt"/>
                <a:ea typeface="+mn-ea"/>
              </a:rPr>
              <a:t>BusinessService</a:t>
            </a:r>
            <a:r>
              <a:rPr lang="en-US" altLang="zh-CN" dirty="0" smtClean="0">
                <a:latin typeface="+mn-lt"/>
                <a:ea typeface="+mn-ea"/>
              </a:rPr>
              <a:t> - </a:t>
            </a:r>
            <a:r>
              <a:rPr lang="zh-CN" altLang="en-US" dirty="0" smtClean="0">
                <a:latin typeface="+mn-lt"/>
                <a:ea typeface="+mn-ea"/>
              </a:rPr>
              <a:t>计算、存储、网络、日志、性能等管理服务</a:t>
            </a:r>
            <a:endParaRPr lang="zh-CN" altLang="en-US" dirty="0" smtClean="0">
              <a:latin typeface="+mn-lt"/>
              <a:ea typeface="+mn-ea"/>
            </a:endParaRPr>
          </a:p>
        </p:txBody>
      </p:sp>
      <p:sp>
        <p:nvSpPr>
          <p:cNvPr id="32780" name="矩形 54"/>
          <p:cNvSpPr>
            <a:spLocks noChangeArrowheads="1"/>
          </p:cNvSpPr>
          <p:nvPr/>
        </p:nvSpPr>
        <p:spPr bwMode="auto">
          <a:xfrm>
            <a:off x="1835150" y="3860192"/>
            <a:ext cx="5149850" cy="28892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mtClean="0">
                <a:latin typeface="+mn-lt"/>
                <a:ea typeface="+mn-ea"/>
              </a:rPr>
              <a:t>DataService - </a:t>
            </a:r>
            <a:r>
              <a:rPr lang="zh-CN" altLang="en-US" smtClean="0">
                <a:latin typeface="+mn-lt"/>
                <a:ea typeface="+mn-ea"/>
              </a:rPr>
              <a:t>数据访问服务层</a:t>
            </a:r>
            <a:endParaRPr lang="zh-CN" altLang="en-US" smtClean="0">
              <a:latin typeface="+mn-lt"/>
              <a:ea typeface="+mn-ea"/>
            </a:endParaRPr>
          </a:p>
        </p:txBody>
      </p:sp>
      <p:sp>
        <p:nvSpPr>
          <p:cNvPr id="32781" name="矩形 55"/>
          <p:cNvSpPr>
            <a:spLocks noChangeArrowheads="1"/>
          </p:cNvSpPr>
          <p:nvPr/>
        </p:nvSpPr>
        <p:spPr bwMode="auto">
          <a:xfrm>
            <a:off x="2879725" y="5012717"/>
            <a:ext cx="1079500" cy="360362"/>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mtClean="0">
                <a:latin typeface="+mn-lt"/>
                <a:ea typeface="+mn-ea"/>
              </a:rPr>
              <a:t>VNA</a:t>
            </a:r>
            <a:endParaRPr lang="zh-CN" altLang="en-US" smtClean="0">
              <a:latin typeface="+mn-lt"/>
              <a:ea typeface="+mn-ea"/>
            </a:endParaRPr>
          </a:p>
        </p:txBody>
      </p:sp>
      <p:sp>
        <p:nvSpPr>
          <p:cNvPr id="32782" name="流程图: 磁盘 56"/>
          <p:cNvSpPr>
            <a:spLocks noChangeArrowheads="1"/>
          </p:cNvSpPr>
          <p:nvPr/>
        </p:nvSpPr>
        <p:spPr bwMode="auto">
          <a:xfrm>
            <a:off x="5508625" y="4868254"/>
            <a:ext cx="1476375" cy="684213"/>
          </a:xfrm>
          <a:prstGeom prst="flowChartMagneticDisk">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mtClean="0">
                <a:latin typeface="+mn-lt"/>
                <a:ea typeface="+mn-ea"/>
              </a:rPr>
              <a:t>Database</a:t>
            </a:r>
            <a:endParaRPr lang="zh-CN" altLang="en-US" smtClean="0">
              <a:latin typeface="+mn-lt"/>
              <a:ea typeface="+mn-ea"/>
            </a:endParaRPr>
          </a:p>
        </p:txBody>
      </p:sp>
      <p:sp>
        <p:nvSpPr>
          <p:cNvPr id="32783" name="矩形 58"/>
          <p:cNvSpPr>
            <a:spLocks noChangeArrowheads="1"/>
          </p:cNvSpPr>
          <p:nvPr/>
        </p:nvSpPr>
        <p:spPr bwMode="auto">
          <a:xfrm>
            <a:off x="1835150" y="4257067"/>
            <a:ext cx="5149850" cy="287337"/>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dirty="0" smtClean="0">
                <a:latin typeface="+mn-lt"/>
                <a:ea typeface="+mn-ea"/>
              </a:rPr>
              <a:t>Connectivity Service - CNA</a:t>
            </a:r>
            <a:r>
              <a:rPr lang="zh-CN" altLang="en-US" dirty="0" smtClean="0">
                <a:latin typeface="+mn-lt"/>
                <a:ea typeface="+mn-ea"/>
              </a:rPr>
              <a:t>与数据库对接模块服务层</a:t>
            </a:r>
            <a:endParaRPr lang="zh-CN" altLang="en-US" dirty="0" smtClean="0">
              <a:latin typeface="+mn-lt"/>
              <a:ea typeface="+mn-ea"/>
            </a:endParaRPr>
          </a:p>
        </p:txBody>
      </p:sp>
      <p:sp>
        <p:nvSpPr>
          <p:cNvPr id="32784" name="矩形 59"/>
          <p:cNvSpPr>
            <a:spLocks noChangeArrowheads="1"/>
          </p:cNvSpPr>
          <p:nvPr/>
        </p:nvSpPr>
        <p:spPr bwMode="auto">
          <a:xfrm>
            <a:off x="1692275" y="5625492"/>
            <a:ext cx="1116013" cy="35877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r>
              <a:rPr lang="zh-CN" altLang="en-US" dirty="0" smtClean="0">
                <a:latin typeface="+mn-lt"/>
                <a:ea typeface="+mn-ea"/>
              </a:rPr>
              <a:t>计算虚拟化组件</a:t>
            </a:r>
            <a:endParaRPr lang="zh-CN" altLang="en-US" dirty="0" smtClean="0">
              <a:latin typeface="+mn-lt"/>
              <a:ea typeface="+mn-ea"/>
            </a:endParaRPr>
          </a:p>
        </p:txBody>
      </p:sp>
      <p:sp>
        <p:nvSpPr>
          <p:cNvPr id="32785" name="矩形 60"/>
          <p:cNvSpPr>
            <a:spLocks noChangeArrowheads="1"/>
          </p:cNvSpPr>
          <p:nvPr/>
        </p:nvSpPr>
        <p:spPr bwMode="auto">
          <a:xfrm>
            <a:off x="2879725" y="5625492"/>
            <a:ext cx="1079500" cy="35877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r>
              <a:rPr lang="zh-CN" altLang="en-US" smtClean="0">
                <a:latin typeface="+mn-lt"/>
                <a:ea typeface="+mn-ea"/>
              </a:rPr>
              <a:t>网络虚拟化组件</a:t>
            </a:r>
            <a:endParaRPr lang="zh-CN" altLang="en-US" smtClean="0">
              <a:latin typeface="+mn-lt"/>
              <a:ea typeface="+mn-ea"/>
            </a:endParaRPr>
          </a:p>
        </p:txBody>
      </p:sp>
      <p:sp>
        <p:nvSpPr>
          <p:cNvPr id="32786" name="矩形 61"/>
          <p:cNvSpPr>
            <a:spLocks noChangeArrowheads="1"/>
          </p:cNvSpPr>
          <p:nvPr/>
        </p:nvSpPr>
        <p:spPr bwMode="auto">
          <a:xfrm>
            <a:off x="4067175" y="5625492"/>
            <a:ext cx="1081088" cy="358775"/>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r>
              <a:rPr lang="zh-CN" altLang="en-US" smtClean="0">
                <a:latin typeface="+mn-lt"/>
                <a:ea typeface="+mn-ea"/>
              </a:rPr>
              <a:t>存储虚拟化组件</a:t>
            </a:r>
            <a:endParaRPr lang="zh-CN" altLang="en-US" smtClean="0">
              <a:latin typeface="+mn-lt"/>
              <a:ea typeface="+mn-ea"/>
            </a:endParaRPr>
          </a:p>
        </p:txBody>
      </p:sp>
      <p:sp>
        <p:nvSpPr>
          <p:cNvPr id="64" name="矩形 63"/>
          <p:cNvSpPr/>
          <p:nvPr/>
        </p:nvSpPr>
        <p:spPr bwMode="auto">
          <a:xfrm>
            <a:off x="1655763" y="4941279"/>
            <a:ext cx="828675" cy="2524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050" dirty="0">
                <a:latin typeface="+mn-lt"/>
                <a:ea typeface="+mn-ea"/>
              </a:rPr>
              <a:t>CNA</a:t>
            </a:r>
            <a:endParaRPr lang="zh-CN" altLang="en-US" sz="1050" dirty="0">
              <a:latin typeface="+mn-lt"/>
              <a:ea typeface="+mn-ea"/>
            </a:endParaRPr>
          </a:p>
        </p:txBody>
      </p:sp>
      <p:sp>
        <p:nvSpPr>
          <p:cNvPr id="65" name="矩形 64"/>
          <p:cNvSpPr/>
          <p:nvPr/>
        </p:nvSpPr>
        <p:spPr bwMode="auto">
          <a:xfrm>
            <a:off x="1655763" y="2385404"/>
            <a:ext cx="2484437" cy="2159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050" dirty="0">
                <a:latin typeface="+mn-lt"/>
                <a:ea typeface="+mn-ea"/>
              </a:rPr>
              <a:t>VRM High Level Architecture</a:t>
            </a:r>
            <a:endParaRPr lang="zh-CN" altLang="en-US" sz="1050" dirty="0">
              <a:latin typeface="+mn-lt"/>
              <a:ea typeface="+mn-ea"/>
            </a:endParaRPr>
          </a:p>
        </p:txBody>
      </p:sp>
      <p:cxnSp>
        <p:nvCxnSpPr>
          <p:cNvPr id="32787" name="直接连接符 66"/>
          <p:cNvCxnSpPr>
            <a:cxnSpLocks noChangeShapeType="1"/>
            <a:endCxn id="32782" idx="1"/>
          </p:cNvCxnSpPr>
          <p:nvPr/>
        </p:nvCxnSpPr>
        <p:spPr bwMode="auto">
          <a:xfrm>
            <a:off x="6245225" y="4538054"/>
            <a:ext cx="1588" cy="3302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88" name="直接连接符 69"/>
          <p:cNvCxnSpPr>
            <a:cxnSpLocks noChangeShapeType="1"/>
            <a:endCxn id="32770" idx="0"/>
          </p:cNvCxnSpPr>
          <p:nvPr/>
        </p:nvCxnSpPr>
        <p:spPr bwMode="auto">
          <a:xfrm>
            <a:off x="3417888" y="4547579"/>
            <a:ext cx="1587" cy="3206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89" name="直接连接符 73"/>
          <p:cNvCxnSpPr>
            <a:cxnSpLocks noChangeShapeType="1"/>
            <a:stCxn id="32781" idx="2"/>
            <a:endCxn id="32784" idx="0"/>
          </p:cNvCxnSpPr>
          <p:nvPr/>
        </p:nvCxnSpPr>
        <p:spPr bwMode="auto">
          <a:xfrm flipH="1">
            <a:off x="2249488" y="5373079"/>
            <a:ext cx="1169987" cy="2524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90" name="直接连接符 74"/>
          <p:cNvCxnSpPr>
            <a:cxnSpLocks noChangeShapeType="1"/>
            <a:stCxn id="32781" idx="2"/>
            <a:endCxn id="32785" idx="0"/>
          </p:cNvCxnSpPr>
          <p:nvPr/>
        </p:nvCxnSpPr>
        <p:spPr bwMode="auto">
          <a:xfrm>
            <a:off x="3419475" y="5373079"/>
            <a:ext cx="0" cy="2524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91" name="直接连接符 77"/>
          <p:cNvCxnSpPr>
            <a:cxnSpLocks noChangeShapeType="1"/>
            <a:stCxn id="32781" idx="2"/>
            <a:endCxn id="32786" idx="0"/>
          </p:cNvCxnSpPr>
          <p:nvPr/>
        </p:nvCxnSpPr>
        <p:spPr bwMode="auto">
          <a:xfrm>
            <a:off x="3419475" y="5373079"/>
            <a:ext cx="1189038" cy="2524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8"/>
          <p:cNvSpPr>
            <a:spLocks noGrp="1"/>
          </p:cNvSpPr>
          <p:nvPr>
            <p:ph type="title"/>
          </p:nvPr>
        </p:nvSpPr>
        <p:spPr/>
        <p:txBody>
          <a:bodyPr/>
          <a:lstStyle/>
          <a:p>
            <a:pPr eaLnBrk="1" hangingPunct="1">
              <a:defRPr/>
            </a:pPr>
            <a:r>
              <a:rPr lang="zh-CN" altLang="en-US" sz="3200" dirty="0" smtClean="0">
                <a:latin typeface="+mn-lt"/>
              </a:rPr>
              <a:t>灵活的管理架构，规模大小自如</a:t>
            </a:r>
            <a:endParaRPr lang="zh-CN" altLang="en-US" sz="3200" dirty="0" smtClean="0">
              <a:latin typeface="+mn-lt"/>
            </a:endParaRPr>
          </a:p>
        </p:txBody>
      </p:sp>
      <p:sp>
        <p:nvSpPr>
          <p:cNvPr id="34819" name="Rectangle 6"/>
          <p:cNvSpPr txBox="1">
            <a:spLocks noChangeArrowheads="1"/>
          </p:cNvSpPr>
          <p:nvPr/>
        </p:nvSpPr>
        <p:spPr bwMode="auto">
          <a:xfrm>
            <a:off x="528638" y="4902200"/>
            <a:ext cx="8466137"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90" tIns="38396" rIns="76790" bIns="38396" anchor="ctr"/>
          <a:lstStyle>
            <a:lvl1pPr marL="342900" indent="-342900" defTabSz="1022350">
              <a:defRPr sz="1000">
                <a:solidFill>
                  <a:schemeClr val="tx1"/>
                </a:solidFill>
                <a:latin typeface="FrutigerNext LT Regular"/>
                <a:ea typeface="宋体" panose="02010600030101010101" pitchFamily="2" charset="-122"/>
              </a:defRPr>
            </a:lvl1pPr>
            <a:lvl2pPr defTabSz="1022350">
              <a:defRPr sz="1000">
                <a:solidFill>
                  <a:schemeClr val="tx1"/>
                </a:solidFill>
                <a:latin typeface="FrutigerNext LT Regular"/>
                <a:ea typeface="宋体" panose="02010600030101010101" pitchFamily="2" charset="-122"/>
              </a:defRPr>
            </a:lvl2pPr>
            <a:lvl3pPr marL="1143000" indent="-228600" defTabSz="1022350">
              <a:defRPr sz="1000">
                <a:solidFill>
                  <a:schemeClr val="tx1"/>
                </a:solidFill>
                <a:latin typeface="FrutigerNext LT Regular"/>
                <a:ea typeface="宋体" panose="02010600030101010101" pitchFamily="2" charset="-122"/>
              </a:defRPr>
            </a:lvl3pPr>
            <a:lvl4pPr marL="1600200" indent="-228600" defTabSz="1022350">
              <a:defRPr sz="1000">
                <a:solidFill>
                  <a:schemeClr val="tx1"/>
                </a:solidFill>
                <a:latin typeface="FrutigerNext LT Regular"/>
                <a:ea typeface="宋体" panose="02010600030101010101" pitchFamily="2" charset="-122"/>
              </a:defRPr>
            </a:lvl4pPr>
            <a:lvl5pPr marL="2057400" indent="-228600" defTabSz="1022350">
              <a:defRPr sz="1000">
                <a:solidFill>
                  <a:schemeClr val="tx1"/>
                </a:solidFill>
                <a:latin typeface="FrutigerNext LT Regular"/>
                <a:ea typeface="宋体" panose="02010600030101010101" pitchFamily="2" charset="-122"/>
              </a:defRPr>
            </a:lvl5pPr>
            <a:lvl6pPr marL="25146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marL="0" lvl="1" eaLnBrk="1" hangingPunct="1">
              <a:lnSpc>
                <a:spcPct val="150000"/>
              </a:lnSpc>
              <a:buClr>
                <a:schemeClr val="tx2"/>
              </a:buClr>
              <a:buSzPct val="80000"/>
              <a:buFont typeface="Arial" panose="020B0604020202020204" pitchFamily="34" charset="0"/>
              <a:buChar char="•"/>
              <a:defRPr/>
            </a:pPr>
            <a:r>
              <a:rPr lang="zh-CN" altLang="en-US" sz="1400" dirty="0" smtClean="0">
                <a:latin typeface="+mn-lt"/>
                <a:ea typeface="+mn-ea"/>
              </a:rPr>
              <a:t> 每个逻辑集群支持</a:t>
            </a:r>
            <a:r>
              <a:rPr lang="en-US" altLang="zh-CN" sz="1400" b="1" dirty="0" smtClean="0">
                <a:solidFill>
                  <a:srgbClr val="990000"/>
                </a:solidFill>
                <a:latin typeface="+mn-lt"/>
                <a:ea typeface="+mn-ea"/>
              </a:rPr>
              <a:t>128</a:t>
            </a:r>
            <a:r>
              <a:rPr lang="zh-CN" altLang="en-US" sz="1400" b="1" dirty="0" smtClean="0">
                <a:solidFill>
                  <a:srgbClr val="990000"/>
                </a:solidFill>
                <a:latin typeface="+mn-lt"/>
                <a:ea typeface="+mn-ea"/>
              </a:rPr>
              <a:t>物理机， </a:t>
            </a:r>
            <a:r>
              <a:rPr lang="en-US" altLang="zh-CN" sz="1400" b="1" dirty="0" smtClean="0">
                <a:solidFill>
                  <a:srgbClr val="990000"/>
                </a:solidFill>
                <a:latin typeface="+mn-lt"/>
                <a:ea typeface="+mn-ea"/>
              </a:rPr>
              <a:t>3,000</a:t>
            </a:r>
            <a:r>
              <a:rPr lang="zh-CN" altLang="en-US" sz="1400" b="1" dirty="0" smtClean="0">
                <a:solidFill>
                  <a:srgbClr val="990000"/>
                </a:solidFill>
                <a:latin typeface="+mn-lt"/>
                <a:ea typeface="+mn-ea"/>
              </a:rPr>
              <a:t>台虚拟机</a:t>
            </a:r>
            <a:endParaRPr lang="en-US" altLang="zh-CN" sz="1400" b="1" dirty="0" smtClean="0">
              <a:solidFill>
                <a:srgbClr val="990000"/>
              </a:solidFill>
              <a:latin typeface="+mn-lt"/>
              <a:ea typeface="+mn-ea"/>
            </a:endParaRPr>
          </a:p>
          <a:p>
            <a:pPr marL="0" lvl="1" eaLnBrk="1" hangingPunct="1">
              <a:lnSpc>
                <a:spcPct val="150000"/>
              </a:lnSpc>
              <a:buClr>
                <a:schemeClr val="tx2"/>
              </a:buClr>
              <a:buSzPct val="80000"/>
              <a:buFont typeface="Arial" panose="020B0604020202020204" pitchFamily="34" charset="0"/>
              <a:buChar char="•"/>
              <a:defRPr/>
            </a:pPr>
            <a:r>
              <a:rPr lang="zh-CN" altLang="en-US" sz="1400" dirty="0" smtClean="0">
                <a:latin typeface="+mn-lt"/>
                <a:ea typeface="+mn-ea"/>
              </a:rPr>
              <a:t> 高可用性设计： </a:t>
            </a:r>
            <a:r>
              <a:rPr lang="en-US" altLang="zh-CN" sz="1400" b="1" dirty="0" smtClean="0">
                <a:solidFill>
                  <a:srgbClr val="990000"/>
                </a:solidFill>
                <a:latin typeface="+mn-lt"/>
                <a:ea typeface="+mn-ea"/>
              </a:rPr>
              <a:t>VRM</a:t>
            </a:r>
            <a:r>
              <a:rPr lang="zh-CN" altLang="en-US" sz="1400" b="1" dirty="0" smtClean="0">
                <a:solidFill>
                  <a:srgbClr val="990000"/>
                </a:solidFill>
                <a:latin typeface="+mn-lt"/>
                <a:ea typeface="+mn-ea"/>
              </a:rPr>
              <a:t>（虚拟化部署或者物理部署）主备部署</a:t>
            </a:r>
            <a:r>
              <a:rPr lang="zh-CN" altLang="en-US" sz="1400" dirty="0" smtClean="0">
                <a:latin typeface="+mn-lt"/>
                <a:ea typeface="+mn-ea"/>
              </a:rPr>
              <a:t>，保证系统可用性</a:t>
            </a:r>
            <a:endParaRPr lang="en-US" altLang="zh-CN" sz="1400" dirty="0" smtClean="0">
              <a:latin typeface="+mn-lt"/>
              <a:ea typeface="+mn-ea"/>
            </a:endParaRPr>
          </a:p>
          <a:p>
            <a:pPr marL="0" lvl="1" eaLnBrk="1" hangingPunct="1">
              <a:lnSpc>
                <a:spcPct val="150000"/>
              </a:lnSpc>
              <a:buClr>
                <a:schemeClr val="tx2"/>
              </a:buClr>
              <a:buSzPct val="80000"/>
              <a:buFont typeface="Arial" panose="020B0604020202020204" pitchFamily="34" charset="0"/>
              <a:buChar char="•"/>
              <a:defRPr/>
            </a:pPr>
            <a:r>
              <a:rPr lang="zh-CN" altLang="en-US" sz="1400" dirty="0" smtClean="0">
                <a:latin typeface="+mn-lt"/>
                <a:ea typeface="+mn-ea"/>
              </a:rPr>
              <a:t> 超大容量设计： 通过最多</a:t>
            </a:r>
            <a:r>
              <a:rPr lang="en-US" altLang="zh-CN" sz="1400" dirty="0" smtClean="0">
                <a:latin typeface="+mn-lt"/>
                <a:ea typeface="+mn-ea"/>
              </a:rPr>
              <a:t>16</a:t>
            </a:r>
            <a:r>
              <a:rPr lang="zh-CN" altLang="en-US" sz="1400" dirty="0" smtClean="0">
                <a:latin typeface="+mn-lt"/>
                <a:ea typeface="+mn-ea"/>
              </a:rPr>
              <a:t>个</a:t>
            </a:r>
            <a:r>
              <a:rPr lang="en-US" altLang="zh-CN" sz="1400" dirty="0" smtClean="0">
                <a:latin typeface="+mn-lt"/>
                <a:ea typeface="+mn-ea"/>
              </a:rPr>
              <a:t>VRM</a:t>
            </a:r>
            <a:r>
              <a:rPr lang="zh-CN" altLang="en-US" sz="1400" dirty="0" smtClean="0">
                <a:latin typeface="+mn-lt"/>
                <a:ea typeface="+mn-ea"/>
              </a:rPr>
              <a:t>级连，</a:t>
            </a:r>
            <a:r>
              <a:rPr lang="zh-CN" altLang="en-US" sz="1400" b="1" dirty="0" smtClean="0">
                <a:solidFill>
                  <a:srgbClr val="990000"/>
                </a:solidFill>
                <a:latin typeface="+mn-lt"/>
                <a:ea typeface="+mn-ea"/>
              </a:rPr>
              <a:t>最大可支持</a:t>
            </a:r>
            <a:r>
              <a:rPr lang="en-US" altLang="zh-CN" sz="1400" b="1" dirty="0" smtClean="0">
                <a:solidFill>
                  <a:srgbClr val="990000"/>
                </a:solidFill>
                <a:latin typeface="+mn-lt"/>
                <a:ea typeface="+mn-ea"/>
              </a:rPr>
              <a:t>4,096</a:t>
            </a:r>
            <a:r>
              <a:rPr lang="zh-CN" altLang="en-US" sz="1400" b="1" dirty="0" smtClean="0">
                <a:solidFill>
                  <a:srgbClr val="990000"/>
                </a:solidFill>
                <a:latin typeface="+mn-lt"/>
                <a:ea typeface="+mn-ea"/>
              </a:rPr>
              <a:t>物理机， </a:t>
            </a:r>
            <a:r>
              <a:rPr lang="en-US" altLang="zh-CN" sz="1400" b="1" dirty="0" smtClean="0">
                <a:solidFill>
                  <a:srgbClr val="990000"/>
                </a:solidFill>
                <a:latin typeface="+mn-lt"/>
                <a:ea typeface="+mn-ea"/>
              </a:rPr>
              <a:t>80,000</a:t>
            </a:r>
            <a:r>
              <a:rPr lang="zh-CN" altLang="en-US" sz="1400" b="1" dirty="0" smtClean="0">
                <a:solidFill>
                  <a:srgbClr val="990000"/>
                </a:solidFill>
                <a:latin typeface="+mn-lt"/>
                <a:ea typeface="+mn-ea"/>
              </a:rPr>
              <a:t>虚拟机部署</a:t>
            </a:r>
            <a:endParaRPr lang="en-US" altLang="zh-CN" sz="1400" b="1" dirty="0" smtClean="0">
              <a:latin typeface="+mn-lt"/>
              <a:ea typeface="+mn-ea"/>
            </a:endParaRPr>
          </a:p>
        </p:txBody>
      </p:sp>
      <p:grpSp>
        <p:nvGrpSpPr>
          <p:cNvPr id="34820" name="Group 140"/>
          <p:cNvGrpSpPr/>
          <p:nvPr/>
        </p:nvGrpSpPr>
        <p:grpSpPr bwMode="auto">
          <a:xfrm>
            <a:off x="574675" y="1849438"/>
            <a:ext cx="4168775" cy="406400"/>
            <a:chOff x="4656" y="470"/>
            <a:chExt cx="927" cy="576"/>
          </a:xfrm>
        </p:grpSpPr>
        <p:sp>
          <p:nvSpPr>
            <p:cNvPr id="35072" name="Rectangle 141"/>
            <p:cNvSpPr>
              <a:spLocks noChangeArrowheads="1"/>
            </p:cNvSpPr>
            <p:nvPr/>
          </p:nvSpPr>
          <p:spPr bwMode="auto">
            <a:xfrm>
              <a:off x="4668" y="508"/>
              <a:ext cx="915" cy="443"/>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3" name="Rectangle 142"/>
            <p:cNvSpPr>
              <a:spLocks noChangeArrowheads="1"/>
            </p:cNvSpPr>
            <p:nvPr/>
          </p:nvSpPr>
          <p:spPr bwMode="auto">
            <a:xfrm>
              <a:off x="4656" y="470"/>
              <a:ext cx="72" cy="574"/>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4" name="Rectangle 143"/>
            <p:cNvSpPr>
              <a:spLocks noChangeArrowheads="1"/>
            </p:cNvSpPr>
            <p:nvPr/>
          </p:nvSpPr>
          <p:spPr bwMode="auto">
            <a:xfrm>
              <a:off x="5520" y="470"/>
              <a:ext cx="63" cy="574"/>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5" name="AutoShape 144"/>
            <p:cNvSpPr>
              <a:spLocks noChangeArrowheads="1"/>
            </p:cNvSpPr>
            <p:nvPr/>
          </p:nvSpPr>
          <p:spPr bwMode="auto">
            <a:xfrm>
              <a:off x="4656" y="470"/>
              <a:ext cx="927"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76" name="AutoShape 145"/>
            <p:cNvSpPr>
              <a:spLocks noChangeArrowheads="1"/>
            </p:cNvSpPr>
            <p:nvPr/>
          </p:nvSpPr>
          <p:spPr bwMode="auto">
            <a:xfrm flipV="1">
              <a:off x="4656" y="999"/>
              <a:ext cx="922"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821" name="Group 140"/>
          <p:cNvGrpSpPr/>
          <p:nvPr/>
        </p:nvGrpSpPr>
        <p:grpSpPr bwMode="auto">
          <a:xfrm>
            <a:off x="430213" y="1970088"/>
            <a:ext cx="4168775" cy="427037"/>
            <a:chOff x="4656" y="438"/>
            <a:chExt cx="927" cy="608"/>
          </a:xfrm>
        </p:grpSpPr>
        <p:sp>
          <p:nvSpPr>
            <p:cNvPr id="35067" name="Rectangle 141"/>
            <p:cNvSpPr>
              <a:spLocks noChangeArrowheads="1"/>
            </p:cNvSpPr>
            <p:nvPr/>
          </p:nvSpPr>
          <p:spPr bwMode="auto">
            <a:xfrm>
              <a:off x="4668" y="580"/>
              <a:ext cx="915" cy="436"/>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68" name="Rectangle 142"/>
            <p:cNvSpPr>
              <a:spLocks noChangeArrowheads="1"/>
            </p:cNvSpPr>
            <p:nvPr/>
          </p:nvSpPr>
          <p:spPr bwMode="auto">
            <a:xfrm>
              <a:off x="4656" y="470"/>
              <a:ext cx="72" cy="574"/>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69" name="Rectangle 143"/>
            <p:cNvSpPr>
              <a:spLocks noChangeArrowheads="1"/>
            </p:cNvSpPr>
            <p:nvPr/>
          </p:nvSpPr>
          <p:spPr bwMode="auto">
            <a:xfrm>
              <a:off x="5520" y="470"/>
              <a:ext cx="63" cy="574"/>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0" name="AutoShape 144"/>
            <p:cNvSpPr>
              <a:spLocks noChangeArrowheads="1"/>
            </p:cNvSpPr>
            <p:nvPr/>
          </p:nvSpPr>
          <p:spPr bwMode="auto">
            <a:xfrm>
              <a:off x="4656" y="438"/>
              <a:ext cx="927"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71" name="AutoShape 145"/>
            <p:cNvSpPr>
              <a:spLocks noChangeArrowheads="1"/>
            </p:cNvSpPr>
            <p:nvPr/>
          </p:nvSpPr>
          <p:spPr bwMode="auto">
            <a:xfrm flipV="1">
              <a:off x="4656" y="999"/>
              <a:ext cx="922"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822" name="Rectangle 254"/>
          <p:cNvSpPr>
            <a:spLocks noChangeArrowheads="1"/>
          </p:cNvSpPr>
          <p:nvPr/>
        </p:nvSpPr>
        <p:spPr bwMode="auto">
          <a:xfrm>
            <a:off x="1511300" y="2028825"/>
            <a:ext cx="19081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1200" b="1" dirty="0" smtClean="0">
                <a:latin typeface="+mn-lt"/>
                <a:ea typeface="+mn-ea"/>
              </a:rPr>
              <a:t>集群管理</a:t>
            </a:r>
            <a:r>
              <a:rPr lang="en-US" altLang="zh-CN" sz="1200" b="1" dirty="0" smtClean="0">
                <a:latin typeface="+mn-lt"/>
                <a:ea typeface="+mn-ea"/>
              </a:rPr>
              <a:t>V</a:t>
            </a:r>
            <a:r>
              <a:rPr lang="en-GB" altLang="zh-CN" sz="1200" b="1" dirty="0" smtClean="0">
                <a:latin typeface="+mn-lt"/>
                <a:ea typeface="+mn-ea"/>
              </a:rPr>
              <a:t>RM</a:t>
            </a:r>
            <a:r>
              <a:rPr lang="zh-CN" altLang="en-US" sz="1200" b="1" dirty="0" smtClean="0">
                <a:latin typeface="+mn-lt"/>
                <a:ea typeface="+mn-ea"/>
              </a:rPr>
              <a:t>（主备）</a:t>
            </a:r>
            <a:endParaRPr lang="en-US" altLang="zh-CN" sz="1200" b="1" dirty="0" smtClean="0">
              <a:latin typeface="+mn-lt"/>
              <a:ea typeface="+mn-ea"/>
            </a:endParaRPr>
          </a:p>
        </p:txBody>
      </p:sp>
      <p:pic>
        <p:nvPicPr>
          <p:cNvPr id="34823" name="Picture 267" descr="guang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0350" y="2560638"/>
            <a:ext cx="4667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4" name="组合 32"/>
          <p:cNvGrpSpPr/>
          <p:nvPr/>
        </p:nvGrpSpPr>
        <p:grpSpPr bwMode="auto">
          <a:xfrm>
            <a:off x="433388" y="3262313"/>
            <a:ext cx="730250" cy="354012"/>
            <a:chOff x="520700" y="3873500"/>
            <a:chExt cx="3187700" cy="596900"/>
          </a:xfrm>
        </p:grpSpPr>
        <p:pic>
          <p:nvPicPr>
            <p:cNvPr id="35065" name="Picture 197" descr="9"/>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66" name="Rectangle 268"/>
            <p:cNvSpPr>
              <a:spLocks noChangeArrowheads="1"/>
            </p:cNvSpPr>
            <p:nvPr/>
          </p:nvSpPr>
          <p:spPr bwMode="auto">
            <a:xfrm>
              <a:off x="1359202" y="3953801"/>
              <a:ext cx="1046399" cy="39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25" name="Group 14"/>
          <p:cNvGrpSpPr/>
          <p:nvPr/>
        </p:nvGrpSpPr>
        <p:grpSpPr bwMode="auto">
          <a:xfrm flipV="1">
            <a:off x="419100" y="2447925"/>
            <a:ext cx="4208463" cy="384175"/>
            <a:chOff x="1410" y="2922"/>
            <a:chExt cx="912" cy="384"/>
          </a:xfrm>
        </p:grpSpPr>
        <p:sp>
          <p:nvSpPr>
            <p:cNvPr id="37" name="Freeform 15"/>
            <p:cNvSpPr/>
            <p:nvPr/>
          </p:nvSpPr>
          <p:spPr bwMode="auto">
            <a:xfrm rot="-10800000">
              <a:off x="1410" y="2922"/>
              <a:ext cx="544" cy="278"/>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38" name="Freeform 16"/>
            <p:cNvSpPr/>
            <p:nvPr/>
          </p:nvSpPr>
          <p:spPr bwMode="auto">
            <a:xfrm rot="-10800000">
              <a:off x="1706" y="3200"/>
              <a:ext cx="320" cy="106"/>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39" name="Freeform 17"/>
            <p:cNvSpPr/>
            <p:nvPr/>
          </p:nvSpPr>
          <p:spPr bwMode="auto">
            <a:xfrm rot="-10800000">
              <a:off x="1778" y="2924"/>
              <a:ext cx="544"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40" name="Freeform 18"/>
            <p:cNvSpPr/>
            <p:nvPr/>
          </p:nvSpPr>
          <p:spPr bwMode="auto">
            <a:xfrm rot="-10800000">
              <a:off x="1778" y="3024"/>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grpSp>
      <p:grpSp>
        <p:nvGrpSpPr>
          <p:cNvPr id="34826" name="组合 40"/>
          <p:cNvGrpSpPr/>
          <p:nvPr/>
        </p:nvGrpSpPr>
        <p:grpSpPr bwMode="auto">
          <a:xfrm>
            <a:off x="460375" y="2886075"/>
            <a:ext cx="269875" cy="341313"/>
            <a:chOff x="3700535" y="850900"/>
            <a:chExt cx="414265" cy="576263"/>
          </a:xfrm>
        </p:grpSpPr>
        <p:pic>
          <p:nvPicPr>
            <p:cNvPr id="35059"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60" name="Rectangle 254"/>
            <p:cNvSpPr>
              <a:spLocks noChangeArrowheads="1"/>
            </p:cNvSpPr>
            <p:nvPr/>
          </p:nvSpPr>
          <p:spPr bwMode="auto">
            <a:xfrm>
              <a:off x="3700535" y="917908"/>
              <a:ext cx="402082"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7" name="组合 43"/>
          <p:cNvGrpSpPr/>
          <p:nvPr/>
        </p:nvGrpSpPr>
        <p:grpSpPr bwMode="auto">
          <a:xfrm>
            <a:off x="884238" y="2886075"/>
            <a:ext cx="268287" cy="341313"/>
            <a:chOff x="3700535" y="850900"/>
            <a:chExt cx="414265" cy="576263"/>
          </a:xfrm>
        </p:grpSpPr>
        <p:pic>
          <p:nvPicPr>
            <p:cNvPr id="35057"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8"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8" name="组合 46"/>
          <p:cNvGrpSpPr/>
          <p:nvPr/>
        </p:nvGrpSpPr>
        <p:grpSpPr bwMode="auto">
          <a:xfrm>
            <a:off x="1306513" y="2886075"/>
            <a:ext cx="268287" cy="341313"/>
            <a:chOff x="3700535" y="850900"/>
            <a:chExt cx="414265" cy="576263"/>
          </a:xfrm>
        </p:grpSpPr>
        <p:pic>
          <p:nvPicPr>
            <p:cNvPr id="35055"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6"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9" name="组合 49"/>
          <p:cNvGrpSpPr/>
          <p:nvPr/>
        </p:nvGrpSpPr>
        <p:grpSpPr bwMode="auto">
          <a:xfrm>
            <a:off x="1728788" y="2886075"/>
            <a:ext cx="268287" cy="341313"/>
            <a:chOff x="3700535" y="850900"/>
            <a:chExt cx="414265" cy="576263"/>
          </a:xfrm>
        </p:grpSpPr>
        <p:pic>
          <p:nvPicPr>
            <p:cNvPr id="35053"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4"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0" name="组合 52"/>
          <p:cNvGrpSpPr/>
          <p:nvPr/>
        </p:nvGrpSpPr>
        <p:grpSpPr bwMode="auto">
          <a:xfrm>
            <a:off x="2151063" y="2886075"/>
            <a:ext cx="268287" cy="341313"/>
            <a:chOff x="3700535" y="850900"/>
            <a:chExt cx="414265" cy="576263"/>
          </a:xfrm>
        </p:grpSpPr>
        <p:pic>
          <p:nvPicPr>
            <p:cNvPr id="35051"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2"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1" name="组合 55"/>
          <p:cNvGrpSpPr/>
          <p:nvPr/>
        </p:nvGrpSpPr>
        <p:grpSpPr bwMode="auto">
          <a:xfrm>
            <a:off x="2547938" y="2894013"/>
            <a:ext cx="268287" cy="341312"/>
            <a:chOff x="3700535" y="850900"/>
            <a:chExt cx="414265" cy="576263"/>
          </a:xfrm>
        </p:grpSpPr>
        <p:pic>
          <p:nvPicPr>
            <p:cNvPr id="35049"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0" name="Rectangle 254"/>
            <p:cNvSpPr>
              <a:spLocks noChangeArrowheads="1"/>
            </p:cNvSpPr>
            <p:nvPr/>
          </p:nvSpPr>
          <p:spPr bwMode="auto">
            <a:xfrm>
              <a:off x="3700535" y="917907"/>
              <a:ext cx="402009"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2" name="组合 58"/>
          <p:cNvGrpSpPr/>
          <p:nvPr/>
        </p:nvGrpSpPr>
        <p:grpSpPr bwMode="auto">
          <a:xfrm>
            <a:off x="3067050" y="2894013"/>
            <a:ext cx="269875" cy="341312"/>
            <a:chOff x="3700535" y="850900"/>
            <a:chExt cx="414265" cy="576263"/>
          </a:xfrm>
        </p:grpSpPr>
        <p:pic>
          <p:nvPicPr>
            <p:cNvPr id="35047"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8"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3" name="组合 61"/>
          <p:cNvGrpSpPr/>
          <p:nvPr/>
        </p:nvGrpSpPr>
        <p:grpSpPr bwMode="auto">
          <a:xfrm>
            <a:off x="3489325" y="2894013"/>
            <a:ext cx="269875" cy="341312"/>
            <a:chOff x="3700535" y="850900"/>
            <a:chExt cx="414265" cy="576263"/>
          </a:xfrm>
        </p:grpSpPr>
        <p:pic>
          <p:nvPicPr>
            <p:cNvPr id="35045"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6"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4" name="组合 64"/>
          <p:cNvGrpSpPr/>
          <p:nvPr/>
        </p:nvGrpSpPr>
        <p:grpSpPr bwMode="auto">
          <a:xfrm>
            <a:off x="3911600" y="2894013"/>
            <a:ext cx="269875" cy="341312"/>
            <a:chOff x="3700535" y="850900"/>
            <a:chExt cx="414265" cy="576263"/>
          </a:xfrm>
        </p:grpSpPr>
        <p:pic>
          <p:nvPicPr>
            <p:cNvPr id="35043"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4"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5" name="组合 67"/>
          <p:cNvGrpSpPr/>
          <p:nvPr/>
        </p:nvGrpSpPr>
        <p:grpSpPr bwMode="auto">
          <a:xfrm>
            <a:off x="4333875" y="2894013"/>
            <a:ext cx="269875" cy="341312"/>
            <a:chOff x="3700535" y="850900"/>
            <a:chExt cx="414265" cy="576263"/>
          </a:xfrm>
        </p:grpSpPr>
        <p:pic>
          <p:nvPicPr>
            <p:cNvPr id="35041"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2"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6" name="组合 70"/>
          <p:cNvGrpSpPr/>
          <p:nvPr/>
        </p:nvGrpSpPr>
        <p:grpSpPr bwMode="auto">
          <a:xfrm>
            <a:off x="1303338" y="3270250"/>
            <a:ext cx="730250" cy="352425"/>
            <a:chOff x="520700" y="3873500"/>
            <a:chExt cx="3187700" cy="596900"/>
          </a:xfrm>
        </p:grpSpPr>
        <p:pic>
          <p:nvPicPr>
            <p:cNvPr id="35039" name="Picture 197" descr="9"/>
            <p:cNvPicPr>
              <a:picLocks noChangeAspect="1" noChangeArrowheads="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0" name="Rectangle 268"/>
            <p:cNvSpPr>
              <a:spLocks noChangeArrowheads="1"/>
            </p:cNvSpPr>
            <p:nvPr/>
          </p:nvSpPr>
          <p:spPr bwMode="auto">
            <a:xfrm>
              <a:off x="1359202" y="3954162"/>
              <a:ext cx="1046399"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7" name="组合 73"/>
          <p:cNvGrpSpPr/>
          <p:nvPr/>
        </p:nvGrpSpPr>
        <p:grpSpPr bwMode="auto">
          <a:xfrm>
            <a:off x="3932238" y="3262313"/>
            <a:ext cx="731837" cy="354012"/>
            <a:chOff x="520700" y="3873500"/>
            <a:chExt cx="3187700" cy="596900"/>
          </a:xfrm>
        </p:grpSpPr>
        <p:pic>
          <p:nvPicPr>
            <p:cNvPr id="35037" name="Picture 197" descr="9"/>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8" name="Rectangle 268"/>
            <p:cNvSpPr>
              <a:spLocks noChangeArrowheads="1"/>
            </p:cNvSpPr>
            <p:nvPr/>
          </p:nvSpPr>
          <p:spPr bwMode="auto">
            <a:xfrm>
              <a:off x="1364300" y="3953801"/>
              <a:ext cx="1044126" cy="39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8" name="组合 76"/>
          <p:cNvGrpSpPr/>
          <p:nvPr/>
        </p:nvGrpSpPr>
        <p:grpSpPr bwMode="auto">
          <a:xfrm>
            <a:off x="3068638" y="3270250"/>
            <a:ext cx="731837" cy="352425"/>
            <a:chOff x="520700" y="3873500"/>
            <a:chExt cx="3187700" cy="596900"/>
          </a:xfrm>
        </p:grpSpPr>
        <p:pic>
          <p:nvPicPr>
            <p:cNvPr id="35035" name="Picture 197" descr="9"/>
            <p:cNvPicPr>
              <a:picLocks noChangeAspect="1" noChangeArrowheads="1"/>
            </p:cNvPicPr>
            <p:nvPr/>
          </p:nvPicPr>
          <p:blipFill>
            <a:blip r:embed="rId5"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6" name="Rectangle 268"/>
            <p:cNvSpPr>
              <a:spLocks noChangeArrowheads="1"/>
            </p:cNvSpPr>
            <p:nvPr/>
          </p:nvSpPr>
          <p:spPr bwMode="auto">
            <a:xfrm>
              <a:off x="1364300" y="3954162"/>
              <a:ext cx="1044126"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9" name="组合 79"/>
          <p:cNvGrpSpPr/>
          <p:nvPr/>
        </p:nvGrpSpPr>
        <p:grpSpPr bwMode="auto">
          <a:xfrm>
            <a:off x="2147888" y="3270250"/>
            <a:ext cx="730250" cy="352425"/>
            <a:chOff x="520700" y="3873500"/>
            <a:chExt cx="3187700" cy="596900"/>
          </a:xfrm>
        </p:grpSpPr>
        <p:pic>
          <p:nvPicPr>
            <p:cNvPr id="35033" name="Picture 197" descr="9"/>
            <p:cNvPicPr>
              <a:picLocks noChangeAspect="1" noChangeArrowheads="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4" name="Rectangle 268"/>
            <p:cNvSpPr>
              <a:spLocks noChangeArrowheads="1"/>
            </p:cNvSpPr>
            <p:nvPr/>
          </p:nvSpPr>
          <p:spPr bwMode="auto">
            <a:xfrm>
              <a:off x="1359202" y="3954162"/>
              <a:ext cx="1046399"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40" name="Group 102"/>
          <p:cNvGrpSpPr/>
          <p:nvPr/>
        </p:nvGrpSpPr>
        <p:grpSpPr bwMode="auto">
          <a:xfrm>
            <a:off x="457200" y="3651250"/>
            <a:ext cx="2408238" cy="412750"/>
            <a:chOff x="1343" y="912"/>
            <a:chExt cx="878" cy="583"/>
          </a:xfrm>
        </p:grpSpPr>
        <p:sp>
          <p:nvSpPr>
            <p:cNvPr id="35028" name="Rectangle 103"/>
            <p:cNvSpPr>
              <a:spLocks noChangeArrowheads="1"/>
            </p:cNvSpPr>
            <p:nvPr/>
          </p:nvSpPr>
          <p:spPr bwMode="auto">
            <a:xfrm>
              <a:off x="1344" y="912"/>
              <a:ext cx="864" cy="574"/>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9" name="Rectangle 104"/>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30" name="Rectangle 105"/>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31" name="AutoShape 106"/>
            <p:cNvSpPr>
              <a:spLocks noChangeArrowheads="1"/>
            </p:cNvSpPr>
            <p:nvPr/>
          </p:nvSpPr>
          <p:spPr bwMode="auto">
            <a:xfrm>
              <a:off x="1348"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5032" name="AutoShape 107"/>
            <p:cNvSpPr>
              <a:spLocks noChangeArrowheads="1"/>
            </p:cNvSpPr>
            <p:nvPr/>
          </p:nvSpPr>
          <p:spPr bwMode="auto">
            <a:xfrm flipV="1">
              <a:off x="1344" y="1448"/>
              <a:ext cx="87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41" name="Rectangle 254"/>
          <p:cNvSpPr>
            <a:spLocks noChangeArrowheads="1"/>
          </p:cNvSpPr>
          <p:nvPr/>
        </p:nvSpPr>
        <p:spPr bwMode="auto">
          <a:xfrm>
            <a:off x="1220788" y="3725863"/>
            <a:ext cx="2603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SAN</a:t>
            </a:r>
            <a:endParaRPr lang="en-US" altLang="zh-CN" sz="1100" b="1" smtClean="0">
              <a:latin typeface="+mn-lt"/>
              <a:ea typeface="+mn-ea"/>
            </a:endParaRPr>
          </a:p>
        </p:txBody>
      </p:sp>
      <p:grpSp>
        <p:nvGrpSpPr>
          <p:cNvPr id="34842" name="Group 102"/>
          <p:cNvGrpSpPr/>
          <p:nvPr/>
        </p:nvGrpSpPr>
        <p:grpSpPr bwMode="auto">
          <a:xfrm>
            <a:off x="3082925" y="3665538"/>
            <a:ext cx="1560513" cy="412750"/>
            <a:chOff x="1333" y="912"/>
            <a:chExt cx="888" cy="583"/>
          </a:xfrm>
        </p:grpSpPr>
        <p:sp>
          <p:nvSpPr>
            <p:cNvPr id="35023" name="Rectangle 103"/>
            <p:cNvSpPr>
              <a:spLocks noChangeArrowheads="1"/>
            </p:cNvSpPr>
            <p:nvPr/>
          </p:nvSpPr>
          <p:spPr bwMode="auto">
            <a:xfrm>
              <a:off x="1333" y="912"/>
              <a:ext cx="864" cy="574"/>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4" name="Rectangle 104"/>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5" name="Rectangle 105"/>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6" name="AutoShape 106"/>
            <p:cNvSpPr>
              <a:spLocks noChangeArrowheads="1"/>
            </p:cNvSpPr>
            <p:nvPr/>
          </p:nvSpPr>
          <p:spPr bwMode="auto">
            <a:xfrm>
              <a:off x="1348"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5027" name="AutoShape 107"/>
            <p:cNvSpPr>
              <a:spLocks noChangeArrowheads="1"/>
            </p:cNvSpPr>
            <p:nvPr/>
          </p:nvSpPr>
          <p:spPr bwMode="auto">
            <a:xfrm flipV="1">
              <a:off x="1344" y="1448"/>
              <a:ext cx="87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43" name="Rectangle 254"/>
          <p:cNvSpPr>
            <a:spLocks noChangeArrowheads="1"/>
          </p:cNvSpPr>
          <p:nvPr/>
        </p:nvSpPr>
        <p:spPr bwMode="auto">
          <a:xfrm>
            <a:off x="3765550" y="3732213"/>
            <a:ext cx="2603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1100" b="1" smtClean="0">
                <a:latin typeface="+mn-lt"/>
                <a:ea typeface="+mn-ea"/>
              </a:rPr>
              <a:t>本地存储</a:t>
            </a:r>
            <a:endParaRPr lang="en-US" altLang="zh-CN" sz="1100" b="1" smtClean="0">
              <a:latin typeface="+mn-lt"/>
              <a:ea typeface="+mn-ea"/>
            </a:endParaRPr>
          </a:p>
        </p:txBody>
      </p:sp>
      <p:grpSp>
        <p:nvGrpSpPr>
          <p:cNvPr id="34844" name="组合 96"/>
          <p:cNvGrpSpPr/>
          <p:nvPr/>
        </p:nvGrpSpPr>
        <p:grpSpPr bwMode="auto">
          <a:xfrm>
            <a:off x="4991100" y="2763838"/>
            <a:ext cx="1806575" cy="1295400"/>
            <a:chOff x="425573" y="2251051"/>
            <a:chExt cx="4324557" cy="2415951"/>
          </a:xfrm>
        </p:grpSpPr>
        <p:grpSp>
          <p:nvGrpSpPr>
            <p:cNvPr id="34945" name="Group 140"/>
            <p:cNvGrpSpPr/>
            <p:nvPr/>
          </p:nvGrpSpPr>
          <p:grpSpPr bwMode="auto">
            <a:xfrm>
              <a:off x="580873" y="2251051"/>
              <a:ext cx="4169257" cy="459768"/>
              <a:chOff x="4656" y="435"/>
              <a:chExt cx="927" cy="622"/>
            </a:xfrm>
          </p:grpSpPr>
          <p:sp>
            <p:nvSpPr>
              <p:cNvPr id="35018" name="Rectangle 141"/>
              <p:cNvSpPr>
                <a:spLocks noChangeArrowheads="1"/>
              </p:cNvSpPr>
              <p:nvPr/>
            </p:nvSpPr>
            <p:spPr bwMode="auto">
              <a:xfrm>
                <a:off x="4668" y="435"/>
                <a:ext cx="915" cy="621"/>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9" name="Rectangle 142"/>
              <p:cNvSpPr>
                <a:spLocks noChangeArrowheads="1"/>
              </p:cNvSpPr>
              <p:nvPr/>
            </p:nvSpPr>
            <p:spPr bwMode="auto">
              <a:xfrm>
                <a:off x="4656" y="471"/>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20" name="Rectangle 143"/>
              <p:cNvSpPr>
                <a:spLocks noChangeArrowheads="1"/>
              </p:cNvSpPr>
              <p:nvPr/>
            </p:nvSpPr>
            <p:spPr bwMode="auto">
              <a:xfrm>
                <a:off x="5520" y="471"/>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21" name="AutoShape 144"/>
              <p:cNvSpPr>
                <a:spLocks noChangeArrowheads="1"/>
              </p:cNvSpPr>
              <p:nvPr/>
            </p:nvSpPr>
            <p:spPr bwMode="auto">
              <a:xfrm>
                <a:off x="4656" y="471"/>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22" name="AutoShape 145"/>
              <p:cNvSpPr>
                <a:spLocks noChangeArrowheads="1"/>
              </p:cNvSpPr>
              <p:nvPr/>
            </p:nvSpPr>
            <p:spPr bwMode="auto">
              <a:xfrm flipV="1">
                <a:off x="4656" y="996"/>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946" name="Group 140"/>
            <p:cNvGrpSpPr/>
            <p:nvPr/>
          </p:nvGrpSpPr>
          <p:grpSpPr bwMode="auto">
            <a:xfrm>
              <a:off x="437092" y="2402314"/>
              <a:ext cx="4169257" cy="495987"/>
              <a:chOff x="4656" y="438"/>
              <a:chExt cx="927" cy="671"/>
            </a:xfrm>
          </p:grpSpPr>
          <p:sp>
            <p:nvSpPr>
              <p:cNvPr id="35013" name="Rectangle 141"/>
              <p:cNvSpPr>
                <a:spLocks noChangeArrowheads="1"/>
              </p:cNvSpPr>
              <p:nvPr/>
            </p:nvSpPr>
            <p:spPr bwMode="auto">
              <a:xfrm>
                <a:off x="4668" y="486"/>
                <a:ext cx="915" cy="649"/>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4" name="Rectangle 142"/>
              <p:cNvSpPr>
                <a:spLocks noChangeArrowheads="1"/>
              </p:cNvSpPr>
              <p:nvPr/>
            </p:nvSpPr>
            <p:spPr bwMode="auto">
              <a:xfrm>
                <a:off x="4656" y="470"/>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5" name="Rectangle 143"/>
              <p:cNvSpPr>
                <a:spLocks noChangeArrowheads="1"/>
              </p:cNvSpPr>
              <p:nvPr/>
            </p:nvSpPr>
            <p:spPr bwMode="auto">
              <a:xfrm>
                <a:off x="5519" y="470"/>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6" name="AutoShape 144"/>
              <p:cNvSpPr>
                <a:spLocks noChangeArrowheads="1"/>
              </p:cNvSpPr>
              <p:nvPr/>
            </p:nvSpPr>
            <p:spPr bwMode="auto">
              <a:xfrm>
                <a:off x="4656" y="438"/>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17" name="AutoShape 145"/>
              <p:cNvSpPr>
                <a:spLocks noChangeArrowheads="1"/>
              </p:cNvSpPr>
              <p:nvPr/>
            </p:nvSpPr>
            <p:spPr bwMode="auto">
              <a:xfrm flipV="1">
                <a:off x="4656" y="998"/>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947" name="Rectangle 254"/>
            <p:cNvSpPr>
              <a:spLocks noChangeArrowheads="1"/>
            </p:cNvSpPr>
            <p:nvPr/>
          </p:nvSpPr>
          <p:spPr bwMode="auto">
            <a:xfrm>
              <a:off x="1520013" y="2464223"/>
              <a:ext cx="1903870"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900" b="1" smtClean="0">
                  <a:latin typeface="+mn-lt"/>
                  <a:ea typeface="+mn-ea"/>
                </a:rPr>
                <a:t>集群管理</a:t>
              </a:r>
              <a:r>
                <a:rPr lang="en-US" altLang="zh-CN" sz="900" b="1" smtClean="0">
                  <a:latin typeface="+mn-lt"/>
                  <a:ea typeface="+mn-ea"/>
                </a:rPr>
                <a:t>V</a:t>
              </a:r>
              <a:r>
                <a:rPr lang="en-GB" altLang="zh-CN" sz="900" b="1" smtClean="0">
                  <a:latin typeface="+mn-lt"/>
                  <a:ea typeface="+mn-ea"/>
                </a:rPr>
                <a:t>RM</a:t>
              </a:r>
              <a:r>
                <a:rPr lang="zh-CN" altLang="en-US" sz="900" b="1" smtClean="0">
                  <a:latin typeface="+mn-lt"/>
                  <a:ea typeface="+mn-ea"/>
                </a:rPr>
                <a:t>（主备）</a:t>
              </a:r>
              <a:endParaRPr lang="en-US" altLang="zh-CN" sz="900" b="1" smtClean="0">
                <a:latin typeface="+mn-lt"/>
                <a:ea typeface="+mn-ea"/>
              </a:endParaRPr>
            </a:p>
          </p:txBody>
        </p:sp>
        <p:pic>
          <p:nvPicPr>
            <p:cNvPr id="34948" name="Picture 267" descr="guang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6862" y="3073989"/>
              <a:ext cx="466316" cy="1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949" name="组合 76"/>
            <p:cNvGrpSpPr/>
            <p:nvPr/>
          </p:nvGrpSpPr>
          <p:grpSpPr bwMode="auto">
            <a:xfrm>
              <a:off x="439997" y="3810488"/>
              <a:ext cx="730623" cy="370574"/>
              <a:chOff x="520700" y="3873500"/>
              <a:chExt cx="3187700" cy="596900"/>
            </a:xfrm>
          </p:grpSpPr>
          <p:pic>
            <p:nvPicPr>
              <p:cNvPr id="3501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12" name="Rectangle 268"/>
              <p:cNvSpPr>
                <a:spLocks noChangeArrowheads="1"/>
              </p:cNvSpPr>
              <p:nvPr/>
            </p:nvSpPr>
            <p:spPr bwMode="auto">
              <a:xfrm>
                <a:off x="1369668" y="3955965"/>
                <a:ext cx="104453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50" name="Group 14"/>
            <p:cNvGrpSpPr/>
            <p:nvPr/>
          </p:nvGrpSpPr>
          <p:grpSpPr bwMode="auto">
            <a:xfrm flipV="1">
              <a:off x="425573" y="2863356"/>
              <a:ext cx="4209435" cy="403097"/>
              <a:chOff x="1410" y="2922"/>
              <a:chExt cx="912" cy="384"/>
            </a:xfrm>
          </p:grpSpPr>
          <p:sp>
            <p:nvSpPr>
              <p:cNvPr id="160" name="Freeform 15"/>
              <p:cNvSpPr/>
              <p:nvPr/>
            </p:nvSpPr>
            <p:spPr bwMode="auto">
              <a:xfrm rot="-10800000">
                <a:off x="1410" y="2922"/>
                <a:ext cx="544" cy="276"/>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1" name="Freeform 16"/>
              <p:cNvSpPr/>
              <p:nvPr/>
            </p:nvSpPr>
            <p:spPr bwMode="auto">
              <a:xfrm rot="-10800000">
                <a:off x="1706" y="3198"/>
                <a:ext cx="319"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2" name="Freeform 17"/>
              <p:cNvSpPr/>
              <p:nvPr/>
            </p:nvSpPr>
            <p:spPr bwMode="auto">
              <a:xfrm rot="-10800000">
                <a:off x="1778" y="2922"/>
                <a:ext cx="544"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3" name="Freeform 18"/>
              <p:cNvSpPr/>
              <p:nvPr/>
            </p:nvSpPr>
            <p:spPr bwMode="auto">
              <a:xfrm rot="-10800000">
                <a:off x="1778" y="3023"/>
                <a:ext cx="176"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nvGrpSpPr>
            <p:cNvPr id="34951" name="组合 128"/>
            <p:cNvGrpSpPr/>
            <p:nvPr/>
          </p:nvGrpSpPr>
          <p:grpSpPr bwMode="auto">
            <a:xfrm>
              <a:off x="467859" y="3416260"/>
              <a:ext cx="268838" cy="357762"/>
              <a:chOff x="3700535" y="850900"/>
              <a:chExt cx="414265" cy="576263"/>
            </a:xfrm>
          </p:grpSpPr>
          <p:pic>
            <p:nvPicPr>
              <p:cNvPr id="3500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6" name="Rectangle 254"/>
              <p:cNvSpPr>
                <a:spLocks noChangeArrowheads="1"/>
              </p:cNvSpPr>
              <p:nvPr/>
            </p:nvSpPr>
            <p:spPr bwMode="auto">
              <a:xfrm>
                <a:off x="3699790" y="919786"/>
                <a:ext cx="404047"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2" name="组合 129"/>
            <p:cNvGrpSpPr/>
            <p:nvPr/>
          </p:nvGrpSpPr>
          <p:grpSpPr bwMode="auto">
            <a:xfrm>
              <a:off x="890245" y="3416260"/>
              <a:ext cx="268838" cy="357762"/>
              <a:chOff x="3700535" y="850900"/>
              <a:chExt cx="414265" cy="576263"/>
            </a:xfrm>
          </p:grpSpPr>
          <p:pic>
            <p:nvPicPr>
              <p:cNvPr id="3500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4" name="Rectangle 254"/>
              <p:cNvSpPr>
                <a:spLocks noChangeArrowheads="1"/>
              </p:cNvSpPr>
              <p:nvPr/>
            </p:nvSpPr>
            <p:spPr bwMode="auto">
              <a:xfrm>
                <a:off x="3698908" y="919786"/>
                <a:ext cx="404051"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3" name="组合 137"/>
            <p:cNvGrpSpPr/>
            <p:nvPr/>
          </p:nvGrpSpPr>
          <p:grpSpPr bwMode="auto">
            <a:xfrm>
              <a:off x="1312631" y="3416260"/>
              <a:ext cx="268838" cy="357762"/>
              <a:chOff x="3700535" y="850900"/>
              <a:chExt cx="414265" cy="576263"/>
            </a:xfrm>
          </p:grpSpPr>
          <p:pic>
            <p:nvPicPr>
              <p:cNvPr id="3500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2" name="Rectangle 254"/>
              <p:cNvSpPr>
                <a:spLocks noChangeArrowheads="1"/>
              </p:cNvSpPr>
              <p:nvPr/>
            </p:nvSpPr>
            <p:spPr bwMode="auto">
              <a:xfrm>
                <a:off x="3698030" y="919786"/>
                <a:ext cx="404047"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4" name="组合 140"/>
            <p:cNvGrpSpPr/>
            <p:nvPr/>
          </p:nvGrpSpPr>
          <p:grpSpPr bwMode="auto">
            <a:xfrm>
              <a:off x="1735016" y="3416260"/>
              <a:ext cx="268838" cy="357762"/>
              <a:chOff x="3700535" y="850900"/>
              <a:chExt cx="414265" cy="576263"/>
            </a:xfrm>
          </p:grpSpPr>
          <p:pic>
            <p:nvPicPr>
              <p:cNvPr id="3499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0" name="Rectangle 254"/>
              <p:cNvSpPr>
                <a:spLocks noChangeArrowheads="1"/>
              </p:cNvSpPr>
              <p:nvPr/>
            </p:nvSpPr>
            <p:spPr bwMode="auto">
              <a:xfrm>
                <a:off x="3703010" y="919786"/>
                <a:ext cx="39819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5" name="组合 144"/>
            <p:cNvGrpSpPr/>
            <p:nvPr/>
          </p:nvGrpSpPr>
          <p:grpSpPr bwMode="auto">
            <a:xfrm>
              <a:off x="2157402" y="3416260"/>
              <a:ext cx="268838" cy="357762"/>
              <a:chOff x="3700535" y="850900"/>
              <a:chExt cx="414265" cy="576263"/>
            </a:xfrm>
          </p:grpSpPr>
          <p:pic>
            <p:nvPicPr>
              <p:cNvPr id="3499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8" name="Rectangle 254"/>
              <p:cNvSpPr>
                <a:spLocks noChangeArrowheads="1"/>
              </p:cNvSpPr>
              <p:nvPr/>
            </p:nvSpPr>
            <p:spPr bwMode="auto">
              <a:xfrm>
                <a:off x="3702129" y="919786"/>
                <a:ext cx="39819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6" name="组合 147"/>
            <p:cNvGrpSpPr/>
            <p:nvPr/>
          </p:nvGrpSpPr>
          <p:grpSpPr bwMode="auto">
            <a:xfrm>
              <a:off x="2554512" y="3424145"/>
              <a:ext cx="268838" cy="357762"/>
              <a:chOff x="3700535" y="850900"/>
              <a:chExt cx="414265" cy="576263"/>
            </a:xfrm>
          </p:grpSpPr>
          <p:pic>
            <p:nvPicPr>
              <p:cNvPr id="3499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6" name="Rectangle 254"/>
              <p:cNvSpPr>
                <a:spLocks noChangeArrowheads="1"/>
              </p:cNvSpPr>
              <p:nvPr/>
            </p:nvSpPr>
            <p:spPr bwMode="auto">
              <a:xfrm>
                <a:off x="3699207"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7" name="组合 155"/>
            <p:cNvGrpSpPr/>
            <p:nvPr/>
          </p:nvGrpSpPr>
          <p:grpSpPr bwMode="auto">
            <a:xfrm>
              <a:off x="3074289" y="3424145"/>
              <a:ext cx="268838" cy="357762"/>
              <a:chOff x="3700535" y="850900"/>
              <a:chExt cx="414265" cy="576263"/>
            </a:xfrm>
          </p:grpSpPr>
          <p:pic>
            <p:nvPicPr>
              <p:cNvPr id="3499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4" name="Rectangle 254"/>
              <p:cNvSpPr>
                <a:spLocks noChangeArrowheads="1"/>
              </p:cNvSpPr>
              <p:nvPr/>
            </p:nvSpPr>
            <p:spPr bwMode="auto">
              <a:xfrm>
                <a:off x="3700505" y="916623"/>
                <a:ext cx="404047"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8" name="组合 158"/>
            <p:cNvGrpSpPr/>
            <p:nvPr/>
          </p:nvGrpSpPr>
          <p:grpSpPr bwMode="auto">
            <a:xfrm>
              <a:off x="3496675" y="3424145"/>
              <a:ext cx="268838" cy="357762"/>
              <a:chOff x="3700535" y="850900"/>
              <a:chExt cx="414265" cy="576263"/>
            </a:xfrm>
          </p:grpSpPr>
          <p:pic>
            <p:nvPicPr>
              <p:cNvPr id="3499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2" name="Rectangle 254"/>
              <p:cNvSpPr>
                <a:spLocks noChangeArrowheads="1"/>
              </p:cNvSpPr>
              <p:nvPr/>
            </p:nvSpPr>
            <p:spPr bwMode="auto">
              <a:xfrm>
                <a:off x="3699624"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9" name="组合 161"/>
            <p:cNvGrpSpPr/>
            <p:nvPr/>
          </p:nvGrpSpPr>
          <p:grpSpPr bwMode="auto">
            <a:xfrm>
              <a:off x="3919061" y="3424145"/>
              <a:ext cx="268838" cy="357762"/>
              <a:chOff x="3700535" y="850900"/>
              <a:chExt cx="414265" cy="576263"/>
            </a:xfrm>
          </p:grpSpPr>
          <p:pic>
            <p:nvPicPr>
              <p:cNvPr id="3498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0" name="Rectangle 254"/>
              <p:cNvSpPr>
                <a:spLocks noChangeArrowheads="1"/>
              </p:cNvSpPr>
              <p:nvPr/>
            </p:nvSpPr>
            <p:spPr bwMode="auto">
              <a:xfrm>
                <a:off x="3698746" y="916623"/>
                <a:ext cx="404047"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60" name="组合 164"/>
            <p:cNvGrpSpPr/>
            <p:nvPr/>
          </p:nvGrpSpPr>
          <p:grpSpPr bwMode="auto">
            <a:xfrm>
              <a:off x="4341446" y="3424145"/>
              <a:ext cx="268838" cy="357762"/>
              <a:chOff x="3700535" y="850900"/>
              <a:chExt cx="414265" cy="576263"/>
            </a:xfrm>
          </p:grpSpPr>
          <p:pic>
            <p:nvPicPr>
              <p:cNvPr id="3498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8" name="Rectangle 254"/>
              <p:cNvSpPr>
                <a:spLocks noChangeArrowheads="1"/>
              </p:cNvSpPr>
              <p:nvPr/>
            </p:nvSpPr>
            <p:spPr bwMode="auto">
              <a:xfrm>
                <a:off x="3697868"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61" name="组合 98"/>
            <p:cNvGrpSpPr/>
            <p:nvPr/>
          </p:nvGrpSpPr>
          <p:grpSpPr bwMode="auto">
            <a:xfrm>
              <a:off x="1310029" y="3818318"/>
              <a:ext cx="730623" cy="370574"/>
              <a:chOff x="520700" y="3873500"/>
              <a:chExt cx="3187700" cy="596900"/>
            </a:xfrm>
          </p:grpSpPr>
          <p:pic>
            <p:nvPicPr>
              <p:cNvPr id="34985"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6" name="Rectangle 268"/>
              <p:cNvSpPr>
                <a:spLocks noChangeArrowheads="1"/>
              </p:cNvSpPr>
              <p:nvPr/>
            </p:nvSpPr>
            <p:spPr bwMode="auto">
              <a:xfrm>
                <a:off x="1370535"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2" name="组合 101"/>
            <p:cNvGrpSpPr/>
            <p:nvPr/>
          </p:nvGrpSpPr>
          <p:grpSpPr bwMode="auto">
            <a:xfrm>
              <a:off x="3939605" y="3810488"/>
              <a:ext cx="730623" cy="370574"/>
              <a:chOff x="520700" y="3873500"/>
              <a:chExt cx="3187700" cy="596900"/>
            </a:xfrm>
          </p:grpSpPr>
          <p:pic>
            <p:nvPicPr>
              <p:cNvPr id="3498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4" name="Rectangle 268"/>
              <p:cNvSpPr>
                <a:spLocks noChangeArrowheads="1"/>
              </p:cNvSpPr>
              <p:nvPr/>
            </p:nvSpPr>
            <p:spPr bwMode="auto">
              <a:xfrm>
                <a:off x="1371057" y="3955965"/>
                <a:ext cx="1044544"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3" name="组合 104"/>
            <p:cNvGrpSpPr/>
            <p:nvPr/>
          </p:nvGrpSpPr>
          <p:grpSpPr bwMode="auto">
            <a:xfrm>
              <a:off x="3076065" y="3818318"/>
              <a:ext cx="730623" cy="370574"/>
              <a:chOff x="520700" y="3873500"/>
              <a:chExt cx="3187700" cy="596900"/>
            </a:xfrm>
          </p:grpSpPr>
          <p:pic>
            <p:nvPicPr>
              <p:cNvPr id="3498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2" name="Rectangle 268"/>
              <p:cNvSpPr>
                <a:spLocks noChangeArrowheads="1"/>
              </p:cNvSpPr>
              <p:nvPr/>
            </p:nvSpPr>
            <p:spPr bwMode="auto">
              <a:xfrm>
                <a:off x="1358440"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4" name="组合 107"/>
            <p:cNvGrpSpPr/>
            <p:nvPr/>
          </p:nvGrpSpPr>
          <p:grpSpPr bwMode="auto">
            <a:xfrm>
              <a:off x="2154090" y="3818318"/>
              <a:ext cx="730623" cy="370574"/>
              <a:chOff x="520700" y="3873500"/>
              <a:chExt cx="3187700" cy="596900"/>
            </a:xfrm>
          </p:grpSpPr>
          <p:pic>
            <p:nvPicPr>
              <p:cNvPr id="34979"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0" name="Rectangle 268"/>
              <p:cNvSpPr>
                <a:spLocks noChangeArrowheads="1"/>
              </p:cNvSpPr>
              <p:nvPr/>
            </p:nvSpPr>
            <p:spPr bwMode="auto">
              <a:xfrm>
                <a:off x="1368655"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5" name="Group 102"/>
            <p:cNvGrpSpPr/>
            <p:nvPr/>
          </p:nvGrpSpPr>
          <p:grpSpPr bwMode="auto">
            <a:xfrm>
              <a:off x="464530" y="4217705"/>
              <a:ext cx="2407197" cy="433634"/>
              <a:chOff x="1343" y="912"/>
              <a:chExt cx="878" cy="583"/>
            </a:xfrm>
          </p:grpSpPr>
          <p:sp>
            <p:nvSpPr>
              <p:cNvPr id="34974" name="Rectangle 103"/>
              <p:cNvSpPr>
                <a:spLocks noChangeArrowheads="1"/>
              </p:cNvSpPr>
              <p:nvPr/>
            </p:nvSpPr>
            <p:spPr bwMode="auto">
              <a:xfrm>
                <a:off x="1344" y="911"/>
                <a:ext cx="865" cy="573"/>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5" name="Rectangle 104"/>
              <p:cNvSpPr>
                <a:spLocks noChangeArrowheads="1"/>
              </p:cNvSpPr>
              <p:nvPr/>
            </p:nvSpPr>
            <p:spPr bwMode="auto">
              <a:xfrm>
                <a:off x="1343" y="911"/>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6" name="Rectangle 105"/>
              <p:cNvSpPr>
                <a:spLocks noChangeArrowheads="1"/>
              </p:cNvSpPr>
              <p:nvPr/>
            </p:nvSpPr>
            <p:spPr bwMode="auto">
              <a:xfrm>
                <a:off x="2173" y="911"/>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7" name="AutoShape 106"/>
              <p:cNvSpPr>
                <a:spLocks noChangeArrowheads="1"/>
              </p:cNvSpPr>
              <p:nvPr/>
            </p:nvSpPr>
            <p:spPr bwMode="auto">
              <a:xfrm>
                <a:off x="1348" y="911"/>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78" name="AutoShape 107"/>
              <p:cNvSpPr>
                <a:spLocks noChangeArrowheads="1"/>
              </p:cNvSpPr>
              <p:nvPr/>
            </p:nvSpPr>
            <p:spPr bwMode="auto">
              <a:xfrm flipV="1">
                <a:off x="1344" y="1448"/>
                <a:ext cx="87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966" name="Rectangle 254"/>
            <p:cNvSpPr>
              <a:spLocks noChangeArrowheads="1"/>
            </p:cNvSpPr>
            <p:nvPr/>
          </p:nvSpPr>
          <p:spPr bwMode="auto">
            <a:xfrm>
              <a:off x="1227403" y="4296911"/>
              <a:ext cx="262208" cy="23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SAN</a:t>
              </a:r>
              <a:endParaRPr lang="en-US" altLang="zh-CN" sz="800" b="1" smtClean="0">
                <a:latin typeface="+mn-lt"/>
                <a:ea typeface="+mn-ea"/>
              </a:endParaRPr>
            </a:p>
          </p:txBody>
        </p:sp>
        <p:grpSp>
          <p:nvGrpSpPr>
            <p:cNvPr id="34967" name="Group 102"/>
            <p:cNvGrpSpPr/>
            <p:nvPr/>
          </p:nvGrpSpPr>
          <p:grpSpPr bwMode="auto">
            <a:xfrm>
              <a:off x="3089509" y="4233368"/>
              <a:ext cx="1561239" cy="433634"/>
              <a:chOff x="1333" y="912"/>
              <a:chExt cx="888" cy="583"/>
            </a:xfrm>
          </p:grpSpPr>
          <p:sp>
            <p:nvSpPr>
              <p:cNvPr id="34969" name="Rectangle 103"/>
              <p:cNvSpPr>
                <a:spLocks noChangeArrowheads="1"/>
              </p:cNvSpPr>
              <p:nvPr/>
            </p:nvSpPr>
            <p:spPr bwMode="auto">
              <a:xfrm>
                <a:off x="1333" y="938"/>
                <a:ext cx="865" cy="545"/>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0" name="Rectangle 104"/>
              <p:cNvSpPr>
                <a:spLocks noChangeArrowheads="1"/>
              </p:cNvSpPr>
              <p:nvPr/>
            </p:nvSpPr>
            <p:spPr bwMode="auto">
              <a:xfrm>
                <a:off x="1344" y="938"/>
                <a:ext cx="45" cy="553"/>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1" name="Rectangle 105"/>
              <p:cNvSpPr>
                <a:spLocks noChangeArrowheads="1"/>
              </p:cNvSpPr>
              <p:nvPr/>
            </p:nvSpPr>
            <p:spPr bwMode="auto">
              <a:xfrm>
                <a:off x="2174" y="938"/>
                <a:ext cx="48" cy="553"/>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2" name="AutoShape 106"/>
              <p:cNvSpPr>
                <a:spLocks noChangeArrowheads="1"/>
              </p:cNvSpPr>
              <p:nvPr/>
            </p:nvSpPr>
            <p:spPr bwMode="auto">
              <a:xfrm>
                <a:off x="1348" y="938"/>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73" name="AutoShape 107"/>
              <p:cNvSpPr>
                <a:spLocks noChangeArrowheads="1"/>
              </p:cNvSpPr>
              <p:nvPr/>
            </p:nvSpPr>
            <p:spPr bwMode="auto">
              <a:xfrm flipV="1">
                <a:off x="1344" y="1447"/>
                <a:ext cx="878"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968" name="Rectangle 254"/>
            <p:cNvSpPr>
              <a:spLocks noChangeArrowheads="1"/>
            </p:cNvSpPr>
            <p:nvPr/>
          </p:nvSpPr>
          <p:spPr bwMode="auto">
            <a:xfrm>
              <a:off x="3773496" y="4302832"/>
              <a:ext cx="258409"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800" b="1" smtClean="0">
                  <a:latin typeface="+mn-lt"/>
                  <a:ea typeface="+mn-ea"/>
                </a:rPr>
                <a:t>本地存储</a:t>
              </a:r>
              <a:endParaRPr lang="en-US" altLang="zh-CN" sz="800" b="1" smtClean="0">
                <a:latin typeface="+mn-lt"/>
                <a:ea typeface="+mn-ea"/>
              </a:endParaRPr>
            </a:p>
          </p:txBody>
        </p:sp>
      </p:grpSp>
      <p:grpSp>
        <p:nvGrpSpPr>
          <p:cNvPr id="34845" name="组合 175"/>
          <p:cNvGrpSpPr/>
          <p:nvPr/>
        </p:nvGrpSpPr>
        <p:grpSpPr bwMode="auto">
          <a:xfrm>
            <a:off x="6935788" y="2762250"/>
            <a:ext cx="1808162" cy="1295400"/>
            <a:chOff x="425573" y="2251051"/>
            <a:chExt cx="4324557" cy="2415951"/>
          </a:xfrm>
        </p:grpSpPr>
        <p:grpSp>
          <p:nvGrpSpPr>
            <p:cNvPr id="34867" name="Group 140"/>
            <p:cNvGrpSpPr/>
            <p:nvPr/>
          </p:nvGrpSpPr>
          <p:grpSpPr bwMode="auto">
            <a:xfrm>
              <a:off x="580873" y="2251051"/>
              <a:ext cx="4169257" cy="459768"/>
              <a:chOff x="4656" y="435"/>
              <a:chExt cx="927" cy="622"/>
            </a:xfrm>
          </p:grpSpPr>
          <p:sp>
            <p:nvSpPr>
              <p:cNvPr id="34940" name="Rectangle 141"/>
              <p:cNvSpPr>
                <a:spLocks noChangeArrowheads="1"/>
              </p:cNvSpPr>
              <p:nvPr/>
            </p:nvSpPr>
            <p:spPr bwMode="auto">
              <a:xfrm>
                <a:off x="4668" y="435"/>
                <a:ext cx="915" cy="621"/>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1" name="Rectangle 142"/>
              <p:cNvSpPr>
                <a:spLocks noChangeArrowheads="1"/>
              </p:cNvSpPr>
              <p:nvPr/>
            </p:nvSpPr>
            <p:spPr bwMode="auto">
              <a:xfrm>
                <a:off x="4656" y="471"/>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2" name="Rectangle 143"/>
              <p:cNvSpPr>
                <a:spLocks noChangeArrowheads="1"/>
              </p:cNvSpPr>
              <p:nvPr/>
            </p:nvSpPr>
            <p:spPr bwMode="auto">
              <a:xfrm>
                <a:off x="5520" y="471"/>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3" name="AutoShape 144"/>
              <p:cNvSpPr>
                <a:spLocks noChangeArrowheads="1"/>
              </p:cNvSpPr>
              <p:nvPr/>
            </p:nvSpPr>
            <p:spPr bwMode="auto">
              <a:xfrm>
                <a:off x="4656" y="471"/>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4944" name="AutoShape 145"/>
              <p:cNvSpPr>
                <a:spLocks noChangeArrowheads="1"/>
              </p:cNvSpPr>
              <p:nvPr/>
            </p:nvSpPr>
            <p:spPr bwMode="auto">
              <a:xfrm flipV="1">
                <a:off x="4656" y="996"/>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868" name="Group 140"/>
            <p:cNvGrpSpPr/>
            <p:nvPr/>
          </p:nvGrpSpPr>
          <p:grpSpPr bwMode="auto">
            <a:xfrm>
              <a:off x="437092" y="2402314"/>
              <a:ext cx="4169257" cy="495987"/>
              <a:chOff x="4656" y="438"/>
              <a:chExt cx="927" cy="671"/>
            </a:xfrm>
          </p:grpSpPr>
          <p:sp>
            <p:nvSpPr>
              <p:cNvPr id="34935" name="Rectangle 141"/>
              <p:cNvSpPr>
                <a:spLocks noChangeArrowheads="1"/>
              </p:cNvSpPr>
              <p:nvPr/>
            </p:nvSpPr>
            <p:spPr bwMode="auto">
              <a:xfrm>
                <a:off x="4668" y="486"/>
                <a:ext cx="915" cy="649"/>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6" name="Rectangle 142"/>
              <p:cNvSpPr>
                <a:spLocks noChangeArrowheads="1"/>
              </p:cNvSpPr>
              <p:nvPr/>
            </p:nvSpPr>
            <p:spPr bwMode="auto">
              <a:xfrm>
                <a:off x="4656" y="470"/>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7" name="Rectangle 143"/>
              <p:cNvSpPr>
                <a:spLocks noChangeArrowheads="1"/>
              </p:cNvSpPr>
              <p:nvPr/>
            </p:nvSpPr>
            <p:spPr bwMode="auto">
              <a:xfrm>
                <a:off x="5520" y="470"/>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8" name="AutoShape 144"/>
              <p:cNvSpPr>
                <a:spLocks noChangeArrowheads="1"/>
              </p:cNvSpPr>
              <p:nvPr/>
            </p:nvSpPr>
            <p:spPr bwMode="auto">
              <a:xfrm>
                <a:off x="4656" y="438"/>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4939" name="AutoShape 145"/>
              <p:cNvSpPr>
                <a:spLocks noChangeArrowheads="1"/>
              </p:cNvSpPr>
              <p:nvPr/>
            </p:nvSpPr>
            <p:spPr bwMode="auto">
              <a:xfrm flipV="1">
                <a:off x="4656" y="998"/>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869" name="Rectangle 254"/>
            <p:cNvSpPr>
              <a:spLocks noChangeArrowheads="1"/>
            </p:cNvSpPr>
            <p:nvPr/>
          </p:nvSpPr>
          <p:spPr bwMode="auto">
            <a:xfrm>
              <a:off x="1519052" y="2464223"/>
              <a:ext cx="1905995"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900" b="1" smtClean="0">
                  <a:latin typeface="+mn-lt"/>
                  <a:ea typeface="+mn-ea"/>
                </a:rPr>
                <a:t>集群管理</a:t>
              </a:r>
              <a:r>
                <a:rPr lang="en-US" altLang="zh-CN" sz="900" b="1" smtClean="0">
                  <a:latin typeface="+mn-lt"/>
                  <a:ea typeface="+mn-ea"/>
                </a:rPr>
                <a:t>V</a:t>
              </a:r>
              <a:r>
                <a:rPr lang="en-GB" altLang="zh-CN" sz="900" b="1" smtClean="0">
                  <a:latin typeface="+mn-lt"/>
                  <a:ea typeface="+mn-ea"/>
                </a:rPr>
                <a:t>RM</a:t>
              </a:r>
              <a:r>
                <a:rPr lang="zh-CN" altLang="en-US" sz="900" b="1" smtClean="0">
                  <a:latin typeface="+mn-lt"/>
                  <a:ea typeface="+mn-ea"/>
                </a:rPr>
                <a:t>（主备）</a:t>
              </a:r>
              <a:endParaRPr lang="en-US" altLang="zh-CN" sz="900" b="1" smtClean="0">
                <a:latin typeface="+mn-lt"/>
                <a:ea typeface="+mn-ea"/>
              </a:endParaRPr>
            </a:p>
          </p:txBody>
        </p:sp>
        <p:pic>
          <p:nvPicPr>
            <p:cNvPr id="34870" name="Picture 267" descr="guang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6862" y="3073989"/>
              <a:ext cx="466316" cy="1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71" name="组合 76"/>
            <p:cNvGrpSpPr/>
            <p:nvPr/>
          </p:nvGrpSpPr>
          <p:grpSpPr bwMode="auto">
            <a:xfrm>
              <a:off x="439997" y="3810488"/>
              <a:ext cx="730623" cy="370574"/>
              <a:chOff x="520700" y="3873500"/>
              <a:chExt cx="3187700" cy="596900"/>
            </a:xfrm>
          </p:grpSpPr>
          <p:pic>
            <p:nvPicPr>
              <p:cNvPr id="3493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34" name="Rectangle 268"/>
              <p:cNvSpPr>
                <a:spLocks noChangeArrowheads="1"/>
              </p:cNvSpPr>
              <p:nvPr/>
            </p:nvSpPr>
            <p:spPr bwMode="auto">
              <a:xfrm>
                <a:off x="1368860" y="3955965"/>
                <a:ext cx="1043627"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72" name="Group 14"/>
            <p:cNvGrpSpPr/>
            <p:nvPr/>
          </p:nvGrpSpPr>
          <p:grpSpPr bwMode="auto">
            <a:xfrm flipV="1">
              <a:off x="425573" y="2863356"/>
              <a:ext cx="4209435" cy="403097"/>
              <a:chOff x="1410" y="2922"/>
              <a:chExt cx="912" cy="384"/>
            </a:xfrm>
          </p:grpSpPr>
          <p:sp>
            <p:nvSpPr>
              <p:cNvPr id="239" name="Freeform 15"/>
              <p:cNvSpPr/>
              <p:nvPr/>
            </p:nvSpPr>
            <p:spPr bwMode="auto">
              <a:xfrm rot="-10800000">
                <a:off x="1410" y="2922"/>
                <a:ext cx="545" cy="276"/>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0" name="Freeform 16"/>
              <p:cNvSpPr/>
              <p:nvPr/>
            </p:nvSpPr>
            <p:spPr bwMode="auto">
              <a:xfrm rot="-10800000">
                <a:off x="1706" y="3198"/>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1" name="Freeform 17"/>
              <p:cNvSpPr/>
              <p:nvPr/>
            </p:nvSpPr>
            <p:spPr bwMode="auto">
              <a:xfrm rot="-10800000">
                <a:off x="1778" y="2922"/>
                <a:ext cx="545"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2" name="Freeform 18"/>
              <p:cNvSpPr/>
              <p:nvPr/>
            </p:nvSpPr>
            <p:spPr bwMode="auto">
              <a:xfrm rot="-10800000">
                <a:off x="1778" y="3023"/>
                <a:ext cx="179"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nvGrpSpPr>
            <p:cNvPr id="34873" name="组合 128"/>
            <p:cNvGrpSpPr/>
            <p:nvPr/>
          </p:nvGrpSpPr>
          <p:grpSpPr bwMode="auto">
            <a:xfrm>
              <a:off x="467859" y="3416260"/>
              <a:ext cx="268838" cy="357762"/>
              <a:chOff x="3700535" y="850900"/>
              <a:chExt cx="414265" cy="576263"/>
            </a:xfrm>
          </p:grpSpPr>
          <p:pic>
            <p:nvPicPr>
              <p:cNvPr id="3492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8" name="Rectangle 254"/>
              <p:cNvSpPr>
                <a:spLocks noChangeArrowheads="1"/>
              </p:cNvSpPr>
              <p:nvPr/>
            </p:nvSpPr>
            <p:spPr bwMode="auto">
              <a:xfrm>
                <a:off x="3699732" y="919786"/>
                <a:ext cx="403699"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4" name="组合 129"/>
            <p:cNvGrpSpPr/>
            <p:nvPr/>
          </p:nvGrpSpPr>
          <p:grpSpPr bwMode="auto">
            <a:xfrm>
              <a:off x="890245" y="3416260"/>
              <a:ext cx="268838" cy="357762"/>
              <a:chOff x="3700535" y="850900"/>
              <a:chExt cx="414265" cy="576263"/>
            </a:xfrm>
          </p:grpSpPr>
          <p:pic>
            <p:nvPicPr>
              <p:cNvPr id="3492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6" name="Rectangle 254"/>
              <p:cNvSpPr>
                <a:spLocks noChangeArrowheads="1"/>
              </p:cNvSpPr>
              <p:nvPr/>
            </p:nvSpPr>
            <p:spPr bwMode="auto">
              <a:xfrm>
                <a:off x="3698283" y="919786"/>
                <a:ext cx="403695"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5" name="组合 137"/>
            <p:cNvGrpSpPr/>
            <p:nvPr/>
          </p:nvGrpSpPr>
          <p:grpSpPr bwMode="auto">
            <a:xfrm>
              <a:off x="1312631" y="3416260"/>
              <a:ext cx="268838" cy="357762"/>
              <a:chOff x="3700535" y="850900"/>
              <a:chExt cx="414265" cy="576263"/>
            </a:xfrm>
          </p:grpSpPr>
          <p:pic>
            <p:nvPicPr>
              <p:cNvPr id="3492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4" name="Rectangle 254"/>
              <p:cNvSpPr>
                <a:spLocks noChangeArrowheads="1"/>
              </p:cNvSpPr>
              <p:nvPr/>
            </p:nvSpPr>
            <p:spPr bwMode="auto">
              <a:xfrm>
                <a:off x="3702684" y="919786"/>
                <a:ext cx="397846"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6" name="组合 140"/>
            <p:cNvGrpSpPr/>
            <p:nvPr/>
          </p:nvGrpSpPr>
          <p:grpSpPr bwMode="auto">
            <a:xfrm>
              <a:off x="1735016" y="3416260"/>
              <a:ext cx="268838" cy="357762"/>
              <a:chOff x="3700535" y="850900"/>
              <a:chExt cx="414265" cy="576263"/>
            </a:xfrm>
          </p:grpSpPr>
          <p:pic>
            <p:nvPicPr>
              <p:cNvPr id="3492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2" name="Rectangle 254"/>
              <p:cNvSpPr>
                <a:spLocks noChangeArrowheads="1"/>
              </p:cNvSpPr>
              <p:nvPr/>
            </p:nvSpPr>
            <p:spPr bwMode="auto">
              <a:xfrm>
                <a:off x="3701232" y="919786"/>
                <a:ext cx="403699"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7" name="组合 144"/>
            <p:cNvGrpSpPr/>
            <p:nvPr/>
          </p:nvGrpSpPr>
          <p:grpSpPr bwMode="auto">
            <a:xfrm>
              <a:off x="2157402" y="3416260"/>
              <a:ext cx="268838" cy="357762"/>
              <a:chOff x="3700535" y="850900"/>
              <a:chExt cx="414265" cy="576263"/>
            </a:xfrm>
          </p:grpSpPr>
          <p:pic>
            <p:nvPicPr>
              <p:cNvPr id="3491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0" name="Rectangle 254"/>
              <p:cNvSpPr>
                <a:spLocks noChangeArrowheads="1"/>
              </p:cNvSpPr>
              <p:nvPr/>
            </p:nvSpPr>
            <p:spPr bwMode="auto">
              <a:xfrm>
                <a:off x="3699783" y="919786"/>
                <a:ext cx="403695"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8" name="组合 147"/>
            <p:cNvGrpSpPr/>
            <p:nvPr/>
          </p:nvGrpSpPr>
          <p:grpSpPr bwMode="auto">
            <a:xfrm>
              <a:off x="2554512" y="3424145"/>
              <a:ext cx="268838" cy="357762"/>
              <a:chOff x="3700535" y="850900"/>
              <a:chExt cx="414265" cy="576263"/>
            </a:xfrm>
          </p:grpSpPr>
          <p:pic>
            <p:nvPicPr>
              <p:cNvPr id="3491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 name="Rectangle 254"/>
              <p:cNvSpPr>
                <a:spLocks noChangeArrowheads="1"/>
              </p:cNvSpPr>
              <p:nvPr/>
            </p:nvSpPr>
            <p:spPr bwMode="auto">
              <a:xfrm>
                <a:off x="3702179"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9" name="组合 155"/>
            <p:cNvGrpSpPr/>
            <p:nvPr/>
          </p:nvGrpSpPr>
          <p:grpSpPr bwMode="auto">
            <a:xfrm>
              <a:off x="3074289" y="3424145"/>
              <a:ext cx="268838" cy="357762"/>
              <a:chOff x="3700535" y="850900"/>
              <a:chExt cx="414265" cy="576263"/>
            </a:xfrm>
          </p:grpSpPr>
          <p:pic>
            <p:nvPicPr>
              <p:cNvPr id="3491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6" name="Rectangle 254"/>
              <p:cNvSpPr>
                <a:spLocks noChangeArrowheads="1"/>
              </p:cNvSpPr>
              <p:nvPr/>
            </p:nvSpPr>
            <p:spPr bwMode="auto">
              <a:xfrm>
                <a:off x="3702772" y="916623"/>
                <a:ext cx="397846"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0" name="组合 158"/>
            <p:cNvGrpSpPr/>
            <p:nvPr/>
          </p:nvGrpSpPr>
          <p:grpSpPr bwMode="auto">
            <a:xfrm>
              <a:off x="3496675" y="3424145"/>
              <a:ext cx="268838" cy="357762"/>
              <a:chOff x="3700535" y="850900"/>
              <a:chExt cx="414265" cy="576263"/>
            </a:xfrm>
          </p:grpSpPr>
          <p:pic>
            <p:nvPicPr>
              <p:cNvPr id="3491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4" name="Rectangle 254"/>
              <p:cNvSpPr>
                <a:spLocks noChangeArrowheads="1"/>
              </p:cNvSpPr>
              <p:nvPr/>
            </p:nvSpPr>
            <p:spPr bwMode="auto">
              <a:xfrm>
                <a:off x="3701320"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1" name="组合 161"/>
            <p:cNvGrpSpPr/>
            <p:nvPr/>
          </p:nvGrpSpPr>
          <p:grpSpPr bwMode="auto">
            <a:xfrm>
              <a:off x="3919061" y="3424145"/>
              <a:ext cx="268838" cy="357762"/>
              <a:chOff x="3700535" y="850900"/>
              <a:chExt cx="414265" cy="576263"/>
            </a:xfrm>
          </p:grpSpPr>
          <p:pic>
            <p:nvPicPr>
              <p:cNvPr id="3491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2" name="Rectangle 254"/>
              <p:cNvSpPr>
                <a:spLocks noChangeArrowheads="1"/>
              </p:cNvSpPr>
              <p:nvPr/>
            </p:nvSpPr>
            <p:spPr bwMode="auto">
              <a:xfrm>
                <a:off x="3699872" y="916623"/>
                <a:ext cx="403695"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2" name="组合 164"/>
            <p:cNvGrpSpPr/>
            <p:nvPr/>
          </p:nvGrpSpPr>
          <p:grpSpPr bwMode="auto">
            <a:xfrm>
              <a:off x="4341446" y="3424145"/>
              <a:ext cx="268838" cy="357762"/>
              <a:chOff x="3700535" y="850900"/>
              <a:chExt cx="414265" cy="576263"/>
            </a:xfrm>
          </p:grpSpPr>
          <p:pic>
            <p:nvPicPr>
              <p:cNvPr id="3490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0" name="Rectangle 254"/>
              <p:cNvSpPr>
                <a:spLocks noChangeArrowheads="1"/>
              </p:cNvSpPr>
              <p:nvPr/>
            </p:nvSpPr>
            <p:spPr bwMode="auto">
              <a:xfrm>
                <a:off x="3698423"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3" name="组合 98"/>
            <p:cNvGrpSpPr/>
            <p:nvPr/>
          </p:nvGrpSpPr>
          <p:grpSpPr bwMode="auto">
            <a:xfrm>
              <a:off x="1310029" y="3818318"/>
              <a:ext cx="730623" cy="370574"/>
              <a:chOff x="520700" y="3873500"/>
              <a:chExt cx="3187700" cy="596900"/>
            </a:xfrm>
          </p:grpSpPr>
          <p:pic>
            <p:nvPicPr>
              <p:cNvPr id="34907"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8" name="Rectangle 268"/>
              <p:cNvSpPr>
                <a:spLocks noChangeArrowheads="1"/>
              </p:cNvSpPr>
              <p:nvPr/>
            </p:nvSpPr>
            <p:spPr bwMode="auto">
              <a:xfrm>
                <a:off x="1366408" y="3952892"/>
                <a:ext cx="104361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4" name="组合 101"/>
            <p:cNvGrpSpPr/>
            <p:nvPr/>
          </p:nvGrpSpPr>
          <p:grpSpPr bwMode="auto">
            <a:xfrm>
              <a:off x="3939605" y="3810488"/>
              <a:ext cx="730623" cy="370574"/>
              <a:chOff x="520700" y="3873500"/>
              <a:chExt cx="3187700" cy="596900"/>
            </a:xfrm>
          </p:grpSpPr>
          <p:pic>
            <p:nvPicPr>
              <p:cNvPr id="34905"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6" name="Rectangle 268"/>
              <p:cNvSpPr>
                <a:spLocks noChangeArrowheads="1"/>
              </p:cNvSpPr>
              <p:nvPr/>
            </p:nvSpPr>
            <p:spPr bwMode="auto">
              <a:xfrm>
                <a:off x="1373420" y="3955965"/>
                <a:ext cx="1043627"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5" name="组合 104"/>
            <p:cNvGrpSpPr/>
            <p:nvPr/>
          </p:nvGrpSpPr>
          <p:grpSpPr bwMode="auto">
            <a:xfrm>
              <a:off x="3076065" y="3818318"/>
              <a:ext cx="730623" cy="370574"/>
              <a:chOff x="520700" y="3873500"/>
              <a:chExt cx="3187700" cy="596900"/>
            </a:xfrm>
          </p:grpSpPr>
          <p:pic>
            <p:nvPicPr>
              <p:cNvPr id="3490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4" name="Rectangle 268"/>
              <p:cNvSpPr>
                <a:spLocks noChangeArrowheads="1"/>
              </p:cNvSpPr>
              <p:nvPr/>
            </p:nvSpPr>
            <p:spPr bwMode="auto">
              <a:xfrm>
                <a:off x="1364123" y="3952892"/>
                <a:ext cx="104362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6" name="组合 107"/>
            <p:cNvGrpSpPr/>
            <p:nvPr/>
          </p:nvGrpSpPr>
          <p:grpSpPr bwMode="auto">
            <a:xfrm>
              <a:off x="2154090" y="3818318"/>
              <a:ext cx="730623" cy="370574"/>
              <a:chOff x="520700" y="3873500"/>
              <a:chExt cx="3187700" cy="596900"/>
            </a:xfrm>
          </p:grpSpPr>
          <p:pic>
            <p:nvPicPr>
              <p:cNvPr id="3490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2" name="Rectangle 268"/>
              <p:cNvSpPr>
                <a:spLocks noChangeArrowheads="1"/>
              </p:cNvSpPr>
              <p:nvPr/>
            </p:nvSpPr>
            <p:spPr bwMode="auto">
              <a:xfrm>
                <a:off x="1361295" y="3952892"/>
                <a:ext cx="104361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7" name="Group 102"/>
            <p:cNvGrpSpPr/>
            <p:nvPr/>
          </p:nvGrpSpPr>
          <p:grpSpPr bwMode="auto">
            <a:xfrm>
              <a:off x="464530" y="4217705"/>
              <a:ext cx="2407197" cy="433634"/>
              <a:chOff x="1343" y="912"/>
              <a:chExt cx="878" cy="583"/>
            </a:xfrm>
          </p:grpSpPr>
          <p:sp>
            <p:nvSpPr>
              <p:cNvPr id="34896" name="Rectangle 103"/>
              <p:cNvSpPr>
                <a:spLocks noChangeArrowheads="1"/>
              </p:cNvSpPr>
              <p:nvPr/>
            </p:nvSpPr>
            <p:spPr bwMode="auto">
              <a:xfrm>
                <a:off x="1344" y="911"/>
                <a:ext cx="864" cy="573"/>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7" name="Rectangle 104"/>
              <p:cNvSpPr>
                <a:spLocks noChangeArrowheads="1"/>
              </p:cNvSpPr>
              <p:nvPr/>
            </p:nvSpPr>
            <p:spPr bwMode="auto">
              <a:xfrm>
                <a:off x="1343" y="911"/>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8" name="Rectangle 105"/>
              <p:cNvSpPr>
                <a:spLocks noChangeArrowheads="1"/>
              </p:cNvSpPr>
              <p:nvPr/>
            </p:nvSpPr>
            <p:spPr bwMode="auto">
              <a:xfrm>
                <a:off x="2172" y="911"/>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9" name="AutoShape 106"/>
              <p:cNvSpPr>
                <a:spLocks noChangeArrowheads="1"/>
              </p:cNvSpPr>
              <p:nvPr/>
            </p:nvSpPr>
            <p:spPr bwMode="auto">
              <a:xfrm>
                <a:off x="1348" y="911"/>
                <a:ext cx="86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00" name="AutoShape 107"/>
              <p:cNvSpPr>
                <a:spLocks noChangeArrowheads="1"/>
              </p:cNvSpPr>
              <p:nvPr/>
            </p:nvSpPr>
            <p:spPr bwMode="auto">
              <a:xfrm flipV="1">
                <a:off x="1344" y="1448"/>
                <a:ext cx="87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88" name="Rectangle 254"/>
            <p:cNvSpPr>
              <a:spLocks noChangeArrowheads="1"/>
            </p:cNvSpPr>
            <p:nvPr/>
          </p:nvSpPr>
          <p:spPr bwMode="auto">
            <a:xfrm>
              <a:off x="1226697" y="4296912"/>
              <a:ext cx="261981" cy="23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800" b="1" smtClean="0">
                  <a:latin typeface="+mn-lt"/>
                  <a:ea typeface="+mn-ea"/>
                </a:rPr>
                <a:t>本地存储</a:t>
              </a:r>
              <a:endParaRPr lang="en-US" altLang="zh-CN" sz="800" b="1" smtClean="0">
                <a:latin typeface="+mn-lt"/>
                <a:ea typeface="+mn-ea"/>
              </a:endParaRPr>
            </a:p>
          </p:txBody>
        </p:sp>
        <p:grpSp>
          <p:nvGrpSpPr>
            <p:cNvPr id="34889" name="Group 102"/>
            <p:cNvGrpSpPr/>
            <p:nvPr/>
          </p:nvGrpSpPr>
          <p:grpSpPr bwMode="auto">
            <a:xfrm>
              <a:off x="3089509" y="4233368"/>
              <a:ext cx="1561239" cy="433634"/>
              <a:chOff x="1333" y="912"/>
              <a:chExt cx="888" cy="583"/>
            </a:xfrm>
          </p:grpSpPr>
          <p:sp>
            <p:nvSpPr>
              <p:cNvPr id="34891" name="Rectangle 103"/>
              <p:cNvSpPr>
                <a:spLocks noChangeArrowheads="1"/>
              </p:cNvSpPr>
              <p:nvPr/>
            </p:nvSpPr>
            <p:spPr bwMode="auto">
              <a:xfrm>
                <a:off x="1334" y="938"/>
                <a:ext cx="864" cy="545"/>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2" name="Rectangle 104"/>
              <p:cNvSpPr>
                <a:spLocks noChangeArrowheads="1"/>
              </p:cNvSpPr>
              <p:nvPr/>
            </p:nvSpPr>
            <p:spPr bwMode="auto">
              <a:xfrm>
                <a:off x="1347" y="938"/>
                <a:ext cx="43" cy="553"/>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3" name="Rectangle 105"/>
              <p:cNvSpPr>
                <a:spLocks noChangeArrowheads="1"/>
              </p:cNvSpPr>
              <p:nvPr/>
            </p:nvSpPr>
            <p:spPr bwMode="auto">
              <a:xfrm>
                <a:off x="2174" y="938"/>
                <a:ext cx="48" cy="553"/>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4" name="AutoShape 106"/>
              <p:cNvSpPr>
                <a:spLocks noChangeArrowheads="1"/>
              </p:cNvSpPr>
              <p:nvPr/>
            </p:nvSpPr>
            <p:spPr bwMode="auto">
              <a:xfrm>
                <a:off x="1349" y="938"/>
                <a:ext cx="868"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895" name="AutoShape 107"/>
              <p:cNvSpPr>
                <a:spLocks noChangeArrowheads="1"/>
              </p:cNvSpPr>
              <p:nvPr/>
            </p:nvSpPr>
            <p:spPr bwMode="auto">
              <a:xfrm flipV="1">
                <a:off x="1347" y="1447"/>
                <a:ext cx="875"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90" name="Rectangle 254"/>
            <p:cNvSpPr>
              <a:spLocks noChangeArrowheads="1"/>
            </p:cNvSpPr>
            <p:nvPr/>
          </p:nvSpPr>
          <p:spPr bwMode="auto">
            <a:xfrm>
              <a:off x="3774353" y="4302834"/>
              <a:ext cx="258183"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SAN</a:t>
              </a:r>
              <a:endParaRPr lang="en-US" altLang="zh-CN" sz="800" b="1" smtClean="0">
                <a:latin typeface="+mn-lt"/>
                <a:ea typeface="+mn-ea"/>
              </a:endParaRPr>
            </a:p>
          </p:txBody>
        </p:sp>
      </p:grpSp>
      <p:sp>
        <p:nvSpPr>
          <p:cNvPr id="263" name="矩形 262"/>
          <p:cNvSpPr/>
          <p:nvPr/>
        </p:nvSpPr>
        <p:spPr>
          <a:xfrm>
            <a:off x="523875" y="4400550"/>
            <a:ext cx="1982788" cy="646113"/>
          </a:xfrm>
          <a:prstGeom prst="rect">
            <a:avLst/>
          </a:prstGeom>
        </p:spPr>
        <p:txBody>
          <a:bodyPr wrap="none">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技术特点与价值</a:t>
            </a:r>
            <a:endParaRPr lang="en-US" altLang="zh-CN" sz="1800" b="1" kern="0" dirty="0">
              <a:solidFill>
                <a:srgbClr val="990000"/>
              </a:solidFill>
              <a:latin typeface="+mn-lt"/>
              <a:ea typeface="+mn-ea"/>
            </a:endParaRPr>
          </a:p>
        </p:txBody>
      </p:sp>
      <p:sp>
        <p:nvSpPr>
          <p:cNvPr id="264" name="TextBox 263"/>
          <p:cNvSpPr txBox="1"/>
          <p:nvPr/>
        </p:nvSpPr>
        <p:spPr>
          <a:xfrm>
            <a:off x="3257550" y="4113213"/>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a:t>
            </a:r>
            <a:endParaRPr lang="zh-CN" altLang="en-US" sz="1050" b="1" dirty="0">
              <a:solidFill>
                <a:srgbClr val="CC6600"/>
              </a:solidFill>
              <a:latin typeface="+mn-lt"/>
              <a:ea typeface="+mn-ea"/>
            </a:endParaRPr>
          </a:p>
        </p:txBody>
      </p:sp>
      <p:sp>
        <p:nvSpPr>
          <p:cNvPr id="265" name="TextBox 264"/>
          <p:cNvSpPr txBox="1"/>
          <p:nvPr/>
        </p:nvSpPr>
        <p:spPr>
          <a:xfrm>
            <a:off x="998538" y="4113213"/>
            <a:ext cx="1058862"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a:t>
            </a:r>
            <a:endParaRPr lang="zh-CN" altLang="en-US" sz="1050" b="1" dirty="0">
              <a:solidFill>
                <a:srgbClr val="CC6600"/>
              </a:solidFill>
              <a:latin typeface="+mn-lt"/>
              <a:ea typeface="+mn-ea"/>
            </a:endParaRPr>
          </a:p>
        </p:txBody>
      </p:sp>
      <p:sp>
        <p:nvSpPr>
          <p:cNvPr id="266" name="TextBox 265"/>
          <p:cNvSpPr txBox="1"/>
          <p:nvPr/>
        </p:nvSpPr>
        <p:spPr>
          <a:xfrm>
            <a:off x="5083175" y="4108450"/>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10</a:t>
            </a:r>
            <a:endParaRPr lang="zh-CN" altLang="en-US" sz="1050" b="1" dirty="0">
              <a:solidFill>
                <a:srgbClr val="CC6600"/>
              </a:solidFill>
              <a:latin typeface="+mn-lt"/>
              <a:ea typeface="+mn-ea"/>
            </a:endParaRPr>
          </a:p>
        </p:txBody>
      </p:sp>
      <p:sp>
        <p:nvSpPr>
          <p:cNvPr id="267" name="TextBox 266"/>
          <p:cNvSpPr txBox="1"/>
          <p:nvPr/>
        </p:nvSpPr>
        <p:spPr>
          <a:xfrm>
            <a:off x="5986463" y="4108450"/>
            <a:ext cx="1058862"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11</a:t>
            </a:r>
            <a:endParaRPr lang="zh-CN" altLang="en-US" sz="1050" b="1" dirty="0">
              <a:solidFill>
                <a:srgbClr val="CC6600"/>
              </a:solidFill>
              <a:latin typeface="+mn-lt"/>
              <a:ea typeface="+mn-ea"/>
            </a:endParaRPr>
          </a:p>
        </p:txBody>
      </p:sp>
      <p:sp>
        <p:nvSpPr>
          <p:cNvPr id="268" name="TextBox 267"/>
          <p:cNvSpPr txBox="1"/>
          <p:nvPr/>
        </p:nvSpPr>
        <p:spPr>
          <a:xfrm>
            <a:off x="6986588" y="4108450"/>
            <a:ext cx="903287"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20</a:t>
            </a:r>
            <a:endParaRPr lang="zh-CN" altLang="en-US" sz="1050" b="1" dirty="0">
              <a:solidFill>
                <a:srgbClr val="CC6600"/>
              </a:solidFill>
              <a:latin typeface="+mn-lt"/>
              <a:ea typeface="+mn-ea"/>
            </a:endParaRPr>
          </a:p>
        </p:txBody>
      </p:sp>
      <p:sp>
        <p:nvSpPr>
          <p:cNvPr id="269" name="TextBox 268"/>
          <p:cNvSpPr txBox="1"/>
          <p:nvPr/>
        </p:nvSpPr>
        <p:spPr>
          <a:xfrm>
            <a:off x="7912100" y="4108450"/>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21</a:t>
            </a:r>
            <a:endParaRPr lang="zh-CN" altLang="en-US" sz="1050" b="1" dirty="0">
              <a:solidFill>
                <a:srgbClr val="CC6600"/>
              </a:solidFill>
              <a:latin typeface="+mn-lt"/>
              <a:ea typeface="+mn-ea"/>
            </a:endParaRPr>
          </a:p>
        </p:txBody>
      </p:sp>
      <p:grpSp>
        <p:nvGrpSpPr>
          <p:cNvPr id="34853" name="组合 269"/>
          <p:cNvGrpSpPr/>
          <p:nvPr/>
        </p:nvGrpSpPr>
        <p:grpSpPr bwMode="auto">
          <a:xfrm>
            <a:off x="542925" y="1196975"/>
            <a:ext cx="1398588" cy="457200"/>
            <a:chOff x="692460" y="814776"/>
            <a:chExt cx="1160091" cy="313325"/>
          </a:xfrm>
        </p:grpSpPr>
        <p:grpSp>
          <p:nvGrpSpPr>
            <p:cNvPr id="34863" name="Group 205"/>
            <p:cNvGrpSpPr/>
            <p:nvPr/>
          </p:nvGrpSpPr>
          <p:grpSpPr bwMode="auto">
            <a:xfrm>
              <a:off x="692460" y="862586"/>
              <a:ext cx="1160091" cy="258732"/>
              <a:chOff x="4105" y="2937"/>
              <a:chExt cx="1506" cy="581"/>
            </a:xfrm>
          </p:grpSpPr>
          <p:sp>
            <p:nvSpPr>
              <p:cNvPr id="34865" name="AutoShape 203"/>
              <p:cNvSpPr>
                <a:spLocks noChangeArrowheads="1"/>
              </p:cNvSpPr>
              <p:nvPr/>
            </p:nvSpPr>
            <p:spPr bwMode="auto">
              <a:xfrm>
                <a:off x="4105" y="3120"/>
                <a:ext cx="1504" cy="398"/>
              </a:xfrm>
              <a:prstGeom prst="roundRect">
                <a:avLst>
                  <a:gd name="adj" fmla="val 9347"/>
                </a:avLst>
              </a:prstGeom>
              <a:gradFill rotWithShape="1">
                <a:gsLst>
                  <a:gs pos="0">
                    <a:srgbClr val="CBCCE5"/>
                  </a:gs>
                  <a:gs pos="100000">
                    <a:srgbClr val="87879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sp>
            <p:nvSpPr>
              <p:cNvPr id="34866" name="AutoShape 204"/>
              <p:cNvSpPr>
                <a:spLocks noChangeArrowheads="1"/>
              </p:cNvSpPr>
              <p:nvPr/>
            </p:nvSpPr>
            <p:spPr bwMode="auto">
              <a:xfrm>
                <a:off x="4114" y="2937"/>
                <a:ext cx="1497" cy="379"/>
              </a:xfrm>
              <a:prstGeom prst="roundRect">
                <a:avLst>
                  <a:gd name="adj" fmla="val 0"/>
                </a:avLst>
              </a:prstGeom>
              <a:gradFill rotWithShape="1">
                <a:gsLst>
                  <a:gs pos="0">
                    <a:srgbClr val="EAEAEA"/>
                  </a:gs>
                  <a:gs pos="100000">
                    <a:srgbClr val="CACAC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grpSp>
        <p:sp>
          <p:nvSpPr>
            <p:cNvPr id="34864" name="Rectangle 254"/>
            <p:cNvSpPr>
              <a:spLocks noChangeArrowheads="1"/>
            </p:cNvSpPr>
            <p:nvPr/>
          </p:nvSpPr>
          <p:spPr bwMode="auto">
            <a:xfrm>
              <a:off x="696411" y="814776"/>
              <a:ext cx="1120587" cy="3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C00000"/>
                  </a:solidFill>
                  <a:latin typeface="+mn-lt"/>
                  <a:ea typeface="+mn-ea"/>
                </a:rPr>
                <a:t>FusionCompute</a:t>
              </a:r>
              <a:endParaRPr lang="en-US" altLang="zh-CN" sz="1100" b="1" smtClean="0">
                <a:solidFill>
                  <a:srgbClr val="C00000"/>
                </a:solidFill>
                <a:latin typeface="+mn-lt"/>
                <a:ea typeface="+mn-ea"/>
              </a:endParaRPr>
            </a:p>
            <a:p>
              <a:pPr algn="ctr" eaLnBrk="1" fontAlgn="t" hangingPunct="1">
                <a:defRPr/>
              </a:pPr>
              <a:r>
                <a:rPr lang="en-US" altLang="zh-CN" sz="1100" b="1" smtClean="0">
                  <a:solidFill>
                    <a:srgbClr val="C00000"/>
                  </a:solidFill>
                  <a:latin typeface="+mn-lt"/>
                  <a:ea typeface="+mn-ea"/>
                </a:rPr>
                <a:t> Web Client</a:t>
              </a:r>
              <a:endParaRPr lang="en-US" altLang="zh-CN" sz="1100" b="1" smtClean="0">
                <a:solidFill>
                  <a:srgbClr val="C00000"/>
                </a:solidFill>
                <a:latin typeface="+mn-lt"/>
                <a:ea typeface="+mn-ea"/>
              </a:endParaRPr>
            </a:p>
          </p:txBody>
        </p:sp>
      </p:grpSp>
      <p:grpSp>
        <p:nvGrpSpPr>
          <p:cNvPr id="34854" name="组合 274"/>
          <p:cNvGrpSpPr/>
          <p:nvPr/>
        </p:nvGrpSpPr>
        <p:grpSpPr bwMode="auto">
          <a:xfrm>
            <a:off x="3236913" y="1125538"/>
            <a:ext cx="1395412" cy="508000"/>
            <a:chOff x="692461" y="779624"/>
            <a:chExt cx="1158551" cy="348477"/>
          </a:xfrm>
        </p:grpSpPr>
        <p:grpSp>
          <p:nvGrpSpPr>
            <p:cNvPr id="34859" name="Group 205"/>
            <p:cNvGrpSpPr/>
            <p:nvPr/>
          </p:nvGrpSpPr>
          <p:grpSpPr bwMode="auto">
            <a:xfrm>
              <a:off x="692461" y="842546"/>
              <a:ext cx="1158551" cy="279217"/>
              <a:chOff x="4105" y="2892"/>
              <a:chExt cx="1504" cy="627"/>
            </a:xfrm>
          </p:grpSpPr>
          <p:sp>
            <p:nvSpPr>
              <p:cNvPr id="34861" name="AutoShape 203"/>
              <p:cNvSpPr>
                <a:spLocks noChangeArrowheads="1"/>
              </p:cNvSpPr>
              <p:nvPr/>
            </p:nvSpPr>
            <p:spPr bwMode="auto">
              <a:xfrm>
                <a:off x="4105" y="3120"/>
                <a:ext cx="1504" cy="399"/>
              </a:xfrm>
              <a:prstGeom prst="roundRect">
                <a:avLst>
                  <a:gd name="adj" fmla="val 9347"/>
                </a:avLst>
              </a:prstGeom>
              <a:gradFill rotWithShape="1">
                <a:gsLst>
                  <a:gs pos="0">
                    <a:srgbClr val="CBCCE5"/>
                  </a:gs>
                  <a:gs pos="100000">
                    <a:srgbClr val="87879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sp>
            <p:nvSpPr>
              <p:cNvPr id="34862" name="AutoShape 204"/>
              <p:cNvSpPr>
                <a:spLocks noChangeArrowheads="1"/>
              </p:cNvSpPr>
              <p:nvPr/>
            </p:nvSpPr>
            <p:spPr bwMode="auto">
              <a:xfrm>
                <a:off x="4107" y="2893"/>
                <a:ext cx="1497" cy="377"/>
              </a:xfrm>
              <a:prstGeom prst="roundRect">
                <a:avLst>
                  <a:gd name="adj" fmla="val 0"/>
                </a:avLst>
              </a:prstGeom>
              <a:gradFill rotWithShape="1">
                <a:gsLst>
                  <a:gs pos="0">
                    <a:srgbClr val="EAEAEA"/>
                  </a:gs>
                  <a:gs pos="100000">
                    <a:srgbClr val="CACAC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grpSp>
        <p:sp>
          <p:nvSpPr>
            <p:cNvPr id="34860" name="Rectangle 254"/>
            <p:cNvSpPr>
              <a:spLocks noChangeArrowheads="1"/>
            </p:cNvSpPr>
            <p:nvPr/>
          </p:nvSpPr>
          <p:spPr bwMode="auto">
            <a:xfrm>
              <a:off x="696415" y="779624"/>
              <a:ext cx="1120328" cy="34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C00000"/>
                  </a:solidFill>
                  <a:latin typeface="+mn-lt"/>
                  <a:ea typeface="+mn-ea"/>
                </a:rPr>
                <a:t>FusionCompute</a:t>
              </a:r>
              <a:endParaRPr lang="en-US" altLang="zh-CN" sz="1100" b="1" smtClean="0">
                <a:solidFill>
                  <a:srgbClr val="C00000"/>
                </a:solidFill>
                <a:latin typeface="+mn-lt"/>
                <a:ea typeface="+mn-ea"/>
              </a:endParaRPr>
            </a:p>
            <a:p>
              <a:pPr algn="ctr" eaLnBrk="1" fontAlgn="t" hangingPunct="1">
                <a:defRPr/>
              </a:pPr>
              <a:r>
                <a:rPr lang="en-US" altLang="zh-CN" sz="1100" b="1" smtClean="0">
                  <a:solidFill>
                    <a:srgbClr val="C00000"/>
                  </a:solidFill>
                  <a:latin typeface="+mn-lt"/>
                  <a:ea typeface="+mn-ea"/>
                </a:rPr>
                <a:t>Web Client</a:t>
              </a:r>
              <a:endParaRPr lang="en-US" altLang="zh-CN" sz="1100" b="1" smtClean="0">
                <a:solidFill>
                  <a:srgbClr val="C00000"/>
                </a:solidFill>
                <a:latin typeface="+mn-lt"/>
                <a:ea typeface="+mn-ea"/>
              </a:endParaRPr>
            </a:p>
          </p:txBody>
        </p:sp>
      </p:grpSp>
      <p:pic>
        <p:nvPicPr>
          <p:cNvPr id="34855" name="Picture 34" descr="j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3925" y="1625600"/>
            <a:ext cx="685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6" name="Picture 34" descr="j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35363" y="1612900"/>
            <a:ext cx="685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857" name="直接箭头连接符 270"/>
          <p:cNvCxnSpPr>
            <a:cxnSpLocks noChangeShapeType="1"/>
            <a:stCxn id="35069" idx="3"/>
          </p:cNvCxnSpPr>
          <p:nvPr/>
        </p:nvCxnSpPr>
        <p:spPr bwMode="auto">
          <a:xfrm>
            <a:off x="4598988" y="2193925"/>
            <a:ext cx="1377950" cy="550863"/>
          </a:xfrm>
          <a:prstGeom prst="straightConnector1">
            <a:avLst/>
          </a:prstGeom>
          <a:noFill/>
          <a:ln w="57150"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cxnSp>
        <p:nvCxnSpPr>
          <p:cNvPr id="34858" name="直接箭头连接符 273"/>
          <p:cNvCxnSpPr>
            <a:cxnSpLocks noChangeShapeType="1"/>
            <a:stCxn id="35069" idx="3"/>
            <a:endCxn id="34940" idx="0"/>
          </p:cNvCxnSpPr>
          <p:nvPr/>
        </p:nvCxnSpPr>
        <p:spPr bwMode="auto">
          <a:xfrm>
            <a:off x="4598988" y="2193925"/>
            <a:ext cx="3284537" cy="568325"/>
          </a:xfrm>
          <a:prstGeom prst="straightConnector1">
            <a:avLst/>
          </a:prstGeom>
          <a:noFill/>
          <a:ln w="57150"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标题 18"/>
          <p:cNvSpPr>
            <a:spLocks noGrp="1"/>
          </p:cNvSpPr>
          <p:nvPr>
            <p:ph type="title"/>
          </p:nvPr>
        </p:nvSpPr>
        <p:spPr/>
        <p:txBody>
          <a:bodyPr/>
          <a:lstStyle/>
          <a:p>
            <a:pPr eaLnBrk="1" hangingPunct="1">
              <a:defRPr/>
            </a:pPr>
            <a:r>
              <a:rPr lang="zh-CN" altLang="en-US" sz="3200" dirty="0" smtClean="0">
                <a:latin typeface="+mn-lt"/>
              </a:rPr>
              <a:t>灵活的管理架构，规模大小自如</a:t>
            </a:r>
            <a:endParaRPr lang="zh-CN" altLang="en-US" sz="3200" dirty="0" smtClean="0">
              <a:latin typeface="+mn-lt"/>
            </a:endParaRPr>
          </a:p>
        </p:txBody>
      </p:sp>
      <p:sp>
        <p:nvSpPr>
          <p:cNvPr id="34819" name="Rectangle 6"/>
          <p:cNvSpPr txBox="1">
            <a:spLocks noChangeArrowheads="1"/>
          </p:cNvSpPr>
          <p:nvPr/>
        </p:nvSpPr>
        <p:spPr bwMode="auto">
          <a:xfrm>
            <a:off x="528638" y="4902200"/>
            <a:ext cx="8466137"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90" tIns="38396" rIns="76790" bIns="38396" anchor="ctr"/>
          <a:lstStyle>
            <a:lvl1pPr marL="342900" indent="-342900" defTabSz="1022350">
              <a:defRPr sz="1000">
                <a:solidFill>
                  <a:schemeClr val="tx1"/>
                </a:solidFill>
                <a:latin typeface="FrutigerNext LT Regular"/>
                <a:ea typeface="宋体" panose="02010600030101010101" pitchFamily="2" charset="-122"/>
              </a:defRPr>
            </a:lvl1pPr>
            <a:lvl2pPr defTabSz="1022350">
              <a:defRPr sz="1000">
                <a:solidFill>
                  <a:schemeClr val="tx1"/>
                </a:solidFill>
                <a:latin typeface="FrutigerNext LT Regular"/>
                <a:ea typeface="宋体" panose="02010600030101010101" pitchFamily="2" charset="-122"/>
              </a:defRPr>
            </a:lvl2pPr>
            <a:lvl3pPr marL="1143000" indent="-228600" defTabSz="1022350">
              <a:defRPr sz="1000">
                <a:solidFill>
                  <a:schemeClr val="tx1"/>
                </a:solidFill>
                <a:latin typeface="FrutigerNext LT Regular"/>
                <a:ea typeface="宋体" panose="02010600030101010101" pitchFamily="2" charset="-122"/>
              </a:defRPr>
            </a:lvl3pPr>
            <a:lvl4pPr marL="1600200" indent="-228600" defTabSz="1022350">
              <a:defRPr sz="1000">
                <a:solidFill>
                  <a:schemeClr val="tx1"/>
                </a:solidFill>
                <a:latin typeface="FrutigerNext LT Regular"/>
                <a:ea typeface="宋体" panose="02010600030101010101" pitchFamily="2" charset="-122"/>
              </a:defRPr>
            </a:lvl4pPr>
            <a:lvl5pPr marL="2057400" indent="-228600" defTabSz="1022350">
              <a:defRPr sz="1000">
                <a:solidFill>
                  <a:schemeClr val="tx1"/>
                </a:solidFill>
                <a:latin typeface="FrutigerNext LT Regular"/>
                <a:ea typeface="宋体" panose="02010600030101010101" pitchFamily="2" charset="-122"/>
              </a:defRPr>
            </a:lvl5pPr>
            <a:lvl6pPr marL="25146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10223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marL="0" lvl="1" eaLnBrk="1" hangingPunct="1">
              <a:lnSpc>
                <a:spcPct val="150000"/>
              </a:lnSpc>
              <a:buClr>
                <a:schemeClr val="tx2"/>
              </a:buClr>
              <a:buSzPct val="80000"/>
              <a:buFont typeface="Arial" panose="020B0604020202020204" pitchFamily="34" charset="0"/>
              <a:buChar char="•"/>
              <a:defRPr/>
            </a:pPr>
            <a:r>
              <a:rPr lang="zh-CN" altLang="en-US" sz="1400" smtClean="0">
                <a:latin typeface="+mn-lt"/>
                <a:ea typeface="+mn-ea"/>
              </a:rPr>
              <a:t> 每个逻辑集群支持</a:t>
            </a:r>
            <a:r>
              <a:rPr lang="en-US" altLang="zh-CN" sz="1400" b="1" smtClean="0">
                <a:solidFill>
                  <a:srgbClr val="990000"/>
                </a:solidFill>
                <a:latin typeface="+mn-lt"/>
                <a:ea typeface="+mn-ea"/>
              </a:rPr>
              <a:t>128</a:t>
            </a:r>
            <a:r>
              <a:rPr lang="zh-CN" altLang="en-US" sz="1400" b="1" smtClean="0">
                <a:solidFill>
                  <a:srgbClr val="990000"/>
                </a:solidFill>
                <a:latin typeface="+mn-lt"/>
                <a:ea typeface="+mn-ea"/>
              </a:rPr>
              <a:t>物理机（业界最佳）， </a:t>
            </a:r>
            <a:r>
              <a:rPr lang="en-US" altLang="zh-CN" sz="1400" b="1" smtClean="0">
                <a:solidFill>
                  <a:srgbClr val="990000"/>
                </a:solidFill>
                <a:latin typeface="+mn-lt"/>
                <a:ea typeface="+mn-ea"/>
              </a:rPr>
              <a:t>3,000</a:t>
            </a:r>
            <a:r>
              <a:rPr lang="zh-CN" altLang="en-US" sz="1400" b="1" smtClean="0">
                <a:solidFill>
                  <a:srgbClr val="990000"/>
                </a:solidFill>
                <a:latin typeface="+mn-lt"/>
                <a:ea typeface="+mn-ea"/>
              </a:rPr>
              <a:t>台虚拟机</a:t>
            </a:r>
            <a:endParaRPr lang="en-US" altLang="zh-CN" sz="1400" b="1" smtClean="0">
              <a:solidFill>
                <a:srgbClr val="990000"/>
              </a:solidFill>
              <a:latin typeface="+mn-lt"/>
              <a:ea typeface="+mn-ea"/>
            </a:endParaRPr>
          </a:p>
          <a:p>
            <a:pPr marL="0" lvl="1" eaLnBrk="1" hangingPunct="1">
              <a:lnSpc>
                <a:spcPct val="150000"/>
              </a:lnSpc>
              <a:buClr>
                <a:schemeClr val="tx2"/>
              </a:buClr>
              <a:buSzPct val="80000"/>
              <a:buFont typeface="Arial" panose="020B0604020202020204" pitchFamily="34" charset="0"/>
              <a:buChar char="•"/>
              <a:defRPr/>
            </a:pPr>
            <a:r>
              <a:rPr lang="zh-CN" altLang="en-US" sz="1400" smtClean="0">
                <a:latin typeface="+mn-lt"/>
                <a:ea typeface="+mn-ea"/>
              </a:rPr>
              <a:t> 高可用性设计： </a:t>
            </a:r>
            <a:r>
              <a:rPr lang="en-US" altLang="zh-CN" sz="1400" b="1" smtClean="0">
                <a:solidFill>
                  <a:srgbClr val="990000"/>
                </a:solidFill>
                <a:latin typeface="+mn-lt"/>
                <a:ea typeface="+mn-ea"/>
              </a:rPr>
              <a:t>VRM</a:t>
            </a:r>
            <a:r>
              <a:rPr lang="zh-CN" altLang="en-US" sz="1400" b="1" smtClean="0">
                <a:solidFill>
                  <a:srgbClr val="990000"/>
                </a:solidFill>
                <a:latin typeface="+mn-lt"/>
                <a:ea typeface="+mn-ea"/>
              </a:rPr>
              <a:t>（虚拟化部署或者物理部署）主备部署</a:t>
            </a:r>
            <a:r>
              <a:rPr lang="zh-CN" altLang="en-US" sz="1400" smtClean="0">
                <a:latin typeface="+mn-lt"/>
                <a:ea typeface="+mn-ea"/>
              </a:rPr>
              <a:t>，保证系统可用性</a:t>
            </a:r>
            <a:endParaRPr lang="en-US" altLang="zh-CN" sz="1400" smtClean="0">
              <a:latin typeface="+mn-lt"/>
              <a:ea typeface="+mn-ea"/>
            </a:endParaRPr>
          </a:p>
          <a:p>
            <a:pPr marL="0" lvl="1" eaLnBrk="1" hangingPunct="1">
              <a:lnSpc>
                <a:spcPct val="150000"/>
              </a:lnSpc>
              <a:buClr>
                <a:schemeClr val="tx2"/>
              </a:buClr>
              <a:buSzPct val="80000"/>
              <a:buFont typeface="Arial" panose="020B0604020202020204" pitchFamily="34" charset="0"/>
              <a:buChar char="•"/>
              <a:defRPr/>
            </a:pPr>
            <a:r>
              <a:rPr lang="zh-CN" altLang="en-US" sz="1400" smtClean="0">
                <a:latin typeface="+mn-lt"/>
                <a:ea typeface="+mn-ea"/>
              </a:rPr>
              <a:t> 超大容量设计： 通过最多</a:t>
            </a:r>
            <a:r>
              <a:rPr lang="en-US" altLang="zh-CN" sz="1400" smtClean="0">
                <a:latin typeface="+mn-lt"/>
                <a:ea typeface="+mn-ea"/>
              </a:rPr>
              <a:t>16</a:t>
            </a:r>
            <a:r>
              <a:rPr lang="zh-CN" altLang="en-US" sz="1400" smtClean="0">
                <a:latin typeface="+mn-lt"/>
                <a:ea typeface="+mn-ea"/>
              </a:rPr>
              <a:t>个</a:t>
            </a:r>
            <a:r>
              <a:rPr lang="en-US" altLang="zh-CN" sz="1400" smtClean="0">
                <a:latin typeface="+mn-lt"/>
                <a:ea typeface="+mn-ea"/>
              </a:rPr>
              <a:t>VRM</a:t>
            </a:r>
            <a:r>
              <a:rPr lang="zh-CN" altLang="en-US" sz="1400" smtClean="0">
                <a:latin typeface="+mn-lt"/>
                <a:ea typeface="+mn-ea"/>
              </a:rPr>
              <a:t>级连，</a:t>
            </a:r>
            <a:r>
              <a:rPr lang="zh-CN" altLang="en-US" sz="1400" b="1" smtClean="0">
                <a:solidFill>
                  <a:srgbClr val="990000"/>
                </a:solidFill>
                <a:latin typeface="+mn-lt"/>
                <a:ea typeface="+mn-ea"/>
              </a:rPr>
              <a:t>最大可支持</a:t>
            </a:r>
            <a:r>
              <a:rPr lang="en-US" altLang="zh-CN" sz="1400" b="1" smtClean="0">
                <a:solidFill>
                  <a:srgbClr val="990000"/>
                </a:solidFill>
                <a:latin typeface="+mn-lt"/>
                <a:ea typeface="+mn-ea"/>
              </a:rPr>
              <a:t>4,096</a:t>
            </a:r>
            <a:r>
              <a:rPr lang="zh-CN" altLang="en-US" sz="1400" b="1" smtClean="0">
                <a:solidFill>
                  <a:srgbClr val="990000"/>
                </a:solidFill>
                <a:latin typeface="+mn-lt"/>
                <a:ea typeface="+mn-ea"/>
              </a:rPr>
              <a:t>物理机， </a:t>
            </a:r>
            <a:r>
              <a:rPr lang="en-US" altLang="zh-CN" sz="1400" b="1" smtClean="0">
                <a:solidFill>
                  <a:srgbClr val="990000"/>
                </a:solidFill>
                <a:latin typeface="+mn-lt"/>
                <a:ea typeface="+mn-ea"/>
              </a:rPr>
              <a:t>80,000</a:t>
            </a:r>
            <a:r>
              <a:rPr lang="zh-CN" altLang="en-US" sz="1400" b="1" smtClean="0">
                <a:solidFill>
                  <a:srgbClr val="990000"/>
                </a:solidFill>
                <a:latin typeface="+mn-lt"/>
                <a:ea typeface="+mn-ea"/>
              </a:rPr>
              <a:t>虚拟机部署</a:t>
            </a:r>
            <a:endParaRPr lang="en-US" altLang="zh-CN" sz="1400" b="1" smtClean="0">
              <a:latin typeface="+mn-lt"/>
              <a:ea typeface="+mn-ea"/>
            </a:endParaRPr>
          </a:p>
        </p:txBody>
      </p:sp>
      <p:grpSp>
        <p:nvGrpSpPr>
          <p:cNvPr id="34820" name="Group 140"/>
          <p:cNvGrpSpPr/>
          <p:nvPr/>
        </p:nvGrpSpPr>
        <p:grpSpPr bwMode="auto">
          <a:xfrm>
            <a:off x="574675" y="1849438"/>
            <a:ext cx="4168775" cy="406400"/>
            <a:chOff x="4656" y="470"/>
            <a:chExt cx="927" cy="576"/>
          </a:xfrm>
        </p:grpSpPr>
        <p:sp>
          <p:nvSpPr>
            <p:cNvPr id="35072" name="Rectangle 141"/>
            <p:cNvSpPr>
              <a:spLocks noChangeArrowheads="1"/>
            </p:cNvSpPr>
            <p:nvPr/>
          </p:nvSpPr>
          <p:spPr bwMode="auto">
            <a:xfrm>
              <a:off x="4668" y="508"/>
              <a:ext cx="915" cy="443"/>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3" name="Rectangle 142"/>
            <p:cNvSpPr>
              <a:spLocks noChangeArrowheads="1"/>
            </p:cNvSpPr>
            <p:nvPr/>
          </p:nvSpPr>
          <p:spPr bwMode="auto">
            <a:xfrm>
              <a:off x="4656" y="470"/>
              <a:ext cx="72" cy="574"/>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4" name="Rectangle 143"/>
            <p:cNvSpPr>
              <a:spLocks noChangeArrowheads="1"/>
            </p:cNvSpPr>
            <p:nvPr/>
          </p:nvSpPr>
          <p:spPr bwMode="auto">
            <a:xfrm>
              <a:off x="5520" y="470"/>
              <a:ext cx="63" cy="574"/>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5" name="AutoShape 144"/>
            <p:cNvSpPr>
              <a:spLocks noChangeArrowheads="1"/>
            </p:cNvSpPr>
            <p:nvPr/>
          </p:nvSpPr>
          <p:spPr bwMode="auto">
            <a:xfrm>
              <a:off x="4656" y="470"/>
              <a:ext cx="927"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76" name="AutoShape 145"/>
            <p:cNvSpPr>
              <a:spLocks noChangeArrowheads="1"/>
            </p:cNvSpPr>
            <p:nvPr/>
          </p:nvSpPr>
          <p:spPr bwMode="auto">
            <a:xfrm flipV="1">
              <a:off x="4656" y="999"/>
              <a:ext cx="922"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821" name="Group 140"/>
          <p:cNvGrpSpPr/>
          <p:nvPr/>
        </p:nvGrpSpPr>
        <p:grpSpPr bwMode="auto">
          <a:xfrm>
            <a:off x="430213" y="1970088"/>
            <a:ext cx="4168775" cy="427037"/>
            <a:chOff x="4656" y="438"/>
            <a:chExt cx="927" cy="608"/>
          </a:xfrm>
        </p:grpSpPr>
        <p:sp>
          <p:nvSpPr>
            <p:cNvPr id="35067" name="Rectangle 141"/>
            <p:cNvSpPr>
              <a:spLocks noChangeArrowheads="1"/>
            </p:cNvSpPr>
            <p:nvPr/>
          </p:nvSpPr>
          <p:spPr bwMode="auto">
            <a:xfrm>
              <a:off x="4668" y="580"/>
              <a:ext cx="915" cy="436"/>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68" name="Rectangle 142"/>
            <p:cNvSpPr>
              <a:spLocks noChangeArrowheads="1"/>
            </p:cNvSpPr>
            <p:nvPr/>
          </p:nvSpPr>
          <p:spPr bwMode="auto">
            <a:xfrm>
              <a:off x="4656" y="470"/>
              <a:ext cx="72" cy="574"/>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69" name="Rectangle 143"/>
            <p:cNvSpPr>
              <a:spLocks noChangeArrowheads="1"/>
            </p:cNvSpPr>
            <p:nvPr/>
          </p:nvSpPr>
          <p:spPr bwMode="auto">
            <a:xfrm>
              <a:off x="5520" y="470"/>
              <a:ext cx="63" cy="574"/>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70" name="AutoShape 144"/>
            <p:cNvSpPr>
              <a:spLocks noChangeArrowheads="1"/>
            </p:cNvSpPr>
            <p:nvPr/>
          </p:nvSpPr>
          <p:spPr bwMode="auto">
            <a:xfrm>
              <a:off x="4656" y="438"/>
              <a:ext cx="927"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71" name="AutoShape 145"/>
            <p:cNvSpPr>
              <a:spLocks noChangeArrowheads="1"/>
            </p:cNvSpPr>
            <p:nvPr/>
          </p:nvSpPr>
          <p:spPr bwMode="auto">
            <a:xfrm flipV="1">
              <a:off x="4656" y="999"/>
              <a:ext cx="922" cy="47"/>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822" name="Rectangle 254"/>
          <p:cNvSpPr>
            <a:spLocks noChangeArrowheads="1"/>
          </p:cNvSpPr>
          <p:nvPr/>
        </p:nvSpPr>
        <p:spPr bwMode="auto">
          <a:xfrm>
            <a:off x="1511300" y="2028825"/>
            <a:ext cx="19081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1200" b="1" dirty="0" smtClean="0">
                <a:latin typeface="+mn-lt"/>
                <a:ea typeface="+mn-ea"/>
              </a:rPr>
              <a:t>集群管理</a:t>
            </a:r>
            <a:r>
              <a:rPr lang="en-US" altLang="zh-CN" sz="1200" b="1" dirty="0" smtClean="0">
                <a:latin typeface="+mn-lt"/>
                <a:ea typeface="+mn-ea"/>
              </a:rPr>
              <a:t>V</a:t>
            </a:r>
            <a:r>
              <a:rPr lang="en-GB" altLang="zh-CN" sz="1200" b="1" dirty="0" smtClean="0">
                <a:latin typeface="+mn-lt"/>
                <a:ea typeface="+mn-ea"/>
              </a:rPr>
              <a:t>RM</a:t>
            </a:r>
            <a:r>
              <a:rPr lang="zh-CN" altLang="en-US" sz="1200" b="1" dirty="0" smtClean="0">
                <a:latin typeface="+mn-lt"/>
                <a:ea typeface="+mn-ea"/>
              </a:rPr>
              <a:t>（主备）</a:t>
            </a:r>
            <a:endParaRPr lang="en-US" altLang="zh-CN" sz="1200" b="1" dirty="0" smtClean="0">
              <a:latin typeface="+mn-lt"/>
              <a:ea typeface="+mn-ea"/>
            </a:endParaRPr>
          </a:p>
        </p:txBody>
      </p:sp>
      <p:pic>
        <p:nvPicPr>
          <p:cNvPr id="34823" name="Picture 267" descr="guang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0350" y="2560638"/>
            <a:ext cx="4667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4" name="组合 32"/>
          <p:cNvGrpSpPr/>
          <p:nvPr/>
        </p:nvGrpSpPr>
        <p:grpSpPr bwMode="auto">
          <a:xfrm>
            <a:off x="433388" y="3262313"/>
            <a:ext cx="730250" cy="354012"/>
            <a:chOff x="520700" y="3873500"/>
            <a:chExt cx="3187700" cy="596900"/>
          </a:xfrm>
        </p:grpSpPr>
        <p:pic>
          <p:nvPicPr>
            <p:cNvPr id="35065" name="Picture 197" descr="9"/>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66" name="Rectangle 268"/>
            <p:cNvSpPr>
              <a:spLocks noChangeArrowheads="1"/>
            </p:cNvSpPr>
            <p:nvPr/>
          </p:nvSpPr>
          <p:spPr bwMode="auto">
            <a:xfrm>
              <a:off x="1359202" y="3953801"/>
              <a:ext cx="1046399" cy="39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25" name="Group 14"/>
          <p:cNvGrpSpPr/>
          <p:nvPr/>
        </p:nvGrpSpPr>
        <p:grpSpPr bwMode="auto">
          <a:xfrm flipV="1">
            <a:off x="419100" y="2447925"/>
            <a:ext cx="4208463" cy="384175"/>
            <a:chOff x="1410" y="2922"/>
            <a:chExt cx="912" cy="384"/>
          </a:xfrm>
        </p:grpSpPr>
        <p:sp>
          <p:nvSpPr>
            <p:cNvPr id="37" name="Freeform 15"/>
            <p:cNvSpPr/>
            <p:nvPr/>
          </p:nvSpPr>
          <p:spPr bwMode="auto">
            <a:xfrm rot="-10800000">
              <a:off x="1410" y="2922"/>
              <a:ext cx="544" cy="278"/>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38" name="Freeform 16"/>
            <p:cNvSpPr/>
            <p:nvPr/>
          </p:nvSpPr>
          <p:spPr bwMode="auto">
            <a:xfrm rot="-10800000">
              <a:off x="1706" y="3200"/>
              <a:ext cx="320" cy="106"/>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39" name="Freeform 17"/>
            <p:cNvSpPr/>
            <p:nvPr/>
          </p:nvSpPr>
          <p:spPr bwMode="auto">
            <a:xfrm rot="-10800000">
              <a:off x="1778" y="2924"/>
              <a:ext cx="544"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sp>
          <p:nvSpPr>
            <p:cNvPr id="40" name="Freeform 18"/>
            <p:cNvSpPr/>
            <p:nvPr/>
          </p:nvSpPr>
          <p:spPr bwMode="auto">
            <a:xfrm rot="-10800000">
              <a:off x="1778" y="3024"/>
              <a:ext cx="176" cy="176"/>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sz="1400" b="1">
                <a:latin typeface="+mn-lt"/>
                <a:ea typeface="+mn-ea"/>
              </a:endParaRPr>
            </a:p>
          </p:txBody>
        </p:sp>
      </p:grpSp>
      <p:grpSp>
        <p:nvGrpSpPr>
          <p:cNvPr id="34826" name="组合 40"/>
          <p:cNvGrpSpPr/>
          <p:nvPr/>
        </p:nvGrpSpPr>
        <p:grpSpPr bwMode="auto">
          <a:xfrm>
            <a:off x="460375" y="2886075"/>
            <a:ext cx="269875" cy="341313"/>
            <a:chOff x="3700535" y="850900"/>
            <a:chExt cx="414265" cy="576263"/>
          </a:xfrm>
        </p:grpSpPr>
        <p:pic>
          <p:nvPicPr>
            <p:cNvPr id="35059"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60" name="Rectangle 254"/>
            <p:cNvSpPr>
              <a:spLocks noChangeArrowheads="1"/>
            </p:cNvSpPr>
            <p:nvPr/>
          </p:nvSpPr>
          <p:spPr bwMode="auto">
            <a:xfrm>
              <a:off x="3700535" y="917908"/>
              <a:ext cx="402082"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7" name="组合 43"/>
          <p:cNvGrpSpPr/>
          <p:nvPr/>
        </p:nvGrpSpPr>
        <p:grpSpPr bwMode="auto">
          <a:xfrm>
            <a:off x="884238" y="2886075"/>
            <a:ext cx="268287" cy="341313"/>
            <a:chOff x="3700535" y="850900"/>
            <a:chExt cx="414265" cy="576263"/>
          </a:xfrm>
        </p:grpSpPr>
        <p:pic>
          <p:nvPicPr>
            <p:cNvPr id="35057"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8"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8" name="组合 46"/>
          <p:cNvGrpSpPr/>
          <p:nvPr/>
        </p:nvGrpSpPr>
        <p:grpSpPr bwMode="auto">
          <a:xfrm>
            <a:off x="1306513" y="2886075"/>
            <a:ext cx="268287" cy="341313"/>
            <a:chOff x="3700535" y="850900"/>
            <a:chExt cx="414265" cy="576263"/>
          </a:xfrm>
        </p:grpSpPr>
        <p:pic>
          <p:nvPicPr>
            <p:cNvPr id="35055"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6"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29" name="组合 49"/>
          <p:cNvGrpSpPr/>
          <p:nvPr/>
        </p:nvGrpSpPr>
        <p:grpSpPr bwMode="auto">
          <a:xfrm>
            <a:off x="1728788" y="2886075"/>
            <a:ext cx="268287" cy="341313"/>
            <a:chOff x="3700535" y="850900"/>
            <a:chExt cx="414265" cy="576263"/>
          </a:xfrm>
        </p:grpSpPr>
        <p:pic>
          <p:nvPicPr>
            <p:cNvPr id="35053"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4"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0" name="组合 52"/>
          <p:cNvGrpSpPr/>
          <p:nvPr/>
        </p:nvGrpSpPr>
        <p:grpSpPr bwMode="auto">
          <a:xfrm>
            <a:off x="2151063" y="2886075"/>
            <a:ext cx="268287" cy="341313"/>
            <a:chOff x="3700535" y="850900"/>
            <a:chExt cx="414265" cy="576263"/>
          </a:xfrm>
        </p:grpSpPr>
        <p:pic>
          <p:nvPicPr>
            <p:cNvPr id="35051"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2" name="Rectangle 254"/>
            <p:cNvSpPr>
              <a:spLocks noChangeArrowheads="1"/>
            </p:cNvSpPr>
            <p:nvPr/>
          </p:nvSpPr>
          <p:spPr bwMode="auto">
            <a:xfrm>
              <a:off x="3700535" y="917908"/>
              <a:ext cx="402009" cy="38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1" name="组合 55"/>
          <p:cNvGrpSpPr/>
          <p:nvPr/>
        </p:nvGrpSpPr>
        <p:grpSpPr bwMode="auto">
          <a:xfrm>
            <a:off x="2547938" y="2894013"/>
            <a:ext cx="268287" cy="341312"/>
            <a:chOff x="3700535" y="850900"/>
            <a:chExt cx="414265" cy="576263"/>
          </a:xfrm>
        </p:grpSpPr>
        <p:pic>
          <p:nvPicPr>
            <p:cNvPr id="35049"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50" name="Rectangle 254"/>
            <p:cNvSpPr>
              <a:spLocks noChangeArrowheads="1"/>
            </p:cNvSpPr>
            <p:nvPr/>
          </p:nvSpPr>
          <p:spPr bwMode="auto">
            <a:xfrm>
              <a:off x="3700535" y="917907"/>
              <a:ext cx="402009"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2" name="组合 58"/>
          <p:cNvGrpSpPr/>
          <p:nvPr/>
        </p:nvGrpSpPr>
        <p:grpSpPr bwMode="auto">
          <a:xfrm>
            <a:off x="3067050" y="2894013"/>
            <a:ext cx="269875" cy="341312"/>
            <a:chOff x="3700535" y="850900"/>
            <a:chExt cx="414265" cy="576263"/>
          </a:xfrm>
        </p:grpSpPr>
        <p:pic>
          <p:nvPicPr>
            <p:cNvPr id="35047"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8"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3" name="组合 61"/>
          <p:cNvGrpSpPr/>
          <p:nvPr/>
        </p:nvGrpSpPr>
        <p:grpSpPr bwMode="auto">
          <a:xfrm>
            <a:off x="3489325" y="2894013"/>
            <a:ext cx="269875" cy="341312"/>
            <a:chOff x="3700535" y="850900"/>
            <a:chExt cx="414265" cy="576263"/>
          </a:xfrm>
        </p:grpSpPr>
        <p:pic>
          <p:nvPicPr>
            <p:cNvPr id="35045"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6"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4" name="组合 64"/>
          <p:cNvGrpSpPr/>
          <p:nvPr/>
        </p:nvGrpSpPr>
        <p:grpSpPr bwMode="auto">
          <a:xfrm>
            <a:off x="3911600" y="2894013"/>
            <a:ext cx="269875" cy="341312"/>
            <a:chOff x="3700535" y="850900"/>
            <a:chExt cx="414265" cy="576263"/>
          </a:xfrm>
        </p:grpSpPr>
        <p:pic>
          <p:nvPicPr>
            <p:cNvPr id="35043"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4"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5" name="组合 67"/>
          <p:cNvGrpSpPr/>
          <p:nvPr/>
        </p:nvGrpSpPr>
        <p:grpSpPr bwMode="auto">
          <a:xfrm>
            <a:off x="4333875" y="2894013"/>
            <a:ext cx="269875" cy="341312"/>
            <a:chOff x="3700535" y="850900"/>
            <a:chExt cx="414265" cy="576263"/>
          </a:xfrm>
        </p:grpSpPr>
        <p:pic>
          <p:nvPicPr>
            <p:cNvPr id="35041" name="Picture 199" descr="圆角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2" name="Rectangle 254"/>
            <p:cNvSpPr>
              <a:spLocks noChangeArrowheads="1"/>
            </p:cNvSpPr>
            <p:nvPr/>
          </p:nvSpPr>
          <p:spPr bwMode="auto">
            <a:xfrm>
              <a:off x="3700535" y="917907"/>
              <a:ext cx="402082" cy="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VM</a:t>
              </a:r>
              <a:endParaRPr lang="en-US" altLang="zh-CN" sz="1100" b="1" smtClean="0">
                <a:latin typeface="+mn-lt"/>
                <a:ea typeface="+mn-ea"/>
              </a:endParaRPr>
            </a:p>
          </p:txBody>
        </p:sp>
      </p:grpSp>
      <p:grpSp>
        <p:nvGrpSpPr>
          <p:cNvPr id="34836" name="组合 70"/>
          <p:cNvGrpSpPr/>
          <p:nvPr/>
        </p:nvGrpSpPr>
        <p:grpSpPr bwMode="auto">
          <a:xfrm>
            <a:off x="1303338" y="3270250"/>
            <a:ext cx="730250" cy="352425"/>
            <a:chOff x="520700" y="3873500"/>
            <a:chExt cx="3187700" cy="596900"/>
          </a:xfrm>
        </p:grpSpPr>
        <p:pic>
          <p:nvPicPr>
            <p:cNvPr id="35039" name="Picture 197" descr="9"/>
            <p:cNvPicPr>
              <a:picLocks noChangeAspect="1" noChangeArrowheads="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40" name="Rectangle 268"/>
            <p:cNvSpPr>
              <a:spLocks noChangeArrowheads="1"/>
            </p:cNvSpPr>
            <p:nvPr/>
          </p:nvSpPr>
          <p:spPr bwMode="auto">
            <a:xfrm>
              <a:off x="1359202" y="3954162"/>
              <a:ext cx="1046399"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7" name="组合 73"/>
          <p:cNvGrpSpPr/>
          <p:nvPr/>
        </p:nvGrpSpPr>
        <p:grpSpPr bwMode="auto">
          <a:xfrm>
            <a:off x="3932238" y="3262313"/>
            <a:ext cx="731837" cy="354012"/>
            <a:chOff x="520700" y="3873500"/>
            <a:chExt cx="3187700" cy="596900"/>
          </a:xfrm>
        </p:grpSpPr>
        <p:pic>
          <p:nvPicPr>
            <p:cNvPr id="35037" name="Picture 197" descr="9"/>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8" name="Rectangle 268"/>
            <p:cNvSpPr>
              <a:spLocks noChangeArrowheads="1"/>
            </p:cNvSpPr>
            <p:nvPr/>
          </p:nvSpPr>
          <p:spPr bwMode="auto">
            <a:xfrm>
              <a:off x="1364300" y="3953801"/>
              <a:ext cx="1044126" cy="39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8" name="组合 76"/>
          <p:cNvGrpSpPr/>
          <p:nvPr/>
        </p:nvGrpSpPr>
        <p:grpSpPr bwMode="auto">
          <a:xfrm>
            <a:off x="3068638" y="3270250"/>
            <a:ext cx="731837" cy="352425"/>
            <a:chOff x="520700" y="3873500"/>
            <a:chExt cx="3187700" cy="596900"/>
          </a:xfrm>
        </p:grpSpPr>
        <p:pic>
          <p:nvPicPr>
            <p:cNvPr id="35035" name="Picture 197" descr="9"/>
            <p:cNvPicPr>
              <a:picLocks noChangeAspect="1" noChangeArrowheads="1"/>
            </p:cNvPicPr>
            <p:nvPr/>
          </p:nvPicPr>
          <p:blipFill>
            <a:blip r:embed="rId5"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6" name="Rectangle 268"/>
            <p:cNvSpPr>
              <a:spLocks noChangeArrowheads="1"/>
            </p:cNvSpPr>
            <p:nvPr/>
          </p:nvSpPr>
          <p:spPr bwMode="auto">
            <a:xfrm>
              <a:off x="1364300" y="3954162"/>
              <a:ext cx="1044126"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39" name="组合 79"/>
          <p:cNvGrpSpPr/>
          <p:nvPr/>
        </p:nvGrpSpPr>
        <p:grpSpPr bwMode="auto">
          <a:xfrm>
            <a:off x="2147888" y="3270250"/>
            <a:ext cx="730250" cy="352425"/>
            <a:chOff x="520700" y="3873500"/>
            <a:chExt cx="3187700" cy="596900"/>
          </a:xfrm>
        </p:grpSpPr>
        <p:pic>
          <p:nvPicPr>
            <p:cNvPr id="35033" name="Picture 197" descr="9"/>
            <p:cNvPicPr>
              <a:picLocks noChangeAspect="1" noChangeArrowheads="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4" name="Rectangle 268"/>
            <p:cNvSpPr>
              <a:spLocks noChangeArrowheads="1"/>
            </p:cNvSpPr>
            <p:nvPr/>
          </p:nvSpPr>
          <p:spPr bwMode="auto">
            <a:xfrm>
              <a:off x="1359202" y="3954162"/>
              <a:ext cx="1046399" cy="3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000000"/>
                  </a:solidFill>
                  <a:latin typeface="+mn-lt"/>
                  <a:ea typeface="+mn-ea"/>
                </a:rPr>
                <a:t>CNA</a:t>
              </a:r>
              <a:endParaRPr lang="zh-CN" altLang="en-GB" sz="1100" b="1" smtClean="0">
                <a:solidFill>
                  <a:srgbClr val="000000"/>
                </a:solidFill>
                <a:latin typeface="+mn-lt"/>
                <a:ea typeface="+mn-ea"/>
              </a:endParaRPr>
            </a:p>
          </p:txBody>
        </p:sp>
      </p:grpSp>
      <p:grpSp>
        <p:nvGrpSpPr>
          <p:cNvPr id="34840" name="Group 102"/>
          <p:cNvGrpSpPr/>
          <p:nvPr/>
        </p:nvGrpSpPr>
        <p:grpSpPr bwMode="auto">
          <a:xfrm>
            <a:off x="457200" y="3651250"/>
            <a:ext cx="2408238" cy="412750"/>
            <a:chOff x="1343" y="912"/>
            <a:chExt cx="878" cy="583"/>
          </a:xfrm>
        </p:grpSpPr>
        <p:sp>
          <p:nvSpPr>
            <p:cNvPr id="35028" name="Rectangle 103"/>
            <p:cNvSpPr>
              <a:spLocks noChangeArrowheads="1"/>
            </p:cNvSpPr>
            <p:nvPr/>
          </p:nvSpPr>
          <p:spPr bwMode="auto">
            <a:xfrm>
              <a:off x="1344" y="912"/>
              <a:ext cx="864" cy="574"/>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9" name="Rectangle 104"/>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30" name="Rectangle 105"/>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31" name="AutoShape 106"/>
            <p:cNvSpPr>
              <a:spLocks noChangeArrowheads="1"/>
            </p:cNvSpPr>
            <p:nvPr/>
          </p:nvSpPr>
          <p:spPr bwMode="auto">
            <a:xfrm>
              <a:off x="1348"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5032" name="AutoShape 107"/>
            <p:cNvSpPr>
              <a:spLocks noChangeArrowheads="1"/>
            </p:cNvSpPr>
            <p:nvPr/>
          </p:nvSpPr>
          <p:spPr bwMode="auto">
            <a:xfrm flipV="1">
              <a:off x="1344" y="1448"/>
              <a:ext cx="87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41" name="Rectangle 254"/>
          <p:cNvSpPr>
            <a:spLocks noChangeArrowheads="1"/>
          </p:cNvSpPr>
          <p:nvPr/>
        </p:nvSpPr>
        <p:spPr bwMode="auto">
          <a:xfrm>
            <a:off x="1220788" y="3725863"/>
            <a:ext cx="2603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latin typeface="+mn-lt"/>
                <a:ea typeface="+mn-ea"/>
              </a:rPr>
              <a:t>SAN</a:t>
            </a:r>
            <a:endParaRPr lang="en-US" altLang="zh-CN" sz="1100" b="1" smtClean="0">
              <a:latin typeface="+mn-lt"/>
              <a:ea typeface="+mn-ea"/>
            </a:endParaRPr>
          </a:p>
        </p:txBody>
      </p:sp>
      <p:grpSp>
        <p:nvGrpSpPr>
          <p:cNvPr id="34842" name="Group 102"/>
          <p:cNvGrpSpPr/>
          <p:nvPr/>
        </p:nvGrpSpPr>
        <p:grpSpPr bwMode="auto">
          <a:xfrm>
            <a:off x="3082925" y="3665538"/>
            <a:ext cx="1560513" cy="412750"/>
            <a:chOff x="1333" y="912"/>
            <a:chExt cx="888" cy="583"/>
          </a:xfrm>
        </p:grpSpPr>
        <p:sp>
          <p:nvSpPr>
            <p:cNvPr id="35023" name="Rectangle 103"/>
            <p:cNvSpPr>
              <a:spLocks noChangeArrowheads="1"/>
            </p:cNvSpPr>
            <p:nvPr/>
          </p:nvSpPr>
          <p:spPr bwMode="auto">
            <a:xfrm>
              <a:off x="1333" y="912"/>
              <a:ext cx="864" cy="574"/>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4" name="Rectangle 104"/>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5" name="Rectangle 105"/>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latin typeface="+mn-lt"/>
                <a:ea typeface="+mn-ea"/>
              </a:endParaRPr>
            </a:p>
          </p:txBody>
        </p:sp>
        <p:sp>
          <p:nvSpPr>
            <p:cNvPr id="35026" name="AutoShape 106"/>
            <p:cNvSpPr>
              <a:spLocks noChangeArrowheads="1"/>
            </p:cNvSpPr>
            <p:nvPr/>
          </p:nvSpPr>
          <p:spPr bwMode="auto">
            <a:xfrm>
              <a:off x="1348"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5027" name="AutoShape 107"/>
            <p:cNvSpPr>
              <a:spLocks noChangeArrowheads="1"/>
            </p:cNvSpPr>
            <p:nvPr/>
          </p:nvSpPr>
          <p:spPr bwMode="auto">
            <a:xfrm flipV="1">
              <a:off x="1344" y="1448"/>
              <a:ext cx="87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43" name="Rectangle 254"/>
          <p:cNvSpPr>
            <a:spLocks noChangeArrowheads="1"/>
          </p:cNvSpPr>
          <p:nvPr/>
        </p:nvSpPr>
        <p:spPr bwMode="auto">
          <a:xfrm>
            <a:off x="3765550" y="3732213"/>
            <a:ext cx="2603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1100" b="1" smtClean="0">
                <a:latin typeface="+mn-lt"/>
                <a:ea typeface="+mn-ea"/>
              </a:rPr>
              <a:t>本地存储</a:t>
            </a:r>
            <a:endParaRPr lang="en-US" altLang="zh-CN" sz="1100" b="1" smtClean="0">
              <a:latin typeface="+mn-lt"/>
              <a:ea typeface="+mn-ea"/>
            </a:endParaRPr>
          </a:p>
        </p:txBody>
      </p:sp>
      <p:grpSp>
        <p:nvGrpSpPr>
          <p:cNvPr id="34844" name="组合 96"/>
          <p:cNvGrpSpPr/>
          <p:nvPr/>
        </p:nvGrpSpPr>
        <p:grpSpPr bwMode="auto">
          <a:xfrm>
            <a:off x="4991100" y="2763838"/>
            <a:ext cx="1806575" cy="1295400"/>
            <a:chOff x="425573" y="2251051"/>
            <a:chExt cx="4324557" cy="2415951"/>
          </a:xfrm>
        </p:grpSpPr>
        <p:grpSp>
          <p:nvGrpSpPr>
            <p:cNvPr id="34945" name="Group 140"/>
            <p:cNvGrpSpPr/>
            <p:nvPr/>
          </p:nvGrpSpPr>
          <p:grpSpPr bwMode="auto">
            <a:xfrm>
              <a:off x="580873" y="2251051"/>
              <a:ext cx="4169257" cy="459768"/>
              <a:chOff x="4656" y="435"/>
              <a:chExt cx="927" cy="622"/>
            </a:xfrm>
          </p:grpSpPr>
          <p:sp>
            <p:nvSpPr>
              <p:cNvPr id="35018" name="Rectangle 141"/>
              <p:cNvSpPr>
                <a:spLocks noChangeArrowheads="1"/>
              </p:cNvSpPr>
              <p:nvPr/>
            </p:nvSpPr>
            <p:spPr bwMode="auto">
              <a:xfrm>
                <a:off x="4668" y="435"/>
                <a:ext cx="915" cy="621"/>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9" name="Rectangle 142"/>
              <p:cNvSpPr>
                <a:spLocks noChangeArrowheads="1"/>
              </p:cNvSpPr>
              <p:nvPr/>
            </p:nvSpPr>
            <p:spPr bwMode="auto">
              <a:xfrm>
                <a:off x="4656" y="471"/>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20" name="Rectangle 143"/>
              <p:cNvSpPr>
                <a:spLocks noChangeArrowheads="1"/>
              </p:cNvSpPr>
              <p:nvPr/>
            </p:nvSpPr>
            <p:spPr bwMode="auto">
              <a:xfrm>
                <a:off x="5520" y="471"/>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21" name="AutoShape 144"/>
              <p:cNvSpPr>
                <a:spLocks noChangeArrowheads="1"/>
              </p:cNvSpPr>
              <p:nvPr/>
            </p:nvSpPr>
            <p:spPr bwMode="auto">
              <a:xfrm>
                <a:off x="4656" y="471"/>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22" name="AutoShape 145"/>
              <p:cNvSpPr>
                <a:spLocks noChangeArrowheads="1"/>
              </p:cNvSpPr>
              <p:nvPr/>
            </p:nvSpPr>
            <p:spPr bwMode="auto">
              <a:xfrm flipV="1">
                <a:off x="4656" y="996"/>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946" name="Group 140"/>
            <p:cNvGrpSpPr/>
            <p:nvPr/>
          </p:nvGrpSpPr>
          <p:grpSpPr bwMode="auto">
            <a:xfrm>
              <a:off x="437092" y="2402314"/>
              <a:ext cx="4169257" cy="495987"/>
              <a:chOff x="4656" y="438"/>
              <a:chExt cx="927" cy="671"/>
            </a:xfrm>
          </p:grpSpPr>
          <p:sp>
            <p:nvSpPr>
              <p:cNvPr id="35013" name="Rectangle 141"/>
              <p:cNvSpPr>
                <a:spLocks noChangeArrowheads="1"/>
              </p:cNvSpPr>
              <p:nvPr/>
            </p:nvSpPr>
            <p:spPr bwMode="auto">
              <a:xfrm>
                <a:off x="4668" y="486"/>
                <a:ext cx="915" cy="649"/>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4" name="Rectangle 142"/>
              <p:cNvSpPr>
                <a:spLocks noChangeArrowheads="1"/>
              </p:cNvSpPr>
              <p:nvPr/>
            </p:nvSpPr>
            <p:spPr bwMode="auto">
              <a:xfrm>
                <a:off x="4656" y="470"/>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5" name="Rectangle 143"/>
              <p:cNvSpPr>
                <a:spLocks noChangeArrowheads="1"/>
              </p:cNvSpPr>
              <p:nvPr/>
            </p:nvSpPr>
            <p:spPr bwMode="auto">
              <a:xfrm>
                <a:off x="5519" y="470"/>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5016" name="AutoShape 144"/>
              <p:cNvSpPr>
                <a:spLocks noChangeArrowheads="1"/>
              </p:cNvSpPr>
              <p:nvPr/>
            </p:nvSpPr>
            <p:spPr bwMode="auto">
              <a:xfrm>
                <a:off x="4656" y="438"/>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5017" name="AutoShape 145"/>
              <p:cNvSpPr>
                <a:spLocks noChangeArrowheads="1"/>
              </p:cNvSpPr>
              <p:nvPr/>
            </p:nvSpPr>
            <p:spPr bwMode="auto">
              <a:xfrm flipV="1">
                <a:off x="4656" y="998"/>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947" name="Rectangle 254"/>
            <p:cNvSpPr>
              <a:spLocks noChangeArrowheads="1"/>
            </p:cNvSpPr>
            <p:nvPr/>
          </p:nvSpPr>
          <p:spPr bwMode="auto">
            <a:xfrm>
              <a:off x="1520013" y="2464223"/>
              <a:ext cx="1903870"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900" b="1" smtClean="0">
                  <a:latin typeface="+mn-lt"/>
                  <a:ea typeface="+mn-ea"/>
                </a:rPr>
                <a:t>集群管理</a:t>
              </a:r>
              <a:r>
                <a:rPr lang="en-US" altLang="zh-CN" sz="900" b="1" smtClean="0">
                  <a:latin typeface="+mn-lt"/>
                  <a:ea typeface="+mn-ea"/>
                </a:rPr>
                <a:t>V</a:t>
              </a:r>
              <a:r>
                <a:rPr lang="en-GB" altLang="zh-CN" sz="900" b="1" smtClean="0">
                  <a:latin typeface="+mn-lt"/>
                  <a:ea typeface="+mn-ea"/>
                </a:rPr>
                <a:t>RM</a:t>
              </a:r>
              <a:r>
                <a:rPr lang="zh-CN" altLang="en-US" sz="900" b="1" smtClean="0">
                  <a:latin typeface="+mn-lt"/>
                  <a:ea typeface="+mn-ea"/>
                </a:rPr>
                <a:t>（主备）</a:t>
              </a:r>
              <a:endParaRPr lang="en-US" altLang="zh-CN" sz="900" b="1" smtClean="0">
                <a:latin typeface="+mn-lt"/>
                <a:ea typeface="+mn-ea"/>
              </a:endParaRPr>
            </a:p>
          </p:txBody>
        </p:sp>
        <p:pic>
          <p:nvPicPr>
            <p:cNvPr id="34948" name="Picture 267" descr="guang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6862" y="3073989"/>
              <a:ext cx="466316" cy="1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949" name="组合 76"/>
            <p:cNvGrpSpPr/>
            <p:nvPr/>
          </p:nvGrpSpPr>
          <p:grpSpPr bwMode="auto">
            <a:xfrm>
              <a:off x="439997" y="3810488"/>
              <a:ext cx="730623" cy="370574"/>
              <a:chOff x="520700" y="3873500"/>
              <a:chExt cx="3187700" cy="596900"/>
            </a:xfrm>
          </p:grpSpPr>
          <p:pic>
            <p:nvPicPr>
              <p:cNvPr id="3501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12" name="Rectangle 268"/>
              <p:cNvSpPr>
                <a:spLocks noChangeArrowheads="1"/>
              </p:cNvSpPr>
              <p:nvPr/>
            </p:nvSpPr>
            <p:spPr bwMode="auto">
              <a:xfrm>
                <a:off x="1369668" y="3955965"/>
                <a:ext cx="104453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50" name="Group 14"/>
            <p:cNvGrpSpPr/>
            <p:nvPr/>
          </p:nvGrpSpPr>
          <p:grpSpPr bwMode="auto">
            <a:xfrm flipV="1">
              <a:off x="425573" y="2863356"/>
              <a:ext cx="4209435" cy="403097"/>
              <a:chOff x="1410" y="2922"/>
              <a:chExt cx="912" cy="384"/>
            </a:xfrm>
          </p:grpSpPr>
          <p:sp>
            <p:nvSpPr>
              <p:cNvPr id="160" name="Freeform 15"/>
              <p:cNvSpPr/>
              <p:nvPr/>
            </p:nvSpPr>
            <p:spPr bwMode="auto">
              <a:xfrm rot="-10800000">
                <a:off x="1410" y="2922"/>
                <a:ext cx="544" cy="276"/>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1" name="Freeform 16"/>
              <p:cNvSpPr/>
              <p:nvPr/>
            </p:nvSpPr>
            <p:spPr bwMode="auto">
              <a:xfrm rot="-10800000">
                <a:off x="1706" y="3198"/>
                <a:ext cx="319"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2" name="Freeform 17"/>
              <p:cNvSpPr/>
              <p:nvPr/>
            </p:nvSpPr>
            <p:spPr bwMode="auto">
              <a:xfrm rot="-10800000">
                <a:off x="1778" y="2922"/>
                <a:ext cx="544"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163" name="Freeform 18"/>
              <p:cNvSpPr/>
              <p:nvPr/>
            </p:nvSpPr>
            <p:spPr bwMode="auto">
              <a:xfrm rot="-10800000">
                <a:off x="1778" y="3023"/>
                <a:ext cx="176"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nvGrpSpPr>
            <p:cNvPr id="34951" name="组合 128"/>
            <p:cNvGrpSpPr/>
            <p:nvPr/>
          </p:nvGrpSpPr>
          <p:grpSpPr bwMode="auto">
            <a:xfrm>
              <a:off x="467859" y="3416260"/>
              <a:ext cx="268838" cy="357762"/>
              <a:chOff x="3700535" y="850900"/>
              <a:chExt cx="414265" cy="576263"/>
            </a:xfrm>
          </p:grpSpPr>
          <p:pic>
            <p:nvPicPr>
              <p:cNvPr id="3500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6" name="Rectangle 254"/>
              <p:cNvSpPr>
                <a:spLocks noChangeArrowheads="1"/>
              </p:cNvSpPr>
              <p:nvPr/>
            </p:nvSpPr>
            <p:spPr bwMode="auto">
              <a:xfrm>
                <a:off x="3699790" y="919786"/>
                <a:ext cx="404047"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2" name="组合 129"/>
            <p:cNvGrpSpPr/>
            <p:nvPr/>
          </p:nvGrpSpPr>
          <p:grpSpPr bwMode="auto">
            <a:xfrm>
              <a:off x="890245" y="3416260"/>
              <a:ext cx="268838" cy="357762"/>
              <a:chOff x="3700535" y="850900"/>
              <a:chExt cx="414265" cy="576263"/>
            </a:xfrm>
          </p:grpSpPr>
          <p:pic>
            <p:nvPicPr>
              <p:cNvPr id="3500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4" name="Rectangle 254"/>
              <p:cNvSpPr>
                <a:spLocks noChangeArrowheads="1"/>
              </p:cNvSpPr>
              <p:nvPr/>
            </p:nvSpPr>
            <p:spPr bwMode="auto">
              <a:xfrm>
                <a:off x="3698908" y="919786"/>
                <a:ext cx="404051"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3" name="组合 137"/>
            <p:cNvGrpSpPr/>
            <p:nvPr/>
          </p:nvGrpSpPr>
          <p:grpSpPr bwMode="auto">
            <a:xfrm>
              <a:off x="1312631" y="3416260"/>
              <a:ext cx="268838" cy="357762"/>
              <a:chOff x="3700535" y="850900"/>
              <a:chExt cx="414265" cy="576263"/>
            </a:xfrm>
          </p:grpSpPr>
          <p:pic>
            <p:nvPicPr>
              <p:cNvPr id="3500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2" name="Rectangle 254"/>
              <p:cNvSpPr>
                <a:spLocks noChangeArrowheads="1"/>
              </p:cNvSpPr>
              <p:nvPr/>
            </p:nvSpPr>
            <p:spPr bwMode="auto">
              <a:xfrm>
                <a:off x="3698030" y="919786"/>
                <a:ext cx="404047"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4" name="组合 140"/>
            <p:cNvGrpSpPr/>
            <p:nvPr/>
          </p:nvGrpSpPr>
          <p:grpSpPr bwMode="auto">
            <a:xfrm>
              <a:off x="1735016" y="3416260"/>
              <a:ext cx="268838" cy="357762"/>
              <a:chOff x="3700535" y="850900"/>
              <a:chExt cx="414265" cy="576263"/>
            </a:xfrm>
          </p:grpSpPr>
          <p:pic>
            <p:nvPicPr>
              <p:cNvPr id="3499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0" name="Rectangle 254"/>
              <p:cNvSpPr>
                <a:spLocks noChangeArrowheads="1"/>
              </p:cNvSpPr>
              <p:nvPr/>
            </p:nvSpPr>
            <p:spPr bwMode="auto">
              <a:xfrm>
                <a:off x="3703010" y="919786"/>
                <a:ext cx="39819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5" name="组合 144"/>
            <p:cNvGrpSpPr/>
            <p:nvPr/>
          </p:nvGrpSpPr>
          <p:grpSpPr bwMode="auto">
            <a:xfrm>
              <a:off x="2157402" y="3416260"/>
              <a:ext cx="268838" cy="357762"/>
              <a:chOff x="3700535" y="850900"/>
              <a:chExt cx="414265" cy="576263"/>
            </a:xfrm>
          </p:grpSpPr>
          <p:pic>
            <p:nvPicPr>
              <p:cNvPr id="3499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8" name="Rectangle 254"/>
              <p:cNvSpPr>
                <a:spLocks noChangeArrowheads="1"/>
              </p:cNvSpPr>
              <p:nvPr/>
            </p:nvSpPr>
            <p:spPr bwMode="auto">
              <a:xfrm>
                <a:off x="3702129" y="919786"/>
                <a:ext cx="398193"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6" name="组合 147"/>
            <p:cNvGrpSpPr/>
            <p:nvPr/>
          </p:nvGrpSpPr>
          <p:grpSpPr bwMode="auto">
            <a:xfrm>
              <a:off x="2554512" y="3424145"/>
              <a:ext cx="268838" cy="357762"/>
              <a:chOff x="3700535" y="850900"/>
              <a:chExt cx="414265" cy="576263"/>
            </a:xfrm>
          </p:grpSpPr>
          <p:pic>
            <p:nvPicPr>
              <p:cNvPr id="3499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6" name="Rectangle 254"/>
              <p:cNvSpPr>
                <a:spLocks noChangeArrowheads="1"/>
              </p:cNvSpPr>
              <p:nvPr/>
            </p:nvSpPr>
            <p:spPr bwMode="auto">
              <a:xfrm>
                <a:off x="3699207"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7" name="组合 155"/>
            <p:cNvGrpSpPr/>
            <p:nvPr/>
          </p:nvGrpSpPr>
          <p:grpSpPr bwMode="auto">
            <a:xfrm>
              <a:off x="3074289" y="3424145"/>
              <a:ext cx="268838" cy="357762"/>
              <a:chOff x="3700535" y="850900"/>
              <a:chExt cx="414265" cy="576263"/>
            </a:xfrm>
          </p:grpSpPr>
          <p:pic>
            <p:nvPicPr>
              <p:cNvPr id="3499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4" name="Rectangle 254"/>
              <p:cNvSpPr>
                <a:spLocks noChangeArrowheads="1"/>
              </p:cNvSpPr>
              <p:nvPr/>
            </p:nvSpPr>
            <p:spPr bwMode="auto">
              <a:xfrm>
                <a:off x="3700505" y="916623"/>
                <a:ext cx="404047"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8" name="组合 158"/>
            <p:cNvGrpSpPr/>
            <p:nvPr/>
          </p:nvGrpSpPr>
          <p:grpSpPr bwMode="auto">
            <a:xfrm>
              <a:off x="3496675" y="3424145"/>
              <a:ext cx="268838" cy="357762"/>
              <a:chOff x="3700535" y="850900"/>
              <a:chExt cx="414265" cy="576263"/>
            </a:xfrm>
          </p:grpSpPr>
          <p:pic>
            <p:nvPicPr>
              <p:cNvPr id="3499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2" name="Rectangle 254"/>
              <p:cNvSpPr>
                <a:spLocks noChangeArrowheads="1"/>
              </p:cNvSpPr>
              <p:nvPr/>
            </p:nvSpPr>
            <p:spPr bwMode="auto">
              <a:xfrm>
                <a:off x="3699624"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59" name="组合 161"/>
            <p:cNvGrpSpPr/>
            <p:nvPr/>
          </p:nvGrpSpPr>
          <p:grpSpPr bwMode="auto">
            <a:xfrm>
              <a:off x="3919061" y="3424145"/>
              <a:ext cx="268838" cy="357762"/>
              <a:chOff x="3700535" y="850900"/>
              <a:chExt cx="414265" cy="576263"/>
            </a:xfrm>
          </p:grpSpPr>
          <p:pic>
            <p:nvPicPr>
              <p:cNvPr id="3498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0" name="Rectangle 254"/>
              <p:cNvSpPr>
                <a:spLocks noChangeArrowheads="1"/>
              </p:cNvSpPr>
              <p:nvPr/>
            </p:nvSpPr>
            <p:spPr bwMode="auto">
              <a:xfrm>
                <a:off x="3698746" y="916623"/>
                <a:ext cx="404047"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60" name="组合 164"/>
            <p:cNvGrpSpPr/>
            <p:nvPr/>
          </p:nvGrpSpPr>
          <p:grpSpPr bwMode="auto">
            <a:xfrm>
              <a:off x="4341446" y="3424145"/>
              <a:ext cx="268838" cy="357762"/>
              <a:chOff x="3700535" y="850900"/>
              <a:chExt cx="414265" cy="576263"/>
            </a:xfrm>
          </p:grpSpPr>
          <p:pic>
            <p:nvPicPr>
              <p:cNvPr id="3498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8" name="Rectangle 254"/>
              <p:cNvSpPr>
                <a:spLocks noChangeArrowheads="1"/>
              </p:cNvSpPr>
              <p:nvPr/>
            </p:nvSpPr>
            <p:spPr bwMode="auto">
              <a:xfrm>
                <a:off x="3697868" y="916623"/>
                <a:ext cx="404051"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961" name="组合 98"/>
            <p:cNvGrpSpPr/>
            <p:nvPr/>
          </p:nvGrpSpPr>
          <p:grpSpPr bwMode="auto">
            <a:xfrm>
              <a:off x="1310029" y="3818318"/>
              <a:ext cx="730623" cy="370574"/>
              <a:chOff x="520700" y="3873500"/>
              <a:chExt cx="3187700" cy="596900"/>
            </a:xfrm>
          </p:grpSpPr>
          <p:pic>
            <p:nvPicPr>
              <p:cNvPr id="34985"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6" name="Rectangle 268"/>
              <p:cNvSpPr>
                <a:spLocks noChangeArrowheads="1"/>
              </p:cNvSpPr>
              <p:nvPr/>
            </p:nvSpPr>
            <p:spPr bwMode="auto">
              <a:xfrm>
                <a:off x="1370535"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2" name="组合 101"/>
            <p:cNvGrpSpPr/>
            <p:nvPr/>
          </p:nvGrpSpPr>
          <p:grpSpPr bwMode="auto">
            <a:xfrm>
              <a:off x="3939605" y="3810488"/>
              <a:ext cx="730623" cy="370574"/>
              <a:chOff x="520700" y="3873500"/>
              <a:chExt cx="3187700" cy="596900"/>
            </a:xfrm>
          </p:grpSpPr>
          <p:pic>
            <p:nvPicPr>
              <p:cNvPr id="3498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4" name="Rectangle 268"/>
              <p:cNvSpPr>
                <a:spLocks noChangeArrowheads="1"/>
              </p:cNvSpPr>
              <p:nvPr/>
            </p:nvSpPr>
            <p:spPr bwMode="auto">
              <a:xfrm>
                <a:off x="1371057" y="3955965"/>
                <a:ext cx="1044544" cy="38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3" name="组合 104"/>
            <p:cNvGrpSpPr/>
            <p:nvPr/>
          </p:nvGrpSpPr>
          <p:grpSpPr bwMode="auto">
            <a:xfrm>
              <a:off x="3076065" y="3818318"/>
              <a:ext cx="730623" cy="370574"/>
              <a:chOff x="520700" y="3873500"/>
              <a:chExt cx="3187700" cy="596900"/>
            </a:xfrm>
          </p:grpSpPr>
          <p:pic>
            <p:nvPicPr>
              <p:cNvPr id="3498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2" name="Rectangle 268"/>
              <p:cNvSpPr>
                <a:spLocks noChangeArrowheads="1"/>
              </p:cNvSpPr>
              <p:nvPr/>
            </p:nvSpPr>
            <p:spPr bwMode="auto">
              <a:xfrm>
                <a:off x="1358440"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4" name="组合 107"/>
            <p:cNvGrpSpPr/>
            <p:nvPr/>
          </p:nvGrpSpPr>
          <p:grpSpPr bwMode="auto">
            <a:xfrm>
              <a:off x="2154090" y="3818318"/>
              <a:ext cx="730623" cy="370574"/>
              <a:chOff x="520700" y="3873500"/>
              <a:chExt cx="3187700" cy="596900"/>
            </a:xfrm>
          </p:grpSpPr>
          <p:pic>
            <p:nvPicPr>
              <p:cNvPr id="34979"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0" name="Rectangle 268"/>
              <p:cNvSpPr>
                <a:spLocks noChangeArrowheads="1"/>
              </p:cNvSpPr>
              <p:nvPr/>
            </p:nvSpPr>
            <p:spPr bwMode="auto">
              <a:xfrm>
                <a:off x="1368655" y="3952892"/>
                <a:ext cx="1044544"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965" name="Group 102"/>
            <p:cNvGrpSpPr/>
            <p:nvPr/>
          </p:nvGrpSpPr>
          <p:grpSpPr bwMode="auto">
            <a:xfrm>
              <a:off x="464530" y="4217705"/>
              <a:ext cx="2407197" cy="433634"/>
              <a:chOff x="1343" y="912"/>
              <a:chExt cx="878" cy="583"/>
            </a:xfrm>
          </p:grpSpPr>
          <p:sp>
            <p:nvSpPr>
              <p:cNvPr id="34974" name="Rectangle 103"/>
              <p:cNvSpPr>
                <a:spLocks noChangeArrowheads="1"/>
              </p:cNvSpPr>
              <p:nvPr/>
            </p:nvSpPr>
            <p:spPr bwMode="auto">
              <a:xfrm>
                <a:off x="1344" y="911"/>
                <a:ext cx="865" cy="573"/>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5" name="Rectangle 104"/>
              <p:cNvSpPr>
                <a:spLocks noChangeArrowheads="1"/>
              </p:cNvSpPr>
              <p:nvPr/>
            </p:nvSpPr>
            <p:spPr bwMode="auto">
              <a:xfrm>
                <a:off x="1343" y="911"/>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6" name="Rectangle 105"/>
              <p:cNvSpPr>
                <a:spLocks noChangeArrowheads="1"/>
              </p:cNvSpPr>
              <p:nvPr/>
            </p:nvSpPr>
            <p:spPr bwMode="auto">
              <a:xfrm>
                <a:off x="2173" y="911"/>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7" name="AutoShape 106"/>
              <p:cNvSpPr>
                <a:spLocks noChangeArrowheads="1"/>
              </p:cNvSpPr>
              <p:nvPr/>
            </p:nvSpPr>
            <p:spPr bwMode="auto">
              <a:xfrm>
                <a:off x="1348" y="911"/>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78" name="AutoShape 107"/>
              <p:cNvSpPr>
                <a:spLocks noChangeArrowheads="1"/>
              </p:cNvSpPr>
              <p:nvPr/>
            </p:nvSpPr>
            <p:spPr bwMode="auto">
              <a:xfrm flipV="1">
                <a:off x="1344" y="1448"/>
                <a:ext cx="87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966" name="Rectangle 254"/>
            <p:cNvSpPr>
              <a:spLocks noChangeArrowheads="1"/>
            </p:cNvSpPr>
            <p:nvPr/>
          </p:nvSpPr>
          <p:spPr bwMode="auto">
            <a:xfrm>
              <a:off x="1227403" y="4296911"/>
              <a:ext cx="262208" cy="23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SAN</a:t>
              </a:r>
              <a:endParaRPr lang="en-US" altLang="zh-CN" sz="800" b="1" smtClean="0">
                <a:latin typeface="+mn-lt"/>
                <a:ea typeface="+mn-ea"/>
              </a:endParaRPr>
            </a:p>
          </p:txBody>
        </p:sp>
        <p:grpSp>
          <p:nvGrpSpPr>
            <p:cNvPr id="34967" name="Group 102"/>
            <p:cNvGrpSpPr/>
            <p:nvPr/>
          </p:nvGrpSpPr>
          <p:grpSpPr bwMode="auto">
            <a:xfrm>
              <a:off x="3089509" y="4233368"/>
              <a:ext cx="1561239" cy="433634"/>
              <a:chOff x="1333" y="912"/>
              <a:chExt cx="888" cy="583"/>
            </a:xfrm>
          </p:grpSpPr>
          <p:sp>
            <p:nvSpPr>
              <p:cNvPr id="34969" name="Rectangle 103"/>
              <p:cNvSpPr>
                <a:spLocks noChangeArrowheads="1"/>
              </p:cNvSpPr>
              <p:nvPr/>
            </p:nvSpPr>
            <p:spPr bwMode="auto">
              <a:xfrm>
                <a:off x="1333" y="938"/>
                <a:ext cx="865" cy="545"/>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0" name="Rectangle 104"/>
              <p:cNvSpPr>
                <a:spLocks noChangeArrowheads="1"/>
              </p:cNvSpPr>
              <p:nvPr/>
            </p:nvSpPr>
            <p:spPr bwMode="auto">
              <a:xfrm>
                <a:off x="1344" y="938"/>
                <a:ext cx="45" cy="553"/>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1" name="Rectangle 105"/>
              <p:cNvSpPr>
                <a:spLocks noChangeArrowheads="1"/>
              </p:cNvSpPr>
              <p:nvPr/>
            </p:nvSpPr>
            <p:spPr bwMode="auto">
              <a:xfrm>
                <a:off x="2174" y="938"/>
                <a:ext cx="48" cy="553"/>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72" name="AutoShape 106"/>
              <p:cNvSpPr>
                <a:spLocks noChangeArrowheads="1"/>
              </p:cNvSpPr>
              <p:nvPr/>
            </p:nvSpPr>
            <p:spPr bwMode="auto">
              <a:xfrm>
                <a:off x="1348" y="938"/>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73" name="AutoShape 107"/>
              <p:cNvSpPr>
                <a:spLocks noChangeArrowheads="1"/>
              </p:cNvSpPr>
              <p:nvPr/>
            </p:nvSpPr>
            <p:spPr bwMode="auto">
              <a:xfrm flipV="1">
                <a:off x="1344" y="1447"/>
                <a:ext cx="878"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968" name="Rectangle 254"/>
            <p:cNvSpPr>
              <a:spLocks noChangeArrowheads="1"/>
            </p:cNvSpPr>
            <p:nvPr/>
          </p:nvSpPr>
          <p:spPr bwMode="auto">
            <a:xfrm>
              <a:off x="3773496" y="4302832"/>
              <a:ext cx="258409"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800" b="1" smtClean="0">
                  <a:latin typeface="+mn-lt"/>
                  <a:ea typeface="+mn-ea"/>
                </a:rPr>
                <a:t>本地存储</a:t>
              </a:r>
              <a:endParaRPr lang="en-US" altLang="zh-CN" sz="800" b="1" smtClean="0">
                <a:latin typeface="+mn-lt"/>
                <a:ea typeface="+mn-ea"/>
              </a:endParaRPr>
            </a:p>
          </p:txBody>
        </p:sp>
      </p:grpSp>
      <p:grpSp>
        <p:nvGrpSpPr>
          <p:cNvPr id="34845" name="组合 175"/>
          <p:cNvGrpSpPr/>
          <p:nvPr/>
        </p:nvGrpSpPr>
        <p:grpSpPr bwMode="auto">
          <a:xfrm>
            <a:off x="6935788" y="2762250"/>
            <a:ext cx="1808162" cy="1295400"/>
            <a:chOff x="425573" y="2251051"/>
            <a:chExt cx="4324557" cy="2415951"/>
          </a:xfrm>
        </p:grpSpPr>
        <p:grpSp>
          <p:nvGrpSpPr>
            <p:cNvPr id="34867" name="Group 140"/>
            <p:cNvGrpSpPr/>
            <p:nvPr/>
          </p:nvGrpSpPr>
          <p:grpSpPr bwMode="auto">
            <a:xfrm>
              <a:off x="580873" y="2251051"/>
              <a:ext cx="4169257" cy="459768"/>
              <a:chOff x="4656" y="435"/>
              <a:chExt cx="927" cy="622"/>
            </a:xfrm>
          </p:grpSpPr>
          <p:sp>
            <p:nvSpPr>
              <p:cNvPr id="34940" name="Rectangle 141"/>
              <p:cNvSpPr>
                <a:spLocks noChangeArrowheads="1"/>
              </p:cNvSpPr>
              <p:nvPr/>
            </p:nvSpPr>
            <p:spPr bwMode="auto">
              <a:xfrm>
                <a:off x="4668" y="435"/>
                <a:ext cx="915" cy="621"/>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1" name="Rectangle 142"/>
              <p:cNvSpPr>
                <a:spLocks noChangeArrowheads="1"/>
              </p:cNvSpPr>
              <p:nvPr/>
            </p:nvSpPr>
            <p:spPr bwMode="auto">
              <a:xfrm>
                <a:off x="4656" y="471"/>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2" name="Rectangle 143"/>
              <p:cNvSpPr>
                <a:spLocks noChangeArrowheads="1"/>
              </p:cNvSpPr>
              <p:nvPr/>
            </p:nvSpPr>
            <p:spPr bwMode="auto">
              <a:xfrm>
                <a:off x="5520" y="471"/>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43" name="AutoShape 144"/>
              <p:cNvSpPr>
                <a:spLocks noChangeArrowheads="1"/>
              </p:cNvSpPr>
              <p:nvPr/>
            </p:nvSpPr>
            <p:spPr bwMode="auto">
              <a:xfrm>
                <a:off x="4656" y="471"/>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4944" name="AutoShape 145"/>
              <p:cNvSpPr>
                <a:spLocks noChangeArrowheads="1"/>
              </p:cNvSpPr>
              <p:nvPr/>
            </p:nvSpPr>
            <p:spPr bwMode="auto">
              <a:xfrm flipV="1">
                <a:off x="4656" y="996"/>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grpSp>
          <p:nvGrpSpPr>
            <p:cNvPr id="34868" name="Group 140"/>
            <p:cNvGrpSpPr/>
            <p:nvPr/>
          </p:nvGrpSpPr>
          <p:grpSpPr bwMode="auto">
            <a:xfrm>
              <a:off x="437092" y="2402314"/>
              <a:ext cx="4169257" cy="495987"/>
              <a:chOff x="4656" y="438"/>
              <a:chExt cx="927" cy="671"/>
            </a:xfrm>
          </p:grpSpPr>
          <p:sp>
            <p:nvSpPr>
              <p:cNvPr id="34935" name="Rectangle 141"/>
              <p:cNvSpPr>
                <a:spLocks noChangeArrowheads="1"/>
              </p:cNvSpPr>
              <p:nvPr/>
            </p:nvSpPr>
            <p:spPr bwMode="auto">
              <a:xfrm>
                <a:off x="4668" y="486"/>
                <a:ext cx="915" cy="649"/>
              </a:xfrm>
              <a:prstGeom prst="rect">
                <a:avLst/>
              </a:prstGeom>
              <a:gradFill rotWithShape="0">
                <a:gsLst>
                  <a:gs pos="0">
                    <a:srgbClr val="8DB2DF"/>
                  </a:gs>
                  <a:gs pos="100000">
                    <a:srgbClr val="91B4E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6" name="Rectangle 142"/>
              <p:cNvSpPr>
                <a:spLocks noChangeArrowheads="1"/>
              </p:cNvSpPr>
              <p:nvPr/>
            </p:nvSpPr>
            <p:spPr bwMode="auto">
              <a:xfrm>
                <a:off x="4656" y="470"/>
                <a:ext cx="72" cy="573"/>
              </a:xfrm>
              <a:prstGeom prst="rect">
                <a:avLst/>
              </a:prstGeom>
              <a:gradFill rotWithShape="0">
                <a:gsLst>
                  <a:gs pos="0">
                    <a:srgbClr val="E7EFF8"/>
                  </a:gs>
                  <a:gs pos="100000">
                    <a:srgbClr val="8DB2D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7" name="Rectangle 143"/>
              <p:cNvSpPr>
                <a:spLocks noChangeArrowheads="1"/>
              </p:cNvSpPr>
              <p:nvPr/>
            </p:nvSpPr>
            <p:spPr bwMode="auto">
              <a:xfrm>
                <a:off x="5520" y="470"/>
                <a:ext cx="63" cy="573"/>
              </a:xfrm>
              <a:prstGeom prst="rect">
                <a:avLst/>
              </a:prstGeom>
              <a:gradFill rotWithShape="0">
                <a:gsLst>
                  <a:gs pos="0">
                    <a:srgbClr val="8DB2DF"/>
                  </a:gs>
                  <a:gs pos="100000">
                    <a:srgbClr val="41526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938" name="AutoShape 144"/>
              <p:cNvSpPr>
                <a:spLocks noChangeArrowheads="1"/>
              </p:cNvSpPr>
              <p:nvPr/>
            </p:nvSpPr>
            <p:spPr bwMode="auto">
              <a:xfrm>
                <a:off x="4656" y="438"/>
                <a:ext cx="927"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3 w 21600"/>
                  <a:gd name="T13" fmla="*/ 2700 h 21600"/>
                  <a:gd name="T14" fmla="*/ 19037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545" y="21600"/>
                    </a:lnTo>
                    <a:lnTo>
                      <a:pt x="20055" y="21600"/>
                    </a:lnTo>
                    <a:lnTo>
                      <a:pt x="21600" y="0"/>
                    </a:lnTo>
                    <a:lnTo>
                      <a:pt x="0" y="0"/>
                    </a:lnTo>
                    <a:close/>
                  </a:path>
                </a:pathLst>
              </a:custGeom>
              <a:gradFill rotWithShape="0">
                <a:gsLst>
                  <a:gs pos="0">
                    <a:srgbClr val="F2F6FB"/>
                  </a:gs>
                  <a:gs pos="100000">
                    <a:srgbClr val="8DB2D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sp>
            <p:nvSpPr>
              <p:cNvPr id="34939" name="AutoShape 145"/>
              <p:cNvSpPr>
                <a:spLocks noChangeArrowheads="1"/>
              </p:cNvSpPr>
              <p:nvPr/>
            </p:nvSpPr>
            <p:spPr bwMode="auto">
              <a:xfrm flipV="1">
                <a:off x="4656" y="998"/>
                <a:ext cx="922" cy="4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319 w 21600"/>
                  <a:gd name="T13" fmla="*/ 2250 h 21600"/>
                  <a:gd name="T14" fmla="*/ 19281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030" y="21600"/>
                    </a:lnTo>
                    <a:lnTo>
                      <a:pt x="20570" y="21600"/>
                    </a:lnTo>
                    <a:lnTo>
                      <a:pt x="21600" y="0"/>
                    </a:lnTo>
                    <a:lnTo>
                      <a:pt x="0" y="0"/>
                    </a:lnTo>
                    <a:close/>
                  </a:path>
                </a:pathLst>
              </a:custGeom>
              <a:gradFill rotWithShape="0">
                <a:gsLst>
                  <a:gs pos="0">
                    <a:srgbClr val="8DB2DF"/>
                  </a:gs>
                  <a:gs pos="100000">
                    <a:srgbClr val="3C4C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atin typeface="+mn-lt"/>
                  <a:ea typeface="+mn-ea"/>
                </a:endParaRPr>
              </a:p>
            </p:txBody>
          </p:sp>
        </p:grpSp>
        <p:sp>
          <p:nvSpPr>
            <p:cNvPr id="34869" name="Rectangle 254"/>
            <p:cNvSpPr>
              <a:spLocks noChangeArrowheads="1"/>
            </p:cNvSpPr>
            <p:nvPr/>
          </p:nvSpPr>
          <p:spPr bwMode="auto">
            <a:xfrm>
              <a:off x="1519052" y="2464223"/>
              <a:ext cx="1905995"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900" b="1" smtClean="0">
                  <a:latin typeface="+mn-lt"/>
                  <a:ea typeface="+mn-ea"/>
                </a:rPr>
                <a:t>集群管理</a:t>
              </a:r>
              <a:r>
                <a:rPr lang="en-US" altLang="zh-CN" sz="900" b="1" smtClean="0">
                  <a:latin typeface="+mn-lt"/>
                  <a:ea typeface="+mn-ea"/>
                </a:rPr>
                <a:t>V</a:t>
              </a:r>
              <a:r>
                <a:rPr lang="en-GB" altLang="zh-CN" sz="900" b="1" smtClean="0">
                  <a:latin typeface="+mn-lt"/>
                  <a:ea typeface="+mn-ea"/>
                </a:rPr>
                <a:t>RM</a:t>
              </a:r>
              <a:r>
                <a:rPr lang="zh-CN" altLang="en-US" sz="900" b="1" smtClean="0">
                  <a:latin typeface="+mn-lt"/>
                  <a:ea typeface="+mn-ea"/>
                </a:rPr>
                <a:t>（主备）</a:t>
              </a:r>
              <a:endParaRPr lang="en-US" altLang="zh-CN" sz="900" b="1" smtClean="0">
                <a:latin typeface="+mn-lt"/>
                <a:ea typeface="+mn-ea"/>
              </a:endParaRPr>
            </a:p>
          </p:txBody>
        </p:sp>
        <p:pic>
          <p:nvPicPr>
            <p:cNvPr id="34870" name="Picture 267" descr="guang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6862" y="3073989"/>
              <a:ext cx="466316" cy="1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71" name="组合 76"/>
            <p:cNvGrpSpPr/>
            <p:nvPr/>
          </p:nvGrpSpPr>
          <p:grpSpPr bwMode="auto">
            <a:xfrm>
              <a:off x="439997" y="3810488"/>
              <a:ext cx="730623" cy="370574"/>
              <a:chOff x="520700" y="3873500"/>
              <a:chExt cx="3187700" cy="596900"/>
            </a:xfrm>
          </p:grpSpPr>
          <p:pic>
            <p:nvPicPr>
              <p:cNvPr id="3493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34" name="Rectangle 268"/>
              <p:cNvSpPr>
                <a:spLocks noChangeArrowheads="1"/>
              </p:cNvSpPr>
              <p:nvPr/>
            </p:nvSpPr>
            <p:spPr bwMode="auto">
              <a:xfrm>
                <a:off x="1368860" y="3955965"/>
                <a:ext cx="1043627"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72" name="Group 14"/>
            <p:cNvGrpSpPr/>
            <p:nvPr/>
          </p:nvGrpSpPr>
          <p:grpSpPr bwMode="auto">
            <a:xfrm flipV="1">
              <a:off x="425573" y="2863356"/>
              <a:ext cx="4209435" cy="403097"/>
              <a:chOff x="1410" y="2922"/>
              <a:chExt cx="912" cy="384"/>
            </a:xfrm>
          </p:grpSpPr>
          <p:sp>
            <p:nvSpPr>
              <p:cNvPr id="239" name="Freeform 15"/>
              <p:cNvSpPr/>
              <p:nvPr/>
            </p:nvSpPr>
            <p:spPr bwMode="auto">
              <a:xfrm rot="-10800000">
                <a:off x="1410" y="2922"/>
                <a:ext cx="545" cy="276"/>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0" name="Freeform 16"/>
              <p:cNvSpPr/>
              <p:nvPr/>
            </p:nvSpPr>
            <p:spPr bwMode="auto">
              <a:xfrm rot="-10800000">
                <a:off x="1706" y="3198"/>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1" name="Freeform 17"/>
              <p:cNvSpPr/>
              <p:nvPr/>
            </p:nvSpPr>
            <p:spPr bwMode="auto">
              <a:xfrm rot="-10800000">
                <a:off x="1778" y="2922"/>
                <a:ext cx="545" cy="276"/>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242" name="Freeform 18"/>
              <p:cNvSpPr/>
              <p:nvPr/>
            </p:nvSpPr>
            <p:spPr bwMode="auto">
              <a:xfrm rot="-10800000">
                <a:off x="1778" y="3023"/>
                <a:ext cx="179"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nvGrpSpPr>
            <p:cNvPr id="34873" name="组合 128"/>
            <p:cNvGrpSpPr/>
            <p:nvPr/>
          </p:nvGrpSpPr>
          <p:grpSpPr bwMode="auto">
            <a:xfrm>
              <a:off x="467859" y="3416260"/>
              <a:ext cx="268838" cy="357762"/>
              <a:chOff x="3700535" y="850900"/>
              <a:chExt cx="414265" cy="576263"/>
            </a:xfrm>
          </p:grpSpPr>
          <p:pic>
            <p:nvPicPr>
              <p:cNvPr id="3492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8" name="Rectangle 254"/>
              <p:cNvSpPr>
                <a:spLocks noChangeArrowheads="1"/>
              </p:cNvSpPr>
              <p:nvPr/>
            </p:nvSpPr>
            <p:spPr bwMode="auto">
              <a:xfrm>
                <a:off x="3699732" y="919786"/>
                <a:ext cx="403699"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4" name="组合 129"/>
            <p:cNvGrpSpPr/>
            <p:nvPr/>
          </p:nvGrpSpPr>
          <p:grpSpPr bwMode="auto">
            <a:xfrm>
              <a:off x="890245" y="3416260"/>
              <a:ext cx="268838" cy="357762"/>
              <a:chOff x="3700535" y="850900"/>
              <a:chExt cx="414265" cy="576263"/>
            </a:xfrm>
          </p:grpSpPr>
          <p:pic>
            <p:nvPicPr>
              <p:cNvPr id="3492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6" name="Rectangle 254"/>
              <p:cNvSpPr>
                <a:spLocks noChangeArrowheads="1"/>
              </p:cNvSpPr>
              <p:nvPr/>
            </p:nvSpPr>
            <p:spPr bwMode="auto">
              <a:xfrm>
                <a:off x="3698283" y="919786"/>
                <a:ext cx="403695"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5" name="组合 137"/>
            <p:cNvGrpSpPr/>
            <p:nvPr/>
          </p:nvGrpSpPr>
          <p:grpSpPr bwMode="auto">
            <a:xfrm>
              <a:off x="1312631" y="3416260"/>
              <a:ext cx="268838" cy="357762"/>
              <a:chOff x="3700535" y="850900"/>
              <a:chExt cx="414265" cy="576263"/>
            </a:xfrm>
          </p:grpSpPr>
          <p:pic>
            <p:nvPicPr>
              <p:cNvPr id="3492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4" name="Rectangle 254"/>
              <p:cNvSpPr>
                <a:spLocks noChangeArrowheads="1"/>
              </p:cNvSpPr>
              <p:nvPr/>
            </p:nvSpPr>
            <p:spPr bwMode="auto">
              <a:xfrm>
                <a:off x="3702684" y="919786"/>
                <a:ext cx="397846"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6" name="组合 140"/>
            <p:cNvGrpSpPr/>
            <p:nvPr/>
          </p:nvGrpSpPr>
          <p:grpSpPr bwMode="auto">
            <a:xfrm>
              <a:off x="1735016" y="3416260"/>
              <a:ext cx="268838" cy="357762"/>
              <a:chOff x="3700535" y="850900"/>
              <a:chExt cx="414265" cy="576263"/>
            </a:xfrm>
          </p:grpSpPr>
          <p:pic>
            <p:nvPicPr>
              <p:cNvPr id="3492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2" name="Rectangle 254"/>
              <p:cNvSpPr>
                <a:spLocks noChangeArrowheads="1"/>
              </p:cNvSpPr>
              <p:nvPr/>
            </p:nvSpPr>
            <p:spPr bwMode="auto">
              <a:xfrm>
                <a:off x="3701232" y="919786"/>
                <a:ext cx="403699"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7" name="组合 144"/>
            <p:cNvGrpSpPr/>
            <p:nvPr/>
          </p:nvGrpSpPr>
          <p:grpSpPr bwMode="auto">
            <a:xfrm>
              <a:off x="2157402" y="3416260"/>
              <a:ext cx="268838" cy="357762"/>
              <a:chOff x="3700535" y="850900"/>
              <a:chExt cx="414265" cy="576263"/>
            </a:xfrm>
          </p:grpSpPr>
          <p:pic>
            <p:nvPicPr>
              <p:cNvPr id="3491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20" name="Rectangle 254"/>
              <p:cNvSpPr>
                <a:spLocks noChangeArrowheads="1"/>
              </p:cNvSpPr>
              <p:nvPr/>
            </p:nvSpPr>
            <p:spPr bwMode="auto">
              <a:xfrm>
                <a:off x="3699783" y="919786"/>
                <a:ext cx="403695"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8" name="组合 147"/>
            <p:cNvGrpSpPr/>
            <p:nvPr/>
          </p:nvGrpSpPr>
          <p:grpSpPr bwMode="auto">
            <a:xfrm>
              <a:off x="2554512" y="3424145"/>
              <a:ext cx="268838" cy="357762"/>
              <a:chOff x="3700535" y="850900"/>
              <a:chExt cx="414265" cy="576263"/>
            </a:xfrm>
          </p:grpSpPr>
          <p:pic>
            <p:nvPicPr>
              <p:cNvPr id="34917"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 name="Rectangle 254"/>
              <p:cNvSpPr>
                <a:spLocks noChangeArrowheads="1"/>
              </p:cNvSpPr>
              <p:nvPr/>
            </p:nvSpPr>
            <p:spPr bwMode="auto">
              <a:xfrm>
                <a:off x="3702179"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79" name="组合 155"/>
            <p:cNvGrpSpPr/>
            <p:nvPr/>
          </p:nvGrpSpPr>
          <p:grpSpPr bwMode="auto">
            <a:xfrm>
              <a:off x="3074289" y="3424145"/>
              <a:ext cx="268838" cy="357762"/>
              <a:chOff x="3700535" y="850900"/>
              <a:chExt cx="414265" cy="576263"/>
            </a:xfrm>
          </p:grpSpPr>
          <p:pic>
            <p:nvPicPr>
              <p:cNvPr id="34915"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6" name="Rectangle 254"/>
              <p:cNvSpPr>
                <a:spLocks noChangeArrowheads="1"/>
              </p:cNvSpPr>
              <p:nvPr/>
            </p:nvSpPr>
            <p:spPr bwMode="auto">
              <a:xfrm>
                <a:off x="3702772" y="916623"/>
                <a:ext cx="397846"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0" name="组合 158"/>
            <p:cNvGrpSpPr/>
            <p:nvPr/>
          </p:nvGrpSpPr>
          <p:grpSpPr bwMode="auto">
            <a:xfrm>
              <a:off x="3496675" y="3424145"/>
              <a:ext cx="268838" cy="357762"/>
              <a:chOff x="3700535" y="850900"/>
              <a:chExt cx="414265" cy="576263"/>
            </a:xfrm>
          </p:grpSpPr>
          <p:pic>
            <p:nvPicPr>
              <p:cNvPr id="34913"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4" name="Rectangle 254"/>
              <p:cNvSpPr>
                <a:spLocks noChangeArrowheads="1"/>
              </p:cNvSpPr>
              <p:nvPr/>
            </p:nvSpPr>
            <p:spPr bwMode="auto">
              <a:xfrm>
                <a:off x="3701320"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1" name="组合 161"/>
            <p:cNvGrpSpPr/>
            <p:nvPr/>
          </p:nvGrpSpPr>
          <p:grpSpPr bwMode="auto">
            <a:xfrm>
              <a:off x="3919061" y="3424145"/>
              <a:ext cx="268838" cy="357762"/>
              <a:chOff x="3700535" y="850900"/>
              <a:chExt cx="414265" cy="576263"/>
            </a:xfrm>
          </p:grpSpPr>
          <p:pic>
            <p:nvPicPr>
              <p:cNvPr id="34911"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2" name="Rectangle 254"/>
              <p:cNvSpPr>
                <a:spLocks noChangeArrowheads="1"/>
              </p:cNvSpPr>
              <p:nvPr/>
            </p:nvSpPr>
            <p:spPr bwMode="auto">
              <a:xfrm>
                <a:off x="3699872" y="916623"/>
                <a:ext cx="403695"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2" name="组合 164"/>
            <p:cNvGrpSpPr/>
            <p:nvPr/>
          </p:nvGrpSpPr>
          <p:grpSpPr bwMode="auto">
            <a:xfrm>
              <a:off x="4341446" y="3424145"/>
              <a:ext cx="268838" cy="357762"/>
              <a:chOff x="3700535" y="850900"/>
              <a:chExt cx="414265" cy="576263"/>
            </a:xfrm>
          </p:grpSpPr>
          <p:pic>
            <p:nvPicPr>
              <p:cNvPr id="34909" name="Picture 199" descr="圆角底"/>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0" name="Rectangle 254"/>
              <p:cNvSpPr>
                <a:spLocks noChangeArrowheads="1"/>
              </p:cNvSpPr>
              <p:nvPr/>
            </p:nvSpPr>
            <p:spPr bwMode="auto">
              <a:xfrm>
                <a:off x="3698423" y="916623"/>
                <a:ext cx="403699" cy="39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VM</a:t>
                </a:r>
                <a:endParaRPr lang="en-US" altLang="zh-CN" sz="800" b="1" smtClean="0">
                  <a:latin typeface="+mn-lt"/>
                  <a:ea typeface="+mn-ea"/>
                </a:endParaRPr>
              </a:p>
            </p:txBody>
          </p:sp>
        </p:grpSp>
        <p:grpSp>
          <p:nvGrpSpPr>
            <p:cNvPr id="34883" name="组合 98"/>
            <p:cNvGrpSpPr/>
            <p:nvPr/>
          </p:nvGrpSpPr>
          <p:grpSpPr bwMode="auto">
            <a:xfrm>
              <a:off x="1310029" y="3818318"/>
              <a:ext cx="730623" cy="370574"/>
              <a:chOff x="520700" y="3873500"/>
              <a:chExt cx="3187700" cy="596900"/>
            </a:xfrm>
          </p:grpSpPr>
          <p:pic>
            <p:nvPicPr>
              <p:cNvPr id="34907"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8" name="Rectangle 268"/>
              <p:cNvSpPr>
                <a:spLocks noChangeArrowheads="1"/>
              </p:cNvSpPr>
              <p:nvPr/>
            </p:nvSpPr>
            <p:spPr bwMode="auto">
              <a:xfrm>
                <a:off x="1366408" y="3952892"/>
                <a:ext cx="104361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4" name="组合 101"/>
            <p:cNvGrpSpPr/>
            <p:nvPr/>
          </p:nvGrpSpPr>
          <p:grpSpPr bwMode="auto">
            <a:xfrm>
              <a:off x="3939605" y="3810488"/>
              <a:ext cx="730623" cy="370574"/>
              <a:chOff x="520700" y="3873500"/>
              <a:chExt cx="3187700" cy="596900"/>
            </a:xfrm>
          </p:grpSpPr>
          <p:pic>
            <p:nvPicPr>
              <p:cNvPr id="34905"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6" name="Rectangle 268"/>
              <p:cNvSpPr>
                <a:spLocks noChangeArrowheads="1"/>
              </p:cNvSpPr>
              <p:nvPr/>
            </p:nvSpPr>
            <p:spPr bwMode="auto">
              <a:xfrm>
                <a:off x="1373420" y="3955965"/>
                <a:ext cx="1043627" cy="3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5" name="组合 104"/>
            <p:cNvGrpSpPr/>
            <p:nvPr/>
          </p:nvGrpSpPr>
          <p:grpSpPr bwMode="auto">
            <a:xfrm>
              <a:off x="3076065" y="3818318"/>
              <a:ext cx="730623" cy="370574"/>
              <a:chOff x="520700" y="3873500"/>
              <a:chExt cx="3187700" cy="596900"/>
            </a:xfrm>
          </p:grpSpPr>
          <p:pic>
            <p:nvPicPr>
              <p:cNvPr id="34903"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4" name="Rectangle 268"/>
              <p:cNvSpPr>
                <a:spLocks noChangeArrowheads="1"/>
              </p:cNvSpPr>
              <p:nvPr/>
            </p:nvSpPr>
            <p:spPr bwMode="auto">
              <a:xfrm>
                <a:off x="1364123" y="3952892"/>
                <a:ext cx="104362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6" name="组合 107"/>
            <p:cNvGrpSpPr/>
            <p:nvPr/>
          </p:nvGrpSpPr>
          <p:grpSpPr bwMode="auto">
            <a:xfrm>
              <a:off x="2154090" y="3818318"/>
              <a:ext cx="730623" cy="370574"/>
              <a:chOff x="520700" y="3873500"/>
              <a:chExt cx="3187700" cy="596900"/>
            </a:xfrm>
          </p:grpSpPr>
          <p:pic>
            <p:nvPicPr>
              <p:cNvPr id="34901" name="Picture 197" descr="9"/>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20700" y="3873500"/>
                <a:ext cx="3187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2" name="Rectangle 268"/>
              <p:cNvSpPr>
                <a:spLocks noChangeArrowheads="1"/>
              </p:cNvSpPr>
              <p:nvPr/>
            </p:nvSpPr>
            <p:spPr bwMode="auto">
              <a:xfrm>
                <a:off x="1361295" y="3952892"/>
                <a:ext cx="1043617" cy="3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solidFill>
                      <a:srgbClr val="000000"/>
                    </a:solidFill>
                    <a:latin typeface="+mn-lt"/>
                    <a:ea typeface="+mn-ea"/>
                  </a:rPr>
                  <a:t>CNA</a:t>
                </a:r>
                <a:endParaRPr lang="zh-CN" altLang="en-GB" sz="800" b="1" smtClean="0">
                  <a:solidFill>
                    <a:srgbClr val="000000"/>
                  </a:solidFill>
                  <a:latin typeface="+mn-lt"/>
                  <a:ea typeface="+mn-ea"/>
                </a:endParaRPr>
              </a:p>
            </p:txBody>
          </p:sp>
        </p:grpSp>
        <p:grpSp>
          <p:nvGrpSpPr>
            <p:cNvPr id="34887" name="Group 102"/>
            <p:cNvGrpSpPr/>
            <p:nvPr/>
          </p:nvGrpSpPr>
          <p:grpSpPr bwMode="auto">
            <a:xfrm>
              <a:off x="464530" y="4217705"/>
              <a:ext cx="2407197" cy="433634"/>
              <a:chOff x="1343" y="912"/>
              <a:chExt cx="878" cy="583"/>
            </a:xfrm>
          </p:grpSpPr>
          <p:sp>
            <p:nvSpPr>
              <p:cNvPr id="34896" name="Rectangle 103"/>
              <p:cNvSpPr>
                <a:spLocks noChangeArrowheads="1"/>
              </p:cNvSpPr>
              <p:nvPr/>
            </p:nvSpPr>
            <p:spPr bwMode="auto">
              <a:xfrm>
                <a:off x="1344" y="911"/>
                <a:ext cx="864" cy="573"/>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7" name="Rectangle 104"/>
              <p:cNvSpPr>
                <a:spLocks noChangeArrowheads="1"/>
              </p:cNvSpPr>
              <p:nvPr/>
            </p:nvSpPr>
            <p:spPr bwMode="auto">
              <a:xfrm>
                <a:off x="1343" y="911"/>
                <a:ext cx="47" cy="581"/>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8" name="Rectangle 105"/>
              <p:cNvSpPr>
                <a:spLocks noChangeArrowheads="1"/>
              </p:cNvSpPr>
              <p:nvPr/>
            </p:nvSpPr>
            <p:spPr bwMode="auto">
              <a:xfrm>
                <a:off x="2172" y="911"/>
                <a:ext cx="47" cy="581"/>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9" name="AutoShape 106"/>
              <p:cNvSpPr>
                <a:spLocks noChangeArrowheads="1"/>
              </p:cNvSpPr>
              <p:nvPr/>
            </p:nvSpPr>
            <p:spPr bwMode="auto">
              <a:xfrm>
                <a:off x="1348" y="911"/>
                <a:ext cx="86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900" name="AutoShape 107"/>
              <p:cNvSpPr>
                <a:spLocks noChangeArrowheads="1"/>
              </p:cNvSpPr>
              <p:nvPr/>
            </p:nvSpPr>
            <p:spPr bwMode="auto">
              <a:xfrm flipV="1">
                <a:off x="1344" y="1448"/>
                <a:ext cx="87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88" name="Rectangle 254"/>
            <p:cNvSpPr>
              <a:spLocks noChangeArrowheads="1"/>
            </p:cNvSpPr>
            <p:nvPr/>
          </p:nvSpPr>
          <p:spPr bwMode="auto">
            <a:xfrm>
              <a:off x="1226697" y="4296912"/>
              <a:ext cx="261981" cy="23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zh-CN" altLang="en-US" sz="800" b="1" smtClean="0">
                  <a:latin typeface="+mn-lt"/>
                  <a:ea typeface="+mn-ea"/>
                </a:rPr>
                <a:t>本地存储</a:t>
              </a:r>
              <a:endParaRPr lang="en-US" altLang="zh-CN" sz="800" b="1" smtClean="0">
                <a:latin typeface="+mn-lt"/>
                <a:ea typeface="+mn-ea"/>
              </a:endParaRPr>
            </a:p>
          </p:txBody>
        </p:sp>
        <p:grpSp>
          <p:nvGrpSpPr>
            <p:cNvPr id="34889" name="Group 102"/>
            <p:cNvGrpSpPr/>
            <p:nvPr/>
          </p:nvGrpSpPr>
          <p:grpSpPr bwMode="auto">
            <a:xfrm>
              <a:off x="3089509" y="4233368"/>
              <a:ext cx="1561239" cy="433634"/>
              <a:chOff x="1333" y="912"/>
              <a:chExt cx="888" cy="583"/>
            </a:xfrm>
          </p:grpSpPr>
          <p:sp>
            <p:nvSpPr>
              <p:cNvPr id="34891" name="Rectangle 103"/>
              <p:cNvSpPr>
                <a:spLocks noChangeArrowheads="1"/>
              </p:cNvSpPr>
              <p:nvPr/>
            </p:nvSpPr>
            <p:spPr bwMode="auto">
              <a:xfrm>
                <a:off x="1334" y="938"/>
                <a:ext cx="864" cy="545"/>
              </a:xfrm>
              <a:prstGeom prst="rect">
                <a:avLst/>
              </a:prstGeom>
              <a:solidFill>
                <a:srgbClr val="FFEFAD"/>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2" name="Rectangle 104"/>
              <p:cNvSpPr>
                <a:spLocks noChangeArrowheads="1"/>
              </p:cNvSpPr>
              <p:nvPr/>
            </p:nvSpPr>
            <p:spPr bwMode="auto">
              <a:xfrm>
                <a:off x="1347" y="938"/>
                <a:ext cx="43" cy="553"/>
              </a:xfrm>
              <a:prstGeom prst="rect">
                <a:avLst/>
              </a:prstGeom>
              <a:gradFill rotWithShape="0">
                <a:gsLst>
                  <a:gs pos="0">
                    <a:srgbClr val="FFFFCC"/>
                  </a:gs>
                  <a:gs pos="100000">
                    <a:srgbClr val="FFEFA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3" name="Rectangle 105"/>
              <p:cNvSpPr>
                <a:spLocks noChangeArrowheads="1"/>
              </p:cNvSpPr>
              <p:nvPr/>
            </p:nvSpPr>
            <p:spPr bwMode="auto">
              <a:xfrm>
                <a:off x="2174" y="938"/>
                <a:ext cx="48" cy="553"/>
              </a:xfrm>
              <a:prstGeom prst="rect">
                <a:avLst/>
              </a:prstGeom>
              <a:gradFill rotWithShape="0">
                <a:gsLst>
                  <a:gs pos="0">
                    <a:srgbClr val="FFEFAD"/>
                  </a:gs>
                  <a:gs pos="100000">
                    <a:srgbClr val="433F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latin typeface="+mn-lt"/>
                  <a:ea typeface="+mn-ea"/>
                </a:endParaRPr>
              </a:p>
            </p:txBody>
          </p:sp>
          <p:sp>
            <p:nvSpPr>
              <p:cNvPr id="34894" name="AutoShape 106"/>
              <p:cNvSpPr>
                <a:spLocks noChangeArrowheads="1"/>
              </p:cNvSpPr>
              <p:nvPr/>
            </p:nvSpPr>
            <p:spPr bwMode="auto">
              <a:xfrm>
                <a:off x="1349" y="938"/>
                <a:ext cx="868"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lnTo>
                      <a:pt x="0" y="0"/>
                    </a:lnTo>
                    <a:close/>
                  </a:path>
                </a:pathLst>
              </a:custGeom>
              <a:gradFill rotWithShape="0">
                <a:gsLst>
                  <a:gs pos="0">
                    <a:srgbClr val="FFFFCC"/>
                  </a:gs>
                  <a:gs pos="100000">
                    <a:srgbClr val="FFEFA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sp>
            <p:nvSpPr>
              <p:cNvPr id="34895" name="AutoShape 107"/>
              <p:cNvSpPr>
                <a:spLocks noChangeArrowheads="1"/>
              </p:cNvSpPr>
              <p:nvPr/>
            </p:nvSpPr>
            <p:spPr bwMode="auto">
              <a:xfrm flipV="1">
                <a:off x="1347" y="1447"/>
                <a:ext cx="875"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lnTo>
                      <a:pt x="0" y="0"/>
                    </a:lnTo>
                    <a:close/>
                  </a:path>
                </a:pathLst>
              </a:custGeom>
              <a:gradFill rotWithShape="0">
                <a:gsLst>
                  <a:gs pos="0">
                    <a:srgbClr val="FFEFAD"/>
                  </a:gs>
                  <a:gs pos="100000">
                    <a:srgbClr val="423E2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a:latin typeface="+mn-lt"/>
                  <a:ea typeface="+mn-ea"/>
                </a:endParaRPr>
              </a:p>
            </p:txBody>
          </p:sp>
        </p:grpSp>
        <p:sp>
          <p:nvSpPr>
            <p:cNvPr id="34890" name="Rectangle 254"/>
            <p:cNvSpPr>
              <a:spLocks noChangeArrowheads="1"/>
            </p:cNvSpPr>
            <p:nvPr/>
          </p:nvSpPr>
          <p:spPr bwMode="auto">
            <a:xfrm>
              <a:off x="3774353" y="4302834"/>
              <a:ext cx="258183" cy="2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800" b="1" smtClean="0">
                  <a:latin typeface="+mn-lt"/>
                  <a:ea typeface="+mn-ea"/>
                </a:rPr>
                <a:t>SAN</a:t>
              </a:r>
              <a:endParaRPr lang="en-US" altLang="zh-CN" sz="800" b="1" smtClean="0">
                <a:latin typeface="+mn-lt"/>
                <a:ea typeface="+mn-ea"/>
              </a:endParaRPr>
            </a:p>
          </p:txBody>
        </p:sp>
      </p:grpSp>
      <p:sp>
        <p:nvSpPr>
          <p:cNvPr id="263" name="矩形 262"/>
          <p:cNvSpPr/>
          <p:nvPr/>
        </p:nvSpPr>
        <p:spPr>
          <a:xfrm>
            <a:off x="523875" y="4400550"/>
            <a:ext cx="1982788" cy="646113"/>
          </a:xfrm>
          <a:prstGeom prst="rect">
            <a:avLst/>
          </a:prstGeom>
        </p:spPr>
        <p:txBody>
          <a:bodyPr wrap="none">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技术特点与价值</a:t>
            </a:r>
            <a:endParaRPr lang="en-US" altLang="zh-CN" sz="1800" b="1" kern="0" dirty="0">
              <a:solidFill>
                <a:srgbClr val="990000"/>
              </a:solidFill>
              <a:latin typeface="+mn-lt"/>
              <a:ea typeface="+mn-ea"/>
            </a:endParaRPr>
          </a:p>
        </p:txBody>
      </p:sp>
      <p:sp>
        <p:nvSpPr>
          <p:cNvPr id="264" name="TextBox 263"/>
          <p:cNvSpPr txBox="1"/>
          <p:nvPr/>
        </p:nvSpPr>
        <p:spPr>
          <a:xfrm>
            <a:off x="3257550" y="4113213"/>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a:t>
            </a:r>
            <a:endParaRPr lang="zh-CN" altLang="en-US" sz="1050" b="1" dirty="0">
              <a:solidFill>
                <a:srgbClr val="CC6600"/>
              </a:solidFill>
              <a:latin typeface="+mn-lt"/>
              <a:ea typeface="+mn-ea"/>
            </a:endParaRPr>
          </a:p>
        </p:txBody>
      </p:sp>
      <p:sp>
        <p:nvSpPr>
          <p:cNvPr id="265" name="TextBox 264"/>
          <p:cNvSpPr txBox="1"/>
          <p:nvPr/>
        </p:nvSpPr>
        <p:spPr>
          <a:xfrm>
            <a:off x="998538" y="4113213"/>
            <a:ext cx="1058862"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a:t>
            </a:r>
            <a:endParaRPr lang="zh-CN" altLang="en-US" sz="1050" b="1" dirty="0">
              <a:solidFill>
                <a:srgbClr val="CC6600"/>
              </a:solidFill>
              <a:latin typeface="+mn-lt"/>
              <a:ea typeface="+mn-ea"/>
            </a:endParaRPr>
          </a:p>
        </p:txBody>
      </p:sp>
      <p:sp>
        <p:nvSpPr>
          <p:cNvPr id="266" name="TextBox 265"/>
          <p:cNvSpPr txBox="1"/>
          <p:nvPr/>
        </p:nvSpPr>
        <p:spPr>
          <a:xfrm>
            <a:off x="5083175" y="4108450"/>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10</a:t>
            </a:r>
            <a:endParaRPr lang="zh-CN" altLang="en-US" sz="1050" b="1" dirty="0">
              <a:solidFill>
                <a:srgbClr val="CC6600"/>
              </a:solidFill>
              <a:latin typeface="+mn-lt"/>
              <a:ea typeface="+mn-ea"/>
            </a:endParaRPr>
          </a:p>
        </p:txBody>
      </p:sp>
      <p:sp>
        <p:nvSpPr>
          <p:cNvPr id="267" name="TextBox 266"/>
          <p:cNvSpPr txBox="1"/>
          <p:nvPr/>
        </p:nvSpPr>
        <p:spPr>
          <a:xfrm>
            <a:off x="5986463" y="4108450"/>
            <a:ext cx="1058862"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11</a:t>
            </a:r>
            <a:endParaRPr lang="zh-CN" altLang="en-US" sz="1050" b="1" dirty="0">
              <a:solidFill>
                <a:srgbClr val="CC6600"/>
              </a:solidFill>
              <a:latin typeface="+mn-lt"/>
              <a:ea typeface="+mn-ea"/>
            </a:endParaRPr>
          </a:p>
        </p:txBody>
      </p:sp>
      <p:sp>
        <p:nvSpPr>
          <p:cNvPr id="268" name="TextBox 267"/>
          <p:cNvSpPr txBox="1"/>
          <p:nvPr/>
        </p:nvSpPr>
        <p:spPr>
          <a:xfrm>
            <a:off x="6986588" y="4108450"/>
            <a:ext cx="903287"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20</a:t>
            </a:r>
            <a:endParaRPr lang="zh-CN" altLang="en-US" sz="1050" b="1" dirty="0">
              <a:solidFill>
                <a:srgbClr val="CC6600"/>
              </a:solidFill>
              <a:latin typeface="+mn-lt"/>
              <a:ea typeface="+mn-ea"/>
            </a:endParaRPr>
          </a:p>
        </p:txBody>
      </p:sp>
      <p:sp>
        <p:nvSpPr>
          <p:cNvPr id="269" name="TextBox 268"/>
          <p:cNvSpPr txBox="1"/>
          <p:nvPr/>
        </p:nvSpPr>
        <p:spPr>
          <a:xfrm>
            <a:off x="7912100" y="4108450"/>
            <a:ext cx="1058863" cy="254000"/>
          </a:xfrm>
          <a:prstGeom prst="rect">
            <a:avLst/>
          </a:prstGeom>
          <a:noFill/>
        </p:spPr>
        <p:txBody>
          <a:bodyPr>
            <a:spAutoFit/>
          </a:bodyPr>
          <a:lstStyle/>
          <a:p>
            <a:pPr eaLnBrk="1" hangingPunct="1">
              <a:defRPr/>
            </a:pPr>
            <a:r>
              <a:rPr lang="zh-CN" altLang="en-US" sz="1050" b="1" dirty="0">
                <a:solidFill>
                  <a:srgbClr val="CC6600"/>
                </a:solidFill>
                <a:latin typeface="+mn-lt"/>
                <a:ea typeface="+mn-ea"/>
              </a:rPr>
              <a:t>逻辑集群</a:t>
            </a:r>
            <a:r>
              <a:rPr lang="en-US" altLang="zh-CN" sz="1050" b="1" dirty="0">
                <a:solidFill>
                  <a:srgbClr val="CC6600"/>
                </a:solidFill>
                <a:latin typeface="+mn-lt"/>
                <a:ea typeface="+mn-ea"/>
              </a:rPr>
              <a:t>21</a:t>
            </a:r>
            <a:endParaRPr lang="zh-CN" altLang="en-US" sz="1050" b="1" dirty="0">
              <a:solidFill>
                <a:srgbClr val="CC6600"/>
              </a:solidFill>
              <a:latin typeface="+mn-lt"/>
              <a:ea typeface="+mn-ea"/>
            </a:endParaRPr>
          </a:p>
        </p:txBody>
      </p:sp>
      <p:grpSp>
        <p:nvGrpSpPr>
          <p:cNvPr id="34853" name="组合 269"/>
          <p:cNvGrpSpPr/>
          <p:nvPr/>
        </p:nvGrpSpPr>
        <p:grpSpPr bwMode="auto">
          <a:xfrm>
            <a:off x="542925" y="1196975"/>
            <a:ext cx="1398588" cy="457200"/>
            <a:chOff x="692460" y="814776"/>
            <a:chExt cx="1160091" cy="313325"/>
          </a:xfrm>
        </p:grpSpPr>
        <p:grpSp>
          <p:nvGrpSpPr>
            <p:cNvPr id="34863" name="Group 205"/>
            <p:cNvGrpSpPr/>
            <p:nvPr/>
          </p:nvGrpSpPr>
          <p:grpSpPr bwMode="auto">
            <a:xfrm>
              <a:off x="692460" y="862586"/>
              <a:ext cx="1160091" cy="258732"/>
              <a:chOff x="4105" y="2937"/>
              <a:chExt cx="1506" cy="581"/>
            </a:xfrm>
          </p:grpSpPr>
          <p:sp>
            <p:nvSpPr>
              <p:cNvPr id="34865" name="AutoShape 203"/>
              <p:cNvSpPr>
                <a:spLocks noChangeArrowheads="1"/>
              </p:cNvSpPr>
              <p:nvPr/>
            </p:nvSpPr>
            <p:spPr bwMode="auto">
              <a:xfrm>
                <a:off x="4105" y="3120"/>
                <a:ext cx="1504" cy="398"/>
              </a:xfrm>
              <a:prstGeom prst="roundRect">
                <a:avLst>
                  <a:gd name="adj" fmla="val 9347"/>
                </a:avLst>
              </a:prstGeom>
              <a:gradFill rotWithShape="1">
                <a:gsLst>
                  <a:gs pos="0">
                    <a:srgbClr val="CBCCE5"/>
                  </a:gs>
                  <a:gs pos="100000">
                    <a:srgbClr val="87879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sp>
            <p:nvSpPr>
              <p:cNvPr id="34866" name="AutoShape 204"/>
              <p:cNvSpPr>
                <a:spLocks noChangeArrowheads="1"/>
              </p:cNvSpPr>
              <p:nvPr/>
            </p:nvSpPr>
            <p:spPr bwMode="auto">
              <a:xfrm>
                <a:off x="4114" y="2937"/>
                <a:ext cx="1497" cy="379"/>
              </a:xfrm>
              <a:prstGeom prst="roundRect">
                <a:avLst>
                  <a:gd name="adj" fmla="val 0"/>
                </a:avLst>
              </a:prstGeom>
              <a:gradFill rotWithShape="1">
                <a:gsLst>
                  <a:gs pos="0">
                    <a:srgbClr val="EAEAEA"/>
                  </a:gs>
                  <a:gs pos="100000">
                    <a:srgbClr val="CACAC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grpSp>
        <p:sp>
          <p:nvSpPr>
            <p:cNvPr id="34864" name="Rectangle 254"/>
            <p:cNvSpPr>
              <a:spLocks noChangeArrowheads="1"/>
            </p:cNvSpPr>
            <p:nvPr/>
          </p:nvSpPr>
          <p:spPr bwMode="auto">
            <a:xfrm>
              <a:off x="696411" y="814776"/>
              <a:ext cx="1120587" cy="3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C00000"/>
                  </a:solidFill>
                  <a:latin typeface="+mn-lt"/>
                  <a:ea typeface="+mn-ea"/>
                </a:rPr>
                <a:t>FusionCompute</a:t>
              </a:r>
              <a:endParaRPr lang="en-US" altLang="zh-CN" sz="1100" b="1" smtClean="0">
                <a:solidFill>
                  <a:srgbClr val="C00000"/>
                </a:solidFill>
                <a:latin typeface="+mn-lt"/>
                <a:ea typeface="+mn-ea"/>
              </a:endParaRPr>
            </a:p>
            <a:p>
              <a:pPr algn="ctr" eaLnBrk="1" fontAlgn="t" hangingPunct="1">
                <a:defRPr/>
              </a:pPr>
              <a:r>
                <a:rPr lang="en-US" altLang="zh-CN" sz="1100" b="1" smtClean="0">
                  <a:solidFill>
                    <a:srgbClr val="C00000"/>
                  </a:solidFill>
                  <a:latin typeface="+mn-lt"/>
                  <a:ea typeface="+mn-ea"/>
                </a:rPr>
                <a:t> Web Client</a:t>
              </a:r>
              <a:endParaRPr lang="en-US" altLang="zh-CN" sz="1100" b="1" smtClean="0">
                <a:solidFill>
                  <a:srgbClr val="C00000"/>
                </a:solidFill>
                <a:latin typeface="+mn-lt"/>
                <a:ea typeface="+mn-ea"/>
              </a:endParaRPr>
            </a:p>
          </p:txBody>
        </p:sp>
      </p:grpSp>
      <p:grpSp>
        <p:nvGrpSpPr>
          <p:cNvPr id="34854" name="组合 274"/>
          <p:cNvGrpSpPr/>
          <p:nvPr/>
        </p:nvGrpSpPr>
        <p:grpSpPr bwMode="auto">
          <a:xfrm>
            <a:off x="3236913" y="1125538"/>
            <a:ext cx="1395412" cy="508000"/>
            <a:chOff x="692461" y="779624"/>
            <a:chExt cx="1158551" cy="348477"/>
          </a:xfrm>
        </p:grpSpPr>
        <p:grpSp>
          <p:nvGrpSpPr>
            <p:cNvPr id="34859" name="Group 205"/>
            <p:cNvGrpSpPr/>
            <p:nvPr/>
          </p:nvGrpSpPr>
          <p:grpSpPr bwMode="auto">
            <a:xfrm>
              <a:off x="692461" y="842546"/>
              <a:ext cx="1158551" cy="279217"/>
              <a:chOff x="4105" y="2892"/>
              <a:chExt cx="1504" cy="627"/>
            </a:xfrm>
          </p:grpSpPr>
          <p:sp>
            <p:nvSpPr>
              <p:cNvPr id="34861" name="AutoShape 203"/>
              <p:cNvSpPr>
                <a:spLocks noChangeArrowheads="1"/>
              </p:cNvSpPr>
              <p:nvPr/>
            </p:nvSpPr>
            <p:spPr bwMode="auto">
              <a:xfrm>
                <a:off x="4105" y="3120"/>
                <a:ext cx="1504" cy="399"/>
              </a:xfrm>
              <a:prstGeom prst="roundRect">
                <a:avLst>
                  <a:gd name="adj" fmla="val 9347"/>
                </a:avLst>
              </a:prstGeom>
              <a:gradFill rotWithShape="1">
                <a:gsLst>
                  <a:gs pos="0">
                    <a:srgbClr val="CBCCE5"/>
                  </a:gs>
                  <a:gs pos="100000">
                    <a:srgbClr val="87879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sp>
            <p:nvSpPr>
              <p:cNvPr id="34862" name="AutoShape 204"/>
              <p:cNvSpPr>
                <a:spLocks noChangeArrowheads="1"/>
              </p:cNvSpPr>
              <p:nvPr/>
            </p:nvSpPr>
            <p:spPr bwMode="auto">
              <a:xfrm>
                <a:off x="4107" y="2893"/>
                <a:ext cx="1497" cy="377"/>
              </a:xfrm>
              <a:prstGeom prst="roundRect">
                <a:avLst>
                  <a:gd name="adj" fmla="val 0"/>
                </a:avLst>
              </a:prstGeom>
              <a:gradFill rotWithShape="1">
                <a:gsLst>
                  <a:gs pos="0">
                    <a:srgbClr val="EAEAEA"/>
                  </a:gs>
                  <a:gs pos="100000">
                    <a:srgbClr val="CACAC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b="1" smtClean="0">
                  <a:solidFill>
                    <a:srgbClr val="C00000"/>
                  </a:solidFill>
                  <a:latin typeface="+mn-lt"/>
                  <a:ea typeface="+mn-ea"/>
                </a:endParaRPr>
              </a:p>
            </p:txBody>
          </p:sp>
        </p:grpSp>
        <p:sp>
          <p:nvSpPr>
            <p:cNvPr id="34860" name="Rectangle 254"/>
            <p:cNvSpPr>
              <a:spLocks noChangeArrowheads="1"/>
            </p:cNvSpPr>
            <p:nvPr/>
          </p:nvSpPr>
          <p:spPr bwMode="auto">
            <a:xfrm>
              <a:off x="696415" y="779624"/>
              <a:ext cx="1120328" cy="34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fontAlgn="t" hangingPunct="1">
                <a:defRPr/>
              </a:pPr>
              <a:r>
                <a:rPr lang="en-US" altLang="zh-CN" sz="1100" b="1" smtClean="0">
                  <a:solidFill>
                    <a:srgbClr val="C00000"/>
                  </a:solidFill>
                  <a:latin typeface="+mn-lt"/>
                  <a:ea typeface="+mn-ea"/>
                </a:rPr>
                <a:t>FusionCompute</a:t>
              </a:r>
              <a:endParaRPr lang="en-US" altLang="zh-CN" sz="1100" b="1" smtClean="0">
                <a:solidFill>
                  <a:srgbClr val="C00000"/>
                </a:solidFill>
                <a:latin typeface="+mn-lt"/>
                <a:ea typeface="+mn-ea"/>
              </a:endParaRPr>
            </a:p>
            <a:p>
              <a:pPr algn="ctr" eaLnBrk="1" fontAlgn="t" hangingPunct="1">
                <a:defRPr/>
              </a:pPr>
              <a:r>
                <a:rPr lang="en-US" altLang="zh-CN" sz="1100" b="1" smtClean="0">
                  <a:solidFill>
                    <a:srgbClr val="C00000"/>
                  </a:solidFill>
                  <a:latin typeface="+mn-lt"/>
                  <a:ea typeface="+mn-ea"/>
                </a:rPr>
                <a:t>Web Client</a:t>
              </a:r>
              <a:endParaRPr lang="en-US" altLang="zh-CN" sz="1100" b="1" smtClean="0">
                <a:solidFill>
                  <a:srgbClr val="C00000"/>
                </a:solidFill>
                <a:latin typeface="+mn-lt"/>
                <a:ea typeface="+mn-ea"/>
              </a:endParaRPr>
            </a:p>
          </p:txBody>
        </p:sp>
      </p:grpSp>
      <p:pic>
        <p:nvPicPr>
          <p:cNvPr id="34855" name="Picture 34" descr="j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3925" y="1625600"/>
            <a:ext cx="685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6" name="Picture 34" descr="j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35363" y="1612900"/>
            <a:ext cx="685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857" name="直接箭头连接符 270"/>
          <p:cNvCxnSpPr>
            <a:cxnSpLocks noChangeShapeType="1"/>
            <a:stCxn id="35069" idx="3"/>
          </p:cNvCxnSpPr>
          <p:nvPr/>
        </p:nvCxnSpPr>
        <p:spPr bwMode="auto">
          <a:xfrm>
            <a:off x="4598988" y="2193925"/>
            <a:ext cx="1377950" cy="550863"/>
          </a:xfrm>
          <a:prstGeom prst="straightConnector1">
            <a:avLst/>
          </a:prstGeom>
          <a:noFill/>
          <a:ln w="57150"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cxnSp>
        <p:nvCxnSpPr>
          <p:cNvPr id="34858" name="直接箭头连接符 273"/>
          <p:cNvCxnSpPr>
            <a:cxnSpLocks noChangeShapeType="1"/>
            <a:stCxn id="35069" idx="3"/>
            <a:endCxn id="34940" idx="0"/>
          </p:cNvCxnSpPr>
          <p:nvPr/>
        </p:nvCxnSpPr>
        <p:spPr bwMode="auto">
          <a:xfrm>
            <a:off x="4598988" y="2193925"/>
            <a:ext cx="3284537" cy="568325"/>
          </a:xfrm>
          <a:prstGeom prst="straightConnector1">
            <a:avLst/>
          </a:prstGeom>
          <a:noFill/>
          <a:ln w="57150"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在</a:t>
            </a:r>
            <a:r>
              <a:rPr lang="en-US" altLang="zh-CN" sz="2400" dirty="0">
                <a:solidFill>
                  <a:schemeClr val="bg1">
                    <a:lumMod val="50000"/>
                  </a:schemeClr>
                </a:solidFill>
              </a:rPr>
              <a:t>FusionSphere</a:t>
            </a:r>
            <a:r>
              <a:rPr lang="zh-CN" altLang="en-US" sz="2400" dirty="0">
                <a:solidFill>
                  <a:schemeClr val="bg1">
                    <a:lumMod val="50000"/>
                  </a:schemeClr>
                </a:solidFill>
              </a:rPr>
              <a:t>中的作用</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客户价值</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系统架构</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b="1" dirty="0" smtClean="0">
                <a:solidFill>
                  <a:srgbClr val="C00000"/>
                </a:solidFill>
              </a:rPr>
              <a:t>FusionCompute</a:t>
            </a:r>
            <a:r>
              <a:rPr lang="zh-CN" altLang="en-US" sz="2400" b="1" dirty="0" smtClean="0">
                <a:solidFill>
                  <a:srgbClr val="C00000"/>
                </a:solidFill>
              </a:rPr>
              <a:t>功能特性</a:t>
            </a:r>
            <a:endParaRPr lang="en-US" altLang="zh-CN" sz="2400" b="1" dirty="0" smtClean="0">
              <a:solidFill>
                <a:srgbClr val="C00000"/>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规格指标</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操作配置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a:defRPr/>
            </a:pPr>
            <a:r>
              <a:rPr lang="zh-CN" altLang="en-US" sz="3200" smtClean="0">
                <a:latin typeface="+mn-lt"/>
              </a:rPr>
              <a:t>主要功能特性</a:t>
            </a:r>
            <a:endParaRPr lang="zh-CN" altLang="en-US" sz="3200" smtClean="0">
              <a:latin typeface="+mn-lt"/>
            </a:endParaRPr>
          </a:p>
        </p:txBody>
      </p:sp>
      <p:graphicFrame>
        <p:nvGraphicFramePr>
          <p:cNvPr id="5" name="图示 4"/>
          <p:cNvGraphicFramePr/>
          <p:nvPr/>
        </p:nvGraphicFramePr>
        <p:xfrm>
          <a:off x="-180528" y="836712"/>
          <a:ext cx="8748972" cy="54366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7"/>
          <p:cNvSpPr>
            <a:spLocks noChangeArrowheads="1"/>
          </p:cNvSpPr>
          <p:nvPr/>
        </p:nvSpPr>
        <p:spPr bwMode="auto">
          <a:xfrm>
            <a:off x="539750" y="3402013"/>
            <a:ext cx="7993063" cy="619125"/>
          </a:xfrm>
          <a:prstGeom prst="rect">
            <a:avLst/>
          </a:prstGeom>
          <a:solidFill>
            <a:srgbClr val="FFCC99"/>
          </a:solidFill>
          <a:ln w="9525" algn="ctr">
            <a:solidFill>
              <a:schemeClr val="bg2"/>
            </a:solidFill>
            <a:round/>
          </a:ln>
        </p:spPr>
        <p:txBody>
          <a:bodyPr lIns="91275" tIns="45640" rIns="91275" bIns="45640"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2000" b="1" smtClean="0">
                <a:latin typeface="+mn-lt"/>
                <a:ea typeface="+mn-ea"/>
              </a:rPr>
              <a:t>FusionCompute</a:t>
            </a:r>
            <a:endParaRPr lang="zh-CN" altLang="en-US" sz="2000" b="1" smtClean="0">
              <a:latin typeface="+mn-lt"/>
              <a:ea typeface="+mn-ea"/>
            </a:endParaRPr>
          </a:p>
        </p:txBody>
      </p:sp>
      <p:grpSp>
        <p:nvGrpSpPr>
          <p:cNvPr id="2" name="组合 46"/>
          <p:cNvGrpSpPr/>
          <p:nvPr/>
        </p:nvGrpSpPr>
        <p:grpSpPr bwMode="auto">
          <a:xfrm>
            <a:off x="559294" y="1238404"/>
            <a:ext cx="844361" cy="2165200"/>
            <a:chOff x="3248025" y="1203750"/>
            <a:chExt cx="485775" cy="870025"/>
          </a:xfrm>
          <a:solidFill>
            <a:srgbClr val="FFCC99"/>
          </a:solidFill>
        </p:grpSpPr>
        <p:sp>
          <p:nvSpPr>
            <p:cNvPr id="41" name="Rectangle 8"/>
            <p:cNvSpPr>
              <a:spLocks noChangeArrowheads="1"/>
            </p:cNvSpPr>
            <p:nvPr/>
          </p:nvSpPr>
          <p:spPr bwMode="auto">
            <a:xfrm>
              <a:off x="3248025" y="1203750"/>
              <a:ext cx="485775" cy="870025"/>
            </a:xfrm>
            <a:prstGeom prst="rect">
              <a:avLst/>
            </a:prstGeom>
            <a:grpFill/>
            <a:ln w="9525" algn="ctr">
              <a:solidFill>
                <a:srgbClr val="B4B4B4"/>
              </a:solidFill>
              <a:round/>
            </a:ln>
          </p:spPr>
          <p:txBody>
            <a:bodyPr wrap="none" lIns="91391" tIns="45698" rIns="91391" bIns="45698"/>
            <a:lstStyle/>
            <a:p>
              <a:pPr eaLnBrk="1" hangingPunct="1">
                <a:defRPr/>
              </a:pPr>
              <a:endParaRPr lang="zh-CN" altLang="en-US" b="1">
                <a:latin typeface="+mn-lt"/>
                <a:ea typeface="+mn-ea"/>
                <a:cs typeface="Arial" panose="020B0604020202020204" pitchFamily="34" charset="0"/>
              </a:endParaRPr>
            </a:p>
          </p:txBody>
        </p:sp>
        <p:sp>
          <p:nvSpPr>
            <p:cNvPr id="42" name="TextBox 170"/>
            <p:cNvSpPr txBox="1">
              <a:spLocks noChangeArrowheads="1"/>
            </p:cNvSpPr>
            <p:nvPr/>
          </p:nvSpPr>
          <p:spPr bwMode="auto">
            <a:xfrm>
              <a:off x="3248025" y="1279952"/>
              <a:ext cx="485775" cy="259708"/>
            </a:xfrm>
            <a:prstGeom prst="rect">
              <a:avLst/>
            </a:prstGeom>
            <a:grpFill/>
            <a:ln w="9525">
              <a:noFill/>
              <a:miter lim="800000"/>
            </a:ln>
          </p:spPr>
          <p:txBody>
            <a:bodyPr lIns="91433" tIns="45717" rIns="91433" bIns="45717">
              <a:spAutoFit/>
            </a:bodyPr>
            <a:lstStyle/>
            <a:p>
              <a:pPr algn="ctr" eaLnBrk="1" hangingPunct="1">
                <a:defRPr/>
              </a:pPr>
              <a:r>
                <a:rPr lang="en-US" altLang="zh-CN" sz="1200" b="1" dirty="0">
                  <a:latin typeface="+mn-lt"/>
                  <a:ea typeface="+mn-ea"/>
                  <a:cs typeface="Arial" panose="020B0604020202020204" pitchFamily="34" charset="0"/>
                </a:rPr>
                <a:t>FusionCompute</a:t>
              </a:r>
              <a:endParaRPr lang="en-US" altLang="zh-CN" sz="1200" b="1" dirty="0">
                <a:latin typeface="+mn-lt"/>
                <a:ea typeface="+mn-ea"/>
                <a:cs typeface="Arial" panose="020B0604020202020204" pitchFamily="34" charset="0"/>
              </a:endParaRPr>
            </a:p>
            <a:p>
              <a:pPr algn="ctr" eaLnBrk="1" hangingPunct="1">
                <a:defRPr/>
              </a:pPr>
              <a:r>
                <a:rPr lang="zh-CN" altLang="en-US" sz="1200" b="1" dirty="0">
                  <a:latin typeface="+mn-lt"/>
                  <a:ea typeface="+mn-ea"/>
                  <a:cs typeface="Arial" panose="020B0604020202020204" pitchFamily="34" charset="0"/>
                </a:rPr>
                <a:t>控制域</a:t>
              </a:r>
              <a:endParaRPr lang="zh-CN" altLang="en-US" sz="1200" b="1" dirty="0">
                <a:latin typeface="+mn-lt"/>
                <a:ea typeface="+mn-ea"/>
                <a:cs typeface="Arial" panose="020B0604020202020204" pitchFamily="34" charset="0"/>
              </a:endParaRPr>
            </a:p>
          </p:txBody>
        </p:sp>
      </p:grpSp>
      <p:grpSp>
        <p:nvGrpSpPr>
          <p:cNvPr id="40964" name="组合 18"/>
          <p:cNvGrpSpPr/>
          <p:nvPr/>
        </p:nvGrpSpPr>
        <p:grpSpPr bwMode="auto">
          <a:xfrm>
            <a:off x="2763838" y="1238250"/>
            <a:ext cx="984250" cy="2028825"/>
            <a:chOff x="2863543" y="1268760"/>
            <a:chExt cx="844361" cy="1334346"/>
          </a:xfrm>
        </p:grpSpPr>
        <p:sp>
          <p:nvSpPr>
            <p:cNvPr id="40998" name="Rectangle 8"/>
            <p:cNvSpPr>
              <a:spLocks noChangeArrowheads="1"/>
            </p:cNvSpPr>
            <p:nvPr/>
          </p:nvSpPr>
          <p:spPr bwMode="auto">
            <a:xfrm>
              <a:off x="2863543" y="1268760"/>
              <a:ext cx="844361" cy="133434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pic>
          <p:nvPicPr>
            <p:cNvPr id="4099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46325" y="1664895"/>
              <a:ext cx="652853" cy="53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70"/>
            <p:cNvSpPr txBox="1">
              <a:spLocks noChangeArrowheads="1"/>
            </p:cNvSpPr>
            <p:nvPr/>
          </p:nvSpPr>
          <p:spPr bwMode="auto">
            <a:xfrm>
              <a:off x="2863543" y="1393007"/>
              <a:ext cx="844361" cy="167054"/>
            </a:xfrm>
            <a:prstGeom prst="rect">
              <a:avLst/>
            </a:prstGeom>
            <a:solidFill>
              <a:srgbClr val="99CCFF"/>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grpSp>
      <p:grpSp>
        <p:nvGrpSpPr>
          <p:cNvPr id="40965" name="组合 18"/>
          <p:cNvGrpSpPr/>
          <p:nvPr/>
        </p:nvGrpSpPr>
        <p:grpSpPr bwMode="auto">
          <a:xfrm>
            <a:off x="1585913" y="1238250"/>
            <a:ext cx="985837" cy="2028825"/>
            <a:chOff x="495300" y="1203750"/>
            <a:chExt cx="485775" cy="815181"/>
          </a:xfrm>
        </p:grpSpPr>
        <p:sp>
          <p:nvSpPr>
            <p:cNvPr id="40995"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sp>
          <p:nvSpPr>
            <p:cNvPr id="38" name="TextBox 170"/>
            <p:cNvSpPr txBox="1">
              <a:spLocks noChangeArrowheads="1"/>
            </p:cNvSpPr>
            <p:nvPr/>
          </p:nvSpPr>
          <p:spPr bwMode="auto">
            <a:xfrm>
              <a:off x="495300" y="1279655"/>
              <a:ext cx="485775" cy="102057"/>
            </a:xfrm>
            <a:prstGeom prst="rect">
              <a:avLst/>
            </a:prstGeom>
            <a:solidFill>
              <a:srgbClr val="99CCFF"/>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pic>
          <p:nvPicPr>
            <p:cNvPr id="40997" name="图片 68"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04" y="1440254"/>
              <a:ext cx="376558" cy="3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6" name="组合 44"/>
          <p:cNvGrpSpPr/>
          <p:nvPr/>
        </p:nvGrpSpPr>
        <p:grpSpPr bwMode="auto">
          <a:xfrm>
            <a:off x="3978275" y="1238250"/>
            <a:ext cx="984250" cy="2028825"/>
            <a:chOff x="3655631" y="1412776"/>
            <a:chExt cx="844361" cy="1334346"/>
          </a:xfrm>
        </p:grpSpPr>
        <p:sp>
          <p:nvSpPr>
            <p:cNvPr id="40992" name="Rectangle 8"/>
            <p:cNvSpPr>
              <a:spLocks noChangeArrowheads="1"/>
            </p:cNvSpPr>
            <p:nvPr/>
          </p:nvSpPr>
          <p:spPr bwMode="auto">
            <a:xfrm>
              <a:off x="3655631" y="1412776"/>
              <a:ext cx="844361" cy="133434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sp>
          <p:nvSpPr>
            <p:cNvPr id="47" name="TextBox 170"/>
            <p:cNvSpPr txBox="1">
              <a:spLocks noChangeArrowheads="1"/>
            </p:cNvSpPr>
            <p:nvPr/>
          </p:nvSpPr>
          <p:spPr bwMode="auto">
            <a:xfrm>
              <a:off x="3655631" y="1537023"/>
              <a:ext cx="844361" cy="167054"/>
            </a:xfrm>
            <a:prstGeom prst="rect">
              <a:avLst/>
            </a:prstGeom>
            <a:solidFill>
              <a:srgbClr val="99CCFF"/>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pic>
          <p:nvPicPr>
            <p:cNvPr id="40994" name="图片 47" descr="unbuntu.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7713" y="1801101"/>
              <a:ext cx="617508" cy="27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7" name="组合 52"/>
          <p:cNvGrpSpPr/>
          <p:nvPr/>
        </p:nvGrpSpPr>
        <p:grpSpPr bwMode="auto">
          <a:xfrm>
            <a:off x="5170488" y="1238250"/>
            <a:ext cx="984250" cy="2028825"/>
            <a:chOff x="5706048" y="1268760"/>
            <a:chExt cx="844361" cy="1334346"/>
          </a:xfrm>
        </p:grpSpPr>
        <p:sp>
          <p:nvSpPr>
            <p:cNvPr id="40989" name="Rectangle 8"/>
            <p:cNvSpPr>
              <a:spLocks noChangeArrowheads="1"/>
            </p:cNvSpPr>
            <p:nvPr/>
          </p:nvSpPr>
          <p:spPr bwMode="auto">
            <a:xfrm>
              <a:off x="5706048" y="1268760"/>
              <a:ext cx="844361" cy="133434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sp>
          <p:nvSpPr>
            <p:cNvPr id="55" name="TextBox 170"/>
            <p:cNvSpPr txBox="1">
              <a:spLocks noChangeArrowheads="1"/>
            </p:cNvSpPr>
            <p:nvPr/>
          </p:nvSpPr>
          <p:spPr bwMode="auto">
            <a:xfrm>
              <a:off x="5706048" y="1393007"/>
              <a:ext cx="844361" cy="167054"/>
            </a:xfrm>
            <a:prstGeom prst="rect">
              <a:avLst/>
            </a:prstGeom>
            <a:solidFill>
              <a:srgbClr val="99CCFF"/>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pic>
          <p:nvPicPr>
            <p:cNvPr id="40991" name="图片 55" descr="Fedora.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2532" y="1625843"/>
              <a:ext cx="723690" cy="2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8" name="组合 56"/>
          <p:cNvGrpSpPr/>
          <p:nvPr/>
        </p:nvGrpSpPr>
        <p:grpSpPr bwMode="auto">
          <a:xfrm>
            <a:off x="6367463" y="1238250"/>
            <a:ext cx="985837" cy="2028825"/>
            <a:chOff x="6660232" y="1220813"/>
            <a:chExt cx="844361" cy="1334346"/>
          </a:xfrm>
        </p:grpSpPr>
        <p:sp>
          <p:nvSpPr>
            <p:cNvPr id="40987" name="Rectangle 8"/>
            <p:cNvSpPr>
              <a:spLocks noChangeArrowheads="1"/>
            </p:cNvSpPr>
            <p:nvPr/>
          </p:nvSpPr>
          <p:spPr bwMode="auto">
            <a:xfrm>
              <a:off x="6660232" y="1220813"/>
              <a:ext cx="844361" cy="1334346"/>
            </a:xfrm>
            <a:prstGeom prst="rect">
              <a:avLst/>
            </a:prstGeom>
            <a:solidFill>
              <a:srgbClr val="FFFF00"/>
            </a:soli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sp>
          <p:nvSpPr>
            <p:cNvPr id="59" name="TextBox 170"/>
            <p:cNvSpPr txBox="1">
              <a:spLocks noChangeArrowheads="1"/>
            </p:cNvSpPr>
            <p:nvPr/>
          </p:nvSpPr>
          <p:spPr bwMode="auto">
            <a:xfrm>
              <a:off x="6660232" y="1345060"/>
              <a:ext cx="844361" cy="167054"/>
            </a:xfrm>
            <a:prstGeom prst="rect">
              <a:avLst/>
            </a:prstGeom>
            <a:solidFill>
              <a:srgbClr val="FFCC00"/>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grpSp>
      <p:grpSp>
        <p:nvGrpSpPr>
          <p:cNvPr id="40969" name="组合 60"/>
          <p:cNvGrpSpPr/>
          <p:nvPr/>
        </p:nvGrpSpPr>
        <p:grpSpPr bwMode="auto">
          <a:xfrm>
            <a:off x="7543800" y="1238250"/>
            <a:ext cx="1092200" cy="2028825"/>
            <a:chOff x="7668344" y="1196752"/>
            <a:chExt cx="936104" cy="1334346"/>
          </a:xfrm>
        </p:grpSpPr>
        <p:sp>
          <p:nvSpPr>
            <p:cNvPr id="40984" name="Rectangle 8"/>
            <p:cNvSpPr>
              <a:spLocks noChangeArrowheads="1"/>
            </p:cNvSpPr>
            <p:nvPr/>
          </p:nvSpPr>
          <p:spPr bwMode="auto">
            <a:xfrm>
              <a:off x="7668344" y="1196752"/>
              <a:ext cx="844943" cy="133434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cs typeface="Arial" panose="020B0604020202020204" pitchFamily="34" charset="0"/>
              </a:endParaRPr>
            </a:p>
          </p:txBody>
        </p:sp>
        <p:sp>
          <p:nvSpPr>
            <p:cNvPr id="63" name="TextBox 170"/>
            <p:cNvSpPr txBox="1">
              <a:spLocks noChangeArrowheads="1"/>
            </p:cNvSpPr>
            <p:nvPr/>
          </p:nvSpPr>
          <p:spPr bwMode="auto">
            <a:xfrm>
              <a:off x="7668344" y="1320999"/>
              <a:ext cx="844943" cy="167054"/>
            </a:xfrm>
            <a:prstGeom prst="rect">
              <a:avLst/>
            </a:prstGeom>
            <a:solidFill>
              <a:srgbClr val="99CCFF"/>
            </a:solidFill>
            <a:ln w="9525">
              <a:noFill/>
              <a:miter lim="800000"/>
            </a:ln>
          </p:spPr>
          <p:txBody>
            <a:bodyPr lIns="91433" tIns="45717" rIns="91433" bIns="45717">
              <a:spAutoFit/>
            </a:bodyPr>
            <a:lstStyle/>
            <a:p>
              <a:pPr algn="ctr" eaLnBrk="1" hangingPunct="1">
                <a:defRPr/>
              </a:pPr>
              <a:r>
                <a:rPr lang="zh-CN" altLang="en-US" sz="1050" dirty="0">
                  <a:latin typeface="+mn-lt"/>
                  <a:ea typeface="+mn-ea"/>
                  <a:cs typeface="Arial" panose="020B0604020202020204" pitchFamily="34" charset="0"/>
                </a:rPr>
                <a:t>客户</a:t>
              </a:r>
              <a:r>
                <a:rPr lang="en-US" altLang="zh-CN" sz="1050" dirty="0">
                  <a:latin typeface="+mn-lt"/>
                  <a:ea typeface="+mn-ea"/>
                  <a:cs typeface="Arial" panose="020B0604020202020204" pitchFamily="34" charset="0"/>
                </a:rPr>
                <a:t>VM</a:t>
              </a:r>
              <a:endParaRPr lang="zh-CN" altLang="en-US" sz="1050" dirty="0">
                <a:latin typeface="+mn-lt"/>
                <a:ea typeface="+mn-ea"/>
                <a:cs typeface="Arial" panose="020B0604020202020204" pitchFamily="34" charset="0"/>
              </a:endParaRPr>
            </a:p>
          </p:txBody>
        </p:sp>
        <p:sp>
          <p:nvSpPr>
            <p:cNvPr id="40986" name="TextBox 63"/>
            <p:cNvSpPr txBox="1">
              <a:spLocks noChangeArrowheads="1"/>
            </p:cNvSpPr>
            <p:nvPr/>
          </p:nvSpPr>
          <p:spPr bwMode="auto">
            <a:xfrm>
              <a:off x="7668344" y="1731326"/>
              <a:ext cx="936104" cy="26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200" smtClean="0">
                  <a:latin typeface="+mn-lt"/>
                  <a:ea typeface="+mn-ea"/>
                </a:rPr>
                <a:t>定制化</a:t>
              </a:r>
              <a:r>
                <a:rPr lang="en-US" altLang="zh-CN" sz="2000" smtClean="0">
                  <a:latin typeface="+mn-lt"/>
                  <a:ea typeface="+mn-ea"/>
                </a:rPr>
                <a:t>…</a:t>
              </a:r>
              <a:endParaRPr lang="zh-CN" altLang="en-US" sz="2000" smtClean="0">
                <a:latin typeface="+mn-lt"/>
                <a:ea typeface="+mn-ea"/>
              </a:endParaRPr>
            </a:p>
          </p:txBody>
        </p:sp>
      </p:grpSp>
      <p:sp>
        <p:nvSpPr>
          <p:cNvPr id="40970" name="圆角矩形 64"/>
          <p:cNvSpPr>
            <a:spLocks noChangeArrowheads="1"/>
          </p:cNvSpPr>
          <p:nvPr/>
        </p:nvSpPr>
        <p:spPr bwMode="auto">
          <a:xfrm>
            <a:off x="1625600" y="2817813"/>
            <a:ext cx="755650" cy="376237"/>
          </a:xfrm>
          <a:prstGeom prst="roundRect">
            <a:avLst>
              <a:gd name="adj" fmla="val 16667"/>
            </a:avLst>
          </a:prstGeom>
          <a:solidFill>
            <a:srgbClr val="0099FF"/>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1" name="圆角矩形 65"/>
          <p:cNvSpPr>
            <a:spLocks noChangeArrowheads="1"/>
          </p:cNvSpPr>
          <p:nvPr/>
        </p:nvSpPr>
        <p:spPr bwMode="auto">
          <a:xfrm>
            <a:off x="2801938" y="2817813"/>
            <a:ext cx="755650" cy="376237"/>
          </a:xfrm>
          <a:prstGeom prst="roundRect">
            <a:avLst>
              <a:gd name="adj" fmla="val 16667"/>
            </a:avLst>
          </a:prstGeom>
          <a:solidFill>
            <a:srgbClr val="0099FF"/>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2" name="圆角矩形 66"/>
          <p:cNvSpPr>
            <a:spLocks noChangeArrowheads="1"/>
          </p:cNvSpPr>
          <p:nvPr/>
        </p:nvSpPr>
        <p:spPr bwMode="auto">
          <a:xfrm>
            <a:off x="4038600" y="2817813"/>
            <a:ext cx="757238" cy="376237"/>
          </a:xfrm>
          <a:prstGeom prst="roundRect">
            <a:avLst>
              <a:gd name="adj" fmla="val 16667"/>
            </a:avLst>
          </a:prstGeom>
          <a:solidFill>
            <a:srgbClr val="0099FF"/>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3" name="圆角矩形 68"/>
          <p:cNvSpPr>
            <a:spLocks noChangeArrowheads="1"/>
          </p:cNvSpPr>
          <p:nvPr/>
        </p:nvSpPr>
        <p:spPr bwMode="auto">
          <a:xfrm>
            <a:off x="5275263" y="2817813"/>
            <a:ext cx="755650" cy="376237"/>
          </a:xfrm>
          <a:prstGeom prst="roundRect">
            <a:avLst>
              <a:gd name="adj" fmla="val 16667"/>
            </a:avLst>
          </a:prstGeom>
          <a:solidFill>
            <a:srgbClr val="0099FF"/>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4" name="圆角矩形 69"/>
          <p:cNvSpPr>
            <a:spLocks noChangeArrowheads="1"/>
          </p:cNvSpPr>
          <p:nvPr/>
        </p:nvSpPr>
        <p:spPr bwMode="auto">
          <a:xfrm>
            <a:off x="6451600" y="2817813"/>
            <a:ext cx="755650" cy="376237"/>
          </a:xfrm>
          <a:prstGeom prst="roundRect">
            <a:avLst>
              <a:gd name="adj" fmla="val 16667"/>
            </a:avLst>
          </a:prstGeom>
          <a:solidFill>
            <a:srgbClr val="FFCC00"/>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5" name="圆角矩形 70"/>
          <p:cNvSpPr>
            <a:spLocks noChangeArrowheads="1"/>
          </p:cNvSpPr>
          <p:nvPr/>
        </p:nvSpPr>
        <p:spPr bwMode="auto">
          <a:xfrm>
            <a:off x="7627938" y="2817813"/>
            <a:ext cx="755650" cy="376237"/>
          </a:xfrm>
          <a:prstGeom prst="roundRect">
            <a:avLst>
              <a:gd name="adj" fmla="val 16667"/>
            </a:avLst>
          </a:prstGeom>
          <a:solidFill>
            <a:srgbClr val="0099FF"/>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mtClean="0">
                <a:latin typeface="+mn-lt"/>
                <a:ea typeface="+mn-ea"/>
              </a:rPr>
              <a:t>PV</a:t>
            </a:r>
            <a:endParaRPr lang="en-US" altLang="zh-CN" smtClean="0">
              <a:latin typeface="+mn-lt"/>
              <a:ea typeface="+mn-ea"/>
            </a:endParaRPr>
          </a:p>
          <a:p>
            <a:pPr eaLnBrk="1" hangingPunct="1">
              <a:defRPr/>
            </a:pPr>
            <a:r>
              <a:rPr lang="zh-CN" altLang="en-US" smtClean="0">
                <a:latin typeface="+mn-lt"/>
                <a:ea typeface="+mn-ea"/>
              </a:rPr>
              <a:t>前端驱动</a:t>
            </a:r>
            <a:endParaRPr lang="zh-CN" altLang="en-US" smtClean="0">
              <a:latin typeface="+mn-lt"/>
              <a:ea typeface="+mn-ea"/>
            </a:endParaRPr>
          </a:p>
        </p:txBody>
      </p:sp>
      <p:sp>
        <p:nvSpPr>
          <p:cNvPr id="40976" name="圆角矩形 71"/>
          <p:cNvSpPr>
            <a:spLocks noChangeArrowheads="1"/>
          </p:cNvSpPr>
          <p:nvPr/>
        </p:nvSpPr>
        <p:spPr bwMode="auto">
          <a:xfrm>
            <a:off x="676275" y="2778125"/>
            <a:ext cx="647700" cy="376238"/>
          </a:xfrm>
          <a:prstGeom prst="roundRect">
            <a:avLst>
              <a:gd name="adj" fmla="val 16667"/>
            </a:avLst>
          </a:prstGeom>
          <a:solidFill>
            <a:schemeClr val="accent1"/>
          </a:solidFill>
          <a:ln w="9525" algn="ctr">
            <a:solidFill>
              <a:schemeClr val="bg2"/>
            </a:solidFill>
            <a:round/>
          </a:ln>
        </p:spPr>
        <p:txBody>
          <a:bodyPr lIns="91266" tIns="45635" rIns="91266" bIns="45635"/>
          <a:lstStyle>
            <a:lvl1pPr defTabSz="911225">
              <a:defRPr sz="1000">
                <a:solidFill>
                  <a:schemeClr val="tx1"/>
                </a:solidFill>
                <a:latin typeface="FrutigerNext LT Regular"/>
                <a:ea typeface="宋体" panose="02010600030101010101" pitchFamily="2" charset="-122"/>
              </a:defRPr>
            </a:lvl1pPr>
            <a:lvl2pPr marL="742950" indent="-285750" defTabSz="911225">
              <a:defRPr sz="1000">
                <a:solidFill>
                  <a:schemeClr val="tx1"/>
                </a:solidFill>
                <a:latin typeface="FrutigerNext LT Regular"/>
                <a:ea typeface="宋体" panose="02010600030101010101" pitchFamily="2" charset="-122"/>
              </a:defRPr>
            </a:lvl2pPr>
            <a:lvl3pPr marL="1143000" indent="-228600" defTabSz="911225">
              <a:defRPr sz="1000">
                <a:solidFill>
                  <a:schemeClr val="tx1"/>
                </a:solidFill>
                <a:latin typeface="FrutigerNext LT Regular"/>
                <a:ea typeface="宋体" panose="02010600030101010101" pitchFamily="2" charset="-122"/>
              </a:defRPr>
            </a:lvl3pPr>
            <a:lvl4pPr marL="1600200" indent="-228600" defTabSz="911225">
              <a:defRPr sz="1000">
                <a:solidFill>
                  <a:schemeClr val="tx1"/>
                </a:solidFill>
                <a:latin typeface="FrutigerNext LT Regular"/>
                <a:ea typeface="宋体" panose="02010600030101010101" pitchFamily="2" charset="-122"/>
              </a:defRPr>
            </a:lvl4pPr>
            <a:lvl5pPr marL="2057400" indent="-228600" defTabSz="911225">
              <a:defRPr sz="1000">
                <a:solidFill>
                  <a:schemeClr val="tx1"/>
                </a:solidFill>
                <a:latin typeface="FrutigerNext LT Regular"/>
                <a:ea typeface="宋体" panose="02010600030101010101" pitchFamily="2" charset="-122"/>
              </a:defRPr>
            </a:lvl5pPr>
            <a:lvl6pPr marL="25146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1122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latin typeface="+mn-lt"/>
                <a:ea typeface="+mn-ea"/>
              </a:rPr>
              <a:t>PV</a:t>
            </a:r>
            <a:r>
              <a:rPr lang="zh-CN" altLang="en-US" b="1" smtClean="0">
                <a:latin typeface="+mn-lt"/>
                <a:ea typeface="+mn-ea"/>
              </a:rPr>
              <a:t>后端驱动</a:t>
            </a:r>
            <a:endParaRPr lang="zh-CN" altLang="en-US" b="1" smtClean="0">
              <a:latin typeface="+mn-lt"/>
              <a:ea typeface="+mn-ea"/>
            </a:endParaRPr>
          </a:p>
        </p:txBody>
      </p:sp>
      <p:sp>
        <p:nvSpPr>
          <p:cNvPr id="40977" name="TextBox 98"/>
          <p:cNvSpPr txBox="1">
            <a:spLocks noChangeArrowheads="1"/>
          </p:cNvSpPr>
          <p:nvPr/>
        </p:nvSpPr>
        <p:spPr bwMode="auto">
          <a:xfrm>
            <a:off x="498475" y="4779963"/>
            <a:ext cx="80645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40" rIns="91275" bIns="4564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ts val="2200"/>
              </a:lnSpc>
              <a:buFont typeface="Arial" panose="020B0604020202020204" pitchFamily="34" charset="0"/>
              <a:buChar char="•"/>
              <a:defRPr/>
            </a:pPr>
            <a:r>
              <a:rPr lang="zh-CN" altLang="en-US" sz="1600" dirty="0" smtClean="0">
                <a:solidFill>
                  <a:srgbClr val="C00000"/>
                </a:solidFill>
                <a:latin typeface="+mn-lt"/>
                <a:ea typeface="+mn-ea"/>
              </a:rPr>
              <a:t> 兼容一个新的操作系统，需要厂商提供配套的</a:t>
            </a:r>
            <a:r>
              <a:rPr lang="en-US" altLang="zh-CN" sz="1600" dirty="0" smtClean="0">
                <a:solidFill>
                  <a:srgbClr val="C00000"/>
                </a:solidFill>
                <a:latin typeface="+mn-lt"/>
                <a:ea typeface="+mn-ea"/>
              </a:rPr>
              <a:t>PV</a:t>
            </a:r>
            <a:r>
              <a:rPr lang="zh-CN" altLang="en-US" sz="1600" dirty="0" smtClean="0">
                <a:solidFill>
                  <a:srgbClr val="C00000"/>
                </a:solidFill>
                <a:latin typeface="+mn-lt"/>
                <a:ea typeface="+mn-ea"/>
              </a:rPr>
              <a:t>驱动程序，华为具备</a:t>
            </a:r>
            <a:r>
              <a:rPr lang="en-US" altLang="zh-CN" sz="1600" dirty="0" smtClean="0">
                <a:solidFill>
                  <a:srgbClr val="C00000"/>
                </a:solidFill>
                <a:latin typeface="+mn-lt"/>
                <a:ea typeface="+mn-ea"/>
              </a:rPr>
              <a:t>PV</a:t>
            </a:r>
            <a:r>
              <a:rPr lang="zh-CN" altLang="en-US" sz="1600" dirty="0" smtClean="0">
                <a:solidFill>
                  <a:srgbClr val="C00000"/>
                </a:solidFill>
                <a:latin typeface="+mn-lt"/>
                <a:ea typeface="+mn-ea"/>
              </a:rPr>
              <a:t>驱动开发能力</a:t>
            </a:r>
            <a:endParaRPr lang="en-US" altLang="zh-CN" sz="1600" dirty="0" smtClean="0">
              <a:solidFill>
                <a:srgbClr val="C00000"/>
              </a:solidFill>
              <a:latin typeface="+mn-lt"/>
              <a:ea typeface="+mn-ea"/>
            </a:endParaRPr>
          </a:p>
          <a:p>
            <a:pPr eaLnBrk="1" hangingPunct="1">
              <a:lnSpc>
                <a:spcPts val="2200"/>
              </a:lnSpc>
              <a:buFont typeface="Arial" panose="020B0604020202020204" pitchFamily="34" charset="0"/>
              <a:buChar char="•"/>
              <a:defRPr/>
            </a:pPr>
            <a:r>
              <a:rPr lang="zh-CN" altLang="en-US" sz="1600" dirty="0" smtClean="0">
                <a:solidFill>
                  <a:srgbClr val="C00000"/>
                </a:solidFill>
                <a:latin typeface="+mn-lt"/>
                <a:ea typeface="+mn-ea"/>
              </a:rPr>
              <a:t> 兼容主流的</a:t>
            </a:r>
            <a:r>
              <a:rPr lang="en-US" altLang="zh-CN" sz="1600" dirty="0" smtClean="0">
                <a:solidFill>
                  <a:srgbClr val="C00000"/>
                </a:solidFill>
                <a:latin typeface="+mn-lt"/>
                <a:ea typeface="+mn-ea"/>
              </a:rPr>
              <a:t>Windows</a:t>
            </a:r>
            <a:r>
              <a:rPr lang="zh-CN" altLang="en-US" sz="1600" dirty="0" smtClean="0">
                <a:solidFill>
                  <a:srgbClr val="C00000"/>
                </a:solidFill>
                <a:latin typeface="+mn-lt"/>
                <a:ea typeface="+mn-ea"/>
              </a:rPr>
              <a:t>、</a:t>
            </a:r>
            <a:r>
              <a:rPr lang="en-US" altLang="zh-CN" sz="1600" dirty="0" smtClean="0">
                <a:solidFill>
                  <a:srgbClr val="C00000"/>
                </a:solidFill>
                <a:latin typeface="+mn-lt"/>
                <a:ea typeface="+mn-ea"/>
              </a:rPr>
              <a:t>Linux</a:t>
            </a:r>
            <a:r>
              <a:rPr lang="zh-CN" altLang="en-US" sz="1600" dirty="0" smtClean="0">
                <a:solidFill>
                  <a:srgbClr val="C00000"/>
                </a:solidFill>
                <a:latin typeface="+mn-lt"/>
                <a:ea typeface="+mn-ea"/>
              </a:rPr>
              <a:t>操作系统</a:t>
            </a:r>
            <a:endParaRPr lang="en-US" altLang="zh-CN" sz="1600" dirty="0" smtClean="0">
              <a:solidFill>
                <a:srgbClr val="C00000"/>
              </a:solidFill>
              <a:latin typeface="+mn-lt"/>
              <a:ea typeface="+mn-ea"/>
            </a:endParaRPr>
          </a:p>
        </p:txBody>
      </p:sp>
      <p:pic>
        <p:nvPicPr>
          <p:cNvPr id="40978" name="Picture 5" descr="http://www.cs2c.com.cn/data/templets/images/ql3.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4150" y="1795463"/>
            <a:ext cx="5778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875" y="4078288"/>
            <a:ext cx="19002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3813" y="4078288"/>
            <a:ext cx="1898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2163" y="4078288"/>
            <a:ext cx="19002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2100" y="4078288"/>
            <a:ext cx="19002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3" name="Title 1"/>
          <p:cNvSpPr>
            <a:spLocks noGrp="1"/>
          </p:cNvSpPr>
          <p:nvPr>
            <p:ph type="title"/>
          </p:nvPr>
        </p:nvSpPr>
        <p:spPr/>
        <p:txBody>
          <a:bodyPr/>
          <a:lstStyle/>
          <a:p>
            <a:pPr>
              <a:defRPr/>
            </a:pPr>
            <a:r>
              <a:rPr lang="zh-CN" altLang="en-US" sz="3200" smtClean="0">
                <a:latin typeface="+mn-lt"/>
              </a:rPr>
              <a:t>兼容行业特殊操作系统</a:t>
            </a:r>
            <a:endParaRPr lang="zh-CN" altLang="en-US" sz="3200" smtClean="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43"/>
                                        </p:tgtEl>
                                        <p:attrNameLst>
                                          <p:attrName>style.opacity</p:attrName>
                                        </p:attrNameLst>
                                      </p:cBhvr>
                                      <p:to>
                                        <p:strVal val="0.5"/>
                                      </p:to>
                                    </p:set>
                                    <p:animEffect filter="image" prLst="opacity: 0.5">
                                      <p:cBhvr rctx="IE">
                                        <p:cTn id="7" dur="indefinite"/>
                                        <p:tgtEl>
                                          <p:spTgt spid="43"/>
                                        </p:tgtEl>
                                      </p:cBhvr>
                                    </p:animEffect>
                                  </p:childTnLst>
                                </p:cTn>
                              </p:par>
                            </p:childTnLst>
                          </p:cTn>
                        </p:par>
                        <p:par>
                          <p:cTn id="8" fill="hold">
                            <p:stCondLst>
                              <p:cond delay="0"/>
                            </p:stCondLst>
                            <p:childTnLst>
                              <p:par>
                                <p:cTn id="9" presetID="9" presetClass="emph" presetSubtype="0" nodeType="afterEffect">
                                  <p:stCondLst>
                                    <p:cond delay="0"/>
                                  </p:stCondLst>
                                  <p:childTnLst>
                                    <p:set>
                                      <p:cBhvr rctx="PPT">
                                        <p:cTn id="10" dur="indefinite"/>
                                        <p:tgtEl>
                                          <p:spTgt spid="44"/>
                                        </p:tgtEl>
                                        <p:attrNameLst>
                                          <p:attrName>style.opacity</p:attrName>
                                        </p:attrNameLst>
                                      </p:cBhvr>
                                      <p:to>
                                        <p:strVal val="0.5"/>
                                      </p:to>
                                    </p:set>
                                    <p:animEffect filter="image" prLst="opacity: 0.5">
                                      <p:cBhvr rctx="IE">
                                        <p:cTn id="11" dur="indefinite"/>
                                        <p:tgtEl>
                                          <p:spTgt spid="44"/>
                                        </p:tgtEl>
                                      </p:cBhvr>
                                    </p:animEffect>
                                  </p:childTnLst>
                                </p:cTn>
                              </p:par>
                            </p:childTnLst>
                          </p:cTn>
                        </p:par>
                        <p:par>
                          <p:cTn id="12" fill="hold">
                            <p:stCondLst>
                              <p:cond delay="0"/>
                            </p:stCondLst>
                            <p:childTnLst>
                              <p:par>
                                <p:cTn id="13" presetID="9" presetClass="emph" presetSubtype="0" nodeType="afterEffect">
                                  <p:stCondLst>
                                    <p:cond delay="0"/>
                                  </p:stCondLst>
                                  <p:childTnLst>
                                    <p:set>
                                      <p:cBhvr rctx="PPT">
                                        <p:cTn id="14" dur="indefinite"/>
                                        <p:tgtEl>
                                          <p:spTgt spid="50"/>
                                        </p:tgtEl>
                                        <p:attrNameLst>
                                          <p:attrName>style.opacity</p:attrName>
                                        </p:attrNameLst>
                                      </p:cBhvr>
                                      <p:to>
                                        <p:strVal val="0.5"/>
                                      </p:to>
                                    </p:set>
                                    <p:animEffect filter="image" prLst="opacity: 0.5">
                                      <p:cBhvr rctx="IE">
                                        <p:cTn id="15" dur="indefinite"/>
                                        <p:tgtEl>
                                          <p:spTgt spid="50"/>
                                        </p:tgtEl>
                                      </p:cBhvr>
                                    </p:animEffect>
                                  </p:childTnLst>
                                </p:cTn>
                              </p:par>
                            </p:childTnLst>
                          </p:cTn>
                        </p:par>
                        <p:par>
                          <p:cTn id="16" fill="hold">
                            <p:stCondLst>
                              <p:cond delay="0"/>
                            </p:stCondLst>
                            <p:childTnLst>
                              <p:par>
                                <p:cTn id="17" presetID="9" presetClass="emph" presetSubtype="0" nodeType="afterEffect">
                                  <p:stCondLst>
                                    <p:cond delay="0"/>
                                  </p:stCondLst>
                                  <p:childTnLst>
                                    <p:set>
                                      <p:cBhvr rctx="PPT">
                                        <p:cTn id="18" dur="indefinite"/>
                                        <p:tgtEl>
                                          <p:spTgt spid="51"/>
                                        </p:tgtEl>
                                        <p:attrNameLst>
                                          <p:attrName>style.opacity</p:attrName>
                                        </p:attrNameLst>
                                      </p:cBhvr>
                                      <p:to>
                                        <p:strVal val="0.5"/>
                                      </p:to>
                                    </p:set>
                                    <p:animEffect filter="image" prLst="opacity: 0.5">
                                      <p:cBhvr rctx="IE">
                                        <p:cTn id="19" dur="indefinite"/>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8"/>
          <p:cNvSpPr>
            <a:spLocks noChangeArrowheads="1"/>
          </p:cNvSpPr>
          <p:nvPr/>
        </p:nvSpPr>
        <p:spPr bwMode="auto">
          <a:xfrm>
            <a:off x="2547938" y="1792288"/>
            <a:ext cx="1449387" cy="2425700"/>
          </a:xfrm>
          <a:prstGeom prst="rect">
            <a:avLst/>
          </a:prstGeom>
          <a:gradFill>
            <a:gsLst>
              <a:gs pos="0">
                <a:srgbClr val="5E9EFF"/>
              </a:gs>
              <a:gs pos="39999">
                <a:srgbClr val="85C2FF"/>
              </a:gs>
              <a:gs pos="70000">
                <a:srgbClr val="C4D6EB"/>
              </a:gs>
              <a:gs pos="100000">
                <a:srgbClr val="FFEBFA"/>
              </a:gs>
            </a:gsLst>
            <a:lin ang="5400000" scaled="0"/>
          </a:gradFill>
          <a:ln w="9525" algn="ctr">
            <a:solidFill>
              <a:srgbClr val="B4B4B4"/>
            </a:solidFill>
            <a:round/>
          </a:ln>
        </p:spPr>
        <p:txBody>
          <a:bodyPr wrap="none"/>
          <a:lstStyle/>
          <a:p>
            <a:pPr eaLnBrk="1" fontAlgn="auto" hangingPunct="1">
              <a:spcBef>
                <a:spcPts val="0"/>
              </a:spcBef>
              <a:spcAft>
                <a:spcPts val="0"/>
              </a:spcAft>
              <a:defRPr/>
            </a:pPr>
            <a:endParaRPr lang="zh-CN" altLang="en-US" sz="4400" b="1" kern="0">
              <a:solidFill>
                <a:sysClr val="windowText" lastClr="000000"/>
              </a:solidFill>
              <a:latin typeface="+mn-lt"/>
              <a:ea typeface="+mn-ea"/>
              <a:cs typeface="Arial" panose="020B0604020202020204" pitchFamily="34" charset="0"/>
            </a:endParaRPr>
          </a:p>
        </p:txBody>
      </p:sp>
      <p:sp>
        <p:nvSpPr>
          <p:cNvPr id="290" name="Rectangle 8"/>
          <p:cNvSpPr>
            <a:spLocks noChangeArrowheads="1"/>
          </p:cNvSpPr>
          <p:nvPr/>
        </p:nvSpPr>
        <p:spPr bwMode="auto">
          <a:xfrm>
            <a:off x="722313" y="1793875"/>
            <a:ext cx="1447800" cy="2444750"/>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eaLnBrk="1" fontAlgn="auto" hangingPunct="1">
              <a:spcBef>
                <a:spcPts val="0"/>
              </a:spcBef>
              <a:spcAft>
                <a:spcPts val="0"/>
              </a:spcAft>
              <a:defRPr/>
            </a:pPr>
            <a:endParaRPr lang="zh-CN" altLang="en-US" sz="4400" b="1" kern="0">
              <a:solidFill>
                <a:sysClr val="windowText" lastClr="000000"/>
              </a:solidFill>
              <a:latin typeface="+mn-lt"/>
              <a:ea typeface="+mn-ea"/>
              <a:cs typeface="Arial" panose="020B0604020202020204" pitchFamily="34" charset="0"/>
            </a:endParaRPr>
          </a:p>
        </p:txBody>
      </p:sp>
      <p:sp>
        <p:nvSpPr>
          <p:cNvPr id="43012" name="Title 1"/>
          <p:cNvSpPr>
            <a:spLocks noGrp="1"/>
          </p:cNvSpPr>
          <p:nvPr>
            <p:ph type="title"/>
          </p:nvPr>
        </p:nvSpPr>
        <p:spPr/>
        <p:txBody>
          <a:bodyPr/>
          <a:lstStyle/>
          <a:p>
            <a:pPr>
              <a:defRPr/>
            </a:pPr>
            <a:r>
              <a:rPr lang="zh-CN" altLang="en-US" sz="3200" smtClean="0">
                <a:latin typeface="+mn-lt"/>
              </a:rPr>
              <a:t>灵活的虚拟机配置调整</a:t>
            </a:r>
            <a:endParaRPr lang="zh-CN" altLang="en-US" sz="3200" smtClean="0">
              <a:latin typeface="+mn-lt"/>
            </a:endParaRPr>
          </a:p>
        </p:txBody>
      </p:sp>
      <p:pic>
        <p:nvPicPr>
          <p:cNvPr id="43013" name="Picture 356" descr="ICON_CPU_Q3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8" y="3760788"/>
            <a:ext cx="2555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 name="Picture 359" descr="ICON_Memory_Q308"/>
          <p:cNvPicPr>
            <a:picLocks noChangeAspect="1" noChangeArrowheads="1"/>
          </p:cNvPicPr>
          <p:nvPr/>
        </p:nvPicPr>
        <p:blipFill>
          <a:blip r:embed="rId2" cstate="print"/>
          <a:srcRect/>
          <a:stretch>
            <a:fillRect/>
          </a:stretch>
        </p:blipFill>
        <p:spPr bwMode="auto">
          <a:xfrm>
            <a:off x="852984" y="3487339"/>
            <a:ext cx="335038" cy="22670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3015" name="矩形 293"/>
          <p:cNvSpPr>
            <a:spLocks noChangeArrowheads="1"/>
          </p:cNvSpPr>
          <p:nvPr/>
        </p:nvSpPr>
        <p:spPr bwMode="auto">
          <a:xfrm>
            <a:off x="536575" y="1389063"/>
            <a:ext cx="3717925" cy="4056062"/>
          </a:xfrm>
          <a:prstGeom prst="rect">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defRPr sz="1000">
                <a:solidFill>
                  <a:schemeClr val="tx1"/>
                </a:solidFill>
                <a:latin typeface="FrutigerNext LT Regular"/>
                <a:ea typeface="宋体" panose="02010600030101010101" pitchFamily="2" charset="-122"/>
              </a:defRPr>
            </a:lvl1pPr>
            <a:lvl2pPr marL="742950" indent="-285750" defTabSz="801370">
              <a:defRPr sz="1000">
                <a:solidFill>
                  <a:schemeClr val="tx1"/>
                </a:solidFill>
                <a:latin typeface="FrutigerNext LT Regular"/>
                <a:ea typeface="宋体" panose="02010600030101010101" pitchFamily="2" charset="-122"/>
              </a:defRPr>
            </a:lvl2pPr>
            <a:lvl3pPr marL="1143000" indent="-228600" defTabSz="801370">
              <a:defRPr sz="1000">
                <a:solidFill>
                  <a:schemeClr val="tx1"/>
                </a:solidFill>
                <a:latin typeface="FrutigerNext LT Regular"/>
                <a:ea typeface="宋体" panose="02010600030101010101" pitchFamily="2" charset="-122"/>
              </a:defRPr>
            </a:lvl3pPr>
            <a:lvl4pPr marL="1600200" indent="-228600" defTabSz="801370">
              <a:defRPr sz="1000">
                <a:solidFill>
                  <a:schemeClr val="tx1"/>
                </a:solidFill>
                <a:latin typeface="FrutigerNext LT Regular"/>
                <a:ea typeface="宋体" panose="02010600030101010101" pitchFamily="2" charset="-122"/>
              </a:defRPr>
            </a:lvl4pPr>
            <a:lvl5pPr marL="2057400" indent="-228600" defTabSz="801370">
              <a:defRPr sz="1000">
                <a:solidFill>
                  <a:schemeClr val="tx1"/>
                </a:solidFill>
                <a:latin typeface="FrutigerNext LT Regular"/>
                <a:ea typeface="宋体" panose="02010600030101010101" pitchFamily="2" charset="-122"/>
              </a:defRPr>
            </a:lvl5pPr>
            <a:lvl6pPr marL="25146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400" b="1" smtClean="0">
              <a:solidFill>
                <a:srgbClr val="000000"/>
              </a:solidFill>
              <a:latin typeface="+mn-lt"/>
              <a:ea typeface="+mn-ea"/>
            </a:endParaRPr>
          </a:p>
        </p:txBody>
      </p:sp>
      <p:sp>
        <p:nvSpPr>
          <p:cNvPr id="295" name="TextBox 294"/>
          <p:cNvSpPr txBox="1"/>
          <p:nvPr/>
        </p:nvSpPr>
        <p:spPr>
          <a:xfrm>
            <a:off x="4679950" y="1304925"/>
            <a:ext cx="4176713" cy="1870075"/>
          </a:xfrm>
          <a:prstGeom prst="rect">
            <a:avLst/>
          </a:prstGeom>
          <a:noFill/>
        </p:spPr>
        <p:txBody>
          <a:bodyPr>
            <a:spAutoFit/>
          </a:bodyPr>
          <a:lstStyle/>
          <a:p>
            <a:pPr eaLnBrk="1" fontAlgn="auto" hangingPunct="1">
              <a:lnSpc>
                <a:spcPct val="150000"/>
              </a:lnSpc>
              <a:spcBef>
                <a:spcPts val="0"/>
              </a:spcBef>
              <a:spcAft>
                <a:spcPts val="0"/>
              </a:spcAft>
              <a:buFont typeface="Wingdings" panose="05000000000000000000" pitchFamily="2" charset="2"/>
              <a:buChar char="u"/>
              <a:defRPr/>
            </a:pPr>
            <a:r>
              <a:rPr lang="zh-CN" altLang="en-US" sz="1600" b="1" kern="0" dirty="0">
                <a:solidFill>
                  <a:srgbClr val="990000"/>
                </a:solidFill>
                <a:latin typeface="+mn-lt"/>
                <a:ea typeface="+mn-ea"/>
                <a:cs typeface="Arial" panose="020B0604020202020204" pitchFamily="34" charset="0"/>
              </a:rPr>
              <a:t>技术特点</a:t>
            </a:r>
            <a:endParaRPr lang="en-US" altLang="zh-CN" sz="1600" b="1" kern="0" dirty="0">
              <a:solidFill>
                <a:srgbClr val="990000"/>
              </a:solidFill>
              <a:latin typeface="+mn-lt"/>
              <a:ea typeface="+mn-ea"/>
              <a:cs typeface="Arial" panose="020B0604020202020204" pitchFamily="34" charset="0"/>
            </a:endParaRPr>
          </a:p>
          <a:p>
            <a:pPr eaLnBrk="1" fontAlgn="auto" hangingPunct="1">
              <a:lnSpc>
                <a:spcPct val="150000"/>
              </a:lnSpc>
              <a:spcBef>
                <a:spcPts val="0"/>
              </a:spcBef>
              <a:spcAft>
                <a:spcPts val="0"/>
              </a:spcAft>
              <a:buFont typeface="Arial" panose="020B0604020202020204" pitchFamily="34" charset="0"/>
              <a:buChar char="•"/>
              <a:defRPr/>
            </a:pPr>
            <a:r>
              <a:rPr lang="zh-CN" altLang="en-US" sz="1400" kern="0" dirty="0">
                <a:latin typeface="+mn-lt"/>
                <a:ea typeface="+mn-ea"/>
                <a:cs typeface="Arial" panose="020B0604020202020204" pitchFamily="34" charset="0"/>
              </a:rPr>
              <a:t> 支持</a:t>
            </a:r>
            <a:r>
              <a:rPr lang="en-US" altLang="zh-CN" sz="1400" kern="0" dirty="0">
                <a:latin typeface="+mn-lt"/>
                <a:ea typeface="+mn-ea"/>
                <a:cs typeface="Arial" panose="020B0604020202020204" pitchFamily="34" charset="0"/>
              </a:rPr>
              <a:t>vRAM / vCPU / vNIC </a:t>
            </a:r>
            <a:r>
              <a:rPr lang="zh-CN" altLang="en-US" sz="1400" kern="0" dirty="0">
                <a:latin typeface="+mn-lt"/>
                <a:ea typeface="+mn-ea"/>
              </a:rPr>
              <a:t>在线</a:t>
            </a:r>
            <a:r>
              <a:rPr lang="en-US" altLang="zh-CN" sz="1400" kern="0" dirty="0">
                <a:latin typeface="+mn-lt"/>
                <a:ea typeface="+mn-ea"/>
              </a:rPr>
              <a:t>/</a:t>
            </a:r>
            <a:r>
              <a:rPr lang="zh-CN" altLang="en-US" sz="1400" kern="0" dirty="0">
                <a:latin typeface="+mn-lt"/>
                <a:ea typeface="+mn-ea"/>
              </a:rPr>
              <a:t>离线添加、离线删除</a:t>
            </a:r>
            <a:endParaRPr lang="en-US" altLang="zh-CN" sz="1400" kern="0" dirty="0">
              <a:latin typeface="+mn-lt"/>
              <a:ea typeface="+mn-ea"/>
            </a:endParaRPr>
          </a:p>
          <a:p>
            <a:pPr eaLnBrk="1" fontAlgn="auto" hangingPunct="1">
              <a:lnSpc>
                <a:spcPct val="150000"/>
              </a:lnSpc>
              <a:spcBef>
                <a:spcPts val="0"/>
              </a:spcBef>
              <a:spcAft>
                <a:spcPts val="0"/>
              </a:spcAft>
              <a:defRPr/>
            </a:pPr>
            <a:endParaRPr lang="en-US" altLang="zh-CN" sz="1100" b="1" kern="0" dirty="0">
              <a:solidFill>
                <a:srgbClr val="C00000"/>
              </a:solidFill>
              <a:latin typeface="+mn-lt"/>
              <a:ea typeface="+mn-ea"/>
            </a:endParaRPr>
          </a:p>
          <a:p>
            <a:pPr eaLnBrk="1" fontAlgn="auto" hangingPunct="1">
              <a:lnSpc>
                <a:spcPct val="150000"/>
              </a:lnSpc>
              <a:spcBef>
                <a:spcPts val="0"/>
              </a:spcBef>
              <a:spcAft>
                <a:spcPts val="0"/>
              </a:spcAft>
              <a:defRPr/>
            </a:pPr>
            <a:r>
              <a:rPr lang="zh-CN" altLang="en-US" sz="1100" b="1" kern="0" dirty="0">
                <a:solidFill>
                  <a:srgbClr val="C00000"/>
                </a:solidFill>
                <a:latin typeface="+mn-lt"/>
                <a:ea typeface="+mn-ea"/>
              </a:rPr>
              <a:t>注：</a:t>
            </a:r>
            <a:r>
              <a:rPr lang="en-US" altLang="zh-CN" sz="1100" b="1" kern="0" dirty="0">
                <a:solidFill>
                  <a:srgbClr val="C00000"/>
                </a:solidFill>
                <a:latin typeface="+mn-lt"/>
                <a:ea typeface="+mn-ea"/>
              </a:rPr>
              <a:t>vCPU</a:t>
            </a:r>
            <a:r>
              <a:rPr lang="zh-CN" altLang="en-US" sz="1100" b="1" kern="0" dirty="0">
                <a:solidFill>
                  <a:srgbClr val="C00000"/>
                </a:solidFill>
                <a:latin typeface="+mn-lt"/>
                <a:ea typeface="+mn-ea"/>
              </a:rPr>
              <a:t>、</a:t>
            </a:r>
            <a:r>
              <a:rPr lang="en-US" altLang="zh-CN" sz="1100" b="1" kern="0" dirty="0">
                <a:solidFill>
                  <a:srgbClr val="C00000"/>
                </a:solidFill>
                <a:latin typeface="+mn-lt"/>
                <a:ea typeface="+mn-ea"/>
              </a:rPr>
              <a:t>vRAM</a:t>
            </a:r>
            <a:r>
              <a:rPr lang="zh-CN" altLang="en-US" sz="1100" b="1" kern="0" dirty="0">
                <a:solidFill>
                  <a:srgbClr val="C00000"/>
                </a:solidFill>
                <a:latin typeface="+mn-lt"/>
                <a:ea typeface="+mn-ea"/>
              </a:rPr>
              <a:t>在线添加功能不是所有</a:t>
            </a:r>
            <a:r>
              <a:rPr lang="en-US" altLang="zh-CN" sz="1100" b="1" kern="0" dirty="0">
                <a:solidFill>
                  <a:srgbClr val="C00000"/>
                </a:solidFill>
                <a:latin typeface="+mn-lt"/>
                <a:ea typeface="+mn-ea"/>
              </a:rPr>
              <a:t>OS</a:t>
            </a:r>
            <a:r>
              <a:rPr lang="zh-CN" altLang="en-US" sz="1100" b="1" kern="0" dirty="0">
                <a:solidFill>
                  <a:srgbClr val="C00000"/>
                </a:solidFill>
                <a:latin typeface="+mn-lt"/>
                <a:ea typeface="+mn-ea"/>
              </a:rPr>
              <a:t>都支持。对于不支持热添加的</a:t>
            </a:r>
            <a:r>
              <a:rPr lang="en-US" altLang="zh-CN" sz="1100" b="1" kern="0" dirty="0">
                <a:solidFill>
                  <a:srgbClr val="C00000"/>
                </a:solidFill>
                <a:latin typeface="+mn-lt"/>
                <a:ea typeface="+mn-ea"/>
              </a:rPr>
              <a:t>OS</a:t>
            </a:r>
            <a:r>
              <a:rPr lang="zh-CN" altLang="en-US" sz="1100" b="1" kern="0" dirty="0">
                <a:solidFill>
                  <a:srgbClr val="C00000"/>
                </a:solidFill>
                <a:latin typeface="+mn-lt"/>
                <a:ea typeface="+mn-ea"/>
              </a:rPr>
              <a:t>，</a:t>
            </a:r>
            <a:r>
              <a:rPr lang="en-US" altLang="zh-CN" sz="1100" b="1" kern="0" dirty="0">
                <a:solidFill>
                  <a:srgbClr val="C00000"/>
                </a:solidFill>
                <a:latin typeface="+mn-lt"/>
                <a:ea typeface="+mn-ea"/>
              </a:rPr>
              <a:t>FusionCompute</a:t>
            </a:r>
            <a:r>
              <a:rPr lang="zh-CN" altLang="en-US" sz="1100" b="1" kern="0" dirty="0">
                <a:solidFill>
                  <a:srgbClr val="C00000"/>
                </a:solidFill>
                <a:latin typeface="+mn-lt"/>
                <a:ea typeface="+mn-ea"/>
              </a:rPr>
              <a:t>支持重启虚拟机生效。</a:t>
            </a:r>
            <a:endParaRPr lang="en-US" altLang="zh-CN" sz="1100" b="1" kern="0" dirty="0">
              <a:solidFill>
                <a:srgbClr val="C00000"/>
              </a:solidFill>
              <a:latin typeface="+mn-lt"/>
              <a:ea typeface="+mn-ea"/>
            </a:endParaRPr>
          </a:p>
        </p:txBody>
      </p:sp>
      <p:sp>
        <p:nvSpPr>
          <p:cNvPr id="296" name="TextBox 295"/>
          <p:cNvSpPr txBox="1"/>
          <p:nvPr/>
        </p:nvSpPr>
        <p:spPr>
          <a:xfrm>
            <a:off x="4683125" y="3789363"/>
            <a:ext cx="4210050" cy="1430337"/>
          </a:xfrm>
          <a:prstGeom prst="rect">
            <a:avLst/>
          </a:prstGeom>
          <a:noFill/>
        </p:spPr>
        <p:txBody>
          <a:bodyPr>
            <a:spAutoFit/>
          </a:bodyPr>
          <a:lstStyle/>
          <a:p>
            <a:pPr eaLnBrk="1" fontAlgn="auto" hangingPunct="1">
              <a:lnSpc>
                <a:spcPct val="150000"/>
              </a:lnSpc>
              <a:spcBef>
                <a:spcPts val="0"/>
              </a:spcBef>
              <a:spcAft>
                <a:spcPts val="0"/>
              </a:spcAft>
              <a:buFont typeface="Wingdings" panose="05000000000000000000" pitchFamily="2" charset="2"/>
              <a:buChar char="u"/>
              <a:defRPr/>
            </a:pPr>
            <a:r>
              <a:rPr lang="zh-CN" altLang="en-US" sz="1600" b="1" kern="0" dirty="0">
                <a:solidFill>
                  <a:srgbClr val="990000"/>
                </a:solidFill>
                <a:latin typeface="+mn-lt"/>
                <a:ea typeface="+mn-ea"/>
              </a:rPr>
              <a:t>  应用价值</a:t>
            </a:r>
            <a:endParaRPr lang="en-US" altLang="zh-CN" sz="1600" b="1" kern="0" dirty="0">
              <a:solidFill>
                <a:srgbClr val="990000"/>
              </a:solidFill>
              <a:latin typeface="+mn-lt"/>
              <a:ea typeface="+mn-ea"/>
            </a:endParaRPr>
          </a:p>
          <a:p>
            <a:pPr eaLnBrk="1" fontAlgn="auto" hangingPunct="1">
              <a:lnSpc>
                <a:spcPct val="150000"/>
              </a:lnSpc>
              <a:spcBef>
                <a:spcPts val="0"/>
              </a:spcBef>
              <a:spcAft>
                <a:spcPts val="0"/>
              </a:spcAft>
              <a:buFont typeface="Arial" panose="020B0604020202020204" pitchFamily="34" charset="0"/>
              <a:buChar char="•"/>
              <a:defRPr/>
            </a:pPr>
            <a:r>
              <a:rPr lang="zh-CN" altLang="en-US" sz="1400" kern="0" dirty="0">
                <a:latin typeface="+mn-lt"/>
                <a:ea typeface="+mn-ea"/>
              </a:rPr>
              <a:t> 根据虚拟机的需求，灵活调整其配置</a:t>
            </a:r>
            <a:endParaRPr lang="en-US" altLang="zh-CN" sz="1400" kern="0" dirty="0">
              <a:latin typeface="+mn-lt"/>
              <a:ea typeface="+mn-ea"/>
            </a:endParaRPr>
          </a:p>
          <a:p>
            <a:pPr eaLnBrk="1" fontAlgn="auto" hangingPunct="1">
              <a:lnSpc>
                <a:spcPct val="150000"/>
              </a:lnSpc>
              <a:spcBef>
                <a:spcPts val="0"/>
              </a:spcBef>
              <a:spcAft>
                <a:spcPts val="0"/>
              </a:spcAft>
              <a:buFont typeface="Arial" panose="020B0604020202020204" pitchFamily="34" charset="0"/>
              <a:buChar char="•"/>
              <a:defRPr/>
            </a:pPr>
            <a:r>
              <a:rPr lang="en-US" altLang="zh-CN" sz="1400" kern="0" dirty="0">
                <a:latin typeface="+mn-lt"/>
                <a:ea typeface="+mn-ea"/>
              </a:rPr>
              <a:t> </a:t>
            </a:r>
            <a:r>
              <a:rPr lang="zh-CN" altLang="en-US" sz="1400" kern="0" dirty="0">
                <a:latin typeface="+mn-lt"/>
                <a:ea typeface="+mn-ea"/>
              </a:rPr>
              <a:t>纵向扩展（</a:t>
            </a:r>
            <a:r>
              <a:rPr lang="en-US" altLang="zh-CN" sz="1400" kern="0" dirty="0">
                <a:latin typeface="+mn-lt"/>
                <a:ea typeface="+mn-ea"/>
              </a:rPr>
              <a:t>Scale-Up</a:t>
            </a:r>
            <a:r>
              <a:rPr lang="zh-CN" altLang="en-US" sz="1400" kern="0" dirty="0">
                <a:latin typeface="+mn-lt"/>
                <a:ea typeface="+mn-ea"/>
              </a:rPr>
              <a:t>）有效保证单个虚拟机</a:t>
            </a:r>
            <a:r>
              <a:rPr lang="en-US" altLang="zh-CN" sz="1400" kern="0" dirty="0">
                <a:latin typeface="+mn-lt"/>
                <a:ea typeface="+mn-ea"/>
              </a:rPr>
              <a:t>QoS</a:t>
            </a:r>
            <a:endParaRPr lang="en-US" altLang="zh-CN" sz="1400" kern="0" dirty="0">
              <a:latin typeface="+mn-lt"/>
              <a:ea typeface="+mn-ea"/>
            </a:endParaRPr>
          </a:p>
          <a:p>
            <a:pPr eaLnBrk="1" fontAlgn="auto" hangingPunct="1">
              <a:lnSpc>
                <a:spcPct val="150000"/>
              </a:lnSpc>
              <a:spcBef>
                <a:spcPts val="0"/>
              </a:spcBef>
              <a:spcAft>
                <a:spcPts val="0"/>
              </a:spcAft>
              <a:buFont typeface="Arial" panose="020B0604020202020204" pitchFamily="34" charset="0"/>
              <a:buChar char="•"/>
              <a:defRPr/>
            </a:pPr>
            <a:r>
              <a:rPr lang="en-US" altLang="zh-CN" sz="1400" kern="0" dirty="0">
                <a:latin typeface="+mn-lt"/>
                <a:ea typeface="+mn-ea"/>
              </a:rPr>
              <a:t> </a:t>
            </a:r>
            <a:r>
              <a:rPr lang="zh-CN" altLang="en-US" sz="1400" kern="0" dirty="0">
                <a:latin typeface="+mn-lt"/>
                <a:ea typeface="+mn-ea"/>
              </a:rPr>
              <a:t>横向扩展（</a:t>
            </a:r>
            <a:r>
              <a:rPr lang="en-US" altLang="zh-CN" sz="1400" kern="0" dirty="0">
                <a:latin typeface="+mn-lt"/>
                <a:ea typeface="+mn-ea"/>
              </a:rPr>
              <a:t>Scale-Out</a:t>
            </a:r>
            <a:r>
              <a:rPr lang="zh-CN" altLang="en-US" sz="1400" kern="0" dirty="0">
                <a:latin typeface="+mn-lt"/>
                <a:ea typeface="+mn-ea"/>
              </a:rPr>
              <a:t>）有效保证集群</a:t>
            </a:r>
            <a:r>
              <a:rPr lang="en-US" altLang="zh-CN" sz="1400" kern="0" dirty="0">
                <a:latin typeface="+mn-lt"/>
                <a:ea typeface="+mn-ea"/>
              </a:rPr>
              <a:t>QoS</a:t>
            </a:r>
            <a:endParaRPr lang="zh-CN" altLang="en-US" sz="1400" kern="0" dirty="0">
              <a:latin typeface="+mn-lt"/>
              <a:ea typeface="+mn-ea"/>
            </a:endParaRPr>
          </a:p>
        </p:txBody>
      </p:sp>
      <p:sp>
        <p:nvSpPr>
          <p:cNvPr id="297" name="矩形 296"/>
          <p:cNvSpPr/>
          <p:nvPr/>
        </p:nvSpPr>
        <p:spPr>
          <a:xfrm>
            <a:off x="539750" y="5692775"/>
            <a:ext cx="8237538" cy="400050"/>
          </a:xfrm>
          <a:prstGeom prst="rect">
            <a:avLst/>
          </a:prstGeom>
          <a:solidFill>
            <a:schemeClr val="bg1">
              <a:lumMod val="85000"/>
            </a:schemeClr>
          </a:solidFill>
        </p:spPr>
        <p:txBody>
          <a:bodyPr>
            <a:spAutoFit/>
          </a:bodyPr>
          <a:lstStyle/>
          <a:p>
            <a:pPr eaLnBrk="1" hangingPunct="1">
              <a:defRPr/>
            </a:pPr>
            <a:r>
              <a:rPr lang="zh-CN" altLang="en-US" sz="2000" dirty="0">
                <a:solidFill>
                  <a:srgbClr val="990000"/>
                </a:solidFill>
                <a:latin typeface="+mn-lt"/>
                <a:ea typeface="+mn-ea"/>
              </a:rPr>
              <a:t>根据业务需要，灵活调整虚拟机的</a:t>
            </a:r>
            <a:r>
              <a:rPr lang="en-US" altLang="zh-CN" sz="2000" dirty="0">
                <a:solidFill>
                  <a:srgbClr val="990000"/>
                </a:solidFill>
                <a:latin typeface="+mn-lt"/>
                <a:ea typeface="+mn-ea"/>
              </a:rPr>
              <a:t>CPU</a:t>
            </a:r>
            <a:r>
              <a:rPr lang="zh-CN" altLang="en-US" sz="2000" dirty="0">
                <a:solidFill>
                  <a:srgbClr val="990000"/>
                </a:solidFill>
                <a:latin typeface="+mn-lt"/>
                <a:ea typeface="+mn-ea"/>
              </a:rPr>
              <a:t>、内存、网卡数量配置</a:t>
            </a:r>
            <a:endParaRPr lang="zh-CN" altLang="en-US" sz="2000" dirty="0">
              <a:solidFill>
                <a:srgbClr val="990000"/>
              </a:solidFill>
              <a:latin typeface="+mn-lt"/>
              <a:ea typeface="+mn-ea"/>
            </a:endParaRPr>
          </a:p>
        </p:txBody>
      </p:sp>
      <p:pic>
        <p:nvPicPr>
          <p:cNvPr id="43019" name="Picture 356" descr="ICON_CPU_Q3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9350" y="3768725"/>
            <a:ext cx="2555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 name="Picture 359" descr="ICON_Memory_Q308"/>
          <p:cNvPicPr>
            <a:picLocks noChangeAspect="1" noChangeArrowheads="1"/>
          </p:cNvPicPr>
          <p:nvPr/>
        </p:nvPicPr>
        <p:blipFill>
          <a:blip r:embed="rId2" cstate="print"/>
          <a:srcRect/>
          <a:stretch>
            <a:fillRect/>
          </a:stretch>
        </p:blipFill>
        <p:spPr bwMode="auto">
          <a:xfrm>
            <a:off x="1076636" y="3465898"/>
            <a:ext cx="335038" cy="22670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3021" name="Picture 7" descr="NIC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88" y="3200400"/>
            <a:ext cx="382587"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Picture 7" descr="NIC_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438" y="3170238"/>
            <a:ext cx="38258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303"/>
          <p:cNvGrpSpPr/>
          <p:nvPr/>
        </p:nvGrpSpPr>
        <p:grpSpPr bwMode="auto">
          <a:xfrm>
            <a:off x="2670175" y="3817938"/>
            <a:ext cx="514350" cy="396875"/>
            <a:chOff x="2996326" y="4317050"/>
            <a:chExt cx="514811" cy="475225"/>
          </a:xfrm>
        </p:grpSpPr>
        <p:pic>
          <p:nvPicPr>
            <p:cNvPr id="305"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06"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3" name="组合 306"/>
          <p:cNvGrpSpPr/>
          <p:nvPr/>
        </p:nvGrpSpPr>
        <p:grpSpPr bwMode="auto">
          <a:xfrm>
            <a:off x="2632075" y="3524250"/>
            <a:ext cx="558800" cy="247650"/>
            <a:chOff x="2958965" y="3963491"/>
            <a:chExt cx="558690" cy="297771"/>
          </a:xfrm>
        </p:grpSpPr>
        <p:pic>
          <p:nvPicPr>
            <p:cNvPr id="308"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0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 name="组合 309"/>
          <p:cNvGrpSpPr/>
          <p:nvPr/>
        </p:nvGrpSpPr>
        <p:grpSpPr bwMode="auto">
          <a:xfrm>
            <a:off x="2619375" y="3178175"/>
            <a:ext cx="630238" cy="177800"/>
            <a:chOff x="2946187" y="3607861"/>
            <a:chExt cx="629408" cy="214014"/>
          </a:xfrm>
        </p:grpSpPr>
        <p:pic>
          <p:nvPicPr>
            <p:cNvPr id="311"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12"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sp>
        <p:nvSpPr>
          <p:cNvPr id="43026" name="矩形 312"/>
          <p:cNvSpPr>
            <a:spLocks noChangeArrowheads="1"/>
          </p:cNvSpPr>
          <p:nvPr/>
        </p:nvSpPr>
        <p:spPr bwMode="auto">
          <a:xfrm>
            <a:off x="723900" y="4243388"/>
            <a:ext cx="3271838" cy="515937"/>
          </a:xfrm>
          <a:prstGeom prst="rect">
            <a:avLst/>
          </a:prstGeom>
          <a:solidFill>
            <a:srgbClr val="FFCC99"/>
          </a:solidFill>
          <a:ln w="9525" algn="ctr">
            <a:solidFill>
              <a:schemeClr val="bg2"/>
            </a:solidFill>
            <a:round/>
          </a:ln>
        </p:spPr>
        <p:txBody>
          <a:bodyPr lIns="91275" tIns="45640" rIns="91275" bIns="45640"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600" b="1" smtClean="0">
                <a:latin typeface="+mn-lt"/>
                <a:ea typeface="+mn-ea"/>
              </a:rPr>
              <a:t>FusionCompute</a:t>
            </a:r>
            <a:endParaRPr lang="zh-CN" altLang="en-US" sz="1600" b="1" smtClean="0">
              <a:latin typeface="+mn-lt"/>
              <a:ea typeface="+mn-ea"/>
            </a:endParaRPr>
          </a:p>
        </p:txBody>
      </p:sp>
      <p:grpSp>
        <p:nvGrpSpPr>
          <p:cNvPr id="43027" name="组合 313"/>
          <p:cNvGrpSpPr/>
          <p:nvPr/>
        </p:nvGrpSpPr>
        <p:grpSpPr bwMode="auto">
          <a:xfrm>
            <a:off x="3321050" y="3846513"/>
            <a:ext cx="514350" cy="395287"/>
            <a:chOff x="2996326" y="4317050"/>
            <a:chExt cx="514811" cy="475225"/>
          </a:xfrm>
        </p:grpSpPr>
        <p:pic>
          <p:nvPicPr>
            <p:cNvPr id="315"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16"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28" name="组合 316"/>
          <p:cNvGrpSpPr/>
          <p:nvPr/>
        </p:nvGrpSpPr>
        <p:grpSpPr bwMode="auto">
          <a:xfrm>
            <a:off x="3282950" y="3551238"/>
            <a:ext cx="558800" cy="249237"/>
            <a:chOff x="2958965" y="3963491"/>
            <a:chExt cx="558690" cy="297771"/>
          </a:xfrm>
        </p:grpSpPr>
        <p:pic>
          <p:nvPicPr>
            <p:cNvPr id="318"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1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29" name="组合 319"/>
          <p:cNvGrpSpPr/>
          <p:nvPr/>
        </p:nvGrpSpPr>
        <p:grpSpPr bwMode="auto">
          <a:xfrm>
            <a:off x="3270250" y="3205163"/>
            <a:ext cx="630238" cy="179387"/>
            <a:chOff x="2946187" y="3607861"/>
            <a:chExt cx="629408" cy="214014"/>
          </a:xfrm>
        </p:grpSpPr>
        <p:pic>
          <p:nvPicPr>
            <p:cNvPr id="321"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22"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nvGrpSpPr>
          <p:cNvPr id="43030" name="组合 322"/>
          <p:cNvGrpSpPr/>
          <p:nvPr/>
        </p:nvGrpSpPr>
        <p:grpSpPr bwMode="auto">
          <a:xfrm>
            <a:off x="2579688" y="1843088"/>
            <a:ext cx="442912" cy="476250"/>
            <a:chOff x="3405380" y="1478217"/>
            <a:chExt cx="629408" cy="1243789"/>
          </a:xfrm>
        </p:grpSpPr>
        <p:grpSp>
          <p:nvGrpSpPr>
            <p:cNvPr id="43086" name="组合 66"/>
            <p:cNvGrpSpPr/>
            <p:nvPr/>
          </p:nvGrpSpPr>
          <p:grpSpPr bwMode="auto">
            <a:xfrm>
              <a:off x="3455519" y="2246781"/>
              <a:ext cx="514811" cy="475225"/>
              <a:chOff x="2996326" y="4317050"/>
              <a:chExt cx="514811" cy="475225"/>
            </a:xfrm>
          </p:grpSpPr>
          <p:pic>
            <p:nvPicPr>
              <p:cNvPr id="33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3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87" name="组合 69"/>
            <p:cNvGrpSpPr/>
            <p:nvPr/>
          </p:nvGrpSpPr>
          <p:grpSpPr bwMode="auto">
            <a:xfrm>
              <a:off x="3418158" y="1893222"/>
              <a:ext cx="558690" cy="297771"/>
              <a:chOff x="2958965" y="3963491"/>
              <a:chExt cx="558690" cy="297771"/>
            </a:xfrm>
          </p:grpSpPr>
          <p:pic>
            <p:nvPicPr>
              <p:cNvPr id="32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3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88" name="组合 72"/>
            <p:cNvGrpSpPr/>
            <p:nvPr/>
          </p:nvGrpSpPr>
          <p:grpSpPr bwMode="auto">
            <a:xfrm>
              <a:off x="3405380" y="1478217"/>
              <a:ext cx="629408" cy="214014"/>
              <a:chOff x="2946187" y="3607861"/>
              <a:chExt cx="629408" cy="214014"/>
            </a:xfrm>
          </p:grpSpPr>
          <p:pic>
            <p:nvPicPr>
              <p:cNvPr id="32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2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grpSp>
        <p:nvGrpSpPr>
          <p:cNvPr id="43031" name="组合 332"/>
          <p:cNvGrpSpPr/>
          <p:nvPr/>
        </p:nvGrpSpPr>
        <p:grpSpPr bwMode="auto">
          <a:xfrm>
            <a:off x="3065463" y="1841500"/>
            <a:ext cx="441325" cy="476250"/>
            <a:chOff x="3405380" y="1478217"/>
            <a:chExt cx="629408" cy="1243789"/>
          </a:xfrm>
        </p:grpSpPr>
        <p:grpSp>
          <p:nvGrpSpPr>
            <p:cNvPr id="43077" name="组合 66"/>
            <p:cNvGrpSpPr/>
            <p:nvPr/>
          </p:nvGrpSpPr>
          <p:grpSpPr bwMode="auto">
            <a:xfrm>
              <a:off x="3455519" y="2246781"/>
              <a:ext cx="514811" cy="475225"/>
              <a:chOff x="2996326" y="4317050"/>
              <a:chExt cx="514811" cy="475225"/>
            </a:xfrm>
          </p:grpSpPr>
          <p:pic>
            <p:nvPicPr>
              <p:cNvPr id="34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4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78" name="组合 69"/>
            <p:cNvGrpSpPr/>
            <p:nvPr/>
          </p:nvGrpSpPr>
          <p:grpSpPr bwMode="auto">
            <a:xfrm>
              <a:off x="3418158" y="1893222"/>
              <a:ext cx="558690" cy="297771"/>
              <a:chOff x="2958965" y="3963491"/>
              <a:chExt cx="558690" cy="297771"/>
            </a:xfrm>
          </p:grpSpPr>
          <p:pic>
            <p:nvPicPr>
              <p:cNvPr id="33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4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79" name="组合 72"/>
            <p:cNvGrpSpPr/>
            <p:nvPr/>
          </p:nvGrpSpPr>
          <p:grpSpPr bwMode="auto">
            <a:xfrm>
              <a:off x="3405380" y="1478217"/>
              <a:ext cx="629408" cy="214014"/>
              <a:chOff x="2946187" y="3607861"/>
              <a:chExt cx="629408" cy="214014"/>
            </a:xfrm>
          </p:grpSpPr>
          <p:pic>
            <p:nvPicPr>
              <p:cNvPr id="33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3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grpSp>
        <p:nvGrpSpPr>
          <p:cNvPr id="43032" name="组合 342"/>
          <p:cNvGrpSpPr/>
          <p:nvPr/>
        </p:nvGrpSpPr>
        <p:grpSpPr bwMode="auto">
          <a:xfrm>
            <a:off x="3575050" y="1841500"/>
            <a:ext cx="442913" cy="476250"/>
            <a:chOff x="3405380" y="1478217"/>
            <a:chExt cx="629408" cy="1243789"/>
          </a:xfrm>
        </p:grpSpPr>
        <p:grpSp>
          <p:nvGrpSpPr>
            <p:cNvPr id="43068" name="组合 66"/>
            <p:cNvGrpSpPr/>
            <p:nvPr/>
          </p:nvGrpSpPr>
          <p:grpSpPr bwMode="auto">
            <a:xfrm>
              <a:off x="3455519" y="2246781"/>
              <a:ext cx="514811" cy="475225"/>
              <a:chOff x="2996326" y="4317050"/>
              <a:chExt cx="514811" cy="475225"/>
            </a:xfrm>
          </p:grpSpPr>
          <p:pic>
            <p:nvPicPr>
              <p:cNvPr id="35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5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69" name="组合 69"/>
            <p:cNvGrpSpPr/>
            <p:nvPr/>
          </p:nvGrpSpPr>
          <p:grpSpPr bwMode="auto">
            <a:xfrm>
              <a:off x="3418158" y="1893222"/>
              <a:ext cx="558690" cy="297771"/>
              <a:chOff x="2958965" y="3963491"/>
              <a:chExt cx="558690" cy="297771"/>
            </a:xfrm>
          </p:grpSpPr>
          <p:pic>
            <p:nvPicPr>
              <p:cNvPr id="34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5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70" name="组合 72"/>
            <p:cNvGrpSpPr/>
            <p:nvPr/>
          </p:nvGrpSpPr>
          <p:grpSpPr bwMode="auto">
            <a:xfrm>
              <a:off x="3405380" y="1478217"/>
              <a:ext cx="629408" cy="214014"/>
              <a:chOff x="2946187" y="3607861"/>
              <a:chExt cx="629408" cy="214014"/>
            </a:xfrm>
          </p:grpSpPr>
          <p:pic>
            <p:nvPicPr>
              <p:cNvPr id="34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4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grpSp>
        <p:nvGrpSpPr>
          <p:cNvPr id="43033" name="组合 352"/>
          <p:cNvGrpSpPr/>
          <p:nvPr/>
        </p:nvGrpSpPr>
        <p:grpSpPr bwMode="auto">
          <a:xfrm>
            <a:off x="2589213" y="2474913"/>
            <a:ext cx="442912" cy="476250"/>
            <a:chOff x="3405380" y="1478217"/>
            <a:chExt cx="629408" cy="1243789"/>
          </a:xfrm>
        </p:grpSpPr>
        <p:grpSp>
          <p:nvGrpSpPr>
            <p:cNvPr id="43059" name="组合 353"/>
            <p:cNvGrpSpPr/>
            <p:nvPr/>
          </p:nvGrpSpPr>
          <p:grpSpPr bwMode="auto">
            <a:xfrm>
              <a:off x="3455519" y="2246781"/>
              <a:ext cx="514811" cy="475225"/>
              <a:chOff x="2996326" y="4317050"/>
              <a:chExt cx="514811" cy="475225"/>
            </a:xfrm>
          </p:grpSpPr>
          <p:pic>
            <p:nvPicPr>
              <p:cNvPr id="36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6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60" name="组合 354"/>
            <p:cNvGrpSpPr/>
            <p:nvPr/>
          </p:nvGrpSpPr>
          <p:grpSpPr bwMode="auto">
            <a:xfrm>
              <a:off x="3418158" y="1893222"/>
              <a:ext cx="558690" cy="297771"/>
              <a:chOff x="2958965" y="3963491"/>
              <a:chExt cx="558690" cy="297771"/>
            </a:xfrm>
          </p:grpSpPr>
          <p:pic>
            <p:nvPicPr>
              <p:cNvPr id="35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6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61" name="组合 355"/>
            <p:cNvGrpSpPr/>
            <p:nvPr/>
          </p:nvGrpSpPr>
          <p:grpSpPr bwMode="auto">
            <a:xfrm>
              <a:off x="3405380" y="1478217"/>
              <a:ext cx="629408" cy="214014"/>
              <a:chOff x="2946187" y="3607861"/>
              <a:chExt cx="629408" cy="214014"/>
            </a:xfrm>
          </p:grpSpPr>
          <p:pic>
            <p:nvPicPr>
              <p:cNvPr id="35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5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grpSp>
        <p:nvGrpSpPr>
          <p:cNvPr id="43034" name="组合 362"/>
          <p:cNvGrpSpPr/>
          <p:nvPr/>
        </p:nvGrpSpPr>
        <p:grpSpPr bwMode="auto">
          <a:xfrm>
            <a:off x="3074988" y="2473325"/>
            <a:ext cx="441325" cy="474663"/>
            <a:chOff x="3405380" y="1478217"/>
            <a:chExt cx="629408" cy="1243789"/>
          </a:xfrm>
        </p:grpSpPr>
        <p:grpSp>
          <p:nvGrpSpPr>
            <p:cNvPr id="43050" name="组合 66"/>
            <p:cNvGrpSpPr/>
            <p:nvPr/>
          </p:nvGrpSpPr>
          <p:grpSpPr bwMode="auto">
            <a:xfrm>
              <a:off x="3455519" y="2246781"/>
              <a:ext cx="514811" cy="475225"/>
              <a:chOff x="2996326" y="4317050"/>
              <a:chExt cx="514811" cy="475225"/>
            </a:xfrm>
          </p:grpSpPr>
          <p:pic>
            <p:nvPicPr>
              <p:cNvPr id="37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7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51" name="组合 69"/>
            <p:cNvGrpSpPr/>
            <p:nvPr/>
          </p:nvGrpSpPr>
          <p:grpSpPr bwMode="auto">
            <a:xfrm>
              <a:off x="3418158" y="1893222"/>
              <a:ext cx="558690" cy="297771"/>
              <a:chOff x="2958965" y="3963491"/>
              <a:chExt cx="558690" cy="297771"/>
            </a:xfrm>
          </p:grpSpPr>
          <p:pic>
            <p:nvPicPr>
              <p:cNvPr id="36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7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52" name="组合 72"/>
            <p:cNvGrpSpPr/>
            <p:nvPr/>
          </p:nvGrpSpPr>
          <p:grpSpPr bwMode="auto">
            <a:xfrm>
              <a:off x="3405380" y="1478217"/>
              <a:ext cx="629408" cy="214014"/>
              <a:chOff x="2946187" y="3607861"/>
              <a:chExt cx="629408" cy="214014"/>
            </a:xfrm>
          </p:grpSpPr>
          <p:pic>
            <p:nvPicPr>
              <p:cNvPr id="36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6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grpSp>
        <p:nvGrpSpPr>
          <p:cNvPr id="43035" name="组合 372"/>
          <p:cNvGrpSpPr/>
          <p:nvPr/>
        </p:nvGrpSpPr>
        <p:grpSpPr bwMode="auto">
          <a:xfrm>
            <a:off x="3586163" y="2473325"/>
            <a:ext cx="441325" cy="474663"/>
            <a:chOff x="3405380" y="1478217"/>
            <a:chExt cx="629408" cy="1243789"/>
          </a:xfrm>
        </p:grpSpPr>
        <p:grpSp>
          <p:nvGrpSpPr>
            <p:cNvPr id="43041" name="组合 66"/>
            <p:cNvGrpSpPr/>
            <p:nvPr/>
          </p:nvGrpSpPr>
          <p:grpSpPr bwMode="auto">
            <a:xfrm>
              <a:off x="3455519" y="2246781"/>
              <a:ext cx="514811" cy="475225"/>
              <a:chOff x="2996326" y="4317050"/>
              <a:chExt cx="514811" cy="475225"/>
            </a:xfrm>
          </p:grpSpPr>
          <p:pic>
            <p:nvPicPr>
              <p:cNvPr id="381"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2996326" y="4317050"/>
                <a:ext cx="255533" cy="465329"/>
              </a:xfrm>
              <a:prstGeom prst="rect">
                <a:avLst/>
              </a:prstGeom>
              <a:noFill/>
              <a:ln w="9525">
                <a:noFill/>
                <a:miter lim="800000"/>
                <a:headEnd/>
                <a:tailEnd/>
              </a:ln>
            </p:spPr>
          </p:pic>
          <p:pic>
            <p:nvPicPr>
              <p:cNvPr id="382" name="Picture 356" descr="ICON_CPU_Q308"/>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255604" y="4326946"/>
                <a:ext cx="255533" cy="465329"/>
              </a:xfrm>
              <a:prstGeom prst="rect">
                <a:avLst/>
              </a:prstGeom>
              <a:noFill/>
              <a:ln w="9525">
                <a:noFill/>
                <a:miter lim="800000"/>
                <a:headEnd/>
                <a:tailEnd/>
              </a:ln>
            </p:spPr>
          </p:pic>
        </p:grpSp>
        <p:grpSp>
          <p:nvGrpSpPr>
            <p:cNvPr id="43042" name="组合 69"/>
            <p:cNvGrpSpPr/>
            <p:nvPr/>
          </p:nvGrpSpPr>
          <p:grpSpPr bwMode="auto">
            <a:xfrm>
              <a:off x="3418158" y="1893222"/>
              <a:ext cx="558690" cy="297771"/>
              <a:chOff x="2958965" y="3963491"/>
              <a:chExt cx="558690" cy="297771"/>
            </a:xfrm>
          </p:grpSpPr>
          <p:pic>
            <p:nvPicPr>
              <p:cNvPr id="379"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58965" y="398922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80" name="Picture 359" descr="ICON_Memory_Q308"/>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82617" y="3963491"/>
                <a:ext cx="335038" cy="272041"/>
              </a:xfrm>
              <a:prstGeom prst="rect">
                <a:avLst/>
              </a:prstGeom>
              <a:noFill/>
              <a:ln w="349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43043" name="组合 72"/>
            <p:cNvGrpSpPr/>
            <p:nvPr/>
          </p:nvGrpSpPr>
          <p:grpSpPr bwMode="auto">
            <a:xfrm>
              <a:off x="3405380" y="1478217"/>
              <a:ext cx="629408" cy="214014"/>
              <a:chOff x="2946187" y="3607861"/>
              <a:chExt cx="629408" cy="214014"/>
            </a:xfrm>
          </p:grpSpPr>
          <p:pic>
            <p:nvPicPr>
              <p:cNvPr id="377"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2946187" y="3645466"/>
                <a:ext cx="382004" cy="176409"/>
              </a:xfrm>
              <a:prstGeom prst="rect">
                <a:avLst/>
              </a:prstGeom>
              <a:noFill/>
              <a:ln w="9525">
                <a:noFill/>
                <a:miter lim="800000"/>
                <a:headEnd/>
                <a:tailEnd/>
              </a:ln>
            </p:spPr>
          </p:pic>
          <p:pic>
            <p:nvPicPr>
              <p:cNvPr id="378" name="Picture 7" descr="NIC_icon"/>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3193591" y="3607861"/>
                <a:ext cx="382004" cy="176409"/>
              </a:xfrm>
              <a:prstGeom prst="rect">
                <a:avLst/>
              </a:prstGeom>
              <a:noFill/>
              <a:ln w="9525">
                <a:noFill/>
                <a:miter lim="800000"/>
                <a:headEnd/>
                <a:tailEnd/>
              </a:ln>
            </p:spPr>
          </p:pic>
        </p:grpSp>
      </p:grpSp>
      <p:sp>
        <p:nvSpPr>
          <p:cNvPr id="43036" name="TextBox 382"/>
          <p:cNvSpPr txBox="1">
            <a:spLocks noChangeArrowheads="1"/>
          </p:cNvSpPr>
          <p:nvPr/>
        </p:nvSpPr>
        <p:spPr bwMode="auto">
          <a:xfrm>
            <a:off x="2589213" y="1466850"/>
            <a:ext cx="1508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600" b="1" smtClean="0">
                <a:solidFill>
                  <a:srgbClr val="5AA5DE"/>
                </a:solidFill>
                <a:latin typeface="+mn-lt"/>
                <a:ea typeface="+mn-ea"/>
              </a:rPr>
              <a:t>虚拟资源池</a:t>
            </a:r>
            <a:endParaRPr lang="zh-CN" altLang="en-US" sz="1600" b="1" smtClean="0">
              <a:solidFill>
                <a:srgbClr val="5AA5DE"/>
              </a:solidFill>
              <a:latin typeface="+mn-lt"/>
              <a:ea typeface="+mn-ea"/>
            </a:endParaRPr>
          </a:p>
        </p:txBody>
      </p:sp>
      <p:sp>
        <p:nvSpPr>
          <p:cNvPr id="43037" name="矩形 383"/>
          <p:cNvSpPr>
            <a:spLocks noChangeArrowheads="1"/>
          </p:cNvSpPr>
          <p:nvPr/>
        </p:nvSpPr>
        <p:spPr bwMode="auto">
          <a:xfrm>
            <a:off x="1016000" y="149860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600" b="1" smtClean="0">
                <a:solidFill>
                  <a:srgbClr val="C00000"/>
                </a:solidFill>
                <a:latin typeface="+mn-lt"/>
                <a:ea typeface="+mn-ea"/>
                <a:cs typeface="Arial" panose="020B0604020202020204" pitchFamily="34" charset="0"/>
              </a:rPr>
              <a:t>虚拟机</a:t>
            </a:r>
            <a:endParaRPr lang="zh-CN" altLang="en-US" sz="1600" b="1" smtClean="0">
              <a:solidFill>
                <a:srgbClr val="C00000"/>
              </a:solidFill>
              <a:latin typeface="+mn-lt"/>
              <a:ea typeface="+mn-ea"/>
              <a:cs typeface="Arial" panose="020B0604020202020204" pitchFamily="34" charset="0"/>
            </a:endParaRPr>
          </a:p>
        </p:txBody>
      </p:sp>
      <p:sp>
        <p:nvSpPr>
          <p:cNvPr id="43038" name="TextBox 170"/>
          <p:cNvSpPr txBox="1">
            <a:spLocks noChangeArrowheads="1"/>
          </p:cNvSpPr>
          <p:nvPr/>
        </p:nvSpPr>
        <p:spPr bwMode="auto">
          <a:xfrm>
            <a:off x="735013" y="1803400"/>
            <a:ext cx="1431925" cy="5254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200000"/>
              </a:lnSpc>
              <a:defRPr/>
            </a:pPr>
            <a:r>
              <a:rPr lang="en-US" altLang="zh-CN" sz="1400" b="1" smtClean="0">
                <a:solidFill>
                  <a:schemeClr val="bg1"/>
                </a:solidFill>
                <a:latin typeface="+mn-lt"/>
                <a:ea typeface="+mn-ea"/>
                <a:cs typeface="Arial" panose="020B0604020202020204" pitchFamily="34" charset="0"/>
              </a:rPr>
              <a:t>APP</a:t>
            </a:r>
            <a:endParaRPr lang="zh-CN" altLang="en-US" sz="1400" b="1" smtClean="0">
              <a:solidFill>
                <a:schemeClr val="bg1"/>
              </a:solidFill>
              <a:latin typeface="+mn-lt"/>
              <a:ea typeface="+mn-ea"/>
              <a:cs typeface="Arial" panose="020B0604020202020204" pitchFamily="34" charset="0"/>
            </a:endParaRPr>
          </a:p>
        </p:txBody>
      </p:sp>
      <p:pic>
        <p:nvPicPr>
          <p:cNvPr id="43039" name="图片 40" descr="1008490.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8188" y="2298700"/>
            <a:ext cx="1428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7" name="Pictur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3263" y="4776788"/>
            <a:ext cx="33035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22222E-6 9.25069E-8 L -0.11753 -0.00347 " pathEditMode="relative" rAng="0" ptsTypes="AA">
                                      <p:cBhvr>
                                        <p:cTn id="6" dur="1000" fill="hold"/>
                                        <p:tgtEl>
                                          <p:spTgt spid="2"/>
                                        </p:tgtEl>
                                        <p:attrNameLst>
                                          <p:attrName>ppt_x</p:attrName>
                                          <p:attrName>ppt_y</p:attrName>
                                        </p:attrNameLst>
                                      </p:cBhvr>
                                      <p:rCtr x="-5900" y="-200"/>
                                    </p:animMotion>
                                  </p:childTnLst>
                                </p:cTn>
                              </p:par>
                              <p:par>
                                <p:cTn id="7" presetID="35" presetClass="path" presetSubtype="0" accel="50000" decel="50000" fill="hold" nodeType="withEffect">
                                  <p:stCondLst>
                                    <p:cond delay="0"/>
                                  </p:stCondLst>
                                  <p:childTnLst>
                                    <p:animMotion origin="layout" path="M 0.04687 -0.00185 L -0.11615 2.41443E-6 " pathEditMode="relative" rAng="0" ptsTypes="AA">
                                      <p:cBhvr>
                                        <p:cTn id="8" dur="1000" fill="hold"/>
                                        <p:tgtEl>
                                          <p:spTgt spid="3"/>
                                        </p:tgtEl>
                                        <p:attrNameLst>
                                          <p:attrName>ppt_x</p:attrName>
                                          <p:attrName>ppt_y</p:attrName>
                                        </p:attrNameLst>
                                      </p:cBhvr>
                                      <p:rCtr x="-8200" y="100"/>
                                    </p:animMotion>
                                  </p:childTnLst>
                                </p:cTn>
                              </p:par>
                              <p:par>
                                <p:cTn id="9" presetID="35" presetClass="path" presetSubtype="0" accel="50000" decel="50000" fill="hold" nodeType="withEffect">
                                  <p:stCondLst>
                                    <p:cond delay="0"/>
                                  </p:stCondLst>
                                  <p:childTnLst>
                                    <p:animMotion origin="layout" path="M -2.77778E-7 -2.59019E-6 L -0.12014 0.00347 " pathEditMode="relative" rAng="0" ptsTypes="AA">
                                      <p:cBhvr>
                                        <p:cTn id="10" dur="1000" fill="hold"/>
                                        <p:tgtEl>
                                          <p:spTgt spid="4"/>
                                        </p:tgtEl>
                                        <p:attrNameLst>
                                          <p:attrName>ppt_x</p:attrName>
                                          <p:attrName>ppt_y</p:attrName>
                                        </p:attrNameLst>
                                      </p:cBhvr>
                                      <p:rCtr x="-6000" y="200"/>
                                    </p:animMotion>
                                  </p:childTnLst>
                                </p:cTn>
                              </p:par>
                            </p:childTnLst>
                          </p:cTn>
                        </p:par>
                        <p:par>
                          <p:cTn id="11" fill="hold">
                            <p:stCondLst>
                              <p:cond delay="1000"/>
                            </p:stCondLst>
                            <p:childTnLst>
                              <p:par>
                                <p:cTn id="12" presetID="9" presetClass="emph" presetSubtype="0" nodeType="afterEffect">
                                  <p:stCondLst>
                                    <p:cond delay="0"/>
                                  </p:stCondLst>
                                  <p:childTnLst>
                                    <p:set>
                                      <p:cBhvr rctx="PPT">
                                        <p:cTn id="13" dur="indefinite"/>
                                        <p:tgtEl>
                                          <p:spTgt spid="387"/>
                                        </p:tgtEl>
                                        <p:attrNameLst>
                                          <p:attrName>style.opacity</p:attrName>
                                        </p:attrNameLst>
                                      </p:cBhvr>
                                      <p:to>
                                        <p:strVal val="0.5"/>
                                      </p:to>
                                    </p:set>
                                    <p:animEffect filter="image" prLst="opacity: 0.5">
                                      <p:cBhvr rctx="IE">
                                        <p:cTn id="14" dur="indefinite"/>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sz="3200" smtClean="0">
                <a:latin typeface="+mn-lt"/>
              </a:rPr>
              <a:t>内存复用技术，提高</a:t>
            </a:r>
            <a:r>
              <a:rPr lang="en-US" altLang="zh-CN" sz="3200" smtClean="0">
                <a:latin typeface="+mn-lt"/>
              </a:rPr>
              <a:t>50%</a:t>
            </a:r>
            <a:r>
              <a:rPr lang="zh-CN" altLang="en-US" sz="3200" smtClean="0">
                <a:latin typeface="+mn-lt"/>
              </a:rPr>
              <a:t>虚拟机密度</a:t>
            </a:r>
            <a:endParaRPr lang="zh-CN" altLang="en-US" sz="3200" smtClean="0">
              <a:latin typeface="+mn-lt"/>
            </a:endParaRPr>
          </a:p>
        </p:txBody>
      </p:sp>
      <p:sp>
        <p:nvSpPr>
          <p:cNvPr id="45059" name="Rectangle 13"/>
          <p:cNvSpPr>
            <a:spLocks noChangeArrowheads="1"/>
          </p:cNvSpPr>
          <p:nvPr/>
        </p:nvSpPr>
        <p:spPr bwMode="black">
          <a:xfrm>
            <a:off x="425450" y="3465513"/>
            <a:ext cx="265747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31" tIns="41614" rIns="83231" bIns="4161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25000"/>
              </a:lnSpc>
              <a:spcBef>
                <a:spcPct val="50000"/>
              </a:spcBef>
              <a:defRPr/>
            </a:pPr>
            <a:r>
              <a:rPr lang="zh-CN" altLang="en-US" sz="1400" b="1" dirty="0" smtClean="0">
                <a:solidFill>
                  <a:srgbClr val="C00000"/>
                </a:solidFill>
                <a:latin typeface="+mn-lt"/>
                <a:ea typeface="+mn-ea"/>
              </a:rPr>
              <a:t>内存共享：</a:t>
            </a:r>
            <a:r>
              <a:rPr lang="zh-CN" altLang="en-US" sz="1400" dirty="0" smtClean="0">
                <a:solidFill>
                  <a:srgbClr val="000000"/>
                </a:solidFill>
                <a:latin typeface="+mn-lt"/>
                <a:ea typeface="+mn-ea"/>
              </a:rPr>
              <a:t>虚拟机之间共享同一物理内存空间</a:t>
            </a:r>
            <a:endParaRPr lang="en-US" altLang="zh-CN" sz="1400" dirty="0" smtClean="0">
              <a:solidFill>
                <a:srgbClr val="000000"/>
              </a:solidFill>
              <a:latin typeface="+mn-lt"/>
              <a:ea typeface="+mn-ea"/>
            </a:endParaRPr>
          </a:p>
          <a:p>
            <a:pPr eaLnBrk="1" hangingPunct="1">
              <a:lnSpc>
                <a:spcPct val="125000"/>
              </a:lnSpc>
              <a:spcBef>
                <a:spcPct val="50000"/>
              </a:spcBef>
              <a:defRPr/>
            </a:pPr>
            <a:r>
              <a:rPr lang="zh-CN" altLang="en-US" sz="1400" b="1" dirty="0" smtClean="0">
                <a:solidFill>
                  <a:srgbClr val="C00000"/>
                </a:solidFill>
                <a:latin typeface="+mn-lt"/>
                <a:ea typeface="+mn-ea"/>
              </a:rPr>
              <a:t>写时复制</a:t>
            </a:r>
            <a:r>
              <a:rPr lang="zh-CN" altLang="en-US" sz="1400" dirty="0" smtClean="0">
                <a:solidFill>
                  <a:srgbClr val="000000"/>
                </a:solidFill>
                <a:latin typeface="+mn-lt"/>
                <a:ea typeface="+mn-ea"/>
              </a:rPr>
              <a:t>：当虚拟机需要对内存进行写操作时，开辟另一内存空间，并修改映射</a:t>
            </a:r>
            <a:endParaRPr lang="en-US" altLang="zh-CN" sz="1400" dirty="0" smtClean="0">
              <a:solidFill>
                <a:srgbClr val="000000"/>
              </a:solidFill>
              <a:latin typeface="+mn-lt"/>
              <a:ea typeface="+mn-ea"/>
            </a:endParaRPr>
          </a:p>
        </p:txBody>
      </p:sp>
      <p:grpSp>
        <p:nvGrpSpPr>
          <p:cNvPr id="45060" name="组合 63"/>
          <p:cNvGrpSpPr/>
          <p:nvPr/>
        </p:nvGrpSpPr>
        <p:grpSpPr bwMode="auto">
          <a:xfrm>
            <a:off x="458788" y="1270000"/>
            <a:ext cx="2617787" cy="2087563"/>
            <a:chOff x="458788" y="1450367"/>
            <a:chExt cx="2617787" cy="2087563"/>
          </a:xfrm>
        </p:grpSpPr>
        <p:sp>
          <p:nvSpPr>
            <p:cNvPr id="6" name="Rectangle 4"/>
            <p:cNvSpPr>
              <a:spLocks noChangeArrowheads="1"/>
            </p:cNvSpPr>
            <p:nvPr/>
          </p:nvSpPr>
          <p:spPr bwMode="gray">
            <a:xfrm>
              <a:off x="458788" y="1451955"/>
              <a:ext cx="2605087" cy="279400"/>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ln>
          </p:spPr>
          <p:txBody>
            <a:bodyPr wrap="none" lIns="83247" tIns="41624" rIns="83247" bIns="41624" anchor="ctr"/>
            <a:lstStyle/>
            <a:p>
              <a:pPr algn="ctr" defTabSz="728345" eaLnBrk="1" hangingPunct="1">
                <a:spcBef>
                  <a:spcPct val="50000"/>
                </a:spcBef>
                <a:defRPr/>
              </a:pPr>
              <a:r>
                <a:rPr lang="zh-CN" altLang="en-US" sz="1200" b="1" dirty="0">
                  <a:solidFill>
                    <a:srgbClr val="002060"/>
                  </a:solidFill>
                  <a:latin typeface="+mn-lt"/>
                  <a:ea typeface="+mn-ea"/>
                </a:rPr>
                <a:t>内存共享，写时复制</a:t>
              </a:r>
              <a:endParaRPr lang="zh-CN" altLang="en-US" sz="1200" b="1" dirty="0">
                <a:solidFill>
                  <a:srgbClr val="002060"/>
                </a:solidFill>
                <a:latin typeface="+mn-lt"/>
                <a:ea typeface="+mn-ea"/>
              </a:endParaRPr>
            </a:p>
          </p:txBody>
        </p:sp>
        <p:sp>
          <p:nvSpPr>
            <p:cNvPr id="45102" name="Rectangle 12"/>
            <p:cNvSpPr>
              <a:spLocks noChangeArrowheads="1"/>
            </p:cNvSpPr>
            <p:nvPr/>
          </p:nvSpPr>
          <p:spPr bwMode="auto">
            <a:xfrm>
              <a:off x="465138" y="1450367"/>
              <a:ext cx="2611437" cy="2087563"/>
            </a:xfrm>
            <a:prstGeom prst="rect">
              <a:avLst/>
            </a:prstGeom>
            <a:noFill/>
            <a:ln w="9525" algn="ctr">
              <a:solidFill>
                <a:srgbClr val="33CCCC"/>
              </a:solidFill>
              <a:prstDash val="dash"/>
              <a:miter lim="800000"/>
            </a:ln>
            <a:extLst>
              <a:ext uri="{909E8E84-426E-40DD-AFC4-6F175D3DCCD1}">
                <a14:hiddenFill xmlns:a14="http://schemas.microsoft.com/office/drawing/2010/main">
                  <a:solidFill>
                    <a:srgbClr val="FFFFFF"/>
                  </a:solidFill>
                </a14:hiddenFill>
              </a:ext>
            </a:extLst>
          </p:spPr>
          <p:txBody>
            <a:bodyPr wrap="none" lIns="79981" tIns="39991" rIns="79981" bIns="3999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13" name="矩形 12"/>
            <p:cNvSpPr/>
            <p:nvPr/>
          </p:nvSpPr>
          <p:spPr bwMode="auto">
            <a:xfrm>
              <a:off x="539750" y="2023455"/>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14" name="矩形 13"/>
            <p:cNvSpPr/>
            <p:nvPr/>
          </p:nvSpPr>
          <p:spPr bwMode="auto">
            <a:xfrm>
              <a:off x="549275" y="2928330"/>
              <a:ext cx="2438400" cy="504825"/>
            </a:xfrm>
            <a:prstGeom prst="rect">
              <a:avLst/>
            </a:prstGeom>
            <a:solidFill>
              <a:schemeClr val="bg1">
                <a:lumMod val="6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15" name="矩形 14"/>
            <p:cNvSpPr/>
            <p:nvPr/>
          </p:nvSpPr>
          <p:spPr bwMode="auto">
            <a:xfrm>
              <a:off x="1425575" y="2023455"/>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16" name="矩形 15"/>
            <p:cNvSpPr/>
            <p:nvPr/>
          </p:nvSpPr>
          <p:spPr bwMode="auto">
            <a:xfrm>
              <a:off x="2301875" y="2023455"/>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5107" name="TextBox 71"/>
            <p:cNvSpPr txBox="1">
              <a:spLocks noChangeArrowheads="1"/>
            </p:cNvSpPr>
            <p:nvPr/>
          </p:nvSpPr>
          <p:spPr bwMode="auto">
            <a:xfrm>
              <a:off x="654050" y="173770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VM1</a:t>
              </a:r>
              <a:endParaRPr lang="zh-CN" altLang="en-US" b="1" smtClean="0">
                <a:solidFill>
                  <a:srgbClr val="000000"/>
                </a:solidFill>
                <a:latin typeface="+mn-lt"/>
                <a:ea typeface="+mn-ea"/>
              </a:endParaRPr>
            </a:p>
          </p:txBody>
        </p:sp>
        <p:sp>
          <p:nvSpPr>
            <p:cNvPr id="45108" name="TextBox 72"/>
            <p:cNvSpPr txBox="1">
              <a:spLocks noChangeArrowheads="1"/>
            </p:cNvSpPr>
            <p:nvPr/>
          </p:nvSpPr>
          <p:spPr bwMode="auto">
            <a:xfrm>
              <a:off x="1530350" y="173770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VM2</a:t>
              </a:r>
              <a:endParaRPr lang="zh-CN" altLang="en-US" b="1" smtClean="0">
                <a:solidFill>
                  <a:srgbClr val="000000"/>
                </a:solidFill>
                <a:latin typeface="+mn-lt"/>
                <a:ea typeface="+mn-ea"/>
              </a:endParaRPr>
            </a:p>
          </p:txBody>
        </p:sp>
        <p:sp>
          <p:nvSpPr>
            <p:cNvPr id="45109" name="TextBox 73"/>
            <p:cNvSpPr txBox="1">
              <a:spLocks noChangeArrowheads="1"/>
            </p:cNvSpPr>
            <p:nvPr/>
          </p:nvSpPr>
          <p:spPr bwMode="auto">
            <a:xfrm>
              <a:off x="2406650" y="173770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VM3</a:t>
              </a:r>
              <a:endParaRPr lang="zh-CN" altLang="en-US" b="1" smtClean="0">
                <a:solidFill>
                  <a:srgbClr val="000000"/>
                </a:solidFill>
                <a:latin typeface="+mn-lt"/>
                <a:ea typeface="+mn-ea"/>
              </a:endParaRPr>
            </a:p>
          </p:txBody>
        </p:sp>
        <p:sp>
          <p:nvSpPr>
            <p:cNvPr id="45110" name="矩形 74"/>
            <p:cNvSpPr>
              <a:spLocks noChangeArrowheads="1"/>
            </p:cNvSpPr>
            <p:nvPr/>
          </p:nvSpPr>
          <p:spPr bwMode="auto">
            <a:xfrm>
              <a:off x="644525" y="2032980"/>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111" name="矩形 78"/>
            <p:cNvSpPr>
              <a:spLocks noChangeArrowheads="1"/>
            </p:cNvSpPr>
            <p:nvPr/>
          </p:nvSpPr>
          <p:spPr bwMode="auto">
            <a:xfrm>
              <a:off x="1787525" y="2937855"/>
              <a:ext cx="133350" cy="49688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112" name="矩形 79"/>
            <p:cNvSpPr>
              <a:spLocks noChangeArrowheads="1"/>
            </p:cNvSpPr>
            <p:nvPr/>
          </p:nvSpPr>
          <p:spPr bwMode="auto">
            <a:xfrm>
              <a:off x="2225675" y="2928330"/>
              <a:ext cx="133350" cy="504825"/>
            </a:xfrm>
            <a:prstGeom prst="rect">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113" name="矩形 81"/>
            <p:cNvSpPr>
              <a:spLocks noChangeArrowheads="1"/>
            </p:cNvSpPr>
            <p:nvPr/>
          </p:nvSpPr>
          <p:spPr bwMode="auto">
            <a:xfrm>
              <a:off x="1530350" y="2032980"/>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114" name="矩形 82"/>
            <p:cNvSpPr>
              <a:spLocks noChangeArrowheads="1"/>
            </p:cNvSpPr>
            <p:nvPr/>
          </p:nvSpPr>
          <p:spPr bwMode="auto">
            <a:xfrm>
              <a:off x="2406650" y="2032980"/>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cxnSp>
          <p:nvCxnSpPr>
            <p:cNvPr id="45115" name="直接连接符 84"/>
            <p:cNvCxnSpPr>
              <a:cxnSpLocks noChangeShapeType="1"/>
              <a:stCxn id="45110" idx="2"/>
              <a:endCxn id="45111" idx="0"/>
            </p:cNvCxnSpPr>
            <p:nvPr/>
          </p:nvCxnSpPr>
          <p:spPr bwMode="auto">
            <a:xfrm>
              <a:off x="706438" y="2472717"/>
              <a:ext cx="1147762" cy="465138"/>
            </a:xfrm>
            <a:prstGeom prst="line">
              <a:avLst/>
            </a:prstGeom>
            <a:noFill/>
            <a:ln w="15875" algn="ctr">
              <a:solidFill>
                <a:srgbClr val="00B0F0"/>
              </a:solidFill>
              <a:round/>
            </a:ln>
            <a:extLst>
              <a:ext uri="{909E8E84-426E-40DD-AFC4-6F175D3DCCD1}">
                <a14:hiddenFill xmlns:a14="http://schemas.microsoft.com/office/drawing/2010/main">
                  <a:noFill/>
                </a14:hiddenFill>
              </a:ext>
            </a:extLst>
          </p:spPr>
        </p:cxnSp>
        <p:cxnSp>
          <p:nvCxnSpPr>
            <p:cNvPr id="45116" name="直接连接符 86"/>
            <p:cNvCxnSpPr>
              <a:cxnSpLocks noChangeShapeType="1"/>
              <a:stCxn id="45113" idx="2"/>
              <a:endCxn id="45111" idx="0"/>
            </p:cNvCxnSpPr>
            <p:nvPr/>
          </p:nvCxnSpPr>
          <p:spPr bwMode="auto">
            <a:xfrm>
              <a:off x="1592263" y="2472717"/>
              <a:ext cx="261937" cy="465138"/>
            </a:xfrm>
            <a:prstGeom prst="line">
              <a:avLst/>
            </a:prstGeom>
            <a:noFill/>
            <a:ln w="15875" algn="ctr">
              <a:solidFill>
                <a:srgbClr val="00B0F0"/>
              </a:solidFill>
              <a:round/>
            </a:ln>
            <a:extLst>
              <a:ext uri="{909E8E84-426E-40DD-AFC4-6F175D3DCCD1}">
                <a14:hiddenFill xmlns:a14="http://schemas.microsoft.com/office/drawing/2010/main">
                  <a:noFill/>
                </a14:hiddenFill>
              </a:ext>
            </a:extLst>
          </p:spPr>
        </p:cxnSp>
        <p:cxnSp>
          <p:nvCxnSpPr>
            <p:cNvPr id="45117" name="直接连接符 88"/>
            <p:cNvCxnSpPr>
              <a:cxnSpLocks noChangeShapeType="1"/>
              <a:stCxn id="45114" idx="2"/>
              <a:endCxn id="45111" idx="0"/>
            </p:cNvCxnSpPr>
            <p:nvPr/>
          </p:nvCxnSpPr>
          <p:spPr bwMode="auto">
            <a:xfrm flipH="1">
              <a:off x="1854200" y="2472717"/>
              <a:ext cx="614363" cy="465138"/>
            </a:xfrm>
            <a:prstGeom prst="line">
              <a:avLst/>
            </a:prstGeom>
            <a:noFill/>
            <a:ln w="15875" algn="ctr">
              <a:solidFill>
                <a:srgbClr val="00B0F0"/>
              </a:solidFill>
              <a:round/>
            </a:ln>
            <a:extLst>
              <a:ext uri="{909E8E84-426E-40DD-AFC4-6F175D3DCCD1}">
                <a14:hiddenFill xmlns:a14="http://schemas.microsoft.com/office/drawing/2010/main">
                  <a:noFill/>
                </a14:hiddenFill>
              </a:ext>
            </a:extLst>
          </p:spPr>
        </p:cxnSp>
        <p:sp>
          <p:nvSpPr>
            <p:cNvPr id="45118" name="TextBox 89"/>
            <p:cNvSpPr txBox="1">
              <a:spLocks noChangeArrowheads="1"/>
            </p:cNvSpPr>
            <p:nvPr/>
          </p:nvSpPr>
          <p:spPr bwMode="auto">
            <a:xfrm>
              <a:off x="492125" y="3071205"/>
              <a:ext cx="7810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dirty="0" smtClean="0">
                  <a:solidFill>
                    <a:srgbClr val="000000"/>
                  </a:solidFill>
                  <a:latin typeface="+mn-lt"/>
                  <a:ea typeface="+mn-ea"/>
                </a:rPr>
                <a:t>物理内存</a:t>
              </a:r>
              <a:endParaRPr lang="zh-CN" altLang="en-US" b="1" dirty="0" smtClean="0">
                <a:solidFill>
                  <a:srgbClr val="000000"/>
                </a:solidFill>
                <a:latin typeface="+mn-lt"/>
                <a:ea typeface="+mn-ea"/>
              </a:endParaRPr>
            </a:p>
          </p:txBody>
        </p:sp>
        <p:cxnSp>
          <p:nvCxnSpPr>
            <p:cNvPr id="45119" name="直接连接符 91"/>
            <p:cNvCxnSpPr>
              <a:cxnSpLocks noChangeShapeType="1"/>
              <a:stCxn id="45113" idx="2"/>
              <a:endCxn id="45112" idx="0"/>
            </p:cNvCxnSpPr>
            <p:nvPr/>
          </p:nvCxnSpPr>
          <p:spPr bwMode="auto">
            <a:xfrm>
              <a:off x="1592263" y="2472717"/>
              <a:ext cx="700087" cy="455613"/>
            </a:xfrm>
            <a:prstGeom prst="line">
              <a:avLst/>
            </a:prstGeom>
            <a:noFill/>
            <a:ln w="15875" algn="ctr">
              <a:solidFill>
                <a:srgbClr val="C00000"/>
              </a:solidFill>
              <a:round/>
            </a:ln>
            <a:extLst>
              <a:ext uri="{909E8E84-426E-40DD-AFC4-6F175D3DCCD1}">
                <a14:hiddenFill xmlns:a14="http://schemas.microsoft.com/office/drawing/2010/main">
                  <a:noFill/>
                </a14:hiddenFill>
              </a:ext>
            </a:extLst>
          </p:spPr>
        </p:cxnSp>
      </p:grpSp>
      <p:grpSp>
        <p:nvGrpSpPr>
          <p:cNvPr id="45061" name="组合 64"/>
          <p:cNvGrpSpPr/>
          <p:nvPr/>
        </p:nvGrpSpPr>
        <p:grpSpPr bwMode="auto">
          <a:xfrm>
            <a:off x="3306763" y="1268413"/>
            <a:ext cx="2617787" cy="2089150"/>
            <a:chOff x="3306763" y="1448780"/>
            <a:chExt cx="2617787" cy="2089150"/>
          </a:xfrm>
        </p:grpSpPr>
        <p:sp>
          <p:nvSpPr>
            <p:cNvPr id="9" name="Rectangle 4"/>
            <p:cNvSpPr>
              <a:spLocks noChangeArrowheads="1"/>
            </p:cNvSpPr>
            <p:nvPr/>
          </p:nvSpPr>
          <p:spPr bwMode="gray">
            <a:xfrm>
              <a:off x="3306763" y="1450367"/>
              <a:ext cx="2605087" cy="280988"/>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ln>
          </p:spPr>
          <p:txBody>
            <a:bodyPr wrap="none" lIns="83247" tIns="41624" rIns="83247" bIns="41624" anchor="ctr"/>
            <a:lstStyle/>
            <a:p>
              <a:pPr algn="ctr" defTabSz="728345" eaLnBrk="1" hangingPunct="1">
                <a:spcBef>
                  <a:spcPct val="50000"/>
                </a:spcBef>
                <a:defRPr/>
              </a:pPr>
              <a:r>
                <a:rPr lang="zh-CN" altLang="en-US" sz="1200" b="1" dirty="0">
                  <a:solidFill>
                    <a:srgbClr val="002060"/>
                  </a:solidFill>
                  <a:latin typeface="+mn-lt"/>
                  <a:ea typeface="+mn-ea"/>
                </a:rPr>
                <a:t>内存置换</a:t>
              </a:r>
              <a:endParaRPr lang="zh-CN" altLang="en-US" sz="1200" b="1" dirty="0">
                <a:solidFill>
                  <a:srgbClr val="002060"/>
                </a:solidFill>
                <a:latin typeface="+mn-lt"/>
                <a:ea typeface="+mn-ea"/>
              </a:endParaRPr>
            </a:p>
          </p:txBody>
        </p:sp>
        <p:sp>
          <p:nvSpPr>
            <p:cNvPr id="45084" name="Rectangle 12"/>
            <p:cNvSpPr>
              <a:spLocks noChangeArrowheads="1"/>
            </p:cNvSpPr>
            <p:nvPr/>
          </p:nvSpPr>
          <p:spPr bwMode="auto">
            <a:xfrm>
              <a:off x="3313113" y="1448780"/>
              <a:ext cx="2611437" cy="2089150"/>
            </a:xfrm>
            <a:prstGeom prst="rect">
              <a:avLst/>
            </a:prstGeom>
            <a:noFill/>
            <a:ln w="9525" algn="ctr">
              <a:solidFill>
                <a:srgbClr val="33CCCC"/>
              </a:solidFill>
              <a:prstDash val="dash"/>
              <a:miter lim="800000"/>
            </a:ln>
            <a:extLst>
              <a:ext uri="{909E8E84-426E-40DD-AFC4-6F175D3DCCD1}">
                <a14:hiddenFill xmlns:a14="http://schemas.microsoft.com/office/drawing/2010/main">
                  <a:solidFill>
                    <a:srgbClr val="FFFFFF"/>
                  </a:solidFill>
                </a14:hiddenFill>
              </a:ext>
            </a:extLst>
          </p:spPr>
          <p:txBody>
            <a:bodyPr wrap="none" lIns="79981" tIns="39991" rIns="79981" bIns="3999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85" name="圆柱形 92"/>
            <p:cNvSpPr>
              <a:spLocks noChangeArrowheads="1"/>
            </p:cNvSpPr>
            <p:nvPr/>
          </p:nvSpPr>
          <p:spPr bwMode="auto">
            <a:xfrm>
              <a:off x="3616325" y="2775930"/>
              <a:ext cx="733425" cy="666750"/>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ln>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86" name="圆柱形 93"/>
            <p:cNvSpPr>
              <a:spLocks noChangeArrowheads="1"/>
            </p:cNvSpPr>
            <p:nvPr/>
          </p:nvSpPr>
          <p:spPr bwMode="auto">
            <a:xfrm>
              <a:off x="4864100" y="2775930"/>
              <a:ext cx="733425" cy="666750"/>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ln>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87" name="TextBox 94"/>
            <p:cNvSpPr txBox="1">
              <a:spLocks noChangeArrowheads="1"/>
            </p:cNvSpPr>
            <p:nvPr/>
          </p:nvSpPr>
          <p:spPr bwMode="auto">
            <a:xfrm>
              <a:off x="4378325" y="3061680"/>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dirty="0" smtClean="0">
                  <a:solidFill>
                    <a:srgbClr val="000000"/>
                  </a:solidFill>
                  <a:latin typeface="+mn-lt"/>
                  <a:ea typeface="+mn-ea"/>
                </a:rPr>
                <a:t>Disk</a:t>
              </a:r>
              <a:endParaRPr lang="zh-CN" altLang="en-US" b="1" dirty="0" smtClean="0">
                <a:solidFill>
                  <a:srgbClr val="000000"/>
                </a:solidFill>
                <a:latin typeface="+mn-lt"/>
                <a:ea typeface="+mn-ea"/>
              </a:endParaRPr>
            </a:p>
          </p:txBody>
        </p:sp>
        <p:sp>
          <p:nvSpPr>
            <p:cNvPr id="33" name="矩形 32"/>
            <p:cNvSpPr/>
            <p:nvPr/>
          </p:nvSpPr>
          <p:spPr bwMode="auto">
            <a:xfrm>
              <a:off x="3635375" y="2013930"/>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5089" name="TextBox 97"/>
            <p:cNvSpPr txBox="1">
              <a:spLocks noChangeArrowheads="1"/>
            </p:cNvSpPr>
            <p:nvPr/>
          </p:nvSpPr>
          <p:spPr bwMode="auto">
            <a:xfrm>
              <a:off x="3749675" y="1728180"/>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dirty="0" smtClean="0">
                  <a:solidFill>
                    <a:srgbClr val="000000"/>
                  </a:solidFill>
                  <a:latin typeface="+mn-lt"/>
                  <a:ea typeface="+mn-ea"/>
                </a:rPr>
                <a:t>VM</a:t>
              </a:r>
              <a:endParaRPr lang="zh-CN" altLang="en-US" b="1" dirty="0" smtClean="0">
                <a:solidFill>
                  <a:srgbClr val="000000"/>
                </a:solidFill>
                <a:latin typeface="+mn-lt"/>
                <a:ea typeface="+mn-ea"/>
              </a:endParaRPr>
            </a:p>
          </p:txBody>
        </p:sp>
        <p:sp>
          <p:nvSpPr>
            <p:cNvPr id="35" name="矩形 34"/>
            <p:cNvSpPr/>
            <p:nvPr/>
          </p:nvSpPr>
          <p:spPr bwMode="auto">
            <a:xfrm>
              <a:off x="4892675" y="2013930"/>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5091" name="TextBox 99"/>
            <p:cNvSpPr txBox="1">
              <a:spLocks noChangeArrowheads="1"/>
            </p:cNvSpPr>
            <p:nvPr/>
          </p:nvSpPr>
          <p:spPr bwMode="auto">
            <a:xfrm>
              <a:off x="5006975" y="173770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a:t>
              </a:r>
              <a:endParaRPr lang="zh-CN" altLang="en-US" b="1" smtClean="0">
                <a:solidFill>
                  <a:srgbClr val="000000"/>
                </a:solidFill>
                <a:latin typeface="+mn-lt"/>
                <a:ea typeface="+mn-ea"/>
              </a:endParaRPr>
            </a:p>
          </p:txBody>
        </p:sp>
        <p:sp>
          <p:nvSpPr>
            <p:cNvPr id="45092" name="矩形 100"/>
            <p:cNvSpPr>
              <a:spLocks noChangeArrowheads="1"/>
            </p:cNvSpPr>
            <p:nvPr/>
          </p:nvSpPr>
          <p:spPr bwMode="auto">
            <a:xfrm>
              <a:off x="3759200" y="2023455"/>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93" name="矩形 101"/>
            <p:cNvSpPr>
              <a:spLocks noChangeArrowheads="1"/>
            </p:cNvSpPr>
            <p:nvPr/>
          </p:nvSpPr>
          <p:spPr bwMode="auto">
            <a:xfrm>
              <a:off x="4054475" y="2023455"/>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39" name="矩形 38"/>
            <p:cNvSpPr/>
            <p:nvPr/>
          </p:nvSpPr>
          <p:spPr bwMode="auto">
            <a:xfrm>
              <a:off x="5006975" y="2023455"/>
              <a:ext cx="123825" cy="439737"/>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0" name="矩形 39"/>
            <p:cNvSpPr/>
            <p:nvPr/>
          </p:nvSpPr>
          <p:spPr bwMode="auto">
            <a:xfrm>
              <a:off x="5302250" y="2023455"/>
              <a:ext cx="123825" cy="439737"/>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5096" name="矩形 104"/>
            <p:cNvSpPr>
              <a:spLocks noChangeArrowheads="1"/>
            </p:cNvSpPr>
            <p:nvPr/>
          </p:nvSpPr>
          <p:spPr bwMode="auto">
            <a:xfrm>
              <a:off x="5026025" y="2975955"/>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97" name="矩形 105"/>
            <p:cNvSpPr>
              <a:spLocks noChangeArrowheads="1"/>
            </p:cNvSpPr>
            <p:nvPr/>
          </p:nvSpPr>
          <p:spPr bwMode="auto">
            <a:xfrm>
              <a:off x="5321300" y="2975955"/>
              <a:ext cx="123825" cy="439737"/>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cxnSp>
          <p:nvCxnSpPr>
            <p:cNvPr id="45098" name="直接箭头连接符 107"/>
            <p:cNvCxnSpPr>
              <a:cxnSpLocks noChangeShapeType="1"/>
              <a:stCxn id="39" idx="2"/>
              <a:endCxn id="45096" idx="0"/>
            </p:cNvCxnSpPr>
            <p:nvPr/>
          </p:nvCxnSpPr>
          <p:spPr bwMode="auto">
            <a:xfrm>
              <a:off x="5068888" y="2463192"/>
              <a:ext cx="19050" cy="512763"/>
            </a:xfrm>
            <a:prstGeom prst="straightConnector1">
              <a:avLst/>
            </a:prstGeom>
            <a:noFill/>
            <a:ln w="9525" algn="ctr">
              <a:solidFill>
                <a:schemeClr val="bg2"/>
              </a:solidFill>
              <a:prstDash val="dash"/>
              <a:round/>
              <a:tailEnd type="triangle" w="med" len="med"/>
            </a:ln>
            <a:extLst>
              <a:ext uri="{909E8E84-426E-40DD-AFC4-6F175D3DCCD1}">
                <a14:hiddenFill xmlns:a14="http://schemas.microsoft.com/office/drawing/2010/main">
                  <a:noFill/>
                </a14:hiddenFill>
              </a:ext>
            </a:extLst>
          </p:spPr>
        </p:cxnSp>
        <p:cxnSp>
          <p:nvCxnSpPr>
            <p:cNvPr id="45099" name="直接箭头连接符 110"/>
            <p:cNvCxnSpPr>
              <a:cxnSpLocks noChangeShapeType="1"/>
              <a:stCxn id="40" idx="2"/>
              <a:endCxn id="45097" idx="0"/>
            </p:cNvCxnSpPr>
            <p:nvPr/>
          </p:nvCxnSpPr>
          <p:spPr bwMode="auto">
            <a:xfrm>
              <a:off x="5364163" y="2463192"/>
              <a:ext cx="19050" cy="512763"/>
            </a:xfrm>
            <a:prstGeom prst="straightConnector1">
              <a:avLst/>
            </a:prstGeom>
            <a:noFill/>
            <a:ln w="9525" algn="ctr">
              <a:solidFill>
                <a:schemeClr val="bg2"/>
              </a:solidFill>
              <a:prstDash val="dash"/>
              <a:round/>
              <a:tailEnd type="triangle" w="med" len="med"/>
            </a:ln>
            <a:extLst>
              <a:ext uri="{909E8E84-426E-40DD-AFC4-6F175D3DCCD1}">
                <a14:hiddenFill xmlns:a14="http://schemas.microsoft.com/office/drawing/2010/main">
                  <a:noFill/>
                </a14:hiddenFill>
              </a:ext>
            </a:extLst>
          </p:spPr>
        </p:cxnSp>
        <p:sp>
          <p:nvSpPr>
            <p:cNvPr id="45" name="右箭头 44"/>
            <p:cNvSpPr/>
            <p:nvPr/>
          </p:nvSpPr>
          <p:spPr bwMode="auto">
            <a:xfrm>
              <a:off x="4454525" y="2480655"/>
              <a:ext cx="295275" cy="295275"/>
            </a:xfrm>
            <a:prstGeom prst="rightArrow">
              <a:avLst>
                <a:gd name="adj1" fmla="val 50000"/>
                <a:gd name="adj2" fmla="val 50000"/>
              </a:avLst>
            </a:prstGeom>
            <a:solidFill>
              <a:schemeClr val="bg1">
                <a:lumMod val="8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grpSp>
      <p:sp>
        <p:nvSpPr>
          <p:cNvPr id="45062" name="Rectangle 13"/>
          <p:cNvSpPr>
            <a:spLocks noChangeArrowheads="1"/>
          </p:cNvSpPr>
          <p:nvPr/>
        </p:nvSpPr>
        <p:spPr bwMode="black">
          <a:xfrm>
            <a:off x="3238500" y="3459163"/>
            <a:ext cx="26765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31" tIns="41614" rIns="83231" bIns="4161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25000"/>
              </a:lnSpc>
              <a:spcBef>
                <a:spcPct val="50000"/>
              </a:spcBef>
              <a:defRPr/>
            </a:pPr>
            <a:r>
              <a:rPr lang="zh-CN" altLang="en-US" sz="1400" b="1" dirty="0" smtClean="0">
                <a:solidFill>
                  <a:srgbClr val="C00000"/>
                </a:solidFill>
                <a:latin typeface="+mn-lt"/>
                <a:ea typeface="+mn-ea"/>
              </a:rPr>
              <a:t>内存置换</a:t>
            </a:r>
            <a:r>
              <a:rPr lang="zh-CN" altLang="en-US" sz="1400" dirty="0" smtClean="0">
                <a:solidFill>
                  <a:srgbClr val="C00000"/>
                </a:solidFill>
                <a:latin typeface="+mn-lt"/>
                <a:ea typeface="+mn-ea"/>
              </a:rPr>
              <a:t>：</a:t>
            </a:r>
            <a:r>
              <a:rPr lang="zh-CN" altLang="en-US" sz="1400" dirty="0" smtClean="0">
                <a:solidFill>
                  <a:srgbClr val="000000"/>
                </a:solidFill>
                <a:latin typeface="+mn-lt"/>
                <a:ea typeface="+mn-ea"/>
              </a:rPr>
              <a:t>虚拟机长时间未访问的内存内容被置换到存储中，当虚拟机再次访问该内存内容时再置换回来</a:t>
            </a:r>
            <a:endParaRPr lang="en-US" altLang="zh-CN" sz="1400" dirty="0" smtClean="0">
              <a:solidFill>
                <a:srgbClr val="000000"/>
              </a:solidFill>
              <a:latin typeface="+mn-lt"/>
              <a:ea typeface="+mn-ea"/>
            </a:endParaRPr>
          </a:p>
        </p:txBody>
      </p:sp>
      <p:grpSp>
        <p:nvGrpSpPr>
          <p:cNvPr id="45063" name="组合 65"/>
          <p:cNvGrpSpPr/>
          <p:nvPr/>
        </p:nvGrpSpPr>
        <p:grpSpPr bwMode="auto">
          <a:xfrm>
            <a:off x="6135688" y="1268413"/>
            <a:ext cx="2617787" cy="2089150"/>
            <a:chOff x="6135688" y="1448780"/>
            <a:chExt cx="2617787" cy="2089150"/>
          </a:xfrm>
        </p:grpSpPr>
        <p:sp>
          <p:nvSpPr>
            <p:cNvPr id="11" name="Rectangle 4"/>
            <p:cNvSpPr>
              <a:spLocks noChangeArrowheads="1"/>
            </p:cNvSpPr>
            <p:nvPr/>
          </p:nvSpPr>
          <p:spPr bwMode="gray">
            <a:xfrm>
              <a:off x="6135688" y="1450367"/>
              <a:ext cx="2605087" cy="280988"/>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ln>
          </p:spPr>
          <p:txBody>
            <a:bodyPr wrap="none" lIns="83247" tIns="41624" rIns="83247" bIns="41624" anchor="ctr"/>
            <a:lstStyle/>
            <a:p>
              <a:pPr algn="ctr" defTabSz="728345" eaLnBrk="1" hangingPunct="1">
                <a:spcBef>
                  <a:spcPct val="50000"/>
                </a:spcBef>
                <a:defRPr/>
              </a:pPr>
              <a:r>
                <a:rPr lang="zh-CN" altLang="en-US" sz="1200" b="1" dirty="0">
                  <a:solidFill>
                    <a:srgbClr val="002060"/>
                  </a:solidFill>
                  <a:latin typeface="+mn-lt"/>
                  <a:ea typeface="+mn-ea"/>
                </a:rPr>
                <a:t>内存气泡</a:t>
              </a:r>
              <a:endParaRPr lang="zh-CN" altLang="en-US" sz="1200" b="1" dirty="0">
                <a:solidFill>
                  <a:srgbClr val="002060"/>
                </a:solidFill>
                <a:latin typeface="+mn-lt"/>
                <a:ea typeface="+mn-ea"/>
              </a:endParaRPr>
            </a:p>
          </p:txBody>
        </p:sp>
        <p:sp>
          <p:nvSpPr>
            <p:cNvPr id="45068" name="Rectangle 12"/>
            <p:cNvSpPr>
              <a:spLocks noChangeArrowheads="1"/>
            </p:cNvSpPr>
            <p:nvPr/>
          </p:nvSpPr>
          <p:spPr bwMode="auto">
            <a:xfrm>
              <a:off x="6142038" y="1448780"/>
              <a:ext cx="2611437" cy="2089150"/>
            </a:xfrm>
            <a:prstGeom prst="rect">
              <a:avLst/>
            </a:prstGeom>
            <a:noFill/>
            <a:ln w="9525" algn="ctr">
              <a:solidFill>
                <a:srgbClr val="33CCCC"/>
              </a:solidFill>
              <a:prstDash val="dash"/>
              <a:miter lim="800000"/>
            </a:ln>
            <a:extLst>
              <a:ext uri="{909E8E84-426E-40DD-AFC4-6F175D3DCCD1}">
                <a14:hiddenFill xmlns:a14="http://schemas.microsoft.com/office/drawing/2010/main">
                  <a:solidFill>
                    <a:srgbClr val="FFFFFF"/>
                  </a:solidFill>
                </a14:hiddenFill>
              </a:ext>
            </a:extLst>
          </p:spPr>
          <p:txBody>
            <a:bodyPr wrap="none" lIns="79981" tIns="39991" rIns="79981" bIns="39991"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69" name="矩形 113"/>
            <p:cNvSpPr>
              <a:spLocks noChangeArrowheads="1"/>
            </p:cNvSpPr>
            <p:nvPr/>
          </p:nvSpPr>
          <p:spPr bwMode="auto">
            <a:xfrm>
              <a:off x="6264275" y="2042505"/>
              <a:ext cx="676275" cy="1362075"/>
            </a:xfrm>
            <a:prstGeom prst="rect">
              <a:avLst/>
            </a:prstGeom>
            <a:solidFill>
              <a:schemeClr val="bg1"/>
            </a:solidFill>
            <a:ln w="9525" algn="ctr">
              <a:solidFill>
                <a:schemeClr val="bg2"/>
              </a:solidFill>
              <a:round/>
            </a:ln>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70" name="矩形 114"/>
            <p:cNvSpPr>
              <a:spLocks noChangeArrowheads="1"/>
            </p:cNvSpPr>
            <p:nvPr/>
          </p:nvSpPr>
          <p:spPr bwMode="auto">
            <a:xfrm>
              <a:off x="7969250" y="2044092"/>
              <a:ext cx="676275" cy="1389063"/>
            </a:xfrm>
            <a:prstGeom prst="rect">
              <a:avLst/>
            </a:prstGeom>
            <a:solidFill>
              <a:schemeClr val="bg1"/>
            </a:solidFill>
            <a:ln w="9525" algn="ctr">
              <a:solidFill>
                <a:schemeClr val="bg2"/>
              </a:solidFill>
              <a:round/>
            </a:ln>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71" name="TextBox 115"/>
            <p:cNvSpPr txBox="1">
              <a:spLocks noChangeArrowheads="1"/>
            </p:cNvSpPr>
            <p:nvPr/>
          </p:nvSpPr>
          <p:spPr bwMode="auto">
            <a:xfrm>
              <a:off x="6359525" y="1747230"/>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VM1</a:t>
              </a:r>
              <a:endParaRPr lang="zh-CN" altLang="en-US" b="1" smtClean="0">
                <a:solidFill>
                  <a:srgbClr val="000000"/>
                </a:solidFill>
                <a:latin typeface="+mn-lt"/>
                <a:ea typeface="+mn-ea"/>
              </a:endParaRPr>
            </a:p>
          </p:txBody>
        </p:sp>
        <p:sp>
          <p:nvSpPr>
            <p:cNvPr id="45072" name="TextBox 116"/>
            <p:cNvSpPr txBox="1">
              <a:spLocks noChangeArrowheads="1"/>
            </p:cNvSpPr>
            <p:nvPr/>
          </p:nvSpPr>
          <p:spPr bwMode="auto">
            <a:xfrm>
              <a:off x="8083550" y="175675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b="1" smtClean="0">
                  <a:solidFill>
                    <a:srgbClr val="000000"/>
                  </a:solidFill>
                  <a:latin typeface="+mn-lt"/>
                  <a:ea typeface="+mn-ea"/>
                </a:rPr>
                <a:t>VM2</a:t>
              </a:r>
              <a:endParaRPr lang="zh-CN" altLang="en-US" b="1" smtClean="0">
                <a:solidFill>
                  <a:srgbClr val="000000"/>
                </a:solidFill>
                <a:latin typeface="+mn-lt"/>
                <a:ea typeface="+mn-ea"/>
              </a:endParaRPr>
            </a:p>
          </p:txBody>
        </p:sp>
        <p:sp>
          <p:nvSpPr>
            <p:cNvPr id="45073" name="椭圆 117"/>
            <p:cNvSpPr>
              <a:spLocks noChangeArrowheads="1"/>
            </p:cNvSpPr>
            <p:nvPr/>
          </p:nvSpPr>
          <p:spPr bwMode="auto">
            <a:xfrm>
              <a:off x="7112000" y="2318730"/>
              <a:ext cx="666750" cy="647700"/>
            </a:xfrm>
            <a:prstGeom prst="ellipse">
              <a:avLst/>
            </a:prstGeom>
            <a:noFill/>
            <a:ln w="9525" algn="ctr">
              <a:solidFill>
                <a:schemeClr val="bg2"/>
              </a:solidFill>
              <a:round/>
            </a:ln>
            <a:extLst>
              <a:ext uri="{909E8E84-426E-40DD-AFC4-6F175D3DCCD1}">
                <a14:hiddenFill xmlns:a14="http://schemas.microsoft.com/office/drawing/2010/main">
                  <a:solidFill>
                    <a:srgbClr val="FFFFFF"/>
                  </a:solidFill>
                </a14:hiddenFill>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74" name="TextBox 118"/>
            <p:cNvSpPr txBox="1">
              <a:spLocks noChangeArrowheads="1"/>
            </p:cNvSpPr>
            <p:nvPr/>
          </p:nvSpPr>
          <p:spPr bwMode="auto">
            <a:xfrm>
              <a:off x="7112000" y="252828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smtClean="0">
                  <a:solidFill>
                    <a:srgbClr val="000000"/>
                  </a:solidFill>
                  <a:latin typeface="+mn-lt"/>
                  <a:ea typeface="+mn-ea"/>
                </a:rPr>
                <a:t>内存气泡</a:t>
              </a:r>
              <a:endParaRPr lang="zh-CN" altLang="en-US" b="1" smtClean="0">
                <a:solidFill>
                  <a:srgbClr val="000000"/>
                </a:solidFill>
                <a:latin typeface="+mn-lt"/>
                <a:ea typeface="+mn-ea"/>
              </a:endParaRPr>
            </a:p>
          </p:txBody>
        </p:sp>
        <p:sp>
          <p:nvSpPr>
            <p:cNvPr id="45075" name="右箭头 119"/>
            <p:cNvSpPr>
              <a:spLocks noChangeArrowheads="1"/>
            </p:cNvSpPr>
            <p:nvPr/>
          </p:nvSpPr>
          <p:spPr bwMode="auto">
            <a:xfrm>
              <a:off x="7112000" y="2013930"/>
              <a:ext cx="719138" cy="179387"/>
            </a:xfrm>
            <a:prstGeom prst="rightArrow">
              <a:avLst>
                <a:gd name="adj1" fmla="val 50000"/>
                <a:gd name="adj2" fmla="val 50111"/>
              </a:avLst>
            </a:prstGeom>
            <a:noFill/>
            <a:ln w="9525" algn="ctr">
              <a:solidFill>
                <a:schemeClr val="bg2"/>
              </a:solidFill>
              <a:round/>
            </a:ln>
            <a:extLst>
              <a:ext uri="{909E8E84-426E-40DD-AFC4-6F175D3DCCD1}">
                <a14:hiddenFill xmlns:a14="http://schemas.microsoft.com/office/drawing/2010/main">
                  <a:solidFill>
                    <a:srgbClr val="FFFFFF"/>
                  </a:solidFill>
                </a14:hiddenFill>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45076" name="左箭头 120"/>
            <p:cNvSpPr>
              <a:spLocks noChangeArrowheads="1"/>
            </p:cNvSpPr>
            <p:nvPr/>
          </p:nvSpPr>
          <p:spPr bwMode="auto">
            <a:xfrm>
              <a:off x="7121525" y="3147405"/>
              <a:ext cx="720725" cy="179387"/>
            </a:xfrm>
            <a:prstGeom prst="leftArrow">
              <a:avLst>
                <a:gd name="adj1" fmla="val 50000"/>
                <a:gd name="adj2" fmla="val 50221"/>
              </a:avLst>
            </a:prstGeom>
            <a:noFill/>
            <a:ln w="9525" algn="ctr">
              <a:solidFill>
                <a:schemeClr val="bg2"/>
              </a:solidFill>
              <a:round/>
            </a:ln>
            <a:extLst>
              <a:ext uri="{909E8E84-426E-40DD-AFC4-6F175D3DCCD1}">
                <a14:hiddenFill xmlns:a14="http://schemas.microsoft.com/office/drawing/2010/main">
                  <a:solidFill>
                    <a:srgbClr val="FFFFFF"/>
                  </a:solidFill>
                </a14:hiddenFill>
              </a:ext>
            </a:extLst>
          </p:spPr>
          <p:txBody>
            <a:bodyPr lIns="91257" tIns="45631" rIns="91257" bIns="45631"/>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000000"/>
                </a:solidFill>
                <a:latin typeface="+mn-lt"/>
                <a:ea typeface="+mn-ea"/>
              </a:endParaRPr>
            </a:p>
          </p:txBody>
        </p:sp>
        <p:sp>
          <p:nvSpPr>
            <p:cNvPr id="55" name="矩形 54"/>
            <p:cNvSpPr/>
            <p:nvPr/>
          </p:nvSpPr>
          <p:spPr bwMode="auto">
            <a:xfrm>
              <a:off x="6264275" y="3156930"/>
              <a:ext cx="676275" cy="257175"/>
            </a:xfrm>
            <a:prstGeom prst="rect">
              <a:avLst/>
            </a:prstGeom>
            <a:solidFill>
              <a:schemeClr val="accent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56" name="矩形 55"/>
            <p:cNvSpPr/>
            <p:nvPr/>
          </p:nvSpPr>
          <p:spPr bwMode="auto">
            <a:xfrm>
              <a:off x="7969250" y="2290155"/>
              <a:ext cx="676275" cy="1143000"/>
            </a:xfrm>
            <a:prstGeom prst="rect">
              <a:avLst/>
            </a:prstGeom>
            <a:solidFill>
              <a:schemeClr val="accent1">
                <a:lumMod val="75000"/>
              </a:schemeClr>
            </a:solidFill>
            <a:ln w="9525" cap="flat" cmpd="sng" algn="ctr">
              <a:solidFill>
                <a:schemeClr val="bg2"/>
              </a:solidFill>
              <a:prstDash val="solid"/>
              <a:round/>
              <a:headEnd type="none" w="med" len="med"/>
              <a:tailEnd type="none" w="med" len="med"/>
            </a:ln>
            <a:effectLst/>
          </p:spPr>
          <p:txBody>
            <a:bodyPr lIns="91257" tIns="45631" rIns="91257" bIns="45631"/>
            <a:lstStyle/>
            <a:p>
              <a:pPr eaLnBrk="1" hangingPunct="1">
                <a:defRPr/>
              </a:pPr>
              <a:endParaRPr lang="zh-CN" altLang="en-US" sz="2000" b="1" dirty="0">
                <a:solidFill>
                  <a:srgbClr val="000000"/>
                </a:solidFill>
                <a:latin typeface="+mn-lt"/>
                <a:ea typeface="+mn-ea"/>
              </a:endParaRPr>
            </a:p>
          </p:txBody>
        </p:sp>
        <p:sp>
          <p:nvSpPr>
            <p:cNvPr id="45079" name="TextBox 123"/>
            <p:cNvSpPr txBox="1">
              <a:spLocks noChangeArrowheads="1"/>
            </p:cNvSpPr>
            <p:nvPr/>
          </p:nvSpPr>
          <p:spPr bwMode="auto">
            <a:xfrm>
              <a:off x="6369050" y="2252055"/>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smtClean="0">
                  <a:solidFill>
                    <a:srgbClr val="000000"/>
                  </a:solidFill>
                  <a:latin typeface="+mn-lt"/>
                  <a:ea typeface="+mn-ea"/>
                </a:rPr>
                <a:t>空闲</a:t>
              </a:r>
              <a:endParaRPr lang="zh-CN" altLang="en-US" b="1" smtClean="0">
                <a:solidFill>
                  <a:srgbClr val="000000"/>
                </a:solidFill>
                <a:latin typeface="+mn-lt"/>
                <a:ea typeface="+mn-ea"/>
              </a:endParaRPr>
            </a:p>
          </p:txBody>
        </p:sp>
        <p:sp>
          <p:nvSpPr>
            <p:cNvPr id="45080" name="TextBox 124"/>
            <p:cNvSpPr txBox="1">
              <a:spLocks noChangeArrowheads="1"/>
            </p:cNvSpPr>
            <p:nvPr/>
          </p:nvSpPr>
          <p:spPr bwMode="auto">
            <a:xfrm>
              <a:off x="6340475" y="3166455"/>
              <a:ext cx="600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dirty="0" smtClean="0">
                  <a:solidFill>
                    <a:srgbClr val="000000"/>
                  </a:solidFill>
                  <a:latin typeface="+mn-lt"/>
                  <a:ea typeface="+mn-ea"/>
                </a:rPr>
                <a:t>已使用</a:t>
              </a:r>
              <a:endParaRPr lang="zh-CN" altLang="en-US" b="1" dirty="0" smtClean="0">
                <a:solidFill>
                  <a:srgbClr val="000000"/>
                </a:solidFill>
                <a:latin typeface="+mn-lt"/>
                <a:ea typeface="+mn-ea"/>
              </a:endParaRPr>
            </a:p>
          </p:txBody>
        </p:sp>
        <p:sp>
          <p:nvSpPr>
            <p:cNvPr id="45081" name="TextBox 125"/>
            <p:cNvSpPr txBox="1">
              <a:spLocks noChangeArrowheads="1"/>
            </p:cNvSpPr>
            <p:nvPr/>
          </p:nvSpPr>
          <p:spPr bwMode="auto">
            <a:xfrm>
              <a:off x="8054975" y="2747355"/>
              <a:ext cx="596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dirty="0" smtClean="0">
                  <a:solidFill>
                    <a:srgbClr val="000000"/>
                  </a:solidFill>
                  <a:latin typeface="+mn-lt"/>
                  <a:ea typeface="+mn-ea"/>
                </a:rPr>
                <a:t>已使用</a:t>
              </a:r>
              <a:endParaRPr lang="zh-CN" altLang="en-US" b="1" dirty="0" smtClean="0">
                <a:solidFill>
                  <a:srgbClr val="000000"/>
                </a:solidFill>
                <a:latin typeface="+mn-lt"/>
                <a:ea typeface="+mn-ea"/>
              </a:endParaRPr>
            </a:p>
          </p:txBody>
        </p:sp>
        <p:sp>
          <p:nvSpPr>
            <p:cNvPr id="45082" name="TextBox 126"/>
            <p:cNvSpPr txBox="1">
              <a:spLocks noChangeArrowheads="1"/>
            </p:cNvSpPr>
            <p:nvPr/>
          </p:nvSpPr>
          <p:spPr bwMode="auto">
            <a:xfrm>
              <a:off x="8102600" y="2052030"/>
              <a:ext cx="466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57" tIns="45631" rIns="91257" bIns="45631">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smtClean="0">
                  <a:solidFill>
                    <a:srgbClr val="000000"/>
                  </a:solidFill>
                  <a:latin typeface="+mn-lt"/>
                  <a:ea typeface="+mn-ea"/>
                </a:rPr>
                <a:t>空闲</a:t>
              </a:r>
              <a:endParaRPr lang="zh-CN" altLang="en-US" b="1" smtClean="0">
                <a:solidFill>
                  <a:srgbClr val="000000"/>
                </a:solidFill>
                <a:latin typeface="+mn-lt"/>
                <a:ea typeface="+mn-ea"/>
              </a:endParaRPr>
            </a:p>
          </p:txBody>
        </p:sp>
      </p:grpSp>
      <p:sp>
        <p:nvSpPr>
          <p:cNvPr id="45064" name="Rectangle 13"/>
          <p:cNvSpPr>
            <a:spLocks noChangeArrowheads="1"/>
          </p:cNvSpPr>
          <p:nvPr/>
        </p:nvSpPr>
        <p:spPr bwMode="black">
          <a:xfrm>
            <a:off x="6064250" y="3392488"/>
            <a:ext cx="26860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31" tIns="41614" rIns="83231" bIns="4161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25000"/>
              </a:lnSpc>
              <a:spcBef>
                <a:spcPct val="50000"/>
              </a:spcBef>
              <a:defRPr/>
            </a:pPr>
            <a:r>
              <a:rPr lang="zh-CN" altLang="en-US" sz="1400" b="1" smtClean="0">
                <a:solidFill>
                  <a:srgbClr val="C00000"/>
                </a:solidFill>
                <a:latin typeface="+mn-lt"/>
                <a:ea typeface="+mn-ea"/>
              </a:rPr>
              <a:t>内存气泡</a:t>
            </a:r>
            <a:r>
              <a:rPr lang="zh-CN" altLang="en-US" sz="1400" smtClean="0">
                <a:solidFill>
                  <a:srgbClr val="000000"/>
                </a:solidFill>
                <a:latin typeface="+mn-lt"/>
                <a:ea typeface="+mn-ea"/>
              </a:rPr>
              <a:t>：从较为空闲的虚拟机内存释放给内存使用率较高的虚拟机，从而提升内存利用率</a:t>
            </a:r>
            <a:endParaRPr lang="en-US" altLang="zh-CN" sz="1400" smtClean="0">
              <a:solidFill>
                <a:srgbClr val="000000"/>
              </a:solidFill>
              <a:latin typeface="+mn-lt"/>
              <a:ea typeface="+mn-ea"/>
            </a:endParaRPr>
          </a:p>
        </p:txBody>
      </p:sp>
      <p:sp>
        <p:nvSpPr>
          <p:cNvPr id="45065" name="TextBox 129"/>
          <p:cNvSpPr txBox="1">
            <a:spLocks noChangeArrowheads="1"/>
          </p:cNvSpPr>
          <p:nvPr/>
        </p:nvSpPr>
        <p:spPr bwMode="auto">
          <a:xfrm>
            <a:off x="449263" y="5457825"/>
            <a:ext cx="8334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40" rIns="91275" bIns="4564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ts val="2400"/>
              </a:lnSpc>
              <a:buFont typeface="Arial" panose="020B0604020202020204" pitchFamily="34" charset="0"/>
              <a:buChar char="•"/>
              <a:defRPr/>
            </a:pPr>
            <a:r>
              <a:rPr lang="zh-CN" altLang="en-US" sz="1400" smtClean="0">
                <a:latin typeface="+mn-lt"/>
                <a:ea typeface="+mn-ea"/>
              </a:rPr>
              <a:t>内存复用比提升至</a:t>
            </a:r>
            <a:r>
              <a:rPr lang="en-US" altLang="zh-CN" sz="1400" b="1" smtClean="0">
                <a:solidFill>
                  <a:srgbClr val="C00000"/>
                </a:solidFill>
                <a:latin typeface="+mn-lt"/>
                <a:ea typeface="+mn-ea"/>
              </a:rPr>
              <a:t>150%</a:t>
            </a:r>
            <a:r>
              <a:rPr lang="zh-CN" altLang="en-US" sz="1400" smtClean="0">
                <a:latin typeface="+mn-lt"/>
                <a:ea typeface="+mn-ea"/>
              </a:rPr>
              <a:t>，业界领先</a:t>
            </a:r>
            <a:endParaRPr lang="en-US" altLang="zh-CN" sz="1400" smtClean="0">
              <a:latin typeface="+mn-lt"/>
              <a:ea typeface="+mn-ea"/>
            </a:endParaRPr>
          </a:p>
          <a:p>
            <a:pPr eaLnBrk="1" hangingPunct="1">
              <a:lnSpc>
                <a:spcPts val="2400"/>
              </a:lnSpc>
              <a:buFont typeface="Arial" panose="020B0604020202020204" pitchFamily="34" charset="0"/>
              <a:buChar char="•"/>
              <a:defRPr/>
            </a:pPr>
            <a:r>
              <a:rPr lang="zh-CN" altLang="en-US" sz="1400" smtClean="0">
                <a:latin typeface="+mn-lt"/>
                <a:ea typeface="+mn-ea"/>
              </a:rPr>
              <a:t>同等内存资源条件下，虚拟机密度</a:t>
            </a:r>
            <a:r>
              <a:rPr lang="zh-CN" altLang="en-US" sz="1400" b="1" smtClean="0">
                <a:solidFill>
                  <a:srgbClr val="C00000"/>
                </a:solidFill>
                <a:latin typeface="+mn-lt"/>
                <a:ea typeface="+mn-ea"/>
              </a:rPr>
              <a:t>可提升</a:t>
            </a:r>
            <a:r>
              <a:rPr lang="en-US" altLang="zh-CN" sz="1400" b="1" smtClean="0">
                <a:solidFill>
                  <a:srgbClr val="C00000"/>
                </a:solidFill>
                <a:latin typeface="+mn-lt"/>
                <a:ea typeface="+mn-ea"/>
              </a:rPr>
              <a:t>50%</a:t>
            </a:r>
            <a:r>
              <a:rPr lang="zh-CN" altLang="en-US" sz="1400" b="1" smtClean="0">
                <a:solidFill>
                  <a:srgbClr val="C00000"/>
                </a:solidFill>
                <a:latin typeface="+mn-lt"/>
                <a:ea typeface="+mn-ea"/>
              </a:rPr>
              <a:t>，</a:t>
            </a:r>
            <a:r>
              <a:rPr lang="zh-CN" altLang="en-US" sz="1400" smtClean="0">
                <a:latin typeface="+mn-lt"/>
                <a:ea typeface="+mn-ea"/>
              </a:rPr>
              <a:t>从而降低硬件</a:t>
            </a:r>
            <a:r>
              <a:rPr lang="en-US" altLang="zh-CN" sz="1400" smtClean="0">
                <a:latin typeface="+mn-lt"/>
                <a:ea typeface="+mn-ea"/>
              </a:rPr>
              <a:t>(</a:t>
            </a:r>
            <a:r>
              <a:rPr lang="zh-CN" altLang="en-US" sz="1400" smtClean="0">
                <a:latin typeface="+mn-lt"/>
                <a:ea typeface="+mn-ea"/>
              </a:rPr>
              <a:t>内存</a:t>
            </a:r>
            <a:r>
              <a:rPr lang="en-US" altLang="zh-CN" sz="1400" smtClean="0">
                <a:latin typeface="+mn-lt"/>
                <a:ea typeface="+mn-ea"/>
              </a:rPr>
              <a:t>)</a:t>
            </a:r>
            <a:r>
              <a:rPr lang="zh-CN" altLang="en-US" sz="1400" smtClean="0">
                <a:latin typeface="+mn-lt"/>
                <a:ea typeface="+mn-ea"/>
              </a:rPr>
              <a:t>采购成本</a:t>
            </a:r>
            <a:endParaRPr lang="zh-CN" altLang="en-US" sz="1400" smtClean="0">
              <a:latin typeface="+mn-lt"/>
              <a:ea typeface="+mn-ea"/>
            </a:endParaRPr>
          </a:p>
        </p:txBody>
      </p:sp>
      <p:sp>
        <p:nvSpPr>
          <p:cNvPr id="63" name="矩形 62"/>
          <p:cNvSpPr/>
          <p:nvPr/>
        </p:nvSpPr>
        <p:spPr>
          <a:xfrm>
            <a:off x="431800" y="4941888"/>
            <a:ext cx="1982788" cy="646112"/>
          </a:xfrm>
          <a:prstGeom prst="rect">
            <a:avLst/>
          </a:prstGeom>
        </p:spPr>
        <p:txBody>
          <a:bodyPr wrap="none">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技术特点与价值</a:t>
            </a:r>
            <a:endParaRPr lang="en-US" altLang="zh-CN" sz="1800" b="1" kern="0" dirty="0">
              <a:solidFill>
                <a:srgbClr val="990000"/>
              </a:solidFill>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8"/>
          <p:cNvSpPr>
            <a:spLocks noGrp="1"/>
          </p:cNvSpPr>
          <p:nvPr>
            <p:ph type="title"/>
          </p:nvPr>
        </p:nvSpPr>
        <p:spPr/>
        <p:txBody>
          <a:bodyPr/>
          <a:lstStyle/>
          <a:p>
            <a:pPr eaLnBrk="1" hangingPunct="1">
              <a:defRPr/>
            </a:pPr>
            <a:r>
              <a:rPr lang="zh-CN" altLang="en-US" sz="2800" dirty="0" smtClean="0">
                <a:latin typeface="+mn-lt"/>
                <a:ea typeface="微软雅黑" panose="020B0503020204020204" charset="-122"/>
              </a:rPr>
              <a:t>虚拟机热迁移技术</a:t>
            </a:r>
            <a:r>
              <a:rPr lang="en-US" altLang="zh-CN" sz="2800" dirty="0" smtClean="0">
                <a:latin typeface="+mn-lt"/>
                <a:ea typeface="微软雅黑" panose="020B0503020204020204" charset="-122"/>
              </a:rPr>
              <a:t>(</a:t>
            </a:r>
            <a:r>
              <a:rPr lang="en-US" altLang="zh-CN" sz="2800" dirty="0" smtClean="0">
                <a:ea typeface="微软雅黑" panose="020B0503020204020204" charset="-122"/>
              </a:rPr>
              <a:t>VM Motion</a:t>
            </a:r>
            <a:r>
              <a:rPr lang="en-US" altLang="zh-CN" sz="2800" dirty="0" smtClean="0">
                <a:latin typeface="+mn-lt"/>
                <a:ea typeface="微软雅黑" panose="020B0503020204020204" charset="-122"/>
              </a:rPr>
              <a:t>)</a:t>
            </a:r>
            <a:endParaRPr lang="zh-CN" altLang="en-US" sz="2800" dirty="0" smtClean="0">
              <a:latin typeface="+mn-lt"/>
              <a:ea typeface="微软雅黑" panose="020B0503020204020204" charset="-122"/>
            </a:endParaRPr>
          </a:p>
        </p:txBody>
      </p:sp>
      <p:sp>
        <p:nvSpPr>
          <p:cNvPr id="5" name="TextBox 4"/>
          <p:cNvSpPr txBox="1"/>
          <p:nvPr/>
        </p:nvSpPr>
        <p:spPr>
          <a:xfrm>
            <a:off x="4787900" y="1449388"/>
            <a:ext cx="4176713" cy="2400300"/>
          </a:xfrm>
          <a:prstGeom prst="rect">
            <a:avLst/>
          </a:prstGeom>
          <a:noFill/>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基于内存压缩传输技术，虚拟机热迁移效率</a:t>
            </a:r>
            <a:r>
              <a:rPr lang="zh-CN" altLang="en-US" sz="1200" b="1" kern="0" dirty="0">
                <a:solidFill>
                  <a:srgbClr val="C00000"/>
                </a:solidFill>
                <a:latin typeface="+mn-lt"/>
                <a:ea typeface="+mn-ea"/>
              </a:rPr>
              <a:t>大幅提升</a:t>
            </a:r>
            <a:endParaRPr lang="en-US" altLang="zh-CN" sz="1200" b="1" kern="0" dirty="0">
              <a:solidFill>
                <a:srgbClr val="C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支持源主机和目的主机是</a:t>
            </a:r>
            <a:r>
              <a:rPr lang="zh-CN" altLang="en-US" sz="1200" b="1" kern="0" dirty="0">
                <a:solidFill>
                  <a:srgbClr val="C00000"/>
                </a:solidFill>
                <a:latin typeface="+mn-lt"/>
                <a:ea typeface="+mn-ea"/>
              </a:rPr>
              <a:t>异构</a:t>
            </a:r>
            <a:r>
              <a:rPr lang="en-US" altLang="zh-CN" sz="1200" b="1" kern="0" dirty="0">
                <a:solidFill>
                  <a:srgbClr val="C00000"/>
                </a:solidFill>
                <a:latin typeface="+mn-lt"/>
                <a:ea typeface="+mn-ea"/>
              </a:rPr>
              <a:t>CPU</a:t>
            </a:r>
            <a:r>
              <a:rPr lang="zh-CN" altLang="en-US" sz="1200" b="1" kern="0" dirty="0">
                <a:solidFill>
                  <a:srgbClr val="C00000"/>
                </a:solidFill>
                <a:latin typeface="+mn-lt"/>
                <a:ea typeface="+mn-ea"/>
              </a:rPr>
              <a:t>场景下</a:t>
            </a:r>
            <a:r>
              <a:rPr lang="zh-CN" altLang="en-US" sz="1200" kern="0" dirty="0">
                <a:latin typeface="+mn-lt"/>
                <a:ea typeface="+mn-ea"/>
              </a:rPr>
              <a:t>的虚拟机热迁移</a:t>
            </a:r>
            <a:endParaRPr lang="en-US" altLang="zh-CN" sz="1200" kern="0" dirty="0">
              <a:latin typeface="+mn-lt"/>
              <a:ea typeface="+mn-ea"/>
            </a:endParaRPr>
          </a:p>
          <a:p>
            <a:pPr eaLnBrk="1" fontAlgn="auto" hangingPunct="1">
              <a:lnSpc>
                <a:spcPct val="150000"/>
              </a:lnSpc>
              <a:spcBef>
                <a:spcPts val="0"/>
              </a:spcBef>
              <a:spcAft>
                <a:spcPts val="0"/>
              </a:spcAft>
              <a:buSzPct val="80000"/>
              <a:defRPr/>
            </a:pPr>
            <a:endParaRPr lang="en-US" altLang="zh-CN" sz="1600" kern="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 适用场景</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可容忍短时间中断，但必须要快速恢复业务。比如轻量级数据库业务，桌面云业务 </a:t>
            </a:r>
            <a:endParaRPr lang="zh-CN" altLang="en-US" sz="1200" kern="0" dirty="0">
              <a:latin typeface="+mn-lt"/>
              <a:ea typeface="+mn-ea"/>
            </a:endParaRPr>
          </a:p>
        </p:txBody>
      </p:sp>
      <p:sp>
        <p:nvSpPr>
          <p:cNvPr id="23" name="矩形 22"/>
          <p:cNvSpPr/>
          <p:nvPr/>
        </p:nvSpPr>
        <p:spPr>
          <a:xfrm>
            <a:off x="503238" y="5553075"/>
            <a:ext cx="8237537" cy="400050"/>
          </a:xfrm>
          <a:prstGeom prst="rect">
            <a:avLst/>
          </a:prstGeom>
          <a:solidFill>
            <a:schemeClr val="bg1">
              <a:lumMod val="85000"/>
            </a:schemeClr>
          </a:solidFill>
        </p:spPr>
        <p:txBody>
          <a:bodyPr>
            <a:spAutoFit/>
          </a:bodyPr>
          <a:lstStyle/>
          <a:p>
            <a:pPr algn="ctr" eaLnBrk="1" hangingPunct="1">
              <a:defRPr/>
            </a:pPr>
            <a:r>
              <a:rPr lang="zh-CN" altLang="en-US" sz="2000" b="1" dirty="0">
                <a:solidFill>
                  <a:srgbClr val="990000"/>
                </a:solidFill>
                <a:latin typeface="+mn-lt"/>
                <a:ea typeface="+mn-ea"/>
              </a:rPr>
              <a:t>虚拟机热迁移过程中，短时间中断虚拟机业务，用户无感知</a:t>
            </a:r>
            <a:endParaRPr lang="zh-CN" altLang="en-US" sz="2000" b="1" dirty="0">
              <a:solidFill>
                <a:srgbClr val="990000"/>
              </a:solidFill>
              <a:latin typeface="+mn-lt"/>
              <a:ea typeface="+mn-ea"/>
            </a:endParaRPr>
          </a:p>
        </p:txBody>
      </p:sp>
      <p:grpSp>
        <p:nvGrpSpPr>
          <p:cNvPr id="47109" name="组合 23"/>
          <p:cNvGrpSpPr/>
          <p:nvPr/>
        </p:nvGrpSpPr>
        <p:grpSpPr bwMode="auto">
          <a:xfrm>
            <a:off x="719138" y="1517650"/>
            <a:ext cx="4006850" cy="3276600"/>
            <a:chOff x="520700" y="1672546"/>
            <a:chExt cx="4205288" cy="2541731"/>
          </a:xfrm>
        </p:grpSpPr>
        <p:sp>
          <p:nvSpPr>
            <p:cNvPr id="47110" name="矩形 5"/>
            <p:cNvSpPr>
              <a:spLocks noChangeArrowheads="1"/>
            </p:cNvSpPr>
            <p:nvPr/>
          </p:nvSpPr>
          <p:spPr bwMode="auto">
            <a:xfrm>
              <a:off x="544026" y="3152759"/>
              <a:ext cx="1916039" cy="306634"/>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dirty="0" smtClean="0">
                  <a:solidFill>
                    <a:srgbClr val="2D2015"/>
                  </a:solidFill>
                  <a:latin typeface="+mn-lt"/>
                  <a:ea typeface="+mn-ea"/>
                </a:rPr>
                <a:t>FusionCompute</a:t>
              </a:r>
              <a:endParaRPr lang="zh-CN" altLang="en-US" sz="1200" b="1" dirty="0" smtClean="0">
                <a:solidFill>
                  <a:srgbClr val="2D2015"/>
                </a:solidFill>
                <a:latin typeface="+mn-lt"/>
                <a:ea typeface="+mn-ea"/>
              </a:endParaRPr>
            </a:p>
          </p:txBody>
        </p:sp>
        <p:grpSp>
          <p:nvGrpSpPr>
            <p:cNvPr id="47111" name="组合 44"/>
            <p:cNvGrpSpPr/>
            <p:nvPr/>
          </p:nvGrpSpPr>
          <p:grpSpPr bwMode="auto">
            <a:xfrm>
              <a:off x="614363" y="1679629"/>
              <a:ext cx="554037" cy="1333500"/>
              <a:chOff x="1685925" y="1240660"/>
              <a:chExt cx="485775" cy="815181"/>
            </a:xfrm>
          </p:grpSpPr>
          <p:sp>
            <p:nvSpPr>
              <p:cNvPr id="47125" name="Rectangle 8"/>
              <p:cNvSpPr>
                <a:spLocks noChangeArrowheads="1"/>
              </p:cNvSpPr>
              <p:nvPr/>
            </p:nvSpPr>
            <p:spPr bwMode="auto">
              <a:xfrm>
                <a:off x="1685609" y="1240847"/>
                <a:ext cx="486460" cy="81528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B2B2B2"/>
                  </a:solidFill>
                  <a:latin typeface="+mn-lt"/>
                  <a:ea typeface="+mn-ea"/>
                  <a:cs typeface="Arial" panose="020B0604020202020204" pitchFamily="34" charset="0"/>
                </a:endParaRPr>
              </a:p>
            </p:txBody>
          </p:sp>
          <p:pic>
            <p:nvPicPr>
              <p:cNvPr id="4712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355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7" name="TextBox 170"/>
              <p:cNvSpPr txBox="1">
                <a:spLocks noChangeArrowheads="1"/>
              </p:cNvSpPr>
              <p:nvPr/>
            </p:nvSpPr>
            <p:spPr bwMode="auto">
              <a:xfrm>
                <a:off x="1685609" y="1279993"/>
                <a:ext cx="486460" cy="11668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FFFFFF"/>
                    </a:solidFill>
                    <a:latin typeface="+mn-lt"/>
                    <a:ea typeface="+mn-ea"/>
                    <a:cs typeface="Arial" panose="020B0604020202020204" pitchFamily="34" charset="0"/>
                  </a:rPr>
                  <a:t>App</a:t>
                </a:r>
                <a:endParaRPr lang="zh-CN" altLang="en-US" b="1" smtClean="0">
                  <a:solidFill>
                    <a:srgbClr val="FFFFFF"/>
                  </a:solidFill>
                  <a:latin typeface="+mn-lt"/>
                  <a:ea typeface="+mn-ea"/>
                  <a:cs typeface="Arial" panose="020B0604020202020204" pitchFamily="34" charset="0"/>
                </a:endParaRPr>
              </a:p>
            </p:txBody>
          </p:sp>
        </p:grpSp>
        <p:sp>
          <p:nvSpPr>
            <p:cNvPr id="47112" name="矩形 10"/>
            <p:cNvSpPr>
              <a:spLocks noChangeArrowheads="1"/>
            </p:cNvSpPr>
            <p:nvPr/>
          </p:nvSpPr>
          <p:spPr bwMode="auto">
            <a:xfrm>
              <a:off x="2778293" y="3146603"/>
              <a:ext cx="1916039" cy="29185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rgbClr val="2D2015"/>
                  </a:solidFill>
                  <a:latin typeface="+mn-lt"/>
                  <a:ea typeface="+mn-ea"/>
                </a:rPr>
                <a:t>FusionCompute</a:t>
              </a:r>
              <a:endParaRPr lang="zh-CN" altLang="en-US" sz="1200" b="1" smtClean="0">
                <a:solidFill>
                  <a:srgbClr val="2D2015"/>
                </a:solidFill>
                <a:latin typeface="+mn-lt"/>
                <a:ea typeface="+mn-ea"/>
              </a:endParaRPr>
            </a:p>
          </p:txBody>
        </p:sp>
        <p:grpSp>
          <p:nvGrpSpPr>
            <p:cNvPr id="47113" name="组合 42"/>
            <p:cNvGrpSpPr/>
            <p:nvPr/>
          </p:nvGrpSpPr>
          <p:grpSpPr bwMode="auto">
            <a:xfrm>
              <a:off x="1527175" y="1679629"/>
              <a:ext cx="554038" cy="1333500"/>
              <a:chOff x="495300" y="1259098"/>
              <a:chExt cx="485775" cy="815181"/>
            </a:xfrm>
          </p:grpSpPr>
          <p:sp>
            <p:nvSpPr>
              <p:cNvPr id="47122" name="Rectangle 8"/>
              <p:cNvSpPr>
                <a:spLocks noChangeArrowheads="1"/>
              </p:cNvSpPr>
              <p:nvPr/>
            </p:nvSpPr>
            <p:spPr bwMode="auto">
              <a:xfrm>
                <a:off x="495179" y="1259285"/>
                <a:ext cx="486459" cy="81528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B2B2B2"/>
                  </a:solidFill>
                  <a:latin typeface="+mn-lt"/>
                  <a:ea typeface="+mn-ea"/>
                  <a:cs typeface="Arial" panose="020B0604020202020204" pitchFamily="34" charset="0"/>
                </a:endParaRPr>
              </a:p>
            </p:txBody>
          </p:sp>
          <p:sp>
            <p:nvSpPr>
              <p:cNvPr id="47123" name="TextBox 170"/>
              <p:cNvSpPr txBox="1">
                <a:spLocks noChangeArrowheads="1"/>
              </p:cNvSpPr>
              <p:nvPr/>
            </p:nvSpPr>
            <p:spPr bwMode="auto">
              <a:xfrm>
                <a:off x="495179" y="1280363"/>
                <a:ext cx="486459" cy="11668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FFFFFF"/>
                    </a:solidFill>
                    <a:latin typeface="+mn-lt"/>
                    <a:ea typeface="+mn-ea"/>
                    <a:cs typeface="Arial" panose="020B0604020202020204" pitchFamily="34" charset="0"/>
                  </a:rPr>
                  <a:t>App</a:t>
                </a:r>
                <a:endParaRPr lang="zh-CN" altLang="en-US" b="1" smtClean="0">
                  <a:solidFill>
                    <a:srgbClr val="FFFFFF"/>
                  </a:solidFill>
                  <a:latin typeface="+mn-lt"/>
                  <a:ea typeface="+mn-ea"/>
                  <a:cs typeface="Arial" panose="020B0604020202020204" pitchFamily="34" charset="0"/>
                </a:endParaRPr>
              </a:p>
            </p:txBody>
          </p:sp>
          <p:pic>
            <p:nvPicPr>
              <p:cNvPr id="47124" name="图片 104"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4" name="组合 42"/>
            <p:cNvGrpSpPr/>
            <p:nvPr/>
          </p:nvGrpSpPr>
          <p:grpSpPr bwMode="auto">
            <a:xfrm>
              <a:off x="4051300" y="1672546"/>
              <a:ext cx="554038" cy="1333500"/>
              <a:chOff x="495300" y="1263502"/>
              <a:chExt cx="485775" cy="815181"/>
            </a:xfrm>
          </p:grpSpPr>
          <p:sp>
            <p:nvSpPr>
              <p:cNvPr id="47119" name="Rectangle 8"/>
              <p:cNvSpPr>
                <a:spLocks noChangeArrowheads="1"/>
              </p:cNvSpPr>
              <p:nvPr/>
            </p:nvSpPr>
            <p:spPr bwMode="auto">
              <a:xfrm>
                <a:off x="495220" y="1263502"/>
                <a:ext cx="486460" cy="81528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B2B2B2"/>
                  </a:solidFill>
                  <a:latin typeface="+mn-lt"/>
                  <a:ea typeface="+mn-ea"/>
                  <a:cs typeface="Arial" panose="020B0604020202020204" pitchFamily="34" charset="0"/>
                </a:endParaRPr>
              </a:p>
            </p:txBody>
          </p:sp>
          <p:sp>
            <p:nvSpPr>
              <p:cNvPr id="47120" name="TextBox 170"/>
              <p:cNvSpPr txBox="1">
                <a:spLocks noChangeArrowheads="1"/>
              </p:cNvSpPr>
              <p:nvPr/>
            </p:nvSpPr>
            <p:spPr bwMode="auto">
              <a:xfrm>
                <a:off x="495220" y="1280064"/>
                <a:ext cx="486460" cy="11668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dirty="0" smtClean="0">
                    <a:solidFill>
                      <a:srgbClr val="FFFFFF"/>
                    </a:solidFill>
                    <a:latin typeface="+mn-lt"/>
                    <a:ea typeface="+mn-ea"/>
                    <a:cs typeface="Arial" panose="020B0604020202020204" pitchFamily="34" charset="0"/>
                  </a:rPr>
                  <a:t>App</a:t>
                </a:r>
                <a:endParaRPr lang="zh-CN" altLang="en-US" b="1" dirty="0" smtClean="0">
                  <a:solidFill>
                    <a:srgbClr val="FFFFFF"/>
                  </a:solidFill>
                  <a:latin typeface="+mn-lt"/>
                  <a:ea typeface="+mn-ea"/>
                  <a:cs typeface="Arial" panose="020B0604020202020204" pitchFamily="34" charset="0"/>
                </a:endParaRPr>
              </a:p>
            </p:txBody>
          </p:sp>
          <p:pic>
            <p:nvPicPr>
              <p:cNvPr id="47121" name="图片 153"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15" name="矩形 19"/>
            <p:cNvSpPr>
              <a:spLocks noChangeArrowheads="1"/>
            </p:cNvSpPr>
            <p:nvPr/>
          </p:nvSpPr>
          <p:spPr bwMode="auto">
            <a:xfrm>
              <a:off x="848925" y="3975374"/>
              <a:ext cx="854720" cy="23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400" b="1" smtClean="0">
                  <a:solidFill>
                    <a:srgbClr val="2D2015"/>
                  </a:solidFill>
                  <a:latin typeface="+mn-lt"/>
                  <a:ea typeface="+mn-ea"/>
                </a:rPr>
                <a:t>服务器</a:t>
              </a:r>
              <a:r>
                <a:rPr lang="en-US" altLang="zh-CN" sz="1400" b="1" smtClean="0">
                  <a:solidFill>
                    <a:srgbClr val="2D2015"/>
                  </a:solidFill>
                  <a:latin typeface="+mn-lt"/>
                  <a:ea typeface="+mn-ea"/>
                </a:rPr>
                <a:t>A</a:t>
              </a:r>
              <a:endParaRPr lang="zh-CN" altLang="en-US" sz="1400" b="1" smtClean="0">
                <a:solidFill>
                  <a:srgbClr val="2D2015"/>
                </a:solidFill>
                <a:latin typeface="+mn-lt"/>
                <a:ea typeface="+mn-ea"/>
              </a:endParaRPr>
            </a:p>
          </p:txBody>
        </p:sp>
        <p:sp>
          <p:nvSpPr>
            <p:cNvPr id="47116" name="矩形 20"/>
            <p:cNvSpPr>
              <a:spLocks noChangeArrowheads="1"/>
            </p:cNvSpPr>
            <p:nvPr/>
          </p:nvSpPr>
          <p:spPr bwMode="auto">
            <a:xfrm>
              <a:off x="3331445" y="3965522"/>
              <a:ext cx="853054" cy="23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400" b="1" smtClean="0">
                  <a:solidFill>
                    <a:srgbClr val="2D2015"/>
                  </a:solidFill>
                  <a:latin typeface="+mn-lt"/>
                  <a:ea typeface="+mn-ea"/>
                </a:rPr>
                <a:t>服务器</a:t>
              </a:r>
              <a:r>
                <a:rPr lang="en-US" altLang="zh-CN" sz="1400" b="1" smtClean="0">
                  <a:solidFill>
                    <a:srgbClr val="2D2015"/>
                  </a:solidFill>
                  <a:latin typeface="+mn-lt"/>
                  <a:ea typeface="+mn-ea"/>
                </a:rPr>
                <a:t>B</a:t>
              </a:r>
              <a:endParaRPr lang="zh-CN" altLang="en-US" sz="1400" b="1" smtClean="0">
                <a:solidFill>
                  <a:srgbClr val="2D2015"/>
                </a:solidFill>
                <a:latin typeface="+mn-lt"/>
                <a:ea typeface="+mn-ea"/>
              </a:endParaRPr>
            </a:p>
          </p:txBody>
        </p:sp>
        <p:pic>
          <p:nvPicPr>
            <p:cNvPr id="4711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3514725"/>
              <a:ext cx="19542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00" y="3515845"/>
              <a:ext cx="1954213" cy="30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bwMode="auto">
          <a:xfrm>
            <a:off x="4968875" y="1390650"/>
            <a:ext cx="3738563" cy="20351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endParaRPr>
          </a:p>
        </p:txBody>
      </p:sp>
      <p:pic>
        <p:nvPicPr>
          <p:cNvPr id="86"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2276475"/>
            <a:ext cx="1800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2716213" y="1319213"/>
            <a:ext cx="1774825" cy="866775"/>
          </a:xfrm>
          <a:prstGeom prst="roundRect">
            <a:avLst>
              <a:gd name="adj" fmla="val 16667"/>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8100000" scaled="1"/>
            <a:tileRect/>
          </a:gradFill>
          <a:ln w="38100" cmpd="sng">
            <a:solidFill>
              <a:schemeClr val="accent3">
                <a:lumMod val="75000"/>
              </a:schemeClr>
            </a:solidFill>
            <a:round/>
          </a:ln>
        </p:spPr>
        <p:txBody>
          <a:bodyPr wrap="none" lIns="81621" tIns="40811" rIns="81621" bIns="40811" anchor="ctr"/>
          <a:lstStyle/>
          <a:p>
            <a:pPr algn="ctr" defTabSz="815975" eaLnBrk="1" fontAlgn="auto" hangingPunct="1">
              <a:spcBef>
                <a:spcPts val="0"/>
              </a:spcBef>
              <a:spcAft>
                <a:spcPct val="40000"/>
              </a:spcAft>
              <a:buClr>
                <a:srgbClr val="7D9BC6"/>
              </a:buClr>
              <a:buFont typeface="Arial" panose="020B0604020202020204" pitchFamily="34" charset="0"/>
              <a:buChar char=""/>
              <a:defRPr/>
            </a:pPr>
            <a:endParaRPr lang="zh-CN" altLang="zh-CN" kern="0" dirty="0">
              <a:solidFill>
                <a:sysClr val="windowText" lastClr="000000"/>
              </a:solidFill>
              <a:latin typeface="+mn-lt"/>
              <a:ea typeface="+mn-ea"/>
            </a:endParaRPr>
          </a:p>
        </p:txBody>
      </p:sp>
      <p:grpSp>
        <p:nvGrpSpPr>
          <p:cNvPr id="2" name="Group 4"/>
          <p:cNvGrpSpPr/>
          <p:nvPr/>
        </p:nvGrpSpPr>
        <p:grpSpPr bwMode="auto">
          <a:xfrm>
            <a:off x="674438" y="1330047"/>
            <a:ext cx="1774129" cy="1963222"/>
            <a:chOff x="0" y="0"/>
            <a:chExt cx="2016" cy="1082"/>
          </a:xfr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8100000" scaled="1"/>
            <a:tileRect/>
          </a:gradFill>
        </p:grpSpPr>
        <p:sp>
          <p:nvSpPr>
            <p:cNvPr id="11" name="AutoShape 7"/>
            <p:cNvSpPr>
              <a:spLocks noChangeArrowheads="1"/>
            </p:cNvSpPr>
            <p:nvPr/>
          </p:nvSpPr>
          <p:spPr bwMode="auto">
            <a:xfrm>
              <a:off x="0" y="0"/>
              <a:ext cx="2016" cy="472"/>
            </a:xfrm>
            <a:prstGeom prst="roundRect">
              <a:avLst>
                <a:gd name="adj" fmla="val 16667"/>
              </a:avLst>
            </a:prstGeom>
            <a:grpFill/>
            <a:ln w="38100" cmpd="sng">
              <a:solidFill>
                <a:schemeClr val="accent3">
                  <a:lumMod val="75000"/>
                </a:schemeClr>
              </a:solidFill>
              <a:round/>
            </a:ln>
          </p:spPr>
          <p:txBody>
            <a:bodyPr wrap="none" anchor="ctr"/>
            <a:lstStyle/>
            <a:p>
              <a:pPr algn="ctr" defTabSz="815975" eaLnBrk="1" fontAlgn="auto" hangingPunct="1">
                <a:spcBef>
                  <a:spcPts val="0"/>
                </a:spcBef>
                <a:spcAft>
                  <a:spcPct val="40000"/>
                </a:spcAft>
                <a:buClr>
                  <a:srgbClr val="7D9BC6"/>
                </a:buClr>
                <a:buFont typeface="Arial" panose="020B0604020202020204" pitchFamily="34" charset="0"/>
                <a:buChar char=""/>
                <a:defRPr/>
              </a:pPr>
              <a:endParaRPr lang="zh-CN" altLang="zh-CN" kern="0" dirty="0">
                <a:solidFill>
                  <a:sysClr val="windowText" lastClr="000000"/>
                </a:solidFill>
                <a:latin typeface="+mn-lt"/>
                <a:ea typeface="+mn-ea"/>
              </a:endParaRPr>
            </a:p>
          </p:txBody>
        </p:sp>
        <p:sp>
          <p:nvSpPr>
            <p:cNvPr id="12" name="Text Box 8"/>
            <p:cNvSpPr txBox="1">
              <a:spLocks noChangeArrowheads="1"/>
            </p:cNvSpPr>
            <p:nvPr/>
          </p:nvSpPr>
          <p:spPr bwMode="auto">
            <a:xfrm>
              <a:off x="221" y="913"/>
              <a:ext cx="1408" cy="169"/>
            </a:xfrm>
            <a:prstGeom prst="rect">
              <a:avLst/>
            </a:prstGeom>
            <a:noFill/>
            <a:ln w="9525" cmpd="sng">
              <a:noFill/>
              <a:miter lim="800000"/>
            </a:ln>
          </p:spPr>
          <p:txBody>
            <a:bodyPr wrap="none"/>
            <a:lstStyle/>
            <a:p>
              <a:pPr algn="ctr" defTabSz="815975" eaLnBrk="1" fontAlgn="auto" hangingPunct="1">
                <a:lnSpc>
                  <a:spcPct val="87000"/>
                </a:lnSpc>
                <a:spcBef>
                  <a:spcPts val="0"/>
                </a:spcBef>
                <a:spcAft>
                  <a:spcPct val="40000"/>
                </a:spcAft>
                <a:buClr>
                  <a:srgbClr val="333333"/>
                </a:buClr>
                <a:buSzPct val="80000"/>
                <a:buFont typeface="Arial" panose="020B0604020202020204" pitchFamily="34" charset="0"/>
                <a:buChar char=""/>
                <a:defRPr/>
              </a:pPr>
              <a:r>
                <a:rPr lang="zh-CN" altLang="en-US" sz="1600" kern="0" dirty="0">
                  <a:solidFill>
                    <a:schemeClr val="tx1">
                      <a:lumMod val="75000"/>
                      <a:lumOff val="25000"/>
                    </a:schemeClr>
                  </a:solidFill>
                  <a:latin typeface="+mn-lt"/>
                  <a:ea typeface="+mn-ea"/>
                </a:rPr>
                <a:t>物理服务器</a:t>
              </a:r>
              <a:r>
                <a:rPr lang="en-US" altLang="zh-CN" sz="1600" kern="0" dirty="0">
                  <a:solidFill>
                    <a:schemeClr val="tx1">
                      <a:lumMod val="75000"/>
                      <a:lumOff val="25000"/>
                    </a:schemeClr>
                  </a:solidFill>
                  <a:latin typeface="+mn-lt"/>
                  <a:ea typeface="+mn-ea"/>
                </a:rPr>
                <a:t>A</a:t>
              </a:r>
              <a:endParaRPr lang="en-US" sz="1600" kern="0" dirty="0">
                <a:solidFill>
                  <a:schemeClr val="tx1">
                    <a:lumMod val="75000"/>
                    <a:lumOff val="25000"/>
                  </a:schemeClr>
                </a:solidFill>
                <a:latin typeface="+mn-lt"/>
                <a:ea typeface="+mn-ea"/>
              </a:endParaRPr>
            </a:p>
          </p:txBody>
        </p:sp>
      </p:grpSp>
      <p:sp>
        <p:nvSpPr>
          <p:cNvPr id="13" name="TextBox 12"/>
          <p:cNvSpPr txBox="1"/>
          <p:nvPr/>
        </p:nvSpPr>
        <p:spPr>
          <a:xfrm>
            <a:off x="5006975" y="1354138"/>
            <a:ext cx="3730625" cy="1466850"/>
          </a:xfrm>
          <a:prstGeom prst="rect">
            <a:avLst/>
          </a:prstGeom>
          <a:noFill/>
        </p:spPr>
        <p:txBody>
          <a:bodyPr lIns="81621" tIns="40811" rIns="81621" bIns="40811">
            <a:spAutoFit/>
          </a:bodyPr>
          <a:lstStyle/>
          <a:p>
            <a:pPr marL="165735" indent="-165735" defTabSz="815975" eaLnBrk="1" fontAlgn="auto" hangingPunct="1">
              <a:lnSpc>
                <a:spcPct val="150000"/>
              </a:lnSpc>
              <a:spcBef>
                <a:spcPts val="0"/>
              </a:spcBef>
              <a:spcAft>
                <a:spcPts val="0"/>
              </a:spcAft>
              <a:buFont typeface="Arial" panose="020B0604020202020204" pitchFamily="34" charset="0"/>
              <a:buChar char="•"/>
              <a:defRPr/>
            </a:pPr>
            <a:r>
              <a:rPr lang="zh-CN" altLang="en-US" sz="1200" kern="0" dirty="0">
                <a:solidFill>
                  <a:schemeClr val="tx1">
                    <a:lumMod val="65000"/>
                    <a:lumOff val="35000"/>
                  </a:schemeClr>
                </a:solidFill>
                <a:latin typeface="+mn-lt"/>
                <a:ea typeface="+mn-ea"/>
              </a:rPr>
              <a:t>支持主机、虚拟平台、虚拟机内部</a:t>
            </a:r>
            <a:r>
              <a:rPr lang="zh-CN" altLang="en-US" sz="1200" b="1" kern="0" dirty="0">
                <a:solidFill>
                  <a:srgbClr val="990000"/>
                </a:solidFill>
                <a:latin typeface="+mn-lt"/>
                <a:ea typeface="+mn-ea"/>
              </a:rPr>
              <a:t>多种故障场景</a:t>
            </a:r>
            <a:r>
              <a:rPr lang="zh-CN" altLang="en-US" sz="1200" kern="0" dirty="0">
                <a:solidFill>
                  <a:schemeClr val="tx1">
                    <a:lumMod val="65000"/>
                    <a:lumOff val="35000"/>
                  </a:schemeClr>
                </a:solidFill>
                <a:latin typeface="+mn-lt"/>
                <a:ea typeface="+mn-ea"/>
              </a:rPr>
              <a:t>的检测和虚拟机恢复</a:t>
            </a:r>
            <a:endParaRPr lang="en-US" altLang="zh-CN" sz="1200" kern="0" dirty="0">
              <a:solidFill>
                <a:schemeClr val="tx1">
                  <a:lumMod val="65000"/>
                  <a:lumOff val="35000"/>
                </a:schemeClr>
              </a:solidFill>
              <a:latin typeface="+mn-lt"/>
              <a:ea typeface="+mn-ea"/>
            </a:endParaRPr>
          </a:p>
          <a:p>
            <a:pPr marL="165735" indent="-165735" defTabSz="815975" eaLnBrk="1" fontAlgn="auto" hangingPunct="1">
              <a:lnSpc>
                <a:spcPct val="150000"/>
              </a:lnSpc>
              <a:spcBef>
                <a:spcPts val="0"/>
              </a:spcBef>
              <a:spcAft>
                <a:spcPts val="0"/>
              </a:spcAft>
              <a:buFont typeface="Arial" panose="020B0604020202020204" pitchFamily="34" charset="0"/>
              <a:buChar char="•"/>
              <a:defRPr/>
            </a:pPr>
            <a:r>
              <a:rPr lang="zh-CN" altLang="en-US" sz="1200" kern="0" dirty="0">
                <a:solidFill>
                  <a:schemeClr val="tx1">
                    <a:lumMod val="65000"/>
                    <a:lumOff val="35000"/>
                  </a:schemeClr>
                </a:solidFill>
                <a:latin typeface="+mn-lt"/>
                <a:ea typeface="+mn-ea"/>
              </a:rPr>
              <a:t>支持</a:t>
            </a:r>
            <a:r>
              <a:rPr lang="zh-CN" altLang="en-US" sz="1200" b="1" kern="0" dirty="0">
                <a:solidFill>
                  <a:srgbClr val="990000"/>
                </a:solidFill>
                <a:latin typeface="+mn-lt"/>
                <a:ea typeface="+mn-ea"/>
              </a:rPr>
              <a:t>集中控制</a:t>
            </a:r>
            <a:r>
              <a:rPr lang="en-US" altLang="zh-CN" sz="1200" b="1" kern="0" dirty="0">
                <a:solidFill>
                  <a:srgbClr val="990000"/>
                </a:solidFill>
                <a:latin typeface="+mn-lt"/>
                <a:ea typeface="+mn-ea"/>
              </a:rPr>
              <a:t>HA</a:t>
            </a:r>
            <a:r>
              <a:rPr lang="zh-CN" altLang="en-US" sz="1200" kern="0" dirty="0">
                <a:solidFill>
                  <a:schemeClr val="tx1">
                    <a:lumMod val="65000"/>
                    <a:lumOff val="35000"/>
                  </a:schemeClr>
                </a:solidFill>
                <a:latin typeface="+mn-lt"/>
                <a:ea typeface="+mn-ea"/>
              </a:rPr>
              <a:t>和</a:t>
            </a:r>
            <a:r>
              <a:rPr lang="zh-CN" altLang="en-US" sz="1200" b="1" kern="0" dirty="0">
                <a:solidFill>
                  <a:srgbClr val="990000"/>
                </a:solidFill>
                <a:latin typeface="+mn-lt"/>
                <a:ea typeface="+mn-ea"/>
              </a:rPr>
              <a:t>集群自治</a:t>
            </a:r>
            <a:r>
              <a:rPr lang="en-US" altLang="zh-CN" sz="1200" b="1" kern="0" dirty="0">
                <a:solidFill>
                  <a:srgbClr val="990000"/>
                </a:solidFill>
                <a:latin typeface="+mn-lt"/>
                <a:ea typeface="+mn-ea"/>
              </a:rPr>
              <a:t>HA</a:t>
            </a:r>
            <a:r>
              <a:rPr lang="zh-CN" altLang="en-US" sz="1200" kern="0" dirty="0">
                <a:solidFill>
                  <a:schemeClr val="tx1">
                    <a:lumMod val="65000"/>
                    <a:lumOff val="35000"/>
                  </a:schemeClr>
                </a:solidFill>
                <a:latin typeface="+mn-lt"/>
                <a:ea typeface="+mn-ea"/>
              </a:rPr>
              <a:t>两种机制，可自选</a:t>
            </a:r>
            <a:endParaRPr lang="en-US" altLang="zh-CN" sz="1200" kern="0" dirty="0">
              <a:solidFill>
                <a:schemeClr val="tx1">
                  <a:lumMod val="65000"/>
                  <a:lumOff val="35000"/>
                </a:schemeClr>
              </a:solidFill>
              <a:latin typeface="+mn-lt"/>
              <a:ea typeface="+mn-ea"/>
            </a:endParaRPr>
          </a:p>
          <a:p>
            <a:pPr marL="165735" indent="-165735" defTabSz="815975" eaLnBrk="1" fontAlgn="auto" hangingPunct="1">
              <a:lnSpc>
                <a:spcPct val="150000"/>
              </a:lnSpc>
              <a:spcBef>
                <a:spcPts val="0"/>
              </a:spcBef>
              <a:spcAft>
                <a:spcPts val="0"/>
              </a:spcAft>
              <a:buFont typeface="Arial" panose="020B0604020202020204" pitchFamily="34" charset="0"/>
              <a:buChar char="•"/>
              <a:defRPr/>
            </a:pPr>
            <a:r>
              <a:rPr lang="zh-CN" altLang="en-US" sz="1200" kern="0" dirty="0">
                <a:solidFill>
                  <a:schemeClr val="tx1">
                    <a:lumMod val="65000"/>
                    <a:lumOff val="35000"/>
                  </a:schemeClr>
                </a:solidFill>
                <a:latin typeface="+mn-lt"/>
                <a:ea typeface="+mn-ea"/>
              </a:rPr>
              <a:t>可</a:t>
            </a:r>
            <a:r>
              <a:rPr lang="zh-CN" altLang="en-US" sz="1200" b="1" kern="0" dirty="0">
                <a:solidFill>
                  <a:srgbClr val="990000"/>
                </a:solidFill>
                <a:latin typeface="+mn-lt"/>
                <a:ea typeface="+mn-ea"/>
              </a:rPr>
              <a:t>设置</a:t>
            </a:r>
            <a:r>
              <a:rPr lang="en-US" altLang="zh-CN" sz="1200" b="1" kern="0" dirty="0">
                <a:solidFill>
                  <a:srgbClr val="990000"/>
                </a:solidFill>
                <a:latin typeface="+mn-lt"/>
                <a:ea typeface="+mn-ea"/>
              </a:rPr>
              <a:t>HA</a:t>
            </a:r>
            <a:r>
              <a:rPr lang="zh-CN" altLang="en-US" sz="1200" b="1" kern="0" dirty="0">
                <a:solidFill>
                  <a:srgbClr val="990000"/>
                </a:solidFill>
                <a:latin typeface="+mn-lt"/>
                <a:ea typeface="+mn-ea"/>
              </a:rPr>
              <a:t>心跳消息的网络平面</a:t>
            </a:r>
            <a:r>
              <a:rPr lang="zh-CN" altLang="en-US" sz="1200" kern="0" dirty="0">
                <a:solidFill>
                  <a:schemeClr val="tx1">
                    <a:lumMod val="65000"/>
                    <a:lumOff val="35000"/>
                  </a:schemeClr>
                </a:solidFill>
                <a:latin typeface="+mn-lt"/>
                <a:ea typeface="+mn-ea"/>
              </a:rPr>
              <a:t>，降低网络压力</a:t>
            </a:r>
            <a:endParaRPr lang="en-US" altLang="zh-CN" sz="1200" kern="0" dirty="0">
              <a:solidFill>
                <a:schemeClr val="tx1">
                  <a:lumMod val="65000"/>
                  <a:lumOff val="35000"/>
                </a:schemeClr>
              </a:solidFill>
              <a:latin typeface="+mn-lt"/>
              <a:ea typeface="+mn-ea"/>
            </a:endParaRPr>
          </a:p>
          <a:p>
            <a:pPr marL="165735" indent="-165735" defTabSz="815975" eaLnBrk="1" fontAlgn="auto" hangingPunct="1">
              <a:lnSpc>
                <a:spcPct val="150000"/>
              </a:lnSpc>
              <a:spcBef>
                <a:spcPts val="0"/>
              </a:spcBef>
              <a:spcAft>
                <a:spcPts val="0"/>
              </a:spcAft>
              <a:buFont typeface="Arial" panose="020B0604020202020204" pitchFamily="34" charset="0"/>
              <a:buChar char="•"/>
              <a:defRPr/>
            </a:pPr>
            <a:r>
              <a:rPr lang="zh-CN" altLang="en-US" sz="1200" b="1" kern="0" dirty="0">
                <a:solidFill>
                  <a:srgbClr val="990000"/>
                </a:solidFill>
                <a:latin typeface="+mn-lt"/>
                <a:ea typeface="+mn-ea"/>
              </a:rPr>
              <a:t>多种故障判断机制</a:t>
            </a:r>
            <a:r>
              <a:rPr lang="zh-CN" altLang="en-US" sz="1200" kern="0" dirty="0">
                <a:solidFill>
                  <a:schemeClr val="tx1">
                    <a:lumMod val="65000"/>
                    <a:lumOff val="35000"/>
                  </a:schemeClr>
                </a:solidFill>
                <a:latin typeface="+mn-lt"/>
                <a:ea typeface="+mn-ea"/>
              </a:rPr>
              <a:t>，避免漏判、误判故障</a:t>
            </a:r>
            <a:endParaRPr lang="en-US" altLang="zh-CN" sz="1200" kern="0" dirty="0">
              <a:solidFill>
                <a:schemeClr val="tx1">
                  <a:lumMod val="65000"/>
                  <a:lumOff val="35000"/>
                </a:schemeClr>
              </a:solidFill>
              <a:latin typeface="+mn-lt"/>
              <a:ea typeface="+mn-ea"/>
            </a:endParaRPr>
          </a:p>
        </p:txBody>
      </p:sp>
      <p:grpSp>
        <p:nvGrpSpPr>
          <p:cNvPr id="49159" name="Group 39"/>
          <p:cNvGrpSpPr/>
          <p:nvPr/>
        </p:nvGrpSpPr>
        <p:grpSpPr bwMode="auto">
          <a:xfrm>
            <a:off x="2816225" y="1463675"/>
            <a:ext cx="493713" cy="606425"/>
            <a:chOff x="2070100" y="1806575"/>
            <a:chExt cx="742950" cy="536575"/>
          </a:xfrm>
        </p:grpSpPr>
        <p:sp>
          <p:nvSpPr>
            <p:cNvPr id="16"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225" name="Group 88"/>
            <p:cNvGrpSpPr/>
            <p:nvPr/>
          </p:nvGrpSpPr>
          <p:grpSpPr bwMode="auto">
            <a:xfrm>
              <a:off x="2113846" y="1858835"/>
              <a:ext cx="655458" cy="432054"/>
              <a:chOff x="2105432" y="1843086"/>
              <a:chExt cx="655458" cy="432054"/>
            </a:xfrm>
          </p:grpSpPr>
          <p:sp>
            <p:nvSpPr>
              <p:cNvPr id="18" name="Rectangle 4"/>
              <p:cNvSpPr>
                <a:spLocks noChangeArrowheads="1"/>
              </p:cNvSpPr>
              <p:nvPr/>
            </p:nvSpPr>
            <p:spPr bwMode="auto">
              <a:xfrm>
                <a:off x="2104686" y="2075970"/>
                <a:ext cx="656949" cy="199460"/>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19" name="Rectangle 4"/>
              <p:cNvSpPr>
                <a:spLocks noChangeArrowheads="1"/>
              </p:cNvSpPr>
              <p:nvPr/>
            </p:nvSpPr>
            <p:spPr bwMode="auto">
              <a:xfrm>
                <a:off x="2104686" y="1842798"/>
                <a:ext cx="656949" cy="199460"/>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49160" name="Group 39"/>
          <p:cNvGrpSpPr/>
          <p:nvPr/>
        </p:nvGrpSpPr>
        <p:grpSpPr bwMode="auto">
          <a:xfrm>
            <a:off x="3355975" y="1465263"/>
            <a:ext cx="495300" cy="608012"/>
            <a:chOff x="2070100" y="1806575"/>
            <a:chExt cx="742950" cy="536575"/>
          </a:xfrm>
        </p:grpSpPr>
        <p:sp>
          <p:nvSpPr>
            <p:cNvPr id="21"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221" name="Group 88"/>
            <p:cNvGrpSpPr/>
            <p:nvPr/>
          </p:nvGrpSpPr>
          <p:grpSpPr bwMode="auto">
            <a:xfrm>
              <a:off x="2113846" y="1858835"/>
              <a:ext cx="655458" cy="432054"/>
              <a:chOff x="2105432" y="1843086"/>
              <a:chExt cx="655458" cy="432054"/>
            </a:xfrm>
          </p:grpSpPr>
          <p:sp>
            <p:nvSpPr>
              <p:cNvPr id="23" name="Rectangle 4"/>
              <p:cNvSpPr>
                <a:spLocks noChangeArrowheads="1"/>
              </p:cNvSpPr>
              <p:nvPr/>
            </p:nvSpPr>
            <p:spPr bwMode="auto">
              <a:xfrm>
                <a:off x="2104548" y="2076625"/>
                <a:ext cx="657225" cy="198939"/>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24" name="Rectangle 4"/>
              <p:cNvSpPr>
                <a:spLocks noChangeArrowheads="1"/>
              </p:cNvSpPr>
              <p:nvPr/>
            </p:nvSpPr>
            <p:spPr bwMode="auto">
              <a:xfrm>
                <a:off x="2104548" y="1842662"/>
                <a:ext cx="657225" cy="198939"/>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sp>
        <p:nvSpPr>
          <p:cNvPr id="49161" name="矩形 24"/>
          <p:cNvSpPr>
            <a:spLocks noChangeArrowheads="1"/>
          </p:cNvSpPr>
          <p:nvPr/>
        </p:nvSpPr>
        <p:spPr bwMode="auto">
          <a:xfrm>
            <a:off x="549275" y="1060450"/>
            <a:ext cx="4206875" cy="5035550"/>
          </a:xfrm>
          <a:prstGeom prst="rect">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70696" tIns="35348" rIns="70696" bIns="35348"/>
          <a:lstStyle>
            <a:lvl1pPr defTabSz="714375">
              <a:defRPr sz="1000">
                <a:solidFill>
                  <a:schemeClr val="tx1"/>
                </a:solidFill>
                <a:latin typeface="FrutigerNext LT Regular"/>
                <a:ea typeface="宋体" panose="02010600030101010101" pitchFamily="2" charset="-122"/>
              </a:defRPr>
            </a:lvl1pPr>
            <a:lvl2pPr marL="742950" indent="-285750" defTabSz="714375">
              <a:defRPr sz="1000">
                <a:solidFill>
                  <a:schemeClr val="tx1"/>
                </a:solidFill>
                <a:latin typeface="FrutigerNext LT Regular"/>
                <a:ea typeface="宋体" panose="02010600030101010101" pitchFamily="2" charset="-122"/>
              </a:defRPr>
            </a:lvl2pPr>
            <a:lvl3pPr marL="1143000" indent="-228600" defTabSz="714375">
              <a:defRPr sz="1000">
                <a:solidFill>
                  <a:schemeClr val="tx1"/>
                </a:solidFill>
                <a:latin typeface="FrutigerNext LT Regular"/>
                <a:ea typeface="宋体" panose="02010600030101010101" pitchFamily="2" charset="-122"/>
              </a:defRPr>
            </a:lvl3pPr>
            <a:lvl4pPr marL="1600200" indent="-228600" defTabSz="714375">
              <a:defRPr sz="1000">
                <a:solidFill>
                  <a:schemeClr val="tx1"/>
                </a:solidFill>
                <a:latin typeface="FrutigerNext LT Regular"/>
                <a:ea typeface="宋体" panose="02010600030101010101" pitchFamily="2" charset="-122"/>
              </a:defRPr>
            </a:lvl4pPr>
            <a:lvl5pPr marL="2057400" indent="-228600" defTabSz="714375">
              <a:defRPr sz="1000">
                <a:solidFill>
                  <a:schemeClr val="tx1"/>
                </a:solidFill>
                <a:latin typeface="FrutigerNext LT Regular"/>
                <a:ea typeface="宋体" panose="02010600030101010101" pitchFamily="2" charset="-122"/>
              </a:defRPr>
            </a:lvl5pPr>
            <a:lvl6pPr marL="2514600" indent="-228600" defTabSz="714375"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714375"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714375"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714375"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200" smtClean="0">
              <a:solidFill>
                <a:srgbClr val="000000"/>
              </a:solidFill>
              <a:latin typeface="+mn-lt"/>
              <a:ea typeface="+mn-ea"/>
            </a:endParaRPr>
          </a:p>
        </p:txBody>
      </p:sp>
      <p:sp>
        <p:nvSpPr>
          <p:cNvPr id="27" name="Text Box 19"/>
          <p:cNvSpPr txBox="1">
            <a:spLocks noChangeArrowheads="1"/>
          </p:cNvSpPr>
          <p:nvPr/>
        </p:nvSpPr>
        <p:spPr bwMode="auto">
          <a:xfrm>
            <a:off x="1116013" y="2181225"/>
            <a:ext cx="7905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77" tIns="41088" rIns="82177" bIns="41088">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nSpc>
                <a:spcPct val="85000"/>
              </a:lnSpc>
              <a:defRPr/>
            </a:pPr>
            <a:r>
              <a:rPr lang="en-US" altLang="zh-CN" sz="4400" b="1" smtClean="0">
                <a:solidFill>
                  <a:srgbClr val="FF0000"/>
                </a:solidFill>
                <a:latin typeface="+mn-lt"/>
                <a:ea typeface="+mn-ea"/>
                <a:cs typeface="Arial" panose="020B0604020202020204" pitchFamily="34" charset="0"/>
              </a:rPr>
              <a:t>X</a:t>
            </a:r>
            <a:endParaRPr lang="en-US" altLang="zh-CN" sz="4400" b="1" smtClean="0">
              <a:solidFill>
                <a:srgbClr val="FF0000"/>
              </a:solidFill>
              <a:latin typeface="+mn-lt"/>
              <a:ea typeface="+mn-ea"/>
              <a:cs typeface="Arial" panose="020B0604020202020204" pitchFamily="34" charset="0"/>
            </a:endParaRPr>
          </a:p>
        </p:txBody>
      </p:sp>
      <p:sp>
        <p:nvSpPr>
          <p:cNvPr id="29" name="Text Box 8"/>
          <p:cNvSpPr txBox="1">
            <a:spLocks noChangeArrowheads="1"/>
          </p:cNvSpPr>
          <p:nvPr/>
        </p:nvSpPr>
        <p:spPr bwMode="auto">
          <a:xfrm>
            <a:off x="2895600" y="2963863"/>
            <a:ext cx="1239838" cy="306387"/>
          </a:xfrm>
          <a:prstGeom prst="rect">
            <a:avLst/>
          </a:prstGeom>
          <a:noFill/>
          <a:ln w="9525" cmpd="sng">
            <a:noFill/>
            <a:miter lim="800000"/>
          </a:ln>
        </p:spPr>
        <p:txBody>
          <a:bodyPr wrap="none" lIns="81621" tIns="40811" rIns="81621" bIns="40811"/>
          <a:lstStyle/>
          <a:p>
            <a:pPr algn="ctr" defTabSz="815975" eaLnBrk="1" fontAlgn="auto" hangingPunct="1">
              <a:lnSpc>
                <a:spcPct val="87000"/>
              </a:lnSpc>
              <a:spcBef>
                <a:spcPts val="0"/>
              </a:spcBef>
              <a:spcAft>
                <a:spcPct val="40000"/>
              </a:spcAft>
              <a:buClr>
                <a:srgbClr val="333333"/>
              </a:buClr>
              <a:buSzPct val="80000"/>
              <a:buFont typeface="Arial" panose="020B0604020202020204" pitchFamily="34" charset="0"/>
              <a:buChar char=""/>
              <a:defRPr/>
            </a:pPr>
            <a:r>
              <a:rPr lang="zh-CN" altLang="en-US" sz="1600" kern="0" dirty="0">
                <a:solidFill>
                  <a:schemeClr val="tx1">
                    <a:lumMod val="75000"/>
                    <a:lumOff val="25000"/>
                  </a:schemeClr>
                </a:solidFill>
                <a:latin typeface="+mn-lt"/>
                <a:ea typeface="+mn-ea"/>
              </a:rPr>
              <a:t>物理服务器</a:t>
            </a:r>
            <a:r>
              <a:rPr lang="en-US" altLang="zh-CN" sz="1600" kern="0" dirty="0">
                <a:solidFill>
                  <a:schemeClr val="tx1">
                    <a:lumMod val="75000"/>
                    <a:lumOff val="25000"/>
                  </a:schemeClr>
                </a:solidFill>
                <a:latin typeface="+mn-lt"/>
                <a:ea typeface="+mn-ea"/>
              </a:rPr>
              <a:t>B</a:t>
            </a:r>
            <a:endParaRPr lang="en-US" sz="1600" kern="0" dirty="0">
              <a:solidFill>
                <a:schemeClr val="tx1">
                  <a:lumMod val="75000"/>
                  <a:lumOff val="25000"/>
                </a:schemeClr>
              </a:solidFill>
              <a:latin typeface="+mn-lt"/>
              <a:ea typeface="+mn-ea"/>
            </a:endParaRPr>
          </a:p>
        </p:txBody>
      </p:sp>
      <p:sp>
        <p:nvSpPr>
          <p:cNvPr id="30" name="AutoShape 7"/>
          <p:cNvSpPr>
            <a:spLocks noChangeArrowheads="1"/>
          </p:cNvSpPr>
          <p:nvPr/>
        </p:nvSpPr>
        <p:spPr bwMode="auto">
          <a:xfrm>
            <a:off x="715963" y="3762375"/>
            <a:ext cx="1774825" cy="866775"/>
          </a:xfrm>
          <a:prstGeom prst="roundRect">
            <a:avLst>
              <a:gd name="adj" fmla="val 16667"/>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8100000" scaled="1"/>
            <a:tileRect/>
          </a:gradFill>
          <a:ln w="38100" cmpd="sng">
            <a:solidFill>
              <a:schemeClr val="accent3">
                <a:lumMod val="75000"/>
              </a:schemeClr>
            </a:solidFill>
            <a:round/>
          </a:ln>
        </p:spPr>
        <p:txBody>
          <a:bodyPr wrap="none" lIns="81621" tIns="40811" rIns="81621" bIns="40811" anchor="ctr"/>
          <a:lstStyle/>
          <a:p>
            <a:pPr algn="ctr" defTabSz="815975" eaLnBrk="1" fontAlgn="auto" hangingPunct="1">
              <a:spcBef>
                <a:spcPts val="0"/>
              </a:spcBef>
              <a:spcAft>
                <a:spcPct val="40000"/>
              </a:spcAft>
              <a:buClr>
                <a:srgbClr val="7D9BC6"/>
              </a:buClr>
              <a:buFont typeface="Arial" panose="020B0604020202020204" pitchFamily="34" charset="0"/>
              <a:buChar char=""/>
              <a:defRPr/>
            </a:pPr>
            <a:endParaRPr lang="zh-CN" altLang="zh-CN" kern="0" dirty="0">
              <a:solidFill>
                <a:sysClr val="windowText" lastClr="000000"/>
              </a:solidFill>
              <a:latin typeface="+mn-lt"/>
              <a:ea typeface="+mn-ea"/>
            </a:endParaRPr>
          </a:p>
        </p:txBody>
      </p:sp>
      <p:grpSp>
        <p:nvGrpSpPr>
          <p:cNvPr id="49165" name="Group 39"/>
          <p:cNvGrpSpPr/>
          <p:nvPr/>
        </p:nvGrpSpPr>
        <p:grpSpPr bwMode="auto">
          <a:xfrm>
            <a:off x="815975" y="3906838"/>
            <a:ext cx="493713" cy="606425"/>
            <a:chOff x="2070100" y="1806575"/>
            <a:chExt cx="742950" cy="536575"/>
          </a:xfrm>
        </p:grpSpPr>
        <p:sp>
          <p:nvSpPr>
            <p:cNvPr id="32"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217" name="Group 88"/>
            <p:cNvGrpSpPr/>
            <p:nvPr/>
          </p:nvGrpSpPr>
          <p:grpSpPr bwMode="auto">
            <a:xfrm>
              <a:off x="2113846" y="1858835"/>
              <a:ext cx="655458" cy="432054"/>
              <a:chOff x="2105432" y="1843086"/>
              <a:chExt cx="655458" cy="432054"/>
            </a:xfrm>
          </p:grpSpPr>
          <p:sp>
            <p:nvSpPr>
              <p:cNvPr id="34" name="Rectangle 4"/>
              <p:cNvSpPr>
                <a:spLocks noChangeArrowheads="1"/>
              </p:cNvSpPr>
              <p:nvPr/>
            </p:nvSpPr>
            <p:spPr bwMode="auto">
              <a:xfrm>
                <a:off x="2104686" y="2075969"/>
                <a:ext cx="656949" cy="199460"/>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35" name="Rectangle 4"/>
              <p:cNvSpPr>
                <a:spLocks noChangeArrowheads="1"/>
              </p:cNvSpPr>
              <p:nvPr/>
            </p:nvSpPr>
            <p:spPr bwMode="auto">
              <a:xfrm>
                <a:off x="2104686" y="1842798"/>
                <a:ext cx="656949" cy="199460"/>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49166" name="Group 39"/>
          <p:cNvGrpSpPr/>
          <p:nvPr/>
        </p:nvGrpSpPr>
        <p:grpSpPr bwMode="auto">
          <a:xfrm>
            <a:off x="1355725" y="3908425"/>
            <a:ext cx="495300" cy="608013"/>
            <a:chOff x="2070100" y="1806575"/>
            <a:chExt cx="742950" cy="536575"/>
          </a:xfrm>
        </p:grpSpPr>
        <p:sp>
          <p:nvSpPr>
            <p:cNvPr id="37"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213" name="Group 88"/>
            <p:cNvGrpSpPr/>
            <p:nvPr/>
          </p:nvGrpSpPr>
          <p:grpSpPr bwMode="auto">
            <a:xfrm>
              <a:off x="2113846" y="1858835"/>
              <a:ext cx="655458" cy="432054"/>
              <a:chOff x="2105432" y="1843086"/>
              <a:chExt cx="655458" cy="432054"/>
            </a:xfrm>
          </p:grpSpPr>
          <p:sp>
            <p:nvSpPr>
              <p:cNvPr id="39" name="Rectangle 4"/>
              <p:cNvSpPr>
                <a:spLocks noChangeArrowheads="1"/>
              </p:cNvSpPr>
              <p:nvPr/>
            </p:nvSpPr>
            <p:spPr bwMode="auto">
              <a:xfrm>
                <a:off x="2104549" y="2076625"/>
                <a:ext cx="657225" cy="198939"/>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40" name="Rectangle 4"/>
              <p:cNvSpPr>
                <a:spLocks noChangeArrowheads="1"/>
              </p:cNvSpPr>
              <p:nvPr/>
            </p:nvSpPr>
            <p:spPr bwMode="auto">
              <a:xfrm>
                <a:off x="2104549" y="1842662"/>
                <a:ext cx="657225" cy="198939"/>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sp>
        <p:nvSpPr>
          <p:cNvPr id="42" name="Text Box 8"/>
          <p:cNvSpPr txBox="1">
            <a:spLocks noChangeArrowheads="1"/>
          </p:cNvSpPr>
          <p:nvPr/>
        </p:nvSpPr>
        <p:spPr bwMode="auto">
          <a:xfrm>
            <a:off x="884238" y="5451475"/>
            <a:ext cx="1239837" cy="306388"/>
          </a:xfrm>
          <a:prstGeom prst="rect">
            <a:avLst/>
          </a:prstGeom>
          <a:noFill/>
          <a:ln w="9525" cmpd="sng">
            <a:noFill/>
            <a:miter lim="800000"/>
          </a:ln>
        </p:spPr>
        <p:txBody>
          <a:bodyPr wrap="none" lIns="81621" tIns="40811" rIns="81621" bIns="40811"/>
          <a:lstStyle/>
          <a:p>
            <a:pPr algn="ctr" defTabSz="815975" eaLnBrk="1" fontAlgn="auto" hangingPunct="1">
              <a:lnSpc>
                <a:spcPct val="87000"/>
              </a:lnSpc>
              <a:spcBef>
                <a:spcPts val="0"/>
              </a:spcBef>
              <a:spcAft>
                <a:spcPct val="40000"/>
              </a:spcAft>
              <a:buClr>
                <a:srgbClr val="333333"/>
              </a:buClr>
              <a:buSzPct val="80000"/>
              <a:buFont typeface="Arial" panose="020B0604020202020204" pitchFamily="34" charset="0"/>
              <a:buChar char=""/>
              <a:defRPr/>
            </a:pPr>
            <a:r>
              <a:rPr lang="zh-CN" altLang="en-US" sz="1600" kern="0" dirty="0">
                <a:solidFill>
                  <a:schemeClr val="tx1">
                    <a:lumMod val="75000"/>
                    <a:lumOff val="25000"/>
                  </a:schemeClr>
                </a:solidFill>
                <a:latin typeface="+mn-lt"/>
                <a:ea typeface="+mn-ea"/>
              </a:rPr>
              <a:t>物理服务器</a:t>
            </a:r>
            <a:r>
              <a:rPr lang="en-US" altLang="zh-CN" sz="1600" kern="0" dirty="0">
                <a:solidFill>
                  <a:schemeClr val="tx1">
                    <a:lumMod val="75000"/>
                    <a:lumOff val="25000"/>
                  </a:schemeClr>
                </a:solidFill>
                <a:latin typeface="+mn-lt"/>
                <a:ea typeface="+mn-ea"/>
              </a:rPr>
              <a:t>C</a:t>
            </a:r>
            <a:endParaRPr lang="en-US" sz="1600" kern="0" dirty="0">
              <a:solidFill>
                <a:schemeClr val="tx1">
                  <a:lumMod val="75000"/>
                  <a:lumOff val="25000"/>
                </a:schemeClr>
              </a:solidFill>
              <a:latin typeface="+mn-lt"/>
              <a:ea typeface="+mn-ea"/>
            </a:endParaRPr>
          </a:p>
        </p:txBody>
      </p:sp>
      <p:sp>
        <p:nvSpPr>
          <p:cNvPr id="43" name="AutoShape 7"/>
          <p:cNvSpPr>
            <a:spLocks noChangeArrowheads="1"/>
          </p:cNvSpPr>
          <p:nvPr/>
        </p:nvSpPr>
        <p:spPr bwMode="auto">
          <a:xfrm>
            <a:off x="2732088" y="3748088"/>
            <a:ext cx="1774825" cy="866775"/>
          </a:xfrm>
          <a:prstGeom prst="roundRect">
            <a:avLst>
              <a:gd name="adj" fmla="val 16667"/>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8100000" scaled="1"/>
            <a:tileRect/>
          </a:gradFill>
          <a:ln w="38100" cmpd="sng">
            <a:solidFill>
              <a:schemeClr val="accent3">
                <a:lumMod val="75000"/>
              </a:schemeClr>
            </a:solidFill>
            <a:round/>
          </a:ln>
        </p:spPr>
        <p:txBody>
          <a:bodyPr wrap="none" lIns="81621" tIns="40811" rIns="81621" bIns="40811" anchor="ctr"/>
          <a:lstStyle/>
          <a:p>
            <a:pPr algn="ctr" defTabSz="815975" eaLnBrk="1" fontAlgn="auto" hangingPunct="1">
              <a:spcBef>
                <a:spcPts val="0"/>
              </a:spcBef>
              <a:spcAft>
                <a:spcPct val="40000"/>
              </a:spcAft>
              <a:buClr>
                <a:srgbClr val="7D9BC6"/>
              </a:buClr>
              <a:buFont typeface="Arial" panose="020B0604020202020204" pitchFamily="34" charset="0"/>
              <a:buChar char=""/>
              <a:defRPr/>
            </a:pPr>
            <a:endParaRPr lang="zh-CN" altLang="zh-CN" kern="0" dirty="0">
              <a:solidFill>
                <a:sysClr val="windowText" lastClr="000000"/>
              </a:solidFill>
              <a:latin typeface="+mn-lt"/>
              <a:ea typeface="+mn-ea"/>
            </a:endParaRPr>
          </a:p>
        </p:txBody>
      </p:sp>
      <p:sp>
        <p:nvSpPr>
          <p:cNvPr id="55" name="Text Box 8"/>
          <p:cNvSpPr txBox="1">
            <a:spLocks noChangeArrowheads="1"/>
          </p:cNvSpPr>
          <p:nvPr/>
        </p:nvSpPr>
        <p:spPr bwMode="auto">
          <a:xfrm>
            <a:off x="2911475" y="5437188"/>
            <a:ext cx="1239838" cy="306387"/>
          </a:xfrm>
          <a:prstGeom prst="rect">
            <a:avLst/>
          </a:prstGeom>
          <a:noFill/>
          <a:ln w="9525" cmpd="sng">
            <a:noFill/>
            <a:miter lim="800000"/>
          </a:ln>
        </p:spPr>
        <p:txBody>
          <a:bodyPr wrap="none" lIns="81621" tIns="40811" rIns="81621" bIns="40811"/>
          <a:lstStyle/>
          <a:p>
            <a:pPr algn="ctr" defTabSz="815975" eaLnBrk="1" fontAlgn="auto" hangingPunct="1">
              <a:lnSpc>
                <a:spcPct val="87000"/>
              </a:lnSpc>
              <a:spcBef>
                <a:spcPts val="0"/>
              </a:spcBef>
              <a:spcAft>
                <a:spcPct val="40000"/>
              </a:spcAft>
              <a:buClr>
                <a:srgbClr val="333333"/>
              </a:buClr>
              <a:buSzPct val="80000"/>
              <a:buFont typeface="Arial" panose="020B0604020202020204" pitchFamily="34" charset="0"/>
              <a:buChar char=""/>
              <a:defRPr/>
            </a:pPr>
            <a:r>
              <a:rPr lang="en-US" altLang="zh-CN" sz="1600" b="1" kern="0" dirty="0">
                <a:solidFill>
                  <a:srgbClr val="C00000"/>
                </a:solidFill>
                <a:latin typeface="+mn-lt"/>
                <a:ea typeface="+mn-ea"/>
              </a:rPr>
              <a:t>HA</a:t>
            </a:r>
            <a:r>
              <a:rPr lang="zh-CN" altLang="en-US" sz="1600" b="1" kern="0" dirty="0">
                <a:solidFill>
                  <a:srgbClr val="C00000"/>
                </a:solidFill>
                <a:latin typeface="+mn-lt"/>
                <a:ea typeface="+mn-ea"/>
              </a:rPr>
              <a:t>资源（可预留）</a:t>
            </a:r>
            <a:endParaRPr lang="en-US" sz="1600" b="1" kern="0" dirty="0">
              <a:solidFill>
                <a:srgbClr val="C00000"/>
              </a:solidFill>
              <a:latin typeface="+mn-lt"/>
              <a:ea typeface="+mn-ea"/>
            </a:endParaRPr>
          </a:p>
        </p:txBody>
      </p:sp>
      <p:grpSp>
        <p:nvGrpSpPr>
          <p:cNvPr id="49170" name="组合 80"/>
          <p:cNvGrpSpPr/>
          <p:nvPr/>
        </p:nvGrpSpPr>
        <p:grpSpPr bwMode="auto">
          <a:xfrm>
            <a:off x="4976813" y="3986213"/>
            <a:ext cx="3721100" cy="2146300"/>
            <a:chOff x="4976040" y="2454839"/>
            <a:chExt cx="3721396" cy="2625159"/>
          </a:xfrm>
        </p:grpSpPr>
        <p:sp>
          <p:nvSpPr>
            <p:cNvPr id="8" name="圆角矩形 7"/>
            <p:cNvSpPr/>
            <p:nvPr/>
          </p:nvSpPr>
          <p:spPr bwMode="auto">
            <a:xfrm>
              <a:off x="4976040" y="2454839"/>
              <a:ext cx="3721396" cy="2625159"/>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70696" tIns="35348" rIns="70696" bIns="35348"/>
            <a:lstStyle/>
            <a:p>
              <a:pPr defTabSz="715010" eaLnBrk="1" hangingPunct="1">
                <a:defRPr/>
              </a:pPr>
              <a:endParaRPr lang="zh-CN" altLang="en-US" sz="2100" dirty="0">
                <a:latin typeface="+mn-lt"/>
                <a:ea typeface="+mn-ea"/>
              </a:endParaRPr>
            </a:p>
          </p:txBody>
        </p:sp>
        <p:sp>
          <p:nvSpPr>
            <p:cNvPr id="14" name="TextBox 13"/>
            <p:cNvSpPr txBox="1"/>
            <p:nvPr/>
          </p:nvSpPr>
          <p:spPr>
            <a:xfrm>
              <a:off x="5069709" y="4328565"/>
              <a:ext cx="3607087" cy="629106"/>
            </a:xfrm>
            <a:prstGeom prst="rect">
              <a:avLst/>
            </a:prstGeom>
            <a:noFill/>
          </p:spPr>
          <p:txBody>
            <a:bodyPr lIns="81621" tIns="40811" rIns="81621" bIns="40811">
              <a:spAutoFit/>
            </a:bodyPr>
            <a:lstStyle/>
            <a:p>
              <a:pPr algn="ctr" defTabSz="815975" eaLnBrk="1" fontAlgn="auto" hangingPunct="1">
                <a:spcBef>
                  <a:spcPts val="0"/>
                </a:spcBef>
                <a:spcAft>
                  <a:spcPts val="0"/>
                </a:spcAft>
                <a:defRPr/>
              </a:pPr>
              <a:r>
                <a:rPr lang="zh-CN" altLang="en-US" sz="1400" b="1" kern="0" dirty="0">
                  <a:solidFill>
                    <a:srgbClr val="C00000"/>
                  </a:solidFill>
                  <a:latin typeface="+mn-lt"/>
                  <a:ea typeface="+mn-ea"/>
                </a:rPr>
                <a:t>大幅提升故障恢复速度，降低业务中断时间、保障业务连续性、实现一定的系统自维护</a:t>
              </a:r>
              <a:endParaRPr lang="zh-CN" altLang="en-US" sz="1400" b="1" kern="0" dirty="0">
                <a:solidFill>
                  <a:srgbClr val="C00000"/>
                </a:solidFill>
                <a:latin typeface="+mn-lt"/>
                <a:ea typeface="+mn-ea"/>
              </a:endParaRPr>
            </a:p>
          </p:txBody>
        </p:sp>
        <p:pic>
          <p:nvPicPr>
            <p:cNvPr id="49205" name="Picture 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433" y="2919271"/>
              <a:ext cx="646150" cy="102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6" name="Picture 95" descr="http://www.stopwatchsh.com/upimages/20068261837474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589" y="3383465"/>
              <a:ext cx="454246" cy="53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0"/>
            <p:cNvSpPr>
              <a:spLocks noChangeArrowheads="1"/>
            </p:cNvSpPr>
            <p:nvPr/>
          </p:nvSpPr>
          <p:spPr bwMode="auto">
            <a:xfrm>
              <a:off x="6990737" y="2936377"/>
              <a:ext cx="1330431" cy="312611"/>
            </a:xfrm>
            <a:prstGeom prst="rect">
              <a:avLst/>
            </a:prstGeom>
            <a:noFill/>
            <a:ln w="9525" algn="ctr">
              <a:noFill/>
              <a:miter lim="800000"/>
            </a:ln>
          </p:spPr>
          <p:txBody>
            <a:bodyPr lIns="70696" tIns="35348" rIns="70696" bIns="35348" anchor="ctr">
              <a:spAutoFit/>
            </a:bodyPr>
            <a:lstStyle/>
            <a:p>
              <a:pPr algn="ctr" defTabSz="655955" eaLnBrk="1" hangingPunct="1">
                <a:defRPr/>
              </a:pPr>
              <a:r>
                <a:rPr lang="en-US" altLang="zh-CN" sz="1200" dirty="0">
                  <a:solidFill>
                    <a:schemeClr val="tx1">
                      <a:lumMod val="75000"/>
                      <a:lumOff val="25000"/>
                    </a:schemeClr>
                  </a:solidFill>
                  <a:latin typeface="+mn-lt"/>
                  <a:ea typeface="+mn-ea"/>
                </a:rPr>
                <a:t>3</a:t>
              </a:r>
              <a:r>
                <a:rPr lang="zh-CN" altLang="en-US" sz="1200" dirty="0">
                  <a:solidFill>
                    <a:schemeClr val="tx1">
                      <a:lumMod val="75000"/>
                      <a:lumOff val="25000"/>
                    </a:schemeClr>
                  </a:solidFill>
                  <a:latin typeface="+mn-lt"/>
                  <a:ea typeface="+mn-ea"/>
                </a:rPr>
                <a:t>分钟恢复虚拟机</a:t>
              </a:r>
              <a:endParaRPr lang="zh-CN" altLang="en-US" sz="1200" dirty="0">
                <a:solidFill>
                  <a:schemeClr val="tx1">
                    <a:lumMod val="75000"/>
                    <a:lumOff val="25000"/>
                  </a:schemeClr>
                </a:solidFill>
                <a:latin typeface="+mn-lt"/>
                <a:ea typeface="+mn-ea"/>
              </a:endParaRPr>
            </a:p>
          </p:txBody>
        </p:sp>
        <p:sp>
          <p:nvSpPr>
            <p:cNvPr id="74" name="Rectangle 70"/>
            <p:cNvSpPr>
              <a:spLocks noChangeArrowheads="1"/>
            </p:cNvSpPr>
            <p:nvPr/>
          </p:nvSpPr>
          <p:spPr bwMode="auto">
            <a:xfrm>
              <a:off x="5603152" y="2588815"/>
              <a:ext cx="735071" cy="312612"/>
            </a:xfrm>
            <a:prstGeom prst="rect">
              <a:avLst/>
            </a:prstGeom>
            <a:noFill/>
            <a:ln w="9525" algn="ctr">
              <a:noFill/>
              <a:miter lim="800000"/>
            </a:ln>
          </p:spPr>
          <p:txBody>
            <a:bodyPr lIns="70696" tIns="35348" rIns="70696" bIns="35348" anchor="ctr">
              <a:spAutoFit/>
            </a:bodyPr>
            <a:lstStyle/>
            <a:p>
              <a:pPr algn="ctr" defTabSz="655955" eaLnBrk="1" hangingPunct="1">
                <a:defRPr/>
              </a:pPr>
              <a:r>
                <a:rPr lang="en-US" altLang="zh-CN" sz="1200" dirty="0">
                  <a:solidFill>
                    <a:schemeClr val="tx1">
                      <a:lumMod val="75000"/>
                      <a:lumOff val="25000"/>
                    </a:schemeClr>
                  </a:solidFill>
                  <a:latin typeface="+mn-lt"/>
                  <a:ea typeface="+mn-ea"/>
                </a:rPr>
                <a:t>N</a:t>
              </a:r>
              <a:r>
                <a:rPr lang="zh-CN" altLang="en-US" sz="1200" dirty="0">
                  <a:solidFill>
                    <a:schemeClr val="tx1">
                      <a:lumMod val="75000"/>
                      <a:lumOff val="25000"/>
                    </a:schemeClr>
                  </a:solidFill>
                  <a:latin typeface="+mn-lt"/>
                  <a:ea typeface="+mn-ea"/>
                </a:rPr>
                <a:t>小时</a:t>
              </a:r>
              <a:endParaRPr lang="zh-CN" altLang="en-US" sz="1200" dirty="0">
                <a:solidFill>
                  <a:schemeClr val="tx1">
                    <a:lumMod val="75000"/>
                    <a:lumOff val="25000"/>
                  </a:schemeClr>
                </a:solidFill>
                <a:latin typeface="+mn-lt"/>
                <a:ea typeface="+mn-ea"/>
              </a:endParaRPr>
            </a:p>
          </p:txBody>
        </p:sp>
        <p:sp>
          <p:nvSpPr>
            <p:cNvPr id="75" name="Freeform 139"/>
            <p:cNvSpPr/>
            <p:nvPr/>
          </p:nvSpPr>
          <p:spPr bwMode="auto">
            <a:xfrm>
              <a:off x="6500161" y="3326655"/>
              <a:ext cx="598535" cy="438821"/>
            </a:xfrm>
            <a:custGeom>
              <a:avLst/>
              <a:gdLst>
                <a:gd name="T0" fmla="*/ 724 w 947"/>
                <a:gd name="T1" fmla="*/ 654 h 767"/>
                <a:gd name="T2" fmla="*/ 666 w 947"/>
                <a:gd name="T3" fmla="*/ 646 h 767"/>
                <a:gd name="T4" fmla="*/ 609 w 947"/>
                <a:gd name="T5" fmla="*/ 631 h 767"/>
                <a:gd name="T6" fmla="*/ 554 w 947"/>
                <a:gd name="T7" fmla="*/ 610 h 767"/>
                <a:gd name="T8" fmla="*/ 501 w 947"/>
                <a:gd name="T9" fmla="*/ 582 h 767"/>
                <a:gd name="T10" fmla="*/ 449 w 947"/>
                <a:gd name="T11" fmla="*/ 550 h 767"/>
                <a:gd name="T12" fmla="*/ 400 w 947"/>
                <a:gd name="T13" fmla="*/ 515 h 767"/>
                <a:gd name="T14" fmla="*/ 352 w 947"/>
                <a:gd name="T15" fmla="*/ 475 h 767"/>
                <a:gd name="T16" fmla="*/ 307 w 947"/>
                <a:gd name="T17" fmla="*/ 432 h 767"/>
                <a:gd name="T18" fmla="*/ 264 w 947"/>
                <a:gd name="T19" fmla="*/ 387 h 767"/>
                <a:gd name="T20" fmla="*/ 223 w 947"/>
                <a:gd name="T21" fmla="*/ 341 h 767"/>
                <a:gd name="T22" fmla="*/ 184 w 947"/>
                <a:gd name="T23" fmla="*/ 293 h 767"/>
                <a:gd name="T24" fmla="*/ 147 w 947"/>
                <a:gd name="T25" fmla="*/ 246 h 767"/>
                <a:gd name="T26" fmla="*/ 113 w 947"/>
                <a:gd name="T27" fmla="*/ 200 h 767"/>
                <a:gd name="T28" fmla="*/ 100 w 947"/>
                <a:gd name="T29" fmla="*/ 180 h 767"/>
                <a:gd name="T30" fmla="*/ 86 w 947"/>
                <a:gd name="T31" fmla="*/ 158 h 767"/>
                <a:gd name="T32" fmla="*/ 73 w 947"/>
                <a:gd name="T33" fmla="*/ 135 h 767"/>
                <a:gd name="T34" fmla="*/ 59 w 947"/>
                <a:gd name="T35" fmla="*/ 111 h 767"/>
                <a:gd name="T36" fmla="*/ 45 w 947"/>
                <a:gd name="T37" fmla="*/ 87 h 767"/>
                <a:gd name="T38" fmla="*/ 33 w 947"/>
                <a:gd name="T39" fmla="*/ 65 h 767"/>
                <a:gd name="T40" fmla="*/ 23 w 947"/>
                <a:gd name="T41" fmla="*/ 43 h 767"/>
                <a:gd name="T42" fmla="*/ 14 w 947"/>
                <a:gd name="T43" fmla="*/ 26 h 767"/>
                <a:gd name="T44" fmla="*/ 7 w 947"/>
                <a:gd name="T45" fmla="*/ 12 h 767"/>
                <a:gd name="T46" fmla="*/ 3 w 947"/>
                <a:gd name="T47" fmla="*/ 2 h 767"/>
                <a:gd name="T48" fmla="*/ 0 w 947"/>
                <a:gd name="T49" fmla="*/ 0 h 767"/>
                <a:gd name="T50" fmla="*/ 3 w 947"/>
                <a:gd name="T51" fmla="*/ 2 h 767"/>
                <a:gd name="T52" fmla="*/ 8 w 947"/>
                <a:gd name="T53" fmla="*/ 8 h 767"/>
                <a:gd name="T54" fmla="*/ 16 w 947"/>
                <a:gd name="T55" fmla="*/ 17 h 767"/>
                <a:gd name="T56" fmla="*/ 25 w 947"/>
                <a:gd name="T57" fmla="*/ 29 h 767"/>
                <a:gd name="T58" fmla="*/ 36 w 947"/>
                <a:gd name="T59" fmla="*/ 42 h 767"/>
                <a:gd name="T60" fmla="*/ 48 w 947"/>
                <a:gd name="T61" fmla="*/ 57 h 767"/>
                <a:gd name="T62" fmla="*/ 60 w 947"/>
                <a:gd name="T63" fmla="*/ 70 h 767"/>
                <a:gd name="T64" fmla="*/ 72 w 947"/>
                <a:gd name="T65" fmla="*/ 83 h 767"/>
                <a:gd name="T66" fmla="*/ 81 w 947"/>
                <a:gd name="T67" fmla="*/ 95 h 767"/>
                <a:gd name="T68" fmla="*/ 123 w 947"/>
                <a:gd name="T69" fmla="*/ 143 h 767"/>
                <a:gd name="T70" fmla="*/ 170 w 947"/>
                <a:gd name="T71" fmla="*/ 189 h 767"/>
                <a:gd name="T72" fmla="*/ 220 w 947"/>
                <a:gd name="T73" fmla="*/ 234 h 767"/>
                <a:gd name="T74" fmla="*/ 273 w 947"/>
                <a:gd name="T75" fmla="*/ 275 h 767"/>
                <a:gd name="T76" fmla="*/ 331 w 947"/>
                <a:gd name="T77" fmla="*/ 315 h 767"/>
                <a:gd name="T78" fmla="*/ 392 w 947"/>
                <a:gd name="T79" fmla="*/ 349 h 767"/>
                <a:gd name="T80" fmla="*/ 454 w 947"/>
                <a:gd name="T81" fmla="*/ 380 h 767"/>
                <a:gd name="T82" fmla="*/ 519 w 947"/>
                <a:gd name="T83" fmla="*/ 403 h 767"/>
                <a:gd name="T84" fmla="*/ 587 w 947"/>
                <a:gd name="T85" fmla="*/ 422 h 767"/>
                <a:gd name="T86" fmla="*/ 656 w 947"/>
                <a:gd name="T87" fmla="*/ 434 h 767"/>
                <a:gd name="T88" fmla="*/ 724 w 947"/>
                <a:gd name="T89" fmla="*/ 438 h 767"/>
                <a:gd name="T90" fmla="*/ 724 w 947"/>
                <a:gd name="T91" fmla="*/ 324 h 767"/>
                <a:gd name="T92" fmla="*/ 947 w 947"/>
                <a:gd name="T93" fmla="*/ 544 h 767"/>
                <a:gd name="T94" fmla="*/ 724 w 947"/>
                <a:gd name="T95" fmla="*/ 767 h 767"/>
                <a:gd name="T96" fmla="*/ 724 w 947"/>
                <a:gd name="T97" fmla="*/ 654 h 7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7"/>
                <a:gd name="T148" fmla="*/ 0 h 767"/>
                <a:gd name="T149" fmla="*/ 947 w 947"/>
                <a:gd name="T150" fmla="*/ 767 h 7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7" h="767">
                  <a:moveTo>
                    <a:pt x="724" y="654"/>
                  </a:moveTo>
                  <a:lnTo>
                    <a:pt x="666" y="646"/>
                  </a:lnTo>
                  <a:lnTo>
                    <a:pt x="609" y="631"/>
                  </a:lnTo>
                  <a:lnTo>
                    <a:pt x="554" y="610"/>
                  </a:lnTo>
                  <a:lnTo>
                    <a:pt x="501" y="582"/>
                  </a:lnTo>
                  <a:lnTo>
                    <a:pt x="449" y="550"/>
                  </a:lnTo>
                  <a:lnTo>
                    <a:pt x="400" y="515"/>
                  </a:lnTo>
                  <a:lnTo>
                    <a:pt x="352" y="475"/>
                  </a:lnTo>
                  <a:lnTo>
                    <a:pt x="307" y="432"/>
                  </a:lnTo>
                  <a:lnTo>
                    <a:pt x="264" y="387"/>
                  </a:lnTo>
                  <a:lnTo>
                    <a:pt x="223" y="341"/>
                  </a:lnTo>
                  <a:lnTo>
                    <a:pt x="184" y="293"/>
                  </a:lnTo>
                  <a:lnTo>
                    <a:pt x="147" y="246"/>
                  </a:lnTo>
                  <a:lnTo>
                    <a:pt x="113" y="200"/>
                  </a:lnTo>
                  <a:lnTo>
                    <a:pt x="100" y="180"/>
                  </a:lnTo>
                  <a:lnTo>
                    <a:pt x="86" y="158"/>
                  </a:lnTo>
                  <a:lnTo>
                    <a:pt x="73" y="135"/>
                  </a:lnTo>
                  <a:lnTo>
                    <a:pt x="59" y="111"/>
                  </a:lnTo>
                  <a:lnTo>
                    <a:pt x="45" y="87"/>
                  </a:lnTo>
                  <a:lnTo>
                    <a:pt x="33" y="65"/>
                  </a:lnTo>
                  <a:lnTo>
                    <a:pt x="23" y="43"/>
                  </a:lnTo>
                  <a:lnTo>
                    <a:pt x="14" y="26"/>
                  </a:lnTo>
                  <a:lnTo>
                    <a:pt x="7" y="12"/>
                  </a:lnTo>
                  <a:lnTo>
                    <a:pt x="3" y="2"/>
                  </a:lnTo>
                  <a:lnTo>
                    <a:pt x="0" y="0"/>
                  </a:lnTo>
                  <a:lnTo>
                    <a:pt x="3" y="2"/>
                  </a:lnTo>
                  <a:lnTo>
                    <a:pt x="8" y="8"/>
                  </a:lnTo>
                  <a:lnTo>
                    <a:pt x="16" y="17"/>
                  </a:lnTo>
                  <a:lnTo>
                    <a:pt x="25" y="29"/>
                  </a:lnTo>
                  <a:lnTo>
                    <a:pt x="36" y="42"/>
                  </a:lnTo>
                  <a:lnTo>
                    <a:pt x="48" y="57"/>
                  </a:lnTo>
                  <a:lnTo>
                    <a:pt x="60" y="70"/>
                  </a:lnTo>
                  <a:lnTo>
                    <a:pt x="72" y="83"/>
                  </a:lnTo>
                  <a:lnTo>
                    <a:pt x="81" y="95"/>
                  </a:lnTo>
                  <a:lnTo>
                    <a:pt x="123" y="143"/>
                  </a:lnTo>
                  <a:lnTo>
                    <a:pt x="170" y="189"/>
                  </a:lnTo>
                  <a:lnTo>
                    <a:pt x="220" y="234"/>
                  </a:lnTo>
                  <a:lnTo>
                    <a:pt x="273" y="275"/>
                  </a:lnTo>
                  <a:lnTo>
                    <a:pt x="331" y="315"/>
                  </a:lnTo>
                  <a:lnTo>
                    <a:pt x="392" y="349"/>
                  </a:lnTo>
                  <a:lnTo>
                    <a:pt x="454" y="380"/>
                  </a:lnTo>
                  <a:lnTo>
                    <a:pt x="519" y="403"/>
                  </a:lnTo>
                  <a:lnTo>
                    <a:pt x="587" y="422"/>
                  </a:lnTo>
                  <a:lnTo>
                    <a:pt x="656" y="434"/>
                  </a:lnTo>
                  <a:lnTo>
                    <a:pt x="724" y="438"/>
                  </a:lnTo>
                  <a:lnTo>
                    <a:pt x="724" y="324"/>
                  </a:lnTo>
                  <a:lnTo>
                    <a:pt x="947" y="544"/>
                  </a:lnTo>
                  <a:lnTo>
                    <a:pt x="724" y="767"/>
                  </a:lnTo>
                  <a:lnTo>
                    <a:pt x="724" y="654"/>
                  </a:lnTo>
                  <a:close/>
                </a:path>
              </a:pathLst>
            </a:custGeom>
            <a:solidFill>
              <a:srgbClr val="C00000"/>
            </a:solidFill>
            <a:ln w="0">
              <a:noFill/>
              <a:prstDash val="solid"/>
              <a:round/>
            </a:ln>
            <a:effectLst>
              <a:outerShdw blurRad="76200" dist="12700" dir="8100000" sy="-23000" kx="800400" algn="br" rotWithShape="0">
                <a:prstClr val="black">
                  <a:alpha val="20000"/>
                </a:prstClr>
              </a:outerShdw>
            </a:effectLst>
          </p:spPr>
          <p:txBody>
            <a:bodyPr lIns="81621" tIns="40811" rIns="81621" bIns="40811"/>
            <a:lstStyle/>
            <a:p>
              <a:pPr eaLnBrk="1" hangingPunct="1">
                <a:defRPr/>
              </a:pPr>
              <a:endParaRPr lang="zh-CN" altLang="en-US" sz="2900" dirty="0">
                <a:solidFill>
                  <a:schemeClr val="tx1">
                    <a:lumMod val="75000"/>
                    <a:lumOff val="25000"/>
                  </a:schemeClr>
                </a:solidFill>
                <a:latin typeface="+mn-lt"/>
                <a:ea typeface="+mn-ea"/>
              </a:endParaRPr>
            </a:p>
          </p:txBody>
        </p:sp>
        <p:sp>
          <p:nvSpPr>
            <p:cNvPr id="76" name="Rectangle 70"/>
            <p:cNvSpPr>
              <a:spLocks noChangeArrowheads="1"/>
            </p:cNvSpPr>
            <p:nvPr/>
          </p:nvSpPr>
          <p:spPr bwMode="auto">
            <a:xfrm>
              <a:off x="7273335" y="4021779"/>
              <a:ext cx="871607" cy="312612"/>
            </a:xfrm>
            <a:prstGeom prst="rect">
              <a:avLst/>
            </a:prstGeom>
            <a:noFill/>
            <a:ln w="9525" algn="ctr">
              <a:noFill/>
              <a:miter lim="800000"/>
            </a:ln>
          </p:spPr>
          <p:txBody>
            <a:bodyPr lIns="0" tIns="35348" rIns="0" bIns="35348" anchor="ctr">
              <a:spAutoFit/>
            </a:bodyPr>
            <a:lstStyle/>
            <a:p>
              <a:pPr algn="ctr" defTabSz="655955" eaLnBrk="1" hangingPunct="1">
                <a:defRPr/>
              </a:pPr>
              <a:r>
                <a:rPr lang="zh-CN" altLang="en-US" sz="1200" dirty="0">
                  <a:solidFill>
                    <a:schemeClr val="tx1">
                      <a:lumMod val="75000"/>
                      <a:lumOff val="25000"/>
                    </a:schemeClr>
                  </a:solidFill>
                  <a:latin typeface="+mn-lt"/>
                  <a:ea typeface="+mn-ea"/>
                </a:rPr>
                <a:t>虚拟机</a:t>
              </a:r>
              <a:endParaRPr lang="zh-CN" altLang="en-US" sz="1200" dirty="0">
                <a:solidFill>
                  <a:schemeClr val="tx1">
                    <a:lumMod val="75000"/>
                    <a:lumOff val="25000"/>
                  </a:schemeClr>
                </a:solidFill>
                <a:latin typeface="+mn-lt"/>
                <a:ea typeface="+mn-ea"/>
              </a:endParaRPr>
            </a:p>
          </p:txBody>
        </p:sp>
        <p:sp>
          <p:nvSpPr>
            <p:cNvPr id="77" name="Rectangle 70"/>
            <p:cNvSpPr>
              <a:spLocks noChangeArrowheads="1"/>
            </p:cNvSpPr>
            <p:nvPr/>
          </p:nvSpPr>
          <p:spPr bwMode="auto">
            <a:xfrm>
              <a:off x="5441214" y="4031488"/>
              <a:ext cx="981153" cy="312611"/>
            </a:xfrm>
            <a:prstGeom prst="rect">
              <a:avLst/>
            </a:prstGeom>
            <a:noFill/>
            <a:ln w="9525" algn="ctr">
              <a:noFill/>
              <a:miter lim="800000"/>
            </a:ln>
          </p:spPr>
          <p:txBody>
            <a:bodyPr lIns="70696" tIns="35348" rIns="70696" bIns="35348" anchor="ctr">
              <a:spAutoFit/>
            </a:bodyPr>
            <a:lstStyle/>
            <a:p>
              <a:pPr algn="ctr" defTabSz="655955" eaLnBrk="1" hangingPunct="1">
                <a:defRPr/>
              </a:pPr>
              <a:r>
                <a:rPr lang="zh-CN" altLang="en-US" sz="1200" dirty="0">
                  <a:solidFill>
                    <a:schemeClr val="tx1">
                      <a:lumMod val="75000"/>
                      <a:lumOff val="25000"/>
                    </a:schemeClr>
                  </a:solidFill>
                  <a:latin typeface="+mn-lt"/>
                  <a:ea typeface="+mn-ea"/>
                </a:rPr>
                <a:t>物理主机</a:t>
              </a:r>
              <a:endParaRPr lang="zh-CN" altLang="en-US" sz="1200" dirty="0">
                <a:solidFill>
                  <a:schemeClr val="tx1">
                    <a:lumMod val="75000"/>
                    <a:lumOff val="25000"/>
                  </a:schemeClr>
                </a:solidFill>
                <a:latin typeface="+mn-lt"/>
                <a:ea typeface="+mn-ea"/>
              </a:endParaRPr>
            </a:p>
          </p:txBody>
        </p:sp>
      </p:grpSp>
      <p:sp>
        <p:nvSpPr>
          <p:cNvPr id="82" name="标题 81"/>
          <p:cNvSpPr>
            <a:spLocks noGrp="1"/>
          </p:cNvSpPr>
          <p:nvPr>
            <p:ph type="title"/>
          </p:nvPr>
        </p:nvSpPr>
        <p:spPr/>
        <p:txBody>
          <a:bodyPr/>
          <a:lstStyle/>
          <a:p>
            <a:pPr eaLnBrk="1" hangingPunct="1">
              <a:defRPr/>
            </a:pPr>
            <a:r>
              <a:rPr lang="zh-CN" altLang="en-US" sz="3000" dirty="0" smtClean="0"/>
              <a:t>虚拟机</a:t>
            </a:r>
            <a:r>
              <a:rPr lang="en-US" altLang="zh-CN" sz="3000" dirty="0" smtClean="0">
                <a:latin typeface="+mj-lt"/>
              </a:rPr>
              <a:t>HA</a:t>
            </a:r>
            <a:r>
              <a:rPr lang="zh-CN" altLang="en-US" sz="3000" dirty="0" smtClean="0"/>
              <a:t>机制</a:t>
            </a:r>
            <a:endParaRPr lang="zh-CN" altLang="en-US" sz="3000" dirty="0"/>
          </a:p>
        </p:txBody>
      </p:sp>
      <p:pic>
        <p:nvPicPr>
          <p:cNvPr id="49172"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0338" y="2276475"/>
            <a:ext cx="1800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3"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4773613"/>
            <a:ext cx="18002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4"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0338" y="4773613"/>
            <a:ext cx="18002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75" name="Group 39"/>
          <p:cNvGrpSpPr/>
          <p:nvPr/>
        </p:nvGrpSpPr>
        <p:grpSpPr bwMode="auto">
          <a:xfrm>
            <a:off x="3881438" y="1473200"/>
            <a:ext cx="495300" cy="606425"/>
            <a:chOff x="2070100" y="1806575"/>
            <a:chExt cx="742950" cy="536575"/>
          </a:xfrm>
        </p:grpSpPr>
        <p:sp>
          <p:nvSpPr>
            <p:cNvPr id="91"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200" name="Group 88"/>
            <p:cNvGrpSpPr/>
            <p:nvPr/>
          </p:nvGrpSpPr>
          <p:grpSpPr bwMode="auto">
            <a:xfrm>
              <a:off x="2113846" y="1858835"/>
              <a:ext cx="655458" cy="432054"/>
              <a:chOff x="2105432" y="1843086"/>
              <a:chExt cx="655458" cy="432054"/>
            </a:xfrm>
          </p:grpSpPr>
          <p:sp>
            <p:nvSpPr>
              <p:cNvPr id="93" name="Rectangle 4"/>
              <p:cNvSpPr>
                <a:spLocks noChangeArrowheads="1"/>
              </p:cNvSpPr>
              <p:nvPr/>
            </p:nvSpPr>
            <p:spPr bwMode="auto">
              <a:xfrm>
                <a:off x="2104548" y="2075970"/>
                <a:ext cx="657225" cy="199460"/>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94" name="Rectangle 4"/>
              <p:cNvSpPr>
                <a:spLocks noChangeArrowheads="1"/>
              </p:cNvSpPr>
              <p:nvPr/>
            </p:nvSpPr>
            <p:spPr bwMode="auto">
              <a:xfrm>
                <a:off x="2104548" y="1842798"/>
                <a:ext cx="657225" cy="199460"/>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49176" name="Group 39"/>
          <p:cNvGrpSpPr/>
          <p:nvPr/>
        </p:nvGrpSpPr>
        <p:grpSpPr bwMode="auto">
          <a:xfrm>
            <a:off x="1906588" y="3911600"/>
            <a:ext cx="493712" cy="606425"/>
            <a:chOff x="2070100" y="1806575"/>
            <a:chExt cx="742950" cy="536575"/>
          </a:xfrm>
        </p:grpSpPr>
        <p:sp>
          <p:nvSpPr>
            <p:cNvPr id="96"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196" name="Group 88"/>
            <p:cNvGrpSpPr/>
            <p:nvPr/>
          </p:nvGrpSpPr>
          <p:grpSpPr bwMode="auto">
            <a:xfrm>
              <a:off x="2113846" y="1858835"/>
              <a:ext cx="655458" cy="432054"/>
              <a:chOff x="2105432" y="1843086"/>
              <a:chExt cx="655458" cy="432054"/>
            </a:xfrm>
          </p:grpSpPr>
          <p:sp>
            <p:nvSpPr>
              <p:cNvPr id="98" name="Rectangle 4"/>
              <p:cNvSpPr>
                <a:spLocks noChangeArrowheads="1"/>
              </p:cNvSpPr>
              <p:nvPr/>
            </p:nvSpPr>
            <p:spPr bwMode="auto">
              <a:xfrm>
                <a:off x="2104687" y="2075970"/>
                <a:ext cx="656949" cy="199460"/>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99" name="Rectangle 4"/>
              <p:cNvSpPr>
                <a:spLocks noChangeArrowheads="1"/>
              </p:cNvSpPr>
              <p:nvPr/>
            </p:nvSpPr>
            <p:spPr bwMode="auto">
              <a:xfrm>
                <a:off x="2104687" y="1842798"/>
                <a:ext cx="656949" cy="199460"/>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33" name="组合 104"/>
          <p:cNvGrpSpPr/>
          <p:nvPr/>
        </p:nvGrpSpPr>
        <p:grpSpPr bwMode="auto">
          <a:xfrm>
            <a:off x="782638" y="1463675"/>
            <a:ext cx="1571625" cy="615950"/>
            <a:chOff x="783002" y="973123"/>
            <a:chExt cx="1571580" cy="462523"/>
          </a:xfrm>
        </p:grpSpPr>
        <p:grpSp>
          <p:nvGrpSpPr>
            <p:cNvPr id="49180" name="Group 39"/>
            <p:cNvGrpSpPr/>
            <p:nvPr/>
          </p:nvGrpSpPr>
          <p:grpSpPr bwMode="auto">
            <a:xfrm>
              <a:off x="783002" y="973123"/>
              <a:ext cx="494652" cy="455309"/>
              <a:chOff x="2070100" y="1806575"/>
              <a:chExt cx="742950" cy="536575"/>
            </a:xfrm>
          </p:grpSpPr>
          <p:sp>
            <p:nvSpPr>
              <p:cNvPr id="57" name="Rectangle 8"/>
              <p:cNvSpPr>
                <a:spLocks noChangeArrowheads="1"/>
              </p:cNvSpPr>
              <p:nvPr/>
            </p:nvSpPr>
            <p:spPr bwMode="auto">
              <a:xfrm>
                <a:off x="2070100" y="1806575"/>
                <a:ext cx="743902" cy="536648"/>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192" name="Group 88"/>
              <p:cNvGrpSpPr/>
              <p:nvPr/>
            </p:nvGrpSpPr>
            <p:grpSpPr bwMode="auto">
              <a:xfrm>
                <a:off x="2113846" y="1858835"/>
                <a:ext cx="655458" cy="432054"/>
                <a:chOff x="2105432" y="1843086"/>
                <a:chExt cx="655458" cy="432054"/>
              </a:xfrm>
            </p:grpSpPr>
            <p:sp>
              <p:nvSpPr>
                <p:cNvPr id="59" name="Rectangle 4"/>
                <p:cNvSpPr>
                  <a:spLocks noChangeArrowheads="1"/>
                </p:cNvSpPr>
                <p:nvPr/>
              </p:nvSpPr>
              <p:spPr bwMode="auto">
                <a:xfrm>
                  <a:off x="2104603" y="2076008"/>
                  <a:ext cx="674756" cy="199487"/>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60" name="Rectangle 4"/>
                <p:cNvSpPr>
                  <a:spLocks noChangeArrowheads="1"/>
                </p:cNvSpPr>
                <p:nvPr/>
              </p:nvSpPr>
              <p:spPr bwMode="auto">
                <a:xfrm>
                  <a:off x="2104603" y="1842805"/>
                  <a:ext cx="674756" cy="199487"/>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49181" name="Group 39"/>
            <p:cNvGrpSpPr/>
            <p:nvPr/>
          </p:nvGrpSpPr>
          <p:grpSpPr bwMode="auto">
            <a:xfrm>
              <a:off x="1323708" y="974692"/>
              <a:ext cx="494652" cy="455309"/>
              <a:chOff x="2070100" y="1806575"/>
              <a:chExt cx="742950" cy="536575"/>
            </a:xfrm>
          </p:grpSpPr>
          <p:sp>
            <p:nvSpPr>
              <p:cNvPr id="62" name="Rectangle 8"/>
              <p:cNvSpPr>
                <a:spLocks noChangeArrowheads="1"/>
              </p:cNvSpPr>
              <p:nvPr/>
            </p:nvSpPr>
            <p:spPr bwMode="auto">
              <a:xfrm>
                <a:off x="2071025" y="1806132"/>
                <a:ext cx="741519" cy="536648"/>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188" name="Group 88"/>
              <p:cNvGrpSpPr/>
              <p:nvPr/>
            </p:nvGrpSpPr>
            <p:grpSpPr bwMode="auto">
              <a:xfrm>
                <a:off x="2113846" y="1858835"/>
                <a:ext cx="655458" cy="432054"/>
                <a:chOff x="2105432" y="1843086"/>
                <a:chExt cx="655458" cy="432054"/>
              </a:xfrm>
            </p:grpSpPr>
            <p:sp>
              <p:nvSpPr>
                <p:cNvPr id="64" name="Rectangle 4"/>
                <p:cNvSpPr>
                  <a:spLocks noChangeArrowheads="1"/>
                </p:cNvSpPr>
                <p:nvPr/>
              </p:nvSpPr>
              <p:spPr bwMode="auto">
                <a:xfrm>
                  <a:off x="2105528" y="2075564"/>
                  <a:ext cx="655683" cy="199487"/>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65" name="Rectangle 4"/>
                <p:cNvSpPr>
                  <a:spLocks noChangeArrowheads="1"/>
                </p:cNvSpPr>
                <p:nvPr/>
              </p:nvSpPr>
              <p:spPr bwMode="auto">
                <a:xfrm>
                  <a:off x="2105528" y="1832528"/>
                  <a:ext cx="655683" cy="209320"/>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nvGrpSpPr>
            <p:cNvPr id="49182" name="Group 39"/>
            <p:cNvGrpSpPr/>
            <p:nvPr/>
          </p:nvGrpSpPr>
          <p:grpSpPr bwMode="auto">
            <a:xfrm>
              <a:off x="1859930" y="980337"/>
              <a:ext cx="494652" cy="455309"/>
              <a:chOff x="2070100" y="1806575"/>
              <a:chExt cx="742950" cy="536575"/>
            </a:xfrm>
          </p:grpSpPr>
          <p:sp>
            <p:nvSpPr>
              <p:cNvPr id="101" name="Rectangle 8"/>
              <p:cNvSpPr>
                <a:spLocks noChangeArrowheads="1"/>
              </p:cNvSpPr>
              <p:nvPr/>
            </p:nvSpPr>
            <p:spPr bwMode="auto">
              <a:xfrm>
                <a:off x="2069148" y="1806502"/>
                <a:ext cx="743902" cy="536648"/>
              </a:xfrm>
              <a:prstGeom prst="rect">
                <a:avLst/>
              </a:prstGeom>
              <a:gradFill rotWithShape="0">
                <a:gsLst>
                  <a:gs pos="0">
                    <a:srgbClr val="DCDCDC"/>
                  </a:gs>
                  <a:gs pos="100000">
                    <a:srgbClr val="B4B4B4"/>
                  </a:gs>
                </a:gsLst>
                <a:lin ang="5400000"/>
              </a:gradFill>
              <a:ln w="9525" algn="ctr">
                <a:solidFill>
                  <a:srgbClr val="B4B4B4"/>
                </a:solidFill>
                <a:round/>
              </a:ln>
            </p:spPr>
            <p:txBody>
              <a:bodyPr wrap="none"/>
              <a:lstStyle/>
              <a:p>
                <a:pPr defTabSz="815975" eaLnBrk="1" fontAlgn="auto" hangingPunct="1">
                  <a:spcBef>
                    <a:spcPts val="0"/>
                  </a:spcBef>
                  <a:spcAft>
                    <a:spcPts val="0"/>
                  </a:spcAft>
                  <a:defRPr/>
                </a:pPr>
                <a:endParaRPr lang="zh-CN" altLang="en-US" kern="0" dirty="0">
                  <a:solidFill>
                    <a:sysClr val="windowText" lastClr="000000"/>
                  </a:solidFill>
                  <a:latin typeface="+mn-lt"/>
                  <a:ea typeface="+mn-ea"/>
                </a:endParaRPr>
              </a:p>
            </p:txBody>
          </p:sp>
          <p:grpSp>
            <p:nvGrpSpPr>
              <p:cNvPr id="49184" name="Group 88"/>
              <p:cNvGrpSpPr/>
              <p:nvPr/>
            </p:nvGrpSpPr>
            <p:grpSpPr bwMode="auto">
              <a:xfrm>
                <a:off x="2113846" y="1858835"/>
                <a:ext cx="655458" cy="432054"/>
                <a:chOff x="2105432" y="1843086"/>
                <a:chExt cx="655458" cy="432054"/>
              </a:xfrm>
            </p:grpSpPr>
            <p:sp>
              <p:nvSpPr>
                <p:cNvPr id="103" name="Rectangle 4"/>
                <p:cNvSpPr>
                  <a:spLocks noChangeArrowheads="1"/>
                </p:cNvSpPr>
                <p:nvPr/>
              </p:nvSpPr>
              <p:spPr bwMode="auto">
                <a:xfrm>
                  <a:off x="2086960" y="2075936"/>
                  <a:ext cx="674758" cy="199487"/>
                </a:xfrm>
                <a:prstGeom prst="rect">
                  <a:avLst/>
                </a:prstGeom>
                <a:gradFill rotWithShape="0">
                  <a:gsLst>
                    <a:gs pos="0">
                      <a:srgbClr val="0086EA"/>
                    </a:gs>
                    <a:gs pos="100000">
                      <a:srgbClr val="2767B2"/>
                    </a:gs>
                  </a:gsLst>
                  <a:lin ang="5400000"/>
                </a:gradFill>
                <a:ln w="12700" algn="ctr">
                  <a:solidFill>
                    <a:srgbClr val="2767B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OS</a:t>
                  </a:r>
                  <a:endParaRPr lang="zh-CN" altLang="en-US" sz="800" kern="0" dirty="0">
                    <a:solidFill>
                      <a:srgbClr val="FFFFFF"/>
                    </a:solidFill>
                    <a:latin typeface="+mn-lt"/>
                    <a:ea typeface="+mn-ea"/>
                  </a:endParaRPr>
                </a:p>
              </p:txBody>
            </p:sp>
            <p:sp>
              <p:nvSpPr>
                <p:cNvPr id="104" name="Rectangle 4"/>
                <p:cNvSpPr>
                  <a:spLocks noChangeArrowheads="1"/>
                </p:cNvSpPr>
                <p:nvPr/>
              </p:nvSpPr>
              <p:spPr bwMode="auto">
                <a:xfrm>
                  <a:off x="2086960" y="1842733"/>
                  <a:ext cx="674758" cy="199487"/>
                </a:xfrm>
                <a:prstGeom prst="rect">
                  <a:avLst/>
                </a:prstGeom>
                <a:gradFill rotWithShape="0">
                  <a:gsLst>
                    <a:gs pos="0">
                      <a:srgbClr val="FEAB58"/>
                    </a:gs>
                    <a:gs pos="100000">
                      <a:srgbClr val="E76F32"/>
                    </a:gs>
                  </a:gsLst>
                  <a:lin ang="5400000"/>
                </a:gradFill>
                <a:ln w="12700" algn="ctr">
                  <a:solidFill>
                    <a:srgbClr val="E76F32"/>
                  </a:solidFill>
                  <a:round/>
                </a:ln>
              </p:spPr>
              <p:txBody>
                <a:bodyPr wrap="none" anchor="ctr"/>
                <a:lstStyle/>
                <a:p>
                  <a:pPr algn="ctr" defTabSz="815975" eaLnBrk="1" fontAlgn="auto" hangingPunct="1">
                    <a:spcBef>
                      <a:spcPts val="0"/>
                    </a:spcBef>
                    <a:spcAft>
                      <a:spcPts val="0"/>
                    </a:spcAft>
                    <a:defRPr/>
                  </a:pPr>
                  <a:r>
                    <a:rPr lang="en-US" altLang="zh-CN" sz="800" kern="0" dirty="0">
                      <a:solidFill>
                        <a:srgbClr val="FFFFFF"/>
                      </a:solidFill>
                      <a:latin typeface="+mn-lt"/>
                      <a:ea typeface="+mn-ea"/>
                    </a:rPr>
                    <a:t>APP</a:t>
                  </a:r>
                  <a:endParaRPr lang="zh-CN" altLang="en-US" sz="900" kern="0" dirty="0">
                    <a:solidFill>
                      <a:srgbClr val="FFFFFF"/>
                    </a:solidFill>
                    <a:latin typeface="+mn-lt"/>
                    <a:ea typeface="+mn-ea"/>
                  </a:endParaRPr>
                </a:p>
              </p:txBody>
            </p:sp>
          </p:grpSp>
        </p:grpSp>
      </p:grpSp>
      <p:sp>
        <p:nvSpPr>
          <p:cNvPr id="131" name="矩形 130"/>
          <p:cNvSpPr/>
          <p:nvPr/>
        </p:nvSpPr>
        <p:spPr>
          <a:xfrm>
            <a:off x="5181600" y="714375"/>
            <a:ext cx="1273175" cy="646113"/>
          </a:xfrm>
          <a:prstGeom prst="rect">
            <a:avLst/>
          </a:prstGeom>
        </p:spPr>
        <p:txBody>
          <a:bodyPr wrap="none">
            <a:spAutoFit/>
          </a:bodyPr>
          <a:lstStyle/>
          <a:p>
            <a:pPr eaLnBrk="1" fontAlgn="auto" hangingPunct="1">
              <a:lnSpc>
                <a:spcPct val="200000"/>
              </a:lnSpc>
              <a:spcBef>
                <a:spcPts val="0"/>
              </a:spcBef>
              <a:spcAft>
                <a:spcPts val="0"/>
              </a:spcAft>
              <a:buSzPct val="80000"/>
              <a:buFont typeface="Wingdings" panose="05000000000000000000" pitchFamily="2" charset="2"/>
              <a:buChar char="p"/>
              <a:defRPr/>
            </a:pPr>
            <a:r>
              <a:rPr lang="zh-CN" altLang="en-US" sz="1800" b="1" kern="0" dirty="0">
                <a:solidFill>
                  <a:srgbClr val="990000"/>
                </a:solidFill>
                <a:latin typeface="+mn-ea"/>
                <a:ea typeface="+mn-ea"/>
              </a:rPr>
              <a:t>技术特点</a:t>
            </a:r>
            <a:endParaRPr lang="en-US" altLang="zh-CN" sz="1800" b="1" kern="0" dirty="0">
              <a:solidFill>
                <a:srgbClr val="990000"/>
              </a:solidFill>
              <a:latin typeface="+mn-ea"/>
              <a:ea typeface="+mn-ea"/>
            </a:endParaRPr>
          </a:p>
        </p:txBody>
      </p:sp>
      <p:sp>
        <p:nvSpPr>
          <p:cNvPr id="83" name="矩形 82"/>
          <p:cNvSpPr/>
          <p:nvPr/>
        </p:nvSpPr>
        <p:spPr>
          <a:xfrm>
            <a:off x="5154613" y="3351213"/>
            <a:ext cx="1273175" cy="646112"/>
          </a:xfrm>
          <a:prstGeom prst="rect">
            <a:avLst/>
          </a:prstGeom>
        </p:spPr>
        <p:txBody>
          <a:bodyPr wrap="none">
            <a:spAutoFit/>
          </a:bodyPr>
          <a:lstStyle/>
          <a:p>
            <a:pPr eaLnBrk="1" fontAlgn="auto" hangingPunct="1">
              <a:lnSpc>
                <a:spcPct val="200000"/>
              </a:lnSpc>
              <a:spcBef>
                <a:spcPts val="0"/>
              </a:spcBef>
              <a:spcAft>
                <a:spcPts val="0"/>
              </a:spcAft>
              <a:buSzPct val="80000"/>
              <a:buFont typeface="Wingdings" panose="05000000000000000000" pitchFamily="2" charset="2"/>
              <a:buChar char="p"/>
              <a:defRPr/>
            </a:pPr>
            <a:r>
              <a:rPr lang="zh-CN" altLang="en-US" sz="1800" b="1" kern="0" dirty="0">
                <a:solidFill>
                  <a:srgbClr val="990000"/>
                </a:solidFill>
                <a:latin typeface="+mn-lt"/>
                <a:ea typeface="+mn-ea"/>
              </a:rPr>
              <a:t>用户价值</a:t>
            </a:r>
            <a:endParaRPr lang="en-US" altLang="zh-CN" sz="1800" b="1" kern="0" dirty="0">
              <a:solidFill>
                <a:srgbClr val="990000"/>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9" presetClass="emph" presetSubtype="0" nodeType="afterEffect">
                                  <p:stCondLst>
                                    <p:cond delay="0"/>
                                  </p:stCondLst>
                                  <p:childTnLst>
                                    <p:set>
                                      <p:cBhvr rctx="PPT">
                                        <p:cTn id="9" dur="indefinite"/>
                                        <p:tgtEl>
                                          <p:spTgt spid="86"/>
                                        </p:tgtEl>
                                        <p:attrNameLst>
                                          <p:attrName>style.opacity</p:attrName>
                                        </p:attrNameLst>
                                      </p:cBhvr>
                                      <p:to>
                                        <p:strVal val="0.5"/>
                                      </p:to>
                                    </p:set>
                                    <p:animEffect filter="image" prLst="opacity: 0.5">
                                      <p:cBhvr rctx="IE">
                                        <p:cTn id="10" dur="indefinite"/>
                                        <p:tgtEl>
                                          <p:spTgt spid="86"/>
                                        </p:tgtEl>
                                      </p:cBhvr>
                                    </p:animEffect>
                                  </p:childTnLst>
                                </p:cTn>
                              </p:par>
                            </p:childTnLst>
                          </p:cTn>
                        </p:par>
                        <p:par>
                          <p:cTn id="11" fill="hold">
                            <p:stCondLst>
                              <p:cond delay="0"/>
                            </p:stCondLst>
                            <p:childTnLst>
                              <p:par>
                                <p:cTn id="12" presetID="35" presetClass="emph" presetSubtype="0" repeatCount="indefinite" fill="hold" grpId="0" nodeType="afterEffect">
                                  <p:stCondLst>
                                    <p:cond delay="0"/>
                                  </p:stCondLst>
                                  <p:childTnLst>
                                    <p:anim calcmode="discrete" valueType="str">
                                      <p:cBhvr>
                                        <p:cTn id="13" dur="1000" fill="hold"/>
                                        <p:tgtEl>
                                          <p:spTgt spid="27"/>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10" presetClass="exit" presetSubtype="0" fill="hold" nodeType="afterEffect">
                                  <p:stCondLst>
                                    <p:cond delay="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par>
                          <p:cTn id="18" fill="hold">
                            <p:stCondLst>
                              <p:cond delay="2000"/>
                            </p:stCondLst>
                            <p:childTnLst>
                              <p:par>
                                <p:cTn id="19" presetID="0" presetClass="path" presetSubtype="0" accel="50000" decel="50000" fill="hold" nodeType="afterEffect">
                                  <p:stCondLst>
                                    <p:cond delay="0"/>
                                  </p:stCondLst>
                                  <p:childTnLst>
                                    <p:animMotion origin="layout" path="M -5.55556E-7 6.29664E-6 C 0.01007 0.06168 0.02014 0.12366 0.05677 0.18225 C 0.0934 0.24083 0.19271 0.32286 0.21979 0.35061 " pathEditMode="relative" ptsTypes="aaA">
                                      <p:cBhvr>
                                        <p:cTn id="20" dur="1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6"/>
          <p:cNvSpPr>
            <a:spLocks noGrp="1" noChangeArrowheads="1"/>
          </p:cNvSpPr>
          <p:nvPr>
            <p:ph idx="1"/>
          </p:nvPr>
        </p:nvSpPr>
        <p:spPr/>
        <p:txBody>
          <a:bodyPr/>
          <a:lstStyle/>
          <a:p>
            <a:pPr eaLnBrk="1" hangingPunct="1"/>
            <a:r>
              <a:rPr lang="zh-CN" altLang="en-US" smtClean="0"/>
              <a:t>学完本课程后，您将能够</a:t>
            </a:r>
            <a:r>
              <a:rPr lang="en-US" altLang="zh-CN" smtClean="0"/>
              <a:t>:</a:t>
            </a:r>
            <a:endParaRPr lang="en-US" altLang="zh-CN" smtClean="0"/>
          </a:p>
          <a:p>
            <a:pPr lvl="1" eaLnBrk="1" hangingPunct="1"/>
            <a:r>
              <a:rPr lang="zh-CN" altLang="en-US" smtClean="0"/>
              <a:t>了解</a:t>
            </a:r>
            <a:r>
              <a:rPr lang="en-US" altLang="zh-CN" smtClean="0"/>
              <a:t>FusionCompute</a:t>
            </a:r>
            <a:r>
              <a:rPr lang="zh-CN" altLang="en-US" smtClean="0"/>
              <a:t>在</a:t>
            </a:r>
            <a:r>
              <a:rPr lang="en-US" altLang="zh-CN" smtClean="0"/>
              <a:t>FusionSphere</a:t>
            </a:r>
            <a:r>
              <a:rPr lang="zh-CN" altLang="en-US" smtClean="0"/>
              <a:t>中的功能地位</a:t>
            </a:r>
            <a:endParaRPr lang="en-US" altLang="zh-CN" smtClean="0"/>
          </a:p>
          <a:p>
            <a:pPr lvl="1" eaLnBrk="1" hangingPunct="1"/>
            <a:r>
              <a:rPr lang="zh-CN" altLang="en-US" smtClean="0"/>
              <a:t>熟悉</a:t>
            </a:r>
            <a:r>
              <a:rPr lang="en-US" altLang="zh-CN" smtClean="0"/>
              <a:t>FusionCompute</a:t>
            </a:r>
            <a:r>
              <a:rPr lang="zh-CN" altLang="en-US" smtClean="0"/>
              <a:t>的组织架构</a:t>
            </a:r>
            <a:endParaRPr lang="en-US" altLang="zh-CN" smtClean="0"/>
          </a:p>
          <a:p>
            <a:pPr lvl="1" eaLnBrk="1" hangingPunct="1"/>
            <a:r>
              <a:rPr lang="zh-CN" altLang="en-US" smtClean="0"/>
              <a:t>熟悉</a:t>
            </a:r>
            <a:r>
              <a:rPr lang="en-US" altLang="zh-CN" smtClean="0"/>
              <a:t>FusionCompute</a:t>
            </a:r>
            <a:r>
              <a:rPr lang="zh-CN" altLang="en-US" smtClean="0"/>
              <a:t>的主要功能特性</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42"/>
          <p:cNvGrpSpPr/>
          <p:nvPr/>
        </p:nvGrpSpPr>
        <p:grpSpPr bwMode="auto">
          <a:xfrm>
            <a:off x="3341688" y="2651125"/>
            <a:ext cx="500062" cy="1096963"/>
            <a:chOff x="495300" y="1203750"/>
            <a:chExt cx="485775" cy="815181"/>
          </a:xfrm>
        </p:grpSpPr>
        <p:sp>
          <p:nvSpPr>
            <p:cNvPr id="51248"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b="1" smtClean="0">
                <a:solidFill>
                  <a:srgbClr val="B2B2B2"/>
                </a:solidFill>
                <a:latin typeface="+mn-lt"/>
                <a:ea typeface="+mn-ea"/>
                <a:cs typeface="Arial" panose="020B0604020202020204" pitchFamily="34" charset="0"/>
              </a:endParaRPr>
            </a:p>
          </p:txBody>
        </p:sp>
        <p:sp>
          <p:nvSpPr>
            <p:cNvPr id="51249" name="TextBox 170"/>
            <p:cNvSpPr txBox="1">
              <a:spLocks noChangeArrowheads="1"/>
            </p:cNvSpPr>
            <p:nvPr/>
          </p:nvSpPr>
          <p:spPr bwMode="auto">
            <a:xfrm>
              <a:off x="495300" y="1280432"/>
              <a:ext cx="485775" cy="1887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050" b="1" smtClean="0">
                  <a:solidFill>
                    <a:srgbClr val="FFFFFF"/>
                  </a:solidFill>
                  <a:latin typeface="+mn-lt"/>
                  <a:ea typeface="+mn-ea"/>
                  <a:cs typeface="Arial" panose="020B0604020202020204" pitchFamily="34" charset="0"/>
                </a:rPr>
                <a:t>App</a:t>
              </a:r>
              <a:endParaRPr lang="zh-CN" altLang="en-US" sz="1050" b="1" smtClean="0">
                <a:solidFill>
                  <a:srgbClr val="FFFFFF"/>
                </a:solidFill>
                <a:latin typeface="+mn-lt"/>
                <a:ea typeface="+mn-ea"/>
                <a:cs typeface="Arial" panose="020B0604020202020204" pitchFamily="34" charset="0"/>
              </a:endParaRPr>
            </a:p>
          </p:txBody>
        </p:sp>
        <p:pic>
          <p:nvPicPr>
            <p:cNvPr id="51250"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337050"/>
            <a:ext cx="17383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组合 172"/>
          <p:cNvGrpSpPr/>
          <p:nvPr/>
        </p:nvGrpSpPr>
        <p:grpSpPr bwMode="auto">
          <a:xfrm>
            <a:off x="3267075" y="1063625"/>
            <a:ext cx="1576388" cy="1541463"/>
            <a:chOff x="1095145" y="1089347"/>
            <a:chExt cx="1576861" cy="1541760"/>
          </a:xfrm>
        </p:grpSpPr>
        <p:sp>
          <p:nvSpPr>
            <p:cNvPr id="174" name="矩形 173"/>
            <p:cNvSpPr/>
            <p:nvPr/>
          </p:nvSpPr>
          <p:spPr bwMode="auto">
            <a:xfrm>
              <a:off x="1095145" y="1089347"/>
              <a:ext cx="1535574" cy="1541760"/>
            </a:xfrm>
            <a:prstGeom prst="rect">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a:lstStyle/>
            <a:p>
              <a:pPr eaLnBrk="1" hangingPunct="1">
                <a:defRPr/>
              </a:pPr>
              <a:endParaRPr lang="zh-CN" altLang="en-US" sz="2000" b="1">
                <a:solidFill>
                  <a:srgbClr val="B2B2B2"/>
                </a:solidFill>
                <a:latin typeface="+mn-lt"/>
                <a:ea typeface="+mn-ea"/>
              </a:endParaRPr>
            </a:p>
          </p:txBody>
        </p:sp>
        <p:pic>
          <p:nvPicPr>
            <p:cNvPr id="51243" name="图片 93" descr="00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728" y="1262697"/>
              <a:ext cx="486944" cy="8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44" name="直接连接符 95"/>
            <p:cNvCxnSpPr>
              <a:cxnSpLocks noChangeShapeType="1"/>
            </p:cNvCxnSpPr>
            <p:nvPr/>
          </p:nvCxnSpPr>
          <p:spPr bwMode="auto">
            <a:xfrm flipH="1">
              <a:off x="1195957" y="2547059"/>
              <a:ext cx="1314369" cy="0"/>
            </a:xfrm>
            <a:prstGeom prst="line">
              <a:avLst/>
            </a:prstGeom>
            <a:noFill/>
            <a:ln w="25400" algn="ctr">
              <a:solidFill>
                <a:schemeClr val="bg2"/>
              </a:solidFill>
              <a:prstDash val="sysDot"/>
              <a:round/>
            </a:ln>
            <a:extLst>
              <a:ext uri="{909E8E84-426E-40DD-AFC4-6F175D3DCCD1}">
                <a14:hiddenFill xmlns:a14="http://schemas.microsoft.com/office/drawing/2010/main">
                  <a:noFill/>
                </a14:hiddenFill>
              </a:ext>
            </a:extLst>
          </p:spPr>
        </p:cxnSp>
        <p:pic>
          <p:nvPicPr>
            <p:cNvPr id="51245" name="图片 98" descr="00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2404" y="1367757"/>
              <a:ext cx="437489" cy="7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6" name="TextBox 99"/>
            <p:cNvSpPr txBox="1">
              <a:spLocks noChangeArrowheads="1"/>
            </p:cNvSpPr>
            <p:nvPr/>
          </p:nvSpPr>
          <p:spPr bwMode="auto">
            <a:xfrm>
              <a:off x="1174544" y="2189697"/>
              <a:ext cx="747937"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smtClean="0">
                  <a:solidFill>
                    <a:srgbClr val="2D2015"/>
                  </a:solidFill>
                  <a:latin typeface="+mn-lt"/>
                  <a:ea typeface="+mn-ea"/>
                </a:rPr>
                <a:t>交易业务</a:t>
              </a:r>
              <a:endParaRPr lang="zh-CN" altLang="en-US" sz="900" b="1" smtClean="0">
                <a:solidFill>
                  <a:srgbClr val="2D2015"/>
                </a:solidFill>
                <a:latin typeface="+mn-lt"/>
                <a:ea typeface="+mn-ea"/>
              </a:endParaRPr>
            </a:p>
          </p:txBody>
        </p:sp>
        <p:sp>
          <p:nvSpPr>
            <p:cNvPr id="51247" name="TextBox 100"/>
            <p:cNvSpPr txBox="1">
              <a:spLocks noChangeArrowheads="1"/>
            </p:cNvSpPr>
            <p:nvPr/>
          </p:nvSpPr>
          <p:spPr bwMode="auto">
            <a:xfrm>
              <a:off x="1925657" y="2194460"/>
              <a:ext cx="746349"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smtClean="0">
                  <a:solidFill>
                    <a:srgbClr val="2D2015"/>
                  </a:solidFill>
                  <a:latin typeface="+mn-lt"/>
                  <a:ea typeface="+mn-ea"/>
                </a:rPr>
                <a:t>结算业务</a:t>
              </a:r>
              <a:endParaRPr lang="zh-CN" altLang="en-US" sz="900" b="1" smtClean="0">
                <a:solidFill>
                  <a:srgbClr val="2D2015"/>
                </a:solidFill>
                <a:latin typeface="+mn-lt"/>
                <a:ea typeface="+mn-ea"/>
              </a:endParaRPr>
            </a:p>
          </p:txBody>
        </p:sp>
      </p:grpSp>
      <p:sp>
        <p:nvSpPr>
          <p:cNvPr id="26629" name="标题 18"/>
          <p:cNvSpPr>
            <a:spLocks noGrp="1"/>
          </p:cNvSpPr>
          <p:nvPr>
            <p:ph type="title"/>
          </p:nvPr>
        </p:nvSpPr>
        <p:spPr/>
        <p:txBody>
          <a:bodyPr/>
          <a:lstStyle/>
          <a:p>
            <a:pPr eaLnBrk="1" hangingPunct="1">
              <a:defRPr/>
            </a:pPr>
            <a:r>
              <a:rPr lang="zh-CN" altLang="en-US" sz="3000" dirty="0" smtClean="0"/>
              <a:t>高可用性</a:t>
            </a:r>
            <a:r>
              <a:rPr lang="en-US" altLang="zh-CN" sz="3000" dirty="0" smtClean="0">
                <a:latin typeface="+mj-lt"/>
              </a:rPr>
              <a:t>FT</a:t>
            </a:r>
            <a:r>
              <a:rPr lang="zh-CN" altLang="en-US" sz="3000" dirty="0" smtClean="0"/>
              <a:t>技术</a:t>
            </a:r>
            <a:endParaRPr lang="zh-CN" altLang="en-US" sz="3000" dirty="0" smtClean="0"/>
          </a:p>
        </p:txBody>
      </p:sp>
      <p:sp>
        <p:nvSpPr>
          <p:cNvPr id="51206" name="矩形 46"/>
          <p:cNvSpPr>
            <a:spLocks noChangeArrowheads="1"/>
          </p:cNvSpPr>
          <p:nvPr/>
        </p:nvSpPr>
        <p:spPr bwMode="auto">
          <a:xfrm>
            <a:off x="692150" y="3868738"/>
            <a:ext cx="1725613" cy="39052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050" b="1" smtClean="0">
                <a:solidFill>
                  <a:srgbClr val="2D2015"/>
                </a:solidFill>
                <a:latin typeface="+mn-lt"/>
                <a:ea typeface="+mn-ea"/>
              </a:rPr>
              <a:t>FusionCompute</a:t>
            </a:r>
            <a:endParaRPr lang="zh-CN" altLang="en-US" sz="1050" b="1" smtClean="0">
              <a:solidFill>
                <a:srgbClr val="2D2015"/>
              </a:solidFill>
              <a:latin typeface="+mn-lt"/>
              <a:ea typeface="+mn-ea"/>
            </a:endParaRPr>
          </a:p>
        </p:txBody>
      </p:sp>
      <p:sp>
        <p:nvSpPr>
          <p:cNvPr id="51207" name="矩形 51"/>
          <p:cNvSpPr>
            <a:spLocks noChangeArrowheads="1"/>
          </p:cNvSpPr>
          <p:nvPr/>
        </p:nvSpPr>
        <p:spPr bwMode="auto">
          <a:xfrm>
            <a:off x="2970213" y="3838575"/>
            <a:ext cx="1725612" cy="407988"/>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050" b="1" smtClean="0">
                <a:solidFill>
                  <a:srgbClr val="2D2015"/>
                </a:solidFill>
                <a:latin typeface="+mn-lt"/>
                <a:ea typeface="+mn-ea"/>
              </a:rPr>
              <a:t>FusionCompute</a:t>
            </a:r>
            <a:endParaRPr lang="zh-CN" altLang="en-US" sz="1050" b="1" smtClean="0">
              <a:solidFill>
                <a:srgbClr val="2D2015"/>
              </a:solidFill>
              <a:latin typeface="+mn-lt"/>
              <a:ea typeface="+mn-ea"/>
            </a:endParaRPr>
          </a:p>
        </p:txBody>
      </p:sp>
      <p:grpSp>
        <p:nvGrpSpPr>
          <p:cNvPr id="4" name="组合 42"/>
          <p:cNvGrpSpPr/>
          <p:nvPr/>
        </p:nvGrpSpPr>
        <p:grpSpPr bwMode="auto">
          <a:xfrm>
            <a:off x="1576388" y="2665413"/>
            <a:ext cx="500062" cy="1096962"/>
            <a:chOff x="495300" y="1203750"/>
            <a:chExt cx="485775" cy="815181"/>
          </a:xfrm>
        </p:grpSpPr>
        <p:sp>
          <p:nvSpPr>
            <p:cNvPr id="51239"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b="1" smtClean="0">
                <a:solidFill>
                  <a:srgbClr val="B2B2B2"/>
                </a:solidFill>
                <a:latin typeface="+mn-lt"/>
                <a:ea typeface="+mn-ea"/>
                <a:cs typeface="Arial" panose="020B0604020202020204" pitchFamily="34" charset="0"/>
              </a:endParaRPr>
            </a:p>
          </p:txBody>
        </p:sp>
        <p:sp>
          <p:nvSpPr>
            <p:cNvPr id="51240" name="TextBox 170"/>
            <p:cNvSpPr txBox="1">
              <a:spLocks noChangeArrowheads="1"/>
            </p:cNvSpPr>
            <p:nvPr/>
          </p:nvSpPr>
          <p:spPr bwMode="auto">
            <a:xfrm>
              <a:off x="495300" y="1280431"/>
              <a:ext cx="485775" cy="1887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050" b="1" smtClean="0">
                  <a:solidFill>
                    <a:srgbClr val="FFFFFF"/>
                  </a:solidFill>
                  <a:latin typeface="+mn-lt"/>
                  <a:ea typeface="+mn-ea"/>
                  <a:cs typeface="Arial" panose="020B0604020202020204" pitchFamily="34" charset="0"/>
                </a:rPr>
                <a:t>App</a:t>
              </a:r>
              <a:endParaRPr lang="zh-CN" altLang="en-US" sz="1050" b="1" smtClean="0">
                <a:solidFill>
                  <a:srgbClr val="FFFFFF"/>
                </a:solidFill>
                <a:latin typeface="+mn-lt"/>
                <a:ea typeface="+mn-ea"/>
                <a:cs typeface="Arial" panose="020B0604020202020204" pitchFamily="34" charset="0"/>
              </a:endParaRPr>
            </a:p>
          </p:txBody>
        </p:sp>
        <p:pic>
          <p:nvPicPr>
            <p:cNvPr id="51241"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2"/>
          <p:cNvGrpSpPr/>
          <p:nvPr/>
        </p:nvGrpSpPr>
        <p:grpSpPr bwMode="auto">
          <a:xfrm>
            <a:off x="3348038" y="2651125"/>
            <a:ext cx="498475" cy="1098550"/>
            <a:chOff x="495300" y="1203750"/>
            <a:chExt cx="485775" cy="815181"/>
          </a:xfrm>
        </p:grpSpPr>
        <p:sp>
          <p:nvSpPr>
            <p:cNvPr id="51236"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b="1" smtClean="0">
                <a:solidFill>
                  <a:srgbClr val="B2B2B2"/>
                </a:solidFill>
                <a:latin typeface="+mn-lt"/>
                <a:ea typeface="+mn-ea"/>
                <a:cs typeface="Arial" panose="020B0604020202020204" pitchFamily="34" charset="0"/>
              </a:endParaRPr>
            </a:p>
          </p:txBody>
        </p:sp>
        <p:sp>
          <p:nvSpPr>
            <p:cNvPr id="82" name="TextBox 170"/>
            <p:cNvSpPr txBox="1">
              <a:spLocks noChangeArrowheads="1"/>
            </p:cNvSpPr>
            <p:nvPr/>
          </p:nvSpPr>
          <p:spPr bwMode="auto">
            <a:xfrm>
              <a:off x="495300" y="1280321"/>
              <a:ext cx="485775" cy="188481"/>
            </a:xfrm>
            <a:prstGeom prst="rect">
              <a:avLst/>
            </a:prstGeom>
            <a:solidFill>
              <a:schemeClr val="bg1">
                <a:lumMod val="65000"/>
              </a:schemeClr>
            </a:solidFill>
            <a:ln w="9525">
              <a:noFill/>
              <a:miter lim="800000"/>
            </a:ln>
          </p:spPr>
          <p:txBody>
            <a:bodyPr lIns="91433" tIns="45717" rIns="91433" bIns="45717">
              <a:spAutoFit/>
            </a:bodyPr>
            <a:lstStyle/>
            <a:p>
              <a:pPr algn="ctr" eaLnBrk="1" hangingPunct="1">
                <a:defRPr/>
              </a:pPr>
              <a:r>
                <a:rPr lang="en-US" altLang="zh-CN" sz="1050" b="1" dirty="0">
                  <a:solidFill>
                    <a:srgbClr val="FFFFFF"/>
                  </a:solidFill>
                  <a:latin typeface="+mn-lt"/>
                  <a:ea typeface="+mn-ea"/>
                  <a:cs typeface="Arial" panose="020B0604020202020204" pitchFamily="34" charset="0"/>
                </a:rPr>
                <a:t>App</a:t>
              </a:r>
              <a:endParaRPr lang="zh-CN" altLang="en-US" sz="1050" b="1" dirty="0">
                <a:solidFill>
                  <a:srgbClr val="FFFFFF"/>
                </a:solidFill>
                <a:latin typeface="+mn-lt"/>
                <a:ea typeface="+mn-ea"/>
                <a:cs typeface="Arial" panose="020B0604020202020204" pitchFamily="34" charset="0"/>
              </a:endParaRPr>
            </a:p>
          </p:txBody>
        </p:sp>
        <p:pic>
          <p:nvPicPr>
            <p:cNvPr id="51238" name="图片 153" descr="22222.jpg"/>
            <p:cNvPicPr/>
            <p:nvPr/>
          </p:nvPicPr>
          <p:blipFill>
            <a:blip r:embed="rId1" cstate="print">
              <a:grayscl/>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10" name="组合 90"/>
          <p:cNvGrpSpPr/>
          <p:nvPr/>
        </p:nvGrpSpPr>
        <p:grpSpPr bwMode="auto">
          <a:xfrm>
            <a:off x="2043113" y="3001963"/>
            <a:ext cx="1277937" cy="658812"/>
            <a:chOff x="2042404" y="2501208"/>
            <a:chExt cx="1278228" cy="549378"/>
          </a:xfrm>
        </p:grpSpPr>
        <p:sp>
          <p:nvSpPr>
            <p:cNvPr id="51234" name="TextBox 91"/>
            <p:cNvSpPr txBox="1">
              <a:spLocks noChangeArrowheads="1"/>
            </p:cNvSpPr>
            <p:nvPr/>
          </p:nvSpPr>
          <p:spPr bwMode="auto">
            <a:xfrm>
              <a:off x="2042404" y="2501208"/>
              <a:ext cx="1278228" cy="21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050" b="1" smtClean="0">
                  <a:solidFill>
                    <a:srgbClr val="2D2015"/>
                  </a:solidFill>
                  <a:latin typeface="+mn-lt"/>
                  <a:ea typeface="+mn-ea"/>
                </a:rPr>
                <a:t>数据实时同步</a:t>
              </a:r>
              <a:endParaRPr lang="zh-CN" altLang="en-US" sz="1050" b="1" smtClean="0">
                <a:solidFill>
                  <a:srgbClr val="2D2015"/>
                </a:solidFill>
                <a:latin typeface="+mn-lt"/>
                <a:ea typeface="+mn-ea"/>
              </a:endParaRPr>
            </a:p>
          </p:txBody>
        </p:sp>
        <p:sp>
          <p:nvSpPr>
            <p:cNvPr id="51235" name="左右箭头 154"/>
            <p:cNvSpPr>
              <a:spLocks noChangeArrowheads="1"/>
            </p:cNvSpPr>
            <p:nvPr/>
          </p:nvSpPr>
          <p:spPr bwMode="auto">
            <a:xfrm>
              <a:off x="2134500" y="2750083"/>
              <a:ext cx="1125793" cy="300503"/>
            </a:xfrm>
            <a:prstGeom prst="leftRightArrow">
              <a:avLst>
                <a:gd name="adj1" fmla="val 50000"/>
                <a:gd name="adj2" fmla="val 50523"/>
              </a:avLst>
            </a:pr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B2B2B2"/>
                </a:solidFill>
                <a:latin typeface="+mn-lt"/>
                <a:ea typeface="+mn-ea"/>
              </a:endParaRPr>
            </a:p>
          </p:txBody>
        </p:sp>
      </p:grpSp>
      <p:sp>
        <p:nvSpPr>
          <p:cNvPr id="51211" name="TextBox 159"/>
          <p:cNvSpPr txBox="1">
            <a:spLocks noChangeArrowheads="1"/>
          </p:cNvSpPr>
          <p:nvPr/>
        </p:nvSpPr>
        <p:spPr bwMode="auto">
          <a:xfrm>
            <a:off x="1863725" y="4872038"/>
            <a:ext cx="1857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800" b="1" smtClean="0">
                <a:solidFill>
                  <a:srgbClr val="C00000"/>
                </a:solidFill>
                <a:latin typeface="+mn-lt"/>
                <a:ea typeface="+mn-ea"/>
              </a:rPr>
              <a:t>FT(</a:t>
            </a:r>
            <a:r>
              <a:rPr lang="zh-CN" altLang="en-US" sz="1800" b="1" smtClean="0">
                <a:solidFill>
                  <a:srgbClr val="C00000"/>
                </a:solidFill>
                <a:latin typeface="+mn-lt"/>
                <a:ea typeface="+mn-ea"/>
              </a:rPr>
              <a:t>业务无中断</a:t>
            </a:r>
            <a:r>
              <a:rPr lang="en-US" altLang="zh-CN" sz="1800" b="1" smtClean="0">
                <a:solidFill>
                  <a:srgbClr val="C00000"/>
                </a:solidFill>
                <a:latin typeface="+mn-lt"/>
                <a:ea typeface="+mn-ea"/>
              </a:rPr>
              <a:t>)</a:t>
            </a:r>
            <a:endParaRPr lang="zh-CN" altLang="en-US" sz="1800" b="1" smtClean="0">
              <a:solidFill>
                <a:srgbClr val="C00000"/>
              </a:solidFill>
              <a:latin typeface="+mn-lt"/>
              <a:ea typeface="+mn-ea"/>
            </a:endParaRPr>
          </a:p>
        </p:txBody>
      </p:sp>
      <p:grpSp>
        <p:nvGrpSpPr>
          <p:cNvPr id="7" name="组合 171"/>
          <p:cNvGrpSpPr/>
          <p:nvPr/>
        </p:nvGrpSpPr>
        <p:grpSpPr bwMode="auto">
          <a:xfrm>
            <a:off x="638175" y="1076325"/>
            <a:ext cx="1576388" cy="1541463"/>
            <a:chOff x="1095145" y="1089347"/>
            <a:chExt cx="1576861" cy="1541760"/>
          </a:xfrm>
        </p:grpSpPr>
        <p:sp>
          <p:nvSpPr>
            <p:cNvPr id="46" name="矩形 45"/>
            <p:cNvSpPr/>
            <p:nvPr/>
          </p:nvSpPr>
          <p:spPr bwMode="auto">
            <a:xfrm>
              <a:off x="1095145" y="1089347"/>
              <a:ext cx="1535574" cy="1541760"/>
            </a:xfrm>
            <a:prstGeom prst="rect">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a:lstStyle/>
            <a:p>
              <a:pPr eaLnBrk="1" hangingPunct="1">
                <a:defRPr/>
              </a:pPr>
              <a:endParaRPr lang="zh-CN" altLang="en-US" sz="2000" b="1">
                <a:solidFill>
                  <a:srgbClr val="B2B2B2"/>
                </a:solidFill>
                <a:latin typeface="+mn-lt"/>
                <a:ea typeface="+mn-ea"/>
              </a:endParaRPr>
            </a:p>
          </p:txBody>
        </p:sp>
        <p:pic>
          <p:nvPicPr>
            <p:cNvPr id="51229" name="图片 93" descr="00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728" y="1262697"/>
              <a:ext cx="486944" cy="8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30" name="直接连接符 95"/>
            <p:cNvCxnSpPr>
              <a:cxnSpLocks noChangeShapeType="1"/>
            </p:cNvCxnSpPr>
            <p:nvPr/>
          </p:nvCxnSpPr>
          <p:spPr bwMode="auto">
            <a:xfrm flipH="1">
              <a:off x="1195957" y="2547059"/>
              <a:ext cx="1314369" cy="0"/>
            </a:xfrm>
            <a:prstGeom prst="line">
              <a:avLst/>
            </a:prstGeom>
            <a:noFill/>
            <a:ln w="25400" algn="ctr">
              <a:solidFill>
                <a:schemeClr val="bg2"/>
              </a:solidFill>
              <a:prstDash val="sysDot"/>
              <a:round/>
            </a:ln>
            <a:extLst>
              <a:ext uri="{909E8E84-426E-40DD-AFC4-6F175D3DCCD1}">
                <a14:hiddenFill xmlns:a14="http://schemas.microsoft.com/office/drawing/2010/main">
                  <a:noFill/>
                </a14:hiddenFill>
              </a:ext>
            </a:extLst>
          </p:spPr>
        </p:cxnSp>
        <p:pic>
          <p:nvPicPr>
            <p:cNvPr id="51231" name="图片 98" descr="00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2404" y="1367757"/>
              <a:ext cx="437489" cy="7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2" name="TextBox 99"/>
            <p:cNvSpPr txBox="1">
              <a:spLocks noChangeArrowheads="1"/>
            </p:cNvSpPr>
            <p:nvPr/>
          </p:nvSpPr>
          <p:spPr bwMode="auto">
            <a:xfrm>
              <a:off x="1174544" y="2189697"/>
              <a:ext cx="747937"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smtClean="0">
                  <a:solidFill>
                    <a:srgbClr val="2D2015"/>
                  </a:solidFill>
                  <a:latin typeface="+mn-lt"/>
                  <a:ea typeface="+mn-ea"/>
                </a:rPr>
                <a:t>交易业务</a:t>
              </a:r>
              <a:endParaRPr lang="zh-CN" altLang="en-US" sz="900" b="1" smtClean="0">
                <a:solidFill>
                  <a:srgbClr val="2D2015"/>
                </a:solidFill>
                <a:latin typeface="+mn-lt"/>
                <a:ea typeface="+mn-ea"/>
              </a:endParaRPr>
            </a:p>
          </p:txBody>
        </p:sp>
        <p:sp>
          <p:nvSpPr>
            <p:cNvPr id="51233" name="TextBox 100"/>
            <p:cNvSpPr txBox="1">
              <a:spLocks noChangeArrowheads="1"/>
            </p:cNvSpPr>
            <p:nvPr/>
          </p:nvSpPr>
          <p:spPr bwMode="auto">
            <a:xfrm>
              <a:off x="1925657" y="2194460"/>
              <a:ext cx="746349"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dirty="0" smtClean="0">
                  <a:solidFill>
                    <a:srgbClr val="2D2015"/>
                  </a:solidFill>
                  <a:latin typeface="+mn-lt"/>
                  <a:ea typeface="+mn-ea"/>
                </a:rPr>
                <a:t>结算业务</a:t>
              </a:r>
              <a:endParaRPr lang="zh-CN" altLang="en-US" sz="900" b="1" dirty="0" smtClean="0">
                <a:solidFill>
                  <a:srgbClr val="2D2015"/>
                </a:solidFill>
                <a:latin typeface="+mn-lt"/>
                <a:ea typeface="+mn-ea"/>
              </a:endParaRPr>
            </a:p>
          </p:txBody>
        </p:sp>
      </p:grpSp>
      <p:sp>
        <p:nvSpPr>
          <p:cNvPr id="160" name="右箭头 163"/>
          <p:cNvSpPr>
            <a:spLocks noChangeArrowheads="1"/>
          </p:cNvSpPr>
          <p:nvPr/>
        </p:nvSpPr>
        <p:spPr bwMode="auto">
          <a:xfrm>
            <a:off x="2287588" y="1743075"/>
            <a:ext cx="198437" cy="276225"/>
          </a:xfrm>
          <a:prstGeom prst="rightArrow">
            <a:avLst>
              <a:gd name="adj1" fmla="val 50000"/>
              <a:gd name="adj2" fmla="val 50000"/>
            </a:avLst>
          </a:prstGeom>
          <a:solidFill>
            <a:srgbClr val="FF0000"/>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B2B2B2"/>
              </a:solidFill>
              <a:latin typeface="+mn-lt"/>
              <a:ea typeface="+mn-ea"/>
            </a:endParaRPr>
          </a:p>
        </p:txBody>
      </p:sp>
      <p:sp>
        <p:nvSpPr>
          <p:cNvPr id="161" name="右箭头 164"/>
          <p:cNvSpPr>
            <a:spLocks noChangeArrowheads="1"/>
          </p:cNvSpPr>
          <p:nvPr/>
        </p:nvSpPr>
        <p:spPr bwMode="auto">
          <a:xfrm>
            <a:off x="2684463" y="1743075"/>
            <a:ext cx="198437" cy="276225"/>
          </a:xfrm>
          <a:prstGeom prst="rightArrow">
            <a:avLst>
              <a:gd name="adj1" fmla="val 50000"/>
              <a:gd name="adj2" fmla="val 50000"/>
            </a:avLst>
          </a:prstGeom>
          <a:solidFill>
            <a:schemeClr val="accent1">
              <a:lumMod val="50000"/>
            </a:schemeClr>
          </a:solidFill>
          <a:ln w="9525" algn="ctr">
            <a:solidFill>
              <a:schemeClr val="bg2"/>
            </a:solidFill>
            <a:round/>
          </a:ln>
        </p:spPr>
        <p:txBody>
          <a:bodyPr/>
          <a:lstStyle/>
          <a:p>
            <a:pPr eaLnBrk="1" hangingPunct="1">
              <a:defRPr/>
            </a:pPr>
            <a:endParaRPr lang="zh-CN" altLang="en-US" sz="2000" b="1">
              <a:solidFill>
                <a:srgbClr val="B2B2B2"/>
              </a:solidFill>
              <a:latin typeface="+mn-lt"/>
              <a:ea typeface="+mn-ea"/>
            </a:endParaRPr>
          </a:p>
        </p:txBody>
      </p:sp>
      <p:sp>
        <p:nvSpPr>
          <p:cNvPr id="162" name="右箭头 165"/>
          <p:cNvSpPr>
            <a:spLocks noChangeArrowheads="1"/>
          </p:cNvSpPr>
          <p:nvPr/>
        </p:nvSpPr>
        <p:spPr bwMode="auto">
          <a:xfrm>
            <a:off x="3057525" y="1743075"/>
            <a:ext cx="198438" cy="276225"/>
          </a:xfrm>
          <a:prstGeom prst="rightArrow">
            <a:avLst>
              <a:gd name="adj1" fmla="val 50000"/>
              <a:gd name="adj2" fmla="val 50000"/>
            </a:avLst>
          </a:prstGeom>
          <a:solidFill>
            <a:srgbClr val="5AA516"/>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b="1" smtClean="0">
              <a:solidFill>
                <a:srgbClr val="B2B2B2"/>
              </a:solidFill>
              <a:latin typeface="+mn-lt"/>
              <a:ea typeface="+mn-ea"/>
            </a:endParaRPr>
          </a:p>
        </p:txBody>
      </p:sp>
      <p:sp>
        <p:nvSpPr>
          <p:cNvPr id="51216" name="矩形 112"/>
          <p:cNvSpPr>
            <a:spLocks noChangeArrowheads="1"/>
          </p:cNvSpPr>
          <p:nvPr/>
        </p:nvSpPr>
        <p:spPr bwMode="auto">
          <a:xfrm>
            <a:off x="989013" y="5219700"/>
            <a:ext cx="904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600" b="1" smtClean="0">
                <a:solidFill>
                  <a:srgbClr val="2D2015"/>
                </a:solidFill>
                <a:latin typeface="+mn-lt"/>
                <a:ea typeface="+mn-ea"/>
              </a:rPr>
              <a:t>服务器</a:t>
            </a:r>
            <a:r>
              <a:rPr lang="en-US" altLang="zh-CN" sz="1600" b="1" smtClean="0">
                <a:solidFill>
                  <a:srgbClr val="2D2015"/>
                </a:solidFill>
                <a:latin typeface="+mn-lt"/>
                <a:ea typeface="+mn-ea"/>
              </a:rPr>
              <a:t>A</a:t>
            </a:r>
            <a:endParaRPr lang="zh-CN" altLang="en-US" sz="1600" b="1" smtClean="0">
              <a:solidFill>
                <a:srgbClr val="2D2015"/>
              </a:solidFill>
              <a:latin typeface="+mn-lt"/>
              <a:ea typeface="+mn-ea"/>
            </a:endParaRPr>
          </a:p>
        </p:txBody>
      </p:sp>
      <p:sp>
        <p:nvSpPr>
          <p:cNvPr id="51217" name="矩形 116"/>
          <p:cNvSpPr>
            <a:spLocks noChangeArrowheads="1"/>
          </p:cNvSpPr>
          <p:nvPr/>
        </p:nvSpPr>
        <p:spPr bwMode="auto">
          <a:xfrm>
            <a:off x="3468688" y="5145088"/>
            <a:ext cx="1109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600" b="1" smtClean="0">
                <a:solidFill>
                  <a:srgbClr val="2D2015"/>
                </a:solidFill>
                <a:latin typeface="+mn-lt"/>
                <a:ea typeface="+mn-ea"/>
              </a:rPr>
              <a:t>服务器</a:t>
            </a:r>
            <a:r>
              <a:rPr lang="en-US" altLang="zh-CN" sz="1600" b="1" smtClean="0">
                <a:solidFill>
                  <a:srgbClr val="2D2015"/>
                </a:solidFill>
                <a:latin typeface="+mn-lt"/>
                <a:ea typeface="+mn-ea"/>
              </a:rPr>
              <a:t>A’</a:t>
            </a:r>
            <a:endParaRPr lang="zh-CN" altLang="en-US" sz="1600" b="1" smtClean="0">
              <a:solidFill>
                <a:srgbClr val="2D2015"/>
              </a:solidFill>
              <a:latin typeface="+mn-lt"/>
              <a:ea typeface="+mn-ea"/>
            </a:endParaRPr>
          </a:p>
        </p:txBody>
      </p:sp>
      <p:grpSp>
        <p:nvGrpSpPr>
          <p:cNvPr id="8" name="组合 169"/>
          <p:cNvGrpSpPr/>
          <p:nvPr/>
        </p:nvGrpSpPr>
        <p:grpSpPr bwMode="auto">
          <a:xfrm>
            <a:off x="3267075" y="1063625"/>
            <a:ext cx="1576388" cy="1541463"/>
            <a:chOff x="3266845" y="1063947"/>
            <a:chExt cx="1576861" cy="1541760"/>
          </a:xfrm>
        </p:grpSpPr>
        <p:sp>
          <p:nvSpPr>
            <p:cNvPr id="134" name="矩形 133"/>
            <p:cNvSpPr/>
            <p:nvPr/>
          </p:nvSpPr>
          <p:spPr bwMode="auto">
            <a:xfrm>
              <a:off x="3266845" y="1063947"/>
              <a:ext cx="1535574" cy="1541760"/>
            </a:xfrm>
            <a:prstGeom prst="rect">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a:lstStyle/>
            <a:p>
              <a:pPr eaLnBrk="1" hangingPunct="1">
                <a:defRPr/>
              </a:pPr>
              <a:endParaRPr lang="zh-CN" altLang="en-US" sz="2000" b="1">
                <a:solidFill>
                  <a:srgbClr val="B2B2B2"/>
                </a:solidFill>
                <a:latin typeface="+mn-lt"/>
                <a:ea typeface="+mn-ea"/>
              </a:endParaRPr>
            </a:p>
          </p:txBody>
        </p:sp>
        <p:pic>
          <p:nvPicPr>
            <p:cNvPr id="51223" name="图片 93" descr="001.PNG"/>
            <p:cNvPicPr>
              <a:picLocks noChangeAspect="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430428" y="1237297"/>
              <a:ext cx="486944" cy="8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24" name="直接连接符 95"/>
            <p:cNvCxnSpPr>
              <a:cxnSpLocks noChangeShapeType="1"/>
            </p:cNvCxnSpPr>
            <p:nvPr/>
          </p:nvCxnSpPr>
          <p:spPr bwMode="auto">
            <a:xfrm flipH="1">
              <a:off x="3367657" y="2521659"/>
              <a:ext cx="1314369" cy="0"/>
            </a:xfrm>
            <a:prstGeom prst="line">
              <a:avLst/>
            </a:prstGeom>
            <a:noFill/>
            <a:ln w="25400" algn="ctr">
              <a:solidFill>
                <a:schemeClr val="bg2"/>
              </a:solidFill>
              <a:prstDash val="sysDot"/>
              <a:round/>
            </a:ln>
            <a:extLst>
              <a:ext uri="{909E8E84-426E-40DD-AFC4-6F175D3DCCD1}">
                <a14:hiddenFill xmlns:a14="http://schemas.microsoft.com/office/drawing/2010/main">
                  <a:noFill/>
                </a14:hiddenFill>
              </a:ext>
            </a:extLst>
          </p:spPr>
        </p:cxnSp>
        <p:pic>
          <p:nvPicPr>
            <p:cNvPr id="51225" name="图片 98" descr="002.PNG"/>
            <p:cNvPicPr>
              <a:picLocks noChangeAspect="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214104" y="1342357"/>
              <a:ext cx="437489" cy="7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6" name="TextBox 99"/>
            <p:cNvSpPr txBox="1">
              <a:spLocks noChangeArrowheads="1"/>
            </p:cNvSpPr>
            <p:nvPr/>
          </p:nvSpPr>
          <p:spPr bwMode="auto">
            <a:xfrm>
              <a:off x="3346244" y="2164297"/>
              <a:ext cx="747937"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dirty="0" smtClean="0">
                  <a:solidFill>
                    <a:srgbClr val="2D2015"/>
                  </a:solidFill>
                  <a:latin typeface="+mn-lt"/>
                  <a:ea typeface="+mn-ea"/>
                </a:rPr>
                <a:t>交易业务</a:t>
              </a:r>
              <a:endParaRPr lang="zh-CN" altLang="en-US" sz="900" b="1" dirty="0" smtClean="0">
                <a:solidFill>
                  <a:srgbClr val="2D2015"/>
                </a:solidFill>
                <a:latin typeface="+mn-lt"/>
                <a:ea typeface="+mn-ea"/>
              </a:endParaRPr>
            </a:p>
          </p:txBody>
        </p:sp>
        <p:sp>
          <p:nvSpPr>
            <p:cNvPr id="51227" name="TextBox 100"/>
            <p:cNvSpPr txBox="1">
              <a:spLocks noChangeArrowheads="1"/>
            </p:cNvSpPr>
            <p:nvPr/>
          </p:nvSpPr>
          <p:spPr bwMode="auto">
            <a:xfrm>
              <a:off x="4097357" y="2169060"/>
              <a:ext cx="746349" cy="2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900" b="1" smtClean="0">
                  <a:solidFill>
                    <a:srgbClr val="2D2015"/>
                  </a:solidFill>
                  <a:latin typeface="+mn-lt"/>
                  <a:ea typeface="+mn-ea"/>
                </a:rPr>
                <a:t>结算业务</a:t>
              </a:r>
              <a:endParaRPr lang="zh-CN" altLang="en-US" sz="900" b="1" smtClean="0">
                <a:solidFill>
                  <a:srgbClr val="2D2015"/>
                </a:solidFill>
                <a:latin typeface="+mn-lt"/>
                <a:ea typeface="+mn-ea"/>
              </a:endParaRPr>
            </a:p>
          </p:txBody>
        </p:sp>
      </p:grpSp>
      <p:sp>
        <p:nvSpPr>
          <p:cNvPr id="180" name="TextBox 179"/>
          <p:cNvSpPr txBox="1"/>
          <p:nvPr/>
        </p:nvSpPr>
        <p:spPr>
          <a:xfrm>
            <a:off x="4940300" y="1055688"/>
            <a:ext cx="3895725" cy="4462462"/>
          </a:xfrm>
          <a:prstGeom prst="rect">
            <a:avLst/>
          </a:prstGeom>
          <a:noFill/>
        </p:spPr>
        <p:txBody>
          <a:bodyPr>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2000" b="1" kern="0" dirty="0">
                <a:solidFill>
                  <a:srgbClr val="990000"/>
                </a:solidFill>
                <a:latin typeface="+mn-lt"/>
                <a:ea typeface="+mn-ea"/>
              </a:rPr>
              <a:t>技术特点</a:t>
            </a:r>
            <a:endParaRPr lang="en-US" altLang="zh-CN" sz="2000" b="1" kern="0" dirty="0">
              <a:solidFill>
                <a:srgbClr val="990000"/>
              </a:solidFill>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秒级切换时间，</a:t>
            </a:r>
            <a:r>
              <a:rPr lang="en-US" altLang="zh-CN" sz="1400" kern="0" dirty="0">
                <a:latin typeface="+mn-lt"/>
                <a:ea typeface="+mn-ea"/>
              </a:rPr>
              <a:t>IT</a:t>
            </a:r>
            <a:r>
              <a:rPr lang="zh-CN" altLang="en-US" sz="1400" kern="0" dirty="0">
                <a:latin typeface="+mn-lt"/>
                <a:ea typeface="+mn-ea"/>
              </a:rPr>
              <a:t>业务无感知</a:t>
            </a:r>
            <a:endParaRPr lang="zh-CN" altLang="en-US" sz="1400" kern="0" dirty="0">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支持</a:t>
            </a:r>
            <a:r>
              <a:rPr lang="en-US" altLang="zh-CN" sz="1400" kern="0" dirty="0">
                <a:latin typeface="+mn-lt"/>
                <a:ea typeface="+mn-ea"/>
              </a:rPr>
              <a:t>2vCPU</a:t>
            </a:r>
            <a:r>
              <a:rPr lang="zh-CN" altLang="en-US" sz="1400" kern="0" dirty="0">
                <a:latin typeface="+mn-lt"/>
                <a:ea typeface="+mn-ea"/>
              </a:rPr>
              <a:t>虚拟机</a:t>
            </a:r>
            <a:endParaRPr lang="en-US" altLang="zh-CN" sz="1400" kern="0" dirty="0">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性能损耗控制范围：</a:t>
            </a:r>
            <a:r>
              <a:rPr lang="en-US" altLang="zh-CN" sz="1400" kern="0" dirty="0">
                <a:latin typeface="+mn-lt"/>
                <a:ea typeface="+mn-ea"/>
              </a:rPr>
              <a:t>5~30%</a:t>
            </a:r>
            <a:endParaRPr lang="en-US" altLang="zh-CN" sz="1400" kern="0" dirty="0">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endParaRPr lang="en-US" altLang="zh-CN" sz="1600" kern="0" dirty="0">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endParaRPr lang="en-US" altLang="zh-CN" sz="1600" kern="0" dirty="0">
              <a:latin typeface="+mn-lt"/>
              <a:ea typeface="+mn-ea"/>
            </a:endParaRPr>
          </a:p>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2000" b="1" kern="0" dirty="0">
                <a:solidFill>
                  <a:srgbClr val="990000"/>
                </a:solidFill>
                <a:latin typeface="+mn-lt"/>
                <a:ea typeface="+mn-ea"/>
              </a:rPr>
              <a:t> 适用场景</a:t>
            </a:r>
            <a:endParaRPr lang="en-US" altLang="zh-CN" sz="2000" b="1" kern="0" dirty="0">
              <a:solidFill>
                <a:srgbClr val="990000"/>
              </a:solidFill>
              <a:latin typeface="+mn-lt"/>
              <a:ea typeface="+mn-ea"/>
            </a:endParaRPr>
          </a:p>
          <a:p>
            <a:pPr eaLnBrk="1" fontAlgn="auto" hangingPunct="1">
              <a:lnSpc>
                <a:spcPct val="20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高可用性要求系统，比如：交易系统、</a:t>
            </a:r>
            <a:r>
              <a:rPr lang="en-US" altLang="zh-CN" sz="1400" kern="0" dirty="0">
                <a:latin typeface="+mn-lt"/>
                <a:ea typeface="+mn-ea"/>
              </a:rPr>
              <a:t>ERP</a:t>
            </a:r>
            <a:r>
              <a:rPr lang="zh-CN" altLang="en-US" sz="1400" kern="0" dirty="0">
                <a:latin typeface="+mn-lt"/>
                <a:ea typeface="+mn-ea"/>
              </a:rPr>
              <a:t>系统</a:t>
            </a:r>
            <a:endParaRPr lang="zh-CN" altLang="en-US" sz="1400" kern="0" dirty="0">
              <a:latin typeface="+mn-lt"/>
              <a:ea typeface="+mn-ea"/>
            </a:endParaRPr>
          </a:p>
        </p:txBody>
      </p:sp>
      <p:pic>
        <p:nvPicPr>
          <p:cNvPr id="51220"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3225" y="4321175"/>
            <a:ext cx="17414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 Box 19"/>
          <p:cNvSpPr txBox="1">
            <a:spLocks noChangeArrowheads="1"/>
          </p:cNvSpPr>
          <p:nvPr/>
        </p:nvSpPr>
        <p:spPr bwMode="auto">
          <a:xfrm>
            <a:off x="1917700" y="4302125"/>
            <a:ext cx="446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77" tIns="41088" rIns="82177" bIns="41088">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nSpc>
                <a:spcPct val="85000"/>
              </a:lnSpc>
              <a:defRPr/>
            </a:pPr>
            <a:r>
              <a:rPr lang="en-US" altLang="zh-CN" sz="2800" b="1" smtClean="0">
                <a:solidFill>
                  <a:srgbClr val="FF0000"/>
                </a:solidFill>
                <a:latin typeface="+mn-lt"/>
                <a:ea typeface="+mn-ea"/>
                <a:cs typeface="Arial" panose="020B0604020202020204" pitchFamily="34" charset="0"/>
              </a:rPr>
              <a:t>X</a:t>
            </a:r>
            <a:endParaRPr lang="en-US" altLang="zh-CN" sz="2800" b="1" smtClean="0">
              <a:solidFill>
                <a:srgbClr val="FF0000"/>
              </a:solidFill>
              <a:latin typeface="+mn-lt"/>
              <a:ea typeface="+mn-ea"/>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0" nodeType="afterEffect">
                                  <p:stCondLst>
                                    <p:cond delay="0"/>
                                  </p:stCondLst>
                                  <p:childTnLst>
                                    <p:anim calcmode="discrete" valueType="str">
                                      <p:cBhvr>
                                        <p:cTn id="9" dur="1000" fill="hold"/>
                                        <p:tgtEl>
                                          <p:spTgt spid="92"/>
                                        </p:tgtEl>
                                        <p:attrNameLst>
                                          <p:attrName>style.visibility</p:attrName>
                                        </p:attrNameLst>
                                      </p:cBhvr>
                                      <p:tavLst>
                                        <p:tav tm="0">
                                          <p:val>
                                            <p:strVal val="hidden"/>
                                          </p:val>
                                        </p:tav>
                                        <p:tav tm="50000">
                                          <p:val>
                                            <p:strVal val="visible"/>
                                          </p:val>
                                        </p:tav>
                                      </p:tavLst>
                                    </p:anim>
                                  </p:childTnLst>
                                </p:cTn>
                              </p:par>
                              <p:par>
                                <p:cTn id="10" presetID="9" presetClass="emph" presetSubtype="0" nodeType="withEffect">
                                  <p:stCondLst>
                                    <p:cond delay="0"/>
                                  </p:stCondLst>
                                  <p:childTnLst>
                                    <p:set>
                                      <p:cBhvr rctx="PPT">
                                        <p:cTn id="11" dur="indefinite"/>
                                        <p:tgtEl>
                                          <p:spTgt spid="78"/>
                                        </p:tgtEl>
                                        <p:attrNameLst>
                                          <p:attrName>style.opacity</p:attrName>
                                        </p:attrNameLst>
                                      </p:cBhvr>
                                      <p:to>
                                        <p:strVal val="0.25"/>
                                      </p:to>
                                    </p:set>
                                    <p:animEffect filter="image" prLst="opacity: 0.25">
                                      <p:cBhvr rctx="IE">
                                        <p:cTn id="12" dur="indefinite"/>
                                        <p:tgtEl>
                                          <p:spTgt spid="78"/>
                                        </p:tgtEl>
                                      </p:cBhvr>
                                    </p:animEffect>
                                  </p:childTnLst>
                                </p:cTn>
                              </p:par>
                            </p:childTnLst>
                          </p:cTn>
                        </p:par>
                        <p:par>
                          <p:cTn id="13" fill="hold">
                            <p:stCondLst>
                              <p:cond delay="1000"/>
                            </p:stCondLst>
                            <p:childTnLst>
                              <p:par>
                                <p:cTn id="14" presetID="55" presetClass="exit" presetSubtype="0" fill="hold" nodeType="afterEffect">
                                  <p:stCondLst>
                                    <p:cond delay="0"/>
                                  </p:stCondLst>
                                  <p:childTnLst>
                                    <p:anim calcmode="lin" valueType="num">
                                      <p:cBhvr>
                                        <p:cTn id="15" dur="500"/>
                                        <p:tgtEl>
                                          <p:spTgt spid="7"/>
                                        </p:tgtEl>
                                        <p:attrNameLst>
                                          <p:attrName>ppt_w</p:attrName>
                                        </p:attrNameLst>
                                      </p:cBhvr>
                                      <p:tavLst>
                                        <p:tav tm="0">
                                          <p:val>
                                            <p:strVal val="ppt_w"/>
                                          </p:val>
                                        </p:tav>
                                        <p:tav tm="100000">
                                          <p:val>
                                            <p:strVal val="ppt_w*0.70"/>
                                          </p:val>
                                        </p:tav>
                                      </p:tavLst>
                                    </p:anim>
                                    <p:anim calcmode="lin" valueType="num">
                                      <p:cBhvr>
                                        <p:cTn id="16" dur="500"/>
                                        <p:tgtEl>
                                          <p:spTgt spid="7"/>
                                        </p:tgtEl>
                                        <p:attrNameLst>
                                          <p:attrName>ppt_h</p:attrName>
                                        </p:attrNameLst>
                                      </p:cBhvr>
                                      <p:tavLst>
                                        <p:tav tm="0">
                                          <p:val>
                                            <p:strVal val="ppt_h"/>
                                          </p:val>
                                        </p:tav>
                                        <p:tav tm="100000">
                                          <p:val>
                                            <p:strVal val="ppt_h"/>
                                          </p:val>
                                        </p:tav>
                                      </p:tavLst>
                                    </p:anim>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55" presetClass="exit" presetSubtype="0" fill="hold" nodeType="withEffect">
                                  <p:stCondLst>
                                    <p:cond delay="0"/>
                                  </p:stCondLst>
                                  <p:childTnLst>
                                    <p:anim calcmode="lin" valueType="num">
                                      <p:cBhvr>
                                        <p:cTn id="20" dur="500"/>
                                        <p:tgtEl>
                                          <p:spTgt spid="4"/>
                                        </p:tgtEl>
                                        <p:attrNameLst>
                                          <p:attrName>ppt_w</p:attrName>
                                        </p:attrNameLst>
                                      </p:cBhvr>
                                      <p:tavLst>
                                        <p:tav tm="0">
                                          <p:val>
                                            <p:strVal val="ppt_w"/>
                                          </p:val>
                                        </p:tav>
                                        <p:tav tm="100000">
                                          <p:val>
                                            <p:strVal val="ppt_w*0.70"/>
                                          </p:val>
                                        </p:tav>
                                      </p:tavLst>
                                    </p:anim>
                                    <p:anim calcmode="lin" valueType="num">
                                      <p:cBhvr>
                                        <p:cTn id="21" dur="500"/>
                                        <p:tgtEl>
                                          <p:spTgt spid="4"/>
                                        </p:tgtEl>
                                        <p:attrNameLst>
                                          <p:attrName>ppt_h</p:attrName>
                                        </p:attrNameLst>
                                      </p:cBhvr>
                                      <p:tavLst>
                                        <p:tav tm="0">
                                          <p:val>
                                            <p:strVal val="ppt_h"/>
                                          </p:val>
                                        </p:tav>
                                        <p:tav tm="100000">
                                          <p:val>
                                            <p:strVal val="ppt_h"/>
                                          </p:val>
                                        </p:tav>
                                      </p:tavLst>
                                    </p:anim>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60"/>
                                        </p:tgtEl>
                                        <p:attrNameLst>
                                          <p:attrName>style.visibility</p:attrName>
                                        </p:attrNameLst>
                                      </p:cBhvr>
                                      <p:to>
                                        <p:strVal val="visible"/>
                                      </p:to>
                                    </p:set>
                                    <p:animEffect transition="in" filter="fade">
                                      <p:cBhvr>
                                        <p:cTn id="26" dur="500"/>
                                        <p:tgtEl>
                                          <p:spTgt spid="16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fade">
                                      <p:cBhvr>
                                        <p:cTn id="29" dur="500"/>
                                        <p:tgtEl>
                                          <p:spTgt spid="16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fade">
                                      <p:cBhvr>
                                        <p:cTn id="32" dur="500"/>
                                        <p:tgtEl>
                                          <p:spTgt spid="162"/>
                                        </p:tgtEl>
                                      </p:cBhvr>
                                    </p:animEffect>
                                  </p:childTnLst>
                                </p:cTn>
                              </p:par>
                            </p:childTnLst>
                          </p:cTn>
                        </p:par>
                        <p:par>
                          <p:cTn id="33" fill="hold">
                            <p:stCondLst>
                              <p:cond delay="1500"/>
                            </p:stCondLst>
                            <p:childTnLst>
                              <p:par>
                                <p:cTn id="34" presetID="55" presetClass="exit" presetSubtype="0" fill="hold" nodeType="afterEffect">
                                  <p:stCondLst>
                                    <p:cond delay="0"/>
                                  </p:stCondLst>
                                  <p:childTnLst>
                                    <p:anim calcmode="lin" valueType="num">
                                      <p:cBhvr>
                                        <p:cTn id="35" dur="500"/>
                                        <p:tgtEl>
                                          <p:spTgt spid="8"/>
                                        </p:tgtEl>
                                        <p:attrNameLst>
                                          <p:attrName>ppt_w</p:attrName>
                                        </p:attrNameLst>
                                      </p:cBhvr>
                                      <p:tavLst>
                                        <p:tav tm="0">
                                          <p:val>
                                            <p:strVal val="ppt_w"/>
                                          </p:val>
                                        </p:tav>
                                        <p:tav tm="100000">
                                          <p:val>
                                            <p:strVal val="ppt_w*0.70"/>
                                          </p:val>
                                        </p:tav>
                                      </p:tavLst>
                                    </p:anim>
                                    <p:anim calcmode="lin" valueType="num">
                                      <p:cBhvr>
                                        <p:cTn id="36" dur="500"/>
                                        <p:tgtEl>
                                          <p:spTgt spid="8"/>
                                        </p:tgtEl>
                                        <p:attrNameLst>
                                          <p:attrName>ppt_h</p:attrName>
                                        </p:attrNameLst>
                                      </p:cBhvr>
                                      <p:tavLst>
                                        <p:tav tm="0">
                                          <p:val>
                                            <p:strVal val="ppt_h"/>
                                          </p:val>
                                        </p:tav>
                                        <p:tav tm="100000">
                                          <p:val>
                                            <p:strVal val="ppt_h"/>
                                          </p:val>
                                        </p:tav>
                                      </p:tavLst>
                                    </p:anim>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55" presetClass="exit" presetSubtype="0" fill="hold" nodeType="withEffect">
                                  <p:stCondLst>
                                    <p:cond delay="0"/>
                                  </p:stCondLst>
                                  <p:childTnLst>
                                    <p:anim calcmode="lin" valueType="num">
                                      <p:cBhvr>
                                        <p:cTn id="40" dur="1000"/>
                                        <p:tgtEl>
                                          <p:spTgt spid="5"/>
                                        </p:tgtEl>
                                        <p:attrNameLst>
                                          <p:attrName>ppt_w</p:attrName>
                                        </p:attrNameLst>
                                      </p:cBhvr>
                                      <p:tavLst>
                                        <p:tav tm="0">
                                          <p:val>
                                            <p:strVal val="ppt_w"/>
                                          </p:val>
                                        </p:tav>
                                        <p:tav tm="100000">
                                          <p:val>
                                            <p:strVal val="ppt_w*0.70"/>
                                          </p:val>
                                        </p:tav>
                                      </p:tavLst>
                                    </p:anim>
                                    <p:anim calcmode="lin" valueType="num">
                                      <p:cBhvr>
                                        <p:cTn id="41" dur="1000"/>
                                        <p:tgtEl>
                                          <p:spTgt spid="5"/>
                                        </p:tgtEl>
                                        <p:attrNameLst>
                                          <p:attrName>ppt_h</p:attrName>
                                        </p:attrNameLst>
                                      </p:cBhvr>
                                      <p:tavLst>
                                        <p:tav tm="0">
                                          <p:val>
                                            <p:strVal val="ppt_h"/>
                                          </p:val>
                                        </p:tav>
                                        <p:tav tm="100000">
                                          <p:val>
                                            <p:strVal val="ppt_h"/>
                                          </p:val>
                                        </p:tav>
                                      </p:tavLst>
                                    </p:anim>
                                    <p:animEffect transition="out" filter="fade">
                                      <p:cBhvr>
                                        <p:cTn id="42" dur="1000"/>
                                        <p:tgtEl>
                                          <p:spTgt spid="5"/>
                                        </p:tgtEl>
                                      </p:cBhvr>
                                    </p:animEffect>
                                    <p:set>
                                      <p:cBhvr>
                                        <p:cTn id="43"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P spid="161" grpId="0" animBg="1"/>
      <p:bldP spid="162" grpId="0" animBg="1"/>
      <p:bldP spid="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defRPr/>
            </a:pPr>
            <a:r>
              <a:rPr lang="zh-CN" altLang="en-US" sz="3000" dirty="0" smtClean="0">
                <a:latin typeface="+mj-ea"/>
              </a:rPr>
              <a:t>自动负载均衡</a:t>
            </a:r>
            <a:r>
              <a:rPr lang="en-US" altLang="zh-CN" sz="3000" dirty="0" smtClean="0"/>
              <a:t>(DRS)</a:t>
            </a:r>
            <a:endParaRPr lang="zh-CN" altLang="en-US" sz="3000" dirty="0" smtClean="0"/>
          </a:p>
        </p:txBody>
      </p:sp>
      <p:sp>
        <p:nvSpPr>
          <p:cNvPr id="5" name="AutoShape 4"/>
          <p:cNvSpPr>
            <a:spLocks noChangeArrowheads="1"/>
          </p:cNvSpPr>
          <p:nvPr/>
        </p:nvSpPr>
        <p:spPr bwMode="auto">
          <a:xfrm>
            <a:off x="608013" y="3033713"/>
            <a:ext cx="4071937" cy="2627312"/>
          </a:xfrm>
          <a:prstGeom prst="roundRect">
            <a:avLst>
              <a:gd name="adj" fmla="val 2583"/>
            </a:avLst>
          </a:prstGeom>
          <a:noFill/>
          <a:ln w="3175" algn="ctr">
            <a:solidFill>
              <a:schemeClr val="bg1"/>
            </a:solidFill>
            <a:round/>
          </a:ln>
        </p:spPr>
        <p:txBody>
          <a:bodyPr lIns="91322" tIns="45658" rIns="91322" bIns="45658"/>
          <a:lstStyle/>
          <a:p>
            <a:pPr marL="342900" indent="-342900"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a:t>
            </a:r>
            <a:endParaRPr lang="zh-CN" altLang="en-US"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根据</a:t>
            </a:r>
            <a:r>
              <a:rPr lang="zh-CN" altLang="en-US" sz="1200" b="1" kern="0" dirty="0">
                <a:solidFill>
                  <a:srgbClr val="990000"/>
                </a:solidFill>
                <a:latin typeface="+mn-lt"/>
                <a:ea typeface="+mn-ea"/>
              </a:rPr>
              <a:t>调度策略自动</a:t>
            </a:r>
            <a:r>
              <a:rPr lang="zh-CN" altLang="en-US" sz="1200" kern="0" dirty="0">
                <a:latin typeface="+mn-lt"/>
                <a:ea typeface="+mn-ea"/>
              </a:rPr>
              <a:t>实现集群内虚拟机负载相对均衡</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兼顾虚拟机负载变化趋势，</a:t>
            </a:r>
            <a:r>
              <a:rPr lang="zh-CN" altLang="en-US" sz="1200" b="1" kern="0" dirty="0">
                <a:solidFill>
                  <a:srgbClr val="990000"/>
                </a:solidFill>
                <a:latin typeface="+mn-lt"/>
                <a:ea typeface="+mn-ea"/>
              </a:rPr>
              <a:t>避免震荡迁移</a:t>
            </a:r>
            <a:endParaRPr lang="en-US" altLang="zh-CN" sz="12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独有的调度基线设置功能，</a:t>
            </a:r>
            <a:r>
              <a:rPr lang="zh-CN" altLang="en-US" sz="1200" b="1" kern="0" dirty="0">
                <a:solidFill>
                  <a:srgbClr val="990000"/>
                </a:solidFill>
                <a:latin typeface="+mn-lt"/>
                <a:ea typeface="+mn-ea"/>
              </a:rPr>
              <a:t>避免无用迁移</a:t>
            </a:r>
            <a:endParaRPr lang="en-US" altLang="zh-CN" sz="12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可针对特殊要求的虚拟机设置</a:t>
            </a:r>
            <a:r>
              <a:rPr lang="zh-CN" altLang="en-US" sz="1200" b="1" kern="0" dirty="0">
                <a:solidFill>
                  <a:srgbClr val="990000"/>
                </a:solidFill>
                <a:latin typeface="+mn-lt"/>
                <a:ea typeface="+mn-ea"/>
              </a:rPr>
              <a:t>例外不调度或手动调度</a:t>
            </a:r>
            <a:endParaRPr lang="en-US" altLang="zh-CN" sz="12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支持管理员</a:t>
            </a:r>
            <a:r>
              <a:rPr lang="zh-CN" altLang="en-US" sz="1200" b="1" kern="0" dirty="0">
                <a:solidFill>
                  <a:srgbClr val="990000"/>
                </a:solidFill>
                <a:latin typeface="+mn-lt"/>
                <a:ea typeface="+mn-ea"/>
              </a:rPr>
              <a:t>即时手动调度和按策略周期性自动调度</a:t>
            </a:r>
            <a:endParaRPr lang="en-US" altLang="zh-CN" sz="12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可按每天、每周、每月选择</a:t>
            </a:r>
            <a:r>
              <a:rPr lang="zh-CN" altLang="en-US" sz="1200" b="1" kern="0" dirty="0">
                <a:solidFill>
                  <a:srgbClr val="990000"/>
                </a:solidFill>
                <a:latin typeface="+mn-lt"/>
                <a:ea typeface="+mn-ea"/>
              </a:rPr>
              <a:t>时间段精确设置调度策略</a:t>
            </a:r>
            <a:endParaRPr lang="en-US" altLang="zh-CN" sz="1600" b="1" kern="0" dirty="0">
              <a:solidFill>
                <a:srgbClr val="990000"/>
              </a:solidFill>
              <a:latin typeface="+mn-lt"/>
              <a:ea typeface="+mn-ea"/>
            </a:endParaRPr>
          </a:p>
        </p:txBody>
      </p:sp>
      <p:sp>
        <p:nvSpPr>
          <p:cNvPr id="6" name="AutoShape 4"/>
          <p:cNvSpPr>
            <a:spLocks noChangeArrowheads="1"/>
          </p:cNvSpPr>
          <p:nvPr/>
        </p:nvSpPr>
        <p:spPr bwMode="auto">
          <a:xfrm>
            <a:off x="4875213" y="3033713"/>
            <a:ext cx="3911600" cy="2735262"/>
          </a:xfrm>
          <a:prstGeom prst="roundRect">
            <a:avLst>
              <a:gd name="adj" fmla="val 2583"/>
            </a:avLst>
          </a:prstGeom>
          <a:noFill/>
          <a:ln w="3175" algn="ctr">
            <a:solidFill>
              <a:schemeClr val="bg1"/>
            </a:solidFill>
            <a:round/>
          </a:ln>
        </p:spPr>
        <p:txBody>
          <a:bodyPr lIns="91322" tIns="45658" rIns="91322" bIns="45658"/>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 应用场景  </a:t>
            </a:r>
            <a:r>
              <a:rPr lang="en-US" altLang="zh-CN" sz="1800" b="1" kern="0" dirty="0">
                <a:solidFill>
                  <a:srgbClr val="990000"/>
                </a:solidFill>
                <a:latin typeface="+mn-lt"/>
                <a:ea typeface="+mn-ea"/>
              </a:rPr>
              <a:t>&amp; </a:t>
            </a:r>
            <a:r>
              <a:rPr lang="zh-CN" altLang="en-US" sz="1800" b="1" kern="0" dirty="0">
                <a:solidFill>
                  <a:srgbClr val="990000"/>
                </a:solidFill>
                <a:latin typeface="+mn-lt"/>
                <a:ea typeface="+mn-ea"/>
              </a:rPr>
              <a:t>客户价值</a:t>
            </a:r>
            <a:endParaRPr lang="en-US" altLang="zh-CN" sz="1800" b="1" kern="0" dirty="0">
              <a:solidFill>
                <a:srgbClr val="990000"/>
              </a:solidFill>
              <a:latin typeface="+mn-lt"/>
              <a:ea typeface="+mn-ea"/>
            </a:endParaRPr>
          </a:p>
          <a:p>
            <a:pPr marL="177800" indent="-177800" eaLnBrk="1" hangingPunct="1">
              <a:lnSpc>
                <a:spcPct val="150000"/>
              </a:lnSpc>
              <a:buSzPct val="80000"/>
              <a:buFont typeface="Arial" panose="020B0604020202020204" pitchFamily="34" charset="0"/>
              <a:buChar char="•"/>
              <a:tabLst>
                <a:tab pos="1028700" algn="l"/>
                <a:tab pos="1714500" algn="l"/>
              </a:tabLst>
              <a:defRPr/>
            </a:pPr>
            <a:r>
              <a:rPr lang="zh-CN" altLang="en-US" sz="1400" kern="0" dirty="0">
                <a:latin typeface="+mn-lt"/>
                <a:ea typeface="+mn-ea"/>
              </a:rPr>
              <a:t>适用于虚拟机的业务负载具有较明显的持续性波峰和波谷变化，用户需要获取更好性能体验的场景</a:t>
            </a:r>
            <a:endParaRPr lang="en-US" altLang="zh-CN" sz="1400" kern="0" dirty="0">
              <a:latin typeface="+mn-lt"/>
              <a:ea typeface="+mn-ea"/>
            </a:endParaRPr>
          </a:p>
          <a:p>
            <a:pPr marL="177800" indent="-177800" eaLnBrk="1" hangingPunct="1">
              <a:lnSpc>
                <a:spcPct val="150000"/>
              </a:lnSpc>
              <a:buSzPct val="80000"/>
              <a:buFont typeface="Arial" panose="020B0604020202020204" pitchFamily="34" charset="0"/>
              <a:buChar char="•"/>
              <a:tabLst>
                <a:tab pos="1028700" algn="l"/>
                <a:tab pos="1714500" algn="l"/>
              </a:tabLst>
              <a:defRPr/>
            </a:pPr>
            <a:r>
              <a:rPr lang="zh-CN" altLang="en-US" sz="1400" kern="0" dirty="0">
                <a:latin typeface="+mn-lt"/>
                <a:ea typeface="+mn-ea"/>
              </a:rPr>
              <a:t>通过动态调度虚拟机，使各主机的资源利用率更加均衡，各主机的计算能力发挥更加充分，各虚拟机上的业务系统运行的效率更高</a:t>
            </a:r>
            <a:endParaRPr lang="zh-CN" altLang="en-US" sz="1600" kern="0" dirty="0">
              <a:latin typeface="+mn-lt"/>
              <a:ea typeface="+mn-ea"/>
            </a:endParaRPr>
          </a:p>
        </p:txBody>
      </p:sp>
      <p:sp>
        <p:nvSpPr>
          <p:cNvPr id="53253" name="矩形 6"/>
          <p:cNvSpPr>
            <a:spLocks noChangeArrowheads="1"/>
          </p:cNvSpPr>
          <p:nvPr/>
        </p:nvSpPr>
        <p:spPr bwMode="auto">
          <a:xfrm>
            <a:off x="666750" y="2422525"/>
            <a:ext cx="1582738" cy="325438"/>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3254" name="组合 44"/>
          <p:cNvGrpSpPr/>
          <p:nvPr/>
        </p:nvGrpSpPr>
        <p:grpSpPr bwMode="auto">
          <a:xfrm>
            <a:off x="677863" y="1460500"/>
            <a:ext cx="457200" cy="914400"/>
            <a:chOff x="1685925" y="1203750"/>
            <a:chExt cx="485775" cy="815181"/>
          </a:xfrm>
        </p:grpSpPr>
        <p:sp>
          <p:nvSpPr>
            <p:cNvPr id="53290" name="Rectangle 8"/>
            <p:cNvSpPr>
              <a:spLocks noChangeArrowheads="1"/>
            </p:cNvSpPr>
            <p:nvPr/>
          </p:nvSpPr>
          <p:spPr bwMode="auto">
            <a:xfrm>
              <a:off x="16859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pic>
          <p:nvPicPr>
            <p:cNvPr id="5329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355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2" name="TextBox 170"/>
            <p:cNvSpPr txBox="1">
              <a:spLocks noChangeArrowheads="1"/>
            </p:cNvSpPr>
            <p:nvPr/>
          </p:nvSpPr>
          <p:spPr bwMode="auto">
            <a:xfrm>
              <a:off x="1685925" y="1280173"/>
              <a:ext cx="485775" cy="2193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dirty="0" smtClean="0">
                  <a:solidFill>
                    <a:srgbClr val="FFFFFF"/>
                  </a:solidFill>
                  <a:latin typeface="+mn-lt"/>
                  <a:ea typeface="+mn-ea"/>
                  <a:cs typeface="Arial" panose="020B0604020202020204" pitchFamily="34" charset="0"/>
                </a:rPr>
                <a:t>App</a:t>
              </a:r>
              <a:endParaRPr lang="zh-CN" altLang="en-US" dirty="0" smtClean="0">
                <a:solidFill>
                  <a:srgbClr val="FFFFFF"/>
                </a:solidFill>
                <a:latin typeface="+mn-lt"/>
                <a:ea typeface="+mn-ea"/>
                <a:cs typeface="Arial" panose="020B0604020202020204" pitchFamily="34" charset="0"/>
              </a:endParaRPr>
            </a:p>
          </p:txBody>
        </p:sp>
      </p:grpSp>
      <p:sp>
        <p:nvSpPr>
          <p:cNvPr id="53255" name="矩形 11"/>
          <p:cNvSpPr>
            <a:spLocks noChangeArrowheads="1"/>
          </p:cNvSpPr>
          <p:nvPr/>
        </p:nvSpPr>
        <p:spPr bwMode="auto">
          <a:xfrm>
            <a:off x="2757488" y="2409825"/>
            <a:ext cx="1565275" cy="338138"/>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3256" name="组合 44"/>
          <p:cNvGrpSpPr/>
          <p:nvPr/>
        </p:nvGrpSpPr>
        <p:grpSpPr bwMode="auto">
          <a:xfrm>
            <a:off x="3859213" y="1460500"/>
            <a:ext cx="457200" cy="914400"/>
            <a:chOff x="1685925" y="1203750"/>
            <a:chExt cx="485775" cy="815181"/>
          </a:xfrm>
        </p:grpSpPr>
        <p:sp>
          <p:nvSpPr>
            <p:cNvPr id="53287" name="Rectangle 8"/>
            <p:cNvSpPr>
              <a:spLocks noChangeArrowheads="1"/>
            </p:cNvSpPr>
            <p:nvPr/>
          </p:nvSpPr>
          <p:spPr bwMode="auto">
            <a:xfrm>
              <a:off x="16859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pic>
          <p:nvPicPr>
            <p:cNvPr id="5328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355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89" name="TextBox 170"/>
            <p:cNvSpPr txBox="1">
              <a:spLocks noChangeArrowheads="1"/>
            </p:cNvSpPr>
            <p:nvPr/>
          </p:nvSpPr>
          <p:spPr bwMode="auto">
            <a:xfrm>
              <a:off x="1685925" y="1280173"/>
              <a:ext cx="485775" cy="2193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grpSp>
      <p:sp>
        <p:nvSpPr>
          <p:cNvPr id="53257" name="矩形 16"/>
          <p:cNvSpPr>
            <a:spLocks noChangeArrowheads="1"/>
          </p:cNvSpPr>
          <p:nvPr/>
        </p:nvSpPr>
        <p:spPr bwMode="auto">
          <a:xfrm>
            <a:off x="4824413" y="2409825"/>
            <a:ext cx="1565275" cy="338138"/>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3258" name="组合 46"/>
          <p:cNvGrpSpPr/>
          <p:nvPr/>
        </p:nvGrpSpPr>
        <p:grpSpPr bwMode="auto">
          <a:xfrm>
            <a:off x="7937500" y="1460500"/>
            <a:ext cx="457200" cy="914400"/>
            <a:chOff x="3248025" y="1203750"/>
            <a:chExt cx="485775" cy="815181"/>
          </a:xfrm>
        </p:grpSpPr>
        <p:sp>
          <p:nvSpPr>
            <p:cNvPr id="53284"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85" name="TextBox 170"/>
            <p:cNvSpPr txBox="1">
              <a:spLocks noChangeArrowheads="1"/>
            </p:cNvSpPr>
            <p:nvPr/>
          </p:nvSpPr>
          <p:spPr bwMode="auto">
            <a:xfrm>
              <a:off x="3248025" y="1280173"/>
              <a:ext cx="485775" cy="2193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86" name="图片 107" descr="100849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0888" y="1562101"/>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59" name="组合 96"/>
          <p:cNvGrpSpPr/>
          <p:nvPr/>
        </p:nvGrpSpPr>
        <p:grpSpPr bwMode="auto">
          <a:xfrm>
            <a:off x="4846638" y="1460500"/>
            <a:ext cx="458787" cy="914400"/>
            <a:chOff x="1145843" y="976291"/>
            <a:chExt cx="459029" cy="1097881"/>
          </a:xfrm>
        </p:grpSpPr>
        <p:sp>
          <p:nvSpPr>
            <p:cNvPr id="53281"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82" name="TextBox 170"/>
            <p:cNvSpPr txBox="1">
              <a:spLocks noChangeArrowheads="1"/>
            </p:cNvSpPr>
            <p:nvPr/>
          </p:nvSpPr>
          <p:spPr bwMode="auto">
            <a:xfrm>
              <a:off x="1145843" y="1079217"/>
              <a:ext cx="459029" cy="2954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83" name="图片 104"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260" name="矩形 25"/>
          <p:cNvSpPr>
            <a:spLocks noChangeArrowheads="1"/>
          </p:cNvSpPr>
          <p:nvPr/>
        </p:nvSpPr>
        <p:spPr bwMode="auto">
          <a:xfrm>
            <a:off x="6831013" y="2409825"/>
            <a:ext cx="1565275" cy="338138"/>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3261" name="组合 73"/>
          <p:cNvGrpSpPr/>
          <p:nvPr/>
        </p:nvGrpSpPr>
        <p:grpSpPr bwMode="auto">
          <a:xfrm>
            <a:off x="1770063" y="1457325"/>
            <a:ext cx="458787" cy="915988"/>
            <a:chOff x="1145843" y="976291"/>
            <a:chExt cx="459029" cy="1097881"/>
          </a:xfrm>
        </p:grpSpPr>
        <p:sp>
          <p:nvSpPr>
            <p:cNvPr id="53278"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79" name="TextBox 170"/>
            <p:cNvSpPr txBox="1">
              <a:spLocks noChangeArrowheads="1"/>
            </p:cNvSpPr>
            <p:nvPr/>
          </p:nvSpPr>
          <p:spPr bwMode="auto">
            <a:xfrm>
              <a:off x="1145843" y="1079039"/>
              <a:ext cx="459029" cy="2949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80" name="图片 104"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62" name="组合 46"/>
          <p:cNvGrpSpPr/>
          <p:nvPr/>
        </p:nvGrpSpPr>
        <p:grpSpPr bwMode="auto">
          <a:xfrm>
            <a:off x="6831013" y="1457325"/>
            <a:ext cx="457200" cy="915988"/>
            <a:chOff x="3248025" y="1203750"/>
            <a:chExt cx="485775" cy="815181"/>
          </a:xfrm>
        </p:grpSpPr>
        <p:sp>
          <p:nvSpPr>
            <p:cNvPr id="53275"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76" name="TextBox 170"/>
            <p:cNvSpPr txBox="1">
              <a:spLocks noChangeArrowheads="1"/>
            </p:cNvSpPr>
            <p:nvPr/>
          </p:nvSpPr>
          <p:spPr bwMode="auto">
            <a:xfrm>
              <a:off x="3248025" y="1280041"/>
              <a:ext cx="485775" cy="21898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77" name="图片 107" descr="100849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0888" y="1562101"/>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73"/>
          <p:cNvGrpSpPr/>
          <p:nvPr/>
        </p:nvGrpSpPr>
        <p:grpSpPr bwMode="auto">
          <a:xfrm>
            <a:off x="1225550" y="1460500"/>
            <a:ext cx="458788" cy="914400"/>
            <a:chOff x="1145843" y="976291"/>
            <a:chExt cx="459029" cy="1097881"/>
          </a:xfrm>
        </p:grpSpPr>
        <p:sp>
          <p:nvSpPr>
            <p:cNvPr id="53272"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73" name="TextBox 170"/>
            <p:cNvSpPr txBox="1">
              <a:spLocks noChangeArrowheads="1"/>
            </p:cNvSpPr>
            <p:nvPr/>
          </p:nvSpPr>
          <p:spPr bwMode="auto">
            <a:xfrm>
              <a:off x="1145843" y="1079217"/>
              <a:ext cx="459029" cy="2954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74" name="图片 104"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10"/>
          <p:cNvGrpSpPr/>
          <p:nvPr/>
        </p:nvGrpSpPr>
        <p:grpSpPr bwMode="auto">
          <a:xfrm>
            <a:off x="7375525" y="1460500"/>
            <a:ext cx="458788" cy="914400"/>
            <a:chOff x="1145843" y="976291"/>
            <a:chExt cx="459029" cy="1097881"/>
          </a:xfrm>
        </p:grpSpPr>
        <p:sp>
          <p:nvSpPr>
            <p:cNvPr id="53269"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3270" name="TextBox 170"/>
            <p:cNvSpPr txBox="1">
              <a:spLocks noChangeArrowheads="1"/>
            </p:cNvSpPr>
            <p:nvPr/>
          </p:nvSpPr>
          <p:spPr bwMode="auto">
            <a:xfrm>
              <a:off x="1145843" y="1079217"/>
              <a:ext cx="459029" cy="2954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3271" name="图片 104"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6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050" y="2820988"/>
            <a:ext cx="1592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1138" y="2820988"/>
            <a:ext cx="15906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7"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588" y="2820988"/>
            <a:ext cx="15906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8"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663" y="2820988"/>
            <a:ext cx="1592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4.6716E-6 L 0.16823 -0.00023 " pathEditMode="relative" rAng="0" ptsTypes="AA">
                                      <p:cBhvr>
                                        <p:cTn id="6" dur="2000" fill="hold"/>
                                        <p:tgtEl>
                                          <p:spTgt spid="10"/>
                                        </p:tgtEl>
                                        <p:attrNameLst>
                                          <p:attrName>ppt_x</p:attrName>
                                          <p:attrName>ppt_y</p:attrName>
                                        </p:attrNameLst>
                                      </p:cBhvr>
                                      <p:rCtr x="84" y="0"/>
                                    </p:animMotion>
                                  </p:childTnLst>
                                </p:cTn>
                              </p:par>
                              <p:par>
                                <p:cTn id="7" presetID="35" presetClass="path" presetSubtype="0" accel="50000" decel="50000" fill="hold" nodeType="withEffect">
                                  <p:stCondLst>
                                    <p:cond delay="0"/>
                                  </p:stCondLst>
                                  <p:childTnLst>
                                    <p:animMotion origin="layout" path="M -1.38889E-6 -4.6716E-6 L -0.16042 0.00185 " pathEditMode="relative" rAng="0" ptsTypes="AA">
                                      <p:cBhvr>
                                        <p:cTn id="8" dur="2000" fill="hold"/>
                                        <p:tgtEl>
                                          <p:spTgt spid="11"/>
                                        </p:tgtEl>
                                        <p:attrNameLst>
                                          <p:attrName>ppt_x</p:attrName>
                                          <p:attrName>ppt_y</p:attrName>
                                        </p:attrNameLst>
                                      </p:cBhvr>
                                      <p:rCtr x="-80"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defRPr/>
            </a:pPr>
            <a:r>
              <a:rPr lang="zh-CN" altLang="en-US" sz="3000" dirty="0" smtClean="0">
                <a:latin typeface="+mj-ea"/>
              </a:rPr>
              <a:t>自动绿色节能</a:t>
            </a:r>
            <a:r>
              <a:rPr lang="zh-CN" altLang="en-US" sz="3000" dirty="0" smtClean="0"/>
              <a:t>（</a:t>
            </a:r>
            <a:r>
              <a:rPr lang="en-US" altLang="zh-CN" sz="3000" dirty="0" smtClean="0"/>
              <a:t>DPM</a:t>
            </a:r>
            <a:r>
              <a:rPr lang="zh-CN" altLang="en-US" sz="3000" dirty="0" smtClean="0"/>
              <a:t>）</a:t>
            </a:r>
            <a:endParaRPr lang="zh-CN" altLang="en-US" sz="3000" dirty="0" smtClean="0"/>
          </a:p>
        </p:txBody>
      </p:sp>
      <p:sp>
        <p:nvSpPr>
          <p:cNvPr id="55299" name="矩形 6"/>
          <p:cNvSpPr>
            <a:spLocks noChangeArrowheads="1"/>
          </p:cNvSpPr>
          <p:nvPr/>
        </p:nvSpPr>
        <p:spPr bwMode="auto">
          <a:xfrm>
            <a:off x="660400" y="2462213"/>
            <a:ext cx="1582738" cy="32702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5300" name="组合 44"/>
          <p:cNvGrpSpPr/>
          <p:nvPr/>
        </p:nvGrpSpPr>
        <p:grpSpPr bwMode="auto">
          <a:xfrm>
            <a:off x="671513" y="1500188"/>
            <a:ext cx="457200" cy="914400"/>
            <a:chOff x="1685925" y="1203750"/>
            <a:chExt cx="485775" cy="815181"/>
          </a:xfrm>
        </p:grpSpPr>
        <p:sp>
          <p:nvSpPr>
            <p:cNvPr id="55340" name="Rectangle 8"/>
            <p:cNvSpPr>
              <a:spLocks noChangeArrowheads="1"/>
            </p:cNvSpPr>
            <p:nvPr/>
          </p:nvSpPr>
          <p:spPr bwMode="auto">
            <a:xfrm>
              <a:off x="16859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pic>
          <p:nvPicPr>
            <p:cNvPr id="5534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355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42" name="TextBox 170"/>
            <p:cNvSpPr txBox="1">
              <a:spLocks noChangeArrowheads="1"/>
            </p:cNvSpPr>
            <p:nvPr/>
          </p:nvSpPr>
          <p:spPr bwMode="auto">
            <a:xfrm>
              <a:off x="1685925" y="1280173"/>
              <a:ext cx="485775" cy="2193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grpSp>
      <p:sp>
        <p:nvSpPr>
          <p:cNvPr id="55301" name="矩形 11"/>
          <p:cNvSpPr>
            <a:spLocks noChangeArrowheads="1"/>
          </p:cNvSpPr>
          <p:nvPr/>
        </p:nvSpPr>
        <p:spPr bwMode="auto">
          <a:xfrm>
            <a:off x="2651125" y="2449513"/>
            <a:ext cx="1565275" cy="33972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5302" name="组合 12"/>
          <p:cNvGrpSpPr/>
          <p:nvPr/>
        </p:nvGrpSpPr>
        <p:grpSpPr bwMode="auto">
          <a:xfrm>
            <a:off x="1219200" y="1500188"/>
            <a:ext cx="458788" cy="914400"/>
            <a:chOff x="1145843" y="976291"/>
            <a:chExt cx="459029" cy="1097881"/>
          </a:xfrm>
        </p:grpSpPr>
        <p:sp>
          <p:nvSpPr>
            <p:cNvPr id="55337"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5338" name="TextBox 170"/>
            <p:cNvSpPr txBox="1">
              <a:spLocks noChangeArrowheads="1"/>
            </p:cNvSpPr>
            <p:nvPr/>
          </p:nvSpPr>
          <p:spPr bwMode="auto">
            <a:xfrm>
              <a:off x="1145843" y="1079217"/>
              <a:ext cx="459029" cy="29543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5339" name="图片 104"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44"/>
          <p:cNvGrpSpPr/>
          <p:nvPr/>
        </p:nvGrpSpPr>
        <p:grpSpPr bwMode="auto">
          <a:xfrm>
            <a:off x="2647950" y="1500188"/>
            <a:ext cx="457200" cy="914400"/>
            <a:chOff x="1685925" y="1203750"/>
            <a:chExt cx="485775" cy="815181"/>
          </a:xfrm>
        </p:grpSpPr>
        <p:sp>
          <p:nvSpPr>
            <p:cNvPr id="55334" name="Rectangle 8"/>
            <p:cNvSpPr>
              <a:spLocks noChangeArrowheads="1"/>
            </p:cNvSpPr>
            <p:nvPr/>
          </p:nvSpPr>
          <p:spPr bwMode="auto">
            <a:xfrm>
              <a:off x="16859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pic>
          <p:nvPicPr>
            <p:cNvPr id="55335"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355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36" name="TextBox 170"/>
            <p:cNvSpPr txBox="1">
              <a:spLocks noChangeArrowheads="1"/>
            </p:cNvSpPr>
            <p:nvPr/>
          </p:nvSpPr>
          <p:spPr bwMode="auto">
            <a:xfrm>
              <a:off x="1685925" y="1280173"/>
              <a:ext cx="485775" cy="2193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grpSp>
      <p:sp>
        <p:nvSpPr>
          <p:cNvPr id="55304" name="矩形 20"/>
          <p:cNvSpPr>
            <a:spLocks noChangeArrowheads="1"/>
          </p:cNvSpPr>
          <p:nvPr/>
        </p:nvSpPr>
        <p:spPr bwMode="auto">
          <a:xfrm>
            <a:off x="4905375" y="2449513"/>
            <a:ext cx="1565275" cy="33972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dirty="0" smtClean="0">
                <a:solidFill>
                  <a:srgbClr val="2D2015"/>
                </a:solidFill>
                <a:latin typeface="+mn-lt"/>
                <a:ea typeface="+mn-ea"/>
              </a:rPr>
              <a:t>FusionCompute</a:t>
            </a:r>
            <a:endParaRPr lang="zh-CN" altLang="en-US" b="1" dirty="0" smtClean="0">
              <a:solidFill>
                <a:srgbClr val="2D2015"/>
              </a:solidFill>
              <a:latin typeface="+mn-lt"/>
              <a:ea typeface="+mn-ea"/>
            </a:endParaRPr>
          </a:p>
        </p:txBody>
      </p:sp>
      <p:grpSp>
        <p:nvGrpSpPr>
          <p:cNvPr id="55305" name="组合 46"/>
          <p:cNvGrpSpPr/>
          <p:nvPr/>
        </p:nvGrpSpPr>
        <p:grpSpPr bwMode="auto">
          <a:xfrm>
            <a:off x="7929563" y="1500188"/>
            <a:ext cx="457200" cy="914400"/>
            <a:chOff x="3248025" y="1203750"/>
            <a:chExt cx="485775" cy="815181"/>
          </a:xfrm>
        </p:grpSpPr>
        <p:sp>
          <p:nvSpPr>
            <p:cNvPr id="55331"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5332" name="TextBox 170"/>
            <p:cNvSpPr txBox="1">
              <a:spLocks noChangeArrowheads="1"/>
            </p:cNvSpPr>
            <p:nvPr/>
          </p:nvSpPr>
          <p:spPr bwMode="auto">
            <a:xfrm>
              <a:off x="3248025" y="1280173"/>
              <a:ext cx="485775" cy="2193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5333" name="图片 107" descr="1008490.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0888" y="1562101"/>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25"/>
          <p:cNvGrpSpPr/>
          <p:nvPr/>
        </p:nvGrpSpPr>
        <p:grpSpPr bwMode="auto">
          <a:xfrm>
            <a:off x="4927600" y="1500188"/>
            <a:ext cx="458788" cy="914400"/>
            <a:chOff x="1145843" y="976291"/>
            <a:chExt cx="459029" cy="1097881"/>
          </a:xfrm>
        </p:grpSpPr>
        <p:sp>
          <p:nvSpPr>
            <p:cNvPr id="55328"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5329" name="TextBox 170"/>
            <p:cNvSpPr txBox="1">
              <a:spLocks noChangeArrowheads="1"/>
            </p:cNvSpPr>
            <p:nvPr/>
          </p:nvSpPr>
          <p:spPr bwMode="auto">
            <a:xfrm>
              <a:off x="1145843" y="1079217"/>
              <a:ext cx="459029" cy="29543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5330" name="图片 104"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307" name="矩形 29"/>
          <p:cNvSpPr>
            <a:spLocks noChangeArrowheads="1"/>
          </p:cNvSpPr>
          <p:nvPr/>
        </p:nvSpPr>
        <p:spPr bwMode="auto">
          <a:xfrm>
            <a:off x="6823075" y="2449513"/>
            <a:ext cx="1565275" cy="339725"/>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55308" name="组合 30"/>
          <p:cNvGrpSpPr/>
          <p:nvPr/>
        </p:nvGrpSpPr>
        <p:grpSpPr bwMode="auto">
          <a:xfrm>
            <a:off x="7367588" y="1500188"/>
            <a:ext cx="458787" cy="914400"/>
            <a:chOff x="1145843" y="976291"/>
            <a:chExt cx="459029" cy="1097881"/>
          </a:xfrm>
        </p:grpSpPr>
        <p:sp>
          <p:nvSpPr>
            <p:cNvPr id="55325" name="Rectangle 8"/>
            <p:cNvSpPr>
              <a:spLocks noChangeArrowheads="1"/>
            </p:cNvSpPr>
            <p:nvPr/>
          </p:nvSpPr>
          <p:spPr bwMode="auto">
            <a:xfrm>
              <a:off x="1145843" y="976291"/>
              <a:ext cx="459029" cy="10978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55326" name="TextBox 170"/>
            <p:cNvSpPr txBox="1">
              <a:spLocks noChangeArrowheads="1"/>
            </p:cNvSpPr>
            <p:nvPr/>
          </p:nvSpPr>
          <p:spPr bwMode="auto">
            <a:xfrm>
              <a:off x="1145843" y="1079217"/>
              <a:ext cx="459029" cy="29543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55327" name="图片 104"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309"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 y="2862263"/>
            <a:ext cx="1592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1600" y="2862263"/>
            <a:ext cx="1592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200" y="2862263"/>
            <a:ext cx="1592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2"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025" y="2862263"/>
            <a:ext cx="1592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8"/>
          <p:cNvGrpSpPr/>
          <p:nvPr/>
        </p:nvGrpSpPr>
        <p:grpSpPr bwMode="auto">
          <a:xfrm>
            <a:off x="2705100" y="2830513"/>
            <a:ext cx="161925" cy="247650"/>
            <a:chOff x="6360372" y="-10319763"/>
            <a:chExt cx="1575324" cy="23020037"/>
          </a:xfrm>
        </p:grpSpPr>
        <p:sp>
          <p:nvSpPr>
            <p:cNvPr id="40" name="Oval 278"/>
            <p:cNvSpPr>
              <a:spLocks noChangeArrowheads="1"/>
            </p:cNvSpPr>
            <p:nvPr/>
          </p:nvSpPr>
          <p:spPr bwMode="ltGray">
            <a:xfrm>
              <a:off x="6360372" y="-10319763"/>
              <a:ext cx="1575324" cy="23020037"/>
            </a:xfrm>
            <a:prstGeom prst="ellipse">
              <a:avLst/>
            </a:prstGeom>
            <a:gradFill rotWithShape="0">
              <a:gsLst>
                <a:gs pos="0">
                  <a:srgbClr val="F12F4F"/>
                </a:gs>
                <a:gs pos="100000">
                  <a:srgbClr val="84081E"/>
                </a:gs>
              </a:gsLst>
              <a:lin ang="2700000" scaled="1"/>
            </a:gradFill>
            <a:ln w="28575" algn="ctr">
              <a:noFill/>
              <a:round/>
            </a:ln>
            <a:effectLst>
              <a:glow rad="101600">
                <a:srgbClr val="FF0000">
                  <a:alpha val="60000"/>
                </a:srgbClr>
              </a:glow>
            </a:effectLst>
          </p:spPr>
          <p:txBody>
            <a:bodyPr lIns="22467" tIns="11234" rIns="22467" bIns="11234" anchor="ctr" anchorCtr="1">
              <a:spAutoFit/>
            </a:bodyPr>
            <a:lstStyle/>
            <a:p>
              <a:pPr eaLnBrk="1" hangingPunct="1">
                <a:defRPr/>
              </a:pPr>
              <a:endParaRPr lang="zh-CN" altLang="en-US">
                <a:latin typeface="+mn-lt"/>
                <a:ea typeface="+mn-ea"/>
              </a:endParaRPr>
            </a:p>
          </p:txBody>
        </p:sp>
        <p:pic>
          <p:nvPicPr>
            <p:cNvPr id="41" name="Picture 279" descr="guang8"/>
            <p:cNvPicPr>
              <a:picLocks noChangeAspect="1" noChangeArrowheads="1"/>
            </p:cNvPicPr>
            <p:nvPr/>
          </p:nvPicPr>
          <p:blipFill>
            <a:blip r:embed="rId5" cstate="print"/>
            <a:srcRect/>
            <a:stretch>
              <a:fillRect/>
            </a:stretch>
          </p:blipFill>
          <p:spPr bwMode="auto">
            <a:xfrm>
              <a:off x="6567651" y="446513"/>
              <a:ext cx="1169056" cy="916044"/>
            </a:xfrm>
            <a:prstGeom prst="ellipse">
              <a:avLst/>
            </a:prstGeom>
            <a:ln>
              <a:noFill/>
            </a:ln>
            <a:effectLst>
              <a:softEdge rad="112500"/>
            </a:effectLst>
          </p:spPr>
        </p:pic>
      </p:grpSp>
      <p:grpSp>
        <p:nvGrpSpPr>
          <p:cNvPr id="9" name="组合 41"/>
          <p:cNvGrpSpPr/>
          <p:nvPr/>
        </p:nvGrpSpPr>
        <p:grpSpPr bwMode="auto">
          <a:xfrm>
            <a:off x="5014913" y="2828925"/>
            <a:ext cx="161925" cy="247650"/>
            <a:chOff x="6360372" y="-10319763"/>
            <a:chExt cx="1575324" cy="23020037"/>
          </a:xfrm>
        </p:grpSpPr>
        <p:sp>
          <p:nvSpPr>
            <p:cNvPr id="43" name="Oval 278"/>
            <p:cNvSpPr>
              <a:spLocks noChangeArrowheads="1"/>
            </p:cNvSpPr>
            <p:nvPr/>
          </p:nvSpPr>
          <p:spPr bwMode="ltGray">
            <a:xfrm>
              <a:off x="6360372" y="-10319763"/>
              <a:ext cx="1575324" cy="23020037"/>
            </a:xfrm>
            <a:prstGeom prst="ellipse">
              <a:avLst/>
            </a:prstGeom>
            <a:gradFill rotWithShape="0">
              <a:gsLst>
                <a:gs pos="0">
                  <a:srgbClr val="F12F4F"/>
                </a:gs>
                <a:gs pos="100000">
                  <a:srgbClr val="84081E"/>
                </a:gs>
              </a:gsLst>
              <a:lin ang="2700000" scaled="1"/>
            </a:gradFill>
            <a:ln w="28575" algn="ctr">
              <a:noFill/>
              <a:round/>
            </a:ln>
            <a:effectLst>
              <a:glow rad="101600">
                <a:srgbClr val="FF0000">
                  <a:alpha val="60000"/>
                </a:srgbClr>
              </a:glow>
            </a:effectLst>
          </p:spPr>
          <p:txBody>
            <a:bodyPr lIns="22467" tIns="11234" rIns="22467" bIns="11234" anchor="ctr" anchorCtr="1">
              <a:spAutoFit/>
            </a:bodyPr>
            <a:lstStyle/>
            <a:p>
              <a:pPr eaLnBrk="1" hangingPunct="1">
                <a:defRPr/>
              </a:pPr>
              <a:endParaRPr lang="zh-CN" altLang="en-US">
                <a:latin typeface="+mn-lt"/>
                <a:ea typeface="+mn-ea"/>
              </a:endParaRPr>
            </a:p>
          </p:txBody>
        </p:sp>
        <p:pic>
          <p:nvPicPr>
            <p:cNvPr id="44" name="Picture 279" descr="guang8"/>
            <p:cNvPicPr>
              <a:picLocks noChangeAspect="1" noChangeArrowheads="1"/>
            </p:cNvPicPr>
            <p:nvPr/>
          </p:nvPicPr>
          <p:blipFill>
            <a:blip r:embed="rId5" cstate="print"/>
            <a:srcRect/>
            <a:stretch>
              <a:fillRect/>
            </a:stretch>
          </p:blipFill>
          <p:spPr bwMode="auto">
            <a:xfrm>
              <a:off x="6567651" y="446513"/>
              <a:ext cx="1169056" cy="916044"/>
            </a:xfrm>
            <a:prstGeom prst="ellipse">
              <a:avLst/>
            </a:prstGeom>
            <a:ln>
              <a:noFill/>
            </a:ln>
            <a:effectLst>
              <a:softEdge rad="112500"/>
            </a:effectLst>
          </p:spPr>
        </p:pic>
      </p:grpSp>
      <p:sp>
        <p:nvSpPr>
          <p:cNvPr id="47" name="AutoShape 4"/>
          <p:cNvSpPr>
            <a:spLocks noChangeArrowheads="1"/>
          </p:cNvSpPr>
          <p:nvPr/>
        </p:nvSpPr>
        <p:spPr bwMode="auto">
          <a:xfrm>
            <a:off x="501650" y="3475038"/>
            <a:ext cx="4249738" cy="2401887"/>
          </a:xfrm>
          <a:prstGeom prst="roundRect">
            <a:avLst>
              <a:gd name="adj" fmla="val 2583"/>
            </a:avLst>
          </a:prstGeom>
          <a:noFill/>
          <a:ln w="3175" algn="ctr">
            <a:solidFill>
              <a:schemeClr val="bg1"/>
            </a:solidFill>
            <a:round/>
          </a:ln>
        </p:spPr>
        <p:txBody>
          <a:bodyPr lIns="91322" tIns="45658" rIns="91322" bIns="45658"/>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solidFill>
                  <a:sysClr val="windowText" lastClr="000000"/>
                </a:solidFill>
                <a:latin typeface="+mn-lt"/>
                <a:ea typeface="+mn-ea"/>
              </a:rPr>
              <a:t> 系统根据用户设定的</a:t>
            </a:r>
            <a:r>
              <a:rPr lang="en-US" altLang="zh-CN" sz="1200" kern="0" dirty="0">
                <a:solidFill>
                  <a:sysClr val="windowText" lastClr="000000"/>
                </a:solidFill>
                <a:latin typeface="+mn-lt"/>
                <a:ea typeface="+mn-ea"/>
              </a:rPr>
              <a:t>DPM</a:t>
            </a:r>
            <a:r>
              <a:rPr lang="zh-CN" altLang="en-US" sz="1200" kern="0" dirty="0">
                <a:solidFill>
                  <a:sysClr val="windowText" lastClr="000000"/>
                </a:solidFill>
                <a:latin typeface="+mn-lt"/>
                <a:ea typeface="+mn-ea"/>
              </a:rPr>
              <a:t>策略，将低负载主机上的虚拟机迁移走并对该主机下电、对于负载超过设置阈值的主机，系统智能选择一定数量的主机对其上电，以</a:t>
            </a:r>
            <a:r>
              <a:rPr lang="zh-CN" altLang="en-US" sz="1200" b="1" kern="0" dirty="0">
                <a:solidFill>
                  <a:srgbClr val="990000"/>
                </a:solidFill>
                <a:latin typeface="+mn-lt"/>
                <a:ea typeface="+mn-ea"/>
              </a:rPr>
              <a:t>实现集群内主机整体的负载分担</a:t>
            </a:r>
            <a:endParaRPr lang="en-US" altLang="zh-CN" sz="1200" b="1"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b="1" kern="0" dirty="0">
                <a:latin typeface="+mn-lt"/>
                <a:ea typeface="+mn-ea"/>
              </a:rPr>
              <a:t> </a:t>
            </a:r>
            <a:r>
              <a:rPr lang="zh-CN" altLang="en-US" sz="1200" kern="0" dirty="0">
                <a:solidFill>
                  <a:sysClr val="windowText" lastClr="000000"/>
                </a:solidFill>
                <a:latin typeface="+mn-lt"/>
                <a:ea typeface="+mn-ea"/>
              </a:rPr>
              <a:t>可智能选择对</a:t>
            </a:r>
            <a:r>
              <a:rPr lang="en-US" altLang="zh-CN" sz="1200" b="1" kern="0" dirty="0">
                <a:solidFill>
                  <a:srgbClr val="990000"/>
                </a:solidFill>
                <a:latin typeface="+mn-lt"/>
                <a:ea typeface="+mn-ea"/>
              </a:rPr>
              <a:t>1</a:t>
            </a:r>
            <a:r>
              <a:rPr lang="zh-CN" altLang="en-US" sz="1200" b="1" kern="0" dirty="0">
                <a:solidFill>
                  <a:srgbClr val="990000"/>
                </a:solidFill>
                <a:latin typeface="+mn-lt"/>
                <a:ea typeface="+mn-ea"/>
              </a:rPr>
              <a:t>台还是多台主机</a:t>
            </a:r>
            <a:r>
              <a:rPr lang="zh-CN" altLang="en-US" sz="1200" kern="0" dirty="0">
                <a:solidFill>
                  <a:sysClr val="windowText" lastClr="000000"/>
                </a:solidFill>
                <a:latin typeface="+mn-lt"/>
                <a:ea typeface="+mn-ea"/>
              </a:rPr>
              <a:t>同时进行上、下电</a:t>
            </a:r>
            <a:endParaRPr lang="en-US" altLang="zh-CN" sz="1200" kern="0" dirty="0">
              <a:solidFill>
                <a:sysClr val="windowText" lastClr="0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b="1" kern="0" dirty="0">
                <a:solidFill>
                  <a:sysClr val="windowText" lastClr="000000"/>
                </a:solidFill>
                <a:latin typeface="+mn-lt"/>
                <a:ea typeface="+mn-ea"/>
              </a:rPr>
              <a:t> </a:t>
            </a:r>
            <a:r>
              <a:rPr lang="en-US" altLang="zh-CN" sz="1200" b="1" kern="0" dirty="0">
                <a:solidFill>
                  <a:srgbClr val="990000"/>
                </a:solidFill>
                <a:latin typeface="+mn-lt"/>
                <a:ea typeface="+mn-ea"/>
              </a:rPr>
              <a:t>DPM</a:t>
            </a:r>
            <a:r>
              <a:rPr lang="zh-CN" altLang="en-US" sz="1200" b="1" kern="0" dirty="0">
                <a:solidFill>
                  <a:srgbClr val="990000"/>
                </a:solidFill>
                <a:latin typeface="+mn-lt"/>
                <a:ea typeface="+mn-ea"/>
              </a:rPr>
              <a:t>和</a:t>
            </a:r>
            <a:r>
              <a:rPr lang="en-US" altLang="zh-CN" sz="1200" b="1" kern="0" dirty="0">
                <a:solidFill>
                  <a:srgbClr val="990000"/>
                </a:solidFill>
                <a:latin typeface="+mn-lt"/>
                <a:ea typeface="+mn-ea"/>
              </a:rPr>
              <a:t>DRS</a:t>
            </a:r>
            <a:r>
              <a:rPr lang="zh-CN" altLang="en-US" sz="1200" b="1" kern="0" dirty="0">
                <a:solidFill>
                  <a:srgbClr val="990000"/>
                </a:solidFill>
                <a:latin typeface="+mn-lt"/>
                <a:ea typeface="+mn-ea"/>
              </a:rPr>
              <a:t>同时考虑</a:t>
            </a:r>
            <a:r>
              <a:rPr lang="zh-CN" altLang="en-US" sz="1200" kern="0" dirty="0">
                <a:solidFill>
                  <a:sysClr val="windowText" lastClr="000000"/>
                </a:solidFill>
                <a:latin typeface="+mn-lt"/>
                <a:ea typeface="+mn-ea"/>
              </a:rPr>
              <a:t>，避免两种功能相互影响</a:t>
            </a:r>
            <a:endParaRPr lang="en-US" altLang="zh-CN" sz="1200" kern="0" dirty="0">
              <a:solidFill>
                <a:sysClr val="windowText" lastClr="0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kern="0" dirty="0">
                <a:solidFill>
                  <a:sysClr val="windowText" lastClr="000000"/>
                </a:solidFill>
                <a:latin typeface="+mn-lt"/>
                <a:ea typeface="+mn-ea"/>
              </a:rPr>
              <a:t> </a:t>
            </a:r>
            <a:r>
              <a:rPr lang="zh-CN" altLang="en-US" sz="1200" kern="0" dirty="0">
                <a:latin typeface="+mn-lt"/>
                <a:ea typeface="+mn-ea"/>
              </a:rPr>
              <a:t>可按每天、每周、每月的时间段</a:t>
            </a:r>
            <a:r>
              <a:rPr lang="zh-CN" altLang="en-US" sz="1200" b="1" kern="0" dirty="0">
                <a:solidFill>
                  <a:srgbClr val="990000"/>
                </a:solidFill>
                <a:latin typeface="+mn-lt"/>
                <a:ea typeface="+mn-ea"/>
              </a:rPr>
              <a:t>精确设置调度策略</a:t>
            </a:r>
            <a:endParaRPr lang="en-US" altLang="zh-CN" sz="1200" b="1" kern="0" dirty="0">
              <a:solidFill>
                <a:srgbClr val="990000"/>
              </a:solidFill>
              <a:latin typeface="+mn-lt"/>
              <a:ea typeface="+mn-ea"/>
            </a:endParaRPr>
          </a:p>
        </p:txBody>
      </p:sp>
      <p:sp>
        <p:nvSpPr>
          <p:cNvPr id="48" name="AutoShape 4"/>
          <p:cNvSpPr>
            <a:spLocks noChangeArrowheads="1"/>
          </p:cNvSpPr>
          <p:nvPr/>
        </p:nvSpPr>
        <p:spPr bwMode="auto">
          <a:xfrm>
            <a:off x="4824413" y="3429000"/>
            <a:ext cx="3816350" cy="2447925"/>
          </a:xfrm>
          <a:prstGeom prst="roundRect">
            <a:avLst>
              <a:gd name="adj" fmla="val 2583"/>
            </a:avLst>
          </a:prstGeom>
          <a:noFill/>
          <a:ln w="3175" algn="ctr">
            <a:solidFill>
              <a:schemeClr val="bg1"/>
            </a:solidFill>
            <a:round/>
          </a:ln>
        </p:spPr>
        <p:txBody>
          <a:bodyPr lIns="91322" tIns="45658" rIns="91322" bIns="45658"/>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应用场景 </a:t>
            </a:r>
            <a:r>
              <a:rPr lang="en-US" altLang="zh-CN" sz="1800" b="1" kern="0" dirty="0">
                <a:solidFill>
                  <a:srgbClr val="990000"/>
                </a:solidFill>
                <a:latin typeface="+mn-lt"/>
                <a:ea typeface="+mn-ea"/>
              </a:rPr>
              <a:t>&amp; </a:t>
            </a:r>
            <a:r>
              <a:rPr lang="zh-CN" altLang="en-US" sz="1800" b="1" kern="0" dirty="0">
                <a:solidFill>
                  <a:srgbClr val="990000"/>
                </a:solidFill>
                <a:latin typeface="+mn-lt"/>
                <a:ea typeface="+mn-ea"/>
              </a:rPr>
              <a:t>客户价值</a:t>
            </a:r>
            <a:endParaRPr lang="en-US" altLang="zh-CN" sz="1800" b="1" kern="0" dirty="0">
              <a:solidFill>
                <a:srgbClr val="990000"/>
              </a:solidFill>
              <a:latin typeface="+mn-lt"/>
              <a:ea typeface="+mn-ea"/>
            </a:endParaRPr>
          </a:p>
          <a:p>
            <a:pPr marL="177800" indent="-177800" eaLnBrk="1" hangingPunct="1">
              <a:lnSpc>
                <a:spcPct val="150000"/>
              </a:lnSpc>
              <a:buSzPct val="80000"/>
              <a:buFont typeface="Arial" panose="020B0604020202020204" pitchFamily="34" charset="0"/>
              <a:buChar char="•"/>
              <a:tabLst>
                <a:tab pos="1028700" algn="l"/>
                <a:tab pos="1714500" algn="l"/>
              </a:tabLst>
              <a:defRPr/>
            </a:pPr>
            <a:r>
              <a:rPr lang="zh-CN" altLang="en-US" sz="1200" kern="0" dirty="0">
                <a:latin typeface="+mn-lt"/>
                <a:ea typeface="+mn-ea"/>
              </a:rPr>
              <a:t>适用于</a:t>
            </a:r>
            <a:r>
              <a:rPr lang="zh-CN" altLang="en-US" sz="1400" b="1" kern="0" dirty="0">
                <a:solidFill>
                  <a:srgbClr val="990000"/>
                </a:solidFill>
                <a:latin typeface="+mn-lt"/>
                <a:ea typeface="+mn-ea"/>
              </a:rPr>
              <a:t>虚拟机的业务负载具有较明显的持续性波峰和波谷变化</a:t>
            </a:r>
            <a:r>
              <a:rPr lang="zh-CN" altLang="en-US" sz="1200" kern="0" dirty="0">
                <a:latin typeface="+mn-lt"/>
                <a:ea typeface="+mn-ea"/>
              </a:rPr>
              <a:t>，用户需要节省能耗的场景</a:t>
            </a:r>
            <a:endParaRPr lang="en-US" altLang="zh-CN" sz="1200" kern="0" dirty="0">
              <a:latin typeface="+mn-lt"/>
              <a:ea typeface="+mn-ea"/>
            </a:endParaRPr>
          </a:p>
          <a:p>
            <a:pPr marL="177800" indent="-177800" eaLnBrk="1" hangingPunct="1">
              <a:lnSpc>
                <a:spcPct val="150000"/>
              </a:lnSpc>
              <a:buSzPct val="80000"/>
              <a:buFont typeface="Arial" panose="020B0604020202020204" pitchFamily="34" charset="0"/>
              <a:buChar char="•"/>
              <a:tabLst>
                <a:tab pos="1028700" algn="l"/>
                <a:tab pos="1714500" algn="l"/>
              </a:tabLst>
              <a:defRPr/>
            </a:pPr>
            <a:r>
              <a:rPr lang="zh-CN" altLang="en-US" sz="1200" kern="0" dirty="0">
                <a:latin typeface="+mn-lt"/>
                <a:ea typeface="+mn-ea"/>
              </a:rPr>
              <a:t>在保证业务系统正常运行的前提下，在业务负荷波谷阶段将虚拟机迁移整合到部分主机上，将空闲出来的</a:t>
            </a:r>
            <a:r>
              <a:rPr lang="zh-CN" altLang="en-US" sz="1400" b="1" kern="0" dirty="0">
                <a:solidFill>
                  <a:srgbClr val="990000"/>
                </a:solidFill>
                <a:latin typeface="+mn-lt"/>
                <a:ea typeface="+mn-ea"/>
              </a:rPr>
              <a:t>主机智能下电</a:t>
            </a:r>
            <a:r>
              <a:rPr lang="zh-CN" altLang="en-US" sz="1200" kern="0" dirty="0">
                <a:latin typeface="+mn-lt"/>
                <a:ea typeface="+mn-ea"/>
              </a:rPr>
              <a:t>，节省了系统能耗；在业务负载波峰阶段对下电的主机进行上电，以保证虚拟机的运行效率和业务体验</a:t>
            </a:r>
            <a:endParaRPr lang="zh-CN" altLang="en-US" sz="1200" kern="0" dirty="0">
              <a:solidFill>
                <a:sysClr val="windowText" lastClr="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3.33333E-6 L -0.09809 -0.0007 " pathEditMode="relative" rAng="0" ptsTypes="AA">
                                      <p:cBhvr>
                                        <p:cTn id="6" dur="2000" fill="hold"/>
                                        <p:tgtEl>
                                          <p:spTgt spid="4"/>
                                        </p:tgtEl>
                                        <p:attrNameLst>
                                          <p:attrName>ppt_x</p:attrName>
                                          <p:attrName>ppt_y</p:attrName>
                                        </p:attrNameLst>
                                      </p:cBhvr>
                                      <p:rCtr x="-49" y="0"/>
                                    </p:animMotion>
                                  </p:childTnLst>
                                </p:cTn>
                              </p:par>
                              <p:par>
                                <p:cTn id="7" presetID="63" presetClass="path" presetSubtype="0" accel="50000" decel="50000" fill="hold" nodeType="withEffect">
                                  <p:stCondLst>
                                    <p:cond delay="0"/>
                                  </p:stCondLst>
                                  <p:childTnLst>
                                    <p:animMotion origin="layout" path="M 1.11111E-6 3.33333E-6 L 0.20382 -0.0007 " pathEditMode="relative" rAng="0" ptsTypes="AA">
                                      <p:cBhvr>
                                        <p:cTn id="8" dur="2000" fill="hold"/>
                                        <p:tgtEl>
                                          <p:spTgt spid="6"/>
                                        </p:tgtEl>
                                        <p:attrNameLst>
                                          <p:attrName>ppt_x</p:attrName>
                                          <p:attrName>ppt_y</p:attrName>
                                        </p:attrNameLst>
                                      </p:cBhvr>
                                      <p:rCtr x="102"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35" presetClass="emph" presetSubtype="0" repeatCount="indefinite" fill="hold" nodeType="withEffect">
                                  <p:stCondLst>
                                    <p:cond delay="0"/>
                                  </p:stCondLst>
                                  <p:childTnLst>
                                    <p:anim calcmode="discrete" valueType="str">
                                      <p:cBhvr>
                                        <p:cTn id="15" dur="1000" fill="hold"/>
                                        <p:tgtEl>
                                          <p:spTgt spid="8"/>
                                        </p:tgtEl>
                                        <p:attrNameLst>
                                          <p:attrName>style.visibility</p:attrName>
                                        </p:attrNameLst>
                                      </p:cBhvr>
                                      <p:tavLst>
                                        <p:tav tm="0">
                                          <p:val>
                                            <p:strVal val="hidden"/>
                                          </p:val>
                                        </p:tav>
                                        <p:tav tm="50000">
                                          <p:val>
                                            <p:strVal val="visible"/>
                                          </p:val>
                                        </p:tav>
                                      </p:tavLst>
                                    </p:anim>
                                  </p:childTnLst>
                                </p:cTn>
                              </p:par>
                              <p:par>
                                <p:cTn id="16" presetID="35" presetClass="emph" presetSubtype="0" repeatCount="indefinite" fill="hold" nodeType="with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par>
                                <p:cTn id="18" presetID="9" presetClass="emph" presetSubtype="0" nodeType="withEffect">
                                  <p:stCondLst>
                                    <p:cond delay="0"/>
                                  </p:stCondLst>
                                  <p:childTnLst>
                                    <p:set>
                                      <p:cBhvr rctx="PPT">
                                        <p:cTn id="19" dur="indefinite"/>
                                        <p:tgtEl>
                                          <p:spTgt spid="36"/>
                                        </p:tgtEl>
                                        <p:attrNameLst>
                                          <p:attrName>style.opacity</p:attrName>
                                        </p:attrNameLst>
                                      </p:cBhvr>
                                      <p:to>
                                        <p:strVal val="0.5"/>
                                      </p:to>
                                    </p:set>
                                    <p:animEffect filter="image" prLst="opacity: 0.5">
                                      <p:cBhvr rctx="IE">
                                        <p:cTn id="20" dur="indefinite"/>
                                        <p:tgtEl>
                                          <p:spTgt spid="36"/>
                                        </p:tgtEl>
                                      </p:cBhvr>
                                    </p:animEffect>
                                  </p:childTnLst>
                                </p:cTn>
                              </p:par>
                              <p:par>
                                <p:cTn id="21" presetID="9" presetClass="emph" presetSubtype="0" nodeType="withEffect">
                                  <p:stCondLst>
                                    <p:cond delay="0"/>
                                  </p:stCondLst>
                                  <p:childTnLst>
                                    <p:set>
                                      <p:cBhvr rctx="PPT">
                                        <p:cTn id="22" dur="indefinite"/>
                                        <p:tgtEl>
                                          <p:spTgt spid="37"/>
                                        </p:tgtEl>
                                        <p:attrNameLst>
                                          <p:attrName>style.opacity</p:attrName>
                                        </p:attrNameLst>
                                      </p:cBhvr>
                                      <p:to>
                                        <p:strVal val="0.5"/>
                                      </p:to>
                                    </p:set>
                                    <p:animEffect filter="image" prLst="opacity: 0.5">
                                      <p:cBhvr rctx="IE">
                                        <p:cTn id="23" dur="indefinite"/>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8"/>
          <p:cNvSpPr>
            <a:spLocks noGrp="1"/>
          </p:cNvSpPr>
          <p:nvPr>
            <p:ph type="title"/>
          </p:nvPr>
        </p:nvSpPr>
        <p:spPr/>
        <p:txBody>
          <a:bodyPr/>
          <a:lstStyle/>
          <a:p>
            <a:r>
              <a:rPr lang="en-US" altLang="zh-CN" sz="3000" smtClean="0">
                <a:latin typeface="FrutigerNext LT Medium" pitchFamily="34" charset="0"/>
              </a:rPr>
              <a:t>QoS</a:t>
            </a:r>
            <a:r>
              <a:rPr lang="zh-CN" altLang="en-US" sz="3000" smtClean="0">
                <a:latin typeface="FrutigerNext LT Medium" pitchFamily="34" charset="0"/>
              </a:rPr>
              <a:t>精细化资源管控，保障</a:t>
            </a:r>
            <a:r>
              <a:rPr lang="en-US" altLang="zh-CN" sz="3000" smtClean="0">
                <a:latin typeface="FrutigerNext LT Medium" pitchFamily="34" charset="0"/>
              </a:rPr>
              <a:t>VIP</a:t>
            </a:r>
            <a:r>
              <a:rPr lang="zh-CN" altLang="en-US" sz="3000" smtClean="0">
                <a:latin typeface="FrutigerNext LT Medium" pitchFamily="34" charset="0"/>
              </a:rPr>
              <a:t>业务可用</a:t>
            </a:r>
            <a:endParaRPr lang="zh-CN" altLang="en-US" sz="3000" smtClean="0">
              <a:latin typeface="FrutigerNext LT Medium" pitchFamily="34" charset="0"/>
            </a:endParaRPr>
          </a:p>
        </p:txBody>
      </p:sp>
      <p:sp>
        <p:nvSpPr>
          <p:cNvPr id="80" name="矩形 79"/>
          <p:cNvSpPr/>
          <p:nvPr/>
        </p:nvSpPr>
        <p:spPr bwMode="auto">
          <a:xfrm>
            <a:off x="723900" y="3497263"/>
            <a:ext cx="3476625" cy="731837"/>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txBody>
          <a:bodyPr lIns="91275" tIns="45640" rIns="91275" bIns="45640"/>
          <a:lstStyle/>
          <a:p>
            <a:pPr algn="ctr" eaLnBrk="1" hangingPunct="1">
              <a:defRPr/>
            </a:pPr>
            <a:endParaRPr lang="zh-CN" altLang="en-US" sz="1400" b="1" dirty="0">
              <a:solidFill>
                <a:schemeClr val="bg2"/>
              </a:solidFill>
              <a:latin typeface="+mn-lt"/>
              <a:ea typeface="+mn-ea"/>
            </a:endParaRPr>
          </a:p>
        </p:txBody>
      </p:sp>
      <p:sp>
        <p:nvSpPr>
          <p:cNvPr id="57348" name="矩形 80"/>
          <p:cNvSpPr>
            <a:spLocks noChangeArrowheads="1"/>
          </p:cNvSpPr>
          <p:nvPr/>
        </p:nvSpPr>
        <p:spPr bwMode="auto">
          <a:xfrm>
            <a:off x="723900" y="3024188"/>
            <a:ext cx="3476625" cy="412750"/>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latin typeface="+mn-lt"/>
                <a:ea typeface="+mn-ea"/>
              </a:rPr>
              <a:t>FusionCompute</a:t>
            </a:r>
            <a:endParaRPr lang="zh-CN" altLang="en-US" sz="1400" b="1" smtClean="0">
              <a:latin typeface="+mn-lt"/>
              <a:ea typeface="+mn-ea"/>
            </a:endParaRPr>
          </a:p>
        </p:txBody>
      </p:sp>
      <p:grpSp>
        <p:nvGrpSpPr>
          <p:cNvPr id="57349" name="组合 14"/>
          <p:cNvGrpSpPr/>
          <p:nvPr/>
        </p:nvGrpSpPr>
        <p:grpSpPr bwMode="auto">
          <a:xfrm>
            <a:off x="3165475" y="1204913"/>
            <a:ext cx="1004888" cy="1728787"/>
            <a:chOff x="1095375" y="1203750"/>
            <a:chExt cx="485775" cy="815181"/>
          </a:xfrm>
        </p:grpSpPr>
        <p:sp>
          <p:nvSpPr>
            <p:cNvPr id="57400"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57401" name="TextBox 170"/>
            <p:cNvSpPr txBox="1">
              <a:spLocks noChangeArrowheads="1"/>
            </p:cNvSpPr>
            <p:nvPr/>
          </p:nvSpPr>
          <p:spPr bwMode="auto">
            <a:xfrm>
              <a:off x="1095375" y="1280103"/>
              <a:ext cx="485775" cy="145221"/>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Oracle</a:t>
              </a:r>
              <a:endParaRPr lang="zh-CN" altLang="en-US" sz="1400" b="1" smtClean="0">
                <a:solidFill>
                  <a:schemeClr val="bg1"/>
                </a:solidFill>
                <a:latin typeface="+mn-lt"/>
                <a:ea typeface="+mn-ea"/>
                <a:cs typeface="Arial" panose="020B0604020202020204" pitchFamily="34" charset="0"/>
              </a:endParaRPr>
            </a:p>
          </p:txBody>
        </p:sp>
      </p:grpSp>
      <p:grpSp>
        <p:nvGrpSpPr>
          <p:cNvPr id="57350" name="组合 18"/>
          <p:cNvGrpSpPr/>
          <p:nvPr/>
        </p:nvGrpSpPr>
        <p:grpSpPr bwMode="auto">
          <a:xfrm>
            <a:off x="1963738" y="1204913"/>
            <a:ext cx="1004887" cy="1728787"/>
            <a:chOff x="495300" y="1203750"/>
            <a:chExt cx="485775" cy="815181"/>
          </a:xfrm>
        </p:grpSpPr>
        <p:sp>
          <p:nvSpPr>
            <p:cNvPr id="57398"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57399" name="TextBox 170"/>
            <p:cNvSpPr txBox="1">
              <a:spLocks noChangeArrowheads="1"/>
            </p:cNvSpPr>
            <p:nvPr/>
          </p:nvSpPr>
          <p:spPr bwMode="auto">
            <a:xfrm>
              <a:off x="495300" y="1280103"/>
              <a:ext cx="485775" cy="14522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Web</a:t>
              </a:r>
              <a:endParaRPr lang="zh-CN" altLang="en-US" sz="1400" b="1" smtClean="0">
                <a:solidFill>
                  <a:schemeClr val="bg1"/>
                </a:solidFill>
                <a:latin typeface="+mn-lt"/>
                <a:ea typeface="+mn-ea"/>
                <a:cs typeface="Arial" panose="020B0604020202020204" pitchFamily="34" charset="0"/>
              </a:endParaRPr>
            </a:p>
          </p:txBody>
        </p:sp>
      </p:grpSp>
      <p:grpSp>
        <p:nvGrpSpPr>
          <p:cNvPr id="57351" name="组合 46"/>
          <p:cNvGrpSpPr/>
          <p:nvPr/>
        </p:nvGrpSpPr>
        <p:grpSpPr bwMode="auto">
          <a:xfrm>
            <a:off x="742950" y="1225550"/>
            <a:ext cx="1004888" cy="1728788"/>
            <a:chOff x="3248025" y="1203750"/>
            <a:chExt cx="485775" cy="815181"/>
          </a:xfrm>
        </p:grpSpPr>
        <p:sp>
          <p:nvSpPr>
            <p:cNvPr id="57395"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57396" name="TextBox 170"/>
            <p:cNvSpPr txBox="1">
              <a:spLocks noChangeArrowheads="1"/>
            </p:cNvSpPr>
            <p:nvPr/>
          </p:nvSpPr>
          <p:spPr bwMode="auto">
            <a:xfrm>
              <a:off x="3248025" y="1280103"/>
              <a:ext cx="485775" cy="13024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chemeClr val="bg1"/>
                  </a:solidFill>
                  <a:latin typeface="+mn-lt"/>
                  <a:ea typeface="+mn-ea"/>
                  <a:cs typeface="Arial" panose="020B0604020202020204" pitchFamily="34" charset="0"/>
                </a:rPr>
                <a:t>BT</a:t>
              </a:r>
              <a:r>
                <a:rPr lang="zh-CN" altLang="en-US" sz="1200" b="1" smtClean="0">
                  <a:solidFill>
                    <a:schemeClr val="bg1"/>
                  </a:solidFill>
                  <a:latin typeface="+mn-lt"/>
                  <a:ea typeface="+mn-ea"/>
                  <a:cs typeface="Arial" panose="020B0604020202020204" pitchFamily="34" charset="0"/>
                </a:rPr>
                <a:t>下载</a:t>
              </a:r>
              <a:endParaRPr lang="zh-CN" altLang="en-US" sz="1200" b="1" smtClean="0">
                <a:solidFill>
                  <a:schemeClr val="bg1"/>
                </a:solidFill>
                <a:latin typeface="+mn-lt"/>
                <a:ea typeface="+mn-ea"/>
                <a:cs typeface="Arial" panose="020B0604020202020204" pitchFamily="34" charset="0"/>
              </a:endParaRPr>
            </a:p>
          </p:txBody>
        </p:sp>
        <p:pic>
          <p:nvPicPr>
            <p:cNvPr id="57397" name="图片 16" descr="1008490.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0888" y="1562101"/>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352" name="图片 40" descr="1008490.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1050" y="2008188"/>
            <a:ext cx="8334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图片 52"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4538" y="2000250"/>
            <a:ext cx="773112"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上下箭头 186"/>
          <p:cNvSpPr/>
          <p:nvPr/>
        </p:nvSpPr>
        <p:spPr bwMode="auto">
          <a:xfrm>
            <a:off x="1460500" y="2573338"/>
            <a:ext cx="130175" cy="992187"/>
          </a:xfrm>
          <a:prstGeom prst="upDownArrow">
            <a:avLst/>
          </a:prstGeom>
          <a:solidFill>
            <a:srgbClr val="0099CC">
              <a:alpha val="5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188" name="上下箭头 187"/>
          <p:cNvSpPr/>
          <p:nvPr/>
        </p:nvSpPr>
        <p:spPr bwMode="auto">
          <a:xfrm>
            <a:off x="2600325" y="2573338"/>
            <a:ext cx="247650" cy="1027112"/>
          </a:xfrm>
          <a:prstGeom prst="upDownArrow">
            <a:avLst/>
          </a:prstGeom>
          <a:solidFill>
            <a:srgbClr val="0099CC">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189" name="上下箭头 188"/>
          <p:cNvSpPr/>
          <p:nvPr/>
        </p:nvSpPr>
        <p:spPr bwMode="auto">
          <a:xfrm>
            <a:off x="3752850" y="2573338"/>
            <a:ext cx="400050" cy="1004887"/>
          </a:xfrm>
          <a:prstGeom prst="upDownArrow">
            <a:avLst/>
          </a:prstGeom>
          <a:solidFill>
            <a:srgbClr val="0099CC"/>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57357" name="矩形 91"/>
          <p:cNvSpPr>
            <a:spLocks noChangeArrowheads="1"/>
          </p:cNvSpPr>
          <p:nvPr/>
        </p:nvSpPr>
        <p:spPr bwMode="auto">
          <a:xfrm>
            <a:off x="4848225" y="3001963"/>
            <a:ext cx="3476625" cy="412750"/>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latin typeface="+mn-lt"/>
                <a:ea typeface="+mn-ea"/>
              </a:rPr>
              <a:t>FusionCompute</a:t>
            </a:r>
            <a:endParaRPr lang="zh-CN" altLang="en-US" sz="1400" b="1" smtClean="0">
              <a:latin typeface="+mn-lt"/>
              <a:ea typeface="+mn-ea"/>
            </a:endParaRPr>
          </a:p>
        </p:txBody>
      </p:sp>
      <p:grpSp>
        <p:nvGrpSpPr>
          <p:cNvPr id="57358" name="组合 14"/>
          <p:cNvGrpSpPr/>
          <p:nvPr/>
        </p:nvGrpSpPr>
        <p:grpSpPr bwMode="auto">
          <a:xfrm>
            <a:off x="7280275" y="1195388"/>
            <a:ext cx="1004888" cy="1727200"/>
            <a:chOff x="1095375" y="1203750"/>
            <a:chExt cx="485775" cy="815181"/>
          </a:xfrm>
        </p:grpSpPr>
        <p:sp>
          <p:nvSpPr>
            <p:cNvPr id="57393"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57394" name="TextBox 170"/>
            <p:cNvSpPr txBox="1">
              <a:spLocks noChangeArrowheads="1"/>
            </p:cNvSpPr>
            <p:nvPr/>
          </p:nvSpPr>
          <p:spPr bwMode="auto">
            <a:xfrm>
              <a:off x="1095375" y="1280173"/>
              <a:ext cx="485775" cy="14460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400" b="1" smtClean="0">
                  <a:solidFill>
                    <a:schemeClr val="bg1"/>
                  </a:solidFill>
                  <a:latin typeface="+mn-lt"/>
                  <a:ea typeface="+mn-ea"/>
                  <a:cs typeface="Arial" panose="020B0604020202020204" pitchFamily="34" charset="0"/>
                </a:rPr>
                <a:t>黄金</a:t>
              </a:r>
              <a:r>
                <a:rPr lang="en-US" altLang="zh-CN" sz="1400" b="1" smtClean="0">
                  <a:solidFill>
                    <a:schemeClr val="bg1"/>
                  </a:solidFill>
                  <a:latin typeface="+mn-lt"/>
                  <a:ea typeface="+mn-ea"/>
                  <a:cs typeface="Arial" panose="020B0604020202020204" pitchFamily="34" charset="0"/>
                </a:rPr>
                <a:t>VIP</a:t>
              </a:r>
              <a:endParaRPr lang="zh-CN" altLang="en-US" sz="1400" b="1" smtClean="0">
                <a:solidFill>
                  <a:schemeClr val="bg1"/>
                </a:solidFill>
                <a:latin typeface="+mn-lt"/>
                <a:ea typeface="+mn-ea"/>
                <a:cs typeface="Arial" panose="020B0604020202020204" pitchFamily="34" charset="0"/>
              </a:endParaRPr>
            </a:p>
          </p:txBody>
        </p:sp>
      </p:grpSp>
      <p:grpSp>
        <p:nvGrpSpPr>
          <p:cNvPr id="57359" name="组合 18"/>
          <p:cNvGrpSpPr/>
          <p:nvPr/>
        </p:nvGrpSpPr>
        <p:grpSpPr bwMode="auto">
          <a:xfrm>
            <a:off x="6078538" y="1195388"/>
            <a:ext cx="1004887" cy="1727200"/>
            <a:chOff x="495300" y="1203750"/>
            <a:chExt cx="485775" cy="815181"/>
          </a:xfrm>
        </p:grpSpPr>
        <p:sp>
          <p:nvSpPr>
            <p:cNvPr id="57391"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99" name="TextBox 170"/>
            <p:cNvSpPr txBox="1">
              <a:spLocks noChangeArrowheads="1"/>
            </p:cNvSpPr>
            <p:nvPr/>
          </p:nvSpPr>
          <p:spPr bwMode="auto">
            <a:xfrm>
              <a:off x="495300" y="1280173"/>
              <a:ext cx="485775" cy="144604"/>
            </a:xfrm>
            <a:prstGeom prst="rect">
              <a:avLst/>
            </a:prstGeom>
            <a:solidFill>
              <a:schemeClr val="accent2">
                <a:lumMod val="40000"/>
                <a:lumOff val="60000"/>
              </a:schemeClr>
            </a:solidFill>
            <a:ln w="9525">
              <a:noFill/>
              <a:miter lim="800000"/>
            </a:ln>
          </p:spPr>
          <p:txBody>
            <a:bodyPr lIns="91433" tIns="45717" rIns="91433" bIns="45717">
              <a:spAutoFit/>
            </a:bodyPr>
            <a:lstStyle/>
            <a:p>
              <a:pPr algn="ctr" eaLnBrk="1" hangingPunct="1">
                <a:defRPr/>
              </a:pPr>
              <a:r>
                <a:rPr lang="zh-CN" altLang="en-US" sz="1400" b="1" dirty="0">
                  <a:solidFill>
                    <a:schemeClr val="bg2">
                      <a:lumMod val="50000"/>
                    </a:schemeClr>
                  </a:solidFill>
                  <a:latin typeface="+mn-lt"/>
                  <a:ea typeface="+mn-ea"/>
                  <a:cs typeface="Arial" panose="020B0604020202020204" pitchFamily="34" charset="0"/>
                </a:rPr>
                <a:t>白银</a:t>
              </a:r>
              <a:r>
                <a:rPr lang="en-US" altLang="zh-CN" sz="1400" b="1" dirty="0">
                  <a:solidFill>
                    <a:schemeClr val="bg2">
                      <a:lumMod val="50000"/>
                    </a:schemeClr>
                  </a:solidFill>
                  <a:latin typeface="+mn-lt"/>
                  <a:ea typeface="+mn-ea"/>
                  <a:cs typeface="Arial" panose="020B0604020202020204" pitchFamily="34" charset="0"/>
                </a:rPr>
                <a:t>VIP</a:t>
              </a:r>
              <a:endParaRPr lang="zh-CN" altLang="en-US" sz="1400" b="1" dirty="0">
                <a:solidFill>
                  <a:schemeClr val="bg2">
                    <a:lumMod val="50000"/>
                  </a:schemeClr>
                </a:solidFill>
                <a:latin typeface="+mn-lt"/>
                <a:ea typeface="+mn-ea"/>
                <a:cs typeface="Arial" panose="020B0604020202020204" pitchFamily="34" charset="0"/>
              </a:endParaRPr>
            </a:p>
          </p:txBody>
        </p:sp>
      </p:grpSp>
      <p:grpSp>
        <p:nvGrpSpPr>
          <p:cNvPr id="57360" name="组合 46"/>
          <p:cNvGrpSpPr/>
          <p:nvPr/>
        </p:nvGrpSpPr>
        <p:grpSpPr bwMode="auto">
          <a:xfrm>
            <a:off x="4857750" y="1204913"/>
            <a:ext cx="1004888" cy="1727200"/>
            <a:chOff x="3248025" y="1203750"/>
            <a:chExt cx="485775" cy="815181"/>
          </a:xfrm>
        </p:grpSpPr>
        <p:sp>
          <p:nvSpPr>
            <p:cNvPr id="57389"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57390" name="TextBox 170"/>
            <p:cNvSpPr txBox="1">
              <a:spLocks noChangeArrowheads="1"/>
            </p:cNvSpPr>
            <p:nvPr/>
          </p:nvSpPr>
          <p:spPr bwMode="auto">
            <a:xfrm>
              <a:off x="3248025" y="1280173"/>
              <a:ext cx="485775" cy="13036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200" b="1" smtClean="0">
                  <a:solidFill>
                    <a:schemeClr val="bg1"/>
                  </a:solidFill>
                  <a:latin typeface="+mn-lt"/>
                  <a:ea typeface="+mn-ea"/>
                  <a:cs typeface="Arial" panose="020B0604020202020204" pitchFamily="34" charset="0"/>
                </a:rPr>
                <a:t>普通用户</a:t>
              </a:r>
              <a:endParaRPr lang="zh-CN" altLang="en-US" sz="1200" b="1" smtClean="0">
                <a:solidFill>
                  <a:schemeClr val="bg1"/>
                </a:solidFill>
                <a:latin typeface="+mn-lt"/>
                <a:ea typeface="+mn-ea"/>
                <a:cs typeface="Arial" panose="020B0604020202020204" pitchFamily="34" charset="0"/>
              </a:endParaRPr>
            </a:p>
          </p:txBody>
        </p:sp>
      </p:grpSp>
      <p:sp>
        <p:nvSpPr>
          <p:cNvPr id="181" name="矩形 180"/>
          <p:cNvSpPr/>
          <p:nvPr/>
        </p:nvSpPr>
        <p:spPr bwMode="auto">
          <a:xfrm>
            <a:off x="4848225" y="3486150"/>
            <a:ext cx="3476625" cy="731838"/>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txBody>
          <a:bodyPr lIns="91275" tIns="45640" rIns="91275" bIns="45640"/>
          <a:lstStyle/>
          <a:p>
            <a:pPr algn="ctr" eaLnBrk="1" hangingPunct="1">
              <a:defRPr/>
            </a:pPr>
            <a:endParaRPr lang="zh-CN" altLang="en-US" sz="1400" b="1" dirty="0">
              <a:solidFill>
                <a:schemeClr val="bg2"/>
              </a:solidFill>
              <a:latin typeface="+mn-lt"/>
              <a:ea typeface="+mn-ea"/>
            </a:endParaRPr>
          </a:p>
        </p:txBody>
      </p:sp>
      <p:pic>
        <p:nvPicPr>
          <p:cNvPr id="57362" name="图片 53" descr="2222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9988" y="1990725"/>
            <a:ext cx="773112"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上下箭头 189"/>
          <p:cNvSpPr/>
          <p:nvPr/>
        </p:nvSpPr>
        <p:spPr bwMode="auto">
          <a:xfrm>
            <a:off x="5619750" y="2574925"/>
            <a:ext cx="114300" cy="979488"/>
          </a:xfrm>
          <a:prstGeom prst="upDownArrow">
            <a:avLst/>
          </a:prstGeom>
          <a:solidFill>
            <a:srgbClr val="0099CC">
              <a:alpha val="5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191" name="上下箭头 190"/>
          <p:cNvSpPr/>
          <p:nvPr/>
        </p:nvSpPr>
        <p:spPr bwMode="auto">
          <a:xfrm>
            <a:off x="6724650" y="2574925"/>
            <a:ext cx="257175" cy="990600"/>
          </a:xfrm>
          <a:prstGeom prst="upDownArrow">
            <a:avLst/>
          </a:prstGeom>
          <a:solidFill>
            <a:srgbClr val="0099CC">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57365" name="TextBox 348"/>
          <p:cNvSpPr txBox="1">
            <a:spLocks noChangeArrowheads="1"/>
          </p:cNvSpPr>
          <p:nvPr/>
        </p:nvSpPr>
        <p:spPr bwMode="auto">
          <a:xfrm>
            <a:off x="704850" y="4446588"/>
            <a:ext cx="3800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40" rIns="91275" bIns="4564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50000"/>
              </a:lnSpc>
              <a:defRPr/>
            </a:pPr>
            <a:r>
              <a:rPr lang="zh-CN" altLang="en-US" sz="1400" b="1" dirty="0" smtClean="0">
                <a:solidFill>
                  <a:srgbClr val="990000"/>
                </a:solidFill>
                <a:latin typeface="+mn-lt"/>
                <a:ea typeface="+mn-ea"/>
              </a:rPr>
              <a:t>按业务优先级进行</a:t>
            </a:r>
            <a:r>
              <a:rPr lang="en-US" altLang="zh-CN" sz="1400" b="1" dirty="0" err="1" smtClean="0">
                <a:solidFill>
                  <a:srgbClr val="990000"/>
                </a:solidFill>
                <a:latin typeface="+mn-lt"/>
                <a:ea typeface="+mn-ea"/>
              </a:rPr>
              <a:t>QoS</a:t>
            </a:r>
            <a:r>
              <a:rPr lang="zh-CN" altLang="en-US" sz="1400" b="1" dirty="0" smtClean="0">
                <a:solidFill>
                  <a:srgbClr val="990000"/>
                </a:solidFill>
                <a:latin typeface="+mn-lt"/>
                <a:ea typeface="+mn-ea"/>
              </a:rPr>
              <a:t>控制</a:t>
            </a:r>
            <a:endParaRPr lang="en-US" altLang="zh-CN" sz="1400" b="1" dirty="0" smtClean="0">
              <a:solidFill>
                <a:srgbClr val="990000"/>
              </a:solidFill>
              <a:latin typeface="+mn-lt"/>
              <a:ea typeface="+mn-ea"/>
            </a:endParaRPr>
          </a:p>
          <a:p>
            <a:pPr eaLnBrk="1" hangingPunct="1">
              <a:lnSpc>
                <a:spcPct val="150000"/>
              </a:lnSpc>
              <a:buFont typeface="Arial" panose="020B0604020202020204" pitchFamily="34" charset="0"/>
              <a:buChar char="•"/>
              <a:defRPr/>
            </a:pPr>
            <a:r>
              <a:rPr lang="zh-CN" altLang="en-US" sz="1200" dirty="0" smtClean="0">
                <a:latin typeface="+mn-lt"/>
                <a:ea typeface="+mn-ea"/>
              </a:rPr>
              <a:t> 以企业</a:t>
            </a:r>
            <a:r>
              <a:rPr lang="en-US" altLang="zh-CN" sz="1200" dirty="0" smtClean="0">
                <a:latin typeface="+mn-lt"/>
                <a:ea typeface="+mn-ea"/>
              </a:rPr>
              <a:t>/</a:t>
            </a:r>
            <a:r>
              <a:rPr lang="zh-CN" altLang="en-US" sz="1200" dirty="0" smtClean="0">
                <a:latin typeface="+mn-lt"/>
                <a:ea typeface="+mn-ea"/>
              </a:rPr>
              <a:t>运营商内部应用的重要程度设置资源优先级</a:t>
            </a:r>
            <a:endParaRPr lang="en-US" altLang="zh-CN" sz="1200" dirty="0" smtClean="0">
              <a:latin typeface="+mn-lt"/>
              <a:ea typeface="+mn-ea"/>
            </a:endParaRPr>
          </a:p>
        </p:txBody>
      </p:sp>
      <p:sp>
        <p:nvSpPr>
          <p:cNvPr id="57366" name="TextBox 348"/>
          <p:cNvSpPr txBox="1">
            <a:spLocks noChangeArrowheads="1"/>
          </p:cNvSpPr>
          <p:nvPr/>
        </p:nvSpPr>
        <p:spPr bwMode="auto">
          <a:xfrm>
            <a:off x="4848225" y="4413250"/>
            <a:ext cx="3800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40" rIns="91275" bIns="4564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50000"/>
              </a:lnSpc>
              <a:defRPr/>
            </a:pPr>
            <a:r>
              <a:rPr lang="zh-CN" altLang="en-US" sz="1400" b="1" smtClean="0">
                <a:solidFill>
                  <a:srgbClr val="990000"/>
                </a:solidFill>
                <a:latin typeface="+mn-lt"/>
                <a:ea typeface="+mn-ea"/>
              </a:rPr>
              <a:t>按用户优先级进行</a:t>
            </a:r>
            <a:r>
              <a:rPr lang="en-US" altLang="zh-CN" sz="1400" b="1" smtClean="0">
                <a:solidFill>
                  <a:srgbClr val="990000"/>
                </a:solidFill>
                <a:latin typeface="+mn-lt"/>
                <a:ea typeface="+mn-ea"/>
              </a:rPr>
              <a:t>QoS</a:t>
            </a:r>
            <a:r>
              <a:rPr lang="zh-CN" altLang="en-US" sz="1400" b="1" smtClean="0">
                <a:solidFill>
                  <a:srgbClr val="990000"/>
                </a:solidFill>
                <a:latin typeface="+mn-lt"/>
                <a:ea typeface="+mn-ea"/>
              </a:rPr>
              <a:t>控制</a:t>
            </a:r>
            <a:endParaRPr lang="en-US" altLang="zh-CN" sz="1400" b="1" smtClean="0">
              <a:solidFill>
                <a:srgbClr val="990000"/>
              </a:solidFill>
              <a:latin typeface="+mn-lt"/>
              <a:ea typeface="+mn-ea"/>
            </a:endParaRPr>
          </a:p>
          <a:p>
            <a:pPr eaLnBrk="1" hangingPunct="1">
              <a:lnSpc>
                <a:spcPct val="150000"/>
              </a:lnSpc>
              <a:buFont typeface="Arial" panose="020B0604020202020204" pitchFamily="34" charset="0"/>
              <a:buChar char="•"/>
              <a:defRPr/>
            </a:pPr>
            <a:r>
              <a:rPr lang="zh-CN" altLang="en-US" sz="1200" smtClean="0">
                <a:latin typeface="+mn-lt"/>
                <a:ea typeface="+mn-ea"/>
              </a:rPr>
              <a:t> 以客户的重要程度设置资源优先级</a:t>
            </a:r>
            <a:endParaRPr lang="en-US" altLang="zh-CN" sz="1200" smtClean="0">
              <a:latin typeface="+mn-lt"/>
              <a:ea typeface="+mn-ea"/>
            </a:endParaRPr>
          </a:p>
        </p:txBody>
      </p:sp>
      <p:sp>
        <p:nvSpPr>
          <p:cNvPr id="195" name="TextBox 348"/>
          <p:cNvSpPr txBox="1">
            <a:spLocks noChangeArrowheads="1"/>
          </p:cNvSpPr>
          <p:nvPr/>
        </p:nvSpPr>
        <p:spPr bwMode="auto">
          <a:xfrm>
            <a:off x="619125" y="5562600"/>
            <a:ext cx="7629525" cy="347663"/>
          </a:xfrm>
          <a:prstGeom prst="rect">
            <a:avLst/>
          </a:prstGeom>
          <a:solidFill>
            <a:schemeClr val="bg1">
              <a:lumMod val="85000"/>
            </a:schemeClr>
          </a:solidFill>
          <a:ln w="9525">
            <a:noFill/>
            <a:miter lim="800000"/>
          </a:ln>
        </p:spPr>
        <p:txBody>
          <a:bodyPr lIns="91275" tIns="45640" rIns="91275" bIns="45640">
            <a:spAutoFit/>
          </a:bodyPr>
          <a:lstStyle/>
          <a:p>
            <a:pPr algn="ctr" eaLnBrk="1" hangingPunct="1">
              <a:lnSpc>
                <a:spcPts val="2000"/>
              </a:lnSpc>
              <a:defRPr/>
            </a:pPr>
            <a:r>
              <a:rPr lang="zh-CN" altLang="en-US" sz="1800" dirty="0">
                <a:solidFill>
                  <a:srgbClr val="C00000"/>
                </a:solidFill>
                <a:latin typeface="+mn-lt"/>
                <a:ea typeface="+mn-ea"/>
              </a:rPr>
              <a:t>支持</a:t>
            </a:r>
            <a:r>
              <a:rPr lang="en-US" altLang="zh-CN" sz="1800" b="1" dirty="0">
                <a:solidFill>
                  <a:srgbClr val="C00000"/>
                </a:solidFill>
                <a:latin typeface="+mn-lt"/>
                <a:ea typeface="+mn-ea"/>
              </a:rPr>
              <a:t>CPU</a:t>
            </a:r>
            <a:r>
              <a:rPr lang="zh-CN" altLang="en-US" sz="1800" b="1" dirty="0">
                <a:solidFill>
                  <a:srgbClr val="C00000"/>
                </a:solidFill>
                <a:latin typeface="+mn-lt"/>
                <a:ea typeface="+mn-ea"/>
              </a:rPr>
              <a:t>、内存、网络、存储</a:t>
            </a:r>
            <a:r>
              <a:rPr lang="zh-CN" altLang="en-US" sz="1800" dirty="0">
                <a:solidFill>
                  <a:srgbClr val="C00000"/>
                </a:solidFill>
                <a:latin typeface="+mn-lt"/>
                <a:ea typeface="+mn-ea"/>
              </a:rPr>
              <a:t>多维度</a:t>
            </a:r>
            <a:r>
              <a:rPr lang="en-US" altLang="zh-CN" sz="1800" dirty="0">
                <a:solidFill>
                  <a:srgbClr val="C00000"/>
                </a:solidFill>
                <a:latin typeface="+mn-lt"/>
                <a:ea typeface="+mn-ea"/>
              </a:rPr>
              <a:t>QoS </a:t>
            </a:r>
            <a:r>
              <a:rPr lang="zh-CN" altLang="en-US" sz="1800" dirty="0">
                <a:solidFill>
                  <a:srgbClr val="C00000"/>
                </a:solidFill>
                <a:latin typeface="+mn-lt"/>
                <a:ea typeface="+mn-ea"/>
              </a:rPr>
              <a:t>控制，满足灵活</a:t>
            </a:r>
            <a:r>
              <a:rPr lang="en-US" altLang="zh-CN" sz="1800" dirty="0">
                <a:solidFill>
                  <a:srgbClr val="C00000"/>
                </a:solidFill>
                <a:latin typeface="+mn-lt"/>
                <a:ea typeface="+mn-ea"/>
              </a:rPr>
              <a:t>QoS</a:t>
            </a:r>
            <a:r>
              <a:rPr lang="zh-CN" altLang="en-US" sz="1800" dirty="0">
                <a:solidFill>
                  <a:srgbClr val="C00000"/>
                </a:solidFill>
                <a:latin typeface="+mn-lt"/>
                <a:ea typeface="+mn-ea"/>
              </a:rPr>
              <a:t>控制需求</a:t>
            </a:r>
            <a:endParaRPr lang="zh-CN" altLang="en-US" sz="1800" dirty="0">
              <a:solidFill>
                <a:srgbClr val="C00000"/>
              </a:solidFill>
              <a:latin typeface="+mn-lt"/>
              <a:ea typeface="+mn-ea"/>
            </a:endParaRPr>
          </a:p>
        </p:txBody>
      </p:sp>
      <p:grpSp>
        <p:nvGrpSpPr>
          <p:cNvPr id="57368" name="组合 67"/>
          <p:cNvGrpSpPr/>
          <p:nvPr/>
        </p:nvGrpSpPr>
        <p:grpSpPr bwMode="auto">
          <a:xfrm>
            <a:off x="3552825" y="3611563"/>
            <a:ext cx="488950" cy="558800"/>
            <a:chOff x="2059200" y="2303336"/>
            <a:chExt cx="552940" cy="630363"/>
          </a:xfrm>
        </p:grpSpPr>
        <p:pic>
          <p:nvPicPr>
            <p:cNvPr id="57384"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57003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5"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503361"/>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6"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43668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7" name="Picture 382" descr="ICON_DiscDrive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9200" y="2379537"/>
              <a:ext cx="552940" cy="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8"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30333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369" name="Picture 7" descr="F:\PIC\16：10_PPT_pic\ICOS\memory-chip-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9913" y="3478213"/>
            <a:ext cx="6826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12" descr="F:\PIC\16：10_PPT_pic\ICOS\cp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4575" y="3692525"/>
            <a:ext cx="5127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1" name="Picture 14" descr="F:\PIC\16：10_PPT_pic\ICOS\ethernet-card-Vista-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9688" y="3576638"/>
            <a:ext cx="765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72" name="组合 67"/>
          <p:cNvGrpSpPr/>
          <p:nvPr/>
        </p:nvGrpSpPr>
        <p:grpSpPr bwMode="auto">
          <a:xfrm>
            <a:off x="7693025" y="3602038"/>
            <a:ext cx="488950" cy="557212"/>
            <a:chOff x="2059200" y="2303336"/>
            <a:chExt cx="552940" cy="630363"/>
          </a:xfrm>
        </p:grpSpPr>
        <p:pic>
          <p:nvPicPr>
            <p:cNvPr id="57379"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57003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0"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503361"/>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1"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43668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2" name="Picture 382" descr="ICON_DiscDrive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9200" y="2379537"/>
              <a:ext cx="552940" cy="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3" name="Picture 382" descr="ICON_DiscDrive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00" y="2303336"/>
              <a:ext cx="552940" cy="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373" name="Picture 7" descr="F:\PIC\16：10_PPT_pic\ICOS\memory-chip-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0113" y="3468688"/>
            <a:ext cx="6826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4" name="Picture 12" descr="F:\PIC\16：10_PPT_pic\ICOS\cp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4775" y="3683000"/>
            <a:ext cx="5127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5" name="Picture 14" descr="F:\PIC\16：10_PPT_pic\ICOS\ethernet-card-Vista-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9888" y="3565525"/>
            <a:ext cx="7651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97600" y="1965325"/>
            <a:ext cx="7874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78700" y="1981200"/>
            <a:ext cx="7747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上下箭头 191"/>
          <p:cNvSpPr/>
          <p:nvPr/>
        </p:nvSpPr>
        <p:spPr bwMode="auto">
          <a:xfrm>
            <a:off x="7877175" y="2574925"/>
            <a:ext cx="419100" cy="968375"/>
          </a:xfrm>
          <a:prstGeom prst="upDownArrow">
            <a:avLst/>
          </a:prstGeom>
          <a:solidFill>
            <a:srgbClr val="0099CC"/>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10163" y="3892550"/>
            <a:ext cx="3725862" cy="1185863"/>
          </a:xfrm>
          <a:prstGeom prst="rect">
            <a:avLst/>
          </a:prstGeom>
          <a:noFill/>
        </p:spPr>
        <p:txBody>
          <a:bodyPr>
            <a:spAutoFit/>
          </a:bodyPr>
          <a:lstStyle/>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400" b="1" dirty="0">
                <a:solidFill>
                  <a:srgbClr val="990000"/>
                </a:solidFill>
                <a:latin typeface="+mn-lt"/>
                <a:ea typeface="+mn-ea"/>
              </a:rPr>
              <a:t>适用场景</a:t>
            </a:r>
            <a:endParaRPr lang="en-US" altLang="zh-CN" sz="1400" b="1" dirty="0">
              <a:solidFill>
                <a:srgbClr val="990000"/>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dirty="0">
                <a:solidFill>
                  <a:srgbClr val="000000">
                    <a:lumMod val="75000"/>
                    <a:lumOff val="25000"/>
                  </a:srgbClr>
                </a:solidFill>
                <a:latin typeface="+mn-lt"/>
                <a:ea typeface="+mn-ea"/>
              </a:rPr>
              <a:t>针对大规格、高性能虚拟机场景，适用</a:t>
            </a:r>
            <a:r>
              <a:rPr lang="en-US" altLang="zh-CN" dirty="0">
                <a:solidFill>
                  <a:srgbClr val="000000">
                    <a:lumMod val="75000"/>
                    <a:lumOff val="25000"/>
                  </a:srgbClr>
                </a:solidFill>
                <a:latin typeface="+mn-lt"/>
                <a:ea typeface="+mn-ea"/>
              </a:rPr>
              <a:t>Oracle</a:t>
            </a:r>
            <a:r>
              <a:rPr lang="zh-CN" altLang="en-US" dirty="0">
                <a:solidFill>
                  <a:srgbClr val="000000">
                    <a:lumMod val="75000"/>
                    <a:lumOff val="25000"/>
                  </a:srgbClr>
                </a:solidFill>
                <a:latin typeface="+mn-lt"/>
                <a:ea typeface="+mn-ea"/>
              </a:rPr>
              <a:t>、</a:t>
            </a:r>
            <a:r>
              <a:rPr lang="en-US" altLang="zh-CN" dirty="0">
                <a:solidFill>
                  <a:schemeClr val="tx1">
                    <a:lumMod val="75000"/>
                    <a:lumOff val="25000"/>
                  </a:schemeClr>
                </a:solidFill>
                <a:latin typeface="+mn-lt"/>
                <a:ea typeface="+mn-ea"/>
              </a:rPr>
              <a:t> SQL Server</a:t>
            </a:r>
            <a:r>
              <a:rPr lang="zh-CN" altLang="en-US" dirty="0">
                <a:solidFill>
                  <a:srgbClr val="000000">
                    <a:lumMod val="75000"/>
                    <a:lumOff val="25000"/>
                  </a:srgbClr>
                </a:solidFill>
                <a:latin typeface="+mn-lt"/>
                <a:ea typeface="+mn-ea"/>
              </a:rPr>
              <a:t>等关键应用</a:t>
            </a:r>
            <a:endParaRPr lang="en-US" altLang="zh-CN" dirty="0">
              <a:solidFill>
                <a:srgbClr val="000000">
                  <a:lumMod val="75000"/>
                  <a:lumOff val="25000"/>
                </a:srgbClr>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dirty="0">
                <a:solidFill>
                  <a:srgbClr val="000000">
                    <a:lumMod val="75000"/>
                    <a:lumOff val="25000"/>
                  </a:srgbClr>
                </a:solidFill>
                <a:latin typeface="+mn-lt"/>
                <a:ea typeface="+mn-ea"/>
              </a:rPr>
              <a:t>能感知</a:t>
            </a:r>
            <a:r>
              <a:rPr lang="en-US" altLang="zh-CN" dirty="0">
                <a:solidFill>
                  <a:srgbClr val="000000">
                    <a:lumMod val="75000"/>
                    <a:lumOff val="25000"/>
                  </a:srgbClr>
                </a:solidFill>
                <a:latin typeface="+mn-lt"/>
                <a:ea typeface="+mn-ea"/>
              </a:rPr>
              <a:t>NUMA</a:t>
            </a:r>
            <a:r>
              <a:rPr lang="zh-CN" altLang="en-US" dirty="0">
                <a:solidFill>
                  <a:srgbClr val="000000">
                    <a:lumMod val="75000"/>
                    <a:lumOff val="25000"/>
                  </a:srgbClr>
                </a:solidFill>
                <a:latin typeface="+mn-lt"/>
                <a:ea typeface="+mn-ea"/>
              </a:rPr>
              <a:t>架构的其它应用的性能提升</a:t>
            </a:r>
            <a:endParaRPr lang="zh-CN" altLang="en-US" dirty="0">
              <a:solidFill>
                <a:srgbClr val="000000">
                  <a:lumMod val="75000"/>
                  <a:lumOff val="25000"/>
                </a:srgbClr>
              </a:solidFill>
              <a:latin typeface="+mn-lt"/>
              <a:ea typeface="+mn-ea"/>
            </a:endParaRPr>
          </a:p>
        </p:txBody>
      </p:sp>
      <p:sp>
        <p:nvSpPr>
          <p:cNvPr id="10" name="TextBox 9"/>
          <p:cNvSpPr txBox="1"/>
          <p:nvPr/>
        </p:nvSpPr>
        <p:spPr>
          <a:xfrm>
            <a:off x="487363" y="3892550"/>
            <a:ext cx="4283075" cy="2132013"/>
          </a:xfrm>
          <a:prstGeom prst="rect">
            <a:avLst/>
          </a:prstGeom>
          <a:noFill/>
        </p:spPr>
        <p:txBody>
          <a:bodyPr>
            <a:spAutoFit/>
          </a:bodyPr>
          <a:lstStyle/>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400" b="1" dirty="0">
                <a:solidFill>
                  <a:srgbClr val="990000"/>
                </a:solidFill>
                <a:latin typeface="+mn-lt"/>
                <a:ea typeface="+mn-ea"/>
              </a:rPr>
              <a:t>技术特点</a:t>
            </a:r>
            <a:endParaRPr lang="en-US" altLang="zh-CN" sz="1400" b="1" dirty="0">
              <a:solidFill>
                <a:srgbClr val="990000"/>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b="1" dirty="0">
                <a:solidFill>
                  <a:srgbClr val="990000"/>
                </a:solidFill>
                <a:latin typeface="+mn-lt"/>
                <a:ea typeface="+mn-ea"/>
              </a:rPr>
              <a:t>应用可感知</a:t>
            </a:r>
            <a:r>
              <a:rPr lang="en-US" altLang="zh-CN" b="1" dirty="0">
                <a:solidFill>
                  <a:srgbClr val="990000"/>
                </a:solidFill>
                <a:latin typeface="+mn-lt"/>
                <a:ea typeface="+mn-ea"/>
              </a:rPr>
              <a:t>VM</a:t>
            </a:r>
            <a:r>
              <a:rPr lang="zh-CN" altLang="en-US" b="1" dirty="0">
                <a:solidFill>
                  <a:srgbClr val="990000"/>
                </a:solidFill>
                <a:latin typeface="+mn-lt"/>
                <a:ea typeface="+mn-ea"/>
              </a:rPr>
              <a:t>的</a:t>
            </a:r>
            <a:r>
              <a:rPr lang="en-US" altLang="zh-CN" b="1" dirty="0">
                <a:solidFill>
                  <a:srgbClr val="990000"/>
                </a:solidFill>
                <a:latin typeface="+mn-lt"/>
                <a:ea typeface="+mn-ea"/>
              </a:rPr>
              <a:t>NUMA</a:t>
            </a:r>
            <a:r>
              <a:rPr lang="zh-CN" altLang="en-US" b="1" dirty="0">
                <a:solidFill>
                  <a:srgbClr val="990000"/>
                </a:solidFill>
                <a:latin typeface="+mn-lt"/>
                <a:ea typeface="+mn-ea"/>
              </a:rPr>
              <a:t>架构：</a:t>
            </a:r>
            <a:r>
              <a:rPr lang="en-US" altLang="zh-CN" dirty="0">
                <a:solidFill>
                  <a:srgbClr val="000000">
                    <a:lumMod val="75000"/>
                    <a:lumOff val="25000"/>
                  </a:srgbClr>
                </a:solidFill>
                <a:latin typeface="+mn-lt"/>
                <a:ea typeface="+mn-ea"/>
              </a:rPr>
              <a:t>Guest OS</a:t>
            </a:r>
            <a:r>
              <a:rPr lang="zh-CN" altLang="en-US" dirty="0">
                <a:solidFill>
                  <a:srgbClr val="000000">
                    <a:lumMod val="75000"/>
                    <a:lumOff val="25000"/>
                  </a:srgbClr>
                </a:solidFill>
                <a:latin typeface="+mn-lt"/>
                <a:ea typeface="+mn-ea"/>
              </a:rPr>
              <a:t>按逻辑</a:t>
            </a:r>
            <a:r>
              <a:rPr lang="en-US" altLang="zh-CN" dirty="0">
                <a:solidFill>
                  <a:srgbClr val="000000">
                    <a:lumMod val="75000"/>
                    <a:lumOff val="25000"/>
                  </a:srgbClr>
                </a:solidFill>
                <a:latin typeface="+mn-lt"/>
                <a:ea typeface="+mn-ea"/>
              </a:rPr>
              <a:t>Node</a:t>
            </a:r>
            <a:r>
              <a:rPr lang="zh-CN" altLang="en-US" dirty="0">
                <a:solidFill>
                  <a:srgbClr val="000000">
                    <a:lumMod val="75000"/>
                    <a:lumOff val="25000"/>
                  </a:srgbClr>
                </a:solidFill>
                <a:latin typeface="+mn-lt"/>
                <a:ea typeface="+mn-ea"/>
              </a:rPr>
              <a:t>分配应用资源，提高应用运行效率</a:t>
            </a:r>
            <a:endParaRPr lang="zh-CN" altLang="en-US" dirty="0">
              <a:solidFill>
                <a:srgbClr val="000000">
                  <a:lumMod val="75000"/>
                  <a:lumOff val="25000"/>
                </a:srgbClr>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b="1" dirty="0">
                <a:solidFill>
                  <a:srgbClr val="990000"/>
                </a:solidFill>
                <a:latin typeface="+mn-lt"/>
                <a:ea typeface="+mn-ea"/>
              </a:rPr>
              <a:t>支持</a:t>
            </a:r>
            <a:r>
              <a:rPr lang="en-US" altLang="zh-CN" b="1" dirty="0">
                <a:solidFill>
                  <a:srgbClr val="990000"/>
                </a:solidFill>
                <a:latin typeface="+mn-lt"/>
                <a:ea typeface="+mn-ea"/>
              </a:rPr>
              <a:t>Guest NUMA</a:t>
            </a:r>
            <a:r>
              <a:rPr lang="zh-CN" altLang="en-US" b="1" dirty="0">
                <a:solidFill>
                  <a:srgbClr val="000000">
                    <a:lumMod val="75000"/>
                    <a:lumOff val="25000"/>
                  </a:srgbClr>
                </a:solidFill>
                <a:latin typeface="+mn-lt"/>
                <a:ea typeface="+mn-ea"/>
              </a:rPr>
              <a:t>：</a:t>
            </a:r>
            <a:r>
              <a:rPr lang="zh-CN" altLang="en-US" dirty="0">
                <a:solidFill>
                  <a:srgbClr val="000000">
                    <a:lumMod val="75000"/>
                    <a:lumOff val="25000"/>
                  </a:srgbClr>
                </a:solidFill>
                <a:latin typeface="+mn-lt"/>
                <a:ea typeface="+mn-ea"/>
              </a:rPr>
              <a:t>确保</a:t>
            </a:r>
            <a:r>
              <a:rPr lang="en-US" altLang="zh-CN" dirty="0">
                <a:solidFill>
                  <a:srgbClr val="000000">
                    <a:lumMod val="75000"/>
                    <a:lumOff val="25000"/>
                  </a:srgbClr>
                </a:solidFill>
                <a:latin typeface="+mn-lt"/>
                <a:ea typeface="+mn-ea"/>
              </a:rPr>
              <a:t>VM</a:t>
            </a:r>
            <a:r>
              <a:rPr lang="zh-CN" altLang="en-US" dirty="0">
                <a:solidFill>
                  <a:srgbClr val="000000">
                    <a:lumMod val="75000"/>
                    <a:lumOff val="25000"/>
                  </a:srgbClr>
                </a:solidFill>
                <a:latin typeface="+mn-lt"/>
                <a:ea typeface="+mn-ea"/>
              </a:rPr>
              <a:t>的</a:t>
            </a:r>
            <a:r>
              <a:rPr lang="en-US" altLang="zh-CN" dirty="0">
                <a:solidFill>
                  <a:srgbClr val="000000">
                    <a:lumMod val="75000"/>
                    <a:lumOff val="25000"/>
                  </a:srgbClr>
                </a:solidFill>
                <a:latin typeface="+mn-lt"/>
                <a:ea typeface="+mn-ea"/>
              </a:rPr>
              <a:t>NUMA</a:t>
            </a:r>
            <a:r>
              <a:rPr lang="zh-CN" altLang="en-US" dirty="0">
                <a:solidFill>
                  <a:srgbClr val="000000">
                    <a:lumMod val="75000"/>
                    <a:lumOff val="25000"/>
                  </a:srgbClr>
                </a:solidFill>
                <a:latin typeface="+mn-lt"/>
                <a:ea typeface="+mn-ea"/>
              </a:rPr>
              <a:t>架构透传到</a:t>
            </a:r>
            <a:r>
              <a:rPr lang="en-US" altLang="zh-CN" dirty="0">
                <a:solidFill>
                  <a:srgbClr val="000000">
                    <a:lumMod val="75000"/>
                    <a:lumOff val="25000"/>
                  </a:srgbClr>
                </a:solidFill>
                <a:latin typeface="+mn-lt"/>
                <a:ea typeface="+mn-ea"/>
              </a:rPr>
              <a:t>Hypervisor</a:t>
            </a:r>
            <a:endParaRPr lang="en-US" altLang="zh-CN" dirty="0">
              <a:solidFill>
                <a:srgbClr val="000000">
                  <a:lumMod val="75000"/>
                  <a:lumOff val="25000"/>
                </a:srgbClr>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b="1" dirty="0">
                <a:solidFill>
                  <a:srgbClr val="990000"/>
                </a:solidFill>
                <a:latin typeface="+mn-lt"/>
                <a:ea typeface="+mn-ea"/>
              </a:rPr>
              <a:t>支持</a:t>
            </a:r>
            <a:r>
              <a:rPr lang="en-US" altLang="zh-CN" b="1" dirty="0">
                <a:solidFill>
                  <a:srgbClr val="990000"/>
                </a:solidFill>
                <a:latin typeface="+mn-lt"/>
                <a:ea typeface="+mn-ea"/>
              </a:rPr>
              <a:t>Host NUMA</a:t>
            </a:r>
            <a:r>
              <a:rPr lang="zh-CN" altLang="en-US" b="1" dirty="0">
                <a:solidFill>
                  <a:srgbClr val="000000">
                    <a:lumMod val="75000"/>
                    <a:lumOff val="25000"/>
                  </a:srgbClr>
                </a:solidFill>
                <a:latin typeface="+mn-lt"/>
                <a:ea typeface="+mn-ea"/>
              </a:rPr>
              <a:t>：</a:t>
            </a:r>
            <a:r>
              <a:rPr lang="en-US" altLang="zh-CN" dirty="0">
                <a:solidFill>
                  <a:srgbClr val="000000">
                    <a:lumMod val="75000"/>
                    <a:lumOff val="25000"/>
                  </a:srgbClr>
                </a:solidFill>
                <a:latin typeface="+mn-lt"/>
                <a:ea typeface="+mn-ea"/>
              </a:rPr>
              <a:t>Hypervisor</a:t>
            </a:r>
            <a:r>
              <a:rPr lang="zh-CN" altLang="en-US" dirty="0">
                <a:solidFill>
                  <a:srgbClr val="000000">
                    <a:lumMod val="75000"/>
                    <a:lumOff val="25000"/>
                  </a:srgbClr>
                </a:solidFill>
                <a:latin typeface="+mn-lt"/>
                <a:ea typeface="+mn-ea"/>
              </a:rPr>
              <a:t>层将</a:t>
            </a:r>
            <a:r>
              <a:rPr lang="en-US" altLang="zh-CN" dirty="0">
                <a:solidFill>
                  <a:srgbClr val="000000">
                    <a:lumMod val="75000"/>
                    <a:lumOff val="25000"/>
                  </a:srgbClr>
                </a:solidFill>
                <a:latin typeface="+mn-lt"/>
                <a:ea typeface="+mn-ea"/>
              </a:rPr>
              <a:t>VM</a:t>
            </a:r>
            <a:r>
              <a:rPr lang="zh-CN" altLang="en-US" dirty="0">
                <a:solidFill>
                  <a:srgbClr val="000000">
                    <a:lumMod val="75000"/>
                    <a:lumOff val="25000"/>
                  </a:srgbClr>
                </a:solidFill>
                <a:latin typeface="+mn-lt"/>
                <a:ea typeface="+mn-ea"/>
              </a:rPr>
              <a:t>的</a:t>
            </a:r>
            <a:r>
              <a:rPr lang="en-US" altLang="zh-CN" dirty="0">
                <a:solidFill>
                  <a:srgbClr val="000000">
                    <a:lumMod val="75000"/>
                    <a:lumOff val="25000"/>
                  </a:srgbClr>
                </a:solidFill>
                <a:latin typeface="+mn-lt"/>
                <a:ea typeface="+mn-ea"/>
              </a:rPr>
              <a:t>NUMA</a:t>
            </a:r>
            <a:r>
              <a:rPr lang="zh-CN" altLang="en-US" dirty="0">
                <a:solidFill>
                  <a:srgbClr val="000000">
                    <a:lumMod val="75000"/>
                    <a:lumOff val="25000"/>
                  </a:srgbClr>
                </a:solidFill>
                <a:latin typeface="+mn-lt"/>
                <a:ea typeface="+mn-ea"/>
              </a:rPr>
              <a:t>架构映射到主机的物理</a:t>
            </a:r>
            <a:r>
              <a:rPr lang="en-US" altLang="zh-CN" dirty="0">
                <a:solidFill>
                  <a:srgbClr val="000000">
                    <a:lumMod val="75000"/>
                    <a:lumOff val="25000"/>
                  </a:srgbClr>
                </a:solidFill>
                <a:latin typeface="+mn-lt"/>
                <a:ea typeface="+mn-ea"/>
              </a:rPr>
              <a:t>Node</a:t>
            </a:r>
            <a:r>
              <a:rPr lang="zh-CN" altLang="en-US" dirty="0">
                <a:solidFill>
                  <a:srgbClr val="000000">
                    <a:lumMod val="75000"/>
                    <a:lumOff val="25000"/>
                  </a:srgbClr>
                </a:solidFill>
                <a:latin typeface="+mn-lt"/>
                <a:ea typeface="+mn-ea"/>
              </a:rPr>
              <a:t>上，确保物理</a:t>
            </a:r>
            <a:r>
              <a:rPr lang="en-US" altLang="zh-CN" dirty="0">
                <a:solidFill>
                  <a:srgbClr val="000000">
                    <a:lumMod val="75000"/>
                    <a:lumOff val="25000"/>
                  </a:srgbClr>
                </a:solidFill>
                <a:latin typeface="+mn-lt"/>
                <a:ea typeface="+mn-ea"/>
              </a:rPr>
              <a:t>Node</a:t>
            </a:r>
            <a:r>
              <a:rPr lang="zh-CN" altLang="en-US" dirty="0">
                <a:solidFill>
                  <a:srgbClr val="000000">
                    <a:lumMod val="75000"/>
                    <a:lumOff val="25000"/>
                  </a:srgbClr>
                </a:solidFill>
                <a:latin typeface="+mn-lt"/>
                <a:ea typeface="+mn-ea"/>
              </a:rPr>
              <a:t>资源均衡</a:t>
            </a:r>
            <a:endParaRPr lang="en-US" altLang="zh-CN" dirty="0">
              <a:solidFill>
                <a:srgbClr val="000000">
                  <a:lumMod val="75000"/>
                  <a:lumOff val="25000"/>
                </a:srgbClr>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sz="1050" b="1" dirty="0">
                <a:solidFill>
                  <a:srgbClr val="990000"/>
                </a:solidFill>
                <a:latin typeface="+mn-lt"/>
                <a:ea typeface="+mn-ea"/>
              </a:rPr>
              <a:t>跨</a:t>
            </a:r>
            <a:r>
              <a:rPr lang="en-US" altLang="zh-CN" sz="1050" b="1" dirty="0">
                <a:solidFill>
                  <a:srgbClr val="990000"/>
                </a:solidFill>
                <a:latin typeface="+mn-lt"/>
                <a:ea typeface="+mn-ea"/>
              </a:rPr>
              <a:t>Node</a:t>
            </a:r>
            <a:r>
              <a:rPr lang="zh-CN" altLang="en-US" sz="1050" b="1" dirty="0">
                <a:solidFill>
                  <a:srgbClr val="990000"/>
                </a:solidFill>
                <a:latin typeface="+mn-lt"/>
                <a:ea typeface="+mn-ea"/>
              </a:rPr>
              <a:t>资源均衡调度</a:t>
            </a:r>
            <a:r>
              <a:rPr lang="zh-CN" altLang="en-US" sz="1050" b="1" dirty="0">
                <a:solidFill>
                  <a:srgbClr val="000000">
                    <a:lumMod val="75000"/>
                    <a:lumOff val="25000"/>
                  </a:srgbClr>
                </a:solidFill>
                <a:latin typeface="+mn-lt"/>
                <a:ea typeface="+mn-ea"/>
              </a:rPr>
              <a:t>：</a:t>
            </a:r>
            <a:r>
              <a:rPr lang="zh-CN" altLang="en-US" sz="1050" dirty="0">
                <a:solidFill>
                  <a:srgbClr val="000000">
                    <a:lumMod val="75000"/>
                    <a:lumOff val="25000"/>
                  </a:srgbClr>
                </a:solidFill>
                <a:latin typeface="+mn-lt"/>
                <a:ea typeface="+mn-ea"/>
              </a:rPr>
              <a:t>物理</a:t>
            </a:r>
            <a:r>
              <a:rPr lang="en-US" altLang="zh-CN" sz="1050" dirty="0">
                <a:solidFill>
                  <a:srgbClr val="000000">
                    <a:lumMod val="75000"/>
                    <a:lumOff val="25000"/>
                  </a:srgbClr>
                </a:solidFill>
                <a:latin typeface="+mn-lt"/>
                <a:ea typeface="+mn-ea"/>
              </a:rPr>
              <a:t>Node</a:t>
            </a:r>
            <a:r>
              <a:rPr lang="zh-CN" altLang="en-US" sz="1050" dirty="0">
                <a:solidFill>
                  <a:srgbClr val="000000">
                    <a:lumMod val="75000"/>
                    <a:lumOff val="25000"/>
                  </a:srgbClr>
                </a:solidFill>
                <a:latin typeface="+mn-lt"/>
                <a:ea typeface="+mn-ea"/>
              </a:rPr>
              <a:t>资源不均衡时</a:t>
            </a:r>
            <a:r>
              <a:rPr lang="en-US" altLang="zh-CN" sz="1050" dirty="0">
                <a:solidFill>
                  <a:srgbClr val="000000">
                    <a:lumMod val="75000"/>
                    <a:lumOff val="25000"/>
                  </a:srgbClr>
                </a:solidFill>
                <a:latin typeface="+mn-lt"/>
                <a:ea typeface="+mn-ea"/>
              </a:rPr>
              <a:t>Host NUMA</a:t>
            </a:r>
            <a:r>
              <a:rPr lang="zh-CN" altLang="en-US" sz="1050" dirty="0">
                <a:solidFill>
                  <a:srgbClr val="000000">
                    <a:lumMod val="75000"/>
                    <a:lumOff val="25000"/>
                  </a:srgbClr>
                </a:solidFill>
                <a:latin typeface="+mn-lt"/>
                <a:ea typeface="+mn-ea"/>
              </a:rPr>
              <a:t>临时将</a:t>
            </a:r>
            <a:r>
              <a:rPr lang="en-US" altLang="zh-CN" sz="1050" dirty="0">
                <a:solidFill>
                  <a:srgbClr val="000000">
                    <a:lumMod val="75000"/>
                    <a:lumOff val="25000"/>
                  </a:srgbClr>
                </a:solidFill>
                <a:latin typeface="+mn-lt"/>
                <a:ea typeface="+mn-ea"/>
              </a:rPr>
              <a:t>vCPU</a:t>
            </a:r>
            <a:r>
              <a:rPr lang="zh-CN" altLang="en-US" sz="1050" dirty="0">
                <a:solidFill>
                  <a:srgbClr val="000000">
                    <a:lumMod val="75000"/>
                    <a:lumOff val="25000"/>
                  </a:srgbClr>
                </a:solidFill>
                <a:latin typeface="+mn-lt"/>
                <a:ea typeface="+mn-ea"/>
              </a:rPr>
              <a:t>调度到其它</a:t>
            </a:r>
            <a:r>
              <a:rPr lang="en-US" altLang="zh-CN" sz="1050" dirty="0">
                <a:solidFill>
                  <a:srgbClr val="000000">
                    <a:lumMod val="75000"/>
                    <a:lumOff val="25000"/>
                  </a:srgbClr>
                </a:solidFill>
                <a:latin typeface="+mn-lt"/>
                <a:ea typeface="+mn-ea"/>
              </a:rPr>
              <a:t>Node</a:t>
            </a:r>
            <a:r>
              <a:rPr lang="zh-CN" altLang="en-US" sz="1050" dirty="0">
                <a:solidFill>
                  <a:srgbClr val="000000">
                    <a:lumMod val="75000"/>
                    <a:lumOff val="25000"/>
                  </a:srgbClr>
                </a:solidFill>
                <a:latin typeface="+mn-lt"/>
                <a:ea typeface="+mn-ea"/>
              </a:rPr>
              <a:t>运行</a:t>
            </a:r>
            <a:endParaRPr lang="zh-CN" altLang="en-US" sz="1050" dirty="0">
              <a:solidFill>
                <a:srgbClr val="000000">
                  <a:lumMod val="75000"/>
                  <a:lumOff val="25000"/>
                </a:srgbClr>
              </a:solidFill>
              <a:latin typeface="+mn-lt"/>
              <a:ea typeface="+mn-ea"/>
            </a:endParaRPr>
          </a:p>
        </p:txBody>
      </p:sp>
      <p:sp>
        <p:nvSpPr>
          <p:cNvPr id="11" name="TextBox 10"/>
          <p:cNvSpPr txBox="1"/>
          <p:nvPr/>
        </p:nvSpPr>
        <p:spPr>
          <a:xfrm>
            <a:off x="5110163" y="5356225"/>
            <a:ext cx="3725862" cy="722313"/>
          </a:xfrm>
          <a:prstGeom prst="rect">
            <a:avLst/>
          </a:prstGeom>
          <a:noFill/>
        </p:spPr>
        <p:txBody>
          <a:bodyPr>
            <a:spAutoFit/>
          </a:bodyPr>
          <a:lstStyle/>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400" b="1" dirty="0">
                <a:solidFill>
                  <a:srgbClr val="990000"/>
                </a:solidFill>
                <a:latin typeface="+mn-lt"/>
                <a:ea typeface="+mn-ea"/>
              </a:rPr>
              <a:t>特性价值</a:t>
            </a:r>
            <a:endParaRPr lang="en-US" altLang="zh-CN" sz="1400" b="1" dirty="0">
              <a:solidFill>
                <a:srgbClr val="990000"/>
              </a:solidFill>
              <a:latin typeface="+mn-lt"/>
              <a:ea typeface="+mn-ea"/>
            </a:endParaRPr>
          </a:p>
          <a:p>
            <a:pPr marL="353060" indent="-177800" eaLnBrk="1" hangingPunct="1">
              <a:lnSpc>
                <a:spcPct val="150000"/>
              </a:lnSpc>
              <a:spcBef>
                <a:spcPts val="0"/>
              </a:spcBef>
              <a:spcAft>
                <a:spcPts val="0"/>
              </a:spcAft>
              <a:buSzPct val="80000"/>
              <a:buFont typeface="Arial" panose="020B0604020202020204" pitchFamily="34" charset="0"/>
              <a:buChar char="•"/>
              <a:defRPr/>
            </a:pPr>
            <a:r>
              <a:rPr lang="zh-CN" altLang="en-US" b="1" dirty="0">
                <a:solidFill>
                  <a:srgbClr val="000000">
                    <a:lumMod val="75000"/>
                    <a:lumOff val="25000"/>
                  </a:srgbClr>
                </a:solidFill>
                <a:latin typeface="+mn-lt"/>
                <a:ea typeface="+mn-ea"/>
              </a:rPr>
              <a:t>针对</a:t>
            </a:r>
            <a:r>
              <a:rPr lang="en-US" altLang="zh-CN" b="1" dirty="0">
                <a:solidFill>
                  <a:srgbClr val="000000">
                    <a:lumMod val="75000"/>
                    <a:lumOff val="25000"/>
                  </a:srgbClr>
                </a:solidFill>
                <a:latin typeface="+mn-lt"/>
                <a:ea typeface="+mn-ea"/>
              </a:rPr>
              <a:t>Oracle</a:t>
            </a:r>
            <a:r>
              <a:rPr lang="zh-CN" altLang="en-US" b="1" dirty="0">
                <a:solidFill>
                  <a:srgbClr val="000000">
                    <a:lumMod val="75000"/>
                    <a:lumOff val="25000"/>
                  </a:srgbClr>
                </a:solidFill>
                <a:latin typeface="+mn-lt"/>
                <a:ea typeface="+mn-ea"/>
              </a:rPr>
              <a:t>等关键应用，可使应用性能提升 </a:t>
            </a:r>
            <a:r>
              <a:rPr lang="en-US" altLang="zh-CN" b="1" dirty="0">
                <a:solidFill>
                  <a:srgbClr val="000000">
                    <a:lumMod val="75000"/>
                    <a:lumOff val="25000"/>
                  </a:srgbClr>
                </a:solidFill>
                <a:latin typeface="+mn-lt"/>
                <a:ea typeface="+mn-ea"/>
              </a:rPr>
              <a:t>20%</a:t>
            </a:r>
            <a:r>
              <a:rPr lang="zh-CN" altLang="en-US" b="1" dirty="0">
                <a:solidFill>
                  <a:srgbClr val="000000">
                    <a:lumMod val="75000"/>
                    <a:lumOff val="25000"/>
                  </a:srgbClr>
                </a:solidFill>
                <a:latin typeface="+mn-lt"/>
                <a:ea typeface="+mn-ea"/>
              </a:rPr>
              <a:t>！</a:t>
            </a:r>
            <a:endParaRPr lang="zh-CN" altLang="en-US" b="1" dirty="0">
              <a:solidFill>
                <a:srgbClr val="000000">
                  <a:lumMod val="75000"/>
                  <a:lumOff val="25000"/>
                </a:srgbClr>
              </a:solidFill>
              <a:latin typeface="+mn-lt"/>
              <a:ea typeface="+mn-ea"/>
            </a:endParaRPr>
          </a:p>
        </p:txBody>
      </p:sp>
      <p:sp>
        <p:nvSpPr>
          <p:cNvPr id="9" name="标题 18"/>
          <p:cNvSpPr>
            <a:spLocks noGrp="1"/>
          </p:cNvSpPr>
          <p:nvPr>
            <p:ph type="title"/>
          </p:nvPr>
        </p:nvSpPr>
        <p:spPr/>
        <p:txBody>
          <a:bodyPr/>
          <a:lstStyle/>
          <a:p>
            <a:pPr>
              <a:defRPr/>
            </a:pPr>
            <a:r>
              <a:rPr lang="zh-CN" altLang="en-US" dirty="0" smtClean="0">
                <a:latin typeface="+mn-lt"/>
              </a:rPr>
              <a:t>基于</a:t>
            </a:r>
            <a:r>
              <a:rPr lang="en-US" altLang="zh-CN" dirty="0" smtClean="0">
                <a:latin typeface="+mj-lt"/>
              </a:rPr>
              <a:t>NUMA</a:t>
            </a:r>
            <a:r>
              <a:rPr lang="zh-CN" altLang="en-US" dirty="0" smtClean="0">
                <a:latin typeface="+mn-lt"/>
              </a:rPr>
              <a:t>架构的亲和性调度</a:t>
            </a:r>
            <a:endParaRPr lang="zh-CN" altLang="en-US" dirty="0" smtClean="0">
              <a:latin typeface="+mn-lt"/>
            </a:endParaRPr>
          </a:p>
        </p:txBody>
      </p:sp>
      <p:pic>
        <p:nvPicPr>
          <p:cNvPr id="59398"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3600" y="1123243"/>
            <a:ext cx="72723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368800" y="1146175"/>
            <a:ext cx="4398963" cy="4157663"/>
          </a:xfrm>
          <a:prstGeom prst="roundRect">
            <a:avLst>
              <a:gd name="adj" fmla="val 6225"/>
            </a:avLst>
          </a:prstGeom>
          <a:solidFill>
            <a:schemeClr val="bg2">
              <a:lumMod val="20000"/>
              <a:lumOff val="80000"/>
            </a:schemeClr>
          </a:solidFill>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2400">
              <a:solidFill>
                <a:schemeClr val="tx1"/>
              </a:solidFill>
            </a:endParaRPr>
          </a:p>
        </p:txBody>
      </p:sp>
      <p:sp>
        <p:nvSpPr>
          <p:cNvPr id="80" name="TextBox 79"/>
          <p:cNvSpPr txBox="1"/>
          <p:nvPr/>
        </p:nvSpPr>
        <p:spPr>
          <a:xfrm>
            <a:off x="4410075" y="1219200"/>
            <a:ext cx="4286250" cy="2816225"/>
          </a:xfrm>
          <a:prstGeom prst="rect">
            <a:avLst/>
          </a:prstGeom>
          <a:noFill/>
        </p:spPr>
        <p:txBody>
          <a:bodyPr>
            <a:spAutoFit/>
          </a:bodyPr>
          <a:lstStyle/>
          <a:p>
            <a:pPr indent="266700" eaLnBrk="1" hangingPunct="1">
              <a:spcBef>
                <a:spcPts val="600"/>
              </a:spcBef>
              <a:spcAft>
                <a:spcPts val="600"/>
              </a:spcAft>
              <a:buSzPct val="80000"/>
              <a:buFont typeface="Wingdings" panose="05000000000000000000" pitchFamily="2" charset="2"/>
              <a:buChar char="p"/>
              <a:defRPr/>
            </a:pPr>
            <a:r>
              <a:rPr lang="zh-CN" altLang="en-US" sz="1800" b="1" dirty="0">
                <a:solidFill>
                  <a:srgbClr val="990000"/>
                </a:solidFill>
                <a:latin typeface="+mn-lt"/>
                <a:ea typeface="+mn-ea"/>
              </a:rPr>
              <a:t>技术原理</a:t>
            </a:r>
            <a:endParaRPr lang="en-US" altLang="zh-CN" sz="1800" b="1" dirty="0">
              <a:solidFill>
                <a:srgbClr val="990000"/>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en-US" altLang="zh-CN" sz="1200" dirty="0">
                <a:solidFill>
                  <a:srgbClr val="000000">
                    <a:lumMod val="75000"/>
                    <a:lumOff val="25000"/>
                  </a:srgbClr>
                </a:solidFill>
                <a:latin typeface="+mn-lt"/>
                <a:ea typeface="+mn-ea"/>
              </a:rPr>
              <a:t>GPU</a:t>
            </a:r>
            <a:r>
              <a:rPr lang="zh-CN" altLang="zh-CN" sz="1200" dirty="0">
                <a:solidFill>
                  <a:srgbClr val="000000">
                    <a:lumMod val="75000"/>
                    <a:lumOff val="25000"/>
                  </a:srgbClr>
                </a:solidFill>
                <a:latin typeface="+mn-lt"/>
                <a:ea typeface="+mn-ea"/>
              </a:rPr>
              <a:t>虚拟化是指</a:t>
            </a:r>
            <a:r>
              <a:rPr lang="zh-CN" altLang="en-US" sz="1200" dirty="0">
                <a:solidFill>
                  <a:srgbClr val="000000">
                    <a:lumMod val="75000"/>
                    <a:lumOff val="25000"/>
                  </a:srgbClr>
                </a:solidFill>
                <a:latin typeface="+mn-lt"/>
                <a:ea typeface="+mn-ea"/>
              </a:rPr>
              <a:t>在受支持的</a:t>
            </a:r>
            <a:r>
              <a:rPr lang="zh-CN" altLang="zh-CN" sz="1200" dirty="0">
                <a:solidFill>
                  <a:srgbClr val="000000">
                    <a:lumMod val="75000"/>
                    <a:lumOff val="25000"/>
                  </a:srgbClr>
                </a:solidFill>
                <a:latin typeface="+mn-lt"/>
                <a:ea typeface="+mn-ea"/>
              </a:rPr>
              <a:t>物理</a:t>
            </a:r>
            <a:r>
              <a:rPr lang="en-US" altLang="zh-CN" sz="1200" dirty="0">
                <a:solidFill>
                  <a:srgbClr val="000000">
                    <a:lumMod val="75000"/>
                    <a:lumOff val="25000"/>
                  </a:srgbClr>
                </a:solidFill>
                <a:latin typeface="+mn-lt"/>
                <a:ea typeface="+mn-ea"/>
              </a:rPr>
              <a:t>GPU</a:t>
            </a:r>
            <a:r>
              <a:rPr lang="zh-CN" altLang="en-US" sz="1200" dirty="0">
                <a:solidFill>
                  <a:srgbClr val="000000">
                    <a:lumMod val="75000"/>
                    <a:lumOff val="25000"/>
                  </a:srgbClr>
                </a:solidFill>
                <a:latin typeface="+mn-lt"/>
                <a:ea typeface="+mn-ea"/>
              </a:rPr>
              <a:t>上</a:t>
            </a:r>
            <a:r>
              <a:rPr lang="zh-CN" altLang="zh-CN" sz="1200" b="1" dirty="0">
                <a:solidFill>
                  <a:srgbClr val="990000"/>
                </a:solidFill>
                <a:latin typeface="+mn-lt"/>
                <a:ea typeface="+mn-ea"/>
              </a:rPr>
              <a:t>创建多个</a:t>
            </a:r>
            <a:r>
              <a:rPr lang="en-US" altLang="zh-CN" sz="1200" b="1" dirty="0">
                <a:solidFill>
                  <a:srgbClr val="990000"/>
                </a:solidFill>
                <a:latin typeface="+mn-lt"/>
                <a:ea typeface="+mn-ea"/>
              </a:rPr>
              <a:t>vGPU</a:t>
            </a:r>
            <a:r>
              <a:rPr lang="zh-CN" altLang="zh-CN" sz="1200" dirty="0">
                <a:solidFill>
                  <a:srgbClr val="000000">
                    <a:lumMod val="75000"/>
                    <a:lumOff val="25000"/>
                  </a:srgbClr>
                </a:solidFill>
                <a:latin typeface="+mn-lt"/>
                <a:ea typeface="+mn-ea"/>
              </a:rPr>
              <a:t>，每个虚拟机通过绑定</a:t>
            </a:r>
            <a:r>
              <a:rPr lang="en-US" altLang="zh-CN" sz="1200" dirty="0">
                <a:solidFill>
                  <a:srgbClr val="000000">
                    <a:lumMod val="75000"/>
                    <a:lumOff val="25000"/>
                  </a:srgbClr>
                </a:solidFill>
                <a:latin typeface="+mn-lt"/>
                <a:ea typeface="+mn-ea"/>
              </a:rPr>
              <a:t>vGPU</a:t>
            </a:r>
            <a:r>
              <a:rPr lang="zh-CN" altLang="zh-CN" sz="1200" b="1" dirty="0">
                <a:solidFill>
                  <a:srgbClr val="990000"/>
                </a:solidFill>
                <a:latin typeface="+mn-lt"/>
                <a:ea typeface="+mn-ea"/>
              </a:rPr>
              <a:t>直接访问</a:t>
            </a:r>
            <a:r>
              <a:rPr lang="zh-CN" altLang="zh-CN" sz="1200" dirty="0">
                <a:solidFill>
                  <a:srgbClr val="000000">
                    <a:lumMod val="75000"/>
                    <a:lumOff val="25000"/>
                  </a:srgbClr>
                </a:solidFill>
                <a:latin typeface="+mn-lt"/>
                <a:ea typeface="+mn-ea"/>
              </a:rPr>
              <a:t>物理</a:t>
            </a:r>
            <a:r>
              <a:rPr lang="en-US" altLang="zh-CN" sz="1200" dirty="0">
                <a:solidFill>
                  <a:srgbClr val="000000">
                    <a:lumMod val="75000"/>
                    <a:lumOff val="25000"/>
                  </a:srgbClr>
                </a:solidFill>
                <a:latin typeface="+mn-lt"/>
                <a:ea typeface="+mn-ea"/>
              </a:rPr>
              <a:t>GPU</a:t>
            </a:r>
            <a:r>
              <a:rPr lang="zh-CN" altLang="zh-CN" sz="1200" dirty="0">
                <a:solidFill>
                  <a:srgbClr val="000000">
                    <a:lumMod val="75000"/>
                    <a:lumOff val="25000"/>
                  </a:srgbClr>
                </a:solidFill>
                <a:latin typeface="+mn-lt"/>
                <a:ea typeface="+mn-ea"/>
              </a:rPr>
              <a:t>的部分硬件资源，</a:t>
            </a:r>
            <a:r>
              <a:rPr lang="zh-CN" altLang="en-US" sz="1200" dirty="0">
                <a:solidFill>
                  <a:srgbClr val="000000">
                    <a:lumMod val="75000"/>
                    <a:lumOff val="25000"/>
                  </a:srgbClr>
                </a:solidFill>
                <a:latin typeface="+mn-lt"/>
                <a:ea typeface="+mn-ea"/>
              </a:rPr>
              <a:t>从而</a:t>
            </a:r>
            <a:r>
              <a:rPr lang="zh-CN" altLang="zh-CN" sz="1200" dirty="0">
                <a:solidFill>
                  <a:srgbClr val="000000">
                    <a:lumMod val="75000"/>
                    <a:lumOff val="25000"/>
                  </a:srgbClr>
                </a:solidFill>
                <a:latin typeface="+mn-lt"/>
                <a:ea typeface="+mn-ea"/>
              </a:rPr>
              <a:t>实现虚拟机共享</a:t>
            </a:r>
            <a:r>
              <a:rPr lang="en-US" altLang="zh-CN" sz="1200" dirty="0">
                <a:solidFill>
                  <a:srgbClr val="000000">
                    <a:lumMod val="75000"/>
                    <a:lumOff val="25000"/>
                  </a:srgbClr>
                </a:solidFill>
                <a:latin typeface="+mn-lt"/>
                <a:ea typeface="+mn-ea"/>
              </a:rPr>
              <a:t>GPU</a:t>
            </a:r>
            <a:r>
              <a:rPr lang="zh-CN" altLang="en-US" sz="1200" dirty="0">
                <a:solidFill>
                  <a:srgbClr val="000000">
                    <a:lumMod val="75000"/>
                    <a:lumOff val="25000"/>
                  </a:srgbClr>
                </a:solidFill>
                <a:latin typeface="+mn-lt"/>
                <a:ea typeface="+mn-ea"/>
              </a:rPr>
              <a:t>能力。</a:t>
            </a:r>
            <a:endParaRPr lang="en-US" altLang="zh-CN" sz="1800" dirty="0">
              <a:solidFill>
                <a:srgbClr val="C00000"/>
              </a:solidFill>
              <a:latin typeface="+mn-lt"/>
              <a:ea typeface="+mn-ea"/>
            </a:endParaRPr>
          </a:p>
          <a:p>
            <a:pPr indent="266700" eaLnBrk="1" hangingPunct="1">
              <a:spcBef>
                <a:spcPts val="600"/>
              </a:spcBef>
              <a:spcAft>
                <a:spcPts val="600"/>
              </a:spcAft>
              <a:buSzPct val="80000"/>
              <a:buFont typeface="Wingdings" panose="05000000000000000000" pitchFamily="2" charset="2"/>
              <a:buChar char="p"/>
              <a:defRPr/>
            </a:pPr>
            <a:r>
              <a:rPr lang="zh-CN" altLang="en-US" sz="1800" b="1" dirty="0">
                <a:solidFill>
                  <a:srgbClr val="990000"/>
                </a:solidFill>
                <a:latin typeface="+mn-lt"/>
                <a:ea typeface="+mn-ea"/>
              </a:rPr>
              <a:t>技术特点</a:t>
            </a:r>
            <a:endParaRPr lang="en-US" altLang="zh-CN" sz="1800" b="1" dirty="0">
              <a:solidFill>
                <a:srgbClr val="990000"/>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000000">
                    <a:lumMod val="75000"/>
                    <a:lumOff val="25000"/>
                  </a:srgbClr>
                </a:solidFill>
                <a:latin typeface="+mn-lt"/>
                <a:ea typeface="+mn-ea"/>
              </a:rPr>
              <a:t>基于</a:t>
            </a:r>
            <a:r>
              <a:rPr lang="en-US" altLang="zh-CN" sz="1200" dirty="0">
                <a:solidFill>
                  <a:srgbClr val="000000">
                    <a:lumMod val="75000"/>
                    <a:lumOff val="25000"/>
                  </a:srgbClr>
                </a:solidFill>
                <a:latin typeface="+mn-lt"/>
                <a:ea typeface="+mn-ea"/>
              </a:rPr>
              <a:t>NVIDIA GRID </a:t>
            </a:r>
            <a:r>
              <a:rPr lang="zh-CN" altLang="en-US" sz="1200" dirty="0">
                <a:solidFill>
                  <a:srgbClr val="000000">
                    <a:lumMod val="75000"/>
                    <a:lumOff val="25000"/>
                  </a:srgbClr>
                </a:solidFill>
                <a:latin typeface="+mn-lt"/>
                <a:ea typeface="+mn-ea"/>
              </a:rPr>
              <a:t>卡提供</a:t>
            </a:r>
            <a:r>
              <a:rPr lang="en-US" altLang="zh-CN" sz="1200" dirty="0">
                <a:solidFill>
                  <a:srgbClr val="000000">
                    <a:lumMod val="75000"/>
                    <a:lumOff val="25000"/>
                  </a:srgbClr>
                </a:solidFill>
                <a:latin typeface="+mn-lt"/>
                <a:ea typeface="+mn-ea"/>
              </a:rPr>
              <a:t>GPU</a:t>
            </a:r>
            <a:r>
              <a:rPr lang="zh-CN" altLang="en-US" sz="1200" dirty="0">
                <a:solidFill>
                  <a:srgbClr val="000000">
                    <a:lumMod val="75000"/>
                    <a:lumOff val="25000"/>
                  </a:srgbClr>
                </a:solidFill>
                <a:latin typeface="+mn-lt"/>
                <a:ea typeface="+mn-ea"/>
              </a:rPr>
              <a:t>虚拟化，提升图形应用体验</a:t>
            </a:r>
            <a:endParaRPr lang="en-US" altLang="zh-CN" sz="1200" dirty="0">
              <a:solidFill>
                <a:srgbClr val="000000">
                  <a:lumMod val="75000"/>
                  <a:lumOff val="25000"/>
                </a:srgbClr>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000000">
                    <a:lumMod val="75000"/>
                    <a:lumOff val="25000"/>
                  </a:srgbClr>
                </a:solidFill>
                <a:latin typeface="+mn-lt"/>
                <a:ea typeface="+mn-ea"/>
              </a:rPr>
              <a:t>支持</a:t>
            </a:r>
            <a:r>
              <a:rPr lang="en-US" altLang="zh-CN" sz="1200" dirty="0">
                <a:solidFill>
                  <a:srgbClr val="000000">
                    <a:lumMod val="75000"/>
                    <a:lumOff val="25000"/>
                  </a:srgbClr>
                </a:solidFill>
                <a:latin typeface="+mn-lt"/>
                <a:ea typeface="+mn-ea"/>
              </a:rPr>
              <a:t>vGPU</a:t>
            </a:r>
            <a:r>
              <a:rPr lang="zh-CN" altLang="zh-CN" sz="1200" dirty="0">
                <a:solidFill>
                  <a:srgbClr val="000000">
                    <a:lumMod val="75000"/>
                    <a:lumOff val="25000"/>
                  </a:srgbClr>
                </a:solidFill>
                <a:latin typeface="+mn-lt"/>
                <a:ea typeface="+mn-ea"/>
              </a:rPr>
              <a:t>资源管理和调度</a:t>
            </a:r>
            <a:r>
              <a:rPr lang="zh-CN" altLang="en-US" sz="1200" dirty="0">
                <a:solidFill>
                  <a:srgbClr val="000000">
                    <a:lumMod val="75000"/>
                    <a:lumOff val="25000"/>
                  </a:srgbClr>
                </a:solidFill>
                <a:latin typeface="+mn-lt"/>
                <a:ea typeface="+mn-ea"/>
              </a:rPr>
              <a:t>，实现</a:t>
            </a:r>
            <a:r>
              <a:rPr lang="en-US" altLang="zh-CN" sz="1200" dirty="0">
                <a:solidFill>
                  <a:srgbClr val="000000">
                    <a:lumMod val="75000"/>
                    <a:lumOff val="25000"/>
                  </a:srgbClr>
                </a:solidFill>
                <a:latin typeface="+mn-lt"/>
                <a:ea typeface="+mn-ea"/>
              </a:rPr>
              <a:t>GPU</a:t>
            </a:r>
            <a:r>
              <a:rPr lang="zh-CN" altLang="en-US" sz="1200" dirty="0">
                <a:solidFill>
                  <a:srgbClr val="000000">
                    <a:lumMod val="75000"/>
                    <a:lumOff val="25000"/>
                  </a:srgbClr>
                </a:solidFill>
                <a:latin typeface="+mn-lt"/>
                <a:ea typeface="+mn-ea"/>
              </a:rPr>
              <a:t>负载均衡调度</a:t>
            </a:r>
            <a:endParaRPr lang="zh-CN" altLang="en-US" sz="1200" dirty="0">
              <a:solidFill>
                <a:srgbClr val="000000">
                  <a:lumMod val="75000"/>
                  <a:lumOff val="25000"/>
                </a:srgbClr>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000000">
                    <a:lumMod val="75000"/>
                    <a:lumOff val="25000"/>
                  </a:srgbClr>
                </a:solidFill>
                <a:latin typeface="+mn-lt"/>
                <a:ea typeface="+mn-ea"/>
              </a:rPr>
              <a:t>支持的多媒体编程接口：</a:t>
            </a:r>
            <a:r>
              <a:rPr lang="en-US" altLang="zh-CN" sz="1200" dirty="0">
                <a:solidFill>
                  <a:srgbClr val="000000">
                    <a:lumMod val="75000"/>
                    <a:lumOff val="25000"/>
                  </a:srgbClr>
                </a:solidFill>
                <a:latin typeface="+mn-lt"/>
                <a:ea typeface="+mn-ea"/>
              </a:rPr>
              <a:t>OpenGL</a:t>
            </a:r>
            <a:r>
              <a:rPr lang="zh-CN" altLang="en-US" sz="1200" dirty="0">
                <a:solidFill>
                  <a:srgbClr val="000000">
                    <a:lumMod val="75000"/>
                    <a:lumOff val="25000"/>
                  </a:srgbClr>
                </a:solidFill>
                <a:latin typeface="+mn-lt"/>
                <a:ea typeface="+mn-ea"/>
              </a:rPr>
              <a:t>、</a:t>
            </a:r>
            <a:r>
              <a:rPr lang="en-US" altLang="zh-CN" sz="1200" dirty="0">
                <a:solidFill>
                  <a:srgbClr val="000000">
                    <a:lumMod val="75000"/>
                    <a:lumOff val="25000"/>
                  </a:srgbClr>
                </a:solidFill>
                <a:latin typeface="+mn-lt"/>
                <a:ea typeface="+mn-ea"/>
              </a:rPr>
              <a:t> DirectX</a:t>
            </a:r>
            <a:endParaRPr lang="en-US" altLang="zh-CN" sz="1200" dirty="0">
              <a:solidFill>
                <a:srgbClr val="000000">
                  <a:lumMod val="75000"/>
                  <a:lumOff val="25000"/>
                </a:srgbClr>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000000">
                    <a:lumMod val="75000"/>
                    <a:lumOff val="25000"/>
                  </a:srgbClr>
                </a:solidFill>
                <a:latin typeface="+mn-lt"/>
                <a:ea typeface="+mn-ea"/>
              </a:rPr>
              <a:t>支持</a:t>
            </a:r>
            <a:r>
              <a:rPr lang="en-US" altLang="zh-CN" sz="1200" dirty="0">
                <a:solidFill>
                  <a:srgbClr val="000000">
                    <a:lumMod val="75000"/>
                    <a:lumOff val="25000"/>
                  </a:srgbClr>
                </a:solidFill>
                <a:latin typeface="+mn-lt"/>
                <a:ea typeface="+mn-ea"/>
              </a:rPr>
              <a:t>AERO</a:t>
            </a:r>
            <a:r>
              <a:rPr lang="zh-CN" altLang="zh-CN" sz="1200" dirty="0">
                <a:solidFill>
                  <a:srgbClr val="000000">
                    <a:lumMod val="75000"/>
                    <a:lumOff val="25000"/>
                  </a:srgbClr>
                </a:solidFill>
                <a:latin typeface="+mn-lt"/>
                <a:ea typeface="+mn-ea"/>
              </a:rPr>
              <a:t>特效</a:t>
            </a:r>
            <a:r>
              <a:rPr lang="zh-CN" altLang="en-US" sz="1200" dirty="0">
                <a:solidFill>
                  <a:srgbClr val="000000">
                    <a:lumMod val="75000"/>
                    <a:lumOff val="25000"/>
                  </a:srgbClr>
                </a:solidFill>
                <a:latin typeface="+mn-lt"/>
                <a:ea typeface="+mn-ea"/>
              </a:rPr>
              <a:t>、多显示器、</a:t>
            </a:r>
            <a:r>
              <a:rPr lang="en-US" altLang="zh-CN" sz="1200" dirty="0">
                <a:solidFill>
                  <a:srgbClr val="000000">
                    <a:lumMod val="75000"/>
                    <a:lumOff val="25000"/>
                  </a:srgbClr>
                </a:solidFill>
                <a:latin typeface="+mn-lt"/>
                <a:ea typeface="+mn-ea"/>
              </a:rPr>
              <a:t> DXVA</a:t>
            </a:r>
            <a:r>
              <a:rPr lang="zh-CN" altLang="zh-CN" sz="1200" dirty="0">
                <a:solidFill>
                  <a:srgbClr val="000000">
                    <a:lumMod val="75000"/>
                    <a:lumOff val="25000"/>
                  </a:srgbClr>
                </a:solidFill>
                <a:latin typeface="+mn-lt"/>
                <a:ea typeface="+mn-ea"/>
              </a:rPr>
              <a:t>视频硬件加速</a:t>
            </a:r>
            <a:endParaRPr lang="en-US" altLang="zh-CN" sz="1200" dirty="0">
              <a:solidFill>
                <a:srgbClr val="000000">
                  <a:lumMod val="75000"/>
                  <a:lumOff val="25000"/>
                </a:srgbClr>
              </a:solidFill>
              <a:latin typeface="+mn-lt"/>
              <a:ea typeface="+mn-ea"/>
            </a:endParaRPr>
          </a:p>
        </p:txBody>
      </p:sp>
      <p:sp>
        <p:nvSpPr>
          <p:cNvPr id="46131" name="标题 18"/>
          <p:cNvSpPr>
            <a:spLocks noGrp="1"/>
          </p:cNvSpPr>
          <p:nvPr>
            <p:ph type="title"/>
          </p:nvPr>
        </p:nvSpPr>
        <p:spPr/>
        <p:txBody>
          <a:bodyPr/>
          <a:lstStyle/>
          <a:p>
            <a:pPr>
              <a:defRPr/>
            </a:pPr>
            <a:r>
              <a:rPr lang="zh-CN" altLang="en-US" dirty="0" smtClean="0">
                <a:latin typeface="+mn-lt"/>
              </a:rPr>
              <a:t>支持</a:t>
            </a:r>
            <a:r>
              <a:rPr lang="en-US" altLang="zh-CN" dirty="0" smtClean="0">
                <a:latin typeface="+mn-lt"/>
              </a:rPr>
              <a:t>GPU</a:t>
            </a:r>
            <a:r>
              <a:rPr lang="zh-CN" altLang="en-US" dirty="0" smtClean="0">
                <a:latin typeface="+mn-lt"/>
              </a:rPr>
              <a:t>硬件虚拟化</a:t>
            </a:r>
            <a:endParaRPr lang="zh-CN" altLang="en-US" dirty="0" smtClean="0">
              <a:latin typeface="+mn-lt"/>
            </a:endParaRPr>
          </a:p>
        </p:txBody>
      </p:sp>
      <p:sp>
        <p:nvSpPr>
          <p:cNvPr id="61445" name="圆角矩形 41"/>
          <p:cNvSpPr>
            <a:spLocks noChangeArrowheads="1"/>
          </p:cNvSpPr>
          <p:nvPr/>
        </p:nvSpPr>
        <p:spPr bwMode="auto">
          <a:xfrm>
            <a:off x="525463" y="5591175"/>
            <a:ext cx="8059737" cy="457200"/>
          </a:xfrm>
          <a:prstGeom prst="roundRect">
            <a:avLst>
              <a:gd name="adj" fmla="val 5097"/>
            </a:avLst>
          </a:prstGeom>
          <a:gradFill rotWithShape="1">
            <a:gsLst>
              <a:gs pos="0">
                <a:srgbClr val="DEDEDE"/>
              </a:gs>
              <a:gs pos="100000">
                <a:schemeClr val="bg1">
                  <a:alpha val="89998"/>
                </a:schemeClr>
              </a:gs>
            </a:gsLst>
            <a:lin ang="5400000" scaled="1"/>
          </a:gradFill>
          <a:ln>
            <a:noFill/>
          </a:ln>
          <a:effectLst>
            <a:outerShdw dist="35921" dir="2700000" algn="ctr" rotWithShape="0">
              <a:srgbClr val="808080">
                <a:alpha val="50000"/>
              </a:srgbClr>
            </a:outerShdw>
          </a:effectLst>
          <a:extLst>
            <a:ext uri="{91240B29-F687-4F45-9708-019B960494DF}">
              <a14:hiddenLine xmlns:a14="http://schemas.microsoft.com/office/drawing/2010/main" w="19050">
                <a:solidFill>
                  <a:srgbClr val="000000"/>
                </a:solidFill>
                <a:round/>
              </a14:hiddenLine>
            </a:ext>
          </a:extLst>
        </p:spPr>
        <p:txBody>
          <a:bodyPr lIns="81895" tIns="42588" rIns="81895" bIns="42588" anchor="ctr"/>
          <a:lstStyle>
            <a:lvl1pPr marL="84455" defTabSz="801370">
              <a:defRPr sz="1000">
                <a:solidFill>
                  <a:schemeClr val="tx1"/>
                </a:solidFill>
                <a:latin typeface="FrutigerNext LT Regular"/>
                <a:ea typeface="宋体" panose="02010600030101010101" pitchFamily="2" charset="-122"/>
              </a:defRPr>
            </a:lvl1pPr>
            <a:lvl2pPr marL="742950" indent="-285750" defTabSz="801370">
              <a:defRPr sz="1000">
                <a:solidFill>
                  <a:schemeClr val="tx1"/>
                </a:solidFill>
                <a:latin typeface="FrutigerNext LT Regular"/>
                <a:ea typeface="宋体" panose="02010600030101010101" pitchFamily="2" charset="-122"/>
              </a:defRPr>
            </a:lvl2pPr>
            <a:lvl3pPr marL="1143000" indent="-228600" defTabSz="801370">
              <a:defRPr sz="1000">
                <a:solidFill>
                  <a:schemeClr val="tx1"/>
                </a:solidFill>
                <a:latin typeface="FrutigerNext LT Regular"/>
                <a:ea typeface="宋体" panose="02010600030101010101" pitchFamily="2" charset="-122"/>
              </a:defRPr>
            </a:lvl3pPr>
            <a:lvl4pPr marL="1600200" indent="-228600" defTabSz="801370">
              <a:defRPr sz="1000">
                <a:solidFill>
                  <a:schemeClr val="tx1"/>
                </a:solidFill>
                <a:latin typeface="FrutigerNext LT Regular"/>
                <a:ea typeface="宋体" panose="02010600030101010101" pitchFamily="2" charset="-122"/>
              </a:defRPr>
            </a:lvl4pPr>
            <a:lvl5pPr marL="2057400" indent="-228600" defTabSz="801370">
              <a:defRPr sz="1000">
                <a:solidFill>
                  <a:schemeClr val="tx1"/>
                </a:solidFill>
                <a:latin typeface="FrutigerNext LT Regular"/>
                <a:ea typeface="宋体" panose="02010600030101010101" pitchFamily="2" charset="-122"/>
              </a:defRPr>
            </a:lvl5pPr>
            <a:lvl6pPr marL="25146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013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a:defRPr/>
            </a:pPr>
            <a:r>
              <a:rPr lang="zh-CN" altLang="en-US" sz="2400" b="1" dirty="0" smtClean="0">
                <a:solidFill>
                  <a:srgbClr val="C00000"/>
                </a:solidFill>
                <a:latin typeface="+mn-lt"/>
                <a:ea typeface="+mn-ea"/>
              </a:rPr>
              <a:t>提升虚拟化环境下高性能图形图像应用体验</a:t>
            </a:r>
            <a:endParaRPr lang="en-US" altLang="zh-CN" sz="2400" b="1" dirty="0" smtClean="0">
              <a:solidFill>
                <a:srgbClr val="C00000"/>
              </a:solidFill>
              <a:latin typeface="+mn-lt"/>
              <a:ea typeface="+mn-ea"/>
            </a:endParaRPr>
          </a:p>
        </p:txBody>
      </p:sp>
      <p:sp>
        <p:nvSpPr>
          <p:cNvPr id="78" name="TextBox 77"/>
          <p:cNvSpPr txBox="1"/>
          <p:nvPr/>
        </p:nvSpPr>
        <p:spPr>
          <a:xfrm>
            <a:off x="4410075" y="4102100"/>
            <a:ext cx="4286250" cy="1138238"/>
          </a:xfrm>
          <a:prstGeom prst="rect">
            <a:avLst/>
          </a:prstGeom>
          <a:noFill/>
          <a:ln>
            <a:noFill/>
          </a:ln>
        </p:spPr>
        <p:txBody>
          <a:bodyPr lIns="91429" tIns="45714" rIns="91429" bIns="45714">
            <a:spAutoFit/>
          </a:bodyPr>
          <a:lstStyle/>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800" b="1" dirty="0">
                <a:solidFill>
                  <a:srgbClr val="990000"/>
                </a:solidFill>
                <a:latin typeface="+mn-lt"/>
                <a:ea typeface="+mn-ea"/>
              </a:rPr>
              <a:t>适用场景</a:t>
            </a:r>
            <a:endParaRPr lang="en-US" altLang="zh-CN" sz="1800" b="1" dirty="0">
              <a:solidFill>
                <a:srgbClr val="990000"/>
              </a:solidFill>
              <a:latin typeface="+mn-lt"/>
              <a:ea typeface="+mn-ea"/>
            </a:endParaRPr>
          </a:p>
          <a:p>
            <a:pPr marL="353060" lvl="1" indent="-177800" eaLnBrk="1"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000000">
                    <a:lumMod val="75000"/>
                    <a:lumOff val="25000"/>
                  </a:srgbClr>
                </a:solidFill>
                <a:latin typeface="+mn-lt"/>
                <a:ea typeface="+mn-ea"/>
              </a:rPr>
              <a:t>适用于虚拟化环境下运行的工程制图（</a:t>
            </a:r>
            <a:r>
              <a:rPr lang="en-US" altLang="zh-CN" sz="1200" dirty="0">
                <a:solidFill>
                  <a:srgbClr val="000000">
                    <a:lumMod val="75000"/>
                    <a:lumOff val="25000"/>
                  </a:srgbClr>
                </a:solidFill>
                <a:latin typeface="+mn-lt"/>
                <a:ea typeface="+mn-ea"/>
              </a:rPr>
              <a:t>ProE</a:t>
            </a:r>
            <a:r>
              <a:rPr lang="zh-CN" altLang="en-US" sz="1200" dirty="0">
                <a:solidFill>
                  <a:srgbClr val="000000">
                    <a:lumMod val="75000"/>
                    <a:lumOff val="25000"/>
                  </a:srgbClr>
                </a:solidFill>
                <a:latin typeface="+mn-lt"/>
                <a:ea typeface="+mn-ea"/>
              </a:rPr>
              <a:t>、</a:t>
            </a:r>
            <a:r>
              <a:rPr lang="en-US" altLang="zh-CN" sz="1200" dirty="0">
                <a:solidFill>
                  <a:srgbClr val="000000">
                    <a:lumMod val="75000"/>
                    <a:lumOff val="25000"/>
                  </a:srgbClr>
                </a:solidFill>
                <a:latin typeface="+mn-lt"/>
                <a:ea typeface="+mn-ea"/>
              </a:rPr>
              <a:t>Catia</a:t>
            </a:r>
            <a:r>
              <a:rPr lang="zh-CN" altLang="en-US" sz="1200" dirty="0">
                <a:solidFill>
                  <a:srgbClr val="000000">
                    <a:lumMod val="75000"/>
                    <a:lumOff val="25000"/>
                  </a:srgbClr>
                </a:solidFill>
                <a:latin typeface="+mn-lt"/>
                <a:ea typeface="+mn-ea"/>
              </a:rPr>
              <a:t>、</a:t>
            </a:r>
            <a:r>
              <a:rPr lang="en-US" altLang="zh-CN" sz="1200" dirty="0">
                <a:solidFill>
                  <a:srgbClr val="000000">
                    <a:lumMod val="75000"/>
                    <a:lumOff val="25000"/>
                  </a:srgbClr>
                </a:solidFill>
                <a:latin typeface="+mn-lt"/>
                <a:ea typeface="+mn-ea"/>
              </a:rPr>
              <a:t>AutoCAD</a:t>
            </a:r>
            <a:r>
              <a:rPr lang="zh-CN" altLang="en-US" sz="1200" dirty="0">
                <a:solidFill>
                  <a:srgbClr val="000000">
                    <a:lumMod val="75000"/>
                    <a:lumOff val="25000"/>
                  </a:srgbClr>
                </a:solidFill>
                <a:latin typeface="+mn-lt"/>
                <a:ea typeface="+mn-ea"/>
              </a:rPr>
              <a:t>）、媒体制作、</a:t>
            </a:r>
            <a:r>
              <a:rPr lang="en-US" altLang="zh-CN" sz="1200" dirty="0">
                <a:solidFill>
                  <a:srgbClr val="000000">
                    <a:lumMod val="75000"/>
                    <a:lumOff val="25000"/>
                  </a:srgbClr>
                </a:solidFill>
                <a:latin typeface="+mn-lt"/>
                <a:ea typeface="+mn-ea"/>
              </a:rPr>
              <a:t>3D</a:t>
            </a:r>
            <a:r>
              <a:rPr lang="zh-CN" altLang="en-US" sz="1200" dirty="0">
                <a:solidFill>
                  <a:srgbClr val="000000">
                    <a:lumMod val="75000"/>
                    <a:lumOff val="25000"/>
                  </a:srgbClr>
                </a:solidFill>
                <a:latin typeface="+mn-lt"/>
                <a:ea typeface="+mn-ea"/>
              </a:rPr>
              <a:t>游戏、</a:t>
            </a:r>
            <a:r>
              <a:rPr lang="en-US" altLang="zh-CN" sz="1200" dirty="0">
                <a:solidFill>
                  <a:srgbClr val="000000">
                    <a:lumMod val="75000"/>
                    <a:lumOff val="25000"/>
                  </a:srgbClr>
                </a:solidFill>
                <a:latin typeface="+mn-lt"/>
                <a:ea typeface="+mn-ea"/>
              </a:rPr>
              <a:t>GIS</a:t>
            </a:r>
            <a:r>
              <a:rPr lang="zh-CN" altLang="en-US" sz="1200" dirty="0">
                <a:solidFill>
                  <a:srgbClr val="000000">
                    <a:lumMod val="75000"/>
                    <a:lumOff val="25000"/>
                  </a:srgbClr>
                </a:solidFill>
                <a:latin typeface="+mn-lt"/>
                <a:ea typeface="+mn-ea"/>
              </a:rPr>
              <a:t>等应用</a:t>
            </a:r>
            <a:endParaRPr lang="en-US" altLang="zh-CN" sz="1200" dirty="0">
              <a:solidFill>
                <a:srgbClr val="000000">
                  <a:lumMod val="75000"/>
                  <a:lumOff val="25000"/>
                </a:srgbClr>
              </a:solidFill>
              <a:latin typeface="+mn-lt"/>
              <a:ea typeface="+mn-ea"/>
            </a:endParaRPr>
          </a:p>
        </p:txBody>
      </p:sp>
      <p:grpSp>
        <p:nvGrpSpPr>
          <p:cNvPr id="61447" name="组合 85"/>
          <p:cNvGrpSpPr/>
          <p:nvPr/>
        </p:nvGrpSpPr>
        <p:grpSpPr bwMode="auto">
          <a:xfrm>
            <a:off x="238125" y="1681163"/>
            <a:ext cx="3833813" cy="2960687"/>
            <a:chOff x="237693" y="1471710"/>
            <a:chExt cx="3834333" cy="2467337"/>
          </a:xfrm>
        </p:grpSpPr>
        <p:sp>
          <p:nvSpPr>
            <p:cNvPr id="51" name="AutoShape 28"/>
            <p:cNvSpPr>
              <a:spLocks noChangeArrowheads="1"/>
            </p:cNvSpPr>
            <p:nvPr/>
          </p:nvSpPr>
          <p:spPr bwMode="auto">
            <a:xfrm>
              <a:off x="369384" y="2760708"/>
              <a:ext cx="3680148" cy="643373"/>
            </a:xfrm>
            <a:prstGeom prst="roundRect">
              <a:avLst>
                <a:gd name="adj" fmla="val 16667"/>
              </a:avLst>
            </a:prstGeom>
            <a:gradFill flip="none" rotWithShape="1">
              <a:gsLst>
                <a:gs pos="100000">
                  <a:srgbClr val="33CCFF"/>
                </a:gs>
                <a:gs pos="50000">
                  <a:srgbClr val="33CCFF">
                    <a:alpha val="39000"/>
                  </a:srgbClr>
                </a:gs>
                <a:gs pos="0">
                  <a:srgbClr val="33CCFF"/>
                </a:gs>
              </a:gsLst>
              <a:lin ang="0" scaled="1"/>
              <a:tileRect/>
            </a:gradFill>
            <a:ln w="9525">
              <a:solidFill>
                <a:srgbClr val="2EB3F6"/>
              </a:solidFill>
              <a:round/>
            </a:ln>
            <a:effectLst/>
          </p:spPr>
          <p:txBody>
            <a:bodyPr wrap="none" anchor="ctr"/>
            <a:lstStyle/>
            <a:p>
              <a:pPr marL="342900" indent="-342900" algn="ctr" defTabSz="913765" eaLnBrk="1" fontAlgn="auto" hangingPunct="1">
                <a:spcBef>
                  <a:spcPts val="0"/>
                </a:spcBef>
                <a:spcAft>
                  <a:spcPts val="0"/>
                </a:spcAft>
                <a:defRPr/>
              </a:pPr>
              <a:endParaRPr lang="en-US" altLang="zh-CN" sz="1200" b="1" kern="0" dirty="0">
                <a:solidFill>
                  <a:srgbClr val="FFFFFF"/>
                </a:solidFill>
                <a:latin typeface="+mn-lt"/>
                <a:ea typeface="+mn-ea"/>
              </a:endParaRPr>
            </a:p>
          </p:txBody>
        </p:sp>
        <p:grpSp>
          <p:nvGrpSpPr>
            <p:cNvPr id="61451" name="Group 4"/>
            <p:cNvGrpSpPr/>
            <p:nvPr/>
          </p:nvGrpSpPr>
          <p:grpSpPr bwMode="auto">
            <a:xfrm>
              <a:off x="237693" y="3509094"/>
              <a:ext cx="3834333" cy="429953"/>
              <a:chOff x="1601" y="1224"/>
              <a:chExt cx="2557" cy="240"/>
            </a:xfrm>
          </p:grpSpPr>
          <p:sp>
            <p:nvSpPr>
              <p:cNvPr id="65" name="AutoShape 5"/>
              <p:cNvSpPr>
                <a:spLocks noChangeArrowheads="1"/>
              </p:cNvSpPr>
              <p:nvPr/>
            </p:nvSpPr>
            <p:spPr bwMode="auto">
              <a:xfrm>
                <a:off x="1601" y="1320"/>
                <a:ext cx="2557" cy="144"/>
              </a:xfrm>
              <a:prstGeom prst="roundRect">
                <a:avLst>
                  <a:gd name="adj" fmla="val 9278"/>
                </a:avLst>
              </a:prstGeom>
              <a:gradFill rotWithShape="1">
                <a:gsLst>
                  <a:gs pos="0">
                    <a:srgbClr val="000000"/>
                  </a:gs>
                  <a:gs pos="100000">
                    <a:srgbClr val="000000">
                      <a:gamma/>
                      <a:tint val="0"/>
                      <a:invGamma/>
                      <a:alpha val="0"/>
                    </a:srgbClr>
                  </a:gs>
                </a:gsLst>
                <a:path path="shape">
                  <a:fillToRect l="50000" t="50000" r="50000" b="50000"/>
                </a:path>
              </a:gradFill>
              <a:ln w="9525">
                <a:noFill/>
                <a:round/>
              </a:ln>
              <a:effectLst/>
            </p:spPr>
            <p:txBody>
              <a:bodyPr wrap="none" anchor="ctr"/>
              <a:lstStyle/>
              <a:p>
                <a:pPr defTabSz="913765" eaLnBrk="1" fontAlgn="auto" hangingPunct="1">
                  <a:spcBef>
                    <a:spcPts val="0"/>
                  </a:spcBef>
                  <a:spcAft>
                    <a:spcPts val="0"/>
                  </a:spcAft>
                  <a:defRPr/>
                </a:pPr>
                <a:endParaRPr lang="zh-CN" altLang="en-US" sz="1600" kern="0" dirty="0">
                  <a:solidFill>
                    <a:sysClr val="windowText" lastClr="000000"/>
                  </a:solidFill>
                  <a:latin typeface="+mn-lt"/>
                  <a:ea typeface="+mn-ea"/>
                </a:endParaRPr>
              </a:p>
            </p:txBody>
          </p:sp>
          <p:sp>
            <p:nvSpPr>
              <p:cNvPr id="66" name="AutoShape 6"/>
              <p:cNvSpPr>
                <a:spLocks noChangeArrowheads="1"/>
              </p:cNvSpPr>
              <p:nvPr/>
            </p:nvSpPr>
            <p:spPr bwMode="auto">
              <a:xfrm>
                <a:off x="1691" y="1224"/>
                <a:ext cx="2452" cy="228"/>
              </a:xfrm>
              <a:prstGeom prst="roundRect">
                <a:avLst>
                  <a:gd name="adj" fmla="val 16667"/>
                </a:avLst>
              </a:prstGeom>
              <a:gradFill rotWithShape="1">
                <a:gsLst>
                  <a:gs pos="0">
                    <a:srgbClr val="636C89"/>
                  </a:gs>
                  <a:gs pos="50000">
                    <a:srgbClr val="ABAFBF"/>
                  </a:gs>
                  <a:gs pos="100000">
                    <a:srgbClr val="636C89"/>
                  </a:gs>
                </a:gsLst>
                <a:lin ang="0" scaled="1"/>
              </a:gradFill>
              <a:ln w="9525">
                <a:solidFill>
                  <a:srgbClr val="636C89"/>
                </a:solidFill>
                <a:round/>
              </a:ln>
            </p:spPr>
            <p:txBody>
              <a:bodyPr wrap="none" anchor="ctr"/>
              <a:lstStyle/>
              <a:p>
                <a:pPr marL="342900" indent="-342900" algn="ctr" defTabSz="913765" eaLnBrk="1" fontAlgn="auto" hangingPunct="1">
                  <a:spcBef>
                    <a:spcPts val="0"/>
                  </a:spcBef>
                  <a:spcAft>
                    <a:spcPts val="0"/>
                  </a:spcAft>
                  <a:defRPr/>
                </a:pPr>
                <a:endParaRPr lang="zh-CN" altLang="en-US" sz="1600" b="1" kern="0" dirty="0">
                  <a:solidFill>
                    <a:srgbClr val="FFFFFF"/>
                  </a:solidFill>
                  <a:latin typeface="+mn-lt"/>
                  <a:ea typeface="+mn-ea"/>
                </a:endParaRPr>
              </a:p>
            </p:txBody>
          </p:sp>
        </p:grpSp>
        <p:sp>
          <p:nvSpPr>
            <p:cNvPr id="53" name="矩形 33"/>
            <p:cNvSpPr/>
            <p:nvPr/>
          </p:nvSpPr>
          <p:spPr bwMode="auto">
            <a:xfrm>
              <a:off x="1865102" y="3184955"/>
              <a:ext cx="1611531" cy="197123"/>
            </a:xfrm>
            <a:prstGeom prst="rect">
              <a:avLst/>
            </a:prstGeom>
            <a:noFill/>
            <a:ln w="9525" cap="flat" cmpd="sng" algn="ctr">
              <a:noFill/>
              <a:prstDash val="solid"/>
              <a:round/>
              <a:headEnd type="none" w="med" len="med"/>
              <a:tailEnd type="none" w="med" len="med"/>
            </a:ln>
            <a:effectLst/>
          </p:spPr>
          <p:txBody>
            <a:bodyPr lIns="79200" tIns="39600" rIns="79200" bIns="39600"/>
            <a:lstStyle/>
            <a:p>
              <a:pPr defTabSz="801370" eaLnBrk="1" fontAlgn="auto" hangingPunct="1">
                <a:spcBef>
                  <a:spcPts val="0"/>
                </a:spcBef>
                <a:spcAft>
                  <a:spcPts val="0"/>
                </a:spcAft>
                <a:defRPr/>
              </a:pPr>
              <a:r>
                <a:rPr lang="en-US" altLang="zh-CN" sz="1100" b="1" kern="0" dirty="0">
                  <a:solidFill>
                    <a:sysClr val="windowText" lastClr="000000"/>
                  </a:solidFill>
                  <a:latin typeface="+mn-lt"/>
                  <a:ea typeface="+mn-ea"/>
                </a:rPr>
                <a:t>Huawei UVP</a:t>
              </a:r>
              <a:endParaRPr lang="zh-CN" altLang="en-US" sz="1100" b="1" kern="0" dirty="0">
                <a:solidFill>
                  <a:sysClr val="windowText" lastClr="000000"/>
                </a:solidFill>
                <a:latin typeface="+mn-lt"/>
                <a:ea typeface="+mn-ea"/>
              </a:endParaRPr>
            </a:p>
          </p:txBody>
        </p:sp>
        <p:sp>
          <p:nvSpPr>
            <p:cNvPr id="54" name="矩形 35"/>
            <p:cNvSpPr/>
            <p:nvPr/>
          </p:nvSpPr>
          <p:spPr bwMode="auto">
            <a:xfrm>
              <a:off x="2747871" y="3624180"/>
              <a:ext cx="1059006" cy="214321"/>
            </a:xfrm>
            <a:prstGeom prst="rect">
              <a:avLst/>
            </a:prstGeom>
            <a:noFill/>
            <a:ln w="9525" cap="flat" cmpd="sng" algn="ctr">
              <a:noFill/>
              <a:prstDash val="solid"/>
              <a:round/>
              <a:headEnd type="none" w="med" len="med"/>
              <a:tailEnd type="none" w="med" len="med"/>
            </a:ln>
            <a:effectLst/>
          </p:spPr>
          <p:txBody>
            <a:bodyPr lIns="79200" tIns="39600" rIns="79200" bIns="39600"/>
            <a:lstStyle/>
            <a:p>
              <a:pPr defTabSz="801370" eaLnBrk="1" fontAlgn="auto" hangingPunct="1">
                <a:spcBef>
                  <a:spcPts val="0"/>
                </a:spcBef>
                <a:spcAft>
                  <a:spcPts val="0"/>
                </a:spcAft>
                <a:defRPr/>
              </a:pPr>
              <a:r>
                <a:rPr lang="en-US" altLang="zh-CN" sz="1100" b="1" kern="0" dirty="0">
                  <a:solidFill>
                    <a:srgbClr val="FFFFFF"/>
                  </a:solidFill>
                  <a:latin typeface="+mn-lt"/>
                  <a:ea typeface="+mn-ea"/>
                </a:rPr>
                <a:t>GPU</a:t>
              </a:r>
              <a:endParaRPr lang="zh-CN" altLang="en-US" sz="1100" b="1" kern="0" dirty="0">
                <a:solidFill>
                  <a:srgbClr val="FFFFFF"/>
                </a:solidFill>
                <a:latin typeface="+mn-lt"/>
                <a:ea typeface="+mn-ea"/>
              </a:endParaRPr>
            </a:p>
          </p:txBody>
        </p:sp>
        <p:grpSp>
          <p:nvGrpSpPr>
            <p:cNvPr id="61454" name="组合 83"/>
            <p:cNvGrpSpPr/>
            <p:nvPr/>
          </p:nvGrpSpPr>
          <p:grpSpPr bwMode="auto">
            <a:xfrm>
              <a:off x="1625956" y="1471710"/>
              <a:ext cx="1128314" cy="1169576"/>
              <a:chOff x="1625956" y="1471710"/>
              <a:chExt cx="1128314" cy="1169576"/>
            </a:xfrm>
          </p:grpSpPr>
          <p:sp>
            <p:nvSpPr>
              <p:cNvPr id="57" name="Rectangle 8"/>
              <p:cNvSpPr>
                <a:spLocks noChangeArrowheads="1"/>
              </p:cNvSpPr>
              <p:nvPr/>
            </p:nvSpPr>
            <p:spPr bwMode="auto">
              <a:xfrm>
                <a:off x="1625956" y="1471710"/>
                <a:ext cx="1128314" cy="1169576"/>
              </a:xfrm>
              <a:prstGeom prst="flowChartAlternateProcess">
                <a:avLst/>
              </a:prstGeom>
              <a:gradFill flip="none" rotWithShape="1">
                <a:gsLst>
                  <a:gs pos="0">
                    <a:srgbClr val="DCDCDC"/>
                  </a:gs>
                  <a:gs pos="100000">
                    <a:srgbClr val="B4B4B4"/>
                  </a:gs>
                </a:gsLst>
                <a:path path="circle">
                  <a:fillToRect l="50000" t="50000" r="50000" b="50000"/>
                </a:path>
                <a:tileRect/>
              </a:gradFill>
              <a:ln w="9525" algn="ctr">
                <a:solidFill>
                  <a:srgbClr val="B4B4B4"/>
                </a:solidFill>
                <a:round/>
              </a:ln>
              <a:effectLst>
                <a:outerShdw blurRad="50800" dist="38100" dir="2700000" algn="tl" rotWithShape="0">
                  <a:prstClr val="black">
                    <a:alpha val="40000"/>
                  </a:prstClr>
                </a:outerShdw>
              </a:effectLst>
            </p:spPr>
            <p:txBody>
              <a:bodyPr wrap="none" lIns="91398" tIns="45701" rIns="91398" bIns="45701"/>
              <a:lstStyle/>
              <a:p>
                <a:pPr defTabSz="913765" eaLnBrk="1" fontAlgn="auto" hangingPunct="1">
                  <a:spcBef>
                    <a:spcPts val="0"/>
                  </a:spcBef>
                  <a:spcAft>
                    <a:spcPts val="0"/>
                  </a:spcAft>
                  <a:defRPr/>
                </a:pPr>
                <a:endParaRPr lang="zh-CN" altLang="en-US" sz="1800" kern="0" dirty="0">
                  <a:solidFill>
                    <a:srgbClr val="000000"/>
                  </a:solidFill>
                  <a:latin typeface="+mn-lt"/>
                  <a:ea typeface="+mn-ea"/>
                  <a:cs typeface="Arial" panose="020B0604020202020204" pitchFamily="34" charset="0"/>
                </a:endParaRPr>
              </a:p>
            </p:txBody>
          </p:sp>
          <p:sp>
            <p:nvSpPr>
              <p:cNvPr id="58" name="TextBox 57"/>
              <p:cNvSpPr txBox="1"/>
              <p:nvPr/>
            </p:nvSpPr>
            <p:spPr>
              <a:xfrm>
                <a:off x="1895268" y="1471710"/>
                <a:ext cx="565227" cy="211675"/>
              </a:xfrm>
              <a:prstGeom prst="rect">
                <a:avLst/>
              </a:prstGeom>
              <a:noFill/>
            </p:spPr>
            <p:txBody>
              <a:bodyPr>
                <a:spAutoFit/>
              </a:bodyPr>
              <a:lstStyle/>
              <a:p>
                <a:pPr algn="ctr" eaLnBrk="1" fontAlgn="auto" hangingPunct="1">
                  <a:spcBef>
                    <a:spcPts val="0"/>
                  </a:spcBef>
                  <a:spcAft>
                    <a:spcPts val="0"/>
                  </a:spcAft>
                  <a:defRPr/>
                </a:pPr>
                <a:r>
                  <a:rPr lang="en-US" altLang="zh-CN" sz="1050" b="1" kern="0" dirty="0">
                    <a:solidFill>
                      <a:srgbClr val="000000"/>
                    </a:solidFill>
                    <a:latin typeface="+mn-lt"/>
                    <a:ea typeface="+mn-ea"/>
                  </a:rPr>
                  <a:t>VM2</a:t>
                </a:r>
                <a:endParaRPr lang="en-US" sz="1050" b="1" kern="0" dirty="0">
                  <a:solidFill>
                    <a:srgbClr val="000000"/>
                  </a:solidFill>
                  <a:latin typeface="+mn-lt"/>
                  <a:ea typeface="+mn-ea"/>
                </a:endParaRPr>
              </a:p>
            </p:txBody>
          </p:sp>
          <p:sp>
            <p:nvSpPr>
              <p:cNvPr id="59" name="Rounded Rectangle 169"/>
              <p:cNvSpPr/>
              <p:nvPr/>
            </p:nvSpPr>
            <p:spPr bwMode="auto">
              <a:xfrm>
                <a:off x="1667729" y="2317619"/>
                <a:ext cx="1044735" cy="153511"/>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b="100000"/>
                </a:path>
                <a:tileRect t="-100000" r="-100000"/>
              </a:gradFill>
              <a:ln w="25400" cap="flat" cmpd="sng" algn="ctr">
                <a:noFill/>
                <a:prstDash val="solid"/>
                <a:headEnd type="none" w="med" len="med"/>
                <a:tailEnd type="none" w="med" len="med"/>
              </a:ln>
              <a:effectLst/>
            </p:spPr>
            <p:txBody>
              <a:bodyPr lIns="79200" tIns="39600" rIns="79200" bIns="39600" anchor="ctr"/>
              <a:lstStyle/>
              <a:p>
                <a:pPr algn="ctr" defTabSz="801370" eaLnBrk="1" hangingPunct="1">
                  <a:defRPr/>
                </a:pPr>
                <a:r>
                  <a:rPr lang="en-US" altLang="zh-CN" sz="900" b="1" kern="0" dirty="0">
                    <a:solidFill>
                      <a:schemeClr val="bg1"/>
                    </a:solidFill>
                    <a:latin typeface="+mn-lt"/>
                    <a:ea typeface="+mn-ea"/>
                  </a:rPr>
                  <a:t>vGPU</a:t>
                </a:r>
                <a:r>
                  <a:rPr lang="zh-CN" altLang="en-US" sz="900" b="1" kern="0" dirty="0">
                    <a:solidFill>
                      <a:schemeClr val="bg1"/>
                    </a:solidFill>
                    <a:latin typeface="+mn-lt"/>
                    <a:ea typeface="+mn-ea"/>
                  </a:rPr>
                  <a:t>驱动</a:t>
                </a:r>
                <a:endParaRPr lang="en-US" sz="900" b="1" kern="0" dirty="0">
                  <a:solidFill>
                    <a:schemeClr val="bg1"/>
                  </a:solidFill>
                  <a:latin typeface="+mn-lt"/>
                  <a:ea typeface="+mn-ea"/>
                </a:endParaRPr>
              </a:p>
            </p:txBody>
          </p:sp>
          <p:cxnSp>
            <p:nvCxnSpPr>
              <p:cNvPr id="61489" name="Straight Connector 192"/>
              <p:cNvCxnSpPr>
                <a:cxnSpLocks noChangeShapeType="1"/>
              </p:cNvCxnSpPr>
              <p:nvPr/>
            </p:nvCxnSpPr>
            <p:spPr bwMode="auto">
              <a:xfrm flipH="1">
                <a:off x="2190097" y="2015680"/>
                <a:ext cx="6" cy="301939"/>
              </a:xfrm>
              <a:prstGeom prst="line">
                <a:avLst/>
              </a:prstGeom>
              <a:noFill/>
              <a:ln w="19050"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pic>
            <p:nvPicPr>
              <p:cNvPr id="61490"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7563" y="1759352"/>
                <a:ext cx="787318" cy="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55" name="组合 84"/>
            <p:cNvGrpSpPr/>
            <p:nvPr/>
          </p:nvGrpSpPr>
          <p:grpSpPr bwMode="auto">
            <a:xfrm>
              <a:off x="2884043" y="1471710"/>
              <a:ext cx="1126800" cy="1169576"/>
              <a:chOff x="2884043" y="1471710"/>
              <a:chExt cx="1126800" cy="1169576"/>
            </a:xfrm>
          </p:grpSpPr>
          <p:sp>
            <p:nvSpPr>
              <p:cNvPr id="61" name="Rectangle 8"/>
              <p:cNvSpPr>
                <a:spLocks noChangeArrowheads="1"/>
              </p:cNvSpPr>
              <p:nvPr/>
            </p:nvSpPr>
            <p:spPr bwMode="auto">
              <a:xfrm>
                <a:off x="2884043" y="1471710"/>
                <a:ext cx="1126800" cy="1169576"/>
              </a:xfrm>
              <a:prstGeom prst="flowChartAlternateProcess">
                <a:avLst/>
              </a:prstGeom>
              <a:gradFill flip="none" rotWithShape="1">
                <a:gsLst>
                  <a:gs pos="0">
                    <a:srgbClr val="DCDCDC"/>
                  </a:gs>
                  <a:gs pos="100000">
                    <a:srgbClr val="B4B4B4"/>
                  </a:gs>
                </a:gsLst>
                <a:path path="circle">
                  <a:fillToRect l="50000" t="50000" r="50000" b="50000"/>
                </a:path>
                <a:tileRect/>
              </a:gradFill>
              <a:ln w="9525" algn="ctr">
                <a:solidFill>
                  <a:srgbClr val="B4B4B4"/>
                </a:solidFill>
                <a:round/>
              </a:ln>
              <a:effectLst>
                <a:outerShdw blurRad="50800" dist="38100" dir="2700000" algn="tl" rotWithShape="0">
                  <a:prstClr val="black">
                    <a:alpha val="40000"/>
                  </a:prstClr>
                </a:outerShdw>
              </a:effectLst>
            </p:spPr>
            <p:txBody>
              <a:bodyPr wrap="none" lIns="91398" tIns="45701" rIns="91398" bIns="45701"/>
              <a:lstStyle/>
              <a:p>
                <a:pPr defTabSz="913765" eaLnBrk="1" fontAlgn="auto" hangingPunct="1">
                  <a:spcBef>
                    <a:spcPts val="0"/>
                  </a:spcBef>
                  <a:spcAft>
                    <a:spcPts val="0"/>
                  </a:spcAft>
                  <a:defRPr/>
                </a:pPr>
                <a:endParaRPr lang="zh-CN" altLang="en-US" sz="1800" kern="0" dirty="0">
                  <a:solidFill>
                    <a:srgbClr val="000000"/>
                  </a:solidFill>
                  <a:latin typeface="+mn-lt"/>
                  <a:ea typeface="+mn-ea"/>
                  <a:cs typeface="Arial" panose="020B0604020202020204" pitchFamily="34" charset="0"/>
                </a:endParaRPr>
              </a:p>
            </p:txBody>
          </p:sp>
          <p:sp>
            <p:nvSpPr>
              <p:cNvPr id="62" name="TextBox 61"/>
              <p:cNvSpPr txBox="1"/>
              <p:nvPr/>
            </p:nvSpPr>
            <p:spPr>
              <a:xfrm>
                <a:off x="3182906" y="1482294"/>
                <a:ext cx="565227" cy="211675"/>
              </a:xfrm>
              <a:prstGeom prst="rect">
                <a:avLst/>
              </a:prstGeom>
              <a:noFill/>
            </p:spPr>
            <p:txBody>
              <a:bodyPr>
                <a:spAutoFit/>
              </a:bodyPr>
              <a:lstStyle/>
              <a:p>
                <a:pPr algn="ctr" eaLnBrk="1" fontAlgn="auto" hangingPunct="1">
                  <a:spcBef>
                    <a:spcPts val="0"/>
                  </a:spcBef>
                  <a:spcAft>
                    <a:spcPts val="0"/>
                  </a:spcAft>
                  <a:defRPr/>
                </a:pPr>
                <a:r>
                  <a:rPr lang="en-US" altLang="zh-CN" sz="1050" b="1" kern="0" dirty="0">
                    <a:solidFill>
                      <a:srgbClr val="000000"/>
                    </a:solidFill>
                    <a:latin typeface="+mn-lt"/>
                    <a:ea typeface="+mn-ea"/>
                  </a:rPr>
                  <a:t>VM3</a:t>
                </a:r>
                <a:endParaRPr lang="en-US" sz="1050" b="1" kern="0" dirty="0">
                  <a:solidFill>
                    <a:srgbClr val="000000"/>
                  </a:solidFill>
                  <a:latin typeface="+mn-lt"/>
                  <a:ea typeface="+mn-ea"/>
                </a:endParaRPr>
              </a:p>
            </p:txBody>
          </p:sp>
          <p:sp>
            <p:nvSpPr>
              <p:cNvPr id="63" name="Rounded Rectangle 227"/>
              <p:cNvSpPr/>
              <p:nvPr/>
            </p:nvSpPr>
            <p:spPr bwMode="auto">
              <a:xfrm>
                <a:off x="2931767" y="2317619"/>
                <a:ext cx="1044735" cy="153511"/>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b="100000"/>
                </a:path>
                <a:tileRect t="-100000" r="-100000"/>
              </a:gradFill>
              <a:ln w="25400" cap="flat" cmpd="sng" algn="ctr">
                <a:noFill/>
                <a:prstDash val="solid"/>
                <a:headEnd type="none" w="med" len="med"/>
                <a:tailEnd type="none" w="med" len="med"/>
              </a:ln>
              <a:effectLst/>
            </p:spPr>
            <p:txBody>
              <a:bodyPr lIns="79200" tIns="39600" rIns="79200" bIns="39600" anchor="ctr"/>
              <a:lstStyle/>
              <a:p>
                <a:pPr algn="ctr" defTabSz="801370" eaLnBrk="1" hangingPunct="1">
                  <a:defRPr/>
                </a:pPr>
                <a:r>
                  <a:rPr lang="en-US" altLang="zh-CN" sz="900" b="1" kern="0" dirty="0">
                    <a:solidFill>
                      <a:schemeClr val="bg1"/>
                    </a:solidFill>
                    <a:latin typeface="+mn-lt"/>
                    <a:ea typeface="+mn-ea"/>
                  </a:rPr>
                  <a:t>vGPU</a:t>
                </a:r>
                <a:r>
                  <a:rPr lang="zh-CN" altLang="en-US" sz="900" b="1" kern="0" dirty="0">
                    <a:solidFill>
                      <a:schemeClr val="bg1"/>
                    </a:solidFill>
                    <a:latin typeface="+mn-lt"/>
                    <a:ea typeface="+mn-ea"/>
                  </a:rPr>
                  <a:t>驱动</a:t>
                </a:r>
                <a:endParaRPr lang="en-US" sz="900" b="1" kern="0" dirty="0">
                  <a:solidFill>
                    <a:schemeClr val="bg1"/>
                  </a:solidFill>
                  <a:latin typeface="+mn-lt"/>
                  <a:ea typeface="+mn-ea"/>
                </a:endParaRPr>
              </a:p>
            </p:txBody>
          </p:sp>
          <p:cxnSp>
            <p:nvCxnSpPr>
              <p:cNvPr id="61480" name="Straight Connector 228"/>
              <p:cNvCxnSpPr>
                <a:cxnSpLocks noChangeShapeType="1"/>
              </p:cNvCxnSpPr>
              <p:nvPr/>
            </p:nvCxnSpPr>
            <p:spPr bwMode="auto">
              <a:xfrm flipH="1">
                <a:off x="3454135" y="2015680"/>
                <a:ext cx="8" cy="301939"/>
              </a:xfrm>
              <a:prstGeom prst="line">
                <a:avLst/>
              </a:prstGeom>
              <a:noFill/>
              <a:ln w="19050"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pic>
            <p:nvPicPr>
              <p:cNvPr id="6148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5120" y="1759352"/>
                <a:ext cx="760957" cy="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56" name="组合 82"/>
            <p:cNvGrpSpPr/>
            <p:nvPr/>
          </p:nvGrpSpPr>
          <p:grpSpPr bwMode="auto">
            <a:xfrm>
              <a:off x="369383" y="1471710"/>
              <a:ext cx="1126800" cy="1169576"/>
              <a:chOff x="369383" y="1471710"/>
              <a:chExt cx="1126800" cy="1169576"/>
            </a:xfrm>
          </p:grpSpPr>
          <p:sp>
            <p:nvSpPr>
              <p:cNvPr id="55" name="Rectangle 8"/>
              <p:cNvSpPr>
                <a:spLocks noChangeArrowheads="1"/>
              </p:cNvSpPr>
              <p:nvPr/>
            </p:nvSpPr>
            <p:spPr bwMode="auto">
              <a:xfrm>
                <a:off x="369383" y="1471710"/>
                <a:ext cx="1126800" cy="1169576"/>
              </a:xfrm>
              <a:prstGeom prst="flowChartAlternateProcess">
                <a:avLst/>
              </a:prstGeom>
              <a:gradFill flip="none" rotWithShape="1">
                <a:gsLst>
                  <a:gs pos="0">
                    <a:srgbClr val="DCDCDC"/>
                  </a:gs>
                  <a:gs pos="100000">
                    <a:srgbClr val="B4B4B4"/>
                  </a:gs>
                </a:gsLst>
                <a:path path="circle">
                  <a:fillToRect l="50000" t="50000" r="50000" b="50000"/>
                </a:path>
                <a:tileRect/>
              </a:gradFill>
              <a:ln w="9525" algn="ctr">
                <a:solidFill>
                  <a:srgbClr val="B4B4B4"/>
                </a:solidFill>
                <a:round/>
              </a:ln>
              <a:effectLst>
                <a:outerShdw blurRad="50800" dist="38100" dir="2700000" algn="tl" rotWithShape="0">
                  <a:prstClr val="black">
                    <a:alpha val="40000"/>
                  </a:prstClr>
                </a:outerShdw>
              </a:effectLst>
            </p:spPr>
            <p:txBody>
              <a:bodyPr wrap="none" lIns="91398" tIns="45701" rIns="91398" bIns="45701"/>
              <a:lstStyle/>
              <a:p>
                <a:pPr defTabSz="913765" eaLnBrk="1" fontAlgn="auto" hangingPunct="1">
                  <a:spcBef>
                    <a:spcPts val="0"/>
                  </a:spcBef>
                  <a:spcAft>
                    <a:spcPts val="0"/>
                  </a:spcAft>
                  <a:defRPr/>
                </a:pPr>
                <a:endParaRPr lang="zh-CN" altLang="en-US" sz="1800" kern="0" dirty="0">
                  <a:solidFill>
                    <a:srgbClr val="000000"/>
                  </a:solidFill>
                  <a:latin typeface="+mn-lt"/>
                  <a:ea typeface="+mn-ea"/>
                  <a:cs typeface="Arial" panose="020B0604020202020204" pitchFamily="34" charset="0"/>
                </a:endParaRPr>
              </a:p>
            </p:txBody>
          </p:sp>
          <p:sp>
            <p:nvSpPr>
              <p:cNvPr id="56" name="TextBox 55"/>
              <p:cNvSpPr txBox="1"/>
              <p:nvPr/>
            </p:nvSpPr>
            <p:spPr>
              <a:xfrm>
                <a:off x="471088" y="1482294"/>
                <a:ext cx="939928" cy="211675"/>
              </a:xfrm>
              <a:prstGeom prst="rect">
                <a:avLst/>
              </a:prstGeom>
              <a:noFill/>
            </p:spPr>
            <p:txBody>
              <a:bodyPr>
                <a:spAutoFit/>
              </a:bodyPr>
              <a:lstStyle/>
              <a:p>
                <a:pPr algn="ctr" eaLnBrk="1" fontAlgn="auto" hangingPunct="1">
                  <a:spcBef>
                    <a:spcPts val="0"/>
                  </a:spcBef>
                  <a:spcAft>
                    <a:spcPts val="0"/>
                  </a:spcAft>
                  <a:defRPr/>
                </a:pPr>
                <a:r>
                  <a:rPr lang="en-US" altLang="zh-CN" sz="1050" b="1" kern="0" dirty="0">
                    <a:solidFill>
                      <a:srgbClr val="000000"/>
                    </a:solidFill>
                    <a:latin typeface="+mn-lt"/>
                    <a:ea typeface="+mn-ea"/>
                  </a:rPr>
                  <a:t>VM1</a:t>
                </a:r>
                <a:endParaRPr lang="en-US" sz="1050" b="1" kern="0" dirty="0">
                  <a:solidFill>
                    <a:srgbClr val="000000"/>
                  </a:solidFill>
                  <a:latin typeface="+mn-lt"/>
                  <a:ea typeface="+mn-ea"/>
                </a:endParaRPr>
              </a:p>
            </p:txBody>
          </p:sp>
          <p:sp>
            <p:nvSpPr>
              <p:cNvPr id="44" name="Rounded Rectangle 169"/>
              <p:cNvSpPr/>
              <p:nvPr/>
            </p:nvSpPr>
            <p:spPr bwMode="auto">
              <a:xfrm>
                <a:off x="409367" y="2317619"/>
                <a:ext cx="1044735" cy="154800"/>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b="100000"/>
                </a:path>
                <a:tileRect t="-100000" r="-100000"/>
              </a:gradFill>
              <a:ln w="25400" cap="flat" cmpd="sng" algn="ctr">
                <a:noFill/>
                <a:prstDash val="solid"/>
                <a:headEnd type="none" w="med" len="med"/>
                <a:tailEnd type="none" w="med" len="med"/>
              </a:ln>
              <a:effectLst/>
            </p:spPr>
            <p:txBody>
              <a:bodyPr lIns="79200" tIns="39600" rIns="79200" bIns="39600" anchor="ctr"/>
              <a:lstStyle/>
              <a:p>
                <a:pPr algn="ctr" defTabSz="801370" eaLnBrk="1" hangingPunct="1">
                  <a:defRPr/>
                </a:pPr>
                <a:r>
                  <a:rPr lang="en-US" altLang="zh-CN" sz="900" b="1" kern="0" dirty="0">
                    <a:solidFill>
                      <a:schemeClr val="bg1"/>
                    </a:solidFill>
                    <a:latin typeface="+mn-lt"/>
                    <a:ea typeface="+mn-ea"/>
                  </a:rPr>
                  <a:t>vGPU</a:t>
                </a:r>
                <a:r>
                  <a:rPr lang="zh-CN" altLang="en-US" sz="900" b="1" kern="0" dirty="0">
                    <a:solidFill>
                      <a:schemeClr val="bg1"/>
                    </a:solidFill>
                    <a:latin typeface="+mn-lt"/>
                    <a:ea typeface="+mn-ea"/>
                  </a:rPr>
                  <a:t>驱动</a:t>
                </a:r>
                <a:endParaRPr lang="en-US" sz="900" b="1" kern="0" dirty="0">
                  <a:solidFill>
                    <a:schemeClr val="bg1"/>
                  </a:solidFill>
                  <a:latin typeface="+mn-lt"/>
                  <a:ea typeface="+mn-ea"/>
                </a:endParaRPr>
              </a:p>
            </p:txBody>
          </p:sp>
          <p:cxnSp>
            <p:nvCxnSpPr>
              <p:cNvPr id="61471" name="Straight Connector 192"/>
              <p:cNvCxnSpPr>
                <a:cxnSpLocks noChangeShapeType="1"/>
              </p:cNvCxnSpPr>
              <p:nvPr/>
            </p:nvCxnSpPr>
            <p:spPr bwMode="auto">
              <a:xfrm flipH="1">
                <a:off x="911415" y="2033506"/>
                <a:ext cx="6" cy="301940"/>
              </a:xfrm>
              <a:prstGeom prst="line">
                <a:avLst/>
              </a:prstGeom>
              <a:noFill/>
              <a:ln w="19050"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pic>
            <p:nvPicPr>
              <p:cNvPr id="6147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98" y="1759352"/>
                <a:ext cx="777228" cy="43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8" name="直接箭头连接符 47"/>
            <p:cNvCxnSpPr/>
            <p:nvPr/>
          </p:nvCxnSpPr>
          <p:spPr bwMode="auto">
            <a:xfrm>
              <a:off x="931525" y="2471875"/>
              <a:ext cx="1587" cy="1109971"/>
            </a:xfrm>
            <a:prstGeom prst="straightConnector1">
              <a:avLst/>
            </a:prstGeom>
            <a:ln w="15875">
              <a:prstDash val="sysDash"/>
              <a:headEnd type="stealth"/>
              <a:tailEnd type="stealt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auto">
            <a:xfrm>
              <a:off x="2190583" y="2470551"/>
              <a:ext cx="0" cy="1111294"/>
            </a:xfrm>
            <a:prstGeom prst="straightConnector1">
              <a:avLst/>
            </a:prstGeom>
            <a:ln w="15875">
              <a:prstDash val="sysDash"/>
              <a:headEnd type="stealth"/>
              <a:tailEnd type="stealt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bwMode="auto">
            <a:xfrm flipH="1">
              <a:off x="3448053" y="2470551"/>
              <a:ext cx="6351" cy="1111294"/>
            </a:xfrm>
            <a:prstGeom prst="straightConnector1">
              <a:avLst/>
            </a:prstGeom>
            <a:ln w="15875">
              <a:prstDash val="sysDash"/>
              <a:headEnd type="stealth"/>
              <a:tailEnd type="stealt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bwMode="auto">
            <a:xfrm>
              <a:off x="739411" y="2930945"/>
              <a:ext cx="2930922" cy="226228"/>
            </a:xfrm>
            <a:prstGeom prst="roundRect">
              <a:avLst/>
            </a:prstGeom>
            <a:solidFill>
              <a:schemeClr val="bg2">
                <a:lumMod val="20000"/>
                <a:lumOff val="80000"/>
              </a:schemeClr>
            </a:solidFill>
            <a:ln w="6350"/>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nchor="ctr"/>
            <a:lstStyle/>
            <a:p>
              <a:pPr algn="ctr" eaLnBrk="1" hangingPunct="1">
                <a:buClr>
                  <a:srgbClr val="CC9900"/>
                </a:buClr>
                <a:defRPr/>
              </a:pPr>
              <a:r>
                <a:rPr lang="en-US" altLang="zh-CN" sz="1050" dirty="0">
                  <a:solidFill>
                    <a:schemeClr val="tx1"/>
                  </a:solidFill>
                </a:rPr>
                <a:t>vCPU SUPPORT</a:t>
              </a:r>
              <a:endParaRPr lang="zh-CN" altLang="en-US" sz="1050" dirty="0">
                <a:solidFill>
                  <a:schemeClr val="tx1"/>
                </a:solidFill>
              </a:endParaRPr>
            </a:p>
          </p:txBody>
        </p:sp>
        <p:sp>
          <p:nvSpPr>
            <p:cNvPr id="79" name="矩形 78"/>
            <p:cNvSpPr/>
            <p:nvPr/>
          </p:nvSpPr>
          <p:spPr bwMode="auto">
            <a:xfrm>
              <a:off x="761639" y="3596398"/>
              <a:ext cx="323894" cy="243426"/>
            </a:xfrm>
            <a:prstGeom prst="rect">
              <a:avLst/>
            </a:prstGeom>
            <a:solidFill>
              <a:srgbClr val="FF0000"/>
            </a:solidFill>
            <a:ln>
              <a:noFill/>
            </a:ln>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lIns="0" tIns="36000" rIns="0" bIns="0"/>
            <a:lstStyle/>
            <a:p>
              <a:pPr algn="ctr" eaLnBrk="1" hangingPunct="1">
                <a:buClr>
                  <a:srgbClr val="CC9900"/>
                </a:buClr>
                <a:defRPr/>
              </a:pPr>
              <a:r>
                <a:rPr lang="en-US" altLang="zh-CN" sz="1050" dirty="0">
                  <a:solidFill>
                    <a:schemeClr val="tx1"/>
                  </a:solidFill>
                </a:rPr>
                <a:t>vGPU</a:t>
              </a:r>
              <a:endParaRPr lang="zh-CN" altLang="en-US" sz="1050" dirty="0">
                <a:solidFill>
                  <a:schemeClr val="tx1"/>
                </a:solidFill>
              </a:endParaRPr>
            </a:p>
          </p:txBody>
        </p:sp>
        <p:sp>
          <p:nvSpPr>
            <p:cNvPr id="81" name="矩形 80"/>
            <p:cNvSpPr/>
            <p:nvPr/>
          </p:nvSpPr>
          <p:spPr bwMode="auto">
            <a:xfrm>
              <a:off x="2031811" y="3596398"/>
              <a:ext cx="323894" cy="243426"/>
            </a:xfrm>
            <a:prstGeom prst="rect">
              <a:avLst/>
            </a:prstGeom>
            <a:solidFill>
              <a:srgbClr val="FF0000"/>
            </a:solidFill>
            <a:ln>
              <a:noFill/>
            </a:ln>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lIns="0" tIns="36000" rIns="0" bIns="0"/>
            <a:lstStyle/>
            <a:p>
              <a:pPr algn="ctr" eaLnBrk="1" hangingPunct="1">
                <a:buClr>
                  <a:srgbClr val="CC9900"/>
                </a:buClr>
                <a:defRPr/>
              </a:pPr>
              <a:r>
                <a:rPr lang="en-US" altLang="zh-CN" sz="1050" dirty="0">
                  <a:solidFill>
                    <a:schemeClr val="tx1"/>
                  </a:solidFill>
                </a:rPr>
                <a:t>vGPU</a:t>
              </a:r>
              <a:endParaRPr lang="zh-CN" altLang="en-US" sz="1050" dirty="0">
                <a:solidFill>
                  <a:schemeClr val="tx1"/>
                </a:solidFill>
              </a:endParaRPr>
            </a:p>
          </p:txBody>
        </p:sp>
        <p:sp>
          <p:nvSpPr>
            <p:cNvPr id="82" name="矩形 81"/>
            <p:cNvSpPr/>
            <p:nvPr/>
          </p:nvSpPr>
          <p:spPr bwMode="auto">
            <a:xfrm>
              <a:off x="3281344" y="3596398"/>
              <a:ext cx="323894" cy="243426"/>
            </a:xfrm>
            <a:prstGeom prst="rect">
              <a:avLst/>
            </a:prstGeom>
            <a:solidFill>
              <a:srgbClr val="FF0000"/>
            </a:solidFill>
            <a:ln>
              <a:noFill/>
            </a:ln>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lIns="0" tIns="36000" rIns="0" bIns="0"/>
            <a:lstStyle/>
            <a:p>
              <a:pPr algn="ctr" eaLnBrk="1" hangingPunct="1">
                <a:buClr>
                  <a:srgbClr val="CC9900"/>
                </a:buClr>
                <a:defRPr/>
              </a:pPr>
              <a:r>
                <a:rPr lang="en-US" altLang="zh-CN" sz="1050" dirty="0">
                  <a:solidFill>
                    <a:schemeClr val="tx1"/>
                  </a:solidFill>
                </a:rPr>
                <a:t>vGPU</a:t>
              </a:r>
              <a:endParaRPr lang="zh-CN" altLang="en-US" sz="1050" dirty="0">
                <a:solidFill>
                  <a:schemeClr val="tx1"/>
                </a:solidFill>
              </a:endParaRP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标题 78"/>
          <p:cNvSpPr>
            <a:spLocks noGrp="1"/>
          </p:cNvSpPr>
          <p:nvPr>
            <p:ph type="title"/>
          </p:nvPr>
        </p:nvSpPr>
        <p:spPr/>
        <p:txBody>
          <a:bodyPr/>
          <a:lstStyle/>
          <a:p>
            <a:pPr>
              <a:defRPr/>
            </a:pPr>
            <a:r>
              <a:rPr lang="zh-CN" altLang="en-US" dirty="0" smtClean="0">
                <a:latin typeface="+mn-lt"/>
              </a:rPr>
              <a:t>虚拟机远程挂载光驱</a:t>
            </a:r>
            <a:endParaRPr lang="zh-CN" altLang="en-US" dirty="0" smtClean="0">
              <a:latin typeface="+mn-lt"/>
            </a:endParaRPr>
          </a:p>
        </p:txBody>
      </p:sp>
      <p:grpSp>
        <p:nvGrpSpPr>
          <p:cNvPr id="63491" name="组合 27"/>
          <p:cNvGrpSpPr/>
          <p:nvPr/>
        </p:nvGrpSpPr>
        <p:grpSpPr bwMode="auto">
          <a:xfrm>
            <a:off x="717550" y="1428750"/>
            <a:ext cx="3727450" cy="4281488"/>
            <a:chOff x="716845" y="902313"/>
            <a:chExt cx="1595407" cy="1655381"/>
          </a:xfrm>
        </p:grpSpPr>
        <p:sp>
          <p:nvSpPr>
            <p:cNvPr id="63501" name="矩形 13"/>
            <p:cNvSpPr>
              <a:spLocks noChangeArrowheads="1"/>
            </p:cNvSpPr>
            <p:nvPr/>
          </p:nvSpPr>
          <p:spPr bwMode="auto">
            <a:xfrm>
              <a:off x="729076" y="1866571"/>
              <a:ext cx="1583176" cy="326534"/>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endParaRPr lang="zh-CN" altLang="en-US" sz="1400" b="1" smtClean="0">
                <a:solidFill>
                  <a:srgbClr val="2D2015"/>
                </a:solidFill>
                <a:latin typeface="+mn-lt"/>
                <a:ea typeface="+mn-ea"/>
              </a:endParaRPr>
            </a:p>
          </p:txBody>
        </p:sp>
        <p:grpSp>
          <p:nvGrpSpPr>
            <p:cNvPr id="63502" name="组合 44"/>
            <p:cNvGrpSpPr/>
            <p:nvPr/>
          </p:nvGrpSpPr>
          <p:grpSpPr bwMode="auto">
            <a:xfrm>
              <a:off x="741061" y="903963"/>
              <a:ext cx="457283" cy="914901"/>
              <a:chOff x="1685925" y="1203750"/>
              <a:chExt cx="485775" cy="815181"/>
            </a:xfrm>
          </p:grpSpPr>
          <p:sp>
            <p:nvSpPr>
              <p:cNvPr id="63512" name="Rectangle 8"/>
              <p:cNvSpPr>
                <a:spLocks noChangeArrowheads="1"/>
              </p:cNvSpPr>
              <p:nvPr/>
            </p:nvSpPr>
            <p:spPr bwMode="auto">
              <a:xfrm>
                <a:off x="1686186" y="1203921"/>
                <a:ext cx="485779" cy="814860"/>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63513" name="TextBox 170"/>
              <p:cNvSpPr txBox="1">
                <a:spLocks noChangeArrowheads="1"/>
              </p:cNvSpPr>
              <p:nvPr/>
            </p:nvSpPr>
            <p:spPr bwMode="auto">
              <a:xfrm>
                <a:off x="1686186" y="1279938"/>
                <a:ext cx="485779" cy="847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grpSp>
        <p:grpSp>
          <p:nvGrpSpPr>
            <p:cNvPr id="63503" name="组合 73"/>
            <p:cNvGrpSpPr/>
            <p:nvPr/>
          </p:nvGrpSpPr>
          <p:grpSpPr bwMode="auto">
            <a:xfrm>
              <a:off x="1832991" y="902313"/>
              <a:ext cx="459029" cy="914901"/>
              <a:chOff x="1145843" y="976291"/>
              <a:chExt cx="459029" cy="1097881"/>
            </a:xfrm>
          </p:grpSpPr>
          <p:sp>
            <p:nvSpPr>
              <p:cNvPr id="63509" name="Rectangle 8"/>
              <p:cNvSpPr>
                <a:spLocks noChangeArrowheads="1"/>
              </p:cNvSpPr>
              <p:nvPr/>
            </p:nvSpPr>
            <p:spPr bwMode="auto">
              <a:xfrm>
                <a:off x="1146075" y="976291"/>
                <a:ext cx="458645" cy="109818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63510" name="TextBox 170"/>
              <p:cNvSpPr txBox="1">
                <a:spLocks noChangeArrowheads="1"/>
              </p:cNvSpPr>
              <p:nvPr/>
            </p:nvSpPr>
            <p:spPr bwMode="auto">
              <a:xfrm>
                <a:off x="1146075" y="1078671"/>
                <a:ext cx="458645" cy="1149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63511"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504" name="组合 73"/>
            <p:cNvGrpSpPr/>
            <p:nvPr/>
          </p:nvGrpSpPr>
          <p:grpSpPr bwMode="auto">
            <a:xfrm>
              <a:off x="1288704" y="903963"/>
              <a:ext cx="459029" cy="914901"/>
              <a:chOff x="1145843" y="976291"/>
              <a:chExt cx="459029" cy="1097881"/>
            </a:xfrm>
          </p:grpSpPr>
          <p:sp>
            <p:nvSpPr>
              <p:cNvPr id="63506" name="Rectangle 8"/>
              <p:cNvSpPr>
                <a:spLocks noChangeArrowheads="1"/>
              </p:cNvSpPr>
              <p:nvPr/>
            </p:nvSpPr>
            <p:spPr bwMode="auto">
              <a:xfrm>
                <a:off x="1146102" y="976521"/>
                <a:ext cx="458646" cy="1097449"/>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63507" name="TextBox 170"/>
              <p:cNvSpPr txBox="1">
                <a:spLocks noChangeArrowheads="1"/>
              </p:cNvSpPr>
              <p:nvPr/>
            </p:nvSpPr>
            <p:spPr bwMode="auto">
              <a:xfrm>
                <a:off x="1146102" y="1078900"/>
                <a:ext cx="458646" cy="11416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63508"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0846" y="1478158"/>
                <a:ext cx="381000" cy="5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50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845" y="2265408"/>
              <a:ext cx="1592008" cy="29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2" name="矩形 28"/>
          <p:cNvSpPr>
            <a:spLocks noChangeArrowheads="1"/>
          </p:cNvSpPr>
          <p:nvPr/>
        </p:nvSpPr>
        <p:spPr bwMode="auto">
          <a:xfrm>
            <a:off x="1646238" y="4111625"/>
            <a:ext cx="187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2000" b="1" smtClean="0">
                <a:solidFill>
                  <a:srgbClr val="2D2015"/>
                </a:solidFill>
                <a:latin typeface="+mn-lt"/>
                <a:ea typeface="+mn-ea"/>
              </a:rPr>
              <a:t>FusionCompute</a:t>
            </a:r>
            <a:endParaRPr lang="zh-CN" altLang="en-US" sz="2000" b="1" smtClean="0">
              <a:solidFill>
                <a:srgbClr val="2D2015"/>
              </a:solidFill>
              <a:latin typeface="+mn-lt"/>
              <a:ea typeface="+mn-ea"/>
            </a:endParaRPr>
          </a:p>
        </p:txBody>
      </p:sp>
      <p:pic>
        <p:nvPicPr>
          <p:cNvPr id="308228" name="Picture 4" descr="http://t10.baidu.com/it/u=390962477,2387143834&amp;fm=23&amp;gp=0.jpg"/>
          <p:cNvPicPr>
            <a:picLocks noChangeAspect="1" noChangeArrowheads="1"/>
          </p:cNvPicPr>
          <p:nvPr/>
        </p:nvPicPr>
        <p:blipFill>
          <a:blip r:embed="rId3" cstate="print"/>
          <a:srcRect/>
          <a:stretch>
            <a:fillRect/>
          </a:stretch>
        </p:blipFill>
        <p:spPr bwMode="auto">
          <a:xfrm>
            <a:off x="7013575" y="2194573"/>
            <a:ext cx="1822449" cy="1457959"/>
          </a:xfrm>
          <a:prstGeom prst="rect">
            <a:avLst/>
          </a:prstGeom>
          <a:ln>
            <a:noFill/>
          </a:ln>
          <a:effectLst>
            <a:softEdge rad="112500"/>
          </a:effectLst>
        </p:spPr>
      </p:pic>
      <p:pic>
        <p:nvPicPr>
          <p:cNvPr id="63494" name="Picture 7" descr="F:\PIC\16：10_PPT_pic\ICOS\windows-7-earth-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4175" y="2671763"/>
            <a:ext cx="1522413"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任意多边形 33"/>
          <p:cNvSpPr/>
          <p:nvPr/>
        </p:nvSpPr>
        <p:spPr bwMode="auto">
          <a:xfrm>
            <a:off x="3759200" y="3729038"/>
            <a:ext cx="2305050" cy="760412"/>
          </a:xfrm>
          <a:custGeom>
            <a:avLst/>
            <a:gdLst>
              <a:gd name="connsiteX0" fmla="*/ 84667 w 2305756"/>
              <a:gd name="connsiteY0" fmla="*/ 0 h 633589"/>
              <a:gd name="connsiteX1" fmla="*/ 321733 w 2305756"/>
              <a:gd name="connsiteY1" fmla="*/ 592667 h 633589"/>
              <a:gd name="connsiteX2" fmla="*/ 2015067 w 2305756"/>
              <a:gd name="connsiteY2" fmla="*/ 245534 h 633589"/>
              <a:gd name="connsiteX3" fmla="*/ 2065867 w 2305756"/>
              <a:gd name="connsiteY3" fmla="*/ 220134 h 633589"/>
              <a:gd name="connsiteX4" fmla="*/ 2065867 w 2305756"/>
              <a:gd name="connsiteY4" fmla="*/ 220134 h 633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756" h="633589">
                <a:moveTo>
                  <a:pt x="84667" y="0"/>
                </a:moveTo>
                <a:cubicBezTo>
                  <a:pt x="42333" y="275872"/>
                  <a:pt x="0" y="551745"/>
                  <a:pt x="321733" y="592667"/>
                </a:cubicBezTo>
                <a:cubicBezTo>
                  <a:pt x="643466" y="633589"/>
                  <a:pt x="1724378" y="307623"/>
                  <a:pt x="2015067" y="245534"/>
                </a:cubicBezTo>
                <a:cubicBezTo>
                  <a:pt x="2305756" y="183445"/>
                  <a:pt x="2065867" y="220134"/>
                  <a:pt x="2065867" y="220134"/>
                </a:cubicBezTo>
                <a:lnTo>
                  <a:pt x="2065867" y="220134"/>
                </a:lnTo>
              </a:path>
            </a:pathLst>
          </a:custGeom>
          <a:ln w="28575">
            <a:solidFill>
              <a:srgbClr val="00B0F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anchor="ctr"/>
          <a:lstStyle/>
          <a:p>
            <a:pPr algn="ctr" eaLnBrk="1" hangingPunct="1">
              <a:defRPr/>
            </a:pPr>
            <a:endParaRPr lang="zh-CN" altLang="en-US"/>
          </a:p>
        </p:txBody>
      </p:sp>
      <p:sp>
        <p:nvSpPr>
          <p:cNvPr id="35" name="任意多边形 34"/>
          <p:cNvSpPr/>
          <p:nvPr/>
        </p:nvSpPr>
        <p:spPr bwMode="auto">
          <a:xfrm>
            <a:off x="2235200" y="3759200"/>
            <a:ext cx="3817938" cy="974725"/>
          </a:xfrm>
          <a:custGeom>
            <a:avLst/>
            <a:gdLst>
              <a:gd name="connsiteX0" fmla="*/ 262467 w 3818467"/>
              <a:gd name="connsiteY0" fmla="*/ 0 h 812800"/>
              <a:gd name="connsiteX1" fmla="*/ 355600 w 3818467"/>
              <a:gd name="connsiteY1" fmla="*/ 651934 h 812800"/>
              <a:gd name="connsiteX2" fmla="*/ 2396067 w 3818467"/>
              <a:gd name="connsiteY2" fmla="*/ 745067 h 812800"/>
              <a:gd name="connsiteX3" fmla="*/ 3818467 w 3818467"/>
              <a:gd name="connsiteY3" fmla="*/ 245534 h 812800"/>
              <a:gd name="connsiteX4" fmla="*/ 3818467 w 3818467"/>
              <a:gd name="connsiteY4" fmla="*/ 245534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467" h="812800">
                <a:moveTo>
                  <a:pt x="262467" y="0"/>
                </a:moveTo>
                <a:cubicBezTo>
                  <a:pt x="131233" y="263878"/>
                  <a:pt x="0" y="527756"/>
                  <a:pt x="355600" y="651934"/>
                </a:cubicBezTo>
                <a:cubicBezTo>
                  <a:pt x="711200" y="776112"/>
                  <a:pt x="1818923" y="812800"/>
                  <a:pt x="2396067" y="745067"/>
                </a:cubicBezTo>
                <a:cubicBezTo>
                  <a:pt x="2973212" y="677334"/>
                  <a:pt x="3818467" y="245534"/>
                  <a:pt x="3818467" y="245534"/>
                </a:cubicBezTo>
                <a:lnTo>
                  <a:pt x="3818467" y="245534"/>
                </a:lnTo>
              </a:path>
            </a:pathLst>
          </a:custGeom>
          <a:ln w="28575">
            <a:solidFill>
              <a:srgbClr val="00B0F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anchor="ctr"/>
          <a:lstStyle/>
          <a:p>
            <a:pPr algn="ctr" eaLnBrk="1" hangingPunct="1">
              <a:defRPr/>
            </a:pPr>
            <a:endParaRPr lang="zh-CN" altLang="en-US"/>
          </a:p>
        </p:txBody>
      </p:sp>
      <p:sp>
        <p:nvSpPr>
          <p:cNvPr id="36" name="任意多边形 35"/>
          <p:cNvSpPr/>
          <p:nvPr/>
        </p:nvSpPr>
        <p:spPr bwMode="auto">
          <a:xfrm>
            <a:off x="444500" y="3687763"/>
            <a:ext cx="5888038" cy="1171575"/>
          </a:xfrm>
          <a:custGeom>
            <a:avLst/>
            <a:gdLst>
              <a:gd name="connsiteX0" fmla="*/ 876300 w 5888567"/>
              <a:gd name="connsiteY0" fmla="*/ 0 h 976490"/>
              <a:gd name="connsiteX1" fmla="*/ 571500 w 5888567"/>
              <a:gd name="connsiteY1" fmla="*/ 609600 h 976490"/>
              <a:gd name="connsiteX2" fmla="*/ 4305300 w 5888567"/>
              <a:gd name="connsiteY2" fmla="*/ 931334 h 976490"/>
              <a:gd name="connsiteX3" fmla="*/ 5888567 w 5888567"/>
              <a:gd name="connsiteY3" fmla="*/ 338667 h 976490"/>
              <a:gd name="connsiteX4" fmla="*/ 5888567 w 5888567"/>
              <a:gd name="connsiteY4" fmla="*/ 338667 h 976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567" h="976490">
                <a:moveTo>
                  <a:pt x="876300" y="0"/>
                </a:moveTo>
                <a:cubicBezTo>
                  <a:pt x="438150" y="227189"/>
                  <a:pt x="0" y="454378"/>
                  <a:pt x="571500" y="609600"/>
                </a:cubicBezTo>
                <a:cubicBezTo>
                  <a:pt x="1143000" y="764822"/>
                  <a:pt x="3419122" y="976490"/>
                  <a:pt x="4305300" y="931334"/>
                </a:cubicBezTo>
                <a:cubicBezTo>
                  <a:pt x="5191478" y="886178"/>
                  <a:pt x="5888567" y="338667"/>
                  <a:pt x="5888567" y="338667"/>
                </a:cubicBezTo>
                <a:lnTo>
                  <a:pt x="5888567" y="338667"/>
                </a:lnTo>
              </a:path>
            </a:pathLst>
          </a:custGeom>
          <a:ln w="28575">
            <a:solidFill>
              <a:srgbClr val="00B0F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anchor="ctr"/>
          <a:lstStyle/>
          <a:p>
            <a:pPr algn="ctr" eaLnBrk="1" hangingPunct="1">
              <a:defRPr/>
            </a:pPr>
            <a:endParaRPr lang="zh-CN" altLang="en-US"/>
          </a:p>
        </p:txBody>
      </p:sp>
      <p:sp>
        <p:nvSpPr>
          <p:cNvPr id="37" name="任意多边形 36"/>
          <p:cNvSpPr/>
          <p:nvPr/>
        </p:nvSpPr>
        <p:spPr bwMode="auto">
          <a:xfrm>
            <a:off x="6731000" y="3281363"/>
            <a:ext cx="865188" cy="214312"/>
          </a:xfrm>
          <a:custGeom>
            <a:avLst/>
            <a:gdLst>
              <a:gd name="connsiteX0" fmla="*/ 0 w 865011"/>
              <a:gd name="connsiteY0" fmla="*/ 177800 h 177800"/>
              <a:gd name="connsiteX1" fmla="*/ 431800 w 865011"/>
              <a:gd name="connsiteY1" fmla="*/ 152400 h 177800"/>
              <a:gd name="connsiteX2" fmla="*/ 804333 w 865011"/>
              <a:gd name="connsiteY2" fmla="*/ 33867 h 177800"/>
              <a:gd name="connsiteX3" fmla="*/ 795867 w 865011"/>
              <a:gd name="connsiteY3" fmla="*/ 0 h 177800"/>
            </a:gdLst>
            <a:ahLst/>
            <a:cxnLst>
              <a:cxn ang="0">
                <a:pos x="connsiteX0" y="connsiteY0"/>
              </a:cxn>
              <a:cxn ang="0">
                <a:pos x="connsiteX1" y="connsiteY1"/>
              </a:cxn>
              <a:cxn ang="0">
                <a:pos x="connsiteX2" y="connsiteY2"/>
              </a:cxn>
              <a:cxn ang="0">
                <a:pos x="connsiteX3" y="connsiteY3"/>
              </a:cxn>
            </a:cxnLst>
            <a:rect l="l" t="t" r="r" b="b"/>
            <a:pathLst>
              <a:path w="865011" h="177800">
                <a:moveTo>
                  <a:pt x="0" y="177800"/>
                </a:moveTo>
                <a:cubicBezTo>
                  <a:pt x="148872" y="177094"/>
                  <a:pt x="297745" y="176389"/>
                  <a:pt x="431800" y="152400"/>
                </a:cubicBezTo>
                <a:cubicBezTo>
                  <a:pt x="565855" y="128411"/>
                  <a:pt x="743655" y="59267"/>
                  <a:pt x="804333" y="33867"/>
                </a:cubicBezTo>
                <a:cubicBezTo>
                  <a:pt x="865011" y="8467"/>
                  <a:pt x="830439" y="4233"/>
                  <a:pt x="795867" y="0"/>
                </a:cubicBezTo>
              </a:path>
            </a:pathLst>
          </a:custGeom>
          <a:ln w="57150">
            <a:solidFill>
              <a:srgbClr val="00B05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anchor="ctr"/>
          <a:lstStyle/>
          <a:p>
            <a:pPr algn="ctr" eaLnBrk="1" hangingPunct="1">
              <a:defRPr/>
            </a:pPr>
            <a:endParaRPr lang="zh-CN" altLang="en-US"/>
          </a:p>
        </p:txBody>
      </p:sp>
      <p:sp>
        <p:nvSpPr>
          <p:cNvPr id="38" name="矩形 37"/>
          <p:cNvSpPr/>
          <p:nvPr/>
        </p:nvSpPr>
        <p:spPr>
          <a:xfrm>
            <a:off x="4938713" y="4368800"/>
            <a:ext cx="3960812" cy="1154113"/>
          </a:xfrm>
          <a:prstGeom prst="rect">
            <a:avLst/>
          </a:prstGeom>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endParaRPr lang="en-US" altLang="zh-CN" sz="160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600" b="1" kern="0" dirty="0">
                <a:solidFill>
                  <a:srgbClr val="990000"/>
                </a:solidFill>
                <a:latin typeface="+mn-lt"/>
                <a:ea typeface="+mn-ea"/>
              </a:rPr>
              <a:t> 价值 </a:t>
            </a:r>
            <a:endParaRPr lang="en-US" altLang="zh-CN" sz="16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kern="0" dirty="0">
                <a:solidFill>
                  <a:sysClr val="windowText" lastClr="000000"/>
                </a:solidFill>
                <a:latin typeface="+mn-lt"/>
                <a:ea typeface="+mn-ea"/>
              </a:rPr>
              <a:t> 方便虚拟机安装物理光盘上的应用软件与系统</a:t>
            </a:r>
            <a:endParaRPr lang="zh-CN" altLang="en-US" sz="1400" kern="0" dirty="0">
              <a:solidFill>
                <a:sysClr val="windowText" lastClr="000000"/>
              </a:solidFill>
              <a:latin typeface="+mn-lt"/>
              <a:ea typeface="+mn-ea"/>
            </a:endParaRPr>
          </a:p>
        </p:txBody>
      </p:sp>
      <p:pic>
        <p:nvPicPr>
          <p:cNvPr id="6350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000" y="2514600"/>
            <a:ext cx="8509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altLang="zh-CN" sz="3200" dirty="0" smtClean="0">
                <a:latin typeface="+mn-lt"/>
              </a:rPr>
              <a:t>VIMS</a:t>
            </a:r>
            <a:r>
              <a:rPr lang="zh-CN" altLang="en-US" sz="3200" dirty="0" smtClean="0">
                <a:latin typeface="+mn-lt"/>
              </a:rPr>
              <a:t>虚拟集群存储文件系统</a:t>
            </a:r>
            <a:endParaRPr lang="zh-CN" altLang="en-US" sz="2400" dirty="0" smtClean="0">
              <a:latin typeface="+mn-lt"/>
            </a:endParaRPr>
          </a:p>
        </p:txBody>
      </p:sp>
      <p:sp>
        <p:nvSpPr>
          <p:cNvPr id="5" name="AutoShape 3"/>
          <p:cNvSpPr>
            <a:spLocks noChangeArrowheads="1"/>
          </p:cNvSpPr>
          <p:nvPr/>
        </p:nvSpPr>
        <p:spPr bwMode="auto">
          <a:xfrm>
            <a:off x="684213" y="5516563"/>
            <a:ext cx="8135937" cy="504825"/>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ln>
          <a:effectLst>
            <a:outerShdw dist="35921" dir="2700000" algn="ctr" rotWithShape="0">
              <a:srgbClr val="808080">
                <a:alpha val="50000"/>
              </a:srgbClr>
            </a:outerShdw>
          </a:effectLst>
        </p:spPr>
        <p:txBody>
          <a:bodyPr lIns="81895" tIns="42588" rIns="81895" bIns="42588" anchor="ctr"/>
          <a:lstStyle/>
          <a:p>
            <a:pPr algn="ctr" eaLnBrk="1" fontAlgn="auto" hangingPunct="1">
              <a:lnSpc>
                <a:spcPct val="150000"/>
              </a:lnSpc>
              <a:spcBef>
                <a:spcPts val="0"/>
              </a:spcBef>
              <a:spcAft>
                <a:spcPts val="0"/>
              </a:spcAft>
              <a:buSzPct val="80000"/>
              <a:defRPr/>
            </a:pPr>
            <a:r>
              <a:rPr lang="zh-CN" altLang="en-US" sz="2000" b="1" kern="0" dirty="0">
                <a:solidFill>
                  <a:srgbClr val="990000"/>
                </a:solidFill>
                <a:latin typeface="+mn-lt"/>
                <a:ea typeface="+mn-ea"/>
              </a:rPr>
              <a:t>更好支撑集群软件部署到虚拟化平台中</a:t>
            </a:r>
            <a:endParaRPr lang="zh-CN" altLang="en-US" sz="2800" b="1" dirty="0">
              <a:solidFill>
                <a:srgbClr val="990000"/>
              </a:solidFill>
              <a:latin typeface="+mn-lt"/>
              <a:ea typeface="+mn-ea"/>
            </a:endParaRPr>
          </a:p>
        </p:txBody>
      </p:sp>
      <p:sp>
        <p:nvSpPr>
          <p:cNvPr id="25" name="TextBox 24"/>
          <p:cNvSpPr txBox="1"/>
          <p:nvPr/>
        </p:nvSpPr>
        <p:spPr>
          <a:xfrm>
            <a:off x="4751388" y="1212850"/>
            <a:ext cx="4141787" cy="4040188"/>
          </a:xfrm>
          <a:prstGeom prst="rect">
            <a:avLst/>
          </a:prstGeom>
          <a:noFill/>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kern="0" dirty="0">
                <a:latin typeface="+mn-lt"/>
                <a:ea typeface="+mn-ea"/>
              </a:rPr>
              <a:t>  VIMS</a:t>
            </a:r>
            <a:r>
              <a:rPr lang="zh-CN" altLang="en-US" sz="1200" kern="0" dirty="0">
                <a:latin typeface="+mn-lt"/>
                <a:ea typeface="+mn-ea"/>
              </a:rPr>
              <a:t>是高性能集群文件系统，是</a:t>
            </a:r>
            <a:r>
              <a:rPr lang="en-US" altLang="zh-CN" sz="1200" kern="0" dirty="0">
                <a:latin typeface="+mn-lt"/>
                <a:ea typeface="+mn-ea"/>
              </a:rPr>
              <a:t>Thin Provisioning</a:t>
            </a:r>
            <a:r>
              <a:rPr lang="zh-CN" altLang="en-US" sz="1200" kern="0" dirty="0">
                <a:latin typeface="+mn-lt"/>
                <a:ea typeface="+mn-ea"/>
              </a:rPr>
              <a:t>、快照、存储迁移等高级特性的技术基础</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kern="0" dirty="0">
                <a:latin typeface="+mn-lt"/>
                <a:ea typeface="+mn-ea"/>
              </a:rPr>
              <a:t>  </a:t>
            </a:r>
            <a:r>
              <a:rPr lang="zh-CN" altLang="en-US" sz="1200" kern="0" dirty="0">
                <a:latin typeface="+mn-lt"/>
                <a:ea typeface="+mn-ea"/>
              </a:rPr>
              <a:t>兼容</a:t>
            </a:r>
            <a:r>
              <a:rPr lang="en-US" altLang="zh-CN" sz="1200" kern="0" dirty="0">
                <a:latin typeface="+mn-lt"/>
                <a:ea typeface="+mn-ea"/>
              </a:rPr>
              <a:t>FCSAN</a:t>
            </a:r>
            <a:r>
              <a:rPr lang="zh-CN" altLang="en-US" sz="1200" kern="0" dirty="0">
                <a:latin typeface="+mn-lt"/>
                <a:ea typeface="+mn-ea"/>
              </a:rPr>
              <a:t>、</a:t>
            </a:r>
            <a:r>
              <a:rPr lang="en-US" altLang="zh-CN" sz="1200" kern="0" dirty="0">
                <a:latin typeface="+mn-lt"/>
                <a:ea typeface="+mn-ea"/>
              </a:rPr>
              <a:t>IPSAN</a:t>
            </a:r>
            <a:r>
              <a:rPr lang="zh-CN" altLang="en-US" sz="1200" kern="0" dirty="0">
                <a:latin typeface="+mn-lt"/>
                <a:ea typeface="+mn-ea"/>
              </a:rPr>
              <a:t>、</a:t>
            </a:r>
            <a:r>
              <a:rPr lang="en-US" altLang="zh-CN" sz="1200" kern="0" dirty="0">
                <a:latin typeface="+mn-lt"/>
                <a:ea typeface="+mn-ea"/>
              </a:rPr>
              <a:t>NAS</a:t>
            </a:r>
            <a:r>
              <a:rPr lang="zh-CN" altLang="en-US" sz="1200" kern="0" dirty="0">
                <a:latin typeface="+mn-lt"/>
                <a:ea typeface="+mn-ea"/>
              </a:rPr>
              <a:t>、本地磁盘</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200" kern="0" dirty="0">
                <a:latin typeface="+mn-lt"/>
                <a:ea typeface="+mn-ea"/>
              </a:rPr>
              <a:t>  </a:t>
            </a:r>
            <a:r>
              <a:rPr lang="zh-CN" altLang="en-US" sz="1200" kern="0" dirty="0">
                <a:latin typeface="+mn-lt"/>
                <a:ea typeface="+mn-ea"/>
              </a:rPr>
              <a:t>支持固定空间磁盘、动态空间磁盘、差分磁盘等</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endParaRPr lang="en-US" altLang="zh-CN" sz="1200" kern="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适用场景</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dirty="0">
                <a:latin typeface="+mn-lt"/>
                <a:ea typeface="+mn-ea"/>
              </a:rPr>
              <a:t>  需要存储迁移、快照、链接克隆等高级存储特性虚拟机</a:t>
            </a:r>
            <a:endParaRPr lang="en-US" altLang="zh-CN" sz="140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Ø"/>
              <a:defRPr/>
            </a:pPr>
            <a:endParaRPr lang="zh-CN" altLang="en-US" sz="140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限制</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solidFill>
                  <a:srgbClr val="FF0000"/>
                </a:solidFill>
                <a:latin typeface="+mn-lt"/>
                <a:ea typeface="+mn-ea"/>
              </a:rPr>
              <a:t>  基于</a:t>
            </a:r>
            <a:r>
              <a:rPr lang="en-US" altLang="zh-CN" sz="1200" kern="0" dirty="0">
                <a:solidFill>
                  <a:srgbClr val="FF0000"/>
                </a:solidFill>
                <a:latin typeface="+mn-lt"/>
                <a:ea typeface="+mn-ea"/>
              </a:rPr>
              <a:t>VIMS</a:t>
            </a:r>
            <a:r>
              <a:rPr lang="zh-CN" altLang="en-US" sz="1200" kern="0" dirty="0">
                <a:solidFill>
                  <a:srgbClr val="FF0000"/>
                </a:solidFill>
                <a:latin typeface="+mn-lt"/>
                <a:ea typeface="+mn-ea"/>
              </a:rPr>
              <a:t>存储系统，一个主机集群最大只支持</a:t>
            </a:r>
            <a:r>
              <a:rPr lang="en-US" altLang="zh-CN" sz="1200" kern="0" dirty="0">
                <a:solidFill>
                  <a:srgbClr val="FF0000"/>
                </a:solidFill>
                <a:latin typeface="+mn-lt"/>
                <a:ea typeface="+mn-ea"/>
              </a:rPr>
              <a:t>32</a:t>
            </a:r>
            <a:r>
              <a:rPr lang="zh-CN" altLang="en-US" sz="1200" kern="0" dirty="0">
                <a:solidFill>
                  <a:srgbClr val="FF0000"/>
                </a:solidFill>
                <a:latin typeface="+mn-lt"/>
                <a:ea typeface="+mn-ea"/>
              </a:rPr>
              <a:t>台主机</a:t>
            </a:r>
            <a:endParaRPr lang="zh-CN" altLang="en-US" sz="1500" kern="0" dirty="0">
              <a:latin typeface="+mn-lt"/>
              <a:ea typeface="+mn-ea"/>
            </a:endParaRPr>
          </a:p>
        </p:txBody>
      </p:sp>
      <p:grpSp>
        <p:nvGrpSpPr>
          <p:cNvPr id="65541" name="组合 36"/>
          <p:cNvGrpSpPr/>
          <p:nvPr/>
        </p:nvGrpSpPr>
        <p:grpSpPr bwMode="auto">
          <a:xfrm>
            <a:off x="755650" y="1520825"/>
            <a:ext cx="3790950" cy="3859213"/>
            <a:chOff x="736846" y="1309688"/>
            <a:chExt cx="3790704" cy="3859212"/>
          </a:xfrm>
        </p:grpSpPr>
        <p:sp>
          <p:nvSpPr>
            <p:cNvPr id="65542" name="矩形 5"/>
            <p:cNvSpPr>
              <a:spLocks noChangeArrowheads="1"/>
            </p:cNvSpPr>
            <p:nvPr/>
          </p:nvSpPr>
          <p:spPr bwMode="auto">
            <a:xfrm>
              <a:off x="740021" y="2233613"/>
              <a:ext cx="3787529" cy="457200"/>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150000"/>
                </a:lnSpc>
                <a:defRPr/>
              </a:pPr>
              <a:r>
                <a:rPr lang="en-US" altLang="zh-CN" sz="1400" smtClean="0">
                  <a:latin typeface="+mn-lt"/>
                  <a:ea typeface="+mn-ea"/>
                </a:rPr>
                <a:t>FusionCompute</a:t>
              </a:r>
              <a:endParaRPr lang="zh-CN" altLang="en-US" sz="1400" b="1" smtClean="0">
                <a:latin typeface="+mn-lt"/>
                <a:ea typeface="+mn-ea"/>
              </a:endParaRPr>
            </a:p>
          </p:txBody>
        </p:sp>
        <p:grpSp>
          <p:nvGrpSpPr>
            <p:cNvPr id="65543" name="组合 14"/>
            <p:cNvGrpSpPr/>
            <p:nvPr/>
          </p:nvGrpSpPr>
          <p:grpSpPr bwMode="auto">
            <a:xfrm>
              <a:off x="757238" y="1323975"/>
              <a:ext cx="793750" cy="876300"/>
              <a:chOff x="1095375" y="1203750"/>
              <a:chExt cx="485775" cy="815181"/>
            </a:xfrm>
          </p:grpSpPr>
          <p:sp>
            <p:nvSpPr>
              <p:cNvPr id="65573" name="Rectangle 8"/>
              <p:cNvSpPr>
                <a:spLocks noChangeArrowheads="1"/>
              </p:cNvSpPr>
              <p:nvPr/>
            </p:nvSpPr>
            <p:spPr bwMode="auto">
              <a:xfrm>
                <a:off x="1095525" y="1203751"/>
                <a:ext cx="485743"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pic>
            <p:nvPicPr>
              <p:cNvPr id="6557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5" name="TextBox 170"/>
              <p:cNvSpPr txBox="1">
                <a:spLocks noChangeArrowheads="1"/>
              </p:cNvSpPr>
              <p:nvPr/>
            </p:nvSpPr>
            <p:spPr bwMode="auto">
              <a:xfrm>
                <a:off x="1095525" y="1280543"/>
                <a:ext cx="485743" cy="228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grpSp>
        <p:grpSp>
          <p:nvGrpSpPr>
            <p:cNvPr id="65544" name="组合 83"/>
            <p:cNvGrpSpPr/>
            <p:nvPr/>
          </p:nvGrpSpPr>
          <p:grpSpPr bwMode="auto">
            <a:xfrm>
              <a:off x="1708150" y="1325563"/>
              <a:ext cx="793750" cy="877887"/>
              <a:chOff x="1095375" y="1203750"/>
              <a:chExt cx="485775" cy="815181"/>
            </a:xfrm>
          </p:grpSpPr>
          <p:sp>
            <p:nvSpPr>
              <p:cNvPr id="65570" name="Rectangle 8"/>
              <p:cNvSpPr>
                <a:spLocks noChangeArrowheads="1"/>
              </p:cNvSpPr>
              <p:nvPr/>
            </p:nvSpPr>
            <p:spPr bwMode="auto">
              <a:xfrm>
                <a:off x="1095487" y="1203750"/>
                <a:ext cx="485743" cy="815182"/>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pic>
            <p:nvPicPr>
              <p:cNvPr id="6557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2" name="TextBox 170"/>
              <p:cNvSpPr txBox="1">
                <a:spLocks noChangeArrowheads="1"/>
              </p:cNvSpPr>
              <p:nvPr/>
            </p:nvSpPr>
            <p:spPr bwMode="auto">
              <a:xfrm>
                <a:off x="1095487" y="1280404"/>
                <a:ext cx="485743" cy="22848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grpSp>
        <p:grpSp>
          <p:nvGrpSpPr>
            <p:cNvPr id="65545" name="组合 18"/>
            <p:cNvGrpSpPr/>
            <p:nvPr/>
          </p:nvGrpSpPr>
          <p:grpSpPr bwMode="auto">
            <a:xfrm>
              <a:off x="2859088" y="1309688"/>
              <a:ext cx="747712" cy="890587"/>
              <a:chOff x="495300" y="1203750"/>
              <a:chExt cx="485775" cy="815181"/>
            </a:xfrm>
          </p:grpSpPr>
          <p:sp>
            <p:nvSpPr>
              <p:cNvPr id="65567" name="Rectangle 8"/>
              <p:cNvSpPr>
                <a:spLocks noChangeArrowheads="1"/>
              </p:cNvSpPr>
              <p:nvPr/>
            </p:nvSpPr>
            <p:spPr bwMode="auto">
              <a:xfrm>
                <a:off x="495370" y="1203750"/>
                <a:ext cx="485743" cy="815182"/>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65568" name="TextBox 170"/>
              <p:cNvSpPr txBox="1">
                <a:spLocks noChangeArrowheads="1"/>
              </p:cNvSpPr>
              <p:nvPr/>
            </p:nvSpPr>
            <p:spPr bwMode="auto">
              <a:xfrm>
                <a:off x="495370" y="1279310"/>
                <a:ext cx="485743" cy="22668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65569" name="图片 80"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546" name="组合 18"/>
            <p:cNvGrpSpPr/>
            <p:nvPr/>
          </p:nvGrpSpPr>
          <p:grpSpPr bwMode="auto">
            <a:xfrm>
              <a:off x="3735388" y="1312863"/>
              <a:ext cx="746125" cy="890587"/>
              <a:chOff x="495300" y="1203750"/>
              <a:chExt cx="485775" cy="815181"/>
            </a:xfrm>
          </p:grpSpPr>
          <p:sp>
            <p:nvSpPr>
              <p:cNvPr id="65564" name="Rectangle 8"/>
              <p:cNvSpPr>
                <a:spLocks noChangeArrowheads="1"/>
              </p:cNvSpPr>
              <p:nvPr/>
            </p:nvSpPr>
            <p:spPr bwMode="auto">
              <a:xfrm>
                <a:off x="495333" y="1203750"/>
                <a:ext cx="485744" cy="815182"/>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65565" name="TextBox 170"/>
              <p:cNvSpPr txBox="1">
                <a:spLocks noChangeArrowheads="1"/>
              </p:cNvSpPr>
              <p:nvPr/>
            </p:nvSpPr>
            <p:spPr bwMode="auto">
              <a:xfrm>
                <a:off x="495333" y="1279310"/>
                <a:ext cx="485744" cy="22668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65566" name="图片 80"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直接箭头连接符 22"/>
            <p:cNvCxnSpPr/>
            <p:nvPr/>
          </p:nvCxnSpPr>
          <p:spPr bwMode="auto">
            <a:xfrm>
              <a:off x="1163856" y="2147888"/>
              <a:ext cx="17461" cy="1490663"/>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p:cNvCxnSpPr/>
            <p:nvPr/>
          </p:nvCxnSpPr>
          <p:spPr bwMode="auto">
            <a:xfrm>
              <a:off x="4032282" y="2166938"/>
              <a:ext cx="15874" cy="1463675"/>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sp>
          <p:nvSpPr>
            <p:cNvPr id="65549" name="TextBox 25"/>
            <p:cNvSpPr txBox="1">
              <a:spLocks noChangeArrowheads="1"/>
            </p:cNvSpPr>
            <p:nvPr/>
          </p:nvSpPr>
          <p:spPr bwMode="auto">
            <a:xfrm>
              <a:off x="1106710" y="4889500"/>
              <a:ext cx="55400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smtClean="0">
                  <a:latin typeface="+mn-lt"/>
                  <a:ea typeface="+mn-ea"/>
                </a:rPr>
                <a:t>SAN</a:t>
              </a:r>
              <a:endParaRPr lang="zh-CN" altLang="en-US" sz="1200" smtClean="0">
                <a:latin typeface="+mn-lt"/>
                <a:ea typeface="+mn-ea"/>
              </a:endParaRPr>
            </a:p>
          </p:txBody>
        </p:sp>
        <p:cxnSp>
          <p:nvCxnSpPr>
            <p:cNvPr id="27" name="直接箭头连接符 26"/>
            <p:cNvCxnSpPr/>
            <p:nvPr/>
          </p:nvCxnSpPr>
          <p:spPr bwMode="auto">
            <a:xfrm>
              <a:off x="2087721" y="2132013"/>
              <a:ext cx="17461" cy="1490663"/>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cxnSp>
          <p:nvCxnSpPr>
            <p:cNvPr id="28" name="直接箭头连接符 27"/>
            <p:cNvCxnSpPr/>
            <p:nvPr/>
          </p:nvCxnSpPr>
          <p:spPr bwMode="auto">
            <a:xfrm>
              <a:off x="3286206" y="2159001"/>
              <a:ext cx="17462" cy="1490662"/>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sp>
          <p:nvSpPr>
            <p:cNvPr id="29" name="圆角矩形 28"/>
            <p:cNvSpPr/>
            <p:nvPr/>
          </p:nvSpPr>
          <p:spPr bwMode="auto">
            <a:xfrm>
              <a:off x="736846" y="3638937"/>
              <a:ext cx="3622089" cy="408373"/>
            </a:xfrm>
            <a:prstGeom prst="roundRect">
              <a:avLst/>
            </a:prstGeom>
            <a:solidFill>
              <a:srgbClr val="CCECFF"/>
            </a:solidFill>
            <a:ln>
              <a:noFill/>
            </a:ln>
            <a:effectLst/>
            <a:scene3d>
              <a:camera prst="orthographicFront">
                <a:rot lat="0" lon="0" rev="0"/>
              </a:camera>
              <a:lightRig rig="contrasting" dir="t">
                <a:rot lat="0" lon="0" rev="7800000"/>
              </a:lightRig>
            </a:scene3d>
            <a:sp3d>
              <a:bevelT w="139700" h="139700"/>
            </a:sp3d>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endParaRPr>
            </a:p>
          </p:txBody>
        </p:sp>
        <p:sp>
          <p:nvSpPr>
            <p:cNvPr id="65555" name="TextBox 29"/>
            <p:cNvSpPr txBox="1">
              <a:spLocks noChangeArrowheads="1"/>
            </p:cNvSpPr>
            <p:nvPr/>
          </p:nvSpPr>
          <p:spPr bwMode="auto">
            <a:xfrm>
              <a:off x="2130581" y="3656012"/>
              <a:ext cx="9508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800" smtClean="0">
                  <a:solidFill>
                    <a:srgbClr val="00B0F0"/>
                  </a:solidFill>
                  <a:latin typeface="+mn-lt"/>
                  <a:ea typeface="+mn-ea"/>
                </a:rPr>
                <a:t>VIMS</a:t>
              </a:r>
              <a:endParaRPr lang="zh-CN" altLang="en-US" sz="1800" smtClean="0">
                <a:solidFill>
                  <a:srgbClr val="00B0F0"/>
                </a:solidFill>
                <a:latin typeface="+mn-lt"/>
                <a:ea typeface="+mn-ea"/>
              </a:endParaRPr>
            </a:p>
          </p:txBody>
        </p:sp>
        <p:cxnSp>
          <p:nvCxnSpPr>
            <p:cNvPr id="31" name="直接箭头连接符 30"/>
            <p:cNvCxnSpPr/>
            <p:nvPr/>
          </p:nvCxnSpPr>
          <p:spPr bwMode="auto">
            <a:xfrm flipH="1">
              <a:off x="1403553" y="3994150"/>
              <a:ext cx="763538" cy="334962"/>
            </a:xfrm>
            <a:prstGeom prst="straightConnector1">
              <a:avLst/>
            </a:prstGeom>
            <a:ln w="28575">
              <a:solidFill>
                <a:schemeClr val="accent1">
                  <a:lumMod val="50000"/>
                </a:schemeClr>
              </a:solidFill>
              <a:tailEnd type="arrow"/>
            </a:ln>
          </p:spPr>
          <p:style>
            <a:lnRef idx="1">
              <a:schemeClr val="accent4"/>
            </a:lnRef>
            <a:fillRef idx="0">
              <a:schemeClr val="accent4"/>
            </a:fillRef>
            <a:effectRef idx="0">
              <a:schemeClr val="accent4"/>
            </a:effectRef>
            <a:fontRef idx="minor">
              <a:schemeClr val="tx1"/>
            </a:fontRef>
          </p:style>
        </p:cxnSp>
        <p:cxnSp>
          <p:nvCxnSpPr>
            <p:cNvPr id="32" name="直接箭头连接符 31"/>
            <p:cNvCxnSpPr/>
            <p:nvPr/>
          </p:nvCxnSpPr>
          <p:spPr bwMode="auto">
            <a:xfrm flipH="1">
              <a:off x="2497270" y="3994150"/>
              <a:ext cx="6350" cy="334962"/>
            </a:xfrm>
            <a:prstGeom prst="straightConnector1">
              <a:avLst/>
            </a:prstGeom>
            <a:ln w="28575">
              <a:solidFill>
                <a:schemeClr val="accent1">
                  <a:lumMod val="50000"/>
                </a:schemeClr>
              </a:solidFill>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p:nvPr/>
          </p:nvCxnSpPr>
          <p:spPr bwMode="auto">
            <a:xfrm>
              <a:off x="2867133" y="3976687"/>
              <a:ext cx="606386" cy="327025"/>
            </a:xfrm>
            <a:prstGeom prst="straightConnector1">
              <a:avLst/>
            </a:prstGeom>
            <a:ln w="28575">
              <a:solidFill>
                <a:schemeClr val="accent1">
                  <a:lumMod val="50000"/>
                </a:schemeClr>
              </a:solidFill>
              <a:tailEnd type="arrow"/>
            </a:ln>
          </p:spPr>
          <p:style>
            <a:lnRef idx="1">
              <a:schemeClr val="accent4"/>
            </a:lnRef>
            <a:fillRef idx="0">
              <a:schemeClr val="accent4"/>
            </a:fillRef>
            <a:effectRef idx="0">
              <a:schemeClr val="accent4"/>
            </a:effectRef>
            <a:fontRef idx="minor">
              <a:schemeClr val="tx1"/>
            </a:fontRef>
          </p:style>
        </p:cxnSp>
        <p:pic>
          <p:nvPicPr>
            <p:cNvPr id="65559" name="Picture 28" descr="jbo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4850" y="4351338"/>
              <a:ext cx="5969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0" name="TextBox 34"/>
            <p:cNvSpPr txBox="1">
              <a:spLocks noChangeArrowheads="1"/>
            </p:cNvSpPr>
            <p:nvPr/>
          </p:nvSpPr>
          <p:spPr bwMode="auto">
            <a:xfrm>
              <a:off x="2057560" y="4891087"/>
              <a:ext cx="942914"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200" smtClean="0">
                  <a:latin typeface="+mn-lt"/>
                  <a:ea typeface="+mn-ea"/>
                </a:rPr>
                <a:t>本地磁盘</a:t>
              </a:r>
              <a:endParaRPr lang="zh-CN" altLang="en-US" sz="1200" smtClean="0">
                <a:latin typeface="+mn-lt"/>
                <a:ea typeface="+mn-ea"/>
              </a:endParaRPr>
            </a:p>
          </p:txBody>
        </p:sp>
        <p:sp>
          <p:nvSpPr>
            <p:cNvPr id="65561" name="TextBox 35"/>
            <p:cNvSpPr txBox="1">
              <a:spLocks noChangeArrowheads="1"/>
            </p:cNvSpPr>
            <p:nvPr/>
          </p:nvSpPr>
          <p:spPr bwMode="auto">
            <a:xfrm>
              <a:off x="3337002" y="4884737"/>
              <a:ext cx="56035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smtClean="0">
                  <a:latin typeface="+mn-lt"/>
                  <a:ea typeface="+mn-ea"/>
                </a:rPr>
                <a:t>NAS</a:t>
              </a:r>
              <a:endParaRPr lang="zh-CN" altLang="en-US" sz="1200" smtClean="0">
                <a:latin typeface="+mn-lt"/>
                <a:ea typeface="+mn-ea"/>
              </a:endParaRPr>
            </a:p>
          </p:txBody>
        </p:sp>
        <p:pic>
          <p:nvPicPr>
            <p:cNvPr id="65562" name="Picture 8" descr="F:\PIC\16：10_PPT_pic\ICOS\Misc-Database-3-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9025" y="4327525"/>
              <a:ext cx="5397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3" name="Picture 2" descr="http://t11.baidu.com/it/u=3167795383,26391621&amp;fm=23&amp;gp=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2975" y="4346575"/>
              <a:ext cx="5492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zh-CN" altLang="en-US" sz="3200" dirty="0" smtClean="0">
                <a:latin typeface="+mn-lt"/>
              </a:rPr>
              <a:t>存储热迁移，避免存储系统维护业务停机</a:t>
            </a:r>
            <a:endParaRPr lang="zh-CN" altLang="en-US" sz="3200" dirty="0" smtClean="0">
              <a:latin typeface="+mn-lt"/>
            </a:endParaRPr>
          </a:p>
        </p:txBody>
      </p:sp>
      <p:sp>
        <p:nvSpPr>
          <p:cNvPr id="48" name="TextBox 47"/>
          <p:cNvSpPr txBox="1"/>
          <p:nvPr/>
        </p:nvSpPr>
        <p:spPr>
          <a:xfrm>
            <a:off x="4859338" y="1384300"/>
            <a:ext cx="3673475" cy="3000375"/>
          </a:xfrm>
          <a:prstGeom prst="rect">
            <a:avLst/>
          </a:prstGeom>
          <a:noFill/>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技术特点</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迁移带宽可控，避免对正常业务产生影响</a:t>
            </a:r>
            <a:endParaRPr lang="en-US" altLang="zh-CN" sz="14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kern="0" dirty="0">
                <a:latin typeface="+mn-lt"/>
                <a:ea typeface="+mn-ea"/>
              </a:rPr>
              <a:t>支持跨集群迁移</a:t>
            </a:r>
            <a:endParaRPr lang="en-US" altLang="zh-CN" sz="1400" kern="0" dirty="0">
              <a:latin typeface="+mn-lt"/>
              <a:ea typeface="+mn-ea"/>
            </a:endParaRPr>
          </a:p>
          <a:p>
            <a:pPr eaLnBrk="1" fontAlgn="auto" hangingPunct="1">
              <a:lnSpc>
                <a:spcPct val="150000"/>
              </a:lnSpc>
              <a:spcBef>
                <a:spcPts val="0"/>
              </a:spcBef>
              <a:spcAft>
                <a:spcPts val="0"/>
              </a:spcAft>
              <a:buSzPct val="80000"/>
              <a:defRPr/>
            </a:pPr>
            <a:endParaRPr lang="en-US" altLang="zh-CN" sz="2000" b="1" kern="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990000"/>
                </a:solidFill>
                <a:latin typeface="+mn-lt"/>
                <a:ea typeface="+mn-ea"/>
              </a:rPr>
              <a:t>适用场景</a:t>
            </a:r>
            <a:endParaRPr lang="en-US" altLang="zh-CN" sz="18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dirty="0">
                <a:latin typeface="+mn-lt"/>
                <a:ea typeface="+mn-ea"/>
              </a:rPr>
              <a:t> 存储系统下电维护</a:t>
            </a:r>
            <a:endParaRPr lang="en-US" altLang="zh-CN" sz="140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dirty="0">
                <a:latin typeface="+mn-lt"/>
                <a:ea typeface="+mn-ea"/>
              </a:rPr>
              <a:t> 优化虚拟机存储 </a:t>
            </a:r>
            <a:r>
              <a:rPr lang="en-US" altLang="zh-CN" sz="1400" dirty="0">
                <a:latin typeface="+mn-lt"/>
                <a:ea typeface="+mn-ea"/>
              </a:rPr>
              <a:t>I/O </a:t>
            </a:r>
            <a:r>
              <a:rPr lang="zh-CN" altLang="en-US" sz="1400" dirty="0">
                <a:latin typeface="+mn-lt"/>
                <a:ea typeface="+mn-ea"/>
              </a:rPr>
              <a:t>性能 </a:t>
            </a:r>
            <a:endParaRPr lang="en-US" altLang="zh-CN" sz="140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400" dirty="0">
                <a:latin typeface="+mn-lt"/>
                <a:ea typeface="+mn-ea"/>
              </a:rPr>
              <a:t> </a:t>
            </a:r>
            <a:r>
              <a:rPr lang="zh-CN" altLang="en-US" sz="1400" dirty="0">
                <a:latin typeface="+mn-lt"/>
                <a:ea typeface="+mn-ea"/>
              </a:rPr>
              <a:t>高效管理存储容量（回收存储碎片等）</a:t>
            </a:r>
            <a:endParaRPr lang="zh-CN" altLang="en-US" sz="1400" kern="0" dirty="0">
              <a:latin typeface="+mn-lt"/>
              <a:ea typeface="+mn-ea"/>
            </a:endParaRPr>
          </a:p>
        </p:txBody>
      </p:sp>
      <p:sp>
        <p:nvSpPr>
          <p:cNvPr id="79" name="AutoShape 3"/>
          <p:cNvSpPr>
            <a:spLocks noChangeArrowheads="1"/>
          </p:cNvSpPr>
          <p:nvPr/>
        </p:nvSpPr>
        <p:spPr bwMode="auto">
          <a:xfrm>
            <a:off x="539750" y="5661025"/>
            <a:ext cx="8135938" cy="431800"/>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ln>
          <a:effectLst>
            <a:outerShdw dist="35921" dir="2700000" algn="ctr" rotWithShape="0">
              <a:srgbClr val="808080">
                <a:alpha val="50000"/>
              </a:srgbClr>
            </a:outerShdw>
          </a:effectLst>
        </p:spPr>
        <p:txBody>
          <a:bodyPr lIns="81895" tIns="42588" rIns="81895" bIns="42588" anchor="ctr"/>
          <a:lstStyle/>
          <a:p>
            <a:pPr algn="ctr" eaLnBrk="1" fontAlgn="auto" hangingPunct="1">
              <a:lnSpc>
                <a:spcPct val="150000"/>
              </a:lnSpc>
              <a:spcBef>
                <a:spcPts val="0"/>
              </a:spcBef>
              <a:spcAft>
                <a:spcPts val="0"/>
              </a:spcAft>
              <a:buSzPct val="80000"/>
              <a:defRPr/>
            </a:pPr>
            <a:r>
              <a:rPr lang="zh-CN" altLang="en-US" sz="1800" b="1" kern="0" dirty="0">
                <a:solidFill>
                  <a:srgbClr val="990000"/>
                </a:solidFill>
                <a:latin typeface="+mn-lt"/>
                <a:ea typeface="+mn-ea"/>
              </a:rPr>
              <a:t>存储热迁移，让业务部署更为灵活</a:t>
            </a:r>
            <a:endParaRPr lang="zh-CN" altLang="en-US" sz="2400" b="1" dirty="0">
              <a:solidFill>
                <a:srgbClr val="990000"/>
              </a:solidFill>
              <a:latin typeface="+mn-lt"/>
              <a:ea typeface="+mn-ea"/>
            </a:endParaRPr>
          </a:p>
        </p:txBody>
      </p:sp>
      <p:grpSp>
        <p:nvGrpSpPr>
          <p:cNvPr id="67589" name="组合 43"/>
          <p:cNvGrpSpPr/>
          <p:nvPr/>
        </p:nvGrpSpPr>
        <p:grpSpPr bwMode="auto">
          <a:xfrm>
            <a:off x="674688" y="1479550"/>
            <a:ext cx="3943350" cy="4181475"/>
            <a:chOff x="674688" y="1479550"/>
            <a:chExt cx="3943350" cy="3709988"/>
          </a:xfrm>
        </p:grpSpPr>
        <p:pic>
          <p:nvPicPr>
            <p:cNvPr id="67590" name="Picture 8" descr="F:\PIC\16：10_PPT_pic\ICOS\Misc-Database-3-ico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9475" y="4421188"/>
              <a:ext cx="7683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1" name="组合 87"/>
            <p:cNvGrpSpPr/>
            <p:nvPr/>
          </p:nvGrpSpPr>
          <p:grpSpPr bwMode="auto">
            <a:xfrm>
              <a:off x="739775" y="1479550"/>
              <a:ext cx="3854450" cy="1957388"/>
              <a:chOff x="739742" y="1156792"/>
              <a:chExt cx="3854029" cy="1657872"/>
            </a:xfrm>
          </p:grpSpPr>
          <p:sp>
            <p:nvSpPr>
              <p:cNvPr id="67610" name="矩形 50"/>
              <p:cNvSpPr>
                <a:spLocks noChangeArrowheads="1"/>
              </p:cNvSpPr>
              <p:nvPr/>
            </p:nvSpPr>
            <p:spPr bwMode="auto">
              <a:xfrm>
                <a:off x="739742" y="2266258"/>
                <a:ext cx="1753996" cy="548768"/>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150000"/>
                  </a:lnSpc>
                  <a:defRPr/>
                </a:pPr>
                <a:r>
                  <a:rPr lang="en-US" altLang="zh-CN" sz="1400" b="1" smtClean="0">
                    <a:latin typeface="+mn-lt"/>
                    <a:ea typeface="+mn-ea"/>
                  </a:rPr>
                  <a:t>FusionCompute</a:t>
                </a:r>
                <a:endParaRPr lang="zh-CN" altLang="en-US" sz="1400" b="1" smtClean="0">
                  <a:latin typeface="+mn-lt"/>
                  <a:ea typeface="+mn-ea"/>
                </a:endParaRPr>
              </a:p>
            </p:txBody>
          </p:sp>
          <p:grpSp>
            <p:nvGrpSpPr>
              <p:cNvPr id="67611" name="组合 14"/>
              <p:cNvGrpSpPr/>
              <p:nvPr/>
            </p:nvGrpSpPr>
            <p:grpSpPr bwMode="auto">
              <a:xfrm>
                <a:off x="757108" y="1173883"/>
                <a:ext cx="794474" cy="1051125"/>
                <a:chOff x="1095375" y="1203750"/>
                <a:chExt cx="485775" cy="815181"/>
              </a:xfrm>
            </p:grpSpPr>
            <p:sp>
              <p:nvSpPr>
                <p:cNvPr id="67625" name="Rectangle 8"/>
                <p:cNvSpPr>
                  <a:spLocks noChangeArrowheads="1"/>
                </p:cNvSpPr>
                <p:nvPr/>
              </p:nvSpPr>
              <p:spPr bwMode="auto">
                <a:xfrm>
                  <a:off x="1095433" y="1203448"/>
                  <a:ext cx="485279" cy="821568"/>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pic>
              <p:nvPicPr>
                <p:cNvPr id="676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27" name="TextBox 170"/>
                <p:cNvSpPr txBox="1">
                  <a:spLocks noChangeArrowheads="1"/>
                </p:cNvSpPr>
                <p:nvPr/>
              </p:nvSpPr>
              <p:spPr bwMode="auto">
                <a:xfrm>
                  <a:off x="1095433" y="1279314"/>
                  <a:ext cx="485279" cy="14432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grpSp>
          <p:grpSp>
            <p:nvGrpSpPr>
              <p:cNvPr id="67612" name="组合 14"/>
              <p:cNvGrpSpPr/>
              <p:nvPr/>
            </p:nvGrpSpPr>
            <p:grpSpPr bwMode="auto">
              <a:xfrm>
                <a:off x="1707872" y="1176019"/>
                <a:ext cx="794474" cy="1053262"/>
                <a:chOff x="1095375" y="1203750"/>
                <a:chExt cx="485775" cy="815181"/>
              </a:xfrm>
            </p:grpSpPr>
            <p:sp>
              <p:nvSpPr>
                <p:cNvPr id="67622" name="Rectangle 8"/>
                <p:cNvSpPr>
                  <a:spLocks noChangeArrowheads="1"/>
                </p:cNvSpPr>
                <p:nvPr/>
              </p:nvSpPr>
              <p:spPr bwMode="auto">
                <a:xfrm>
                  <a:off x="1095460" y="1203642"/>
                  <a:ext cx="485279" cy="81528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pic>
              <p:nvPicPr>
                <p:cNvPr id="676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24" name="TextBox 170"/>
                <p:cNvSpPr txBox="1">
                  <a:spLocks noChangeArrowheads="1"/>
                </p:cNvSpPr>
                <p:nvPr/>
              </p:nvSpPr>
              <p:spPr bwMode="auto">
                <a:xfrm>
                  <a:off x="1095460" y="1280277"/>
                  <a:ext cx="485279" cy="143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grpSp>
          <p:grpSp>
            <p:nvGrpSpPr>
              <p:cNvPr id="67613" name="组合 18"/>
              <p:cNvGrpSpPr/>
              <p:nvPr/>
            </p:nvGrpSpPr>
            <p:grpSpPr bwMode="auto">
              <a:xfrm>
                <a:off x="2858339" y="1156792"/>
                <a:ext cx="775510" cy="1068217"/>
                <a:chOff x="495300" y="1203750"/>
                <a:chExt cx="485775" cy="815181"/>
              </a:xfrm>
            </p:grpSpPr>
            <p:sp>
              <p:nvSpPr>
                <p:cNvPr id="67619" name="Rectangle 8"/>
                <p:cNvSpPr>
                  <a:spLocks noChangeArrowheads="1"/>
                </p:cNvSpPr>
                <p:nvPr/>
              </p:nvSpPr>
              <p:spPr bwMode="auto">
                <a:xfrm>
                  <a:off x="495604" y="1203750"/>
                  <a:ext cx="485214" cy="821168"/>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67620" name="TextBox 170"/>
                <p:cNvSpPr txBox="1">
                  <a:spLocks noChangeArrowheads="1"/>
                </p:cNvSpPr>
                <p:nvPr/>
              </p:nvSpPr>
              <p:spPr bwMode="auto">
                <a:xfrm>
                  <a:off x="495604" y="1280222"/>
                  <a:ext cx="485214" cy="1411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pic>
              <p:nvPicPr>
                <p:cNvPr id="67621" name="图片 80" descr="2222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614" name="组合 18"/>
              <p:cNvGrpSpPr/>
              <p:nvPr/>
            </p:nvGrpSpPr>
            <p:grpSpPr bwMode="auto">
              <a:xfrm>
                <a:off x="3811980" y="1161065"/>
                <a:ext cx="776914" cy="1068217"/>
                <a:chOff x="495300" y="1203750"/>
                <a:chExt cx="485775" cy="815181"/>
              </a:xfrm>
            </p:grpSpPr>
            <p:sp>
              <p:nvSpPr>
                <p:cNvPr id="67616" name="Rectangle 8"/>
                <p:cNvSpPr>
                  <a:spLocks noChangeArrowheads="1"/>
                </p:cNvSpPr>
                <p:nvPr/>
              </p:nvSpPr>
              <p:spPr bwMode="auto">
                <a:xfrm>
                  <a:off x="494824" y="1204131"/>
                  <a:ext cx="486323" cy="814796"/>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67617" name="TextBox 170"/>
                <p:cNvSpPr txBox="1">
                  <a:spLocks noChangeArrowheads="1"/>
                </p:cNvSpPr>
                <p:nvPr/>
              </p:nvSpPr>
              <p:spPr bwMode="auto">
                <a:xfrm>
                  <a:off x="494824" y="1280603"/>
                  <a:ext cx="486323" cy="1411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pic>
              <p:nvPicPr>
                <p:cNvPr id="67618" name="图片 80" descr="2222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7615" name="矩形 55"/>
              <p:cNvSpPr>
                <a:spLocks noChangeArrowheads="1"/>
              </p:cNvSpPr>
              <p:nvPr/>
            </p:nvSpPr>
            <p:spPr bwMode="auto">
              <a:xfrm>
                <a:off x="2839776" y="2263872"/>
                <a:ext cx="1753995" cy="548768"/>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150000"/>
                  </a:lnSpc>
                  <a:defRPr/>
                </a:pPr>
                <a:r>
                  <a:rPr lang="en-US" altLang="zh-CN" sz="1400" b="1" smtClean="0">
                    <a:latin typeface="+mn-lt"/>
                    <a:ea typeface="+mn-ea"/>
                  </a:rPr>
                  <a:t>FusionCompute</a:t>
                </a:r>
                <a:endParaRPr lang="zh-CN" altLang="en-US" sz="1400" b="1" smtClean="0">
                  <a:latin typeface="+mn-lt"/>
                  <a:ea typeface="+mn-ea"/>
                </a:endParaRPr>
              </a:p>
            </p:txBody>
          </p:sp>
        </p:grpSp>
        <p:grpSp>
          <p:nvGrpSpPr>
            <p:cNvPr id="67592" name="Group 14"/>
            <p:cNvGrpSpPr/>
            <p:nvPr/>
          </p:nvGrpSpPr>
          <p:grpSpPr bwMode="auto">
            <a:xfrm>
              <a:off x="674688" y="3871913"/>
              <a:ext cx="1747837" cy="414337"/>
              <a:chOff x="1410" y="2922"/>
              <a:chExt cx="912" cy="384"/>
            </a:xfrm>
          </p:grpSpPr>
          <p:sp>
            <p:nvSpPr>
              <p:cNvPr id="70" name="Freeform 15"/>
              <p:cNvSpPr/>
              <p:nvPr/>
            </p:nvSpPr>
            <p:spPr bwMode="auto">
              <a:xfrm rot="-10800000">
                <a:off x="1410" y="2925"/>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1" name="Freeform 16"/>
              <p:cNvSpPr/>
              <p:nvPr/>
            </p:nvSpPr>
            <p:spPr bwMode="auto">
              <a:xfrm rot="-10800000">
                <a:off x="1706" y="3199"/>
                <a:ext cx="321"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2" name="Freeform 17"/>
              <p:cNvSpPr/>
              <p:nvPr/>
            </p:nvSpPr>
            <p:spPr bwMode="auto">
              <a:xfrm rot="-10800000">
                <a:off x="1778" y="2925"/>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3" name="Freeform 18"/>
              <p:cNvSpPr/>
              <p:nvPr/>
            </p:nvSpPr>
            <p:spPr bwMode="auto">
              <a:xfrm rot="-10800000">
                <a:off x="1778" y="3024"/>
                <a:ext cx="176"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nvGrpSpPr>
            <p:cNvPr id="67593" name="Group 14"/>
            <p:cNvGrpSpPr/>
            <p:nvPr/>
          </p:nvGrpSpPr>
          <p:grpSpPr bwMode="auto">
            <a:xfrm>
              <a:off x="2811463" y="3900488"/>
              <a:ext cx="1746250" cy="414337"/>
              <a:chOff x="1410" y="2922"/>
              <a:chExt cx="912" cy="384"/>
            </a:xfrm>
          </p:grpSpPr>
          <p:sp>
            <p:nvSpPr>
              <p:cNvPr id="75" name="Freeform 15"/>
              <p:cNvSpPr/>
              <p:nvPr/>
            </p:nvSpPr>
            <p:spPr bwMode="auto">
              <a:xfrm rot="-10800000">
                <a:off x="1410" y="2922"/>
                <a:ext cx="544" cy="277"/>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6" name="Freeform 16"/>
              <p:cNvSpPr/>
              <p:nvPr/>
            </p:nvSpPr>
            <p:spPr bwMode="auto">
              <a:xfrm rot="-10800000">
                <a:off x="1706" y="3199"/>
                <a:ext cx="320" cy="107"/>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7" name="Freeform 17"/>
              <p:cNvSpPr/>
              <p:nvPr/>
            </p:nvSpPr>
            <p:spPr bwMode="auto">
              <a:xfrm rot="-10800000">
                <a:off x="1778" y="2925"/>
                <a:ext cx="544" cy="277"/>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chemeClr val="accent1">
                  <a:lumMod val="90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8" name="Freeform 18"/>
              <p:cNvSpPr/>
              <p:nvPr/>
            </p:nvSpPr>
            <p:spPr bwMode="auto">
              <a:xfrm rot="-10800000">
                <a:off x="1778" y="3024"/>
                <a:ext cx="176" cy="175"/>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chemeClr val="accent1">
                  <a:lumMod val="75000"/>
                </a:schemeClr>
              </a:solidFill>
              <a:ln w="9525" cap="flat" cmpd="sng">
                <a:no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pic>
          <p:nvPicPr>
            <p:cNvPr id="80" name="Picture 12" descr="arrow1_e0"/>
            <p:cNvPicPr>
              <a:picLocks noChangeAspect="1" noChangeArrowheads="1" noCrop="1"/>
            </p:cNvPicPr>
            <p:nvPr/>
          </p:nvPicPr>
          <p:blipFill>
            <a:blip r:embed="rId5" cstate="print">
              <a:duotone>
                <a:prstClr val="black"/>
                <a:srgbClr val="FF9933">
                  <a:tint val="45000"/>
                  <a:satMod val="400000"/>
                </a:srgbClr>
              </a:duotone>
            </a:blip>
            <a:srcRect/>
            <a:stretch>
              <a:fillRect/>
            </a:stretch>
          </p:blipFill>
          <p:spPr bwMode="auto">
            <a:xfrm>
              <a:off x="1939703" y="4613327"/>
              <a:ext cx="1326010" cy="182586"/>
            </a:xfrm>
            <a:prstGeom prst="rect">
              <a:avLst/>
            </a:prstGeom>
            <a:noFill/>
            <a:ln w="9525">
              <a:noFill/>
              <a:miter lim="800000"/>
              <a:headEnd/>
              <a:tailEnd/>
            </a:ln>
          </p:spPr>
        </p:pic>
        <p:sp>
          <p:nvSpPr>
            <p:cNvPr id="67595" name="矩形 80"/>
            <p:cNvSpPr>
              <a:spLocks noChangeArrowheads="1"/>
            </p:cNvSpPr>
            <p:nvPr/>
          </p:nvSpPr>
          <p:spPr bwMode="auto">
            <a:xfrm>
              <a:off x="2017713" y="4299366"/>
              <a:ext cx="1082675" cy="27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400" b="1" smtClean="0">
                  <a:solidFill>
                    <a:srgbClr val="C00000"/>
                  </a:solidFill>
                  <a:latin typeface="+mn-lt"/>
                  <a:ea typeface="+mn-ea"/>
                </a:rPr>
                <a:t>存储热迁移</a:t>
              </a:r>
              <a:endParaRPr lang="zh-CN" altLang="en-US" sz="1400" b="1" smtClean="0">
                <a:solidFill>
                  <a:srgbClr val="C00000"/>
                </a:solidFill>
                <a:latin typeface="+mn-lt"/>
                <a:ea typeface="+mn-ea"/>
              </a:endParaRPr>
            </a:p>
          </p:txBody>
        </p:sp>
        <p:grpSp>
          <p:nvGrpSpPr>
            <p:cNvPr id="67596" name="组合 83"/>
            <p:cNvGrpSpPr/>
            <p:nvPr/>
          </p:nvGrpSpPr>
          <p:grpSpPr bwMode="auto">
            <a:xfrm>
              <a:off x="1376363" y="4621213"/>
              <a:ext cx="274637" cy="190500"/>
              <a:chOff x="521407" y="3750624"/>
              <a:chExt cx="274240" cy="227609"/>
            </a:xfrm>
          </p:grpSpPr>
          <p:sp>
            <p:nvSpPr>
              <p:cNvPr id="83" name="圆柱形 82"/>
              <p:cNvSpPr/>
              <p:nvPr/>
            </p:nvSpPr>
            <p:spPr bwMode="auto">
              <a:xfrm>
                <a:off x="523387" y="3823855"/>
                <a:ext cx="272260" cy="154378"/>
              </a:xfrm>
              <a:prstGeom prst="can">
                <a:avLst>
                  <a:gd name="adj" fmla="val 50000"/>
                </a:avLst>
              </a:prstGeom>
              <a:solidFill>
                <a:srgbClr val="002060"/>
              </a:solidFill>
              <a:ln w="3175" cap="flat" cmpd="sng" algn="ctr">
                <a:solidFill>
                  <a:schemeClr val="bg1"/>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lIns="91275" tIns="45640" rIns="91275" bIns="45640"/>
              <a:lstStyle/>
              <a:p>
                <a:pPr eaLnBrk="1" hangingPunct="1">
                  <a:defRPr/>
                </a:pPr>
                <a:endParaRPr lang="zh-CN" altLang="en-US" sz="1800" b="1" dirty="0">
                  <a:latin typeface="+mn-lt"/>
                  <a:ea typeface="+mn-ea"/>
                </a:endParaRPr>
              </a:p>
            </p:txBody>
          </p:sp>
          <p:sp>
            <p:nvSpPr>
              <p:cNvPr id="84" name="圆柱形 83"/>
              <p:cNvSpPr/>
              <p:nvPr/>
            </p:nvSpPr>
            <p:spPr bwMode="auto">
              <a:xfrm>
                <a:off x="521407" y="3750624"/>
                <a:ext cx="272260" cy="154378"/>
              </a:xfrm>
              <a:prstGeom prst="can">
                <a:avLst>
                  <a:gd name="adj" fmla="val 50000"/>
                </a:avLst>
              </a:prstGeom>
              <a:solidFill>
                <a:srgbClr val="00B0F0"/>
              </a:solidFill>
              <a:ln w="3175" cap="flat" cmpd="sng" algn="ctr">
                <a:solidFill>
                  <a:schemeClr val="bg1"/>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lIns="91275" tIns="45640" rIns="91275" bIns="45640"/>
              <a:lstStyle/>
              <a:p>
                <a:pPr eaLnBrk="1" hangingPunct="1">
                  <a:defRPr/>
                </a:pPr>
                <a:endParaRPr lang="zh-CN" altLang="en-US" sz="1800" b="1" dirty="0">
                  <a:latin typeface="+mn-lt"/>
                  <a:ea typeface="+mn-ea"/>
                </a:endParaRPr>
              </a:p>
            </p:txBody>
          </p:sp>
        </p:grpSp>
        <p:pic>
          <p:nvPicPr>
            <p:cNvPr id="67597"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138" y="3487738"/>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8"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4163" y="3479800"/>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8" descr="F:\PIC\16：10_PPT_pic\ICOS\Misc-Database-3-ico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2150" y="4411663"/>
              <a:ext cx="7683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zh-CN" altLang="en-US" sz="3200" dirty="0" smtClean="0">
                <a:latin typeface="+mn-lt"/>
              </a:rPr>
              <a:t>存储自动精简配置，大幅减少存储投资</a:t>
            </a:r>
            <a:r>
              <a:rPr lang="en-US" altLang="zh-CN" sz="3200" dirty="0" smtClean="0">
                <a:latin typeface="+mn-lt"/>
              </a:rPr>
              <a:t> </a:t>
            </a:r>
            <a:endParaRPr lang="zh-CN" altLang="en-US" sz="3200" dirty="0" smtClean="0">
              <a:latin typeface="+mn-lt"/>
            </a:endParaRPr>
          </a:p>
        </p:txBody>
      </p:sp>
      <p:sp>
        <p:nvSpPr>
          <p:cNvPr id="5" name="TextBox 4"/>
          <p:cNvSpPr txBox="1"/>
          <p:nvPr/>
        </p:nvSpPr>
        <p:spPr>
          <a:xfrm>
            <a:off x="4679950" y="1455738"/>
            <a:ext cx="4464050" cy="3186112"/>
          </a:xfrm>
          <a:prstGeom prst="rect">
            <a:avLst/>
          </a:prstGeom>
          <a:noFill/>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600" b="1" kern="0" dirty="0">
                <a:solidFill>
                  <a:srgbClr val="990000"/>
                </a:solidFill>
                <a:latin typeface="+mn-lt"/>
                <a:ea typeface="+mn-ea"/>
              </a:rPr>
              <a:t>技术特点</a:t>
            </a:r>
            <a:endParaRPr lang="en-US" altLang="zh-CN" sz="16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虚拟机用户看到的始终是配置容量，但实际物理磁盘</a:t>
            </a:r>
            <a:r>
              <a:rPr lang="zh-CN" altLang="en-US" sz="1400" b="1" kern="0" dirty="0">
                <a:solidFill>
                  <a:srgbClr val="990000"/>
                </a:solidFill>
                <a:latin typeface="+mn-lt"/>
                <a:ea typeface="+mn-ea"/>
              </a:rPr>
              <a:t>占用空间随使用空间而动态调整</a:t>
            </a:r>
            <a:endParaRPr lang="en-US" altLang="zh-CN" sz="14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400" kern="0" dirty="0">
                <a:solidFill>
                  <a:srgbClr val="990000"/>
                </a:solidFill>
                <a:latin typeface="+mn-lt"/>
                <a:ea typeface="+mn-ea"/>
              </a:rPr>
              <a:t> </a:t>
            </a:r>
            <a:r>
              <a:rPr lang="zh-CN" altLang="en-US" sz="1400" kern="0" dirty="0">
                <a:latin typeface="+mn-lt"/>
                <a:ea typeface="+mn-ea"/>
              </a:rPr>
              <a:t>支持</a:t>
            </a:r>
            <a:r>
              <a:rPr lang="zh-CN" altLang="en-US" sz="1400" b="1" kern="0" dirty="0">
                <a:solidFill>
                  <a:srgbClr val="990000"/>
                </a:solidFill>
                <a:latin typeface="+mn-lt"/>
                <a:ea typeface="+mn-ea"/>
              </a:rPr>
              <a:t>存储空间回收</a:t>
            </a:r>
            <a:endParaRPr lang="en-US" altLang="zh-CN" sz="14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400" kern="0" dirty="0">
                <a:solidFill>
                  <a:srgbClr val="990000"/>
                </a:solidFill>
                <a:latin typeface="+mn-lt"/>
                <a:ea typeface="+mn-ea"/>
              </a:rPr>
              <a:t> </a:t>
            </a:r>
            <a:r>
              <a:rPr lang="zh-CN" altLang="en-US" sz="1400" dirty="0">
                <a:latin typeface="+mn-lt"/>
                <a:ea typeface="+mn-ea"/>
              </a:rPr>
              <a:t>降低存储成本</a:t>
            </a:r>
            <a:r>
              <a:rPr lang="en-US" altLang="zh-CN" sz="1400" b="1" dirty="0">
                <a:solidFill>
                  <a:srgbClr val="990000"/>
                </a:solidFill>
                <a:latin typeface="+mn-lt"/>
                <a:ea typeface="+mn-ea"/>
              </a:rPr>
              <a:t>40%</a:t>
            </a:r>
            <a:r>
              <a:rPr lang="en-US" altLang="zh-CN" sz="1400" dirty="0">
                <a:latin typeface="+mn-lt"/>
                <a:ea typeface="+mn-ea"/>
              </a:rPr>
              <a:t>(</a:t>
            </a:r>
            <a:r>
              <a:rPr lang="zh-CN" altLang="en-US" sz="1400" dirty="0">
                <a:latin typeface="+mn-lt"/>
                <a:ea typeface="+mn-ea"/>
              </a:rPr>
              <a:t>与</a:t>
            </a:r>
            <a:r>
              <a:rPr lang="zh-CN" altLang="en-US" sz="1400" kern="0" dirty="0">
                <a:latin typeface="+mn-lt"/>
                <a:ea typeface="+mn-ea"/>
              </a:rPr>
              <a:t>应用模型有关）</a:t>
            </a:r>
            <a:endParaRPr lang="en-US" altLang="zh-CN" sz="14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en-US" altLang="zh-CN" sz="1400" kern="0" dirty="0">
                <a:latin typeface="+mn-lt"/>
                <a:ea typeface="+mn-ea"/>
              </a:rPr>
              <a:t> </a:t>
            </a:r>
            <a:r>
              <a:rPr lang="zh-CN" altLang="en-US" sz="1400" kern="0" dirty="0">
                <a:latin typeface="+mn-lt"/>
                <a:ea typeface="+mn-ea"/>
              </a:rPr>
              <a:t>相比常规存储方式，单个虚拟机的</a:t>
            </a:r>
            <a:r>
              <a:rPr lang="en-US" altLang="zh-CN" sz="1400" kern="0" dirty="0">
                <a:latin typeface="+mn-lt"/>
                <a:ea typeface="+mn-ea"/>
              </a:rPr>
              <a:t>IOPS</a:t>
            </a:r>
            <a:r>
              <a:rPr lang="zh-CN" altLang="en-US" sz="1400" kern="0" dirty="0">
                <a:latin typeface="+mn-lt"/>
                <a:ea typeface="+mn-ea"/>
              </a:rPr>
              <a:t>会有所减少</a:t>
            </a:r>
            <a:endParaRPr lang="en-US" altLang="zh-CN" sz="1400" kern="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Ø"/>
              <a:defRPr/>
            </a:pPr>
            <a:endParaRPr lang="en-US" altLang="zh-CN" sz="1400" kern="0" dirty="0">
              <a:solidFill>
                <a:srgbClr val="C00000"/>
              </a:solidFill>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2000" kern="0" dirty="0">
                <a:solidFill>
                  <a:srgbClr val="990000"/>
                </a:solidFill>
                <a:latin typeface="+mn-lt"/>
                <a:ea typeface="+mn-ea"/>
              </a:rPr>
              <a:t> </a:t>
            </a:r>
            <a:r>
              <a:rPr lang="zh-CN" altLang="en-US" sz="1600" b="1" kern="0" dirty="0">
                <a:solidFill>
                  <a:srgbClr val="990000"/>
                </a:solidFill>
                <a:latin typeface="+mn-lt"/>
                <a:ea typeface="+mn-ea"/>
              </a:rPr>
              <a:t>适用场景</a:t>
            </a:r>
            <a:endParaRPr lang="en-US" altLang="zh-CN" sz="2000" b="1" kern="0" dirty="0">
              <a:solidFill>
                <a:srgbClr val="99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400" kern="0" dirty="0">
                <a:latin typeface="+mn-lt"/>
                <a:ea typeface="+mn-ea"/>
              </a:rPr>
              <a:t> 存储容量较大，</a:t>
            </a:r>
            <a:r>
              <a:rPr lang="en-US" altLang="zh-CN" sz="1400" kern="0" dirty="0">
                <a:latin typeface="+mn-lt"/>
                <a:ea typeface="+mn-ea"/>
              </a:rPr>
              <a:t>IOPS</a:t>
            </a:r>
            <a:r>
              <a:rPr lang="zh-CN" altLang="en-US" sz="1400" kern="0" dirty="0">
                <a:latin typeface="+mn-lt"/>
                <a:ea typeface="+mn-ea"/>
              </a:rPr>
              <a:t>要求不高</a:t>
            </a:r>
            <a:endParaRPr lang="en-US" altLang="zh-CN" sz="1400" kern="0" dirty="0">
              <a:latin typeface="+mn-lt"/>
              <a:ea typeface="+mn-ea"/>
            </a:endParaRPr>
          </a:p>
        </p:txBody>
      </p:sp>
      <p:sp>
        <p:nvSpPr>
          <p:cNvPr id="7" name="AutoShape 3"/>
          <p:cNvSpPr>
            <a:spLocks noChangeArrowheads="1"/>
          </p:cNvSpPr>
          <p:nvPr/>
        </p:nvSpPr>
        <p:spPr bwMode="auto">
          <a:xfrm>
            <a:off x="503238" y="5726113"/>
            <a:ext cx="8245475" cy="403225"/>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ln>
          <a:effectLst>
            <a:outerShdw dist="35921" dir="2700000" algn="ctr" rotWithShape="0">
              <a:srgbClr val="808080">
                <a:alpha val="50000"/>
              </a:srgbClr>
            </a:outerShdw>
          </a:effectLst>
        </p:spPr>
        <p:txBody>
          <a:bodyPr lIns="81895" tIns="42588" rIns="81895" bIns="42588" anchor="ctr"/>
          <a:lstStyle/>
          <a:p>
            <a:pPr algn="ctr" eaLnBrk="1" fontAlgn="auto" hangingPunct="1">
              <a:lnSpc>
                <a:spcPct val="150000"/>
              </a:lnSpc>
              <a:spcBef>
                <a:spcPts val="0"/>
              </a:spcBef>
              <a:spcAft>
                <a:spcPts val="0"/>
              </a:spcAft>
              <a:buSzPct val="80000"/>
              <a:defRPr/>
            </a:pPr>
            <a:r>
              <a:rPr lang="zh-CN" altLang="en-US" sz="2000" b="1" kern="0" dirty="0">
                <a:latin typeface="+mn-lt"/>
                <a:ea typeface="+mn-ea"/>
              </a:rPr>
              <a:t>显著提升</a:t>
            </a:r>
            <a:r>
              <a:rPr lang="zh-CN" altLang="en-US" sz="2000" b="1" kern="0" dirty="0">
                <a:solidFill>
                  <a:srgbClr val="FF0000"/>
                </a:solidFill>
                <a:latin typeface="+mn-lt"/>
                <a:ea typeface="+mn-ea"/>
              </a:rPr>
              <a:t>存储利用率</a:t>
            </a:r>
            <a:r>
              <a:rPr lang="zh-CN" altLang="en-US" sz="2000" b="1" kern="0" dirty="0">
                <a:latin typeface="+mn-lt"/>
                <a:ea typeface="+mn-ea"/>
              </a:rPr>
              <a:t>，  明显降低</a:t>
            </a:r>
            <a:r>
              <a:rPr lang="zh-CN" altLang="en-US" sz="2000" b="1" kern="0" dirty="0">
                <a:solidFill>
                  <a:srgbClr val="FF0000"/>
                </a:solidFill>
                <a:latin typeface="+mn-lt"/>
                <a:ea typeface="+mn-ea"/>
              </a:rPr>
              <a:t>存储成本</a:t>
            </a:r>
            <a:endParaRPr lang="zh-CN" altLang="en-US" sz="2800" b="1" dirty="0">
              <a:solidFill>
                <a:srgbClr val="FF0000"/>
              </a:solidFill>
              <a:latin typeface="+mn-lt"/>
              <a:ea typeface="+mn-ea"/>
            </a:endParaRPr>
          </a:p>
        </p:txBody>
      </p:sp>
      <p:grpSp>
        <p:nvGrpSpPr>
          <p:cNvPr id="69637" name="组合 45"/>
          <p:cNvGrpSpPr/>
          <p:nvPr/>
        </p:nvGrpSpPr>
        <p:grpSpPr bwMode="auto">
          <a:xfrm>
            <a:off x="611188" y="1592263"/>
            <a:ext cx="3910012" cy="3978275"/>
            <a:chOff x="698500" y="1552575"/>
            <a:chExt cx="3949700" cy="3537262"/>
          </a:xfrm>
        </p:grpSpPr>
        <p:sp>
          <p:nvSpPr>
            <p:cNvPr id="69638" name="TextBox 64"/>
            <p:cNvSpPr txBox="1">
              <a:spLocks noChangeArrowheads="1"/>
            </p:cNvSpPr>
            <p:nvPr/>
          </p:nvSpPr>
          <p:spPr bwMode="auto">
            <a:xfrm>
              <a:off x="1673497" y="4532287"/>
              <a:ext cx="809824" cy="2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40" rIns="91275" bIns="4564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rgbClr val="002060"/>
                  </a:solidFill>
                  <a:latin typeface="+mn-lt"/>
                  <a:ea typeface="+mn-ea"/>
                </a:rPr>
                <a:t>物理存储</a:t>
              </a:r>
              <a:endParaRPr lang="zh-CN" altLang="en-US" b="1" smtClean="0">
                <a:solidFill>
                  <a:srgbClr val="002060"/>
                </a:solidFill>
                <a:latin typeface="+mn-lt"/>
                <a:ea typeface="+mn-ea"/>
              </a:endParaRPr>
            </a:p>
          </p:txBody>
        </p:sp>
        <p:sp>
          <p:nvSpPr>
            <p:cNvPr id="69639" name="TextBox 82"/>
            <p:cNvSpPr txBox="1">
              <a:spLocks noChangeArrowheads="1"/>
            </p:cNvSpPr>
            <p:nvPr/>
          </p:nvSpPr>
          <p:spPr bwMode="auto">
            <a:xfrm>
              <a:off x="2271645" y="4705904"/>
              <a:ext cx="1068007" cy="8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600" b="1" smtClean="0">
                  <a:solidFill>
                    <a:schemeClr val="bg1"/>
                  </a:solidFill>
                  <a:latin typeface="+mn-lt"/>
                  <a:ea typeface="+mn-ea"/>
                </a:rPr>
                <a:t>20GB</a:t>
              </a:r>
              <a:endParaRPr lang="zh-CN" altLang="en-US" sz="600" b="1" smtClean="0">
                <a:solidFill>
                  <a:schemeClr val="bg1"/>
                </a:solidFill>
                <a:latin typeface="+mn-lt"/>
                <a:ea typeface="+mn-ea"/>
              </a:endParaRPr>
            </a:p>
          </p:txBody>
        </p:sp>
        <p:sp>
          <p:nvSpPr>
            <p:cNvPr id="69640" name="TextBox 87"/>
            <p:cNvSpPr txBox="1">
              <a:spLocks noChangeArrowheads="1"/>
            </p:cNvSpPr>
            <p:nvPr/>
          </p:nvSpPr>
          <p:spPr bwMode="auto">
            <a:xfrm>
              <a:off x="2124112" y="4952919"/>
              <a:ext cx="1069611" cy="13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latin typeface="+mn-lt"/>
                  <a:ea typeface="+mn-ea"/>
                </a:rPr>
                <a:t>100G</a:t>
              </a:r>
              <a:endParaRPr lang="zh-CN" altLang="en-US" b="1" smtClean="0">
                <a:latin typeface="+mn-lt"/>
                <a:ea typeface="+mn-ea"/>
              </a:endParaRPr>
            </a:p>
          </p:txBody>
        </p:sp>
        <p:sp>
          <p:nvSpPr>
            <p:cNvPr id="69641" name="TextBox 88"/>
            <p:cNvSpPr txBox="1">
              <a:spLocks noChangeArrowheads="1"/>
            </p:cNvSpPr>
            <p:nvPr/>
          </p:nvSpPr>
          <p:spPr bwMode="auto">
            <a:xfrm>
              <a:off x="3217777" y="4502646"/>
              <a:ext cx="1430423" cy="40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b="1" dirty="0" smtClean="0">
                  <a:solidFill>
                    <a:srgbClr val="C00000"/>
                  </a:solidFill>
                  <a:latin typeface="+mn-lt"/>
                  <a:ea typeface="+mn-ea"/>
                </a:rPr>
                <a:t>虚拟分配：</a:t>
              </a:r>
              <a:r>
                <a:rPr lang="en-US" altLang="zh-CN" b="1" dirty="0" smtClean="0">
                  <a:solidFill>
                    <a:srgbClr val="C00000"/>
                  </a:solidFill>
                  <a:latin typeface="+mn-lt"/>
                  <a:ea typeface="+mn-ea"/>
                </a:rPr>
                <a:t>120 G</a:t>
              </a:r>
              <a:endParaRPr lang="en-US" altLang="zh-CN" b="1" dirty="0" smtClean="0">
                <a:solidFill>
                  <a:srgbClr val="C00000"/>
                </a:solidFill>
                <a:latin typeface="+mn-lt"/>
                <a:ea typeface="+mn-ea"/>
              </a:endParaRPr>
            </a:p>
            <a:p>
              <a:pPr eaLnBrk="1" hangingPunct="1">
                <a:defRPr/>
              </a:pPr>
              <a:r>
                <a:rPr lang="zh-CN" altLang="en-US" b="1" dirty="0" smtClean="0">
                  <a:solidFill>
                    <a:srgbClr val="C00000"/>
                  </a:solidFill>
                  <a:latin typeface="+mn-lt"/>
                  <a:ea typeface="+mn-ea"/>
                </a:rPr>
                <a:t>实际分配：</a:t>
              </a:r>
              <a:r>
                <a:rPr lang="en-US" altLang="zh-CN" b="1" dirty="0" smtClean="0">
                  <a:solidFill>
                    <a:srgbClr val="C00000"/>
                  </a:solidFill>
                  <a:latin typeface="+mn-lt"/>
                  <a:ea typeface="+mn-ea"/>
                </a:rPr>
                <a:t>80 G</a:t>
              </a:r>
              <a:endParaRPr lang="en-US" altLang="zh-CN" b="1" dirty="0" smtClean="0">
                <a:solidFill>
                  <a:srgbClr val="C00000"/>
                </a:solidFill>
                <a:latin typeface="+mn-lt"/>
                <a:ea typeface="+mn-ea"/>
              </a:endParaRPr>
            </a:p>
            <a:p>
              <a:pPr eaLnBrk="1" hangingPunct="1">
                <a:defRPr/>
              </a:pPr>
              <a:r>
                <a:rPr lang="zh-CN" altLang="en-US" b="1" dirty="0" smtClean="0">
                  <a:solidFill>
                    <a:srgbClr val="C00000"/>
                  </a:solidFill>
                  <a:latin typeface="+mn-lt"/>
                  <a:ea typeface="+mn-ea"/>
                </a:rPr>
                <a:t>物理空间：</a:t>
              </a:r>
              <a:r>
                <a:rPr lang="en-US" altLang="zh-CN" b="1" dirty="0" smtClean="0">
                  <a:solidFill>
                    <a:srgbClr val="C00000"/>
                  </a:solidFill>
                  <a:latin typeface="+mn-lt"/>
                  <a:ea typeface="+mn-ea"/>
                </a:rPr>
                <a:t>100G</a:t>
              </a:r>
              <a:endParaRPr lang="en-US" altLang="zh-CN" b="1" dirty="0" smtClean="0">
                <a:solidFill>
                  <a:srgbClr val="C00000"/>
                </a:solidFill>
                <a:latin typeface="+mn-lt"/>
                <a:ea typeface="+mn-ea"/>
              </a:endParaRPr>
            </a:p>
          </p:txBody>
        </p:sp>
        <p:grpSp>
          <p:nvGrpSpPr>
            <p:cNvPr id="69642" name="组合 78"/>
            <p:cNvGrpSpPr/>
            <p:nvPr/>
          </p:nvGrpSpPr>
          <p:grpSpPr bwMode="auto">
            <a:xfrm>
              <a:off x="698500" y="1552575"/>
              <a:ext cx="3895177" cy="2760927"/>
              <a:chOff x="1036928" y="1194892"/>
              <a:chExt cx="3493973" cy="3087574"/>
            </a:xfrm>
          </p:grpSpPr>
          <p:sp>
            <p:nvSpPr>
              <p:cNvPr id="69646" name="矩形 12"/>
              <p:cNvSpPr>
                <a:spLocks noChangeArrowheads="1"/>
              </p:cNvSpPr>
              <p:nvPr/>
            </p:nvSpPr>
            <p:spPr bwMode="auto">
              <a:xfrm>
                <a:off x="1074327" y="2227241"/>
                <a:ext cx="3396159" cy="513017"/>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150000"/>
                  </a:lnSpc>
                  <a:defRPr/>
                </a:pPr>
                <a:r>
                  <a:rPr lang="en-US" altLang="zh-CN" sz="1400" b="1" smtClean="0">
                    <a:latin typeface="+mn-lt"/>
                    <a:ea typeface="+mn-ea"/>
                  </a:rPr>
                  <a:t>FusionCompute</a:t>
                </a:r>
                <a:endParaRPr lang="zh-CN" altLang="en-US" sz="1400" b="1" smtClean="0">
                  <a:latin typeface="+mn-lt"/>
                  <a:ea typeface="+mn-ea"/>
                </a:endParaRPr>
              </a:p>
            </p:txBody>
          </p:sp>
          <p:sp>
            <p:nvSpPr>
              <p:cNvPr id="14" name="圆角矩形 13"/>
              <p:cNvSpPr/>
              <p:nvPr/>
            </p:nvSpPr>
            <p:spPr bwMode="auto">
              <a:xfrm>
                <a:off x="1036928" y="3147514"/>
                <a:ext cx="3493973" cy="1134953"/>
              </a:xfrm>
              <a:prstGeom prst="roundRect">
                <a:avLst>
                  <a:gd name="adj" fmla="val 12963"/>
                </a:avLst>
              </a:prstGeom>
              <a:gradFill flip="none" rotWithShape="1">
                <a:gsLst>
                  <a:gs pos="0">
                    <a:schemeClr val="bg1">
                      <a:lumMod val="85000"/>
                    </a:schemeClr>
                  </a:gs>
                  <a:gs pos="50000">
                    <a:schemeClr val="tx1">
                      <a:lumMod val="20000"/>
                      <a:lumOff val="80000"/>
                    </a:schemeClr>
                  </a:gs>
                  <a:gs pos="100000">
                    <a:schemeClr val="bg1"/>
                  </a:gs>
                </a:gsLst>
                <a:lin ang="16200000" scaled="1"/>
                <a:tileRect/>
              </a:gradFill>
              <a:ln w="9525" cap="flat" cmpd="sng" algn="ctr">
                <a:solidFill>
                  <a:schemeClr val="bg1">
                    <a:lumMod val="95000"/>
                  </a:schemeClr>
                </a:solidFill>
                <a:prstDash val="solid"/>
                <a:round/>
                <a:headEnd type="none" w="med" len="med"/>
                <a:tailEnd type="none" w="med" len="med"/>
              </a:ln>
              <a:effectLst/>
            </p:spPr>
            <p:txBody>
              <a:bodyPr lIns="91275" tIns="45640" rIns="91275" bIns="45640" anchor="ctr"/>
              <a:lstStyle/>
              <a:p>
                <a:pPr algn="ctr" eaLnBrk="1" hangingPunct="1">
                  <a:defRPr/>
                </a:pPr>
                <a:endParaRPr lang="zh-CN" altLang="en-US" sz="1600" b="1" dirty="0">
                  <a:solidFill>
                    <a:srgbClr val="0070C0"/>
                  </a:solidFill>
                  <a:latin typeface="+mn-lt"/>
                  <a:ea typeface="+mn-ea"/>
                </a:endParaRPr>
              </a:p>
            </p:txBody>
          </p:sp>
          <p:sp>
            <p:nvSpPr>
              <p:cNvPr id="69648" name="TextBox 10"/>
              <p:cNvSpPr txBox="1">
                <a:spLocks noChangeArrowheads="1"/>
              </p:cNvSpPr>
              <p:nvPr/>
            </p:nvSpPr>
            <p:spPr bwMode="auto">
              <a:xfrm>
                <a:off x="1126111" y="3196449"/>
                <a:ext cx="1068761" cy="29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900" b="1" dirty="0" smtClean="0">
                    <a:solidFill>
                      <a:srgbClr val="0070C0"/>
                    </a:solidFill>
                    <a:latin typeface="+mn-lt"/>
                    <a:ea typeface="+mn-ea"/>
                  </a:rPr>
                  <a:t>普通型</a:t>
                </a:r>
                <a:endParaRPr lang="en-US" altLang="zh-CN" sz="800" b="1" dirty="0" smtClean="0">
                  <a:solidFill>
                    <a:schemeClr val="bg2"/>
                  </a:solidFill>
                  <a:latin typeface="+mn-lt"/>
                  <a:ea typeface="+mn-ea"/>
                </a:endParaRPr>
              </a:p>
              <a:p>
                <a:pPr algn="ctr" eaLnBrk="1" hangingPunct="1">
                  <a:defRPr/>
                </a:pPr>
                <a:r>
                  <a:rPr lang="en-US" altLang="zh-CN" b="1" dirty="0" smtClean="0">
                    <a:solidFill>
                      <a:schemeClr val="bg2"/>
                    </a:solidFill>
                    <a:latin typeface="+mn-lt"/>
                    <a:ea typeface="+mn-ea"/>
                  </a:rPr>
                  <a:t>20GB</a:t>
                </a:r>
                <a:endParaRPr lang="zh-CN" altLang="en-US" b="1" dirty="0" smtClean="0">
                  <a:solidFill>
                    <a:schemeClr val="bg2"/>
                  </a:solidFill>
                  <a:latin typeface="+mn-lt"/>
                  <a:ea typeface="+mn-ea"/>
                </a:endParaRPr>
              </a:p>
            </p:txBody>
          </p:sp>
          <p:sp>
            <p:nvSpPr>
              <p:cNvPr id="69649" name="TextBox 11"/>
              <p:cNvSpPr txBox="1">
                <a:spLocks noChangeArrowheads="1"/>
              </p:cNvSpPr>
              <p:nvPr/>
            </p:nvSpPr>
            <p:spPr bwMode="auto">
              <a:xfrm>
                <a:off x="2297002" y="3180664"/>
                <a:ext cx="1068761" cy="29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900" b="1" dirty="0" smtClean="0">
                    <a:solidFill>
                      <a:srgbClr val="0070C0"/>
                    </a:solidFill>
                    <a:latin typeface="+mn-lt"/>
                    <a:ea typeface="+mn-ea"/>
                  </a:rPr>
                  <a:t>精简型</a:t>
                </a:r>
                <a:endParaRPr lang="en-US" altLang="zh-CN" sz="900" b="1" dirty="0" smtClean="0">
                  <a:solidFill>
                    <a:srgbClr val="0070C0"/>
                  </a:solidFill>
                  <a:latin typeface="+mn-lt"/>
                  <a:ea typeface="+mn-ea"/>
                </a:endParaRPr>
              </a:p>
              <a:p>
                <a:pPr algn="ctr" eaLnBrk="1" hangingPunct="1">
                  <a:defRPr/>
                </a:pPr>
                <a:r>
                  <a:rPr lang="en-US" altLang="zh-CN" b="1" dirty="0" smtClean="0">
                    <a:solidFill>
                      <a:schemeClr val="bg2"/>
                    </a:solidFill>
                    <a:latin typeface="+mn-lt"/>
                    <a:ea typeface="+mn-ea"/>
                  </a:rPr>
                  <a:t>40GB</a:t>
                </a:r>
                <a:endParaRPr lang="zh-CN" altLang="en-US" b="1" dirty="0" smtClean="0">
                  <a:solidFill>
                    <a:schemeClr val="bg2"/>
                  </a:solidFill>
                  <a:latin typeface="+mn-lt"/>
                  <a:ea typeface="+mn-ea"/>
                </a:endParaRPr>
              </a:p>
            </p:txBody>
          </p:sp>
          <p:sp>
            <p:nvSpPr>
              <p:cNvPr id="69650" name="TextBox 12"/>
              <p:cNvSpPr txBox="1">
                <a:spLocks noChangeArrowheads="1"/>
              </p:cNvSpPr>
              <p:nvPr/>
            </p:nvSpPr>
            <p:spPr bwMode="auto">
              <a:xfrm>
                <a:off x="3406040" y="3180664"/>
                <a:ext cx="1068762" cy="29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900" b="1" dirty="0" smtClean="0">
                    <a:solidFill>
                      <a:srgbClr val="0070C0"/>
                    </a:solidFill>
                    <a:latin typeface="+mn-lt"/>
                    <a:ea typeface="+mn-ea"/>
                  </a:rPr>
                  <a:t>精简型</a:t>
                </a:r>
                <a:endParaRPr lang="en-US" altLang="zh-CN" sz="900" b="1" dirty="0" smtClean="0">
                  <a:solidFill>
                    <a:srgbClr val="0070C0"/>
                  </a:solidFill>
                  <a:latin typeface="+mn-lt"/>
                  <a:ea typeface="+mn-ea"/>
                </a:endParaRPr>
              </a:p>
              <a:p>
                <a:pPr algn="ctr" eaLnBrk="1" hangingPunct="1">
                  <a:defRPr/>
                </a:pPr>
                <a:r>
                  <a:rPr lang="en-US" altLang="zh-CN" b="1" dirty="0" smtClean="0">
                    <a:solidFill>
                      <a:schemeClr val="bg2"/>
                    </a:solidFill>
                    <a:latin typeface="+mn-lt"/>
                    <a:ea typeface="+mn-ea"/>
                  </a:rPr>
                  <a:t>80GB</a:t>
                </a:r>
                <a:endParaRPr lang="zh-CN" altLang="en-US" b="1" dirty="0" smtClean="0">
                  <a:solidFill>
                    <a:schemeClr val="bg2"/>
                  </a:solidFill>
                  <a:latin typeface="+mn-lt"/>
                  <a:ea typeface="+mn-ea"/>
                </a:endParaRPr>
              </a:p>
            </p:txBody>
          </p:sp>
          <p:grpSp>
            <p:nvGrpSpPr>
              <p:cNvPr id="69651" name="组合 72"/>
              <p:cNvGrpSpPr/>
              <p:nvPr/>
            </p:nvGrpSpPr>
            <p:grpSpPr bwMode="auto">
              <a:xfrm>
                <a:off x="2296492" y="3738762"/>
                <a:ext cx="965602" cy="396111"/>
                <a:chOff x="4474529" y="3310573"/>
                <a:chExt cx="585152" cy="453707"/>
              </a:xfrm>
            </p:grpSpPr>
            <p:sp>
              <p:nvSpPr>
                <p:cNvPr id="42" name="圆柱形 41"/>
                <p:cNvSpPr/>
                <p:nvPr/>
              </p:nvSpPr>
              <p:spPr bwMode="auto">
                <a:xfrm>
                  <a:off x="4474838" y="3316794"/>
                  <a:ext cx="585776" cy="446585"/>
                </a:xfrm>
                <a:prstGeom prst="can">
                  <a:avLst/>
                </a:prstGeom>
                <a:noFill/>
                <a:ln w="12700" cap="flat" cmpd="sng" algn="ctr">
                  <a:solidFill>
                    <a:schemeClr val="tx1">
                      <a:lumMod val="75000"/>
                    </a:schemeClr>
                  </a:solidFill>
                  <a:prstDash val="sysDot"/>
                  <a:round/>
                  <a:headEnd type="none" w="med" len="med"/>
                  <a:tailEnd type="none" w="med" len="med"/>
                </a:ln>
                <a:effectLst/>
              </p:spPr>
              <p:txBody>
                <a:bodyPr/>
                <a:lstStyle/>
                <a:p>
                  <a:pPr eaLnBrk="1" hangingPunct="1">
                    <a:defRPr/>
                  </a:pPr>
                  <a:endParaRPr lang="zh-CN" altLang="en-US" sz="1800" b="1" dirty="0">
                    <a:latin typeface="+mn-lt"/>
                    <a:ea typeface="+mn-ea"/>
                  </a:endParaRPr>
                </a:p>
              </p:txBody>
            </p:sp>
            <p:sp>
              <p:nvSpPr>
                <p:cNvPr id="43" name="圆柱形 42"/>
                <p:cNvSpPr/>
                <p:nvPr/>
              </p:nvSpPr>
              <p:spPr bwMode="auto">
                <a:xfrm>
                  <a:off x="4480560" y="3513293"/>
                  <a:ext cx="574675" cy="244636"/>
                </a:xfrm>
                <a:prstGeom prst="can">
                  <a:avLst>
                    <a:gd name="adj" fmla="val 50000"/>
                  </a:avLst>
                </a:prstGeom>
                <a:solidFill>
                  <a:srgbClr val="0070C0"/>
                </a:solidFill>
                <a:ln w="3175" cap="flat" cmpd="sng" algn="ctr">
                  <a:solidFill>
                    <a:schemeClr val="accent2">
                      <a:lumMod val="60000"/>
                      <a:lumOff val="40000"/>
                    </a:schemeClr>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a:lstStyle/>
                <a:p>
                  <a:pPr eaLnBrk="1" hangingPunct="1">
                    <a:defRPr/>
                  </a:pPr>
                  <a:endParaRPr lang="zh-CN" altLang="en-US" sz="1800" b="1" dirty="0">
                    <a:latin typeface="+mn-lt"/>
                    <a:ea typeface="+mn-ea"/>
                  </a:endParaRPr>
                </a:p>
              </p:txBody>
            </p:sp>
          </p:grpSp>
          <p:sp>
            <p:nvSpPr>
              <p:cNvPr id="19" name="圆柱形 18"/>
              <p:cNvSpPr/>
              <p:nvPr/>
            </p:nvSpPr>
            <p:spPr bwMode="auto">
              <a:xfrm>
                <a:off x="1199389" y="3931982"/>
                <a:ext cx="948269" cy="212265"/>
              </a:xfrm>
              <a:prstGeom prst="can">
                <a:avLst>
                  <a:gd name="adj" fmla="val 50000"/>
                </a:avLst>
              </a:prstGeom>
              <a:solidFill>
                <a:srgbClr val="002060"/>
              </a:solidFill>
              <a:ln w="3175" cap="flat" cmpd="sng" algn="ctr">
                <a:solidFill>
                  <a:schemeClr val="bg1"/>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lIns="91275" tIns="45640" rIns="91275" bIns="45640"/>
              <a:lstStyle/>
              <a:p>
                <a:pPr eaLnBrk="1" hangingPunct="1">
                  <a:defRPr/>
                </a:pPr>
                <a:endParaRPr lang="zh-CN" altLang="en-US" sz="1800" b="1" dirty="0">
                  <a:latin typeface="+mn-lt"/>
                  <a:ea typeface="+mn-ea"/>
                </a:endParaRPr>
              </a:p>
            </p:txBody>
          </p:sp>
          <p:grpSp>
            <p:nvGrpSpPr>
              <p:cNvPr id="69653" name="组合 73"/>
              <p:cNvGrpSpPr/>
              <p:nvPr/>
            </p:nvGrpSpPr>
            <p:grpSpPr bwMode="auto">
              <a:xfrm>
                <a:off x="3439252" y="3509853"/>
                <a:ext cx="965602" cy="617058"/>
                <a:chOff x="5167949" y="3302953"/>
                <a:chExt cx="585152" cy="453707"/>
              </a:xfrm>
            </p:grpSpPr>
            <p:sp>
              <p:nvSpPr>
                <p:cNvPr id="40" name="圆柱形 39"/>
                <p:cNvSpPr/>
                <p:nvPr/>
              </p:nvSpPr>
              <p:spPr bwMode="auto">
                <a:xfrm>
                  <a:off x="5173980" y="3474720"/>
                  <a:ext cx="574675" cy="275590"/>
                </a:xfrm>
                <a:prstGeom prst="can">
                  <a:avLst>
                    <a:gd name="adj" fmla="val 38724"/>
                  </a:avLst>
                </a:prstGeom>
                <a:solidFill>
                  <a:srgbClr val="0070C0"/>
                </a:solidFill>
                <a:ln w="3175" cap="flat" cmpd="sng" algn="ctr">
                  <a:solidFill>
                    <a:schemeClr val="accent2">
                      <a:lumMod val="60000"/>
                      <a:lumOff val="40000"/>
                    </a:schemeClr>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a:lstStyle/>
                <a:p>
                  <a:pPr eaLnBrk="1" hangingPunct="1">
                    <a:defRPr/>
                  </a:pPr>
                  <a:endParaRPr lang="zh-CN" altLang="en-US" sz="1800" b="1" dirty="0">
                    <a:latin typeface="+mn-lt"/>
                    <a:ea typeface="+mn-ea"/>
                  </a:endParaRPr>
                </a:p>
              </p:txBody>
            </p:sp>
            <p:sp>
              <p:nvSpPr>
                <p:cNvPr id="41" name="圆柱形 40"/>
                <p:cNvSpPr/>
                <p:nvPr/>
              </p:nvSpPr>
              <p:spPr bwMode="auto">
                <a:xfrm>
                  <a:off x="5167872" y="3306965"/>
                  <a:ext cx="584904" cy="454972"/>
                </a:xfrm>
                <a:prstGeom prst="can">
                  <a:avLst/>
                </a:prstGeom>
                <a:noFill/>
                <a:ln w="12700" cap="flat" cmpd="sng" algn="ctr">
                  <a:solidFill>
                    <a:schemeClr val="tx1">
                      <a:lumMod val="75000"/>
                    </a:schemeClr>
                  </a:solidFill>
                  <a:prstDash val="sysDot"/>
                  <a:round/>
                  <a:headEnd type="none" w="med" len="med"/>
                  <a:tailEnd type="none" w="med" len="med"/>
                </a:ln>
                <a:effectLst/>
              </p:spPr>
              <p:txBody>
                <a:bodyPr/>
                <a:lstStyle/>
                <a:p>
                  <a:pPr eaLnBrk="1" hangingPunct="1">
                    <a:defRPr/>
                  </a:pPr>
                  <a:endParaRPr lang="zh-CN" altLang="en-US" sz="1800" b="1" dirty="0">
                    <a:latin typeface="+mn-lt"/>
                    <a:ea typeface="+mn-ea"/>
                  </a:endParaRPr>
                </a:p>
              </p:txBody>
            </p:sp>
          </p:grpSp>
          <p:sp>
            <p:nvSpPr>
              <p:cNvPr id="69654" name="TextBox 74"/>
              <p:cNvSpPr txBox="1">
                <a:spLocks noChangeArrowheads="1"/>
              </p:cNvSpPr>
              <p:nvPr/>
            </p:nvSpPr>
            <p:spPr bwMode="auto">
              <a:xfrm>
                <a:off x="1126111" y="4039376"/>
                <a:ext cx="1068761" cy="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600" b="1" smtClean="0">
                    <a:solidFill>
                      <a:schemeClr val="bg1"/>
                    </a:solidFill>
                    <a:latin typeface="+mn-lt"/>
                    <a:ea typeface="+mn-ea"/>
                  </a:rPr>
                  <a:t>20GB</a:t>
                </a:r>
                <a:endParaRPr lang="zh-CN" altLang="en-US" sz="600" b="1" smtClean="0">
                  <a:solidFill>
                    <a:schemeClr val="bg1"/>
                  </a:solidFill>
                  <a:latin typeface="+mn-lt"/>
                  <a:ea typeface="+mn-ea"/>
                </a:endParaRPr>
              </a:p>
            </p:txBody>
          </p:sp>
          <p:sp>
            <p:nvSpPr>
              <p:cNvPr id="69655" name="TextBox 75"/>
              <p:cNvSpPr txBox="1">
                <a:spLocks noChangeArrowheads="1"/>
              </p:cNvSpPr>
              <p:nvPr/>
            </p:nvSpPr>
            <p:spPr bwMode="auto">
              <a:xfrm>
                <a:off x="2258164" y="4029905"/>
                <a:ext cx="1068762" cy="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600" b="1" smtClean="0">
                    <a:solidFill>
                      <a:schemeClr val="bg1"/>
                    </a:solidFill>
                    <a:latin typeface="+mn-lt"/>
                    <a:ea typeface="+mn-ea"/>
                  </a:rPr>
                  <a:t>20GB</a:t>
                </a:r>
                <a:endParaRPr lang="zh-CN" altLang="en-US" sz="600" b="1" smtClean="0">
                  <a:solidFill>
                    <a:schemeClr val="bg1"/>
                  </a:solidFill>
                  <a:latin typeface="+mn-lt"/>
                  <a:ea typeface="+mn-ea"/>
                </a:endParaRPr>
              </a:p>
            </p:txBody>
          </p:sp>
          <p:sp>
            <p:nvSpPr>
              <p:cNvPr id="69656" name="TextBox 76"/>
              <p:cNvSpPr txBox="1">
                <a:spLocks noChangeArrowheads="1"/>
              </p:cNvSpPr>
              <p:nvPr/>
            </p:nvSpPr>
            <p:spPr bwMode="auto">
              <a:xfrm>
                <a:off x="3388779" y="3971499"/>
                <a:ext cx="1068762" cy="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600" b="1" smtClean="0">
                    <a:solidFill>
                      <a:schemeClr val="bg1"/>
                    </a:solidFill>
                    <a:latin typeface="+mn-lt"/>
                    <a:ea typeface="+mn-ea"/>
                  </a:rPr>
                  <a:t>40GB</a:t>
                </a:r>
                <a:endParaRPr lang="zh-CN" altLang="en-US" sz="600" b="1" smtClean="0">
                  <a:solidFill>
                    <a:schemeClr val="bg1"/>
                  </a:solidFill>
                  <a:latin typeface="+mn-lt"/>
                  <a:ea typeface="+mn-ea"/>
                </a:endParaRPr>
              </a:p>
            </p:txBody>
          </p:sp>
          <p:grpSp>
            <p:nvGrpSpPr>
              <p:cNvPr id="69657" name="组合 14"/>
              <p:cNvGrpSpPr/>
              <p:nvPr/>
            </p:nvGrpSpPr>
            <p:grpSpPr bwMode="auto">
              <a:xfrm>
                <a:off x="1089490" y="1210816"/>
                <a:ext cx="712521" cy="979330"/>
                <a:chOff x="1095375" y="1203750"/>
                <a:chExt cx="485775" cy="815181"/>
              </a:xfrm>
            </p:grpSpPr>
            <p:sp>
              <p:nvSpPr>
                <p:cNvPr id="69670" name="Rectangle 8"/>
                <p:cNvSpPr>
                  <a:spLocks noChangeArrowheads="1"/>
                </p:cNvSpPr>
                <p:nvPr/>
              </p:nvSpPr>
              <p:spPr bwMode="auto">
                <a:xfrm>
                  <a:off x="1095825" y="1203634"/>
                  <a:ext cx="485440" cy="815952"/>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pic>
              <p:nvPicPr>
                <p:cNvPr id="6967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72" name="TextBox 170"/>
                <p:cNvSpPr txBox="1">
                  <a:spLocks noChangeArrowheads="1"/>
                </p:cNvSpPr>
                <p:nvPr/>
              </p:nvSpPr>
              <p:spPr bwMode="auto">
                <a:xfrm>
                  <a:off x="1095825" y="1279842"/>
                  <a:ext cx="485440" cy="20365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grpSp>
          <p:grpSp>
            <p:nvGrpSpPr>
              <p:cNvPr id="69658" name="组合 14"/>
              <p:cNvGrpSpPr/>
              <p:nvPr/>
            </p:nvGrpSpPr>
            <p:grpSpPr bwMode="auto">
              <a:xfrm>
                <a:off x="1942179" y="1212806"/>
                <a:ext cx="712521" cy="981321"/>
                <a:chOff x="1095375" y="1203750"/>
                <a:chExt cx="485775" cy="815181"/>
              </a:xfrm>
            </p:grpSpPr>
            <p:sp>
              <p:nvSpPr>
                <p:cNvPr id="69667" name="Rectangle 8"/>
                <p:cNvSpPr>
                  <a:spLocks noChangeArrowheads="1"/>
                </p:cNvSpPr>
                <p:nvPr/>
              </p:nvSpPr>
              <p:spPr bwMode="auto">
                <a:xfrm>
                  <a:off x="1095053" y="1203292"/>
                  <a:ext cx="486420" cy="815609"/>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pic>
              <p:nvPicPr>
                <p:cNvPr id="6966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583568"/>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69" name="TextBox 170"/>
                <p:cNvSpPr txBox="1">
                  <a:spLocks noChangeArrowheads="1"/>
                </p:cNvSpPr>
                <p:nvPr/>
              </p:nvSpPr>
              <p:spPr bwMode="auto">
                <a:xfrm>
                  <a:off x="1095053" y="1279346"/>
                  <a:ext cx="486420" cy="20324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grpSp>
          <p:grpSp>
            <p:nvGrpSpPr>
              <p:cNvPr id="69659" name="组合 18"/>
              <p:cNvGrpSpPr/>
              <p:nvPr/>
            </p:nvGrpSpPr>
            <p:grpSpPr bwMode="auto">
              <a:xfrm>
                <a:off x="2973969" y="1194892"/>
                <a:ext cx="671640" cy="995254"/>
                <a:chOff x="495299" y="1203750"/>
                <a:chExt cx="485776" cy="815181"/>
              </a:xfrm>
            </p:grpSpPr>
            <p:sp>
              <p:nvSpPr>
                <p:cNvPr id="69664" name="Rectangle 8"/>
                <p:cNvSpPr>
                  <a:spLocks noChangeArrowheads="1"/>
                </p:cNvSpPr>
                <p:nvPr/>
              </p:nvSpPr>
              <p:spPr bwMode="auto">
                <a:xfrm>
                  <a:off x="495689" y="1203750"/>
                  <a:ext cx="485857" cy="823584"/>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69665" name="TextBox 170"/>
                <p:cNvSpPr txBox="1">
                  <a:spLocks noChangeArrowheads="1"/>
                </p:cNvSpPr>
                <p:nvPr/>
              </p:nvSpPr>
              <p:spPr bwMode="auto">
                <a:xfrm>
                  <a:off x="495689" y="1280031"/>
                  <a:ext cx="485857" cy="20040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pic>
              <p:nvPicPr>
                <p:cNvPr id="69666" name="图片 80"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660" name="组合 18"/>
              <p:cNvGrpSpPr/>
              <p:nvPr/>
            </p:nvGrpSpPr>
            <p:grpSpPr bwMode="auto">
              <a:xfrm>
                <a:off x="3760467" y="1198873"/>
                <a:ext cx="669693" cy="995254"/>
                <a:chOff x="495299" y="1203750"/>
                <a:chExt cx="485776" cy="815181"/>
              </a:xfrm>
            </p:grpSpPr>
            <p:sp>
              <p:nvSpPr>
                <p:cNvPr id="69661" name="Rectangle 8"/>
                <p:cNvSpPr>
                  <a:spLocks noChangeArrowheads="1"/>
                </p:cNvSpPr>
                <p:nvPr/>
              </p:nvSpPr>
              <p:spPr bwMode="auto">
                <a:xfrm>
                  <a:off x="494885" y="1204367"/>
                  <a:ext cx="486226" cy="814534"/>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69662" name="TextBox 170"/>
                <p:cNvSpPr txBox="1">
                  <a:spLocks noChangeArrowheads="1"/>
                </p:cNvSpPr>
                <p:nvPr/>
              </p:nvSpPr>
              <p:spPr bwMode="auto">
                <a:xfrm>
                  <a:off x="494885" y="1280650"/>
                  <a:ext cx="486226" cy="2004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chemeClr val="bg1"/>
                      </a:solidFill>
                      <a:latin typeface="+mn-lt"/>
                      <a:ea typeface="+mn-ea"/>
                      <a:cs typeface="Arial" panose="020B0604020202020204" pitchFamily="34" charset="0"/>
                    </a:rPr>
                    <a:t>客户机</a:t>
                  </a:r>
                  <a:endParaRPr lang="zh-CN" altLang="en-US" b="1" smtClean="0">
                    <a:solidFill>
                      <a:schemeClr val="bg1"/>
                    </a:solidFill>
                    <a:latin typeface="+mn-lt"/>
                    <a:ea typeface="+mn-ea"/>
                    <a:cs typeface="Arial" panose="020B0604020202020204" pitchFamily="34" charset="0"/>
                  </a:endParaRPr>
                </a:p>
              </p:txBody>
            </p:sp>
            <p:pic>
              <p:nvPicPr>
                <p:cNvPr id="69663" name="图片 80" descr="222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69643"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725" y="2957513"/>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4"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788" y="2957513"/>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5" name="Picture 8" descr="F:\PIC\16：10_PPT_pic\ICOS\Misc-Database-3-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8700" y="4313238"/>
              <a:ext cx="7683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b="1" dirty="0" smtClean="0"/>
              <a:t>FusionCompute</a:t>
            </a:r>
            <a:r>
              <a:rPr lang="zh-CN" altLang="en-US" sz="2400" b="1" dirty="0" smtClean="0"/>
              <a:t>在</a:t>
            </a:r>
            <a:r>
              <a:rPr lang="en-US" altLang="zh-CN" sz="2400" b="1" dirty="0" smtClean="0"/>
              <a:t>FusionSphere</a:t>
            </a:r>
            <a:r>
              <a:rPr lang="zh-CN" altLang="en-US" sz="2400" b="1" dirty="0" smtClean="0"/>
              <a:t>中的作用</a:t>
            </a:r>
            <a:endParaRPr lang="en-US" altLang="zh-CN" sz="2400" b="1" dirty="0" smtClean="0">
              <a:latin typeface="+mn-ea"/>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客户价值</a:t>
            </a:r>
            <a:endParaRPr lang="en-US" altLang="zh-CN" sz="2400" dirty="0" smtClean="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系统架构</a:t>
            </a:r>
            <a:endParaRPr lang="en-US" altLang="zh-CN" sz="2400" dirty="0" smtClean="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功能特性</a:t>
            </a:r>
            <a:endParaRPr lang="en-US" altLang="zh-CN" sz="2400" dirty="0" smtClean="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规格指标</a:t>
            </a:r>
            <a:endParaRPr lang="en-US" altLang="zh-CN" sz="2400" dirty="0" smtClean="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操作配置</a:t>
            </a:r>
            <a:endParaRPr lang="en-US" altLang="zh-CN" sz="24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zh-CN" altLang="en-US" sz="3200" dirty="0" smtClean="0">
                <a:solidFill>
                  <a:srgbClr val="990000"/>
                </a:solidFill>
                <a:latin typeface="+mn-lt"/>
              </a:rPr>
              <a:t>链接克隆技术，提升管理效率</a:t>
            </a:r>
            <a:r>
              <a:rPr lang="en-US" altLang="zh-CN" sz="3200" dirty="0" smtClean="0">
                <a:solidFill>
                  <a:srgbClr val="990000"/>
                </a:solidFill>
                <a:latin typeface="+mn-lt"/>
              </a:rPr>
              <a:t>,</a:t>
            </a:r>
            <a:r>
              <a:rPr lang="zh-CN" altLang="en-US" sz="3200" dirty="0" smtClean="0">
                <a:solidFill>
                  <a:srgbClr val="990000"/>
                </a:solidFill>
                <a:latin typeface="+mn-lt"/>
              </a:rPr>
              <a:t>节省存储空间</a:t>
            </a:r>
            <a:endParaRPr lang="zh-CN" altLang="en-US" sz="3200" dirty="0">
              <a:solidFill>
                <a:srgbClr val="990000"/>
              </a:solidFill>
              <a:latin typeface="+mn-lt"/>
            </a:endParaRPr>
          </a:p>
        </p:txBody>
      </p:sp>
      <p:sp>
        <p:nvSpPr>
          <p:cNvPr id="49" name="TextBox 48"/>
          <p:cNvSpPr txBox="1"/>
          <p:nvPr/>
        </p:nvSpPr>
        <p:spPr>
          <a:xfrm>
            <a:off x="6003925" y="1184275"/>
            <a:ext cx="2992438" cy="3478213"/>
          </a:xfrm>
          <a:prstGeom prst="rect">
            <a:avLst/>
          </a:prstGeom>
          <a:noFill/>
        </p:spPr>
        <p:txBody>
          <a:bodyPr>
            <a:spAutoFit/>
          </a:bodyPr>
          <a:lstStyle/>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800" b="1" dirty="0">
                <a:solidFill>
                  <a:srgbClr val="990000"/>
                </a:solidFill>
                <a:latin typeface="+mn-lt"/>
                <a:ea typeface="+mn-ea"/>
              </a:rPr>
              <a:t>技术特点</a:t>
            </a:r>
            <a:endParaRPr lang="en-US" altLang="zh-CN" sz="1800" b="1" dirty="0">
              <a:solidFill>
                <a:srgbClr val="990000"/>
              </a:solidFill>
              <a:latin typeface="+mn-lt"/>
              <a:ea typeface="+mn-ea"/>
            </a:endParaRPr>
          </a:p>
          <a:p>
            <a:pPr marL="355600" indent="-177800" eaLnBrk="1" hangingPunct="1">
              <a:lnSpc>
                <a:spcPct val="125000"/>
              </a:lnSpc>
              <a:spcBef>
                <a:spcPts val="0"/>
              </a:spcBef>
              <a:spcAft>
                <a:spcPts val="0"/>
              </a:spcAft>
              <a:buSzPct val="80000"/>
              <a:buFont typeface="Arial" panose="020B0604020202020204" pitchFamily="34" charset="0"/>
              <a:buChar char="•"/>
              <a:defRPr/>
            </a:pPr>
            <a:r>
              <a:rPr lang="zh-CN" altLang="en-US" sz="1200" dirty="0">
                <a:solidFill>
                  <a:schemeClr val="tx1">
                    <a:lumMod val="75000"/>
                    <a:lumOff val="25000"/>
                  </a:schemeClr>
                </a:solidFill>
                <a:latin typeface="+mn-lt"/>
                <a:ea typeface="+mn-ea"/>
              </a:rPr>
              <a:t>相同</a:t>
            </a:r>
            <a:r>
              <a:rPr lang="en-US" altLang="zh-CN" sz="1200" dirty="0">
                <a:solidFill>
                  <a:schemeClr val="tx1">
                    <a:lumMod val="75000"/>
                    <a:lumOff val="25000"/>
                  </a:schemeClr>
                </a:solidFill>
                <a:latin typeface="+mn-lt"/>
                <a:ea typeface="+mn-ea"/>
              </a:rPr>
              <a:t>OS</a:t>
            </a:r>
            <a:r>
              <a:rPr lang="zh-CN" altLang="en-US" sz="1200" dirty="0">
                <a:solidFill>
                  <a:schemeClr val="tx1">
                    <a:lumMod val="75000"/>
                    <a:lumOff val="25000"/>
                  </a:schemeClr>
                </a:solidFill>
                <a:latin typeface="+mn-lt"/>
                <a:ea typeface="+mn-ea"/>
              </a:rPr>
              <a:t>多个客户虚拟机共享同一母镜像，母镜像可统一升级、维护</a:t>
            </a:r>
            <a:endParaRPr lang="en-US" altLang="zh-CN" sz="1200" dirty="0">
              <a:solidFill>
                <a:schemeClr val="tx1">
                  <a:lumMod val="75000"/>
                  <a:lumOff val="25000"/>
                </a:schemeClr>
              </a:solidFill>
              <a:latin typeface="+mn-lt"/>
              <a:ea typeface="+mn-ea"/>
            </a:endParaRPr>
          </a:p>
          <a:p>
            <a:pPr marL="355600" indent="-177800" eaLnBrk="1" hangingPunct="1">
              <a:lnSpc>
                <a:spcPct val="125000"/>
              </a:lnSpc>
              <a:spcBef>
                <a:spcPts val="0"/>
              </a:spcBef>
              <a:spcAft>
                <a:spcPts val="0"/>
              </a:spcAft>
              <a:buSzPct val="80000"/>
              <a:buFont typeface="Arial" panose="020B0604020202020204" pitchFamily="34" charset="0"/>
              <a:buChar char="•"/>
              <a:defRPr/>
            </a:pPr>
            <a:r>
              <a:rPr lang="zh-CN" altLang="en-US" sz="1200" dirty="0">
                <a:solidFill>
                  <a:schemeClr val="tx1">
                    <a:lumMod val="75000"/>
                    <a:lumOff val="25000"/>
                  </a:schemeClr>
                </a:solidFill>
                <a:latin typeface="+mn-lt"/>
                <a:ea typeface="+mn-ea"/>
              </a:rPr>
              <a:t>每个客户虚拟机保存虚拟化镜像差异化部分</a:t>
            </a:r>
            <a:endParaRPr lang="en-US" altLang="zh-CN" sz="1200" dirty="0">
              <a:solidFill>
                <a:schemeClr val="tx1">
                  <a:lumMod val="75000"/>
                  <a:lumOff val="25000"/>
                </a:schemeClr>
              </a:solidFill>
              <a:latin typeface="+mn-lt"/>
              <a:ea typeface="+mn-ea"/>
            </a:endParaRPr>
          </a:p>
          <a:p>
            <a:pPr marL="355600" indent="-177800" eaLnBrk="1" hangingPunct="1">
              <a:lnSpc>
                <a:spcPct val="125000"/>
              </a:lnSpc>
              <a:spcBef>
                <a:spcPts val="0"/>
              </a:spcBef>
              <a:spcAft>
                <a:spcPts val="0"/>
              </a:spcAft>
              <a:buSzPct val="80000"/>
              <a:buFont typeface="Arial" panose="020B0604020202020204" pitchFamily="34" charset="0"/>
              <a:buChar char="•"/>
              <a:defRPr/>
            </a:pPr>
            <a:r>
              <a:rPr lang="zh-CN" altLang="en-US" sz="1200" dirty="0">
                <a:solidFill>
                  <a:schemeClr val="tx1">
                    <a:lumMod val="75000"/>
                    <a:lumOff val="25000"/>
                  </a:schemeClr>
                </a:solidFill>
                <a:latin typeface="+mn-lt"/>
                <a:ea typeface="+mn-ea"/>
              </a:rPr>
              <a:t>降低存储成本</a:t>
            </a:r>
            <a:r>
              <a:rPr lang="en-US" altLang="zh-CN" sz="1600" b="1" dirty="0">
                <a:solidFill>
                  <a:srgbClr val="C00000"/>
                </a:solidFill>
                <a:latin typeface="+mn-lt"/>
                <a:ea typeface="+mn-ea"/>
              </a:rPr>
              <a:t>60%</a:t>
            </a:r>
            <a:endParaRPr lang="en-US" altLang="zh-CN" sz="1200" b="1" dirty="0">
              <a:solidFill>
                <a:srgbClr val="C00000"/>
              </a:solidFill>
              <a:latin typeface="+mn-lt"/>
              <a:ea typeface="+mn-ea"/>
            </a:endParaRPr>
          </a:p>
          <a:p>
            <a:pPr marL="355600" indent="-177800" eaLnBrk="1" hangingPunct="1">
              <a:lnSpc>
                <a:spcPct val="125000"/>
              </a:lnSpc>
              <a:spcBef>
                <a:spcPts val="0"/>
              </a:spcBef>
              <a:spcAft>
                <a:spcPts val="0"/>
              </a:spcAft>
              <a:buSzPct val="80000"/>
              <a:buFont typeface="Arial" panose="020B0604020202020204" pitchFamily="34" charset="0"/>
              <a:buChar char="•"/>
              <a:defRPr/>
            </a:pPr>
            <a:r>
              <a:rPr lang="zh-CN" altLang="en-US" sz="1200" dirty="0">
                <a:solidFill>
                  <a:schemeClr val="tx1">
                    <a:lumMod val="75000"/>
                    <a:lumOff val="25000"/>
                  </a:schemeClr>
                </a:solidFill>
                <a:latin typeface="+mn-lt"/>
                <a:ea typeface="+mn-ea"/>
              </a:rPr>
              <a:t>创建单个链接克隆虚拟机仅需</a:t>
            </a:r>
            <a:r>
              <a:rPr lang="en-US" altLang="zh-CN" sz="1600" b="1" dirty="0">
                <a:solidFill>
                  <a:srgbClr val="C00000"/>
                </a:solidFill>
                <a:latin typeface="+mn-lt"/>
                <a:ea typeface="+mn-ea"/>
              </a:rPr>
              <a:t>12</a:t>
            </a:r>
            <a:r>
              <a:rPr lang="zh-CN" altLang="en-US" sz="1600" b="1" dirty="0">
                <a:solidFill>
                  <a:srgbClr val="C00000"/>
                </a:solidFill>
                <a:latin typeface="+mn-lt"/>
                <a:ea typeface="+mn-ea"/>
              </a:rPr>
              <a:t>秒</a:t>
            </a:r>
            <a:endParaRPr lang="en-US" altLang="zh-CN" sz="1600" b="1" dirty="0">
              <a:solidFill>
                <a:srgbClr val="C00000"/>
              </a:solidFill>
              <a:latin typeface="+mn-lt"/>
              <a:ea typeface="+mn-ea"/>
            </a:endParaRPr>
          </a:p>
          <a:p>
            <a:pPr marL="355600" indent="-177800" eaLnBrk="1" hangingPunct="1">
              <a:lnSpc>
                <a:spcPct val="125000"/>
              </a:lnSpc>
              <a:spcBef>
                <a:spcPts val="0"/>
              </a:spcBef>
              <a:spcAft>
                <a:spcPts val="0"/>
              </a:spcAft>
              <a:buSzPct val="80000"/>
              <a:buFont typeface="Wingdings" panose="05000000000000000000" pitchFamily="2" charset="2"/>
              <a:buChar char="ü"/>
              <a:defRPr/>
            </a:pPr>
            <a:endParaRPr lang="en-US" altLang="zh-CN" sz="1200" b="1" dirty="0">
              <a:solidFill>
                <a:srgbClr val="C00000"/>
              </a:solidFill>
              <a:latin typeface="+mn-lt"/>
              <a:ea typeface="+mn-ea"/>
            </a:endParaRPr>
          </a:p>
          <a:p>
            <a:pPr indent="266700" eaLnBrk="1" hangingPunct="1">
              <a:lnSpc>
                <a:spcPct val="150000"/>
              </a:lnSpc>
              <a:spcBef>
                <a:spcPts val="600"/>
              </a:spcBef>
              <a:spcAft>
                <a:spcPts val="600"/>
              </a:spcAft>
              <a:buSzPct val="80000"/>
              <a:buFont typeface="Wingdings" panose="05000000000000000000" pitchFamily="2" charset="2"/>
              <a:buChar char="p"/>
              <a:defRPr/>
            </a:pPr>
            <a:r>
              <a:rPr lang="zh-CN" altLang="en-US" sz="1800" b="1" dirty="0">
                <a:solidFill>
                  <a:srgbClr val="990000"/>
                </a:solidFill>
                <a:latin typeface="+mn-lt"/>
                <a:ea typeface="+mn-ea"/>
              </a:rPr>
              <a:t>适用场景</a:t>
            </a:r>
            <a:endParaRPr lang="en-US" altLang="zh-CN" sz="1800" b="1" dirty="0">
              <a:solidFill>
                <a:srgbClr val="990000"/>
              </a:solidFill>
              <a:latin typeface="+mn-lt"/>
              <a:ea typeface="+mn-ea"/>
            </a:endParaRPr>
          </a:p>
          <a:p>
            <a:pPr marL="177800" indent="177800" eaLnBrk="1" hangingPunct="1">
              <a:lnSpc>
                <a:spcPct val="125000"/>
              </a:lnSpc>
              <a:spcBef>
                <a:spcPts val="0"/>
              </a:spcBef>
              <a:spcAft>
                <a:spcPts val="0"/>
              </a:spcAft>
              <a:buSzPct val="80000"/>
              <a:buFont typeface="Arial" panose="020B0604020202020204" pitchFamily="34" charset="0"/>
              <a:buChar char="•"/>
              <a:defRPr/>
            </a:pPr>
            <a:r>
              <a:rPr lang="zh-CN" altLang="en-US" sz="1200" dirty="0">
                <a:solidFill>
                  <a:schemeClr val="tx1">
                    <a:lumMod val="75000"/>
                    <a:lumOff val="25000"/>
                  </a:schemeClr>
                </a:solidFill>
                <a:latin typeface="+mn-lt"/>
                <a:ea typeface="+mn-ea"/>
              </a:rPr>
              <a:t>任务型桌面，如云呼叫中心等</a:t>
            </a:r>
            <a:endParaRPr lang="en-US" altLang="zh-CN" sz="1200" dirty="0">
              <a:solidFill>
                <a:schemeClr val="tx1">
                  <a:lumMod val="75000"/>
                  <a:lumOff val="25000"/>
                </a:schemeClr>
              </a:solidFill>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endParaRPr lang="zh-CN" altLang="en-US" sz="1400" kern="0" dirty="0">
              <a:latin typeface="+mn-lt"/>
              <a:ea typeface="+mn-ea"/>
            </a:endParaRPr>
          </a:p>
        </p:txBody>
      </p:sp>
      <p:sp>
        <p:nvSpPr>
          <p:cNvPr id="50" name="AutoShape 3"/>
          <p:cNvSpPr>
            <a:spLocks noChangeArrowheads="1"/>
          </p:cNvSpPr>
          <p:nvPr/>
        </p:nvSpPr>
        <p:spPr bwMode="auto">
          <a:xfrm>
            <a:off x="263525" y="5699125"/>
            <a:ext cx="8556625" cy="466725"/>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ln>
          <a:effectLst>
            <a:outerShdw dist="35921" dir="2700000" algn="ctr" rotWithShape="0">
              <a:srgbClr val="808080">
                <a:alpha val="50000"/>
              </a:srgbClr>
            </a:outerShdw>
          </a:effectLst>
        </p:spPr>
        <p:txBody>
          <a:bodyPr lIns="81895" tIns="42588" rIns="81895" bIns="42588" anchor="ctr"/>
          <a:lstStyle/>
          <a:p>
            <a:pPr algn="ctr" eaLnBrk="1" fontAlgn="auto" hangingPunct="1">
              <a:lnSpc>
                <a:spcPct val="150000"/>
              </a:lnSpc>
              <a:spcBef>
                <a:spcPts val="0"/>
              </a:spcBef>
              <a:spcAft>
                <a:spcPts val="0"/>
              </a:spcAft>
              <a:buSzPct val="80000"/>
              <a:defRPr/>
            </a:pPr>
            <a:r>
              <a:rPr lang="zh-CN" altLang="en-US" sz="1800" b="1" kern="0" dirty="0">
                <a:solidFill>
                  <a:schemeClr val="tx1">
                    <a:lumMod val="75000"/>
                    <a:lumOff val="25000"/>
                  </a:schemeClr>
                </a:solidFill>
                <a:latin typeface="+mn-lt"/>
                <a:ea typeface="+mn-ea"/>
              </a:rPr>
              <a:t>显著提升</a:t>
            </a:r>
            <a:r>
              <a:rPr lang="zh-CN" altLang="en-US" sz="1800" b="1" kern="0" dirty="0">
                <a:solidFill>
                  <a:srgbClr val="C00000"/>
                </a:solidFill>
                <a:latin typeface="+mn-lt"/>
                <a:ea typeface="+mn-ea"/>
              </a:rPr>
              <a:t>管理效率</a:t>
            </a:r>
            <a:r>
              <a:rPr lang="zh-CN" altLang="en-US" sz="1800" b="1" kern="0" dirty="0">
                <a:latin typeface="+mn-lt"/>
                <a:ea typeface="+mn-ea"/>
              </a:rPr>
              <a:t>，  </a:t>
            </a:r>
            <a:r>
              <a:rPr lang="zh-CN" altLang="en-US" sz="1800" b="1" kern="0" dirty="0">
                <a:solidFill>
                  <a:schemeClr val="tx1">
                    <a:lumMod val="75000"/>
                    <a:lumOff val="25000"/>
                  </a:schemeClr>
                </a:solidFill>
                <a:latin typeface="+mn-lt"/>
                <a:ea typeface="+mn-ea"/>
              </a:rPr>
              <a:t>大幅降低</a:t>
            </a:r>
            <a:r>
              <a:rPr lang="zh-CN" altLang="en-US" sz="1800" b="1" kern="0" dirty="0">
                <a:solidFill>
                  <a:srgbClr val="C00000"/>
                </a:solidFill>
                <a:latin typeface="+mn-lt"/>
                <a:ea typeface="+mn-ea"/>
              </a:rPr>
              <a:t>存储成本</a:t>
            </a:r>
            <a:endParaRPr lang="zh-CN" altLang="en-US" sz="2400" b="1" dirty="0">
              <a:solidFill>
                <a:srgbClr val="C00000"/>
              </a:solidFill>
              <a:latin typeface="+mn-lt"/>
              <a:ea typeface="+mn-ea"/>
            </a:endParaRPr>
          </a:p>
        </p:txBody>
      </p:sp>
      <p:grpSp>
        <p:nvGrpSpPr>
          <p:cNvPr id="3" name="Group 81"/>
          <p:cNvGrpSpPr/>
          <p:nvPr/>
        </p:nvGrpSpPr>
        <p:grpSpPr bwMode="auto">
          <a:xfrm>
            <a:off x="1544638" y="4949825"/>
            <a:ext cx="668337" cy="379413"/>
            <a:chOff x="6704012" y="2956718"/>
            <a:chExt cx="890587" cy="421972"/>
          </a:xfrm>
        </p:grpSpPr>
        <p:pic>
          <p:nvPicPr>
            <p:cNvPr id="57"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a:fillRect/>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a:fillRect/>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9" name="Can 79"/>
          <p:cNvSpPr/>
          <p:nvPr/>
        </p:nvSpPr>
        <p:spPr bwMode="auto">
          <a:xfrm>
            <a:off x="1579563" y="4511675"/>
            <a:ext cx="585787" cy="606425"/>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wrap="none" lIns="68589" tIns="34295" rIns="68589" bIns="34295"/>
          <a:lstStyle/>
          <a:p>
            <a:pPr algn="ctr" defTabSz="725170" eaLnBrk="1" hangingPunct="1">
              <a:defRPr/>
            </a:pPr>
            <a:endParaRPr lang="en-US" sz="2100" dirty="0">
              <a:latin typeface="+mn-lt"/>
              <a:ea typeface="+mn-ea"/>
              <a:cs typeface="Calibri" panose="020F0502020204030204" pitchFamily="34" charset="0"/>
            </a:endParaRPr>
          </a:p>
        </p:txBody>
      </p:sp>
      <p:sp>
        <p:nvSpPr>
          <p:cNvPr id="60" name="TextBox 59"/>
          <p:cNvSpPr txBox="1"/>
          <p:nvPr/>
        </p:nvSpPr>
        <p:spPr>
          <a:xfrm>
            <a:off x="5259388" y="4946650"/>
            <a:ext cx="746125" cy="261938"/>
          </a:xfrm>
          <a:prstGeom prst="rect">
            <a:avLst/>
          </a:prstGeom>
          <a:noFill/>
        </p:spPr>
        <p:txBody>
          <a:bodyPr>
            <a:spAutoFit/>
          </a:bodyPr>
          <a:lstStyle/>
          <a:p>
            <a:pPr eaLnBrk="1" hangingPunct="1">
              <a:defRPr/>
            </a:pPr>
            <a:r>
              <a:rPr lang="zh-CN" altLang="en-US" sz="1100" b="1" dirty="0">
                <a:solidFill>
                  <a:schemeClr val="accent5">
                    <a:lumMod val="10000"/>
                  </a:schemeClr>
                </a:solidFill>
                <a:latin typeface="+mn-lt"/>
                <a:ea typeface="+mn-ea"/>
              </a:rPr>
              <a:t>标识盘</a:t>
            </a:r>
            <a:endParaRPr lang="zh-CN" altLang="en-US" sz="1100" b="1" dirty="0">
              <a:solidFill>
                <a:schemeClr val="accent5">
                  <a:lumMod val="10000"/>
                </a:schemeClr>
              </a:solidFill>
              <a:latin typeface="+mn-lt"/>
              <a:ea typeface="+mn-ea"/>
            </a:endParaRPr>
          </a:p>
        </p:txBody>
      </p:sp>
      <p:sp>
        <p:nvSpPr>
          <p:cNvPr id="61" name="TextBox 60"/>
          <p:cNvSpPr txBox="1">
            <a:spLocks noChangeArrowheads="1"/>
          </p:cNvSpPr>
          <p:nvPr/>
        </p:nvSpPr>
        <p:spPr bwMode="auto">
          <a:xfrm>
            <a:off x="5262563" y="4605338"/>
            <a:ext cx="677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100" b="1" smtClean="0">
                <a:solidFill>
                  <a:srgbClr val="8E4700"/>
                </a:solidFill>
                <a:latin typeface="+mn-lt"/>
                <a:ea typeface="+mn-ea"/>
              </a:rPr>
              <a:t>差分盘</a:t>
            </a:r>
            <a:endParaRPr lang="zh-CN" altLang="en-US" sz="1100" b="1" smtClean="0">
              <a:solidFill>
                <a:srgbClr val="8E4700"/>
              </a:solidFill>
              <a:latin typeface="+mn-lt"/>
              <a:ea typeface="+mn-ea"/>
            </a:endParaRPr>
          </a:p>
        </p:txBody>
      </p:sp>
      <p:cxnSp>
        <p:nvCxnSpPr>
          <p:cNvPr id="63" name="直接箭头连接符 145"/>
          <p:cNvCxnSpPr>
            <a:cxnSpLocks noChangeShapeType="1"/>
            <a:endCxn id="59" idx="1"/>
          </p:cNvCxnSpPr>
          <p:nvPr/>
        </p:nvCxnSpPr>
        <p:spPr bwMode="auto">
          <a:xfrm>
            <a:off x="1862138" y="2382838"/>
            <a:ext cx="9525" cy="2128837"/>
          </a:xfrm>
          <a:prstGeom prst="straightConnector1">
            <a:avLst/>
          </a:prstGeom>
          <a:noFill/>
          <a:ln w="25400" algn="ctr">
            <a:solidFill>
              <a:schemeClr val="bg2"/>
            </a:solidFill>
            <a:round/>
            <a:tailEnd type="triangle" w="med" len="med"/>
          </a:ln>
          <a:extLst>
            <a:ext uri="{909E8E84-426E-40DD-AFC4-6F175D3DCCD1}">
              <a14:hiddenFill xmlns:a14="http://schemas.microsoft.com/office/drawing/2010/main">
                <a:noFill/>
              </a14:hiddenFill>
            </a:ext>
          </a:extLst>
        </p:spPr>
      </p:cxnSp>
      <p:grpSp>
        <p:nvGrpSpPr>
          <p:cNvPr id="4" name="Group 81"/>
          <p:cNvGrpSpPr/>
          <p:nvPr/>
        </p:nvGrpSpPr>
        <p:grpSpPr bwMode="auto">
          <a:xfrm>
            <a:off x="2484438" y="4949825"/>
            <a:ext cx="668337" cy="379413"/>
            <a:chOff x="6704012" y="2956718"/>
            <a:chExt cx="890587" cy="421972"/>
          </a:xfrm>
        </p:grpSpPr>
        <p:pic>
          <p:nvPicPr>
            <p:cNvPr id="65"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a:fillRect/>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a:fillRect/>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8" name="Can 79"/>
          <p:cNvSpPr/>
          <p:nvPr/>
        </p:nvSpPr>
        <p:spPr bwMode="auto">
          <a:xfrm>
            <a:off x="2530475" y="4511675"/>
            <a:ext cx="585788" cy="606425"/>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wrap="none" lIns="68589" tIns="34295" rIns="68589" bIns="34295"/>
          <a:lstStyle/>
          <a:p>
            <a:pPr algn="ctr" defTabSz="725170" eaLnBrk="1" hangingPunct="1">
              <a:defRPr/>
            </a:pPr>
            <a:endParaRPr lang="en-US" sz="2100" dirty="0">
              <a:latin typeface="+mn-lt"/>
              <a:ea typeface="+mn-ea"/>
              <a:cs typeface="Calibri" panose="020F0502020204030204" pitchFamily="34" charset="0"/>
            </a:endParaRPr>
          </a:p>
        </p:txBody>
      </p:sp>
      <p:grpSp>
        <p:nvGrpSpPr>
          <p:cNvPr id="5" name="Group 81"/>
          <p:cNvGrpSpPr/>
          <p:nvPr/>
        </p:nvGrpSpPr>
        <p:grpSpPr bwMode="auto">
          <a:xfrm>
            <a:off x="3578225" y="4949825"/>
            <a:ext cx="668338" cy="379413"/>
            <a:chOff x="6704012" y="2956718"/>
            <a:chExt cx="890587" cy="421972"/>
          </a:xfrm>
        </p:grpSpPr>
        <p:pic>
          <p:nvPicPr>
            <p:cNvPr id="71"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a:fillRect/>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a:fillRect/>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3" name="Can 79"/>
          <p:cNvSpPr/>
          <p:nvPr/>
        </p:nvSpPr>
        <p:spPr bwMode="auto">
          <a:xfrm>
            <a:off x="3613150" y="4511675"/>
            <a:ext cx="585788" cy="606425"/>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wrap="none" lIns="68589" tIns="34295" rIns="68589" bIns="34295"/>
          <a:lstStyle/>
          <a:p>
            <a:pPr algn="ctr" defTabSz="725170" eaLnBrk="1" hangingPunct="1">
              <a:defRPr/>
            </a:pPr>
            <a:endParaRPr lang="en-US" sz="2100" dirty="0">
              <a:latin typeface="+mn-lt"/>
              <a:ea typeface="+mn-ea"/>
              <a:cs typeface="Calibri" panose="020F0502020204030204" pitchFamily="34" charset="0"/>
            </a:endParaRPr>
          </a:p>
        </p:txBody>
      </p:sp>
      <p:grpSp>
        <p:nvGrpSpPr>
          <p:cNvPr id="6" name="Group 81"/>
          <p:cNvGrpSpPr/>
          <p:nvPr/>
        </p:nvGrpSpPr>
        <p:grpSpPr bwMode="auto">
          <a:xfrm>
            <a:off x="4533900" y="4949825"/>
            <a:ext cx="668338" cy="379413"/>
            <a:chOff x="6704012" y="2956718"/>
            <a:chExt cx="890587" cy="421972"/>
          </a:xfrm>
        </p:grpSpPr>
        <p:pic>
          <p:nvPicPr>
            <p:cNvPr id="76"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b="74654"/>
            <a:stretch>
              <a:fillRect/>
            </a:stretch>
          </p:blipFill>
          <p:spPr bwMode="auto">
            <a:xfrm>
              <a:off x="6704012" y="2956718"/>
              <a:ext cx="890587" cy="23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4"/>
            <p:cNvPicPr>
              <a:picLocks noChangeAspect="1" noChangeArrowheads="1"/>
            </p:cNvPicPr>
            <p:nvPr/>
          </p:nvPicPr>
          <p:blipFill rotWithShape="1">
            <a:blip r:embed="rId1" cstate="print">
              <a:duotone>
                <a:prstClr val="black"/>
                <a:schemeClr val="accent6">
                  <a:tint val="45000"/>
                  <a:satMod val="400000"/>
                </a:schemeClr>
              </a:duotone>
              <a:extLst>
                <a:ext uri="{28A0092B-C50C-407E-A947-70E740481C1C}">
                  <a14:useLocalDpi xmlns:a14="http://schemas.microsoft.com/office/drawing/2010/main" val="0"/>
                </a:ext>
              </a:extLst>
            </a:blip>
            <a:srcRect t="80672"/>
            <a:stretch>
              <a:fillRect/>
            </a:stretch>
          </p:blipFill>
          <p:spPr bwMode="auto">
            <a:xfrm>
              <a:off x="6704012" y="3196127"/>
              <a:ext cx="890587"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6" name="Can 79"/>
          <p:cNvSpPr/>
          <p:nvPr/>
        </p:nvSpPr>
        <p:spPr bwMode="auto">
          <a:xfrm>
            <a:off x="4568825" y="4511675"/>
            <a:ext cx="587375" cy="606425"/>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wrap="none" lIns="68589" tIns="34295" rIns="68589" bIns="34295"/>
          <a:lstStyle/>
          <a:p>
            <a:pPr algn="ctr" defTabSz="725170" eaLnBrk="1" hangingPunct="1">
              <a:defRPr/>
            </a:pPr>
            <a:endParaRPr lang="en-US" sz="2100" dirty="0">
              <a:latin typeface="+mn-lt"/>
              <a:ea typeface="+mn-ea"/>
              <a:cs typeface="Calibri" panose="020F0502020204030204" pitchFamily="34" charset="0"/>
            </a:endParaRPr>
          </a:p>
        </p:txBody>
      </p:sp>
      <p:cxnSp>
        <p:nvCxnSpPr>
          <p:cNvPr id="122" name="直接箭头连接符 145"/>
          <p:cNvCxnSpPr>
            <a:cxnSpLocks noChangeShapeType="1"/>
          </p:cNvCxnSpPr>
          <p:nvPr/>
        </p:nvCxnSpPr>
        <p:spPr bwMode="auto">
          <a:xfrm>
            <a:off x="2819400" y="2393950"/>
            <a:ext cx="11113" cy="2109788"/>
          </a:xfrm>
          <a:prstGeom prst="straightConnector1">
            <a:avLst/>
          </a:prstGeom>
          <a:noFill/>
          <a:ln w="25400" algn="ctr">
            <a:solidFill>
              <a:schemeClr val="bg2"/>
            </a:solidFill>
            <a:round/>
            <a:tailEnd type="triangle" w="med" len="med"/>
          </a:ln>
          <a:extLst>
            <a:ext uri="{909E8E84-426E-40DD-AFC4-6F175D3DCCD1}">
              <a14:hiddenFill xmlns:a14="http://schemas.microsoft.com/office/drawing/2010/main">
                <a:noFill/>
              </a14:hiddenFill>
            </a:ext>
          </a:extLst>
        </p:spPr>
      </p:cxnSp>
      <p:cxnSp>
        <p:nvCxnSpPr>
          <p:cNvPr id="123" name="直接箭头连接符 145"/>
          <p:cNvCxnSpPr>
            <a:cxnSpLocks noChangeShapeType="1"/>
          </p:cNvCxnSpPr>
          <p:nvPr/>
        </p:nvCxnSpPr>
        <p:spPr bwMode="auto">
          <a:xfrm>
            <a:off x="3860800" y="2424113"/>
            <a:ext cx="9525" cy="2109787"/>
          </a:xfrm>
          <a:prstGeom prst="straightConnector1">
            <a:avLst/>
          </a:prstGeom>
          <a:noFill/>
          <a:ln w="25400" algn="ctr">
            <a:solidFill>
              <a:schemeClr val="bg2"/>
            </a:solidFill>
            <a:round/>
            <a:tailEnd type="triangle" w="med" len="med"/>
          </a:ln>
          <a:extLst>
            <a:ext uri="{909E8E84-426E-40DD-AFC4-6F175D3DCCD1}">
              <a14:hiddenFill xmlns:a14="http://schemas.microsoft.com/office/drawing/2010/main">
                <a:noFill/>
              </a14:hiddenFill>
            </a:ext>
          </a:extLst>
        </p:spPr>
      </p:cxnSp>
      <p:cxnSp>
        <p:nvCxnSpPr>
          <p:cNvPr id="124" name="直接箭头连接符 145"/>
          <p:cNvCxnSpPr>
            <a:cxnSpLocks noChangeShapeType="1"/>
          </p:cNvCxnSpPr>
          <p:nvPr/>
        </p:nvCxnSpPr>
        <p:spPr bwMode="auto">
          <a:xfrm>
            <a:off x="4791075" y="2393950"/>
            <a:ext cx="11113" cy="2109788"/>
          </a:xfrm>
          <a:prstGeom prst="straightConnector1">
            <a:avLst/>
          </a:prstGeom>
          <a:noFill/>
          <a:ln w="25400" algn="ctr">
            <a:solidFill>
              <a:schemeClr val="bg2"/>
            </a:solidFill>
            <a:round/>
            <a:tailEnd type="triangle" w="med" len="med"/>
          </a:ln>
          <a:extLst>
            <a:ext uri="{909E8E84-426E-40DD-AFC4-6F175D3DCCD1}">
              <a14:hiddenFill xmlns:a14="http://schemas.microsoft.com/office/drawing/2010/main">
                <a:noFill/>
              </a14:hiddenFill>
            </a:ext>
          </a:extLst>
        </p:spPr>
      </p:cxnSp>
      <p:cxnSp>
        <p:nvCxnSpPr>
          <p:cNvPr id="125" name="直接箭头连接符 124"/>
          <p:cNvCxnSpPr>
            <a:stCxn id="52" idx="0"/>
          </p:cNvCxnSpPr>
          <p:nvPr/>
        </p:nvCxnSpPr>
        <p:spPr bwMode="auto">
          <a:xfrm flipV="1">
            <a:off x="839788" y="2392363"/>
            <a:ext cx="996950" cy="2114550"/>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6" name="直接箭头连接符 125"/>
          <p:cNvCxnSpPr/>
          <p:nvPr/>
        </p:nvCxnSpPr>
        <p:spPr bwMode="auto">
          <a:xfrm flipV="1">
            <a:off x="908050" y="2379663"/>
            <a:ext cx="1976438" cy="2093912"/>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7" name="直接箭头连接符 126"/>
          <p:cNvCxnSpPr/>
          <p:nvPr/>
        </p:nvCxnSpPr>
        <p:spPr bwMode="auto">
          <a:xfrm flipV="1">
            <a:off x="900113" y="2432050"/>
            <a:ext cx="2951162" cy="2071688"/>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9" name="直接箭头连接符 128"/>
          <p:cNvCxnSpPr/>
          <p:nvPr/>
        </p:nvCxnSpPr>
        <p:spPr bwMode="auto">
          <a:xfrm flipV="1">
            <a:off x="974725" y="2371725"/>
            <a:ext cx="3790950" cy="2054225"/>
          </a:xfrm>
          <a:prstGeom prst="straightConnector1">
            <a:avLst/>
          </a:prstGeom>
          <a:ln w="28575">
            <a:solidFill>
              <a:srgbClr val="0070C0"/>
            </a:solidFill>
            <a:prstDash val="sys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直接箭头连接符 145"/>
          <p:cNvCxnSpPr>
            <a:cxnSpLocks noChangeShapeType="1"/>
          </p:cNvCxnSpPr>
          <p:nvPr/>
        </p:nvCxnSpPr>
        <p:spPr bwMode="auto">
          <a:xfrm>
            <a:off x="1982788" y="2376488"/>
            <a:ext cx="11112" cy="2128837"/>
          </a:xfrm>
          <a:prstGeom prst="straightConnector1">
            <a:avLst/>
          </a:prstGeom>
          <a:noFill/>
          <a:ln w="25400" algn="ctr">
            <a:solidFill>
              <a:schemeClr val="accent6">
                <a:lumMod val="50000"/>
              </a:schemeClr>
            </a:solidFill>
            <a:round/>
            <a:tailEnd type="triangle" w="med" len="med"/>
          </a:ln>
        </p:spPr>
      </p:cxnSp>
      <p:cxnSp>
        <p:nvCxnSpPr>
          <p:cNvPr id="131" name="直接箭头连接符 145"/>
          <p:cNvCxnSpPr>
            <a:cxnSpLocks noChangeShapeType="1"/>
          </p:cNvCxnSpPr>
          <p:nvPr/>
        </p:nvCxnSpPr>
        <p:spPr bwMode="auto">
          <a:xfrm>
            <a:off x="2933700" y="2395538"/>
            <a:ext cx="11113" cy="2128837"/>
          </a:xfrm>
          <a:prstGeom prst="straightConnector1">
            <a:avLst/>
          </a:prstGeom>
          <a:noFill/>
          <a:ln w="25400" algn="ctr">
            <a:solidFill>
              <a:schemeClr val="accent6">
                <a:lumMod val="50000"/>
              </a:schemeClr>
            </a:solidFill>
            <a:round/>
            <a:tailEnd type="triangle" w="med" len="med"/>
          </a:ln>
        </p:spPr>
      </p:cxnSp>
      <p:cxnSp>
        <p:nvCxnSpPr>
          <p:cNvPr id="132" name="直接箭头连接符 145"/>
          <p:cNvCxnSpPr>
            <a:cxnSpLocks noChangeShapeType="1"/>
          </p:cNvCxnSpPr>
          <p:nvPr/>
        </p:nvCxnSpPr>
        <p:spPr bwMode="auto">
          <a:xfrm>
            <a:off x="3975100" y="2457450"/>
            <a:ext cx="9525" cy="2130425"/>
          </a:xfrm>
          <a:prstGeom prst="straightConnector1">
            <a:avLst/>
          </a:prstGeom>
          <a:noFill/>
          <a:ln w="25400" algn="ctr">
            <a:solidFill>
              <a:schemeClr val="accent6">
                <a:lumMod val="50000"/>
              </a:schemeClr>
            </a:solidFill>
            <a:round/>
            <a:tailEnd type="triangle" w="med" len="med"/>
          </a:ln>
        </p:spPr>
      </p:cxnSp>
      <p:cxnSp>
        <p:nvCxnSpPr>
          <p:cNvPr id="133" name="直接箭头连接符 145"/>
          <p:cNvCxnSpPr>
            <a:cxnSpLocks noChangeShapeType="1"/>
          </p:cNvCxnSpPr>
          <p:nvPr/>
        </p:nvCxnSpPr>
        <p:spPr bwMode="auto">
          <a:xfrm>
            <a:off x="4889500" y="2408238"/>
            <a:ext cx="9525" cy="2128837"/>
          </a:xfrm>
          <a:prstGeom prst="straightConnector1">
            <a:avLst/>
          </a:prstGeom>
          <a:noFill/>
          <a:ln w="25400" algn="ctr">
            <a:solidFill>
              <a:schemeClr val="accent6">
                <a:lumMod val="50000"/>
              </a:schemeClr>
            </a:solidFill>
            <a:round/>
            <a:tailEnd type="triangle" w="med" len="med"/>
          </a:ln>
        </p:spPr>
      </p:cxnSp>
      <p:grpSp>
        <p:nvGrpSpPr>
          <p:cNvPr id="7" name="组合 65"/>
          <p:cNvGrpSpPr/>
          <p:nvPr/>
        </p:nvGrpSpPr>
        <p:grpSpPr bwMode="auto">
          <a:xfrm>
            <a:off x="1617663" y="1366838"/>
            <a:ext cx="757237" cy="989012"/>
            <a:chOff x="1617304" y="1151697"/>
            <a:chExt cx="757922" cy="824253"/>
          </a:xfrm>
        </p:grpSpPr>
        <p:grpSp>
          <p:nvGrpSpPr>
            <p:cNvPr id="71728" name="组合 14"/>
            <p:cNvGrpSpPr/>
            <p:nvPr/>
          </p:nvGrpSpPr>
          <p:grpSpPr bwMode="auto">
            <a:xfrm>
              <a:off x="1617304" y="1151697"/>
              <a:ext cx="757922" cy="824253"/>
              <a:chOff x="1095375" y="1203750"/>
              <a:chExt cx="485775" cy="815181"/>
            </a:xfrm>
          </p:grpSpPr>
          <p:sp>
            <p:nvSpPr>
              <p:cNvPr id="71730"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smtClean="0">
                  <a:latin typeface="+mn-lt"/>
                  <a:ea typeface="+mn-ea"/>
                  <a:cs typeface="Arial" panose="020B0604020202020204" pitchFamily="34" charset="0"/>
                </a:endParaRPr>
              </a:p>
            </p:txBody>
          </p:sp>
          <p:sp>
            <p:nvSpPr>
              <p:cNvPr id="71731" name="TextBox 170"/>
              <p:cNvSpPr txBox="1">
                <a:spLocks noChangeArrowheads="1"/>
              </p:cNvSpPr>
              <p:nvPr/>
            </p:nvSpPr>
            <p:spPr bwMode="auto">
              <a:xfrm>
                <a:off x="1095375" y="1279642"/>
                <a:ext cx="485775" cy="20281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虚拟机</a:t>
                </a:r>
                <a:endParaRPr lang="zh-CN" altLang="en-US" smtClean="0">
                  <a:solidFill>
                    <a:schemeClr val="bg1"/>
                  </a:solidFill>
                  <a:latin typeface="+mn-lt"/>
                  <a:ea typeface="+mn-ea"/>
                  <a:cs typeface="Arial" panose="020B0604020202020204" pitchFamily="34" charset="0"/>
                </a:endParaRPr>
              </a:p>
            </p:txBody>
          </p:sp>
        </p:grpSp>
        <p:pic>
          <p:nvPicPr>
            <p:cNvPr id="717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9" y="1473200"/>
              <a:ext cx="5953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68"/>
          <p:cNvGrpSpPr/>
          <p:nvPr/>
        </p:nvGrpSpPr>
        <p:grpSpPr bwMode="auto">
          <a:xfrm>
            <a:off x="2552700" y="1366838"/>
            <a:ext cx="758825" cy="989012"/>
            <a:chOff x="1617304" y="1151697"/>
            <a:chExt cx="757922" cy="824253"/>
          </a:xfrm>
        </p:grpSpPr>
        <p:grpSp>
          <p:nvGrpSpPr>
            <p:cNvPr id="71724" name="组合 14"/>
            <p:cNvGrpSpPr/>
            <p:nvPr/>
          </p:nvGrpSpPr>
          <p:grpSpPr bwMode="auto">
            <a:xfrm>
              <a:off x="1617304" y="1151697"/>
              <a:ext cx="757922" cy="824253"/>
              <a:chOff x="1095375" y="1203750"/>
              <a:chExt cx="485775" cy="815181"/>
            </a:xfrm>
          </p:grpSpPr>
          <p:sp>
            <p:nvSpPr>
              <p:cNvPr id="71726"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smtClean="0">
                  <a:latin typeface="+mn-lt"/>
                  <a:ea typeface="+mn-ea"/>
                  <a:cs typeface="Arial" panose="020B0604020202020204" pitchFamily="34" charset="0"/>
                </a:endParaRPr>
              </a:p>
            </p:txBody>
          </p:sp>
          <p:sp>
            <p:nvSpPr>
              <p:cNvPr id="71727" name="TextBox 170"/>
              <p:cNvSpPr txBox="1">
                <a:spLocks noChangeArrowheads="1"/>
              </p:cNvSpPr>
              <p:nvPr/>
            </p:nvSpPr>
            <p:spPr bwMode="auto">
              <a:xfrm>
                <a:off x="1095375" y="1279642"/>
                <a:ext cx="485775" cy="20281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虚拟机</a:t>
                </a:r>
                <a:endParaRPr lang="zh-CN" altLang="en-US" smtClean="0">
                  <a:solidFill>
                    <a:schemeClr val="bg1"/>
                  </a:solidFill>
                  <a:latin typeface="+mn-lt"/>
                  <a:ea typeface="+mn-ea"/>
                  <a:cs typeface="Arial" panose="020B0604020202020204" pitchFamily="34" charset="0"/>
                </a:endParaRPr>
              </a:p>
            </p:txBody>
          </p:sp>
        </p:grpSp>
        <p:pic>
          <p:nvPicPr>
            <p:cNvPr id="717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9" y="1473200"/>
              <a:ext cx="5953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78"/>
          <p:cNvGrpSpPr/>
          <p:nvPr/>
        </p:nvGrpSpPr>
        <p:grpSpPr bwMode="auto">
          <a:xfrm>
            <a:off x="3487738" y="1366838"/>
            <a:ext cx="758825" cy="989012"/>
            <a:chOff x="1617304" y="1151697"/>
            <a:chExt cx="757922" cy="824253"/>
          </a:xfrm>
        </p:grpSpPr>
        <p:grpSp>
          <p:nvGrpSpPr>
            <p:cNvPr id="71720" name="组合 14"/>
            <p:cNvGrpSpPr/>
            <p:nvPr/>
          </p:nvGrpSpPr>
          <p:grpSpPr bwMode="auto">
            <a:xfrm>
              <a:off x="1617304" y="1151697"/>
              <a:ext cx="757922" cy="824253"/>
              <a:chOff x="1095375" y="1203750"/>
              <a:chExt cx="485775" cy="815181"/>
            </a:xfrm>
          </p:grpSpPr>
          <p:sp>
            <p:nvSpPr>
              <p:cNvPr id="71722"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smtClean="0">
                  <a:latin typeface="+mn-lt"/>
                  <a:ea typeface="+mn-ea"/>
                  <a:cs typeface="Arial" panose="020B0604020202020204" pitchFamily="34" charset="0"/>
                </a:endParaRPr>
              </a:p>
            </p:txBody>
          </p:sp>
          <p:sp>
            <p:nvSpPr>
              <p:cNvPr id="71723" name="TextBox 170"/>
              <p:cNvSpPr txBox="1">
                <a:spLocks noChangeArrowheads="1"/>
              </p:cNvSpPr>
              <p:nvPr/>
            </p:nvSpPr>
            <p:spPr bwMode="auto">
              <a:xfrm>
                <a:off x="1095375" y="1279642"/>
                <a:ext cx="485775" cy="20281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虚拟机</a:t>
                </a:r>
                <a:endParaRPr lang="zh-CN" altLang="en-US" smtClean="0">
                  <a:solidFill>
                    <a:schemeClr val="bg1"/>
                  </a:solidFill>
                  <a:latin typeface="+mn-lt"/>
                  <a:ea typeface="+mn-ea"/>
                  <a:cs typeface="Arial" panose="020B0604020202020204" pitchFamily="34" charset="0"/>
                </a:endParaRPr>
              </a:p>
            </p:txBody>
          </p:sp>
        </p:grpSp>
        <p:pic>
          <p:nvPicPr>
            <p:cNvPr id="717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9" y="1473200"/>
              <a:ext cx="5953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83"/>
          <p:cNvGrpSpPr/>
          <p:nvPr/>
        </p:nvGrpSpPr>
        <p:grpSpPr bwMode="auto">
          <a:xfrm>
            <a:off x="4424363" y="1366838"/>
            <a:ext cx="757237" cy="989012"/>
            <a:chOff x="1617304" y="1151697"/>
            <a:chExt cx="757922" cy="824253"/>
          </a:xfrm>
        </p:grpSpPr>
        <p:grpSp>
          <p:nvGrpSpPr>
            <p:cNvPr id="71716" name="组合 14"/>
            <p:cNvGrpSpPr/>
            <p:nvPr/>
          </p:nvGrpSpPr>
          <p:grpSpPr bwMode="auto">
            <a:xfrm>
              <a:off x="1617304" y="1151697"/>
              <a:ext cx="757922" cy="824253"/>
              <a:chOff x="1095375" y="1203750"/>
              <a:chExt cx="485775" cy="815181"/>
            </a:xfrm>
          </p:grpSpPr>
          <p:sp>
            <p:nvSpPr>
              <p:cNvPr id="71718"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2000" smtClean="0">
                  <a:latin typeface="+mn-lt"/>
                  <a:ea typeface="+mn-ea"/>
                  <a:cs typeface="Arial" panose="020B0604020202020204" pitchFamily="34" charset="0"/>
                </a:endParaRPr>
              </a:p>
            </p:txBody>
          </p:sp>
          <p:sp>
            <p:nvSpPr>
              <p:cNvPr id="71719" name="TextBox 170"/>
              <p:cNvSpPr txBox="1">
                <a:spLocks noChangeArrowheads="1"/>
              </p:cNvSpPr>
              <p:nvPr/>
            </p:nvSpPr>
            <p:spPr bwMode="auto">
              <a:xfrm>
                <a:off x="1095375" y="1279642"/>
                <a:ext cx="485775" cy="20281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虚拟机</a:t>
                </a:r>
                <a:endParaRPr lang="zh-CN" altLang="en-US" smtClean="0">
                  <a:solidFill>
                    <a:schemeClr val="bg1"/>
                  </a:solidFill>
                  <a:latin typeface="+mn-lt"/>
                  <a:ea typeface="+mn-ea"/>
                  <a:cs typeface="Arial" panose="020B0604020202020204" pitchFamily="34" charset="0"/>
                </a:endParaRPr>
              </a:p>
            </p:txBody>
          </p:sp>
        </p:grpSp>
        <p:pic>
          <p:nvPicPr>
            <p:cNvPr id="717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9" y="1473200"/>
              <a:ext cx="5953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89"/>
          <p:cNvGrpSpPr/>
          <p:nvPr/>
        </p:nvGrpSpPr>
        <p:grpSpPr bwMode="auto">
          <a:xfrm>
            <a:off x="530225" y="4332288"/>
            <a:ext cx="603250" cy="955675"/>
            <a:chOff x="530369" y="3609625"/>
            <a:chExt cx="602620" cy="796443"/>
          </a:xfrm>
        </p:grpSpPr>
        <p:grpSp>
          <p:nvGrpSpPr>
            <p:cNvPr id="71712" name="组合 234"/>
            <p:cNvGrpSpPr/>
            <p:nvPr/>
          </p:nvGrpSpPr>
          <p:grpSpPr bwMode="auto">
            <a:xfrm>
              <a:off x="530369" y="3609625"/>
              <a:ext cx="602620" cy="796443"/>
              <a:chOff x="530369" y="3352450"/>
              <a:chExt cx="602620" cy="796443"/>
            </a:xfrm>
          </p:grpSpPr>
          <p:sp>
            <p:nvSpPr>
              <p:cNvPr id="52" name="Can 6"/>
              <p:cNvSpPr/>
              <p:nvPr/>
            </p:nvSpPr>
            <p:spPr bwMode="auto">
              <a:xfrm>
                <a:off x="546227" y="3352450"/>
                <a:ext cx="586762" cy="628422"/>
              </a:xfrm>
              <a:prstGeom prst="can">
                <a:avLst/>
              </a:prstGeom>
              <a:solidFill>
                <a:srgbClr val="89C8E7"/>
              </a:solidFill>
              <a:ln w="25400" cap="flat" cmpd="sng" algn="ctr">
                <a:solidFill>
                  <a:srgbClr val="0070C0"/>
                </a:solidFill>
                <a:prstDash val="solid"/>
                <a:headEnd type="none" w="med" len="med"/>
                <a:tailEnd type="none" w="med" len="med"/>
              </a:ln>
              <a:effectLst>
                <a:outerShdw blurRad="50800" dist="25400" dir="5400000" algn="t" rotWithShape="0">
                  <a:prstClr val="black">
                    <a:alpha val="30000"/>
                  </a:prstClr>
                </a:outerShdw>
              </a:effectLst>
            </p:spPr>
            <p:txBody>
              <a:bodyPr wrap="none" lIns="68589" tIns="34295" rIns="68589" bIns="34295"/>
              <a:lstStyle/>
              <a:p>
                <a:pPr algn="ctr" defTabSz="725170" eaLnBrk="1" hangingPunct="1">
                  <a:defRPr/>
                </a:pPr>
                <a:endParaRPr lang="en-US" sz="2100" dirty="0">
                  <a:effectLst>
                    <a:outerShdw blurRad="38100" dist="38100" dir="2700000" algn="tl">
                      <a:srgbClr val="000000">
                        <a:alpha val="43137"/>
                      </a:srgbClr>
                    </a:outerShdw>
                  </a:effectLst>
                  <a:latin typeface="+mn-lt"/>
                  <a:ea typeface="+mn-ea"/>
                  <a:cs typeface="Arial" panose="020B0604020202020204" pitchFamily="34" charset="0"/>
                  <a:sym typeface="Gill Sans"/>
                </a:endParaRPr>
              </a:p>
              <a:p>
                <a:pPr algn="ctr" defTabSz="725170" eaLnBrk="1" hangingPunct="1">
                  <a:defRPr/>
                </a:pPr>
                <a:endParaRPr lang="en-US" sz="2100" dirty="0">
                  <a:latin typeface="+mn-lt"/>
                  <a:ea typeface="+mn-ea"/>
                  <a:cs typeface="Calibri" panose="020F0502020204030204" pitchFamily="34" charset="0"/>
                </a:endParaRPr>
              </a:p>
            </p:txBody>
          </p:sp>
          <p:sp>
            <p:nvSpPr>
              <p:cNvPr id="53" name="TextBox 11"/>
              <p:cNvSpPr txBox="1">
                <a:spLocks noChangeArrowheads="1"/>
              </p:cNvSpPr>
              <p:nvPr/>
            </p:nvSpPr>
            <p:spPr bwMode="auto">
              <a:xfrm>
                <a:off x="530369" y="4013948"/>
                <a:ext cx="559803" cy="134945"/>
              </a:xfrm>
              <a:prstGeom prst="rect">
                <a:avLst/>
              </a:prstGeom>
              <a:noFill/>
              <a:ln w="9525">
                <a:noFill/>
                <a:miter lim="800000"/>
              </a:ln>
            </p:spPr>
            <p:txBody>
              <a:bodyPr lIns="0" tIns="0" rIns="0" bIns="0">
                <a:spAutoFit/>
              </a:bodyPr>
              <a:lstStyle/>
              <a:p>
                <a:pPr algn="ctr" eaLnBrk="1" hangingPunct="1">
                  <a:defRPr/>
                </a:pPr>
                <a:r>
                  <a:rPr lang="zh-CN" altLang="en-US" sz="1050" b="1" dirty="0">
                    <a:solidFill>
                      <a:srgbClr val="0070C0"/>
                    </a:solidFill>
                    <a:latin typeface="+mn-lt"/>
                    <a:ea typeface="+mn-ea"/>
                  </a:rPr>
                  <a:t>母镜像</a:t>
                </a:r>
                <a:endParaRPr lang="en-US" altLang="zh-CN" sz="1050" b="1" dirty="0">
                  <a:solidFill>
                    <a:srgbClr val="0070C0"/>
                  </a:solidFill>
                  <a:latin typeface="+mn-lt"/>
                  <a:ea typeface="+mn-ea"/>
                </a:endParaRPr>
              </a:p>
            </p:txBody>
          </p:sp>
        </p:grpSp>
        <p:pic>
          <p:nvPicPr>
            <p:cNvPr id="717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9" y="3771900"/>
              <a:ext cx="481011"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5"/>
                                        </p:tgtEl>
                                        <p:attrNameLst>
                                          <p:attrName>style.visibility</p:attrName>
                                        </p:attrNameLst>
                                      </p:cBhvr>
                                      <p:to>
                                        <p:strVal val="visible"/>
                                      </p:to>
                                    </p:set>
                                    <p:animEffect transition="in" filter="fade">
                                      <p:cBhvr>
                                        <p:cTn id="14" dur="1000"/>
                                        <p:tgtEl>
                                          <p:spTgt spid="125"/>
                                        </p:tgtEl>
                                      </p:cBhvr>
                                    </p:animEffect>
                                  </p:childTnLst>
                                </p:cTn>
                              </p:par>
                              <p:par>
                                <p:cTn id="15" presetID="10" presetClass="entr" presetSubtype="0" fill="hold"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000"/>
                                        <p:tgtEl>
                                          <p:spTgt spid="126"/>
                                        </p:tgtEl>
                                      </p:cBhvr>
                                    </p:animEffect>
                                  </p:childTnLst>
                                </p:cTn>
                              </p:par>
                              <p:par>
                                <p:cTn id="18" presetID="10" presetClass="entr" presetSubtype="0" fill="hold" nodeType="withEffect">
                                  <p:stCondLst>
                                    <p:cond delay="0"/>
                                  </p:stCondLst>
                                  <p:childTnLst>
                                    <p:set>
                                      <p:cBhvr>
                                        <p:cTn id="19" dur="1" fill="hold">
                                          <p:stCondLst>
                                            <p:cond delay="0"/>
                                          </p:stCondLst>
                                        </p:cTn>
                                        <p:tgtEl>
                                          <p:spTgt spid="127"/>
                                        </p:tgtEl>
                                        <p:attrNameLst>
                                          <p:attrName>style.visibility</p:attrName>
                                        </p:attrNameLst>
                                      </p:cBhvr>
                                      <p:to>
                                        <p:strVal val="visible"/>
                                      </p:to>
                                    </p:set>
                                    <p:animEffect transition="in" filter="fade">
                                      <p:cBhvr>
                                        <p:cTn id="20" dur="1000"/>
                                        <p:tgtEl>
                                          <p:spTgt spid="127"/>
                                        </p:tgtEl>
                                      </p:cBhvr>
                                    </p:animEffect>
                                  </p:childTnLst>
                                </p:cTn>
                              </p:par>
                              <p:par>
                                <p:cTn id="21" presetID="10" presetClass="entr" presetSubtype="0" fill="hold" nodeType="with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blinds(horizontal)">
                                      <p:cBhvr>
                                        <p:cTn id="36" dur="1000"/>
                                        <p:tgtEl>
                                          <p:spTgt spid="63"/>
                                        </p:tgtEl>
                                      </p:cBhvr>
                                    </p:animEffect>
                                  </p:childTnLst>
                                </p:cTn>
                              </p:par>
                              <p:par>
                                <p:cTn id="37" presetID="3" presetClass="entr" presetSubtype="10" fill="hold" nodeType="with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blinds(horizontal)">
                                      <p:cBhvr>
                                        <p:cTn id="39" dur="1000"/>
                                        <p:tgtEl>
                                          <p:spTgt spid="122"/>
                                        </p:tgtEl>
                                      </p:cBhvr>
                                    </p:animEffect>
                                  </p:childTnLst>
                                </p:cTn>
                              </p:par>
                              <p:par>
                                <p:cTn id="40" presetID="3" presetClass="entr" presetSubtype="10" fill="hold" nodeType="withEffect">
                                  <p:stCondLst>
                                    <p:cond delay="0"/>
                                  </p:stCondLst>
                                  <p:childTnLst>
                                    <p:set>
                                      <p:cBhvr>
                                        <p:cTn id="41" dur="1" fill="hold">
                                          <p:stCondLst>
                                            <p:cond delay="0"/>
                                          </p:stCondLst>
                                        </p:cTn>
                                        <p:tgtEl>
                                          <p:spTgt spid="123"/>
                                        </p:tgtEl>
                                        <p:attrNameLst>
                                          <p:attrName>style.visibility</p:attrName>
                                        </p:attrNameLst>
                                      </p:cBhvr>
                                      <p:to>
                                        <p:strVal val="visible"/>
                                      </p:to>
                                    </p:set>
                                    <p:animEffect transition="in" filter="blinds(horizontal)">
                                      <p:cBhvr>
                                        <p:cTn id="42" dur="1000"/>
                                        <p:tgtEl>
                                          <p:spTgt spid="123"/>
                                        </p:tgtEl>
                                      </p:cBhvr>
                                    </p:animEffect>
                                  </p:childTnLst>
                                </p:cTn>
                              </p:par>
                              <p:par>
                                <p:cTn id="43" presetID="3" presetClass="entr" presetSubtype="10" fill="hold" nodeType="withEffect">
                                  <p:stCondLst>
                                    <p:cond delay="0"/>
                                  </p:stCondLst>
                                  <p:childTnLst>
                                    <p:set>
                                      <p:cBhvr>
                                        <p:cTn id="44" dur="1" fill="hold">
                                          <p:stCondLst>
                                            <p:cond delay="0"/>
                                          </p:stCondLst>
                                        </p:cTn>
                                        <p:tgtEl>
                                          <p:spTgt spid="124"/>
                                        </p:tgtEl>
                                        <p:attrNameLst>
                                          <p:attrName>style.visibility</p:attrName>
                                        </p:attrNameLst>
                                      </p:cBhvr>
                                      <p:to>
                                        <p:strVal val="visible"/>
                                      </p:to>
                                    </p:set>
                                    <p:animEffect transition="in" filter="blinds(horizontal)">
                                      <p:cBhvr>
                                        <p:cTn id="45" dur="1000"/>
                                        <p:tgtEl>
                                          <p:spTgt spid="124"/>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par>
                                <p:cTn id="53" presetID="10"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childTnLst>
                                </p:cTn>
                              </p:par>
                              <p:par>
                                <p:cTn id="56" presetID="10"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10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30"/>
                                        </p:tgtEl>
                                        <p:attrNameLst>
                                          <p:attrName>style.visibility</p:attrName>
                                        </p:attrNameLst>
                                      </p:cBhvr>
                                      <p:to>
                                        <p:strVal val="visible"/>
                                      </p:to>
                                    </p:set>
                                    <p:animEffect transition="in" filter="blinds(horizontal)">
                                      <p:cBhvr>
                                        <p:cTn id="66" dur="1000"/>
                                        <p:tgtEl>
                                          <p:spTgt spid="130"/>
                                        </p:tgtEl>
                                      </p:cBhvr>
                                    </p:animEffect>
                                  </p:childTnLst>
                                </p:cTn>
                              </p:par>
                              <p:par>
                                <p:cTn id="67" presetID="3" presetClass="entr" presetSubtype="10" fill="hold" nodeType="withEffect">
                                  <p:stCondLst>
                                    <p:cond delay="0"/>
                                  </p:stCondLst>
                                  <p:childTnLst>
                                    <p:set>
                                      <p:cBhvr>
                                        <p:cTn id="68" dur="1" fill="hold">
                                          <p:stCondLst>
                                            <p:cond delay="0"/>
                                          </p:stCondLst>
                                        </p:cTn>
                                        <p:tgtEl>
                                          <p:spTgt spid="131"/>
                                        </p:tgtEl>
                                        <p:attrNameLst>
                                          <p:attrName>style.visibility</p:attrName>
                                        </p:attrNameLst>
                                      </p:cBhvr>
                                      <p:to>
                                        <p:strVal val="visible"/>
                                      </p:to>
                                    </p:set>
                                    <p:animEffect transition="in" filter="blinds(horizontal)">
                                      <p:cBhvr>
                                        <p:cTn id="69" dur="1000"/>
                                        <p:tgtEl>
                                          <p:spTgt spid="131"/>
                                        </p:tgtEl>
                                      </p:cBhvr>
                                    </p:animEffect>
                                  </p:childTnLst>
                                </p:cTn>
                              </p:par>
                              <p:par>
                                <p:cTn id="70" presetID="3" presetClass="entr" presetSubtype="10" fill="hold" nodeType="with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blinds(horizontal)">
                                      <p:cBhvr>
                                        <p:cTn id="72" dur="1000"/>
                                        <p:tgtEl>
                                          <p:spTgt spid="132"/>
                                        </p:tgtEl>
                                      </p:cBhvr>
                                    </p:animEffect>
                                  </p:childTnLst>
                                </p:cTn>
                              </p:par>
                              <p:par>
                                <p:cTn id="73" presetID="3" presetClass="entr" presetSubtype="10" fill="hold" nodeType="withEffect">
                                  <p:stCondLst>
                                    <p:cond delay="0"/>
                                  </p:stCondLst>
                                  <p:childTnLst>
                                    <p:set>
                                      <p:cBhvr>
                                        <p:cTn id="74" dur="1" fill="hold">
                                          <p:stCondLst>
                                            <p:cond delay="0"/>
                                          </p:stCondLst>
                                        </p:cTn>
                                        <p:tgtEl>
                                          <p:spTgt spid="133"/>
                                        </p:tgtEl>
                                        <p:attrNameLst>
                                          <p:attrName>style.visibility</p:attrName>
                                        </p:attrNameLst>
                                      </p:cBhvr>
                                      <p:to>
                                        <p:strVal val="visible"/>
                                      </p:to>
                                    </p:set>
                                    <p:animEffect transition="in" filter="blinds(horizontal)">
                                      <p:cBhvr>
                                        <p:cTn id="75" dur="1000"/>
                                        <p:tgtEl>
                                          <p:spTgt spid="133"/>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1000"/>
                                        <p:tgtEl>
                                          <p:spTgt spid="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fade">
                                      <p:cBhvr>
                                        <p:cTn id="85" dur="1000"/>
                                        <p:tgtEl>
                                          <p:spTgt spid="7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6"/>
                                        </p:tgtEl>
                                        <p:attrNameLst>
                                          <p:attrName>style.visibility</p:attrName>
                                        </p:attrNameLst>
                                      </p:cBhvr>
                                      <p:to>
                                        <p:strVal val="visible"/>
                                      </p:to>
                                    </p:set>
                                    <p:animEffect transition="in" filter="fade">
                                      <p:cBhvr>
                                        <p:cTn id="88" dur="1000"/>
                                        <p:tgtEl>
                                          <p:spTgt spid="11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1000"/>
                                        <p:tgtEl>
                                          <p:spTgt spid="61"/>
                                        </p:tgtEl>
                                      </p:cBhvr>
                                    </p:animEffect>
                                  </p:childTnLst>
                                </p:cTn>
                              </p:par>
                            </p:childTnLst>
                          </p:cTn>
                        </p:par>
                        <p:par>
                          <p:cTn id="92" fill="hold">
                            <p:stCondLst>
                              <p:cond delay="2000"/>
                            </p:stCondLst>
                            <p:childTnLst>
                              <p:par>
                                <p:cTn id="93" presetID="1" presetClass="entr" presetSubtype="0"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9" grpId="0" animBg="1"/>
      <p:bldP spid="60" grpId="0"/>
      <p:bldP spid="61" grpId="0"/>
      <p:bldP spid="68" grpId="0" animBg="1"/>
      <p:bldP spid="73" grpId="0" animBg="1"/>
      <p:bldP spid="1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圆柱形 103"/>
          <p:cNvSpPr/>
          <p:nvPr/>
        </p:nvSpPr>
        <p:spPr bwMode="auto">
          <a:xfrm>
            <a:off x="731838" y="4337050"/>
            <a:ext cx="3805237" cy="1214438"/>
          </a:xfrm>
          <a:prstGeom prst="can">
            <a:avLst/>
          </a:prstGeom>
          <a:solidFill>
            <a:srgbClr val="CCECFF"/>
          </a:solidFill>
          <a:ln w="12700" cap="flat" cmpd="sng" algn="ctr">
            <a:solidFill>
              <a:schemeClr val="tx1">
                <a:lumMod val="75000"/>
              </a:schemeClr>
            </a:solidFill>
            <a:prstDash val="sysDot"/>
            <a:round/>
            <a:headEnd type="none" w="med" len="med"/>
            <a:tailEnd type="none" w="med" len="med"/>
          </a:ln>
          <a:effectLst/>
        </p:spPr>
        <p:txBody>
          <a:bodyPr/>
          <a:lstStyle/>
          <a:p>
            <a:pPr eaLnBrk="1" hangingPunct="1">
              <a:defRPr/>
            </a:pPr>
            <a:endParaRPr lang="zh-CN" altLang="en-US" sz="1800" dirty="0">
              <a:latin typeface="+mn-lt"/>
              <a:ea typeface="+mn-ea"/>
            </a:endParaRPr>
          </a:p>
        </p:txBody>
      </p:sp>
      <p:sp>
        <p:nvSpPr>
          <p:cNvPr id="34819" name="Title 1"/>
          <p:cNvSpPr>
            <a:spLocks noGrp="1"/>
          </p:cNvSpPr>
          <p:nvPr>
            <p:ph type="title"/>
          </p:nvPr>
        </p:nvSpPr>
        <p:spPr/>
        <p:txBody>
          <a:bodyPr/>
          <a:lstStyle/>
          <a:p>
            <a:pPr eaLnBrk="1" hangingPunct="1">
              <a:defRPr/>
            </a:pPr>
            <a:r>
              <a:rPr lang="zh-CN" altLang="en-US" dirty="0" smtClean="0">
                <a:latin typeface="+mn-lt"/>
              </a:rPr>
              <a:t>存储资源裸设备映射（</a:t>
            </a:r>
            <a:r>
              <a:rPr lang="en-US" altLang="zh-CN" dirty="0" smtClean="0">
                <a:latin typeface="+mn-lt"/>
              </a:rPr>
              <a:t>RDM</a:t>
            </a:r>
            <a:r>
              <a:rPr lang="zh-CN" altLang="en-US" dirty="0" smtClean="0">
                <a:latin typeface="+mn-lt"/>
              </a:rPr>
              <a:t>）</a:t>
            </a:r>
            <a:endParaRPr lang="zh-CN" altLang="en-US" dirty="0" smtClean="0">
              <a:latin typeface="+mn-lt"/>
            </a:endParaRPr>
          </a:p>
        </p:txBody>
      </p:sp>
      <p:sp>
        <p:nvSpPr>
          <p:cNvPr id="50" name="AutoShape 3"/>
          <p:cNvSpPr>
            <a:spLocks noChangeArrowheads="1"/>
          </p:cNvSpPr>
          <p:nvPr/>
        </p:nvSpPr>
        <p:spPr bwMode="auto">
          <a:xfrm>
            <a:off x="300038" y="5661025"/>
            <a:ext cx="8556625" cy="466725"/>
          </a:xfrm>
          <a:prstGeom prst="roundRect">
            <a:avLst>
              <a:gd name="adj" fmla="val 16667"/>
            </a:avLst>
          </a:prstGeom>
          <a:gradFill rotWithShape="1">
            <a:gsLst>
              <a:gs pos="0">
                <a:srgbClr val="DEDEDE"/>
              </a:gs>
              <a:gs pos="100000">
                <a:schemeClr val="bg1">
                  <a:alpha val="89999"/>
                </a:schemeClr>
              </a:gs>
            </a:gsLst>
            <a:lin ang="5400000" scaled="1"/>
          </a:gradFill>
          <a:ln w="19050" algn="ctr">
            <a:noFill/>
            <a:round/>
          </a:ln>
          <a:effectLst>
            <a:outerShdw dist="35921" dir="2700000" algn="ctr" rotWithShape="0">
              <a:srgbClr val="808080">
                <a:alpha val="50000"/>
              </a:srgbClr>
            </a:outerShdw>
          </a:effectLst>
        </p:spPr>
        <p:txBody>
          <a:bodyPr lIns="81895" tIns="42588" rIns="81895" bIns="42588" anchor="ctr"/>
          <a:lstStyle/>
          <a:p>
            <a:pPr algn="ctr" eaLnBrk="1" fontAlgn="auto" hangingPunct="1">
              <a:lnSpc>
                <a:spcPct val="150000"/>
              </a:lnSpc>
              <a:spcBef>
                <a:spcPts val="0"/>
              </a:spcBef>
              <a:spcAft>
                <a:spcPts val="0"/>
              </a:spcAft>
              <a:buSzPct val="80000"/>
              <a:defRPr/>
            </a:pPr>
            <a:r>
              <a:rPr lang="zh-CN" altLang="en-US" sz="1800" b="1" kern="0" dirty="0">
                <a:solidFill>
                  <a:schemeClr val="tx1">
                    <a:lumMod val="75000"/>
                    <a:lumOff val="25000"/>
                  </a:schemeClr>
                </a:solidFill>
                <a:latin typeface="+mn-lt"/>
                <a:ea typeface="+mn-ea"/>
              </a:rPr>
              <a:t>更好支撑集群软件部署到虚拟化平台中</a:t>
            </a:r>
            <a:endParaRPr lang="zh-CN" altLang="en-US" sz="2400" b="1" dirty="0">
              <a:solidFill>
                <a:srgbClr val="C00000"/>
              </a:solidFill>
              <a:latin typeface="+mn-lt"/>
              <a:ea typeface="+mn-ea"/>
            </a:endParaRPr>
          </a:p>
        </p:txBody>
      </p:sp>
      <p:sp>
        <p:nvSpPr>
          <p:cNvPr id="73733" name="矩形 63"/>
          <p:cNvSpPr>
            <a:spLocks noChangeArrowheads="1"/>
          </p:cNvSpPr>
          <p:nvPr/>
        </p:nvSpPr>
        <p:spPr bwMode="auto">
          <a:xfrm>
            <a:off x="739775" y="2265363"/>
            <a:ext cx="3787775" cy="549275"/>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lnSpc>
                <a:spcPct val="150000"/>
              </a:lnSpc>
              <a:defRPr/>
            </a:pPr>
            <a:r>
              <a:rPr lang="en-US" altLang="zh-CN" sz="2000" b="1" smtClean="0">
                <a:latin typeface="+mn-lt"/>
                <a:ea typeface="+mn-ea"/>
              </a:rPr>
              <a:t>FusionCompute</a:t>
            </a:r>
            <a:endParaRPr lang="zh-CN" altLang="en-US" sz="2000" b="1" smtClean="0">
              <a:latin typeface="+mn-lt"/>
              <a:ea typeface="+mn-ea"/>
            </a:endParaRPr>
          </a:p>
        </p:txBody>
      </p:sp>
      <p:grpSp>
        <p:nvGrpSpPr>
          <p:cNvPr id="73734" name="组合 18"/>
          <p:cNvGrpSpPr/>
          <p:nvPr/>
        </p:nvGrpSpPr>
        <p:grpSpPr bwMode="auto">
          <a:xfrm>
            <a:off x="2751138" y="1087438"/>
            <a:ext cx="749300" cy="1068387"/>
            <a:chOff x="495300" y="1203750"/>
            <a:chExt cx="485775" cy="815181"/>
          </a:xfrm>
        </p:grpSpPr>
        <p:sp>
          <p:nvSpPr>
            <p:cNvPr id="73759"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73760" name="TextBox 170"/>
            <p:cNvSpPr txBox="1">
              <a:spLocks noChangeArrowheads="1"/>
            </p:cNvSpPr>
            <p:nvPr/>
          </p:nvSpPr>
          <p:spPr bwMode="auto">
            <a:xfrm>
              <a:off x="495300" y="1280059"/>
              <a:ext cx="485775" cy="1877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73761" name="图片 80"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735" name="组合 18"/>
          <p:cNvGrpSpPr/>
          <p:nvPr/>
        </p:nvGrpSpPr>
        <p:grpSpPr bwMode="auto">
          <a:xfrm>
            <a:off x="3735388" y="1087438"/>
            <a:ext cx="746125" cy="1068387"/>
            <a:chOff x="495300" y="1203750"/>
            <a:chExt cx="485775" cy="815181"/>
          </a:xfrm>
        </p:grpSpPr>
        <p:sp>
          <p:nvSpPr>
            <p:cNvPr id="73756"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73757" name="TextBox 170"/>
            <p:cNvSpPr txBox="1">
              <a:spLocks noChangeArrowheads="1"/>
            </p:cNvSpPr>
            <p:nvPr/>
          </p:nvSpPr>
          <p:spPr bwMode="auto">
            <a:xfrm>
              <a:off x="495300" y="1280059"/>
              <a:ext cx="485775" cy="1877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73758" name="图片 80"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 name="圆柱形 102"/>
          <p:cNvSpPr/>
          <p:nvPr/>
        </p:nvSpPr>
        <p:spPr bwMode="auto">
          <a:xfrm>
            <a:off x="831469" y="5054843"/>
            <a:ext cx="1057387" cy="402290"/>
          </a:xfrm>
          <a:prstGeom prst="can">
            <a:avLst>
              <a:gd name="adj" fmla="val 38724"/>
            </a:avLst>
          </a:prstGeom>
          <a:solidFill>
            <a:srgbClr val="0070C0"/>
          </a:solidFill>
          <a:ln w="3175" cap="flat" cmpd="sng" algn="ctr">
            <a:solidFill>
              <a:schemeClr val="accent2">
                <a:lumMod val="60000"/>
                <a:lumOff val="40000"/>
              </a:schemeClr>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a:lstStyle/>
          <a:p>
            <a:pPr eaLnBrk="1" hangingPunct="1">
              <a:defRPr/>
            </a:pPr>
            <a:endParaRPr lang="zh-CN" altLang="en-US" sz="1800" dirty="0">
              <a:latin typeface="+mn-lt"/>
              <a:ea typeface="+mn-ea"/>
            </a:endParaRPr>
          </a:p>
        </p:txBody>
      </p:sp>
      <p:sp>
        <p:nvSpPr>
          <p:cNvPr id="105" name="圆柱形 104"/>
          <p:cNvSpPr/>
          <p:nvPr/>
        </p:nvSpPr>
        <p:spPr bwMode="auto">
          <a:xfrm>
            <a:off x="2102454" y="4923224"/>
            <a:ext cx="1057387" cy="578297"/>
          </a:xfrm>
          <a:prstGeom prst="can">
            <a:avLst>
              <a:gd name="adj" fmla="val 38724"/>
            </a:avLst>
          </a:prstGeom>
          <a:solidFill>
            <a:srgbClr val="0070C0"/>
          </a:solidFill>
          <a:ln w="3175" cap="flat" cmpd="sng" algn="ctr">
            <a:solidFill>
              <a:schemeClr val="accent2">
                <a:lumMod val="60000"/>
                <a:lumOff val="40000"/>
              </a:schemeClr>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a:lstStyle/>
          <a:p>
            <a:pPr eaLnBrk="1" hangingPunct="1">
              <a:defRPr/>
            </a:pPr>
            <a:endParaRPr lang="zh-CN" altLang="en-US" sz="1800" dirty="0">
              <a:latin typeface="+mn-lt"/>
              <a:ea typeface="+mn-ea"/>
            </a:endParaRPr>
          </a:p>
        </p:txBody>
      </p:sp>
      <p:sp>
        <p:nvSpPr>
          <p:cNvPr id="106" name="圆柱形 105"/>
          <p:cNvSpPr/>
          <p:nvPr/>
        </p:nvSpPr>
        <p:spPr bwMode="auto">
          <a:xfrm>
            <a:off x="3389717" y="5056619"/>
            <a:ext cx="1057387" cy="402290"/>
          </a:xfrm>
          <a:prstGeom prst="can">
            <a:avLst>
              <a:gd name="adj" fmla="val 38724"/>
            </a:avLst>
          </a:prstGeom>
          <a:solidFill>
            <a:srgbClr val="0070C0"/>
          </a:solidFill>
          <a:ln w="3175" cap="flat" cmpd="sng" algn="ctr">
            <a:solidFill>
              <a:schemeClr val="accent2">
                <a:lumMod val="60000"/>
                <a:lumOff val="40000"/>
              </a:schemeClr>
            </a:solidFill>
            <a:prstDash val="solid"/>
            <a:round/>
            <a:headEnd type="none" w="med" len="med"/>
            <a:tailEnd type="none" w="med" len="med"/>
          </a:ln>
          <a:effectLst>
            <a:innerShdw blurRad="63500" dist="50800" dir="13500000">
              <a:prstClr val="black">
                <a:alpha val="50000"/>
              </a:prstClr>
            </a:innerShdw>
          </a:effectLst>
          <a:scene3d>
            <a:camera prst="orthographicFront">
              <a:rot lat="300000" lon="0" rev="0"/>
            </a:camera>
            <a:lightRig rig="threePt" dir="t"/>
          </a:scene3d>
        </p:spPr>
        <p:txBody>
          <a:bodyPr/>
          <a:lstStyle/>
          <a:p>
            <a:pPr eaLnBrk="1" hangingPunct="1">
              <a:defRPr/>
            </a:pPr>
            <a:endParaRPr lang="zh-CN" altLang="en-US" sz="1800" dirty="0">
              <a:latin typeface="+mn-lt"/>
              <a:ea typeface="+mn-ea"/>
            </a:endParaRPr>
          </a:p>
        </p:txBody>
      </p:sp>
      <p:cxnSp>
        <p:nvCxnSpPr>
          <p:cNvPr id="108" name="直接箭头连接符 107"/>
          <p:cNvCxnSpPr/>
          <p:nvPr/>
        </p:nvCxnSpPr>
        <p:spPr bwMode="auto">
          <a:xfrm flipH="1">
            <a:off x="1146175" y="2174875"/>
            <a:ext cx="17463" cy="2908300"/>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cxnSp>
        <p:nvCxnSpPr>
          <p:cNvPr id="111" name="直接箭头连接符 110"/>
          <p:cNvCxnSpPr/>
          <p:nvPr/>
        </p:nvCxnSpPr>
        <p:spPr bwMode="auto">
          <a:xfrm>
            <a:off x="4032250" y="2176463"/>
            <a:ext cx="46038" cy="2968625"/>
          </a:xfrm>
          <a:prstGeom prst="straightConnector1">
            <a:avLst/>
          </a:prstGeom>
          <a:ln w="28575">
            <a:solidFill>
              <a:srgbClr val="00B0F0"/>
            </a:solidFill>
            <a:tailEnd type="arrow"/>
          </a:ln>
        </p:spPr>
        <p:style>
          <a:lnRef idx="1">
            <a:schemeClr val="accent4"/>
          </a:lnRef>
          <a:fillRef idx="0">
            <a:schemeClr val="accent4"/>
          </a:fillRef>
          <a:effectRef idx="0">
            <a:schemeClr val="accent4"/>
          </a:effectRef>
          <a:fontRef idx="minor">
            <a:schemeClr val="tx1"/>
          </a:fontRef>
        </p:style>
      </p:cxnSp>
      <p:sp>
        <p:nvSpPr>
          <p:cNvPr id="73741" name="TextBox 111"/>
          <p:cNvSpPr txBox="1">
            <a:spLocks noChangeArrowheads="1"/>
          </p:cNvSpPr>
          <p:nvPr/>
        </p:nvSpPr>
        <p:spPr bwMode="auto">
          <a:xfrm>
            <a:off x="1038225" y="5135563"/>
            <a:ext cx="568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smtClean="0">
                <a:solidFill>
                  <a:schemeClr val="bg1"/>
                </a:solidFill>
                <a:latin typeface="+mn-lt"/>
                <a:ea typeface="+mn-ea"/>
              </a:rPr>
              <a:t>LUN</a:t>
            </a:r>
            <a:endParaRPr lang="zh-CN" altLang="en-US" sz="1200" smtClean="0">
              <a:solidFill>
                <a:schemeClr val="bg1"/>
              </a:solidFill>
              <a:latin typeface="+mn-lt"/>
              <a:ea typeface="+mn-ea"/>
            </a:endParaRPr>
          </a:p>
        </p:txBody>
      </p:sp>
      <p:sp>
        <p:nvSpPr>
          <p:cNvPr id="73742" name="TextBox 112"/>
          <p:cNvSpPr txBox="1">
            <a:spLocks noChangeArrowheads="1"/>
          </p:cNvSpPr>
          <p:nvPr/>
        </p:nvSpPr>
        <p:spPr bwMode="auto">
          <a:xfrm>
            <a:off x="3649663" y="5138738"/>
            <a:ext cx="568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smtClean="0">
                <a:solidFill>
                  <a:schemeClr val="bg1"/>
                </a:solidFill>
                <a:latin typeface="+mn-lt"/>
                <a:ea typeface="+mn-ea"/>
              </a:rPr>
              <a:t>LUN</a:t>
            </a:r>
            <a:endParaRPr lang="zh-CN" altLang="en-US" sz="1200" smtClean="0">
              <a:solidFill>
                <a:schemeClr val="bg1"/>
              </a:solidFill>
              <a:latin typeface="+mn-lt"/>
              <a:ea typeface="+mn-ea"/>
            </a:endParaRPr>
          </a:p>
        </p:txBody>
      </p:sp>
      <p:sp>
        <p:nvSpPr>
          <p:cNvPr id="73743" name="TextBox 113"/>
          <p:cNvSpPr txBox="1">
            <a:spLocks noChangeArrowheads="1"/>
          </p:cNvSpPr>
          <p:nvPr/>
        </p:nvSpPr>
        <p:spPr bwMode="auto">
          <a:xfrm>
            <a:off x="2354263" y="5116513"/>
            <a:ext cx="568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smtClean="0">
                <a:solidFill>
                  <a:schemeClr val="bg1"/>
                </a:solidFill>
                <a:latin typeface="+mn-lt"/>
                <a:ea typeface="+mn-ea"/>
              </a:rPr>
              <a:t>LUN</a:t>
            </a:r>
            <a:endParaRPr lang="zh-CN" altLang="en-US" sz="1200" smtClean="0">
              <a:solidFill>
                <a:schemeClr val="bg1"/>
              </a:solidFill>
              <a:latin typeface="+mn-lt"/>
              <a:ea typeface="+mn-ea"/>
            </a:endParaRPr>
          </a:p>
        </p:txBody>
      </p:sp>
      <p:sp>
        <p:nvSpPr>
          <p:cNvPr id="117" name="TextBox 116"/>
          <p:cNvSpPr txBox="1"/>
          <p:nvPr/>
        </p:nvSpPr>
        <p:spPr>
          <a:xfrm>
            <a:off x="4943475" y="1041400"/>
            <a:ext cx="3984625" cy="3646488"/>
          </a:xfrm>
          <a:prstGeom prst="rect">
            <a:avLst/>
          </a:prstGeom>
          <a:noFill/>
        </p:spPr>
        <p:txBody>
          <a:bodyPr>
            <a:spAutoFit/>
          </a:bodyPr>
          <a:lstStyle/>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C00000"/>
                </a:solidFill>
                <a:latin typeface="+mn-lt"/>
                <a:ea typeface="+mn-ea"/>
              </a:rPr>
              <a:t>技术特点</a:t>
            </a:r>
            <a:endParaRPr lang="en-US" altLang="zh-CN" sz="1800" b="1" kern="0" dirty="0">
              <a:solidFill>
                <a:srgbClr val="C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虚拟机直接通过</a:t>
            </a:r>
            <a:r>
              <a:rPr lang="en-US" altLang="zh-CN" sz="1200" kern="0" dirty="0">
                <a:latin typeface="+mn-lt"/>
                <a:ea typeface="+mn-ea"/>
              </a:rPr>
              <a:t>SCSI</a:t>
            </a:r>
            <a:r>
              <a:rPr lang="zh-CN" altLang="en-US" sz="1200" kern="0" dirty="0">
                <a:latin typeface="+mn-lt"/>
                <a:ea typeface="+mn-ea"/>
              </a:rPr>
              <a:t>命令操作裸存储设备</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kern="0" dirty="0">
                <a:latin typeface="+mn-lt"/>
                <a:ea typeface="+mn-ea"/>
              </a:rPr>
              <a:t>  兼容</a:t>
            </a:r>
            <a:r>
              <a:rPr lang="en-US" altLang="zh-CN" sz="1200" kern="0" dirty="0">
                <a:latin typeface="+mn-lt"/>
                <a:ea typeface="+mn-ea"/>
              </a:rPr>
              <a:t>FC</a:t>
            </a:r>
            <a:r>
              <a:rPr lang="zh-CN" altLang="en-US" sz="1200" kern="0" dirty="0">
                <a:latin typeface="+mn-lt"/>
                <a:ea typeface="+mn-ea"/>
              </a:rPr>
              <a:t>光纤存储和</a:t>
            </a:r>
            <a:r>
              <a:rPr lang="en-US" altLang="zh-CN" sz="1200" kern="0" dirty="0">
                <a:latin typeface="+mn-lt"/>
                <a:ea typeface="+mn-ea"/>
              </a:rPr>
              <a:t>IP SAN</a:t>
            </a:r>
            <a:r>
              <a:rPr lang="zh-CN" altLang="en-US" sz="1200" kern="0" dirty="0">
                <a:latin typeface="+mn-lt"/>
                <a:ea typeface="+mn-ea"/>
              </a:rPr>
              <a:t>存储</a:t>
            </a:r>
            <a:endParaRPr lang="en-US" altLang="zh-CN" sz="1200" kern="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endParaRPr lang="en-US" altLang="zh-CN" sz="1400" kern="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C00000"/>
                </a:solidFill>
                <a:latin typeface="+mn-lt"/>
                <a:ea typeface="+mn-ea"/>
              </a:rPr>
              <a:t>适用场景</a:t>
            </a:r>
            <a:endParaRPr lang="en-US" altLang="zh-CN" sz="1800" b="1" kern="0" dirty="0">
              <a:solidFill>
                <a:srgbClr val="C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dirty="0">
                <a:latin typeface="+mn-lt"/>
                <a:ea typeface="+mn-ea"/>
              </a:rPr>
              <a:t>  集群系统软件，比如</a:t>
            </a:r>
            <a:r>
              <a:rPr lang="en-US" altLang="zh-CN" sz="1200" dirty="0">
                <a:latin typeface="+mn-lt"/>
                <a:ea typeface="+mn-ea"/>
              </a:rPr>
              <a:t>Oracle RAC</a:t>
            </a:r>
            <a:endParaRPr lang="en-US" altLang="zh-CN" sz="1200" dirty="0">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endParaRPr lang="en-US" altLang="zh-CN" sz="1200" dirty="0">
              <a:latin typeface="+mn-lt"/>
              <a:ea typeface="+mn-ea"/>
            </a:endParaRPr>
          </a:p>
          <a:p>
            <a:pPr eaLnBrk="1" fontAlgn="auto" hangingPunct="1">
              <a:lnSpc>
                <a:spcPct val="150000"/>
              </a:lnSpc>
              <a:spcBef>
                <a:spcPts val="0"/>
              </a:spcBef>
              <a:spcAft>
                <a:spcPts val="0"/>
              </a:spcAft>
              <a:buSzPct val="80000"/>
              <a:buFont typeface="Wingdings" panose="05000000000000000000" pitchFamily="2" charset="2"/>
              <a:buChar char="u"/>
              <a:defRPr/>
            </a:pPr>
            <a:r>
              <a:rPr lang="zh-CN" altLang="en-US" sz="1800" b="1" kern="0" dirty="0">
                <a:solidFill>
                  <a:srgbClr val="C00000"/>
                </a:solidFill>
                <a:latin typeface="+mn-lt"/>
                <a:ea typeface="+mn-ea"/>
              </a:rPr>
              <a:t>限制</a:t>
            </a:r>
            <a:endParaRPr lang="en-US" altLang="zh-CN" sz="1800" b="1" kern="0" dirty="0">
              <a:solidFill>
                <a:srgbClr val="C0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FF0000"/>
                </a:solidFill>
                <a:latin typeface="+mn-lt"/>
                <a:ea typeface="+mn-ea"/>
              </a:rPr>
              <a:t>  不支持链接克隆、存储瘦分配、磁盘在线</a:t>
            </a:r>
            <a:r>
              <a:rPr lang="en-US" altLang="zh-CN" sz="1200" dirty="0">
                <a:solidFill>
                  <a:srgbClr val="FF0000"/>
                </a:solidFill>
                <a:latin typeface="+mn-lt"/>
                <a:ea typeface="+mn-ea"/>
              </a:rPr>
              <a:t>/</a:t>
            </a:r>
            <a:r>
              <a:rPr lang="zh-CN" altLang="en-US" sz="1200" dirty="0">
                <a:solidFill>
                  <a:srgbClr val="FF0000"/>
                </a:solidFill>
                <a:latin typeface="+mn-lt"/>
                <a:ea typeface="+mn-ea"/>
              </a:rPr>
              <a:t>离线扩容 、存储增量快照 、</a:t>
            </a:r>
            <a:r>
              <a:rPr lang="en-US" altLang="zh-CN" sz="1200" dirty="0">
                <a:solidFill>
                  <a:srgbClr val="FF0000"/>
                </a:solidFill>
                <a:latin typeface="+mn-lt"/>
                <a:ea typeface="+mn-ea"/>
              </a:rPr>
              <a:t>iCache </a:t>
            </a:r>
            <a:r>
              <a:rPr lang="zh-CN" altLang="en-US" sz="1200" dirty="0">
                <a:solidFill>
                  <a:srgbClr val="FF0000"/>
                </a:solidFill>
                <a:latin typeface="+mn-lt"/>
                <a:ea typeface="+mn-ea"/>
              </a:rPr>
              <a:t>、存储热迁移、存储</a:t>
            </a:r>
            <a:r>
              <a:rPr lang="en-US" altLang="zh-CN" sz="1200" dirty="0">
                <a:solidFill>
                  <a:srgbClr val="FF0000"/>
                </a:solidFill>
                <a:latin typeface="+mn-lt"/>
                <a:ea typeface="+mn-ea"/>
              </a:rPr>
              <a:t>QoS</a:t>
            </a:r>
            <a:r>
              <a:rPr lang="zh-CN" altLang="en-US" sz="1200" dirty="0">
                <a:solidFill>
                  <a:srgbClr val="FF0000"/>
                </a:solidFill>
                <a:latin typeface="+mn-lt"/>
                <a:ea typeface="+mn-ea"/>
              </a:rPr>
              <a:t>等</a:t>
            </a:r>
            <a:endParaRPr lang="zh-CN" altLang="en-US" sz="1200" dirty="0">
              <a:solidFill>
                <a:srgbClr val="FF0000"/>
              </a:solidFill>
              <a:latin typeface="+mn-lt"/>
              <a:ea typeface="+mn-ea"/>
            </a:endParaRPr>
          </a:p>
          <a:p>
            <a:pPr eaLnBrk="1" fontAlgn="auto" hangingPunct="1">
              <a:lnSpc>
                <a:spcPct val="150000"/>
              </a:lnSpc>
              <a:spcBef>
                <a:spcPts val="0"/>
              </a:spcBef>
              <a:spcAft>
                <a:spcPts val="0"/>
              </a:spcAft>
              <a:buSzPct val="80000"/>
              <a:buFont typeface="Arial" panose="020B0604020202020204" pitchFamily="34" charset="0"/>
              <a:buChar char="•"/>
              <a:defRPr/>
            </a:pPr>
            <a:r>
              <a:rPr lang="zh-CN" altLang="en-US" sz="1200" dirty="0">
                <a:solidFill>
                  <a:srgbClr val="FF0000"/>
                </a:solidFill>
                <a:latin typeface="+mn-lt"/>
                <a:ea typeface="+mn-ea"/>
              </a:rPr>
              <a:t>  只支持虚拟机操作系统为</a:t>
            </a:r>
            <a:r>
              <a:rPr lang="en-US" altLang="zh-CN" sz="1200" dirty="0">
                <a:solidFill>
                  <a:srgbClr val="FF0000"/>
                </a:solidFill>
                <a:latin typeface="+mn-lt"/>
                <a:ea typeface="+mn-ea"/>
              </a:rPr>
              <a:t>Linux</a:t>
            </a:r>
            <a:r>
              <a:rPr lang="zh-CN" altLang="en-US" sz="1200" dirty="0">
                <a:solidFill>
                  <a:srgbClr val="FF0000"/>
                </a:solidFill>
                <a:latin typeface="+mn-lt"/>
                <a:ea typeface="+mn-ea"/>
              </a:rPr>
              <a:t>场景</a:t>
            </a:r>
            <a:endParaRPr lang="zh-CN" altLang="en-US" sz="1200" kern="0" dirty="0">
              <a:solidFill>
                <a:srgbClr val="FF0000"/>
              </a:solidFill>
              <a:latin typeface="+mn-lt"/>
              <a:ea typeface="+mn-ea"/>
            </a:endParaRPr>
          </a:p>
        </p:txBody>
      </p:sp>
      <p:sp>
        <p:nvSpPr>
          <p:cNvPr id="73745" name="TextBox 117"/>
          <p:cNvSpPr txBox="1">
            <a:spLocks noChangeArrowheads="1"/>
          </p:cNvSpPr>
          <p:nvPr/>
        </p:nvSpPr>
        <p:spPr bwMode="auto">
          <a:xfrm>
            <a:off x="1104900" y="3541713"/>
            <a:ext cx="754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400" smtClean="0">
                <a:solidFill>
                  <a:srgbClr val="0070C0"/>
                </a:solidFill>
                <a:latin typeface="+mn-lt"/>
                <a:ea typeface="+mn-ea"/>
              </a:rPr>
              <a:t>SCSI</a:t>
            </a:r>
            <a:endParaRPr lang="zh-CN" altLang="en-US" sz="1400" smtClean="0">
              <a:solidFill>
                <a:srgbClr val="0070C0"/>
              </a:solidFill>
              <a:latin typeface="+mn-lt"/>
              <a:ea typeface="+mn-ea"/>
            </a:endParaRPr>
          </a:p>
        </p:txBody>
      </p:sp>
      <p:sp>
        <p:nvSpPr>
          <p:cNvPr id="73746" name="TextBox 127"/>
          <p:cNvSpPr txBox="1">
            <a:spLocks noChangeArrowheads="1"/>
          </p:cNvSpPr>
          <p:nvPr/>
        </p:nvSpPr>
        <p:spPr bwMode="auto">
          <a:xfrm>
            <a:off x="3990975" y="3468688"/>
            <a:ext cx="755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400" smtClean="0">
                <a:solidFill>
                  <a:srgbClr val="0070C0"/>
                </a:solidFill>
                <a:latin typeface="+mn-lt"/>
                <a:ea typeface="+mn-ea"/>
              </a:rPr>
              <a:t>SCSI</a:t>
            </a:r>
            <a:endParaRPr lang="zh-CN" altLang="en-US" sz="1400" smtClean="0">
              <a:solidFill>
                <a:srgbClr val="0070C0"/>
              </a:solidFill>
              <a:latin typeface="+mn-lt"/>
              <a:ea typeface="+mn-ea"/>
            </a:endParaRPr>
          </a:p>
        </p:txBody>
      </p:sp>
      <p:sp>
        <p:nvSpPr>
          <p:cNvPr id="73747" name="TextBox 133"/>
          <p:cNvSpPr txBox="1">
            <a:spLocks noChangeArrowheads="1"/>
          </p:cNvSpPr>
          <p:nvPr/>
        </p:nvSpPr>
        <p:spPr bwMode="auto">
          <a:xfrm>
            <a:off x="1976438" y="4537075"/>
            <a:ext cx="1539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600" b="1" smtClean="0">
                <a:latin typeface="+mn-lt"/>
                <a:ea typeface="+mn-ea"/>
              </a:rPr>
              <a:t>SAN</a:t>
            </a:r>
            <a:r>
              <a:rPr lang="zh-CN" altLang="en-US" sz="1600" b="1" smtClean="0">
                <a:latin typeface="+mn-lt"/>
                <a:ea typeface="+mn-ea"/>
              </a:rPr>
              <a:t>存储设备</a:t>
            </a:r>
            <a:endParaRPr lang="zh-CN" altLang="en-US" sz="1600" b="1" smtClean="0">
              <a:latin typeface="+mn-lt"/>
              <a:ea typeface="+mn-ea"/>
            </a:endParaRPr>
          </a:p>
        </p:txBody>
      </p:sp>
      <p:grpSp>
        <p:nvGrpSpPr>
          <p:cNvPr id="73748" name="组合 18"/>
          <p:cNvGrpSpPr/>
          <p:nvPr/>
        </p:nvGrpSpPr>
        <p:grpSpPr bwMode="auto">
          <a:xfrm>
            <a:off x="782638" y="1087438"/>
            <a:ext cx="747712" cy="1068387"/>
            <a:chOff x="495300" y="1203750"/>
            <a:chExt cx="485775" cy="815181"/>
          </a:xfrm>
        </p:grpSpPr>
        <p:sp>
          <p:nvSpPr>
            <p:cNvPr id="73753"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73754" name="TextBox 170"/>
            <p:cNvSpPr txBox="1">
              <a:spLocks noChangeArrowheads="1"/>
            </p:cNvSpPr>
            <p:nvPr/>
          </p:nvSpPr>
          <p:spPr bwMode="auto">
            <a:xfrm>
              <a:off x="495300" y="1280059"/>
              <a:ext cx="485775" cy="1877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73755" name="图片 80"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749" name="组合 18"/>
          <p:cNvGrpSpPr/>
          <p:nvPr/>
        </p:nvGrpSpPr>
        <p:grpSpPr bwMode="auto">
          <a:xfrm>
            <a:off x="1766888" y="1087438"/>
            <a:ext cx="747712" cy="1068387"/>
            <a:chOff x="495300" y="1203750"/>
            <a:chExt cx="485775" cy="815181"/>
          </a:xfrm>
        </p:grpSpPr>
        <p:sp>
          <p:nvSpPr>
            <p:cNvPr id="73750"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latin typeface="+mn-lt"/>
                <a:ea typeface="+mn-ea"/>
                <a:cs typeface="Arial" panose="020B0604020202020204" pitchFamily="34" charset="0"/>
              </a:endParaRPr>
            </a:p>
          </p:txBody>
        </p:sp>
        <p:sp>
          <p:nvSpPr>
            <p:cNvPr id="73751" name="TextBox 170"/>
            <p:cNvSpPr txBox="1">
              <a:spLocks noChangeArrowheads="1"/>
            </p:cNvSpPr>
            <p:nvPr/>
          </p:nvSpPr>
          <p:spPr bwMode="auto">
            <a:xfrm>
              <a:off x="495300" y="1280059"/>
              <a:ext cx="485775" cy="1877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mtClean="0">
                  <a:solidFill>
                    <a:schemeClr val="bg1"/>
                  </a:solidFill>
                  <a:latin typeface="+mn-lt"/>
                  <a:ea typeface="+mn-ea"/>
                  <a:cs typeface="Arial" panose="020B0604020202020204" pitchFamily="34" charset="0"/>
                </a:rPr>
                <a:t>客户机</a:t>
              </a:r>
              <a:endParaRPr lang="zh-CN" altLang="en-US" smtClean="0">
                <a:solidFill>
                  <a:schemeClr val="bg1"/>
                </a:solidFill>
                <a:latin typeface="+mn-lt"/>
                <a:ea typeface="+mn-ea"/>
                <a:cs typeface="Arial" panose="020B0604020202020204" pitchFamily="34" charset="0"/>
              </a:endParaRPr>
            </a:p>
          </p:txBody>
        </p:sp>
        <p:pic>
          <p:nvPicPr>
            <p:cNvPr id="73752" name="图片 80"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82649"/>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876800" y="2976563"/>
            <a:ext cx="3476625" cy="1374775"/>
          </a:xfrm>
          <a:prstGeom prst="rect">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lIns="91275" tIns="45640" rIns="91275" bIns="45640"/>
          <a:lstStyle/>
          <a:p>
            <a:pPr algn="ctr" eaLnBrk="1" hangingPunct="1">
              <a:defRPr/>
            </a:pPr>
            <a:endParaRPr lang="zh-CN" altLang="en-US" sz="1400" b="1" dirty="0">
              <a:solidFill>
                <a:schemeClr val="bg2"/>
              </a:solidFill>
              <a:latin typeface="+mn-lt"/>
              <a:ea typeface="+mn-ea"/>
            </a:endParaRPr>
          </a:p>
        </p:txBody>
      </p:sp>
      <p:grpSp>
        <p:nvGrpSpPr>
          <p:cNvPr id="75779" name="组合 18"/>
          <p:cNvGrpSpPr/>
          <p:nvPr/>
        </p:nvGrpSpPr>
        <p:grpSpPr bwMode="auto">
          <a:xfrm>
            <a:off x="6107113" y="1384300"/>
            <a:ext cx="1004887" cy="1200150"/>
            <a:chOff x="495300" y="1203750"/>
            <a:chExt cx="485775" cy="815181"/>
          </a:xfrm>
        </p:grpSpPr>
        <p:sp>
          <p:nvSpPr>
            <p:cNvPr id="75827"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75828" name="TextBox 170"/>
            <p:cNvSpPr txBox="1">
              <a:spLocks noChangeArrowheads="1"/>
            </p:cNvSpPr>
            <p:nvPr/>
          </p:nvSpPr>
          <p:spPr bwMode="auto">
            <a:xfrm>
              <a:off x="495300" y="1280308"/>
              <a:ext cx="485775" cy="20810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VM12</a:t>
              </a:r>
              <a:endParaRPr lang="zh-CN" altLang="en-US" sz="1400" b="1" smtClean="0">
                <a:solidFill>
                  <a:schemeClr val="bg1"/>
                </a:solidFill>
                <a:latin typeface="+mn-lt"/>
                <a:ea typeface="+mn-ea"/>
                <a:cs typeface="Arial" panose="020B0604020202020204" pitchFamily="34" charset="0"/>
              </a:endParaRPr>
            </a:p>
          </p:txBody>
        </p:sp>
      </p:grpSp>
      <p:sp>
        <p:nvSpPr>
          <p:cNvPr id="25604" name="标题 18"/>
          <p:cNvSpPr>
            <a:spLocks noGrp="1"/>
          </p:cNvSpPr>
          <p:nvPr>
            <p:ph type="title"/>
          </p:nvPr>
        </p:nvSpPr>
        <p:spPr/>
        <p:txBody>
          <a:bodyPr/>
          <a:lstStyle/>
          <a:p>
            <a:pPr eaLnBrk="1" hangingPunct="1">
              <a:defRPr/>
            </a:pPr>
            <a:r>
              <a:rPr lang="zh-CN" altLang="en-US" sz="3200" dirty="0" smtClean="0">
                <a:latin typeface="+mn-lt"/>
              </a:rPr>
              <a:t>分布式虚拟交换机</a:t>
            </a:r>
            <a:endParaRPr lang="zh-CN" altLang="en-US" sz="3200" dirty="0" smtClean="0">
              <a:latin typeface="+mn-lt"/>
            </a:endParaRPr>
          </a:p>
        </p:txBody>
      </p:sp>
      <p:sp>
        <p:nvSpPr>
          <p:cNvPr id="9" name="矩形 8"/>
          <p:cNvSpPr/>
          <p:nvPr/>
        </p:nvSpPr>
        <p:spPr bwMode="auto">
          <a:xfrm>
            <a:off x="723900" y="2984500"/>
            <a:ext cx="3476625" cy="1408113"/>
          </a:xfrm>
          <a:prstGeom prst="rect">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lIns="91275" tIns="45640" rIns="91275" bIns="45640"/>
          <a:lstStyle/>
          <a:p>
            <a:pPr algn="ctr" eaLnBrk="1" hangingPunct="1">
              <a:defRPr/>
            </a:pPr>
            <a:endParaRPr lang="zh-CN" altLang="en-US" sz="1400" b="1" dirty="0">
              <a:solidFill>
                <a:schemeClr val="bg2"/>
              </a:solidFill>
              <a:latin typeface="+mn-lt"/>
              <a:ea typeface="+mn-ea"/>
            </a:endParaRPr>
          </a:p>
        </p:txBody>
      </p:sp>
      <p:sp>
        <p:nvSpPr>
          <p:cNvPr id="75782" name="矩形 9"/>
          <p:cNvSpPr>
            <a:spLocks noChangeArrowheads="1"/>
          </p:cNvSpPr>
          <p:nvPr/>
        </p:nvSpPr>
        <p:spPr bwMode="auto">
          <a:xfrm>
            <a:off x="723900" y="2655888"/>
            <a:ext cx="3476625" cy="285750"/>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400" b="1" smtClean="0">
                <a:latin typeface="+mn-lt"/>
                <a:ea typeface="+mn-ea"/>
              </a:rPr>
              <a:t>         FusionCompute</a:t>
            </a:r>
            <a:endParaRPr lang="zh-CN" altLang="en-US" sz="1400" b="1" smtClean="0">
              <a:latin typeface="+mn-lt"/>
              <a:ea typeface="+mn-ea"/>
            </a:endParaRPr>
          </a:p>
        </p:txBody>
      </p:sp>
      <p:grpSp>
        <p:nvGrpSpPr>
          <p:cNvPr id="75783" name="组合 14"/>
          <p:cNvGrpSpPr/>
          <p:nvPr/>
        </p:nvGrpSpPr>
        <p:grpSpPr bwMode="auto">
          <a:xfrm>
            <a:off x="3165475" y="1392238"/>
            <a:ext cx="1004888" cy="1200150"/>
            <a:chOff x="1095375" y="1203750"/>
            <a:chExt cx="485775" cy="815181"/>
          </a:xfrm>
        </p:grpSpPr>
        <p:sp>
          <p:nvSpPr>
            <p:cNvPr id="75825"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75826" name="TextBox 170"/>
            <p:cNvSpPr txBox="1">
              <a:spLocks noChangeArrowheads="1"/>
            </p:cNvSpPr>
            <p:nvPr/>
          </p:nvSpPr>
          <p:spPr bwMode="auto">
            <a:xfrm>
              <a:off x="1095375" y="1280308"/>
              <a:ext cx="485775" cy="20810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VM3</a:t>
              </a:r>
              <a:endParaRPr lang="zh-CN" altLang="en-US" sz="1400" b="1" smtClean="0">
                <a:solidFill>
                  <a:schemeClr val="bg1"/>
                </a:solidFill>
                <a:latin typeface="+mn-lt"/>
                <a:ea typeface="+mn-ea"/>
                <a:cs typeface="Arial" panose="020B0604020202020204" pitchFamily="34" charset="0"/>
              </a:endParaRPr>
            </a:p>
          </p:txBody>
        </p:sp>
      </p:grpSp>
      <p:grpSp>
        <p:nvGrpSpPr>
          <p:cNvPr id="75784" name="组合 18"/>
          <p:cNvGrpSpPr/>
          <p:nvPr/>
        </p:nvGrpSpPr>
        <p:grpSpPr bwMode="auto">
          <a:xfrm>
            <a:off x="1963738" y="1392238"/>
            <a:ext cx="1004887" cy="1200150"/>
            <a:chOff x="495300" y="1203750"/>
            <a:chExt cx="485775" cy="815181"/>
          </a:xfrm>
        </p:grpSpPr>
        <p:sp>
          <p:nvSpPr>
            <p:cNvPr id="75823" name="Rectangle 8"/>
            <p:cNvSpPr>
              <a:spLocks noChangeArrowheads="1"/>
            </p:cNvSpPr>
            <p:nvPr/>
          </p:nvSpPr>
          <p:spPr bwMode="auto">
            <a:xfrm>
              <a:off x="495300"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75824" name="TextBox 170"/>
            <p:cNvSpPr txBox="1">
              <a:spLocks noChangeArrowheads="1"/>
            </p:cNvSpPr>
            <p:nvPr/>
          </p:nvSpPr>
          <p:spPr bwMode="auto">
            <a:xfrm>
              <a:off x="495300" y="1280308"/>
              <a:ext cx="485775" cy="20810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VM2</a:t>
              </a:r>
              <a:endParaRPr lang="zh-CN" altLang="en-US" sz="1400" b="1" smtClean="0">
                <a:solidFill>
                  <a:schemeClr val="bg1"/>
                </a:solidFill>
                <a:latin typeface="+mn-lt"/>
                <a:ea typeface="+mn-ea"/>
                <a:cs typeface="Arial" panose="020B0604020202020204" pitchFamily="34" charset="0"/>
              </a:endParaRPr>
            </a:p>
          </p:txBody>
        </p:sp>
      </p:grpSp>
      <p:grpSp>
        <p:nvGrpSpPr>
          <p:cNvPr id="75785" name="组合 46"/>
          <p:cNvGrpSpPr/>
          <p:nvPr/>
        </p:nvGrpSpPr>
        <p:grpSpPr bwMode="auto">
          <a:xfrm>
            <a:off x="742950" y="1406525"/>
            <a:ext cx="1004888" cy="1201738"/>
            <a:chOff x="3248025" y="1203750"/>
            <a:chExt cx="485775" cy="815181"/>
          </a:xfrm>
        </p:grpSpPr>
        <p:sp>
          <p:nvSpPr>
            <p:cNvPr id="75821"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75822" name="TextBox 170"/>
            <p:cNvSpPr txBox="1">
              <a:spLocks noChangeArrowheads="1"/>
            </p:cNvSpPr>
            <p:nvPr/>
          </p:nvSpPr>
          <p:spPr bwMode="auto">
            <a:xfrm>
              <a:off x="3248025" y="1280207"/>
              <a:ext cx="485775" cy="18737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chemeClr val="bg1"/>
                  </a:solidFill>
                  <a:latin typeface="+mn-lt"/>
                  <a:ea typeface="+mn-ea"/>
                  <a:cs typeface="Arial" panose="020B0604020202020204" pitchFamily="34" charset="0"/>
                </a:rPr>
                <a:t>VM1</a:t>
              </a:r>
              <a:endParaRPr lang="zh-CN" altLang="en-US" sz="1200" b="1" smtClean="0">
                <a:solidFill>
                  <a:schemeClr val="bg1"/>
                </a:solidFill>
                <a:latin typeface="+mn-lt"/>
                <a:ea typeface="+mn-ea"/>
                <a:cs typeface="Arial" panose="020B0604020202020204" pitchFamily="34" charset="0"/>
              </a:endParaRPr>
            </a:p>
          </p:txBody>
        </p:sp>
      </p:grpSp>
      <p:sp>
        <p:nvSpPr>
          <p:cNvPr id="75786" name="矩形 19"/>
          <p:cNvSpPr>
            <a:spLocks noChangeArrowheads="1"/>
          </p:cNvSpPr>
          <p:nvPr/>
        </p:nvSpPr>
        <p:spPr bwMode="auto">
          <a:xfrm>
            <a:off x="4876800" y="2640013"/>
            <a:ext cx="3476625" cy="285750"/>
          </a:xfrm>
          <a:prstGeom prst="rect">
            <a:avLst/>
          </a:prstGeom>
          <a:solidFill>
            <a:srgbClr val="FFCC99"/>
          </a:solidFill>
          <a:ln w="9525" algn="ctr">
            <a:solidFill>
              <a:schemeClr val="bg2"/>
            </a:solidFill>
            <a:round/>
          </a:ln>
        </p:spPr>
        <p:txBody>
          <a:bodyPr lIns="91275" tIns="45640" rIns="91275" bIns="45640"/>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400" b="1" smtClean="0">
                <a:latin typeface="+mn-lt"/>
                <a:ea typeface="+mn-ea"/>
              </a:rPr>
              <a:t>         FusionCompute</a:t>
            </a:r>
            <a:endParaRPr lang="zh-CN" altLang="en-US" sz="1400" b="1" smtClean="0">
              <a:latin typeface="+mn-lt"/>
              <a:ea typeface="+mn-ea"/>
            </a:endParaRPr>
          </a:p>
        </p:txBody>
      </p:sp>
      <p:grpSp>
        <p:nvGrpSpPr>
          <p:cNvPr id="75787" name="组合 14"/>
          <p:cNvGrpSpPr/>
          <p:nvPr/>
        </p:nvGrpSpPr>
        <p:grpSpPr bwMode="auto">
          <a:xfrm>
            <a:off x="7308850" y="1384300"/>
            <a:ext cx="1004888" cy="1200150"/>
            <a:chOff x="1095375" y="1203750"/>
            <a:chExt cx="485775" cy="815181"/>
          </a:xfrm>
        </p:grpSpPr>
        <p:sp>
          <p:nvSpPr>
            <p:cNvPr id="75818"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pic>
          <p:nvPicPr>
            <p:cNvPr id="7581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3001" y="1565700"/>
              <a:ext cx="401409"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0" name="TextBox 170"/>
            <p:cNvSpPr txBox="1">
              <a:spLocks noChangeArrowheads="1"/>
            </p:cNvSpPr>
            <p:nvPr/>
          </p:nvSpPr>
          <p:spPr bwMode="auto">
            <a:xfrm>
              <a:off x="1095375" y="1280308"/>
              <a:ext cx="485775" cy="20810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smtClean="0">
                  <a:solidFill>
                    <a:schemeClr val="bg1"/>
                  </a:solidFill>
                  <a:latin typeface="+mn-lt"/>
                  <a:ea typeface="+mn-ea"/>
                  <a:cs typeface="Arial" panose="020B0604020202020204" pitchFamily="34" charset="0"/>
                </a:rPr>
                <a:t>VM13</a:t>
              </a:r>
              <a:endParaRPr lang="zh-CN" altLang="en-US" sz="1400" b="1" smtClean="0">
                <a:solidFill>
                  <a:schemeClr val="bg1"/>
                </a:solidFill>
                <a:latin typeface="+mn-lt"/>
                <a:ea typeface="+mn-ea"/>
                <a:cs typeface="Arial" panose="020B0604020202020204" pitchFamily="34" charset="0"/>
              </a:endParaRPr>
            </a:p>
          </p:txBody>
        </p:sp>
      </p:grpSp>
      <p:grpSp>
        <p:nvGrpSpPr>
          <p:cNvPr id="75788" name="组合 46"/>
          <p:cNvGrpSpPr/>
          <p:nvPr/>
        </p:nvGrpSpPr>
        <p:grpSpPr bwMode="auto">
          <a:xfrm>
            <a:off x="4886325" y="1390650"/>
            <a:ext cx="1004888" cy="1201738"/>
            <a:chOff x="3248025" y="1203750"/>
            <a:chExt cx="485775" cy="815181"/>
          </a:xfrm>
        </p:grpSpPr>
        <p:sp>
          <p:nvSpPr>
            <p:cNvPr id="75816" name="Rectangle 8"/>
            <p:cNvSpPr>
              <a:spLocks noChangeArrowheads="1"/>
            </p:cNvSpPr>
            <p:nvPr/>
          </p:nvSpPr>
          <p:spPr bwMode="auto">
            <a:xfrm>
              <a:off x="324802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latin typeface="+mn-lt"/>
                <a:ea typeface="+mn-ea"/>
                <a:cs typeface="Arial" panose="020B0604020202020204" pitchFamily="34" charset="0"/>
              </a:endParaRPr>
            </a:p>
          </p:txBody>
        </p:sp>
        <p:sp>
          <p:nvSpPr>
            <p:cNvPr id="75817" name="TextBox 170"/>
            <p:cNvSpPr txBox="1">
              <a:spLocks noChangeArrowheads="1"/>
            </p:cNvSpPr>
            <p:nvPr/>
          </p:nvSpPr>
          <p:spPr bwMode="auto">
            <a:xfrm>
              <a:off x="3248025" y="1280207"/>
              <a:ext cx="485775" cy="18737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chemeClr val="bg1"/>
                  </a:solidFill>
                  <a:latin typeface="+mn-lt"/>
                  <a:ea typeface="+mn-ea"/>
                  <a:cs typeface="Arial" panose="020B0604020202020204" pitchFamily="34" charset="0"/>
                </a:rPr>
                <a:t>VM11</a:t>
              </a:r>
              <a:endParaRPr lang="zh-CN" altLang="en-US" sz="1200" b="1" smtClean="0">
                <a:solidFill>
                  <a:schemeClr val="bg1"/>
                </a:solidFill>
                <a:latin typeface="+mn-lt"/>
                <a:ea typeface="+mn-ea"/>
                <a:cs typeface="Arial" panose="020B0604020202020204" pitchFamily="34" charset="0"/>
              </a:endParaRPr>
            </a:p>
          </p:txBody>
        </p:sp>
      </p:grpSp>
      <p:pic>
        <p:nvPicPr>
          <p:cNvPr id="7578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700" y="1951038"/>
            <a:ext cx="830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0" name="图片 40" descr="100849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1949450"/>
            <a:ext cx="833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1" name="Picture 40" descr="ICON_NIC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4088" y="4129088"/>
            <a:ext cx="4524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2" name="图片 52" descr="2222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4538" y="1944688"/>
            <a:ext cx="77311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3" name="图片 53" descr="2222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563" y="1936750"/>
            <a:ext cx="77311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2705100" y="3271838"/>
            <a:ext cx="5613400" cy="222250"/>
          </a:xfrm>
          <a:prstGeom prst="rect">
            <a:avLst/>
          </a:prstGeom>
          <a:solidFill>
            <a:srgbClr val="FFCC66"/>
          </a:solidFill>
          <a:ln>
            <a:solidFill>
              <a:schemeClr val="accent1">
                <a:lumMod val="75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9200" tIns="39600" rIns="79200" bIns="39600"/>
          <a:lstStyle/>
          <a:p>
            <a:pPr algn="ctr" defTabSz="801370" eaLnBrk="1" hangingPunct="1">
              <a:defRPr/>
            </a:pPr>
            <a:endParaRPr lang="zh-CN" altLang="en-US" sz="1100" b="1" dirty="0">
              <a:solidFill>
                <a:srgbClr val="000000"/>
              </a:solidFill>
            </a:endParaRPr>
          </a:p>
        </p:txBody>
      </p:sp>
      <p:sp>
        <p:nvSpPr>
          <p:cNvPr id="34" name="矩形 33"/>
          <p:cNvSpPr/>
          <p:nvPr/>
        </p:nvSpPr>
        <p:spPr bwMode="auto">
          <a:xfrm>
            <a:off x="889000" y="3630613"/>
            <a:ext cx="6388100" cy="254000"/>
          </a:xfrm>
          <a:prstGeom prst="rect">
            <a:avLst/>
          </a:prstGeom>
          <a:solidFill>
            <a:srgbClr val="00B0F0"/>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9200" tIns="39600" rIns="79200" bIns="39600"/>
          <a:lstStyle/>
          <a:p>
            <a:pPr algn="ctr" defTabSz="801370" eaLnBrk="1" hangingPunct="1">
              <a:defRPr/>
            </a:pPr>
            <a:endParaRPr lang="zh-CN" altLang="en-US" sz="1100" b="1" dirty="0">
              <a:solidFill>
                <a:srgbClr val="000000"/>
              </a:solidFill>
            </a:endParaRPr>
          </a:p>
        </p:txBody>
      </p:sp>
      <p:sp>
        <p:nvSpPr>
          <p:cNvPr id="75796" name="TextBox 34"/>
          <p:cNvSpPr txBox="1">
            <a:spLocks noChangeArrowheads="1"/>
          </p:cNvSpPr>
          <p:nvPr/>
        </p:nvSpPr>
        <p:spPr bwMode="auto">
          <a:xfrm>
            <a:off x="4027488" y="3263900"/>
            <a:ext cx="1966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400" b="1" smtClean="0">
                <a:solidFill>
                  <a:srgbClr val="FF0000"/>
                </a:solidFill>
                <a:latin typeface="+mn-lt"/>
                <a:ea typeface="+mn-ea"/>
              </a:rPr>
              <a:t>虚拟交换机</a:t>
            </a:r>
            <a:r>
              <a:rPr lang="en-US" altLang="zh-CN" sz="1400" b="1" smtClean="0">
                <a:solidFill>
                  <a:srgbClr val="FF0000"/>
                </a:solidFill>
                <a:latin typeface="+mn-lt"/>
                <a:ea typeface="+mn-ea"/>
              </a:rPr>
              <a:t>1</a:t>
            </a:r>
            <a:r>
              <a:rPr lang="zh-CN" altLang="en-US" sz="1400" b="1" smtClean="0">
                <a:solidFill>
                  <a:srgbClr val="FF0000"/>
                </a:solidFill>
                <a:latin typeface="+mn-lt"/>
                <a:ea typeface="+mn-ea"/>
              </a:rPr>
              <a:t>（</a:t>
            </a:r>
            <a:r>
              <a:rPr lang="en-US" altLang="zh-CN" sz="1400" b="1" smtClean="0">
                <a:solidFill>
                  <a:srgbClr val="FF0000"/>
                </a:solidFill>
                <a:latin typeface="+mn-lt"/>
                <a:ea typeface="+mn-ea"/>
              </a:rPr>
              <a:t>Web </a:t>
            </a:r>
            <a:r>
              <a:rPr lang="zh-CN" altLang="en-US" sz="1400" b="1" smtClean="0">
                <a:solidFill>
                  <a:srgbClr val="FF0000"/>
                </a:solidFill>
                <a:latin typeface="+mn-lt"/>
                <a:ea typeface="+mn-ea"/>
              </a:rPr>
              <a:t>）</a:t>
            </a:r>
            <a:endParaRPr lang="zh-CN" altLang="en-US" sz="1400" b="1" smtClean="0">
              <a:solidFill>
                <a:srgbClr val="FF0000"/>
              </a:solidFill>
              <a:latin typeface="+mn-lt"/>
              <a:ea typeface="+mn-ea"/>
            </a:endParaRPr>
          </a:p>
        </p:txBody>
      </p:sp>
      <p:sp>
        <p:nvSpPr>
          <p:cNvPr id="75797" name="TextBox 35"/>
          <p:cNvSpPr txBox="1">
            <a:spLocks noChangeArrowheads="1"/>
          </p:cNvSpPr>
          <p:nvPr/>
        </p:nvSpPr>
        <p:spPr bwMode="auto">
          <a:xfrm>
            <a:off x="3265488" y="3624263"/>
            <a:ext cx="1776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400" b="1" smtClean="0">
                <a:solidFill>
                  <a:schemeClr val="bg1"/>
                </a:solidFill>
                <a:latin typeface="+mn-lt"/>
                <a:ea typeface="+mn-ea"/>
              </a:rPr>
              <a:t>虚拟交换机</a:t>
            </a:r>
            <a:r>
              <a:rPr lang="en-US" altLang="zh-CN" sz="1400" b="1" smtClean="0">
                <a:solidFill>
                  <a:schemeClr val="bg1"/>
                </a:solidFill>
                <a:latin typeface="+mn-lt"/>
                <a:ea typeface="+mn-ea"/>
              </a:rPr>
              <a:t>2</a:t>
            </a:r>
            <a:r>
              <a:rPr lang="zh-CN" altLang="en-US" sz="1400" b="1" smtClean="0">
                <a:solidFill>
                  <a:schemeClr val="bg1"/>
                </a:solidFill>
                <a:latin typeface="+mn-lt"/>
                <a:ea typeface="+mn-ea"/>
              </a:rPr>
              <a:t>（</a:t>
            </a:r>
            <a:r>
              <a:rPr lang="en-US" altLang="zh-CN" sz="1400" b="1" smtClean="0">
                <a:solidFill>
                  <a:schemeClr val="bg1"/>
                </a:solidFill>
                <a:latin typeface="+mn-lt"/>
                <a:ea typeface="+mn-ea"/>
              </a:rPr>
              <a:t>App</a:t>
            </a:r>
            <a:r>
              <a:rPr lang="zh-CN" altLang="en-US" sz="1400" b="1" smtClean="0">
                <a:solidFill>
                  <a:schemeClr val="bg1"/>
                </a:solidFill>
                <a:latin typeface="+mn-lt"/>
                <a:ea typeface="+mn-ea"/>
              </a:rPr>
              <a:t>）</a:t>
            </a:r>
            <a:endParaRPr lang="zh-CN" altLang="en-US" sz="1400" b="1" smtClean="0">
              <a:solidFill>
                <a:schemeClr val="bg1"/>
              </a:solidFill>
              <a:latin typeface="+mn-lt"/>
              <a:ea typeface="+mn-ea"/>
            </a:endParaRPr>
          </a:p>
        </p:txBody>
      </p:sp>
      <p:sp>
        <p:nvSpPr>
          <p:cNvPr id="37" name="上下箭头 36"/>
          <p:cNvSpPr/>
          <p:nvPr/>
        </p:nvSpPr>
        <p:spPr bwMode="auto">
          <a:xfrm>
            <a:off x="7718425" y="2551113"/>
            <a:ext cx="155575" cy="646112"/>
          </a:xfrm>
          <a:prstGeom prst="upDownArrow">
            <a:avLst/>
          </a:prstGeom>
          <a:solidFill>
            <a:schemeClr val="accent1">
              <a:lumMod val="75000"/>
              <a:alpha val="80000"/>
            </a:scheme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38" name="上下箭头 37"/>
          <p:cNvSpPr/>
          <p:nvPr/>
        </p:nvSpPr>
        <p:spPr bwMode="auto">
          <a:xfrm>
            <a:off x="1114425" y="2551113"/>
            <a:ext cx="155575" cy="1058862"/>
          </a:xfrm>
          <a:prstGeom prst="upDownArrow">
            <a:avLst/>
          </a:prstGeom>
          <a:solidFill>
            <a:srgbClr val="0099CC">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39" name="上下箭头 38"/>
          <p:cNvSpPr/>
          <p:nvPr/>
        </p:nvSpPr>
        <p:spPr bwMode="auto">
          <a:xfrm>
            <a:off x="2320925" y="2541588"/>
            <a:ext cx="155575" cy="1057275"/>
          </a:xfrm>
          <a:prstGeom prst="upDownArrow">
            <a:avLst/>
          </a:prstGeom>
          <a:solidFill>
            <a:srgbClr val="0099CC">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40" name="上下箭头 39"/>
          <p:cNvSpPr/>
          <p:nvPr/>
        </p:nvSpPr>
        <p:spPr bwMode="auto">
          <a:xfrm>
            <a:off x="3603625" y="2573338"/>
            <a:ext cx="155575" cy="644525"/>
          </a:xfrm>
          <a:prstGeom prst="upDownArrow">
            <a:avLst/>
          </a:prstGeom>
          <a:solidFill>
            <a:schemeClr val="accent1">
              <a:lumMod val="75000"/>
              <a:alpha val="80000"/>
            </a:scheme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41" name="上下箭头 40"/>
          <p:cNvSpPr/>
          <p:nvPr/>
        </p:nvSpPr>
        <p:spPr bwMode="auto">
          <a:xfrm>
            <a:off x="5305425" y="2593975"/>
            <a:ext cx="155575" cy="646113"/>
          </a:xfrm>
          <a:prstGeom prst="upDownArrow">
            <a:avLst/>
          </a:prstGeom>
          <a:solidFill>
            <a:schemeClr val="accent1">
              <a:lumMod val="75000"/>
              <a:alpha val="80000"/>
            </a:scheme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pic>
        <p:nvPicPr>
          <p:cNvPr id="75803" name="Picture 40" descr="ICON_NIC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3488" y="4160838"/>
            <a:ext cx="4524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上下箭头 42"/>
          <p:cNvSpPr/>
          <p:nvPr/>
        </p:nvSpPr>
        <p:spPr bwMode="auto">
          <a:xfrm>
            <a:off x="2587625" y="3863975"/>
            <a:ext cx="206375" cy="306388"/>
          </a:xfrm>
          <a:prstGeom prst="upDownArrow">
            <a:avLst/>
          </a:prstGeom>
          <a:solidFill>
            <a:srgbClr val="990000">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44" name="TextBox 43"/>
          <p:cNvSpPr txBox="1"/>
          <p:nvPr/>
        </p:nvSpPr>
        <p:spPr>
          <a:xfrm>
            <a:off x="660400" y="4449763"/>
            <a:ext cx="4191000" cy="1384300"/>
          </a:xfrm>
          <a:prstGeom prst="rect">
            <a:avLst/>
          </a:prstGeom>
          <a:noFill/>
        </p:spPr>
        <p:txBody>
          <a:bodyPr>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C00000"/>
                </a:solidFill>
                <a:latin typeface="+mn-lt"/>
                <a:ea typeface="+mn-ea"/>
              </a:rPr>
              <a:t>技术特点</a:t>
            </a:r>
            <a:endParaRPr lang="en-US" altLang="zh-CN" sz="1800" b="1" kern="0" dirty="0">
              <a:solidFill>
                <a:srgbClr val="C00000"/>
              </a:solidFill>
              <a:latin typeface="+mn-lt"/>
              <a:ea typeface="+mn-ea"/>
            </a:endParaRPr>
          </a:p>
          <a:p>
            <a:pPr eaLnBrk="1" fontAlgn="auto" hangingPunct="1">
              <a:lnSpc>
                <a:spcPct val="150000"/>
              </a:lnSpc>
              <a:spcBef>
                <a:spcPts val="0"/>
              </a:spcBef>
              <a:spcAft>
                <a:spcPts val="0"/>
              </a:spcAft>
              <a:buSzPct val="80000"/>
              <a:defRPr/>
            </a:pPr>
            <a:r>
              <a:rPr lang="zh-CN" altLang="en-US" sz="1600" kern="0" dirty="0">
                <a:latin typeface="+mn-lt"/>
                <a:ea typeface="+mn-ea"/>
              </a:rPr>
              <a:t>集中配置管理界面，方便用户理解网络</a:t>
            </a:r>
            <a:endParaRPr lang="zh-CN" altLang="en-US" sz="1600" kern="0" dirty="0">
              <a:latin typeface="+mn-lt"/>
              <a:ea typeface="+mn-ea"/>
            </a:endParaRPr>
          </a:p>
          <a:p>
            <a:pPr eaLnBrk="1" fontAlgn="auto" hangingPunct="1">
              <a:lnSpc>
                <a:spcPct val="150000"/>
              </a:lnSpc>
              <a:spcBef>
                <a:spcPts val="0"/>
              </a:spcBef>
              <a:spcAft>
                <a:spcPts val="0"/>
              </a:spcAft>
              <a:buSzPct val="80000"/>
              <a:defRPr/>
            </a:pPr>
            <a:r>
              <a:rPr lang="zh-CN" altLang="en-US" sz="1600" kern="0" dirty="0">
                <a:latin typeface="+mn-lt"/>
                <a:ea typeface="+mn-ea"/>
              </a:rPr>
              <a:t>支持</a:t>
            </a:r>
            <a:r>
              <a:rPr lang="en-US" altLang="zh-CN" sz="1600" kern="0" dirty="0">
                <a:latin typeface="+mn-lt"/>
                <a:ea typeface="+mn-ea"/>
              </a:rPr>
              <a:t>VLAN</a:t>
            </a:r>
            <a:r>
              <a:rPr lang="zh-CN" altLang="en-US" sz="1600" kern="0" dirty="0">
                <a:latin typeface="+mn-lt"/>
                <a:ea typeface="+mn-ea"/>
              </a:rPr>
              <a:t>、二层安全策略、网络带宽控制等</a:t>
            </a:r>
            <a:endParaRPr lang="zh-CN" altLang="en-US" sz="1600" kern="0" dirty="0">
              <a:latin typeface="+mn-lt"/>
              <a:ea typeface="+mn-ea"/>
            </a:endParaRPr>
          </a:p>
        </p:txBody>
      </p:sp>
      <p:sp>
        <p:nvSpPr>
          <p:cNvPr id="45" name="矩形 44"/>
          <p:cNvSpPr/>
          <p:nvPr/>
        </p:nvSpPr>
        <p:spPr>
          <a:xfrm>
            <a:off x="4965700" y="4492625"/>
            <a:ext cx="3454400" cy="1016000"/>
          </a:xfrm>
          <a:prstGeom prst="rect">
            <a:avLst/>
          </a:prstGeom>
        </p:spPr>
        <p:txBody>
          <a:bodyPr>
            <a:spAutoFit/>
          </a:bodyPr>
          <a:lstStyle/>
          <a:p>
            <a:pPr eaLnBrk="1" fontAlgn="auto" hangingPunct="1">
              <a:lnSpc>
                <a:spcPct val="200000"/>
              </a:lnSpc>
              <a:spcBef>
                <a:spcPts val="0"/>
              </a:spcBef>
              <a:spcAft>
                <a:spcPts val="0"/>
              </a:spcAft>
              <a:buSzPct val="80000"/>
              <a:buFont typeface="Wingdings" panose="05000000000000000000" pitchFamily="2" charset="2"/>
              <a:buChar char="u"/>
              <a:defRPr/>
            </a:pPr>
            <a:r>
              <a:rPr lang="zh-CN" altLang="en-US" sz="1800" b="1" kern="0" dirty="0">
                <a:solidFill>
                  <a:srgbClr val="C00000"/>
                </a:solidFill>
                <a:latin typeface="+mn-lt"/>
                <a:ea typeface="+mn-ea"/>
              </a:rPr>
              <a:t>应用价值</a:t>
            </a:r>
            <a:endParaRPr lang="en-US" altLang="zh-CN" sz="1800" b="1" kern="0" dirty="0">
              <a:solidFill>
                <a:srgbClr val="C00000"/>
              </a:solidFill>
              <a:latin typeface="+mn-lt"/>
              <a:ea typeface="+mn-ea"/>
            </a:endParaRPr>
          </a:p>
          <a:p>
            <a:pPr marL="177800" indent="-177800" eaLnBrk="1" hangingPunct="1">
              <a:lnSpc>
                <a:spcPct val="150000"/>
              </a:lnSpc>
              <a:buSzPct val="80000"/>
              <a:tabLst>
                <a:tab pos="1028700" algn="l"/>
                <a:tab pos="1714500" algn="l"/>
              </a:tabLst>
              <a:defRPr/>
            </a:pPr>
            <a:r>
              <a:rPr lang="zh-CN" altLang="en-US" sz="1600" kern="0" dirty="0">
                <a:latin typeface="+mn-lt"/>
                <a:ea typeface="+mn-ea"/>
              </a:rPr>
              <a:t>更灵活的网络策略控制</a:t>
            </a:r>
            <a:endParaRPr lang="zh-CN" altLang="en-US" sz="1600" kern="0" dirty="0">
              <a:latin typeface="+mn-lt"/>
              <a:ea typeface="+mn-ea"/>
            </a:endParaRPr>
          </a:p>
        </p:txBody>
      </p:sp>
      <p:sp>
        <p:nvSpPr>
          <p:cNvPr id="75807" name="矩形 45"/>
          <p:cNvSpPr>
            <a:spLocks noChangeArrowheads="1"/>
          </p:cNvSpPr>
          <p:nvPr/>
        </p:nvSpPr>
        <p:spPr bwMode="auto">
          <a:xfrm>
            <a:off x="727075" y="4038600"/>
            <a:ext cx="904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600" b="1" smtClean="0">
                <a:latin typeface="+mn-lt"/>
                <a:ea typeface="+mn-ea"/>
              </a:rPr>
              <a:t>服务器</a:t>
            </a:r>
            <a:r>
              <a:rPr lang="en-US" altLang="zh-CN" sz="1600" b="1" smtClean="0">
                <a:latin typeface="+mn-lt"/>
                <a:ea typeface="+mn-ea"/>
              </a:rPr>
              <a:t>A</a:t>
            </a:r>
            <a:endParaRPr lang="zh-CN" altLang="en-US" sz="1600" b="1" smtClean="0">
              <a:latin typeface="+mn-lt"/>
              <a:ea typeface="+mn-ea"/>
            </a:endParaRPr>
          </a:p>
        </p:txBody>
      </p:sp>
      <p:sp>
        <p:nvSpPr>
          <p:cNvPr id="75808" name="矩形 46"/>
          <p:cNvSpPr>
            <a:spLocks noChangeArrowheads="1"/>
          </p:cNvSpPr>
          <p:nvPr/>
        </p:nvSpPr>
        <p:spPr bwMode="auto">
          <a:xfrm>
            <a:off x="4905375" y="4027488"/>
            <a:ext cx="904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600" b="1" smtClean="0">
                <a:latin typeface="+mn-lt"/>
                <a:ea typeface="+mn-ea"/>
              </a:rPr>
              <a:t>服务器</a:t>
            </a:r>
            <a:r>
              <a:rPr lang="en-US" altLang="zh-CN" sz="1600" b="1" smtClean="0">
                <a:latin typeface="+mn-lt"/>
                <a:ea typeface="+mn-ea"/>
              </a:rPr>
              <a:t>B</a:t>
            </a:r>
            <a:endParaRPr lang="zh-CN" altLang="en-US" sz="1600" b="1" smtClean="0">
              <a:latin typeface="+mn-lt"/>
              <a:ea typeface="+mn-ea"/>
            </a:endParaRPr>
          </a:p>
        </p:txBody>
      </p:sp>
      <p:pic>
        <p:nvPicPr>
          <p:cNvPr id="75809" name="Picture 40" descr="ICON_NIC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2588" y="4149725"/>
            <a:ext cx="4524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上下箭头 48"/>
          <p:cNvSpPr/>
          <p:nvPr/>
        </p:nvSpPr>
        <p:spPr bwMode="auto">
          <a:xfrm>
            <a:off x="3032125" y="3503613"/>
            <a:ext cx="193675" cy="698500"/>
          </a:xfrm>
          <a:prstGeom prst="upDownArrow">
            <a:avLst/>
          </a:prstGeom>
          <a:solidFill>
            <a:srgbClr val="990000">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50" name="上下箭头 49"/>
          <p:cNvSpPr/>
          <p:nvPr/>
        </p:nvSpPr>
        <p:spPr bwMode="auto">
          <a:xfrm>
            <a:off x="6130925" y="3482975"/>
            <a:ext cx="193675" cy="698500"/>
          </a:xfrm>
          <a:prstGeom prst="upDownArrow">
            <a:avLst/>
          </a:prstGeom>
          <a:solidFill>
            <a:srgbClr val="990000">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sp>
        <p:nvSpPr>
          <p:cNvPr id="51" name="上下箭头 50"/>
          <p:cNvSpPr/>
          <p:nvPr/>
        </p:nvSpPr>
        <p:spPr bwMode="auto">
          <a:xfrm>
            <a:off x="6473825" y="2614613"/>
            <a:ext cx="142875" cy="1006475"/>
          </a:xfrm>
          <a:prstGeom prst="upDownArrow">
            <a:avLst/>
          </a:prstGeom>
          <a:solidFill>
            <a:srgbClr val="0099CC">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pic>
        <p:nvPicPr>
          <p:cNvPr id="75813" name="Picture 40" descr="ICON_NIC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3188" y="4149725"/>
            <a:ext cx="4524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上下箭头 52"/>
          <p:cNvSpPr/>
          <p:nvPr/>
        </p:nvSpPr>
        <p:spPr bwMode="auto">
          <a:xfrm>
            <a:off x="6499225" y="3875088"/>
            <a:ext cx="206375" cy="306387"/>
          </a:xfrm>
          <a:prstGeom prst="upDownArrow">
            <a:avLst/>
          </a:prstGeom>
          <a:solidFill>
            <a:srgbClr val="990000">
              <a:alpha val="80000"/>
            </a:srgbClr>
          </a:solidFill>
          <a:ln w="9525" cap="flat" cmpd="sng" algn="ctr">
            <a:solidFill>
              <a:schemeClr val="bg1">
                <a:lumMod val="85000"/>
              </a:schemeClr>
            </a:solidFill>
            <a:prstDash val="solid"/>
            <a:round/>
            <a:headEnd type="none" w="med" len="med"/>
            <a:tailEnd type="none" w="med" len="med"/>
          </a:ln>
          <a:effectLst/>
        </p:spPr>
        <p:txBody>
          <a:bodyPr lIns="91266" tIns="45635" rIns="91266" bIns="45635"/>
          <a:lstStyle/>
          <a:p>
            <a:pPr defTabSz="912495" eaLnBrk="1" hangingPunct="1">
              <a:defRPr/>
            </a:pPr>
            <a:endParaRPr lang="zh-CN" altLang="en-US" sz="1900" b="1" dirty="0">
              <a:latin typeface="+mn-lt"/>
              <a:ea typeface="+mn-ea"/>
            </a:endParaRPr>
          </a:p>
        </p:txBody>
      </p:sp>
      <p:pic>
        <p:nvPicPr>
          <p:cNvPr id="75815" name="图片 16" descr="100849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9188" y="1941513"/>
            <a:ext cx="8350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pPr eaLnBrk="1" hangingPunct="1">
              <a:defRPr/>
            </a:pPr>
            <a:r>
              <a:rPr lang="zh-CN" altLang="en-US" sz="3200" dirty="0" smtClean="0">
                <a:latin typeface="+mn-lt"/>
              </a:rPr>
              <a:t>支持</a:t>
            </a:r>
            <a:r>
              <a:rPr lang="en-US" altLang="zh-CN" sz="3200" dirty="0" smtClean="0">
                <a:latin typeface="+mn-lt"/>
              </a:rPr>
              <a:t>VXLAN</a:t>
            </a:r>
            <a:endParaRPr lang="zh-CN" altLang="en-US" sz="3200" dirty="0" smtClean="0">
              <a:latin typeface="+mn-lt"/>
            </a:endParaRPr>
          </a:p>
        </p:txBody>
      </p:sp>
      <p:grpSp>
        <p:nvGrpSpPr>
          <p:cNvPr id="77827" name="组合 249"/>
          <p:cNvGrpSpPr/>
          <p:nvPr/>
        </p:nvGrpSpPr>
        <p:grpSpPr bwMode="auto">
          <a:xfrm>
            <a:off x="730250" y="1484313"/>
            <a:ext cx="8018463" cy="2439987"/>
            <a:chOff x="35496" y="793493"/>
            <a:chExt cx="9217148" cy="1943994"/>
          </a:xfrm>
        </p:grpSpPr>
        <p:sp>
          <p:nvSpPr>
            <p:cNvPr id="77829" name="Rectangle 66"/>
            <p:cNvSpPr>
              <a:spLocks noChangeArrowheads="1"/>
            </p:cNvSpPr>
            <p:nvPr/>
          </p:nvSpPr>
          <p:spPr bwMode="auto">
            <a:xfrm>
              <a:off x="2915056" y="817524"/>
              <a:ext cx="2952553" cy="24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0" rIns="91402" bIns="45700">
              <a:spAutoFit/>
            </a:bodyPr>
            <a:lstStyle>
              <a:lvl1pPr marL="341630" indent="-341630">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spcBef>
                  <a:spcPts val="600"/>
                </a:spcBef>
                <a:defRPr/>
              </a:pPr>
              <a:r>
                <a:rPr lang="zh-CN" altLang="en-US" sz="1400" b="1" dirty="0" smtClean="0">
                  <a:solidFill>
                    <a:srgbClr val="000000"/>
                  </a:solidFill>
                  <a:latin typeface="+mn-lt"/>
                  <a:ea typeface="+mn-ea"/>
                  <a:cs typeface="Times New Roman" panose="02020603050405020304" pitchFamily="18" charset="0"/>
                </a:rPr>
                <a:t>支持的虚拟网络数扩展到</a:t>
              </a:r>
              <a:r>
                <a:rPr lang="en-US" altLang="zh-CN" sz="1400" b="1" dirty="0" smtClean="0">
                  <a:solidFill>
                    <a:srgbClr val="000000"/>
                  </a:solidFill>
                  <a:latin typeface="+mn-lt"/>
                  <a:ea typeface="+mn-ea"/>
                  <a:cs typeface="Times New Roman" panose="02020603050405020304" pitchFamily="18" charset="0"/>
                </a:rPr>
                <a:t>16M</a:t>
              </a:r>
              <a:endParaRPr lang="en-US" altLang="en-US" sz="1400" b="1" dirty="0" smtClean="0">
                <a:solidFill>
                  <a:srgbClr val="000000"/>
                </a:solidFill>
                <a:latin typeface="+mn-lt"/>
                <a:ea typeface="+mn-ea"/>
                <a:cs typeface="Times New Roman" panose="02020603050405020304" pitchFamily="18" charset="0"/>
              </a:endParaRPr>
            </a:p>
          </p:txBody>
        </p:sp>
        <p:sp>
          <p:nvSpPr>
            <p:cNvPr id="77830" name="Rectangle 67"/>
            <p:cNvSpPr>
              <a:spLocks noChangeArrowheads="1"/>
            </p:cNvSpPr>
            <p:nvPr/>
          </p:nvSpPr>
          <p:spPr bwMode="auto">
            <a:xfrm>
              <a:off x="5652281" y="793493"/>
              <a:ext cx="3600363" cy="2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0" rIns="91402" bIns="45700">
              <a:spAutoFit/>
            </a:bodyPr>
            <a:lstStyle>
              <a:lvl1pPr marL="341630" indent="-341630">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spcBef>
                  <a:spcPts val="600"/>
                </a:spcBef>
                <a:defRPr/>
              </a:pPr>
              <a:r>
                <a:rPr lang="zh-CN" altLang="en-US" sz="1400" b="1" smtClean="0">
                  <a:solidFill>
                    <a:srgbClr val="000000"/>
                  </a:solidFill>
                  <a:latin typeface="+mn-lt"/>
                  <a:ea typeface="+mn-ea"/>
                  <a:cs typeface="Times New Roman" panose="02020603050405020304" pitchFamily="18" charset="0"/>
                </a:rPr>
                <a:t>支持跨三层虚拟机迁移和扩容</a:t>
              </a:r>
              <a:endParaRPr lang="en-US" altLang="en-US" sz="1400" b="1" smtClean="0">
                <a:solidFill>
                  <a:srgbClr val="000000"/>
                </a:solidFill>
                <a:latin typeface="+mn-lt"/>
                <a:ea typeface="+mn-ea"/>
                <a:cs typeface="Times New Roman" panose="02020603050405020304" pitchFamily="18" charset="0"/>
              </a:endParaRPr>
            </a:p>
          </p:txBody>
        </p:sp>
        <p:grpSp>
          <p:nvGrpSpPr>
            <p:cNvPr id="77831" name="组合 198"/>
            <p:cNvGrpSpPr/>
            <p:nvPr/>
          </p:nvGrpSpPr>
          <p:grpSpPr bwMode="auto">
            <a:xfrm>
              <a:off x="3059833" y="1146922"/>
              <a:ext cx="2736307" cy="1474338"/>
              <a:chOff x="323851" y="1376306"/>
              <a:chExt cx="4248150" cy="1769206"/>
            </a:xfrm>
          </p:grpSpPr>
          <p:sp>
            <p:nvSpPr>
              <p:cNvPr id="77888" name="Rectangle 229"/>
              <p:cNvSpPr>
                <a:spLocks noChangeArrowheads="1"/>
              </p:cNvSpPr>
              <p:nvPr/>
            </p:nvSpPr>
            <p:spPr bwMode="auto">
              <a:xfrm>
                <a:off x="322894" y="1375645"/>
                <a:ext cx="4249574" cy="282303"/>
              </a:xfrm>
              <a:prstGeom prst="rect">
                <a:avLst/>
              </a:pr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lIns="79168" tIns="39585" rIns="79168" bIns="39585">
                <a:spAutoFit/>
              </a:bodyPr>
              <a:lstStyle>
                <a:lvl1pPr defTabSz="800100">
                  <a:defRPr sz="1000">
                    <a:solidFill>
                      <a:schemeClr val="tx1"/>
                    </a:solidFill>
                    <a:latin typeface="FrutigerNext LT Regular"/>
                    <a:ea typeface="宋体" panose="02010600030101010101" pitchFamily="2" charset="-122"/>
                  </a:defRPr>
                </a:lvl1pPr>
                <a:lvl2pPr marL="742950" indent="-285750" defTabSz="800100">
                  <a:defRPr sz="1000">
                    <a:solidFill>
                      <a:schemeClr val="tx1"/>
                    </a:solidFill>
                    <a:latin typeface="FrutigerNext LT Regular"/>
                    <a:ea typeface="宋体" panose="02010600030101010101" pitchFamily="2" charset="-122"/>
                  </a:defRPr>
                </a:lvl2pPr>
                <a:lvl3pPr marL="1143000" indent="-228600" defTabSz="800100">
                  <a:defRPr sz="1000">
                    <a:solidFill>
                      <a:schemeClr val="tx1"/>
                    </a:solidFill>
                    <a:latin typeface="FrutigerNext LT Regular"/>
                    <a:ea typeface="宋体" panose="02010600030101010101" pitchFamily="2" charset="-122"/>
                  </a:defRPr>
                </a:lvl3pPr>
                <a:lvl4pPr marL="1600200" indent="-228600" defTabSz="800100">
                  <a:defRPr sz="1000">
                    <a:solidFill>
                      <a:schemeClr val="tx1"/>
                    </a:solidFill>
                    <a:latin typeface="FrutigerNext LT Regular"/>
                    <a:ea typeface="宋体" panose="02010600030101010101" pitchFamily="2" charset="-122"/>
                  </a:defRPr>
                </a:lvl4pPr>
                <a:lvl5pPr marL="2057400" indent="-228600" defTabSz="800100">
                  <a:defRPr sz="1000">
                    <a:solidFill>
                      <a:schemeClr val="tx1"/>
                    </a:solidFill>
                    <a:latin typeface="FrutigerNext LT Regular"/>
                    <a:ea typeface="宋体" panose="02010600030101010101" pitchFamily="2" charset="-122"/>
                  </a:defRPr>
                </a:lvl5pPr>
                <a:lvl6pPr marL="2514600" indent="-228600" defTabSz="8001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001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001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001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zh-CN" sz="1400" b="1" smtClean="0">
                  <a:solidFill>
                    <a:srgbClr val="FFFFFF"/>
                  </a:solidFill>
                  <a:latin typeface="+mn-lt"/>
                  <a:ea typeface="+mn-ea"/>
                </a:endParaRPr>
              </a:p>
            </p:txBody>
          </p:sp>
          <p:grpSp>
            <p:nvGrpSpPr>
              <p:cNvPr id="77889" name="Group 163"/>
              <p:cNvGrpSpPr/>
              <p:nvPr/>
            </p:nvGrpSpPr>
            <p:grpSpPr bwMode="auto">
              <a:xfrm>
                <a:off x="3276600" y="1413546"/>
                <a:ext cx="1157288" cy="647700"/>
                <a:chOff x="400" y="1975"/>
                <a:chExt cx="1228" cy="387"/>
              </a:xfrm>
            </p:grpSpPr>
            <p:sp>
              <p:nvSpPr>
                <p:cNvPr id="78008" name="Line 164"/>
                <p:cNvSpPr>
                  <a:spLocks noChangeShapeType="1"/>
                </p:cNvSpPr>
                <p:nvPr/>
              </p:nvSpPr>
              <p:spPr bwMode="auto">
                <a:xfrm flipH="1">
                  <a:off x="675" y="2130"/>
                  <a:ext cx="331" cy="3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09" name="Line 165"/>
                <p:cNvSpPr>
                  <a:spLocks noChangeShapeType="1"/>
                </p:cNvSpPr>
                <p:nvPr/>
              </p:nvSpPr>
              <p:spPr bwMode="auto">
                <a:xfrm flipH="1">
                  <a:off x="822" y="2142"/>
                  <a:ext cx="183"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0" name="Line 166"/>
                <p:cNvSpPr>
                  <a:spLocks noChangeShapeType="1"/>
                </p:cNvSpPr>
                <p:nvPr/>
              </p:nvSpPr>
              <p:spPr bwMode="auto">
                <a:xfrm>
                  <a:off x="1005" y="2142"/>
                  <a:ext cx="382" cy="11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1" name="Line 167"/>
                <p:cNvSpPr>
                  <a:spLocks noChangeShapeType="1"/>
                </p:cNvSpPr>
                <p:nvPr/>
              </p:nvSpPr>
              <p:spPr bwMode="auto">
                <a:xfrm>
                  <a:off x="1005" y="2142"/>
                  <a:ext cx="583"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2" name="Line 168"/>
                <p:cNvSpPr>
                  <a:spLocks noChangeShapeType="1"/>
                </p:cNvSpPr>
                <p:nvPr/>
              </p:nvSpPr>
              <p:spPr bwMode="auto">
                <a:xfrm>
                  <a:off x="1186" y="2142"/>
                  <a:ext cx="219"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3" name="Line 169"/>
                <p:cNvSpPr>
                  <a:spLocks noChangeShapeType="1"/>
                </p:cNvSpPr>
                <p:nvPr/>
              </p:nvSpPr>
              <p:spPr bwMode="auto">
                <a:xfrm>
                  <a:off x="1204" y="2124"/>
                  <a:ext cx="385" cy="36"/>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4" name="Line 170"/>
                <p:cNvSpPr>
                  <a:spLocks noChangeShapeType="1"/>
                </p:cNvSpPr>
                <p:nvPr/>
              </p:nvSpPr>
              <p:spPr bwMode="auto">
                <a:xfrm flipH="1">
                  <a:off x="858" y="2124"/>
                  <a:ext cx="328" cy="11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5" name="Line 171"/>
                <p:cNvSpPr>
                  <a:spLocks noChangeShapeType="1"/>
                </p:cNvSpPr>
                <p:nvPr/>
              </p:nvSpPr>
              <p:spPr bwMode="auto">
                <a:xfrm flipH="1">
                  <a:off x="693" y="2124"/>
                  <a:ext cx="493" cy="36"/>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grpSp>
              <p:nvGrpSpPr>
                <p:cNvPr id="78016" name="Group 172"/>
                <p:cNvGrpSpPr/>
                <p:nvPr/>
              </p:nvGrpSpPr>
              <p:grpSpPr bwMode="auto">
                <a:xfrm>
                  <a:off x="400" y="2155"/>
                  <a:ext cx="531" cy="207"/>
                  <a:chOff x="400" y="2155"/>
                  <a:chExt cx="531" cy="207"/>
                </a:xfrm>
              </p:grpSpPr>
              <p:sp>
                <p:nvSpPr>
                  <p:cNvPr id="78036" name="Line 173"/>
                  <p:cNvSpPr>
                    <a:spLocks noChangeShapeType="1"/>
                  </p:cNvSpPr>
                  <p:nvPr/>
                </p:nvSpPr>
                <p:spPr bwMode="auto">
                  <a:xfrm>
                    <a:off x="675" y="2253"/>
                    <a:ext cx="201"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37" name="Line 174"/>
                  <p:cNvSpPr>
                    <a:spLocks noChangeShapeType="1"/>
                  </p:cNvSpPr>
                  <p:nvPr/>
                </p:nvSpPr>
                <p:spPr bwMode="auto">
                  <a:xfrm>
                    <a:off x="675" y="2253"/>
                    <a:ext cx="54"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38" name="Line 175"/>
                  <p:cNvSpPr>
                    <a:spLocks noChangeShapeType="1"/>
                  </p:cNvSpPr>
                  <p:nvPr/>
                </p:nvSpPr>
                <p:spPr bwMode="auto">
                  <a:xfrm flipH="1">
                    <a:off x="585" y="2253"/>
                    <a:ext cx="90"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39" name="Line 176"/>
                  <p:cNvSpPr>
                    <a:spLocks noChangeShapeType="1"/>
                  </p:cNvSpPr>
                  <p:nvPr/>
                </p:nvSpPr>
                <p:spPr bwMode="auto">
                  <a:xfrm flipH="1">
                    <a:off x="437" y="2253"/>
                    <a:ext cx="237"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40" name="Line 177"/>
                  <p:cNvSpPr>
                    <a:spLocks noChangeShapeType="1"/>
                  </p:cNvSpPr>
                  <p:nvPr/>
                </p:nvSpPr>
                <p:spPr bwMode="auto">
                  <a:xfrm flipH="1">
                    <a:off x="473" y="2253"/>
                    <a:ext cx="349"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41" name="Line 178"/>
                  <p:cNvSpPr>
                    <a:spLocks noChangeShapeType="1"/>
                  </p:cNvSpPr>
                  <p:nvPr/>
                </p:nvSpPr>
                <p:spPr bwMode="auto">
                  <a:xfrm flipH="1">
                    <a:off x="603" y="2253"/>
                    <a:ext cx="219"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42" name="Line 179"/>
                  <p:cNvSpPr>
                    <a:spLocks noChangeShapeType="1"/>
                  </p:cNvSpPr>
                  <p:nvPr/>
                </p:nvSpPr>
                <p:spPr bwMode="auto">
                  <a:xfrm flipH="1">
                    <a:off x="747" y="2233"/>
                    <a:ext cx="75"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43" name="Line 180"/>
                  <p:cNvSpPr>
                    <a:spLocks noChangeShapeType="1"/>
                  </p:cNvSpPr>
                  <p:nvPr/>
                </p:nvSpPr>
                <p:spPr bwMode="auto">
                  <a:xfrm>
                    <a:off x="822" y="2233"/>
                    <a:ext cx="54"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8044" name="Picture 1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45" name="Picture 18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46" name="Picture 1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47" name="Picture 1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48" name="Picture 1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49" name="Picture 1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017" name="Line 187"/>
                <p:cNvSpPr>
                  <a:spLocks noChangeShapeType="1"/>
                </p:cNvSpPr>
                <p:nvPr/>
              </p:nvSpPr>
              <p:spPr bwMode="auto">
                <a:xfrm>
                  <a:off x="1042" y="2087"/>
                  <a:ext cx="126"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8" name="Line 188"/>
                <p:cNvSpPr>
                  <a:spLocks noChangeShapeType="1"/>
                </p:cNvSpPr>
                <p:nvPr/>
              </p:nvSpPr>
              <p:spPr bwMode="auto">
                <a:xfrm flipH="1" flipV="1">
                  <a:off x="840" y="2032"/>
                  <a:ext cx="165" cy="54"/>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19" name="Line 189"/>
                <p:cNvSpPr>
                  <a:spLocks noChangeShapeType="1"/>
                </p:cNvSpPr>
                <p:nvPr/>
              </p:nvSpPr>
              <p:spPr bwMode="auto">
                <a:xfrm flipV="1">
                  <a:off x="1222" y="2032"/>
                  <a:ext cx="147" cy="54"/>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8020" name="Picture 19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 y="1975"/>
                  <a:ext cx="14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21" name="Picture 19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 y="1975"/>
                  <a:ext cx="14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22"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23" name="Picture 19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0"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024" name="Group 194"/>
                <p:cNvGrpSpPr/>
                <p:nvPr/>
              </p:nvGrpSpPr>
              <p:grpSpPr bwMode="auto">
                <a:xfrm>
                  <a:off x="1152" y="2145"/>
                  <a:ext cx="476" cy="207"/>
                  <a:chOff x="400" y="2155"/>
                  <a:chExt cx="476" cy="207"/>
                </a:xfrm>
              </p:grpSpPr>
              <p:sp>
                <p:nvSpPr>
                  <p:cNvPr id="78025" name="Line 196"/>
                  <p:cNvSpPr>
                    <a:spLocks noChangeShapeType="1"/>
                  </p:cNvSpPr>
                  <p:nvPr/>
                </p:nvSpPr>
                <p:spPr bwMode="auto">
                  <a:xfrm>
                    <a:off x="674" y="2253"/>
                    <a:ext cx="54"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26" name="Line 197"/>
                  <p:cNvSpPr>
                    <a:spLocks noChangeShapeType="1"/>
                  </p:cNvSpPr>
                  <p:nvPr/>
                </p:nvSpPr>
                <p:spPr bwMode="auto">
                  <a:xfrm flipH="1">
                    <a:off x="584" y="2253"/>
                    <a:ext cx="90"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27" name="Line 198"/>
                  <p:cNvSpPr>
                    <a:spLocks noChangeShapeType="1"/>
                  </p:cNvSpPr>
                  <p:nvPr/>
                </p:nvSpPr>
                <p:spPr bwMode="auto">
                  <a:xfrm flipH="1">
                    <a:off x="437" y="2253"/>
                    <a:ext cx="237"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28" name="Line 199"/>
                  <p:cNvSpPr>
                    <a:spLocks noChangeShapeType="1"/>
                  </p:cNvSpPr>
                  <p:nvPr/>
                </p:nvSpPr>
                <p:spPr bwMode="auto">
                  <a:xfrm flipH="1">
                    <a:off x="473" y="2253"/>
                    <a:ext cx="349"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29" name="Line 200"/>
                  <p:cNvSpPr>
                    <a:spLocks noChangeShapeType="1"/>
                  </p:cNvSpPr>
                  <p:nvPr/>
                </p:nvSpPr>
                <p:spPr bwMode="auto">
                  <a:xfrm flipH="1">
                    <a:off x="602" y="2253"/>
                    <a:ext cx="219" cy="7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30" name="Line 201"/>
                  <p:cNvSpPr>
                    <a:spLocks noChangeShapeType="1"/>
                  </p:cNvSpPr>
                  <p:nvPr/>
                </p:nvSpPr>
                <p:spPr bwMode="auto">
                  <a:xfrm flipH="1">
                    <a:off x="749" y="2234"/>
                    <a:ext cx="72"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8031" name="Picture 2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2" name="Picture 2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3" name="Picture 2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4" name="Picture 2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5" name="Picture 2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7890" name="Group 230"/>
              <p:cNvGrpSpPr/>
              <p:nvPr/>
            </p:nvGrpSpPr>
            <p:grpSpPr bwMode="auto">
              <a:xfrm>
                <a:off x="1908176" y="1413549"/>
                <a:ext cx="1079500" cy="614363"/>
                <a:chOff x="3854450" y="3138487"/>
                <a:chExt cx="1600200" cy="614363"/>
              </a:xfrm>
            </p:grpSpPr>
            <p:sp>
              <p:nvSpPr>
                <p:cNvPr id="77975" name="Line 9"/>
                <p:cNvSpPr>
                  <a:spLocks noChangeShapeType="1"/>
                </p:cNvSpPr>
                <p:nvPr/>
              </p:nvSpPr>
              <p:spPr bwMode="auto">
                <a:xfrm flipH="1">
                  <a:off x="3910861" y="3384405"/>
                  <a:ext cx="554345" cy="4705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76" name="Line 10"/>
                <p:cNvSpPr>
                  <a:spLocks noChangeShapeType="1"/>
                </p:cNvSpPr>
                <p:nvPr/>
              </p:nvSpPr>
              <p:spPr bwMode="auto">
                <a:xfrm flipH="1">
                  <a:off x="4171235" y="3402618"/>
                  <a:ext cx="293971" cy="11686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77" name="Line 11"/>
                <p:cNvSpPr>
                  <a:spLocks noChangeShapeType="1"/>
                </p:cNvSpPr>
                <p:nvPr/>
              </p:nvSpPr>
              <p:spPr bwMode="auto">
                <a:xfrm>
                  <a:off x="4465205" y="3402618"/>
                  <a:ext cx="608940" cy="16543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78" name="Line 12"/>
                <p:cNvSpPr>
                  <a:spLocks noChangeShapeType="1"/>
                </p:cNvSpPr>
                <p:nvPr/>
              </p:nvSpPr>
              <p:spPr bwMode="auto">
                <a:xfrm>
                  <a:off x="4465205" y="3402618"/>
                  <a:ext cx="928108" cy="11686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79" name="Line 13"/>
                <p:cNvSpPr>
                  <a:spLocks noChangeShapeType="1"/>
                </p:cNvSpPr>
                <p:nvPr/>
              </p:nvSpPr>
              <p:spPr bwMode="auto">
                <a:xfrm>
                  <a:off x="4754977" y="3402618"/>
                  <a:ext cx="348564" cy="14570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80" name="Line 14"/>
                <p:cNvSpPr>
                  <a:spLocks noChangeShapeType="1"/>
                </p:cNvSpPr>
                <p:nvPr/>
              </p:nvSpPr>
              <p:spPr bwMode="auto">
                <a:xfrm>
                  <a:off x="4784373" y="3375299"/>
                  <a:ext cx="608940" cy="5615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81" name="Line 15"/>
                <p:cNvSpPr>
                  <a:spLocks noChangeShapeType="1"/>
                </p:cNvSpPr>
                <p:nvPr/>
              </p:nvSpPr>
              <p:spPr bwMode="auto">
                <a:xfrm flipH="1">
                  <a:off x="4230029" y="3375299"/>
                  <a:ext cx="524949" cy="17302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82" name="Line 16"/>
                <p:cNvSpPr>
                  <a:spLocks noChangeShapeType="1"/>
                </p:cNvSpPr>
                <p:nvPr/>
              </p:nvSpPr>
              <p:spPr bwMode="auto">
                <a:xfrm flipH="1">
                  <a:off x="3969655" y="3375299"/>
                  <a:ext cx="785323" cy="5615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grpSp>
              <p:nvGrpSpPr>
                <p:cNvPr id="77983" name="Group 17"/>
                <p:cNvGrpSpPr/>
                <p:nvPr/>
              </p:nvGrpSpPr>
              <p:grpSpPr bwMode="auto">
                <a:xfrm>
                  <a:off x="3854450" y="3424237"/>
                  <a:ext cx="406400" cy="328613"/>
                  <a:chOff x="620" y="2155"/>
                  <a:chExt cx="256" cy="207"/>
                </a:xfrm>
              </p:grpSpPr>
              <p:sp>
                <p:nvSpPr>
                  <p:cNvPr id="78003" name="Line 19"/>
                  <p:cNvSpPr>
                    <a:spLocks noChangeShapeType="1"/>
                  </p:cNvSpPr>
                  <p:nvPr/>
                </p:nvSpPr>
                <p:spPr bwMode="auto">
                  <a:xfrm>
                    <a:off x="669" y="2248"/>
                    <a:ext cx="58"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8004" name="Line 24"/>
                  <p:cNvSpPr>
                    <a:spLocks noChangeShapeType="1"/>
                  </p:cNvSpPr>
                  <p:nvPr/>
                </p:nvSpPr>
                <p:spPr bwMode="auto">
                  <a:xfrm flipH="1">
                    <a:off x="748" y="2236"/>
                    <a:ext cx="69"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8005" name="Picture 2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06" name="Picture 2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07"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984" name="Line 32"/>
                <p:cNvSpPr>
                  <a:spLocks noChangeShapeType="1"/>
                </p:cNvSpPr>
                <p:nvPr/>
              </p:nvSpPr>
              <p:spPr bwMode="auto">
                <a:xfrm>
                  <a:off x="4519801" y="3316105"/>
                  <a:ext cx="20577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85" name="Line 33"/>
                <p:cNvSpPr>
                  <a:spLocks noChangeShapeType="1"/>
                </p:cNvSpPr>
                <p:nvPr/>
              </p:nvSpPr>
              <p:spPr bwMode="auto">
                <a:xfrm flipH="1" flipV="1">
                  <a:off x="4200633" y="3229594"/>
                  <a:ext cx="264572" cy="86512"/>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86" name="Line 34"/>
                <p:cNvSpPr>
                  <a:spLocks noChangeShapeType="1"/>
                </p:cNvSpPr>
                <p:nvPr/>
              </p:nvSpPr>
              <p:spPr bwMode="auto">
                <a:xfrm flipV="1">
                  <a:off x="4813772" y="3229594"/>
                  <a:ext cx="230976" cy="86512"/>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87"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488" y="3138487"/>
                  <a:ext cx="2333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88"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338" y="3138487"/>
                  <a:ext cx="2317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89"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5313" y="3200401"/>
                  <a:ext cx="142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90"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825" y="3200401"/>
                  <a:ext cx="142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991" name="Group 39"/>
                <p:cNvGrpSpPr/>
                <p:nvPr/>
              </p:nvGrpSpPr>
              <p:grpSpPr bwMode="auto">
                <a:xfrm>
                  <a:off x="4699000" y="3408363"/>
                  <a:ext cx="755650" cy="328613"/>
                  <a:chOff x="400" y="2155"/>
                  <a:chExt cx="476" cy="207"/>
                </a:xfrm>
              </p:grpSpPr>
              <p:sp>
                <p:nvSpPr>
                  <p:cNvPr id="77992" name="Line 41"/>
                  <p:cNvSpPr>
                    <a:spLocks noChangeShapeType="1"/>
                  </p:cNvSpPr>
                  <p:nvPr/>
                </p:nvSpPr>
                <p:spPr bwMode="auto">
                  <a:xfrm>
                    <a:off x="676" y="2254"/>
                    <a:ext cx="53"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93" name="Line 42"/>
                  <p:cNvSpPr>
                    <a:spLocks noChangeShapeType="1"/>
                  </p:cNvSpPr>
                  <p:nvPr/>
                </p:nvSpPr>
                <p:spPr bwMode="auto">
                  <a:xfrm flipH="1">
                    <a:off x="583" y="2254"/>
                    <a:ext cx="93" cy="74"/>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94" name="Line 43"/>
                  <p:cNvSpPr>
                    <a:spLocks noChangeShapeType="1"/>
                  </p:cNvSpPr>
                  <p:nvPr/>
                </p:nvSpPr>
                <p:spPr bwMode="auto">
                  <a:xfrm flipH="1">
                    <a:off x="438" y="2254"/>
                    <a:ext cx="238" cy="74"/>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95" name="Line 44"/>
                  <p:cNvSpPr>
                    <a:spLocks noChangeShapeType="1"/>
                  </p:cNvSpPr>
                  <p:nvPr/>
                </p:nvSpPr>
                <p:spPr bwMode="auto">
                  <a:xfrm flipH="1">
                    <a:off x="475" y="2254"/>
                    <a:ext cx="349" cy="74"/>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96" name="Line 45"/>
                  <p:cNvSpPr>
                    <a:spLocks noChangeShapeType="1"/>
                  </p:cNvSpPr>
                  <p:nvPr/>
                </p:nvSpPr>
                <p:spPr bwMode="auto">
                  <a:xfrm flipH="1">
                    <a:off x="602" y="2254"/>
                    <a:ext cx="222" cy="74"/>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97" name="Line 46"/>
                  <p:cNvSpPr>
                    <a:spLocks noChangeShapeType="1"/>
                  </p:cNvSpPr>
                  <p:nvPr/>
                </p:nvSpPr>
                <p:spPr bwMode="auto">
                  <a:xfrm flipH="1">
                    <a:off x="750" y="2236"/>
                    <a:ext cx="71" cy="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98" name="Picture 4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99" name="Picture 4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00"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01" name="Picture 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02"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7891" name="Group 264"/>
              <p:cNvGrpSpPr/>
              <p:nvPr/>
            </p:nvGrpSpPr>
            <p:grpSpPr bwMode="auto">
              <a:xfrm>
                <a:off x="395290" y="1413545"/>
                <a:ext cx="1152525" cy="681038"/>
                <a:chOff x="857250" y="3135312"/>
                <a:chExt cx="1727200" cy="614363"/>
              </a:xfrm>
            </p:grpSpPr>
            <p:sp>
              <p:nvSpPr>
                <p:cNvPr id="77941" name="Line 114"/>
                <p:cNvSpPr>
                  <a:spLocks noChangeShapeType="1"/>
                </p:cNvSpPr>
                <p:nvPr/>
              </p:nvSpPr>
              <p:spPr bwMode="auto">
                <a:xfrm flipH="1">
                  <a:off x="1041706" y="3380433"/>
                  <a:ext cx="551937" cy="47921"/>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2" name="Line 115"/>
                <p:cNvSpPr>
                  <a:spLocks noChangeShapeType="1"/>
                </p:cNvSpPr>
                <p:nvPr/>
              </p:nvSpPr>
              <p:spPr bwMode="auto">
                <a:xfrm flipH="1">
                  <a:off x="1275219" y="3399601"/>
                  <a:ext cx="318424" cy="11638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3" name="Line 116"/>
                <p:cNvSpPr>
                  <a:spLocks noChangeShapeType="1"/>
                </p:cNvSpPr>
                <p:nvPr/>
              </p:nvSpPr>
              <p:spPr bwMode="auto">
                <a:xfrm>
                  <a:off x="1593643" y="3399601"/>
                  <a:ext cx="607132" cy="17525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4" name="Line 117"/>
                <p:cNvSpPr>
                  <a:spLocks noChangeShapeType="1"/>
                </p:cNvSpPr>
                <p:nvPr/>
              </p:nvSpPr>
              <p:spPr bwMode="auto">
                <a:xfrm>
                  <a:off x="1593643" y="3399601"/>
                  <a:ext cx="925556" cy="11638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5" name="Line 118"/>
                <p:cNvSpPr>
                  <a:spLocks noChangeShapeType="1"/>
                </p:cNvSpPr>
                <p:nvPr/>
              </p:nvSpPr>
              <p:spPr bwMode="auto">
                <a:xfrm>
                  <a:off x="1882349" y="3399601"/>
                  <a:ext cx="348145" cy="146501"/>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6" name="Line 119"/>
                <p:cNvSpPr>
                  <a:spLocks noChangeShapeType="1"/>
                </p:cNvSpPr>
                <p:nvPr/>
              </p:nvSpPr>
              <p:spPr bwMode="auto">
                <a:xfrm>
                  <a:off x="1912070" y="3370849"/>
                  <a:ext cx="607129" cy="5750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7" name="Line 120"/>
                <p:cNvSpPr>
                  <a:spLocks noChangeShapeType="1"/>
                </p:cNvSpPr>
                <p:nvPr/>
              </p:nvSpPr>
              <p:spPr bwMode="auto">
                <a:xfrm flipH="1">
                  <a:off x="1360133" y="3370849"/>
                  <a:ext cx="522216" cy="17525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8" name="Line 121"/>
                <p:cNvSpPr>
                  <a:spLocks noChangeShapeType="1"/>
                </p:cNvSpPr>
                <p:nvPr/>
              </p:nvSpPr>
              <p:spPr bwMode="auto">
                <a:xfrm flipH="1">
                  <a:off x="1071427" y="3370849"/>
                  <a:ext cx="810922" cy="5750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49" name="Line 123"/>
                <p:cNvSpPr>
                  <a:spLocks noChangeShapeType="1"/>
                </p:cNvSpPr>
                <p:nvPr/>
              </p:nvSpPr>
              <p:spPr bwMode="auto">
                <a:xfrm>
                  <a:off x="1041706" y="3577593"/>
                  <a:ext cx="348145"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50" name="Line 124"/>
                <p:cNvSpPr>
                  <a:spLocks noChangeShapeType="1"/>
                </p:cNvSpPr>
                <p:nvPr/>
              </p:nvSpPr>
              <p:spPr bwMode="auto">
                <a:xfrm>
                  <a:off x="1041706" y="3577593"/>
                  <a:ext cx="89160" cy="13691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51" name="Line 125"/>
                <p:cNvSpPr>
                  <a:spLocks noChangeShapeType="1"/>
                </p:cNvSpPr>
                <p:nvPr/>
              </p:nvSpPr>
              <p:spPr bwMode="auto">
                <a:xfrm flipH="1">
                  <a:off x="897353" y="3577593"/>
                  <a:ext cx="144353"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52" name="Line 128"/>
                <p:cNvSpPr>
                  <a:spLocks noChangeShapeType="1"/>
                </p:cNvSpPr>
                <p:nvPr/>
              </p:nvSpPr>
              <p:spPr bwMode="auto">
                <a:xfrm flipH="1">
                  <a:off x="927074" y="3577593"/>
                  <a:ext cx="348145"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53" name="Line 129"/>
                <p:cNvSpPr>
                  <a:spLocks noChangeShapeType="1"/>
                </p:cNvSpPr>
                <p:nvPr/>
              </p:nvSpPr>
              <p:spPr bwMode="auto">
                <a:xfrm flipH="1">
                  <a:off x="1160585" y="3548841"/>
                  <a:ext cx="114634" cy="13828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54" name="Line 130"/>
                <p:cNvSpPr>
                  <a:spLocks noChangeShapeType="1"/>
                </p:cNvSpPr>
                <p:nvPr/>
              </p:nvSpPr>
              <p:spPr bwMode="auto">
                <a:xfrm>
                  <a:off x="1275219" y="3548841"/>
                  <a:ext cx="114632" cy="138285"/>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55" name="Picture 1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6025" y="3421063"/>
                  <a:ext cx="1746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56" name="Picture 1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4250" y="3421063"/>
                  <a:ext cx="17303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57" name="Picture 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088" y="3675063"/>
                  <a:ext cx="174625"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58" name="Picture 1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338" y="3675063"/>
                  <a:ext cx="174625"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59" name="Picture 1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 y="3675063"/>
                  <a:ext cx="174625"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60" name="Line 137"/>
                <p:cNvSpPr>
                  <a:spLocks noChangeShapeType="1"/>
                </p:cNvSpPr>
                <p:nvPr/>
              </p:nvSpPr>
              <p:spPr bwMode="auto">
                <a:xfrm>
                  <a:off x="1648838" y="3313344"/>
                  <a:ext cx="203792"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61" name="Line 138"/>
                <p:cNvSpPr>
                  <a:spLocks noChangeShapeType="1"/>
                </p:cNvSpPr>
                <p:nvPr/>
              </p:nvSpPr>
              <p:spPr bwMode="auto">
                <a:xfrm flipH="1" flipV="1">
                  <a:off x="1304937" y="3225718"/>
                  <a:ext cx="288706" cy="87627"/>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62" name="Line 139"/>
                <p:cNvSpPr>
                  <a:spLocks noChangeShapeType="1"/>
                </p:cNvSpPr>
                <p:nvPr/>
              </p:nvSpPr>
              <p:spPr bwMode="auto">
                <a:xfrm flipV="1">
                  <a:off x="1937544" y="3225718"/>
                  <a:ext cx="233511" cy="87627"/>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63" name="Picture 1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7288" y="3135312"/>
                  <a:ext cx="2333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64" name="Picture 1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6138" y="3135312"/>
                  <a:ext cx="2317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65" name="Picture 1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5113" y="3197225"/>
                  <a:ext cx="142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66" name="Picture 1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5625" y="3197225"/>
                  <a:ext cx="142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67" name="Line 147"/>
                <p:cNvSpPr>
                  <a:spLocks noChangeShapeType="1"/>
                </p:cNvSpPr>
                <p:nvPr/>
              </p:nvSpPr>
              <p:spPr bwMode="auto">
                <a:xfrm flipH="1">
                  <a:off x="2115862" y="3561163"/>
                  <a:ext cx="144353"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68" name="Line 148"/>
                <p:cNvSpPr>
                  <a:spLocks noChangeShapeType="1"/>
                </p:cNvSpPr>
                <p:nvPr/>
              </p:nvSpPr>
              <p:spPr bwMode="auto">
                <a:xfrm flipH="1">
                  <a:off x="1886596" y="3561163"/>
                  <a:ext cx="373619"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69" name="Line 149"/>
                <p:cNvSpPr>
                  <a:spLocks noChangeShapeType="1"/>
                </p:cNvSpPr>
                <p:nvPr/>
              </p:nvSpPr>
              <p:spPr bwMode="auto">
                <a:xfrm flipH="1">
                  <a:off x="1941788" y="3561163"/>
                  <a:ext cx="551937"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70" name="Line 150"/>
                <p:cNvSpPr>
                  <a:spLocks noChangeShapeType="1"/>
                </p:cNvSpPr>
                <p:nvPr/>
              </p:nvSpPr>
              <p:spPr bwMode="auto">
                <a:xfrm flipH="1">
                  <a:off x="2145580" y="3561163"/>
                  <a:ext cx="348145" cy="109533"/>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71" name="Picture 15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09825" y="3405188"/>
                  <a:ext cx="1746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72" name="Picture 1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78050" y="3405188"/>
                  <a:ext cx="17303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73" name="Picture 1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659188"/>
                  <a:ext cx="174625"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74" name="Picture 1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3659188"/>
                  <a:ext cx="174625"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892" name="Group 352"/>
              <p:cNvGrpSpPr/>
              <p:nvPr/>
            </p:nvGrpSpPr>
            <p:grpSpPr bwMode="auto">
              <a:xfrm>
                <a:off x="971553" y="2421612"/>
                <a:ext cx="3095625" cy="723900"/>
                <a:chOff x="1115616" y="2429272"/>
                <a:chExt cx="3096344" cy="723537"/>
              </a:xfrm>
            </p:grpSpPr>
            <p:sp>
              <p:nvSpPr>
                <p:cNvPr id="77896" name="Line 64"/>
                <p:cNvSpPr>
                  <a:spLocks noChangeShapeType="1"/>
                </p:cNvSpPr>
                <p:nvPr/>
              </p:nvSpPr>
              <p:spPr bwMode="auto">
                <a:xfrm flipH="1">
                  <a:off x="1492609" y="2706652"/>
                  <a:ext cx="765101" cy="5461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897" name="Line 65"/>
                <p:cNvSpPr>
                  <a:spLocks noChangeShapeType="1"/>
                </p:cNvSpPr>
                <p:nvPr/>
              </p:nvSpPr>
              <p:spPr bwMode="auto">
                <a:xfrm flipH="1">
                  <a:off x="1829819" y="2727889"/>
                  <a:ext cx="425056" cy="131979"/>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898" name="Line 66"/>
                <p:cNvSpPr>
                  <a:spLocks noChangeShapeType="1"/>
                </p:cNvSpPr>
                <p:nvPr/>
              </p:nvSpPr>
              <p:spPr bwMode="auto">
                <a:xfrm>
                  <a:off x="2254875" y="2727889"/>
                  <a:ext cx="886951" cy="19721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899" name="Line 67"/>
                <p:cNvSpPr>
                  <a:spLocks noChangeShapeType="1"/>
                </p:cNvSpPr>
                <p:nvPr/>
              </p:nvSpPr>
              <p:spPr bwMode="auto">
                <a:xfrm>
                  <a:off x="2254875" y="2727889"/>
                  <a:ext cx="1351680" cy="131979"/>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0" name="Line 68"/>
                <p:cNvSpPr>
                  <a:spLocks noChangeShapeType="1"/>
                </p:cNvSpPr>
                <p:nvPr/>
              </p:nvSpPr>
              <p:spPr bwMode="auto">
                <a:xfrm>
                  <a:off x="2677099" y="2727889"/>
                  <a:ext cx="507233" cy="163836"/>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1" name="Line 69"/>
                <p:cNvSpPr>
                  <a:spLocks noChangeShapeType="1"/>
                </p:cNvSpPr>
                <p:nvPr/>
              </p:nvSpPr>
              <p:spPr bwMode="auto">
                <a:xfrm>
                  <a:off x="2719604" y="2696033"/>
                  <a:ext cx="886951" cy="6523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2" name="Line 70"/>
                <p:cNvSpPr>
                  <a:spLocks noChangeShapeType="1"/>
                </p:cNvSpPr>
                <p:nvPr/>
              </p:nvSpPr>
              <p:spPr bwMode="auto">
                <a:xfrm flipH="1">
                  <a:off x="1914831" y="2696033"/>
                  <a:ext cx="762268" cy="195692"/>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3" name="Line 71"/>
                <p:cNvSpPr>
                  <a:spLocks noChangeShapeType="1"/>
                </p:cNvSpPr>
                <p:nvPr/>
              </p:nvSpPr>
              <p:spPr bwMode="auto">
                <a:xfrm flipH="1">
                  <a:off x="1535114" y="2696033"/>
                  <a:ext cx="1141985" cy="6523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grpSp>
              <p:nvGrpSpPr>
                <p:cNvPr id="77904" name="Group 72"/>
                <p:cNvGrpSpPr/>
                <p:nvPr/>
              </p:nvGrpSpPr>
              <p:grpSpPr bwMode="auto">
                <a:xfrm>
                  <a:off x="2972221" y="2752517"/>
                  <a:ext cx="1015044" cy="342505"/>
                  <a:chOff x="3307" y="3362"/>
                  <a:chExt cx="942" cy="409"/>
                </a:xfrm>
              </p:grpSpPr>
              <p:sp>
                <p:nvSpPr>
                  <p:cNvPr id="77931" name="Line 73"/>
                  <p:cNvSpPr>
                    <a:spLocks noChangeShapeType="1"/>
                  </p:cNvSpPr>
                  <p:nvPr/>
                </p:nvSpPr>
                <p:spPr bwMode="auto">
                  <a:xfrm>
                    <a:off x="3583" y="3574"/>
                    <a:ext cx="684"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2" name="Line 74"/>
                  <p:cNvSpPr>
                    <a:spLocks noChangeShapeType="1"/>
                  </p:cNvSpPr>
                  <p:nvPr/>
                </p:nvSpPr>
                <p:spPr bwMode="auto">
                  <a:xfrm>
                    <a:off x="3583" y="3574"/>
                    <a:ext cx="352" cy="19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3" name="Line 75"/>
                  <p:cNvSpPr>
                    <a:spLocks noChangeShapeType="1"/>
                  </p:cNvSpPr>
                  <p:nvPr/>
                </p:nvSpPr>
                <p:spPr bwMode="auto">
                  <a:xfrm>
                    <a:off x="3543" y="3574"/>
                    <a:ext cx="79"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4" name="Line 76"/>
                  <p:cNvSpPr>
                    <a:spLocks noChangeShapeType="1"/>
                  </p:cNvSpPr>
                  <p:nvPr/>
                </p:nvSpPr>
                <p:spPr bwMode="auto">
                  <a:xfrm flipH="1">
                    <a:off x="3307" y="3574"/>
                    <a:ext cx="276"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5" name="Line 77"/>
                  <p:cNvSpPr>
                    <a:spLocks noChangeShapeType="1"/>
                  </p:cNvSpPr>
                  <p:nvPr/>
                </p:nvSpPr>
                <p:spPr bwMode="auto">
                  <a:xfrm flipH="1">
                    <a:off x="3386" y="3574"/>
                    <a:ext cx="510"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6" name="Line 78"/>
                  <p:cNvSpPr>
                    <a:spLocks noChangeShapeType="1"/>
                  </p:cNvSpPr>
                  <p:nvPr/>
                </p:nvSpPr>
                <p:spPr bwMode="auto">
                  <a:xfrm flipH="1">
                    <a:off x="3662" y="3574"/>
                    <a:ext cx="234"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7" name="Line 79"/>
                  <p:cNvSpPr>
                    <a:spLocks noChangeShapeType="1"/>
                  </p:cNvSpPr>
                  <p:nvPr/>
                </p:nvSpPr>
                <p:spPr bwMode="auto">
                  <a:xfrm>
                    <a:off x="3896" y="3574"/>
                    <a:ext cx="84"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38" name="Line 80"/>
                  <p:cNvSpPr>
                    <a:spLocks noChangeShapeType="1"/>
                  </p:cNvSpPr>
                  <p:nvPr/>
                </p:nvSpPr>
                <p:spPr bwMode="auto">
                  <a:xfrm>
                    <a:off x="3896" y="3574"/>
                    <a:ext cx="371"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39" name="Picture 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8"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40" name="Picture 8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4"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905" name="Line 87"/>
                <p:cNvSpPr>
                  <a:spLocks noChangeShapeType="1"/>
                </p:cNvSpPr>
                <p:nvPr/>
              </p:nvSpPr>
              <p:spPr bwMode="auto">
                <a:xfrm>
                  <a:off x="2337054" y="2629285"/>
                  <a:ext cx="29753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6" name="Line 88"/>
                <p:cNvSpPr>
                  <a:spLocks noChangeShapeType="1"/>
                </p:cNvSpPr>
                <p:nvPr/>
              </p:nvSpPr>
              <p:spPr bwMode="auto">
                <a:xfrm flipH="1" flipV="1">
                  <a:off x="1872326" y="2530680"/>
                  <a:ext cx="382550" cy="98605"/>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07" name="Line 89"/>
                <p:cNvSpPr>
                  <a:spLocks noChangeShapeType="1"/>
                </p:cNvSpPr>
                <p:nvPr/>
              </p:nvSpPr>
              <p:spPr bwMode="auto">
                <a:xfrm flipV="1">
                  <a:off x="2762110" y="2530680"/>
                  <a:ext cx="337210" cy="98605"/>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08" name="Picture 9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8828" y="2429272"/>
                  <a:ext cx="338348" cy="15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09" name="Picture 9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245" y="2429272"/>
                  <a:ext cx="338348" cy="15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0" name="Picture 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8375" y="2498779"/>
                  <a:ext cx="206888" cy="23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1" name="Picture 9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1848" y="2498779"/>
                  <a:ext cx="206888" cy="23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912" name="Group 94"/>
                <p:cNvGrpSpPr/>
                <p:nvPr/>
              </p:nvGrpSpPr>
              <p:grpSpPr bwMode="auto">
                <a:xfrm>
                  <a:off x="1199664" y="2750842"/>
                  <a:ext cx="1015044" cy="342505"/>
                  <a:chOff x="3307" y="3362"/>
                  <a:chExt cx="942" cy="409"/>
                </a:xfrm>
              </p:grpSpPr>
              <p:sp>
                <p:nvSpPr>
                  <p:cNvPr id="77921" name="Line 95"/>
                  <p:cNvSpPr>
                    <a:spLocks noChangeShapeType="1"/>
                  </p:cNvSpPr>
                  <p:nvPr/>
                </p:nvSpPr>
                <p:spPr bwMode="auto">
                  <a:xfrm>
                    <a:off x="3584" y="3574"/>
                    <a:ext cx="665"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2" name="Line 96"/>
                  <p:cNvSpPr>
                    <a:spLocks noChangeShapeType="1"/>
                  </p:cNvSpPr>
                  <p:nvPr/>
                </p:nvSpPr>
                <p:spPr bwMode="auto">
                  <a:xfrm>
                    <a:off x="3584" y="3574"/>
                    <a:ext cx="352" cy="197"/>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3" name="Line 97"/>
                  <p:cNvSpPr>
                    <a:spLocks noChangeShapeType="1"/>
                  </p:cNvSpPr>
                  <p:nvPr/>
                </p:nvSpPr>
                <p:spPr bwMode="auto">
                  <a:xfrm>
                    <a:off x="3545" y="3574"/>
                    <a:ext cx="76"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4" name="Line 98"/>
                  <p:cNvSpPr>
                    <a:spLocks noChangeShapeType="1"/>
                  </p:cNvSpPr>
                  <p:nvPr/>
                </p:nvSpPr>
                <p:spPr bwMode="auto">
                  <a:xfrm flipH="1">
                    <a:off x="3308" y="3574"/>
                    <a:ext cx="276"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5" name="Line 99"/>
                  <p:cNvSpPr>
                    <a:spLocks noChangeShapeType="1"/>
                  </p:cNvSpPr>
                  <p:nvPr/>
                </p:nvSpPr>
                <p:spPr bwMode="auto">
                  <a:xfrm flipH="1">
                    <a:off x="3387" y="3574"/>
                    <a:ext cx="510"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6" name="Line 100"/>
                  <p:cNvSpPr>
                    <a:spLocks noChangeShapeType="1"/>
                  </p:cNvSpPr>
                  <p:nvPr/>
                </p:nvSpPr>
                <p:spPr bwMode="auto">
                  <a:xfrm flipH="1">
                    <a:off x="3663" y="3574"/>
                    <a:ext cx="234"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7" name="Line 101"/>
                  <p:cNvSpPr>
                    <a:spLocks noChangeShapeType="1"/>
                  </p:cNvSpPr>
                  <p:nvPr/>
                </p:nvSpPr>
                <p:spPr bwMode="auto">
                  <a:xfrm>
                    <a:off x="3897" y="3574"/>
                    <a:ext cx="79"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sp>
                <p:nvSpPr>
                  <p:cNvPr id="77928" name="Line 102"/>
                  <p:cNvSpPr>
                    <a:spLocks noChangeShapeType="1"/>
                  </p:cNvSpPr>
                  <p:nvPr/>
                </p:nvSpPr>
                <p:spPr bwMode="auto">
                  <a:xfrm>
                    <a:off x="3897" y="3574"/>
                    <a:ext cx="352" cy="158"/>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wrap="none" lIns="73025" tIns="36512" rIns="73025" bIns="36512" anchor="ctr"/>
                  <a:lstStyle/>
                  <a:p>
                    <a:pPr>
                      <a:defRPr/>
                    </a:pPr>
                    <a:endParaRPr lang="en-US">
                      <a:latin typeface="+mn-lt"/>
                      <a:ea typeface="+mn-ea"/>
                    </a:endParaRPr>
                  </a:p>
                </p:txBody>
              </p:sp>
              <p:pic>
                <p:nvPicPr>
                  <p:cNvPr id="77929" name="Picture 1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8"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30" name="Picture 1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4"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79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3032216"/>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948" y="3032216"/>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8334" y="3032216"/>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2442" y="3032216"/>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84496" y="3032216"/>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8604" y="3032220"/>
                  <a:ext cx="30335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19" name="Picture 32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6550" y="3032218"/>
                  <a:ext cx="27773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920" name="Picture 32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8002" y="3032212"/>
                  <a:ext cx="277736" cy="1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893" name="Freeform 58"/>
              <p:cNvSpPr/>
              <p:nvPr/>
            </p:nvSpPr>
            <p:spPr bwMode="auto">
              <a:xfrm>
                <a:off x="971662" y="2060155"/>
                <a:ext cx="3096524" cy="241323"/>
              </a:xfrm>
              <a:custGeom>
                <a:avLst/>
                <a:gdLst>
                  <a:gd name="T0" fmla="*/ 2147483646 w 1776"/>
                  <a:gd name="T1" fmla="*/ 2147483646 h 288"/>
                  <a:gd name="T2" fmla="*/ 0 w 1776"/>
                  <a:gd name="T3" fmla="*/ 2147483646 h 288"/>
                  <a:gd name="T4" fmla="*/ 0 w 1776"/>
                  <a:gd name="T5" fmla="*/ 0 h 288"/>
                  <a:gd name="T6" fmla="*/ 0 60000 65536"/>
                  <a:gd name="T7" fmla="*/ 0 60000 65536"/>
                  <a:gd name="T8" fmla="*/ 0 60000 65536"/>
                  <a:gd name="T9" fmla="*/ 0 w 1776"/>
                  <a:gd name="T10" fmla="*/ 0 h 288"/>
                  <a:gd name="T11" fmla="*/ 1776 w 1776"/>
                  <a:gd name="T12" fmla="*/ 288 h 288"/>
                </a:gdLst>
                <a:ahLst/>
                <a:cxnLst>
                  <a:cxn ang="T6">
                    <a:pos x="T0" y="T1"/>
                  </a:cxn>
                  <a:cxn ang="T7">
                    <a:pos x="T2" y="T3"/>
                  </a:cxn>
                  <a:cxn ang="T8">
                    <a:pos x="T4" y="T5"/>
                  </a:cxn>
                </a:cxnLst>
                <a:rect l="T9" t="T10" r="T11" b="T12"/>
                <a:pathLst>
                  <a:path w="1776" h="288">
                    <a:moveTo>
                      <a:pt x="1776" y="288"/>
                    </a:moveTo>
                    <a:lnTo>
                      <a:pt x="0" y="288"/>
                    </a:lnTo>
                    <a:lnTo>
                      <a:pt x="0" y="0"/>
                    </a:lnTo>
                  </a:path>
                </a:pathLst>
              </a:custGeom>
              <a:noFill/>
              <a:ln w="57150">
                <a:solidFill>
                  <a:srgbClr val="00B050"/>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lIns="82090" tIns="41045" rIns="82090" bIns="41045" anchor="ctr"/>
              <a:lstStyle/>
              <a:p>
                <a:pPr>
                  <a:defRPr/>
                </a:pPr>
                <a:endParaRPr lang="en-US">
                  <a:latin typeface="+mn-lt"/>
                  <a:ea typeface="+mn-ea"/>
                </a:endParaRPr>
              </a:p>
            </p:txBody>
          </p:sp>
          <p:sp>
            <p:nvSpPr>
              <p:cNvPr id="77894" name="Line 60"/>
              <p:cNvSpPr>
                <a:spLocks noChangeShapeType="1"/>
              </p:cNvSpPr>
              <p:nvPr/>
            </p:nvSpPr>
            <p:spPr bwMode="auto">
              <a:xfrm flipV="1">
                <a:off x="2484510" y="2060155"/>
                <a:ext cx="0" cy="233735"/>
              </a:xfrm>
              <a:prstGeom prst="line">
                <a:avLst/>
              </a:prstGeom>
              <a:noFill/>
              <a:ln w="57150">
                <a:solidFill>
                  <a:srgbClr val="00B050"/>
                </a:solidFill>
                <a:prstDash val="sysDot"/>
                <a:round/>
                <a:tailEnd type="triangle" w="med" len="med"/>
              </a:ln>
              <a:extLst>
                <a:ext uri="{909E8E84-426E-40DD-AFC4-6F175D3DCCD1}">
                  <a14:hiddenFill xmlns:a14="http://schemas.microsoft.com/office/drawing/2010/main">
                    <a:noFill/>
                  </a14:hiddenFill>
                </a:ext>
              </a:extLst>
            </p:spPr>
            <p:txBody>
              <a:bodyPr wrap="none" lIns="82090" tIns="41045" rIns="82090" bIns="41045" anchor="ctr"/>
              <a:lstStyle/>
              <a:p>
                <a:pPr>
                  <a:defRPr/>
                </a:pPr>
                <a:endParaRPr lang="en-US">
                  <a:latin typeface="+mn-lt"/>
                  <a:ea typeface="+mn-ea"/>
                </a:endParaRPr>
              </a:p>
            </p:txBody>
          </p:sp>
          <p:sp>
            <p:nvSpPr>
              <p:cNvPr id="77895" name="Line 60"/>
              <p:cNvSpPr>
                <a:spLocks noChangeShapeType="1"/>
              </p:cNvSpPr>
              <p:nvPr/>
            </p:nvSpPr>
            <p:spPr bwMode="auto">
              <a:xfrm flipV="1">
                <a:off x="4068186" y="2060155"/>
                <a:ext cx="0" cy="233735"/>
              </a:xfrm>
              <a:prstGeom prst="line">
                <a:avLst/>
              </a:prstGeom>
              <a:noFill/>
              <a:ln w="57150">
                <a:solidFill>
                  <a:srgbClr val="00B050"/>
                </a:solidFill>
                <a:prstDash val="sysDot"/>
                <a:round/>
                <a:tailEnd type="triangle" w="med" len="med"/>
              </a:ln>
              <a:extLst>
                <a:ext uri="{909E8E84-426E-40DD-AFC4-6F175D3DCCD1}">
                  <a14:hiddenFill xmlns:a14="http://schemas.microsoft.com/office/drawing/2010/main">
                    <a:noFill/>
                  </a14:hiddenFill>
                </a:ext>
              </a:extLst>
            </p:spPr>
            <p:txBody>
              <a:bodyPr wrap="none" lIns="82090" tIns="41045" rIns="82090" bIns="41045" anchor="ctr"/>
              <a:lstStyle/>
              <a:p>
                <a:pPr>
                  <a:defRPr/>
                </a:pPr>
                <a:endParaRPr lang="en-US">
                  <a:latin typeface="+mn-lt"/>
                  <a:ea typeface="+mn-ea"/>
                </a:endParaRPr>
              </a:p>
            </p:txBody>
          </p:sp>
        </p:grpSp>
        <p:pic>
          <p:nvPicPr>
            <p:cNvPr id="77832" name="Picture 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56176" y="1057860"/>
              <a:ext cx="2592412" cy="155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833" name="Group 1"/>
            <p:cNvGrpSpPr/>
            <p:nvPr/>
          </p:nvGrpSpPr>
          <p:grpSpPr bwMode="auto">
            <a:xfrm>
              <a:off x="107504" y="1057299"/>
              <a:ext cx="2953538" cy="1585818"/>
              <a:chOff x="655334" y="1263027"/>
              <a:chExt cx="4227002" cy="2020102"/>
            </a:xfrm>
          </p:grpSpPr>
          <p:sp>
            <p:nvSpPr>
              <p:cNvPr id="15" name="TextBox 37"/>
              <p:cNvSpPr txBox="1">
                <a:spLocks noChangeArrowheads="1"/>
              </p:cNvSpPr>
              <p:nvPr/>
            </p:nvSpPr>
            <p:spPr bwMode="auto">
              <a:xfrm>
                <a:off x="3545189" y="1516664"/>
                <a:ext cx="1324089" cy="438238"/>
              </a:xfrm>
              <a:prstGeom prst="rect">
                <a:avLst/>
              </a:prstGeom>
              <a:solidFill>
                <a:srgbClr val="FFFFFF"/>
              </a:solidFill>
              <a:ln w="9525">
                <a:noFill/>
                <a:miter lim="800000"/>
              </a:ln>
            </p:spPr>
            <p:txBody>
              <a:bodyPr>
                <a:spAutoFit/>
              </a:bodyPr>
              <a:lstStyle/>
              <a:p>
                <a:pPr algn="ctr" eaLnBrk="1" fontAlgn="auto" hangingPunct="1">
                  <a:spcBef>
                    <a:spcPts val="0"/>
                  </a:spcBef>
                  <a:spcAft>
                    <a:spcPts val="0"/>
                  </a:spcAft>
                  <a:defRPr/>
                </a:pPr>
                <a:r>
                  <a:rPr lang="en-US" sz="1100" b="1" kern="0" dirty="0">
                    <a:solidFill>
                      <a:srgbClr val="595959"/>
                    </a:solidFill>
                    <a:latin typeface="+mn-lt"/>
                    <a:ea typeface="+mn-ea"/>
                  </a:rPr>
                  <a:t>Logical Network</a:t>
                </a:r>
                <a:endParaRPr lang="en-US" sz="1100" b="1" kern="0" dirty="0">
                  <a:solidFill>
                    <a:srgbClr val="595959"/>
                  </a:solidFill>
                  <a:latin typeface="+mn-lt"/>
                  <a:ea typeface="+mn-ea"/>
                </a:endParaRPr>
              </a:p>
            </p:txBody>
          </p:sp>
          <p:sp>
            <p:nvSpPr>
              <p:cNvPr id="16" name="TextBox 37"/>
              <p:cNvSpPr txBox="1">
                <a:spLocks noChangeArrowheads="1"/>
              </p:cNvSpPr>
              <p:nvPr/>
            </p:nvSpPr>
            <p:spPr bwMode="auto">
              <a:xfrm>
                <a:off x="3474677" y="2823321"/>
                <a:ext cx="1407659" cy="436627"/>
              </a:xfrm>
              <a:prstGeom prst="rect">
                <a:avLst/>
              </a:prstGeom>
              <a:solidFill>
                <a:srgbClr val="FFFFFF"/>
              </a:solidFill>
              <a:ln w="9525">
                <a:noFill/>
                <a:miter lim="800000"/>
              </a:ln>
            </p:spPr>
            <p:txBody>
              <a:bodyPr>
                <a:spAutoFit/>
              </a:bodyPr>
              <a:lstStyle/>
              <a:p>
                <a:pPr algn="ctr" eaLnBrk="1" fontAlgn="auto" hangingPunct="1">
                  <a:spcBef>
                    <a:spcPts val="0"/>
                  </a:spcBef>
                  <a:spcAft>
                    <a:spcPts val="0"/>
                  </a:spcAft>
                  <a:defRPr/>
                </a:pPr>
                <a:r>
                  <a:rPr lang="en-US" sz="1100" b="1" kern="0" dirty="0">
                    <a:solidFill>
                      <a:srgbClr val="595959"/>
                    </a:solidFill>
                    <a:latin typeface="+mn-lt"/>
                    <a:ea typeface="+mn-ea"/>
                  </a:rPr>
                  <a:t>Physical </a:t>
                </a:r>
                <a:endParaRPr lang="en-US" sz="1100" b="1" kern="0" dirty="0">
                  <a:solidFill>
                    <a:srgbClr val="595959"/>
                  </a:solidFill>
                  <a:latin typeface="+mn-lt"/>
                  <a:ea typeface="+mn-ea"/>
                </a:endParaRPr>
              </a:p>
              <a:p>
                <a:pPr algn="ctr" eaLnBrk="1" fontAlgn="auto" hangingPunct="1">
                  <a:spcBef>
                    <a:spcPts val="0"/>
                  </a:spcBef>
                  <a:spcAft>
                    <a:spcPts val="0"/>
                  </a:spcAft>
                  <a:defRPr/>
                </a:pPr>
                <a:r>
                  <a:rPr lang="en-US" sz="1100" b="1" kern="0" dirty="0">
                    <a:solidFill>
                      <a:srgbClr val="595959"/>
                    </a:solidFill>
                    <a:latin typeface="+mn-lt"/>
                    <a:ea typeface="+mn-ea"/>
                  </a:rPr>
                  <a:t>Network</a:t>
                </a:r>
                <a:endParaRPr lang="en-US" sz="1100" b="1" kern="0" dirty="0">
                  <a:solidFill>
                    <a:srgbClr val="595959"/>
                  </a:solidFill>
                  <a:latin typeface="+mn-lt"/>
                  <a:ea typeface="+mn-ea"/>
                </a:endParaRPr>
              </a:p>
            </p:txBody>
          </p:sp>
          <p:grpSp>
            <p:nvGrpSpPr>
              <p:cNvPr id="77840" name="Group 24"/>
              <p:cNvGrpSpPr/>
              <p:nvPr/>
            </p:nvGrpSpPr>
            <p:grpSpPr bwMode="auto">
              <a:xfrm>
                <a:off x="655334" y="2714334"/>
                <a:ext cx="2988733" cy="568795"/>
                <a:chOff x="393052" y="2509095"/>
                <a:chExt cx="2988733" cy="568795"/>
              </a:xfrm>
            </p:grpSpPr>
            <p:pic>
              <p:nvPicPr>
                <p:cNvPr id="77883" name="Picture 18" descr="DataCenterDesign.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6425" y="2582403"/>
                  <a:ext cx="557439" cy="40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84" name="Picture 20" descr="DataCenterDesign.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81674" y="2582403"/>
                  <a:ext cx="557439" cy="40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85" name="Picture 21" descr="DataCenterDesign.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0838" y="2582403"/>
                  <a:ext cx="557439" cy="40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86" name="Picture 22" descr="DataCenterDesign.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06087" y="2582403"/>
                  <a:ext cx="557439" cy="40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ounded Rectangle 23"/>
                <p:cNvSpPr/>
                <p:nvPr/>
              </p:nvSpPr>
              <p:spPr>
                <a:xfrm>
                  <a:off x="391851" y="2516579"/>
                  <a:ext cx="2990298" cy="568742"/>
                </a:xfrm>
                <a:prstGeom prst="roundRect">
                  <a:avLst/>
                </a:prstGeom>
                <a:noFill/>
                <a:ln w="28575" cap="flat" cmpd="sng" algn="ctr">
                  <a:solidFill>
                    <a:srgbClr val="4C4D4E">
                      <a:lumMod val="50000"/>
                    </a:srgbClr>
                  </a:solidFill>
                  <a:prstDash val="solid"/>
                </a:ln>
                <a:effectLst/>
              </p:spPr>
              <p:txBody>
                <a:bodyPr anchor="ctr"/>
                <a:lstStyle/>
                <a:p>
                  <a:pPr algn="ctr" eaLnBrk="1" fontAlgn="auto" hangingPunct="1">
                    <a:spcBef>
                      <a:spcPts val="0"/>
                    </a:spcBef>
                    <a:spcAft>
                      <a:spcPts val="0"/>
                    </a:spcAft>
                    <a:defRPr/>
                  </a:pPr>
                  <a:endParaRPr lang="en-US" b="1" kern="0" dirty="0">
                    <a:solidFill>
                      <a:srgbClr val="FFFFFF"/>
                    </a:solidFill>
                    <a:latin typeface="+mn-lt"/>
                    <a:ea typeface="+mn-ea"/>
                  </a:endParaRPr>
                </a:p>
              </p:txBody>
            </p:sp>
          </p:grpSp>
          <p:grpSp>
            <p:nvGrpSpPr>
              <p:cNvPr id="77841" name="Group 35"/>
              <p:cNvGrpSpPr/>
              <p:nvPr/>
            </p:nvGrpSpPr>
            <p:grpSpPr bwMode="auto">
              <a:xfrm>
                <a:off x="655334" y="2042079"/>
                <a:ext cx="2988733" cy="672255"/>
                <a:chOff x="637966" y="1836840"/>
                <a:chExt cx="2988733" cy="672255"/>
              </a:xfrm>
            </p:grpSpPr>
            <p:sp>
              <p:nvSpPr>
                <p:cNvPr id="58" name="Rounded Rectangle 26"/>
                <p:cNvSpPr/>
                <p:nvPr/>
              </p:nvSpPr>
              <p:spPr>
                <a:xfrm>
                  <a:off x="636765" y="1843111"/>
                  <a:ext cx="2990298" cy="673469"/>
                </a:xfrm>
                <a:prstGeom prst="roundRect">
                  <a:avLst/>
                </a:prstGeom>
                <a:noFill/>
                <a:ln w="28575" cap="flat" cmpd="sng" algn="ctr">
                  <a:solidFill>
                    <a:srgbClr val="8BC333"/>
                  </a:solidFill>
                  <a:prstDash val="solid"/>
                </a:ln>
                <a:effectLst/>
              </p:spPr>
              <p:txBody>
                <a:bodyPr anchor="ctr"/>
                <a:lstStyle/>
                <a:p>
                  <a:pPr algn="ctr" eaLnBrk="1" fontAlgn="auto" hangingPunct="1">
                    <a:spcBef>
                      <a:spcPts val="0"/>
                    </a:spcBef>
                    <a:spcAft>
                      <a:spcPts val="0"/>
                    </a:spcAft>
                    <a:defRPr/>
                  </a:pPr>
                  <a:endParaRPr lang="en-US" b="1" kern="0" dirty="0">
                    <a:solidFill>
                      <a:srgbClr val="FFFFFF"/>
                    </a:solidFill>
                    <a:latin typeface="+mn-lt"/>
                    <a:ea typeface="+mn-ea"/>
                  </a:endParaRPr>
                </a:p>
              </p:txBody>
            </p:sp>
            <p:sp>
              <p:nvSpPr>
                <p:cNvPr id="59" name="Rounded Rectangle 28"/>
                <p:cNvSpPr/>
                <p:nvPr/>
              </p:nvSpPr>
              <p:spPr>
                <a:xfrm>
                  <a:off x="853528" y="2012283"/>
                  <a:ext cx="2593334" cy="362514"/>
                </a:xfrm>
                <a:prstGeom prst="roundRect">
                  <a:avLst/>
                </a:prstGeom>
                <a:solidFill>
                  <a:srgbClr val="B5C619"/>
                </a:solidFill>
                <a:ln w="9525" cap="flat" cmpd="sng" algn="ctr">
                  <a:solidFill>
                    <a:srgbClr val="B5C619"/>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en-US" sz="1100" b="1" kern="0" dirty="0">
                      <a:solidFill>
                        <a:srgbClr val="7030A0"/>
                      </a:solidFill>
                      <a:latin typeface="+mn-lt"/>
                      <a:ea typeface="+mn-ea"/>
                    </a:rPr>
                    <a:t>Network Hypervisor</a:t>
                  </a:r>
                  <a:endParaRPr lang="en-US" sz="1100" b="1" kern="0" dirty="0">
                    <a:solidFill>
                      <a:srgbClr val="7030A0"/>
                    </a:solidFill>
                    <a:latin typeface="+mn-lt"/>
                    <a:ea typeface="+mn-ea"/>
                  </a:endParaRPr>
                </a:p>
              </p:txBody>
            </p:sp>
          </p:grpSp>
          <p:grpSp>
            <p:nvGrpSpPr>
              <p:cNvPr id="77842" name="Group 67"/>
              <p:cNvGrpSpPr/>
              <p:nvPr/>
            </p:nvGrpSpPr>
            <p:grpSpPr bwMode="auto">
              <a:xfrm>
                <a:off x="692049" y="1263027"/>
                <a:ext cx="903563" cy="707289"/>
                <a:chOff x="932717" y="1547258"/>
                <a:chExt cx="2295525" cy="1576388"/>
              </a:xfrm>
            </p:grpSpPr>
            <p:pic>
              <p:nvPicPr>
                <p:cNvPr id="77870" name="Picture 32" descr="cloud_yellow.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2717" y="1547258"/>
                  <a:ext cx="2295525"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57" descr="port.gif"/>
                <p:cNvPicPr>
                  <a:picLocks noChangeAspect="1"/>
                </p:cNvPicPr>
                <p:nvPr/>
              </p:nvPicPr>
              <p:blipFill>
                <a:blip r:embed="rId10" cstate="print">
                  <a:duotone>
                    <a:prstClr val="black"/>
                    <a:srgbClr val="F9A131">
                      <a:tint val="45000"/>
                      <a:satMod val="400000"/>
                    </a:srgbClr>
                  </a:duotone>
                </a:blip>
                <a:stretch>
                  <a:fillRect/>
                </a:stretch>
              </p:blipFill>
              <p:spPr>
                <a:xfrm>
                  <a:off x="1377956" y="2128539"/>
                  <a:ext cx="270077" cy="270077"/>
                </a:xfrm>
                <a:prstGeom prst="rect">
                  <a:avLst/>
                </a:prstGeom>
              </p:spPr>
            </p:pic>
            <p:pic>
              <p:nvPicPr>
                <p:cNvPr id="49" name="Picture 58" descr="port.gif"/>
                <p:cNvPicPr>
                  <a:picLocks noChangeAspect="1"/>
                </p:cNvPicPr>
                <p:nvPr/>
              </p:nvPicPr>
              <p:blipFill>
                <a:blip r:embed="rId10" cstate="print">
                  <a:duotone>
                    <a:prstClr val="black"/>
                    <a:srgbClr val="F9A131">
                      <a:tint val="45000"/>
                      <a:satMod val="400000"/>
                    </a:srgbClr>
                  </a:duotone>
                </a:blip>
                <a:stretch>
                  <a:fillRect/>
                </a:stretch>
              </p:blipFill>
              <p:spPr>
                <a:xfrm>
                  <a:off x="1692482" y="2128539"/>
                  <a:ext cx="270077" cy="270077"/>
                </a:xfrm>
                <a:prstGeom prst="rect">
                  <a:avLst/>
                </a:prstGeom>
              </p:spPr>
            </p:pic>
            <p:pic>
              <p:nvPicPr>
                <p:cNvPr id="50" name="Picture 59" descr="port.gif"/>
                <p:cNvPicPr>
                  <a:picLocks noChangeAspect="1"/>
                </p:cNvPicPr>
                <p:nvPr/>
              </p:nvPicPr>
              <p:blipFill>
                <a:blip r:embed="rId10" cstate="print">
                  <a:duotone>
                    <a:prstClr val="black"/>
                    <a:srgbClr val="F9A131">
                      <a:tint val="45000"/>
                      <a:satMod val="400000"/>
                    </a:srgbClr>
                  </a:duotone>
                </a:blip>
                <a:stretch>
                  <a:fillRect/>
                </a:stretch>
              </p:blipFill>
              <p:spPr>
                <a:xfrm>
                  <a:off x="2007008" y="2128539"/>
                  <a:ext cx="270077" cy="270077"/>
                </a:xfrm>
                <a:prstGeom prst="rect">
                  <a:avLst/>
                </a:prstGeom>
              </p:spPr>
            </p:pic>
            <p:pic>
              <p:nvPicPr>
                <p:cNvPr id="51" name="Picture 60" descr="port.gif"/>
                <p:cNvPicPr>
                  <a:picLocks noChangeAspect="1"/>
                </p:cNvPicPr>
                <p:nvPr/>
              </p:nvPicPr>
              <p:blipFill>
                <a:blip r:embed="rId10" cstate="print">
                  <a:duotone>
                    <a:prstClr val="black"/>
                    <a:srgbClr val="F9A131">
                      <a:tint val="45000"/>
                      <a:satMod val="400000"/>
                    </a:srgbClr>
                  </a:duotone>
                </a:blip>
                <a:stretch>
                  <a:fillRect/>
                </a:stretch>
              </p:blipFill>
              <p:spPr>
                <a:xfrm>
                  <a:off x="1215123" y="2488109"/>
                  <a:ext cx="270077" cy="270077"/>
                </a:xfrm>
                <a:prstGeom prst="rect">
                  <a:avLst/>
                </a:prstGeom>
              </p:spPr>
            </p:pic>
            <p:pic>
              <p:nvPicPr>
                <p:cNvPr id="52" name="Picture 61" descr="port.gif"/>
                <p:cNvPicPr>
                  <a:picLocks noChangeAspect="1"/>
                </p:cNvPicPr>
                <p:nvPr/>
              </p:nvPicPr>
              <p:blipFill>
                <a:blip r:embed="rId10" cstate="print">
                  <a:duotone>
                    <a:prstClr val="black"/>
                    <a:srgbClr val="F9A131">
                      <a:tint val="45000"/>
                      <a:satMod val="400000"/>
                    </a:srgbClr>
                  </a:duotone>
                </a:blip>
                <a:stretch>
                  <a:fillRect/>
                </a:stretch>
              </p:blipFill>
              <p:spPr>
                <a:xfrm>
                  <a:off x="1529649" y="2488109"/>
                  <a:ext cx="270077" cy="270077"/>
                </a:xfrm>
                <a:prstGeom prst="rect">
                  <a:avLst/>
                </a:prstGeom>
              </p:spPr>
            </p:pic>
            <p:pic>
              <p:nvPicPr>
                <p:cNvPr id="53" name="Picture 62" descr="port.gif"/>
                <p:cNvPicPr>
                  <a:picLocks noChangeAspect="1"/>
                </p:cNvPicPr>
                <p:nvPr/>
              </p:nvPicPr>
              <p:blipFill>
                <a:blip r:embed="rId10" cstate="print">
                  <a:duotone>
                    <a:prstClr val="black"/>
                    <a:srgbClr val="F9A131">
                      <a:tint val="45000"/>
                      <a:satMod val="400000"/>
                    </a:srgbClr>
                  </a:duotone>
                </a:blip>
                <a:stretch>
                  <a:fillRect/>
                </a:stretch>
              </p:blipFill>
              <p:spPr>
                <a:xfrm>
                  <a:off x="1844175" y="2488109"/>
                  <a:ext cx="270077" cy="270077"/>
                </a:xfrm>
                <a:prstGeom prst="rect">
                  <a:avLst/>
                </a:prstGeom>
              </p:spPr>
            </p:pic>
            <p:pic>
              <p:nvPicPr>
                <p:cNvPr id="54" name="Picture 63" descr="port.gif"/>
                <p:cNvPicPr>
                  <a:picLocks noChangeAspect="1"/>
                </p:cNvPicPr>
                <p:nvPr/>
              </p:nvPicPr>
              <p:blipFill>
                <a:blip r:embed="rId10" cstate="print">
                  <a:duotone>
                    <a:prstClr val="black"/>
                    <a:srgbClr val="F9A131">
                      <a:tint val="45000"/>
                      <a:satMod val="400000"/>
                    </a:srgbClr>
                  </a:duotone>
                </a:blip>
                <a:stretch>
                  <a:fillRect/>
                </a:stretch>
              </p:blipFill>
              <p:spPr>
                <a:xfrm>
                  <a:off x="2158701" y="2488109"/>
                  <a:ext cx="270077" cy="270077"/>
                </a:xfrm>
                <a:prstGeom prst="rect">
                  <a:avLst/>
                </a:prstGeom>
              </p:spPr>
            </p:pic>
            <p:pic>
              <p:nvPicPr>
                <p:cNvPr id="55" name="Picture 64" descr="port.gif"/>
                <p:cNvPicPr>
                  <a:picLocks noChangeAspect="1"/>
                </p:cNvPicPr>
                <p:nvPr/>
              </p:nvPicPr>
              <p:blipFill>
                <a:blip r:embed="rId10" cstate="print">
                  <a:duotone>
                    <a:prstClr val="black"/>
                    <a:srgbClr val="F9A131">
                      <a:tint val="45000"/>
                      <a:satMod val="400000"/>
                    </a:srgbClr>
                  </a:duotone>
                </a:blip>
                <a:stretch>
                  <a:fillRect/>
                </a:stretch>
              </p:blipFill>
              <p:spPr>
                <a:xfrm>
                  <a:off x="2473227" y="2488109"/>
                  <a:ext cx="270077" cy="270077"/>
                </a:xfrm>
                <a:prstGeom prst="rect">
                  <a:avLst/>
                </a:prstGeom>
              </p:spPr>
            </p:pic>
            <p:pic>
              <p:nvPicPr>
                <p:cNvPr id="56" name="Picture 65" descr="firewall.png"/>
                <p:cNvPicPr>
                  <a:picLocks noChangeAspect="1"/>
                </p:cNvPicPr>
                <p:nvPr/>
              </p:nvPicPr>
              <p:blipFill>
                <a:blip r:embed="rId11" cstate="screen">
                  <a:duotone>
                    <a:srgbClr val="F9A131">
                      <a:shade val="45000"/>
                      <a:satMod val="135000"/>
                    </a:srgbClr>
                    <a:prstClr val="white"/>
                  </a:duotone>
                </a:blip>
                <a:stretch>
                  <a:fillRect/>
                </a:stretch>
              </p:blipFill>
              <p:spPr>
                <a:xfrm>
                  <a:off x="2598004" y="2080658"/>
                  <a:ext cx="368300" cy="368300"/>
                </a:xfrm>
                <a:prstGeom prst="rect">
                  <a:avLst/>
                </a:prstGeom>
              </p:spPr>
            </p:pic>
            <p:pic>
              <p:nvPicPr>
                <p:cNvPr id="57" name="Picture 66" descr="loadbalancer.gif"/>
                <p:cNvPicPr>
                  <a:picLocks noChangeAspect="1"/>
                </p:cNvPicPr>
                <p:nvPr/>
              </p:nvPicPr>
              <p:blipFill>
                <a:blip r:embed="rId12" cstate="print">
                  <a:clrChange>
                    <a:clrFrom>
                      <a:srgbClr val="FFFFFF"/>
                    </a:clrFrom>
                    <a:clrTo>
                      <a:srgbClr val="FFFFFF">
                        <a:alpha val="0"/>
                      </a:srgbClr>
                    </a:clrTo>
                  </a:clrChange>
                  <a:duotone>
                    <a:srgbClr val="F9A131">
                      <a:shade val="45000"/>
                      <a:satMod val="135000"/>
                    </a:srgbClr>
                    <a:prstClr val="white"/>
                  </a:duotone>
                </a:blip>
                <a:stretch>
                  <a:fillRect/>
                </a:stretch>
              </p:blipFill>
              <p:spPr>
                <a:xfrm>
                  <a:off x="2248754" y="2061608"/>
                  <a:ext cx="406400" cy="406400"/>
                </a:xfrm>
                <a:prstGeom prst="rect">
                  <a:avLst/>
                </a:prstGeom>
              </p:spPr>
            </p:pic>
          </p:grpSp>
          <p:grpSp>
            <p:nvGrpSpPr>
              <p:cNvPr id="77843" name="Group 68"/>
              <p:cNvGrpSpPr/>
              <p:nvPr/>
            </p:nvGrpSpPr>
            <p:grpSpPr bwMode="auto">
              <a:xfrm>
                <a:off x="1687243" y="1263027"/>
                <a:ext cx="903563" cy="707289"/>
                <a:chOff x="932717" y="1547258"/>
                <a:chExt cx="2295525" cy="1576388"/>
              </a:xfrm>
            </p:grpSpPr>
            <p:pic>
              <p:nvPicPr>
                <p:cNvPr id="77859" name="Picture 32" descr="cloud_yellow.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2717" y="1547258"/>
                  <a:ext cx="2295525"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0" descr="port.gif"/>
                <p:cNvPicPr>
                  <a:picLocks noChangeAspect="1"/>
                </p:cNvPicPr>
                <p:nvPr/>
              </p:nvPicPr>
              <p:blipFill>
                <a:blip r:embed="rId10" cstate="print">
                  <a:duotone>
                    <a:prstClr val="black"/>
                    <a:srgbClr val="F9A131">
                      <a:tint val="45000"/>
                      <a:satMod val="400000"/>
                    </a:srgbClr>
                  </a:duotone>
                </a:blip>
                <a:stretch>
                  <a:fillRect/>
                </a:stretch>
              </p:blipFill>
              <p:spPr>
                <a:xfrm>
                  <a:off x="1377956" y="2128539"/>
                  <a:ext cx="270077" cy="270077"/>
                </a:xfrm>
                <a:prstGeom prst="rect">
                  <a:avLst/>
                </a:prstGeom>
              </p:spPr>
            </p:pic>
            <p:pic>
              <p:nvPicPr>
                <p:cNvPr id="38" name="Picture 71" descr="port.gif"/>
                <p:cNvPicPr>
                  <a:picLocks noChangeAspect="1"/>
                </p:cNvPicPr>
                <p:nvPr/>
              </p:nvPicPr>
              <p:blipFill>
                <a:blip r:embed="rId10" cstate="print">
                  <a:duotone>
                    <a:prstClr val="black"/>
                    <a:srgbClr val="F9A131">
                      <a:tint val="45000"/>
                      <a:satMod val="400000"/>
                    </a:srgbClr>
                  </a:duotone>
                </a:blip>
                <a:stretch>
                  <a:fillRect/>
                </a:stretch>
              </p:blipFill>
              <p:spPr>
                <a:xfrm>
                  <a:off x="1692482" y="2128539"/>
                  <a:ext cx="270077" cy="270077"/>
                </a:xfrm>
                <a:prstGeom prst="rect">
                  <a:avLst/>
                </a:prstGeom>
              </p:spPr>
            </p:pic>
            <p:pic>
              <p:nvPicPr>
                <p:cNvPr id="39" name="Picture 72" descr="port.gif"/>
                <p:cNvPicPr>
                  <a:picLocks noChangeAspect="1"/>
                </p:cNvPicPr>
                <p:nvPr/>
              </p:nvPicPr>
              <p:blipFill>
                <a:blip r:embed="rId10" cstate="print">
                  <a:duotone>
                    <a:prstClr val="black"/>
                    <a:srgbClr val="F9A131">
                      <a:tint val="45000"/>
                      <a:satMod val="400000"/>
                    </a:srgbClr>
                  </a:duotone>
                </a:blip>
                <a:stretch>
                  <a:fillRect/>
                </a:stretch>
              </p:blipFill>
              <p:spPr>
                <a:xfrm>
                  <a:off x="2007008" y="2128539"/>
                  <a:ext cx="270077" cy="270077"/>
                </a:xfrm>
                <a:prstGeom prst="rect">
                  <a:avLst/>
                </a:prstGeom>
              </p:spPr>
            </p:pic>
            <p:pic>
              <p:nvPicPr>
                <p:cNvPr id="40" name="Picture 73" descr="port.gif"/>
                <p:cNvPicPr>
                  <a:picLocks noChangeAspect="1"/>
                </p:cNvPicPr>
                <p:nvPr/>
              </p:nvPicPr>
              <p:blipFill>
                <a:blip r:embed="rId10" cstate="print">
                  <a:duotone>
                    <a:prstClr val="black"/>
                    <a:srgbClr val="F9A131">
                      <a:tint val="45000"/>
                      <a:satMod val="400000"/>
                    </a:srgbClr>
                  </a:duotone>
                </a:blip>
                <a:stretch>
                  <a:fillRect/>
                </a:stretch>
              </p:blipFill>
              <p:spPr>
                <a:xfrm>
                  <a:off x="1215123" y="2488109"/>
                  <a:ext cx="270077" cy="270077"/>
                </a:xfrm>
                <a:prstGeom prst="rect">
                  <a:avLst/>
                </a:prstGeom>
              </p:spPr>
            </p:pic>
            <p:pic>
              <p:nvPicPr>
                <p:cNvPr id="41" name="Picture 74" descr="port.gif"/>
                <p:cNvPicPr>
                  <a:picLocks noChangeAspect="1"/>
                </p:cNvPicPr>
                <p:nvPr/>
              </p:nvPicPr>
              <p:blipFill>
                <a:blip r:embed="rId10" cstate="print">
                  <a:duotone>
                    <a:prstClr val="black"/>
                    <a:srgbClr val="F9A131">
                      <a:tint val="45000"/>
                      <a:satMod val="400000"/>
                    </a:srgbClr>
                  </a:duotone>
                </a:blip>
                <a:stretch>
                  <a:fillRect/>
                </a:stretch>
              </p:blipFill>
              <p:spPr>
                <a:xfrm>
                  <a:off x="1529649" y="2488109"/>
                  <a:ext cx="270077" cy="270077"/>
                </a:xfrm>
                <a:prstGeom prst="rect">
                  <a:avLst/>
                </a:prstGeom>
              </p:spPr>
            </p:pic>
            <p:pic>
              <p:nvPicPr>
                <p:cNvPr id="42" name="Picture 75" descr="port.gif"/>
                <p:cNvPicPr>
                  <a:picLocks noChangeAspect="1"/>
                </p:cNvPicPr>
                <p:nvPr/>
              </p:nvPicPr>
              <p:blipFill>
                <a:blip r:embed="rId10" cstate="print">
                  <a:duotone>
                    <a:prstClr val="black"/>
                    <a:srgbClr val="F9A131">
                      <a:tint val="45000"/>
                      <a:satMod val="400000"/>
                    </a:srgbClr>
                  </a:duotone>
                </a:blip>
                <a:stretch>
                  <a:fillRect/>
                </a:stretch>
              </p:blipFill>
              <p:spPr>
                <a:xfrm>
                  <a:off x="1844175" y="2488109"/>
                  <a:ext cx="270077" cy="270077"/>
                </a:xfrm>
                <a:prstGeom prst="rect">
                  <a:avLst/>
                </a:prstGeom>
              </p:spPr>
            </p:pic>
            <p:pic>
              <p:nvPicPr>
                <p:cNvPr id="43" name="Picture 76" descr="port.gif"/>
                <p:cNvPicPr>
                  <a:picLocks noChangeAspect="1"/>
                </p:cNvPicPr>
                <p:nvPr/>
              </p:nvPicPr>
              <p:blipFill>
                <a:blip r:embed="rId10" cstate="print">
                  <a:duotone>
                    <a:prstClr val="black"/>
                    <a:srgbClr val="F9A131">
                      <a:tint val="45000"/>
                      <a:satMod val="400000"/>
                    </a:srgbClr>
                  </a:duotone>
                </a:blip>
                <a:stretch>
                  <a:fillRect/>
                </a:stretch>
              </p:blipFill>
              <p:spPr>
                <a:xfrm>
                  <a:off x="2158701" y="2488109"/>
                  <a:ext cx="270077" cy="270077"/>
                </a:xfrm>
                <a:prstGeom prst="rect">
                  <a:avLst/>
                </a:prstGeom>
              </p:spPr>
            </p:pic>
            <p:pic>
              <p:nvPicPr>
                <p:cNvPr id="44" name="Picture 77" descr="port.gif"/>
                <p:cNvPicPr>
                  <a:picLocks noChangeAspect="1"/>
                </p:cNvPicPr>
                <p:nvPr/>
              </p:nvPicPr>
              <p:blipFill>
                <a:blip r:embed="rId10" cstate="print">
                  <a:duotone>
                    <a:prstClr val="black"/>
                    <a:srgbClr val="F9A131">
                      <a:tint val="45000"/>
                      <a:satMod val="400000"/>
                    </a:srgbClr>
                  </a:duotone>
                </a:blip>
                <a:stretch>
                  <a:fillRect/>
                </a:stretch>
              </p:blipFill>
              <p:spPr>
                <a:xfrm>
                  <a:off x="2473227" y="2488109"/>
                  <a:ext cx="270077" cy="270077"/>
                </a:xfrm>
                <a:prstGeom prst="rect">
                  <a:avLst/>
                </a:prstGeom>
              </p:spPr>
            </p:pic>
            <p:pic>
              <p:nvPicPr>
                <p:cNvPr id="45" name="Picture 78" descr="firewall.png"/>
                <p:cNvPicPr>
                  <a:picLocks noChangeAspect="1"/>
                </p:cNvPicPr>
                <p:nvPr/>
              </p:nvPicPr>
              <p:blipFill>
                <a:blip r:embed="rId11" cstate="screen">
                  <a:duotone>
                    <a:srgbClr val="F9A131">
                      <a:shade val="45000"/>
                      <a:satMod val="135000"/>
                    </a:srgbClr>
                    <a:prstClr val="white"/>
                  </a:duotone>
                </a:blip>
                <a:stretch>
                  <a:fillRect/>
                </a:stretch>
              </p:blipFill>
              <p:spPr>
                <a:xfrm>
                  <a:off x="2598004" y="2080658"/>
                  <a:ext cx="368300" cy="368300"/>
                </a:xfrm>
                <a:prstGeom prst="rect">
                  <a:avLst/>
                </a:prstGeom>
              </p:spPr>
            </p:pic>
            <p:pic>
              <p:nvPicPr>
                <p:cNvPr id="46" name="Picture 79" descr="loadbalancer.gif"/>
                <p:cNvPicPr>
                  <a:picLocks noChangeAspect="1"/>
                </p:cNvPicPr>
                <p:nvPr/>
              </p:nvPicPr>
              <p:blipFill>
                <a:blip r:embed="rId12" cstate="print">
                  <a:clrChange>
                    <a:clrFrom>
                      <a:srgbClr val="FFFFFF"/>
                    </a:clrFrom>
                    <a:clrTo>
                      <a:srgbClr val="FFFFFF">
                        <a:alpha val="0"/>
                      </a:srgbClr>
                    </a:clrTo>
                  </a:clrChange>
                  <a:duotone>
                    <a:srgbClr val="F9A131">
                      <a:shade val="45000"/>
                      <a:satMod val="135000"/>
                    </a:srgbClr>
                    <a:prstClr val="white"/>
                  </a:duotone>
                </a:blip>
                <a:stretch>
                  <a:fillRect/>
                </a:stretch>
              </p:blipFill>
              <p:spPr>
                <a:xfrm>
                  <a:off x="2248754" y="2061608"/>
                  <a:ext cx="406400" cy="406400"/>
                </a:xfrm>
                <a:prstGeom prst="rect">
                  <a:avLst/>
                </a:prstGeom>
              </p:spPr>
            </p:pic>
          </p:grpSp>
          <p:grpSp>
            <p:nvGrpSpPr>
              <p:cNvPr id="77844" name="Group 80"/>
              <p:cNvGrpSpPr/>
              <p:nvPr/>
            </p:nvGrpSpPr>
            <p:grpSpPr bwMode="auto">
              <a:xfrm>
                <a:off x="2664782" y="1263027"/>
                <a:ext cx="903563" cy="707289"/>
                <a:chOff x="932717" y="1547258"/>
                <a:chExt cx="2295525" cy="1576388"/>
              </a:xfrm>
            </p:grpSpPr>
            <p:pic>
              <p:nvPicPr>
                <p:cNvPr id="77848" name="Picture 32" descr="cloud_yellow.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2717" y="1547258"/>
                  <a:ext cx="2295525"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2" descr="port.gif"/>
                <p:cNvPicPr>
                  <a:picLocks noChangeAspect="1"/>
                </p:cNvPicPr>
                <p:nvPr/>
              </p:nvPicPr>
              <p:blipFill>
                <a:blip r:embed="rId10" cstate="print">
                  <a:duotone>
                    <a:prstClr val="black"/>
                    <a:srgbClr val="F9A131">
                      <a:tint val="45000"/>
                      <a:satMod val="400000"/>
                    </a:srgbClr>
                  </a:duotone>
                </a:blip>
                <a:stretch>
                  <a:fillRect/>
                </a:stretch>
              </p:blipFill>
              <p:spPr>
                <a:xfrm>
                  <a:off x="1377956" y="2128539"/>
                  <a:ext cx="270077" cy="270077"/>
                </a:xfrm>
                <a:prstGeom prst="rect">
                  <a:avLst/>
                </a:prstGeom>
              </p:spPr>
            </p:pic>
            <p:pic>
              <p:nvPicPr>
                <p:cNvPr id="27" name="Picture 83" descr="port.gif"/>
                <p:cNvPicPr>
                  <a:picLocks noChangeAspect="1"/>
                </p:cNvPicPr>
                <p:nvPr/>
              </p:nvPicPr>
              <p:blipFill>
                <a:blip r:embed="rId10" cstate="print">
                  <a:duotone>
                    <a:prstClr val="black"/>
                    <a:srgbClr val="F9A131">
                      <a:tint val="45000"/>
                      <a:satMod val="400000"/>
                    </a:srgbClr>
                  </a:duotone>
                </a:blip>
                <a:stretch>
                  <a:fillRect/>
                </a:stretch>
              </p:blipFill>
              <p:spPr>
                <a:xfrm>
                  <a:off x="1692482" y="2128539"/>
                  <a:ext cx="270077" cy="270077"/>
                </a:xfrm>
                <a:prstGeom prst="rect">
                  <a:avLst/>
                </a:prstGeom>
              </p:spPr>
            </p:pic>
            <p:pic>
              <p:nvPicPr>
                <p:cNvPr id="28" name="Picture 84" descr="port.gif"/>
                <p:cNvPicPr>
                  <a:picLocks noChangeAspect="1"/>
                </p:cNvPicPr>
                <p:nvPr/>
              </p:nvPicPr>
              <p:blipFill>
                <a:blip r:embed="rId10" cstate="print">
                  <a:duotone>
                    <a:prstClr val="black"/>
                    <a:srgbClr val="F9A131">
                      <a:tint val="45000"/>
                      <a:satMod val="400000"/>
                    </a:srgbClr>
                  </a:duotone>
                </a:blip>
                <a:stretch>
                  <a:fillRect/>
                </a:stretch>
              </p:blipFill>
              <p:spPr>
                <a:xfrm>
                  <a:off x="2007008" y="2128539"/>
                  <a:ext cx="270077" cy="270077"/>
                </a:xfrm>
                <a:prstGeom prst="rect">
                  <a:avLst/>
                </a:prstGeom>
              </p:spPr>
            </p:pic>
            <p:pic>
              <p:nvPicPr>
                <p:cNvPr id="29" name="Picture 85" descr="port.gif"/>
                <p:cNvPicPr>
                  <a:picLocks noChangeAspect="1"/>
                </p:cNvPicPr>
                <p:nvPr/>
              </p:nvPicPr>
              <p:blipFill>
                <a:blip r:embed="rId10" cstate="print">
                  <a:duotone>
                    <a:prstClr val="black"/>
                    <a:srgbClr val="F9A131">
                      <a:tint val="45000"/>
                      <a:satMod val="400000"/>
                    </a:srgbClr>
                  </a:duotone>
                </a:blip>
                <a:stretch>
                  <a:fillRect/>
                </a:stretch>
              </p:blipFill>
              <p:spPr>
                <a:xfrm>
                  <a:off x="1215123" y="2488109"/>
                  <a:ext cx="270077" cy="270077"/>
                </a:xfrm>
                <a:prstGeom prst="rect">
                  <a:avLst/>
                </a:prstGeom>
              </p:spPr>
            </p:pic>
            <p:pic>
              <p:nvPicPr>
                <p:cNvPr id="30" name="Picture 86" descr="port.gif"/>
                <p:cNvPicPr>
                  <a:picLocks noChangeAspect="1"/>
                </p:cNvPicPr>
                <p:nvPr/>
              </p:nvPicPr>
              <p:blipFill>
                <a:blip r:embed="rId10" cstate="print">
                  <a:duotone>
                    <a:prstClr val="black"/>
                    <a:srgbClr val="F9A131">
                      <a:tint val="45000"/>
                      <a:satMod val="400000"/>
                    </a:srgbClr>
                  </a:duotone>
                </a:blip>
                <a:stretch>
                  <a:fillRect/>
                </a:stretch>
              </p:blipFill>
              <p:spPr>
                <a:xfrm>
                  <a:off x="1529649" y="2488109"/>
                  <a:ext cx="270077" cy="270077"/>
                </a:xfrm>
                <a:prstGeom prst="rect">
                  <a:avLst/>
                </a:prstGeom>
              </p:spPr>
            </p:pic>
            <p:pic>
              <p:nvPicPr>
                <p:cNvPr id="31" name="Picture 87" descr="port.gif"/>
                <p:cNvPicPr>
                  <a:picLocks noChangeAspect="1"/>
                </p:cNvPicPr>
                <p:nvPr/>
              </p:nvPicPr>
              <p:blipFill>
                <a:blip r:embed="rId10" cstate="print">
                  <a:duotone>
                    <a:prstClr val="black"/>
                    <a:srgbClr val="F9A131">
                      <a:tint val="45000"/>
                      <a:satMod val="400000"/>
                    </a:srgbClr>
                  </a:duotone>
                </a:blip>
                <a:stretch>
                  <a:fillRect/>
                </a:stretch>
              </p:blipFill>
              <p:spPr>
                <a:xfrm>
                  <a:off x="1844175" y="2488109"/>
                  <a:ext cx="270077" cy="270077"/>
                </a:xfrm>
                <a:prstGeom prst="rect">
                  <a:avLst/>
                </a:prstGeom>
              </p:spPr>
            </p:pic>
            <p:pic>
              <p:nvPicPr>
                <p:cNvPr id="32" name="Picture 88" descr="port.gif"/>
                <p:cNvPicPr>
                  <a:picLocks noChangeAspect="1"/>
                </p:cNvPicPr>
                <p:nvPr/>
              </p:nvPicPr>
              <p:blipFill>
                <a:blip r:embed="rId10" cstate="print">
                  <a:duotone>
                    <a:prstClr val="black"/>
                    <a:srgbClr val="F9A131">
                      <a:tint val="45000"/>
                      <a:satMod val="400000"/>
                    </a:srgbClr>
                  </a:duotone>
                </a:blip>
                <a:stretch>
                  <a:fillRect/>
                </a:stretch>
              </p:blipFill>
              <p:spPr>
                <a:xfrm>
                  <a:off x="2158701" y="2488109"/>
                  <a:ext cx="270077" cy="270077"/>
                </a:xfrm>
                <a:prstGeom prst="rect">
                  <a:avLst/>
                </a:prstGeom>
              </p:spPr>
            </p:pic>
            <p:pic>
              <p:nvPicPr>
                <p:cNvPr id="33" name="Picture 89" descr="port.gif"/>
                <p:cNvPicPr>
                  <a:picLocks noChangeAspect="1"/>
                </p:cNvPicPr>
                <p:nvPr/>
              </p:nvPicPr>
              <p:blipFill>
                <a:blip r:embed="rId10" cstate="print">
                  <a:duotone>
                    <a:prstClr val="black"/>
                    <a:srgbClr val="F9A131">
                      <a:tint val="45000"/>
                      <a:satMod val="400000"/>
                    </a:srgbClr>
                  </a:duotone>
                </a:blip>
                <a:stretch>
                  <a:fillRect/>
                </a:stretch>
              </p:blipFill>
              <p:spPr>
                <a:xfrm>
                  <a:off x="2473227" y="2488109"/>
                  <a:ext cx="270077" cy="270077"/>
                </a:xfrm>
                <a:prstGeom prst="rect">
                  <a:avLst/>
                </a:prstGeom>
              </p:spPr>
            </p:pic>
            <p:pic>
              <p:nvPicPr>
                <p:cNvPr id="34" name="Picture 90" descr="firewall.png"/>
                <p:cNvPicPr>
                  <a:picLocks noChangeAspect="1"/>
                </p:cNvPicPr>
                <p:nvPr/>
              </p:nvPicPr>
              <p:blipFill>
                <a:blip r:embed="rId11" cstate="screen">
                  <a:duotone>
                    <a:srgbClr val="F9A131">
                      <a:shade val="45000"/>
                      <a:satMod val="135000"/>
                    </a:srgbClr>
                    <a:prstClr val="white"/>
                  </a:duotone>
                </a:blip>
                <a:stretch>
                  <a:fillRect/>
                </a:stretch>
              </p:blipFill>
              <p:spPr>
                <a:xfrm>
                  <a:off x="2598004" y="2080658"/>
                  <a:ext cx="368300" cy="368300"/>
                </a:xfrm>
                <a:prstGeom prst="rect">
                  <a:avLst/>
                </a:prstGeom>
              </p:spPr>
            </p:pic>
            <p:pic>
              <p:nvPicPr>
                <p:cNvPr id="35" name="Picture 91" descr="loadbalancer.gif"/>
                <p:cNvPicPr>
                  <a:picLocks noChangeAspect="1"/>
                </p:cNvPicPr>
                <p:nvPr/>
              </p:nvPicPr>
              <p:blipFill>
                <a:blip r:embed="rId12" cstate="print">
                  <a:clrChange>
                    <a:clrFrom>
                      <a:srgbClr val="FFFFFF"/>
                    </a:clrFrom>
                    <a:clrTo>
                      <a:srgbClr val="FFFFFF">
                        <a:alpha val="0"/>
                      </a:srgbClr>
                    </a:clrTo>
                  </a:clrChange>
                  <a:duotone>
                    <a:srgbClr val="F9A131">
                      <a:shade val="45000"/>
                      <a:satMod val="135000"/>
                    </a:srgbClr>
                    <a:prstClr val="white"/>
                  </a:duotone>
                </a:blip>
                <a:stretch>
                  <a:fillRect/>
                </a:stretch>
              </p:blipFill>
              <p:spPr>
                <a:xfrm>
                  <a:off x="2248754" y="2061608"/>
                  <a:ext cx="406400" cy="406400"/>
                </a:xfrm>
                <a:prstGeom prst="rect">
                  <a:avLst/>
                </a:prstGeom>
              </p:spPr>
            </p:pic>
          </p:grpSp>
          <p:sp>
            <p:nvSpPr>
              <p:cNvPr id="22" name="TextBox 21"/>
              <p:cNvSpPr txBox="1"/>
              <p:nvPr/>
            </p:nvSpPr>
            <p:spPr>
              <a:xfrm>
                <a:off x="972750" y="1270155"/>
                <a:ext cx="634621" cy="257787"/>
              </a:xfrm>
              <a:prstGeom prst="rect">
                <a:avLst/>
              </a:prstGeom>
              <a:noFill/>
            </p:spPr>
            <p:txBody>
              <a:bodyPr wrap="none">
                <a:spAutoFit/>
              </a:bodyPr>
              <a:lstStyle/>
              <a:p>
                <a:pPr eaLnBrk="1" fontAlgn="auto" hangingPunct="1">
                  <a:spcBef>
                    <a:spcPts val="0"/>
                  </a:spcBef>
                  <a:spcAft>
                    <a:spcPts val="0"/>
                  </a:spcAft>
                  <a:defRPr/>
                </a:pPr>
                <a:r>
                  <a:rPr lang="en-US" sz="1050" b="1" kern="0" dirty="0">
                    <a:solidFill>
                      <a:srgbClr val="FBAF41">
                        <a:lumMod val="50000"/>
                      </a:srgbClr>
                    </a:solidFill>
                    <a:latin typeface="+mn-lt"/>
                    <a:ea typeface="+mn-ea"/>
                  </a:rPr>
                  <a:t>LN1</a:t>
                </a:r>
                <a:endParaRPr lang="en-US" sz="1050" b="1" kern="0" dirty="0">
                  <a:solidFill>
                    <a:srgbClr val="FBAF41">
                      <a:lumMod val="50000"/>
                    </a:srgbClr>
                  </a:solidFill>
                  <a:latin typeface="+mn-lt"/>
                  <a:ea typeface="+mn-ea"/>
                </a:endParaRPr>
              </a:p>
            </p:txBody>
          </p:sp>
          <p:sp>
            <p:nvSpPr>
              <p:cNvPr id="23" name="TextBox 22"/>
              <p:cNvSpPr txBox="1"/>
              <p:nvPr/>
            </p:nvSpPr>
            <p:spPr>
              <a:xfrm>
                <a:off x="1946881" y="1270155"/>
                <a:ext cx="634623" cy="257787"/>
              </a:xfrm>
              <a:prstGeom prst="rect">
                <a:avLst/>
              </a:prstGeom>
              <a:noFill/>
            </p:spPr>
            <p:txBody>
              <a:bodyPr wrap="none">
                <a:spAutoFit/>
              </a:bodyPr>
              <a:lstStyle/>
              <a:p>
                <a:pPr eaLnBrk="1" fontAlgn="auto" hangingPunct="1">
                  <a:spcBef>
                    <a:spcPts val="0"/>
                  </a:spcBef>
                  <a:spcAft>
                    <a:spcPts val="0"/>
                  </a:spcAft>
                  <a:defRPr/>
                </a:pPr>
                <a:r>
                  <a:rPr lang="en-US" sz="1050" b="1" kern="0" dirty="0">
                    <a:solidFill>
                      <a:srgbClr val="FBAF41">
                        <a:lumMod val="50000"/>
                      </a:srgbClr>
                    </a:solidFill>
                    <a:latin typeface="+mn-lt"/>
                    <a:ea typeface="+mn-ea"/>
                  </a:rPr>
                  <a:t>LN2</a:t>
                </a:r>
                <a:endParaRPr lang="en-US" sz="1050" b="1" kern="0" dirty="0">
                  <a:solidFill>
                    <a:srgbClr val="FBAF41">
                      <a:lumMod val="50000"/>
                    </a:srgbClr>
                  </a:solidFill>
                  <a:latin typeface="+mn-lt"/>
                  <a:ea typeface="+mn-ea"/>
                </a:endParaRPr>
              </a:p>
            </p:txBody>
          </p:sp>
          <p:sp>
            <p:nvSpPr>
              <p:cNvPr id="24" name="TextBox 23"/>
              <p:cNvSpPr txBox="1"/>
              <p:nvPr/>
            </p:nvSpPr>
            <p:spPr>
              <a:xfrm>
                <a:off x="2947131" y="1270155"/>
                <a:ext cx="634621" cy="257787"/>
              </a:xfrm>
              <a:prstGeom prst="rect">
                <a:avLst/>
              </a:prstGeom>
              <a:noFill/>
            </p:spPr>
            <p:txBody>
              <a:bodyPr wrap="none">
                <a:spAutoFit/>
              </a:bodyPr>
              <a:lstStyle/>
              <a:p>
                <a:pPr eaLnBrk="1" fontAlgn="auto" hangingPunct="1">
                  <a:spcBef>
                    <a:spcPts val="0"/>
                  </a:spcBef>
                  <a:spcAft>
                    <a:spcPts val="0"/>
                  </a:spcAft>
                  <a:defRPr/>
                </a:pPr>
                <a:r>
                  <a:rPr lang="en-US" sz="1050" b="1" kern="0" dirty="0">
                    <a:solidFill>
                      <a:srgbClr val="FBAF41">
                        <a:lumMod val="50000"/>
                      </a:srgbClr>
                    </a:solidFill>
                    <a:latin typeface="+mn-lt"/>
                    <a:ea typeface="+mn-ea"/>
                  </a:rPr>
                  <a:t>LN3</a:t>
                </a:r>
                <a:endParaRPr lang="en-US" sz="1050" b="1" kern="0" dirty="0">
                  <a:solidFill>
                    <a:srgbClr val="FBAF41">
                      <a:lumMod val="50000"/>
                    </a:srgbClr>
                  </a:solidFill>
                  <a:latin typeface="+mn-lt"/>
                  <a:ea typeface="+mn-ea"/>
                </a:endParaRPr>
              </a:p>
            </p:txBody>
          </p:sp>
        </p:grpSp>
        <p:sp>
          <p:nvSpPr>
            <p:cNvPr id="11" name="矩形 10"/>
            <p:cNvSpPr/>
            <p:nvPr/>
          </p:nvSpPr>
          <p:spPr bwMode="auto">
            <a:xfrm>
              <a:off x="35496" y="817524"/>
              <a:ext cx="2879560" cy="1919963"/>
            </a:xfrm>
            <a:prstGeom prst="rect">
              <a:avLst/>
            </a:prstGeom>
            <a:noFill/>
            <a:ln w="28575">
              <a:solidFill>
                <a:srgbClr val="0070C0"/>
              </a:solidFill>
            </a:ln>
            <a:effectLst>
              <a:outerShdw blurRad="50800" dist="38100" dir="2700000" algn="tl" rotWithShape="0">
                <a:prstClr val="black">
                  <a:alpha val="40000"/>
                </a:prstClr>
              </a:outerShdw>
            </a:effectLst>
          </p:spPr>
          <p:txBody>
            <a:bodyPr/>
            <a:lstStyle/>
            <a:p>
              <a:pPr eaLnBrk="1" hangingPunct="1">
                <a:buClr>
                  <a:srgbClr val="CC9900"/>
                </a:buClr>
                <a:buFont typeface="Wingdings" panose="05000000000000000000" pitchFamily="2" charset="2"/>
                <a:buChar char="n"/>
                <a:defRPr/>
              </a:pPr>
              <a:endParaRPr lang="zh-CN" altLang="en-US" b="1">
                <a:solidFill>
                  <a:srgbClr val="B2B2B2"/>
                </a:solidFill>
                <a:latin typeface="+mn-lt"/>
                <a:ea typeface="+mn-ea"/>
              </a:endParaRPr>
            </a:p>
          </p:txBody>
        </p:sp>
        <p:sp>
          <p:nvSpPr>
            <p:cNvPr id="77835" name="TextBox 11"/>
            <p:cNvSpPr txBox="1">
              <a:spLocks noChangeArrowheads="1"/>
            </p:cNvSpPr>
            <p:nvPr/>
          </p:nvSpPr>
          <p:spPr bwMode="auto">
            <a:xfrm>
              <a:off x="179657" y="817524"/>
              <a:ext cx="2520071" cy="2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400" b="1" dirty="0" smtClean="0">
                  <a:solidFill>
                    <a:srgbClr val="2D2015"/>
                  </a:solidFill>
                  <a:latin typeface="+mn-lt"/>
                  <a:ea typeface="+mn-ea"/>
                </a:rPr>
                <a:t>逻辑网络与物理网络解藕</a:t>
              </a:r>
              <a:endParaRPr lang="zh-CN" altLang="en-US" sz="1400" b="1" dirty="0" smtClean="0">
                <a:solidFill>
                  <a:srgbClr val="2D2015"/>
                </a:solidFill>
                <a:latin typeface="+mn-lt"/>
                <a:ea typeface="+mn-ea"/>
              </a:endParaRPr>
            </a:p>
          </p:txBody>
        </p:sp>
        <p:sp>
          <p:nvSpPr>
            <p:cNvPr id="13" name="矩形 12"/>
            <p:cNvSpPr/>
            <p:nvPr/>
          </p:nvSpPr>
          <p:spPr bwMode="auto">
            <a:xfrm>
              <a:off x="2988049" y="817524"/>
              <a:ext cx="2879560" cy="1919963"/>
            </a:xfrm>
            <a:prstGeom prst="rect">
              <a:avLst/>
            </a:prstGeom>
            <a:noFill/>
            <a:ln w="28575">
              <a:solidFill>
                <a:srgbClr val="0070C0"/>
              </a:solidFill>
            </a:ln>
            <a:effectLst>
              <a:outerShdw blurRad="50800" dist="38100" dir="2700000" algn="tl" rotWithShape="0">
                <a:prstClr val="black">
                  <a:alpha val="40000"/>
                </a:prstClr>
              </a:outerShdw>
            </a:effectLst>
          </p:spPr>
          <p:txBody>
            <a:bodyPr/>
            <a:lstStyle/>
            <a:p>
              <a:pPr eaLnBrk="1" hangingPunct="1">
                <a:buClr>
                  <a:srgbClr val="CC9900"/>
                </a:buClr>
                <a:buFont typeface="Wingdings" panose="05000000000000000000" pitchFamily="2" charset="2"/>
                <a:buChar char="n"/>
                <a:defRPr/>
              </a:pPr>
              <a:endParaRPr lang="zh-CN" altLang="en-US" b="1">
                <a:solidFill>
                  <a:srgbClr val="B2B2B2"/>
                </a:solidFill>
                <a:latin typeface="+mn-lt"/>
                <a:ea typeface="+mn-ea"/>
              </a:endParaRPr>
            </a:p>
          </p:txBody>
        </p:sp>
        <p:sp>
          <p:nvSpPr>
            <p:cNvPr id="14" name="矩形 13"/>
            <p:cNvSpPr/>
            <p:nvPr/>
          </p:nvSpPr>
          <p:spPr bwMode="auto">
            <a:xfrm>
              <a:off x="5940602" y="817524"/>
              <a:ext cx="3023721" cy="1919963"/>
            </a:xfrm>
            <a:prstGeom prst="rect">
              <a:avLst/>
            </a:prstGeom>
            <a:noFill/>
            <a:ln w="28575">
              <a:solidFill>
                <a:srgbClr val="0070C0"/>
              </a:solidFill>
            </a:ln>
            <a:effectLst>
              <a:outerShdw blurRad="50800" dist="38100" dir="2700000" algn="tl" rotWithShape="0">
                <a:prstClr val="black">
                  <a:alpha val="40000"/>
                </a:prstClr>
              </a:outerShdw>
            </a:effectLst>
          </p:spPr>
          <p:txBody>
            <a:bodyPr/>
            <a:lstStyle/>
            <a:p>
              <a:pPr eaLnBrk="1" hangingPunct="1">
                <a:buClr>
                  <a:srgbClr val="CC9900"/>
                </a:buClr>
                <a:buFont typeface="Wingdings" panose="05000000000000000000" pitchFamily="2" charset="2"/>
                <a:buChar char="n"/>
                <a:defRPr/>
              </a:pPr>
              <a:endParaRPr lang="zh-CN" altLang="en-US" b="1">
                <a:solidFill>
                  <a:srgbClr val="B2B2B2"/>
                </a:solidFill>
                <a:latin typeface="+mn-lt"/>
                <a:ea typeface="+mn-ea"/>
              </a:endParaRPr>
            </a:p>
          </p:txBody>
        </p:sp>
      </p:grpSp>
      <p:sp>
        <p:nvSpPr>
          <p:cNvPr id="77828" name="矩形 227"/>
          <p:cNvSpPr>
            <a:spLocks noChangeArrowheads="1"/>
          </p:cNvSpPr>
          <p:nvPr/>
        </p:nvSpPr>
        <p:spPr bwMode="auto">
          <a:xfrm>
            <a:off x="719138" y="4271963"/>
            <a:ext cx="79565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spcBef>
                <a:spcPts val="600"/>
              </a:spcBef>
              <a:buFont typeface="Wingdings" panose="05000000000000000000" pitchFamily="2" charset="2"/>
              <a:buChar char="u"/>
              <a:defRPr/>
            </a:pPr>
            <a:r>
              <a:rPr lang="zh-CN" altLang="en-US" sz="2000" b="1" dirty="0" smtClean="0">
                <a:solidFill>
                  <a:srgbClr val="990000"/>
                </a:solidFill>
                <a:latin typeface="+mn-lt"/>
                <a:ea typeface="+mn-ea"/>
              </a:rPr>
              <a:t>应用价值</a:t>
            </a:r>
            <a:endParaRPr lang="en-US" altLang="zh-CN" sz="2000" b="1" dirty="0" smtClean="0">
              <a:solidFill>
                <a:srgbClr val="990000"/>
              </a:solidFill>
              <a:latin typeface="+mn-lt"/>
              <a:ea typeface="+mn-ea"/>
            </a:endParaRPr>
          </a:p>
          <a:p>
            <a:pPr eaLnBrk="1" hangingPunct="1">
              <a:spcBef>
                <a:spcPts val="600"/>
              </a:spcBef>
              <a:buFont typeface="Arial" panose="020B0604020202020204" pitchFamily="34" charset="0"/>
              <a:buChar char="•"/>
              <a:defRPr/>
            </a:pPr>
            <a:r>
              <a:rPr lang="zh-CN" altLang="en-US" sz="1400" dirty="0" smtClean="0">
                <a:latin typeface="+mn-lt"/>
                <a:ea typeface="+mn-ea"/>
              </a:rPr>
              <a:t>虚拟网络与物理网络</a:t>
            </a:r>
            <a:r>
              <a:rPr lang="zh-CN" altLang="en-US" sz="1600" dirty="0" smtClean="0">
                <a:solidFill>
                  <a:srgbClr val="C00000"/>
                </a:solidFill>
                <a:latin typeface="+mn-lt"/>
                <a:ea typeface="+mn-ea"/>
              </a:rPr>
              <a:t>解耦</a:t>
            </a:r>
            <a:r>
              <a:rPr lang="zh-CN" altLang="en-US" sz="1400" dirty="0" smtClean="0">
                <a:latin typeface="+mn-lt"/>
                <a:ea typeface="+mn-ea"/>
              </a:rPr>
              <a:t>（物理交换机的配置）；</a:t>
            </a:r>
            <a:endParaRPr lang="en-US" altLang="zh-CN" sz="1400" dirty="0" smtClean="0">
              <a:latin typeface="+mn-lt"/>
              <a:ea typeface="+mn-ea"/>
            </a:endParaRPr>
          </a:p>
          <a:p>
            <a:pPr eaLnBrk="1" hangingPunct="1">
              <a:spcBef>
                <a:spcPts val="600"/>
              </a:spcBef>
              <a:buFont typeface="Arial" panose="020B0604020202020204" pitchFamily="34" charset="0"/>
              <a:buChar char="•"/>
              <a:defRPr/>
            </a:pPr>
            <a:r>
              <a:rPr lang="zh-CN" altLang="en-US" sz="1400" dirty="0" smtClean="0">
                <a:latin typeface="+mn-lt"/>
                <a:ea typeface="+mn-ea"/>
              </a:rPr>
              <a:t>避免骨干网络改造（需支持</a:t>
            </a:r>
            <a:r>
              <a:rPr lang="en-US" altLang="zh-CN" sz="1400" dirty="0" smtClean="0">
                <a:latin typeface="+mn-lt"/>
                <a:ea typeface="+mn-ea"/>
              </a:rPr>
              <a:t>TRILL</a:t>
            </a:r>
            <a:r>
              <a:rPr lang="zh-CN" altLang="en-US" sz="1400" dirty="0" smtClean="0">
                <a:latin typeface="+mn-lt"/>
                <a:ea typeface="+mn-ea"/>
              </a:rPr>
              <a:t>、</a:t>
            </a:r>
            <a:r>
              <a:rPr lang="en-US" altLang="zh-CN" sz="1400" dirty="0" smtClean="0">
                <a:latin typeface="+mn-lt"/>
                <a:ea typeface="+mn-ea"/>
              </a:rPr>
              <a:t>MAC</a:t>
            </a:r>
            <a:r>
              <a:rPr lang="zh-CN" altLang="en-US" sz="1400" dirty="0" smtClean="0">
                <a:latin typeface="+mn-lt"/>
                <a:ea typeface="+mn-ea"/>
              </a:rPr>
              <a:t>容量不足等原因</a:t>
            </a:r>
            <a:r>
              <a:rPr lang="en-US" altLang="zh-CN" sz="1400" dirty="0" smtClean="0">
                <a:latin typeface="+mn-lt"/>
                <a:ea typeface="+mn-ea"/>
              </a:rPr>
              <a:t>)</a:t>
            </a:r>
            <a:r>
              <a:rPr lang="zh-CN" altLang="en-US" sz="1400" dirty="0" smtClean="0">
                <a:latin typeface="+mn-lt"/>
                <a:ea typeface="+mn-ea"/>
              </a:rPr>
              <a:t>，骨干网络设备</a:t>
            </a:r>
            <a:r>
              <a:rPr lang="zh-CN" altLang="en-US" sz="1600" dirty="0" smtClean="0">
                <a:solidFill>
                  <a:srgbClr val="C00000"/>
                </a:solidFill>
                <a:latin typeface="+mn-lt"/>
                <a:ea typeface="+mn-ea"/>
              </a:rPr>
              <a:t>可利旧</a:t>
            </a:r>
            <a:r>
              <a:rPr lang="zh-CN" altLang="en-US" sz="1400" dirty="0" smtClean="0">
                <a:latin typeface="+mn-lt"/>
                <a:ea typeface="+mn-ea"/>
              </a:rPr>
              <a:t>；</a:t>
            </a:r>
            <a:endParaRPr lang="en-US" altLang="zh-CN" sz="1400" dirty="0" smtClean="0">
              <a:latin typeface="+mn-lt"/>
              <a:ea typeface="+mn-ea"/>
            </a:endParaRPr>
          </a:p>
          <a:p>
            <a:pPr eaLnBrk="1" hangingPunct="1">
              <a:spcBef>
                <a:spcPts val="600"/>
              </a:spcBef>
              <a:buFont typeface="Arial" panose="020B0604020202020204" pitchFamily="34" charset="0"/>
              <a:buChar char="•"/>
              <a:defRPr/>
            </a:pPr>
            <a:r>
              <a:rPr lang="zh-CN" altLang="en-US" sz="1400" dirty="0" smtClean="0">
                <a:latin typeface="+mn-lt"/>
                <a:ea typeface="+mn-ea"/>
              </a:rPr>
              <a:t>满求多租户场景，</a:t>
            </a:r>
            <a:r>
              <a:rPr lang="zh-CN" altLang="en-US" sz="1600" dirty="0" smtClean="0">
                <a:solidFill>
                  <a:srgbClr val="C00000"/>
                </a:solidFill>
                <a:latin typeface="+mn-lt"/>
                <a:ea typeface="+mn-ea"/>
              </a:rPr>
              <a:t>最大支持</a:t>
            </a:r>
            <a:r>
              <a:rPr lang="en-US" altLang="zh-CN" sz="1600" dirty="0" smtClean="0">
                <a:solidFill>
                  <a:srgbClr val="C00000"/>
                </a:solidFill>
                <a:latin typeface="+mn-lt"/>
                <a:ea typeface="+mn-ea"/>
              </a:rPr>
              <a:t>16M </a:t>
            </a:r>
            <a:r>
              <a:rPr lang="en-US" altLang="zh-CN" sz="1400" dirty="0" smtClean="0">
                <a:latin typeface="+mn-lt"/>
                <a:ea typeface="+mn-ea"/>
              </a:rPr>
              <a:t>VNI</a:t>
            </a:r>
            <a:r>
              <a:rPr lang="zh-CN" altLang="en-US" sz="1400" dirty="0" smtClean="0">
                <a:latin typeface="+mn-lt"/>
                <a:ea typeface="+mn-ea"/>
              </a:rPr>
              <a:t>（而当前</a:t>
            </a:r>
            <a:r>
              <a:rPr lang="en-US" altLang="zh-CN" sz="1400" dirty="0" smtClean="0">
                <a:latin typeface="+mn-lt"/>
                <a:ea typeface="+mn-ea"/>
              </a:rPr>
              <a:t>VLAN</a:t>
            </a:r>
            <a:r>
              <a:rPr lang="zh-CN" altLang="en-US" sz="1400" dirty="0" smtClean="0">
                <a:latin typeface="+mn-lt"/>
                <a:ea typeface="+mn-ea"/>
              </a:rPr>
              <a:t>仅支持</a:t>
            </a:r>
            <a:r>
              <a:rPr lang="en-US" altLang="zh-CN" sz="1400" dirty="0" smtClean="0">
                <a:latin typeface="+mn-lt"/>
                <a:ea typeface="+mn-ea"/>
              </a:rPr>
              <a:t>4K</a:t>
            </a:r>
            <a:r>
              <a:rPr lang="zh-CN" altLang="en-US" sz="1400" dirty="0" smtClean="0">
                <a:latin typeface="+mn-lt"/>
                <a:ea typeface="+mn-ea"/>
              </a:rPr>
              <a:t>）；</a:t>
            </a:r>
            <a:endParaRPr lang="en-US" altLang="zh-CN" sz="1400" dirty="0" smtClean="0">
              <a:latin typeface="+mn-lt"/>
              <a:ea typeface="+mn-ea"/>
            </a:endParaRPr>
          </a:p>
          <a:p>
            <a:pPr eaLnBrk="1" hangingPunct="1">
              <a:spcBef>
                <a:spcPts val="600"/>
              </a:spcBef>
              <a:buFont typeface="Arial" panose="020B0604020202020204" pitchFamily="34" charset="0"/>
              <a:buChar char="•"/>
              <a:defRPr/>
            </a:pPr>
            <a:r>
              <a:rPr lang="zh-CN" altLang="en-US" sz="1400" dirty="0" smtClean="0">
                <a:latin typeface="+mn-lt"/>
                <a:ea typeface="+mn-ea"/>
              </a:rPr>
              <a:t>虚拟机迁移</a:t>
            </a:r>
            <a:r>
              <a:rPr lang="zh-CN" altLang="en-US" sz="1600" dirty="0" smtClean="0">
                <a:solidFill>
                  <a:srgbClr val="C00000"/>
                </a:solidFill>
                <a:latin typeface="+mn-lt"/>
                <a:ea typeface="+mn-ea"/>
              </a:rPr>
              <a:t>可跨物理三层网络迁移</a:t>
            </a:r>
            <a:r>
              <a:rPr lang="zh-CN" altLang="en-US" sz="1400" dirty="0" smtClean="0">
                <a:latin typeface="+mn-lt"/>
                <a:ea typeface="+mn-ea"/>
              </a:rPr>
              <a:t>，方便实现异地容灾、备份</a:t>
            </a:r>
            <a:r>
              <a:rPr lang="en-US" altLang="zh-CN" sz="1400" dirty="0" smtClean="0">
                <a:latin typeface="+mn-lt"/>
                <a:ea typeface="+mn-ea"/>
              </a:rPr>
              <a:t>(</a:t>
            </a:r>
            <a:r>
              <a:rPr lang="zh-CN" altLang="en-US" sz="1400" dirty="0" smtClean="0">
                <a:latin typeface="+mn-lt"/>
                <a:ea typeface="+mn-ea"/>
              </a:rPr>
              <a:t>需要</a:t>
            </a:r>
            <a:r>
              <a:rPr lang="en-US" altLang="zh-CN" sz="1400" dirty="0" smtClean="0">
                <a:latin typeface="+mn-lt"/>
                <a:ea typeface="+mn-ea"/>
              </a:rPr>
              <a:t>VIS</a:t>
            </a:r>
            <a:r>
              <a:rPr lang="zh-CN" altLang="en-US" sz="1400" dirty="0" smtClean="0">
                <a:latin typeface="+mn-lt"/>
                <a:ea typeface="+mn-ea"/>
              </a:rPr>
              <a:t>异地双活存储支持）。</a:t>
            </a:r>
            <a:endParaRPr lang="en-US" altLang="zh-CN" sz="1400" dirty="0" smtClean="0">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组合 123"/>
          <p:cNvGrpSpPr/>
          <p:nvPr/>
        </p:nvGrpSpPr>
        <p:grpSpPr bwMode="auto">
          <a:xfrm>
            <a:off x="7564438" y="1062794"/>
            <a:ext cx="554037" cy="938212"/>
            <a:chOff x="2060575" y="919225"/>
            <a:chExt cx="554470" cy="781421"/>
          </a:xfrm>
        </p:grpSpPr>
        <p:grpSp>
          <p:nvGrpSpPr>
            <p:cNvPr id="80017" name="组合 14"/>
            <p:cNvGrpSpPr/>
            <p:nvPr/>
          </p:nvGrpSpPr>
          <p:grpSpPr bwMode="auto">
            <a:xfrm>
              <a:off x="2060575" y="919225"/>
              <a:ext cx="554470" cy="781421"/>
              <a:chOff x="1095375" y="1203750"/>
              <a:chExt cx="485775" cy="815181"/>
            </a:xfrm>
          </p:grpSpPr>
          <p:sp>
            <p:nvSpPr>
              <p:cNvPr id="80019"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80020" name="TextBox 170"/>
              <p:cNvSpPr txBox="1">
                <a:spLocks noChangeArrowheads="1"/>
              </p:cNvSpPr>
              <p:nvPr/>
            </p:nvSpPr>
            <p:spPr bwMode="auto">
              <a:xfrm>
                <a:off x="1095375" y="1279612"/>
                <a:ext cx="485775" cy="22758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80018" name="图片 52"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9583" y="1298862"/>
              <a:ext cx="508143" cy="36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875" name="组合 128"/>
          <p:cNvGrpSpPr/>
          <p:nvPr/>
        </p:nvGrpSpPr>
        <p:grpSpPr bwMode="auto">
          <a:xfrm>
            <a:off x="8159750" y="1067556"/>
            <a:ext cx="554038" cy="938213"/>
            <a:chOff x="2999220" y="673307"/>
            <a:chExt cx="554470" cy="781421"/>
          </a:xfrm>
        </p:grpSpPr>
        <p:grpSp>
          <p:nvGrpSpPr>
            <p:cNvPr id="80013" name="组合 14"/>
            <p:cNvGrpSpPr/>
            <p:nvPr/>
          </p:nvGrpSpPr>
          <p:grpSpPr bwMode="auto">
            <a:xfrm>
              <a:off x="2999220" y="673307"/>
              <a:ext cx="554470" cy="781421"/>
              <a:chOff x="1095375" y="1203750"/>
              <a:chExt cx="485775" cy="815181"/>
            </a:xfrm>
          </p:grpSpPr>
          <p:sp>
            <p:nvSpPr>
              <p:cNvPr id="80015"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80016" name="TextBox 170"/>
              <p:cNvSpPr txBox="1">
                <a:spLocks noChangeArrowheads="1"/>
              </p:cNvSpPr>
              <p:nvPr/>
            </p:nvSpPr>
            <p:spPr bwMode="auto">
              <a:xfrm>
                <a:off x="1095375" y="1279613"/>
                <a:ext cx="485775" cy="227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8001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9919" y="1018309"/>
              <a:ext cx="472209" cy="4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876" name="组合 111"/>
          <p:cNvGrpSpPr/>
          <p:nvPr/>
        </p:nvGrpSpPr>
        <p:grpSpPr bwMode="auto">
          <a:xfrm>
            <a:off x="2060575" y="1154869"/>
            <a:ext cx="554038" cy="938212"/>
            <a:chOff x="2060575" y="919225"/>
            <a:chExt cx="554470" cy="781421"/>
          </a:xfrm>
        </p:grpSpPr>
        <p:grpSp>
          <p:nvGrpSpPr>
            <p:cNvPr id="80009" name="组合 14"/>
            <p:cNvGrpSpPr/>
            <p:nvPr/>
          </p:nvGrpSpPr>
          <p:grpSpPr bwMode="auto">
            <a:xfrm>
              <a:off x="2060575" y="919225"/>
              <a:ext cx="554470" cy="781421"/>
              <a:chOff x="1095375" y="1203750"/>
              <a:chExt cx="485775" cy="815181"/>
            </a:xfrm>
          </p:grpSpPr>
          <p:sp>
            <p:nvSpPr>
              <p:cNvPr id="80011"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80012" name="TextBox 170"/>
              <p:cNvSpPr txBox="1">
                <a:spLocks noChangeArrowheads="1"/>
              </p:cNvSpPr>
              <p:nvPr/>
            </p:nvSpPr>
            <p:spPr bwMode="auto">
              <a:xfrm>
                <a:off x="1095375" y="1279612"/>
                <a:ext cx="485775" cy="22758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80010" name="图片 52"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9583" y="1298862"/>
              <a:ext cx="508143" cy="36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877" name="组合 238"/>
          <p:cNvGrpSpPr/>
          <p:nvPr/>
        </p:nvGrpSpPr>
        <p:grpSpPr bwMode="auto">
          <a:xfrm>
            <a:off x="755650" y="1144828"/>
            <a:ext cx="2520950" cy="2594492"/>
            <a:chOff x="611560" y="981841"/>
            <a:chExt cx="2520280" cy="2162216"/>
          </a:xfrm>
        </p:grpSpPr>
        <p:sp>
          <p:nvSpPr>
            <p:cNvPr id="143" name="Rounded Rectangle 72"/>
            <p:cNvSpPr/>
            <p:nvPr/>
          </p:nvSpPr>
          <p:spPr bwMode="auto">
            <a:xfrm>
              <a:off x="611560" y="992856"/>
              <a:ext cx="1152128" cy="784523"/>
            </a:xfrm>
            <a:prstGeom prst="roundRect">
              <a:avLst/>
            </a:prstGeom>
            <a:solidFill>
              <a:schemeClr val="accent5">
                <a:lumMod val="90000"/>
              </a:schemeClr>
            </a:solidFill>
            <a:ln>
              <a:solidFill>
                <a:schemeClr val="accent5">
                  <a:lumMod val="90000"/>
                </a:schemeClr>
              </a:solidFill>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144" name="Rounded Rectangle 72"/>
            <p:cNvSpPr/>
            <p:nvPr/>
          </p:nvSpPr>
          <p:spPr bwMode="auto">
            <a:xfrm>
              <a:off x="611560" y="1849388"/>
              <a:ext cx="2232248" cy="504056"/>
            </a:xfrm>
            <a:prstGeom prst="roundRect">
              <a:avLst/>
            </a:prstGeom>
            <a:solidFill>
              <a:schemeClr val="accent5">
                <a:lumMod val="90000"/>
              </a:schemeClr>
            </a:solidFill>
            <a:ln>
              <a:solidFill>
                <a:schemeClr val="accent5">
                  <a:lumMod val="90000"/>
                </a:schemeClr>
              </a:solidFill>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79998" name="Rectangle 126"/>
            <p:cNvSpPr>
              <a:spLocks noChangeArrowheads="1"/>
            </p:cNvSpPr>
            <p:nvPr/>
          </p:nvSpPr>
          <p:spPr bwMode="auto">
            <a:xfrm>
              <a:off x="1430492" y="1974523"/>
              <a:ext cx="1331559" cy="15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08050">
                <a:defRPr sz="1000">
                  <a:solidFill>
                    <a:schemeClr val="tx1"/>
                  </a:solidFill>
                  <a:latin typeface="FrutigerNext LT Regular"/>
                  <a:ea typeface="宋体" panose="02010600030101010101" pitchFamily="2" charset="-122"/>
                </a:defRPr>
              </a:lvl1pPr>
              <a:lvl2pPr marL="742950" indent="-285750" defTabSz="908050">
                <a:defRPr sz="1000">
                  <a:solidFill>
                    <a:schemeClr val="tx1"/>
                  </a:solidFill>
                  <a:latin typeface="FrutigerNext LT Regular"/>
                  <a:ea typeface="宋体" panose="02010600030101010101" pitchFamily="2" charset="-122"/>
                </a:defRPr>
              </a:lvl2pPr>
              <a:lvl3pPr marL="1143000" indent="-228600" defTabSz="908050">
                <a:defRPr sz="1000">
                  <a:solidFill>
                    <a:schemeClr val="tx1"/>
                  </a:solidFill>
                  <a:latin typeface="FrutigerNext LT Regular"/>
                  <a:ea typeface="宋体" panose="02010600030101010101" pitchFamily="2" charset="-122"/>
                </a:defRPr>
              </a:lvl3pPr>
              <a:lvl4pPr marL="1600200" indent="-228600" defTabSz="908050">
                <a:defRPr sz="1000">
                  <a:solidFill>
                    <a:schemeClr val="tx1"/>
                  </a:solidFill>
                  <a:latin typeface="FrutigerNext LT Regular"/>
                  <a:ea typeface="宋体" panose="02010600030101010101" pitchFamily="2" charset="-122"/>
                </a:defRPr>
              </a:lvl4pPr>
              <a:lvl5pPr marL="2057400" indent="-228600" defTabSz="908050">
                <a:defRPr sz="1000">
                  <a:solidFill>
                    <a:schemeClr val="tx1"/>
                  </a:solidFill>
                  <a:latin typeface="FrutigerNext LT Regular"/>
                  <a:ea typeface="宋体" panose="02010600030101010101" pitchFamily="2" charset="-122"/>
                </a:defRPr>
              </a:lvl5pPr>
              <a:lvl6pPr marL="25146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rgbClr val="000000"/>
                  </a:solidFill>
                  <a:latin typeface="+mn-lt"/>
                  <a:ea typeface="+mn-ea"/>
                  <a:cs typeface="Arial" panose="020B0604020202020204" pitchFamily="34" charset="0"/>
                </a:rPr>
                <a:t>FusionCompute</a:t>
              </a:r>
              <a:endParaRPr lang="zh-CN" altLang="zh-CN" sz="1200" b="1" smtClean="0">
                <a:solidFill>
                  <a:srgbClr val="000000"/>
                </a:solidFill>
                <a:latin typeface="+mn-lt"/>
                <a:ea typeface="+mn-ea"/>
                <a:cs typeface="Arial" panose="020B0604020202020204" pitchFamily="34" charset="0"/>
              </a:endParaRPr>
            </a:p>
          </p:txBody>
        </p:sp>
        <p:sp>
          <p:nvSpPr>
            <p:cNvPr id="157" name="Rounded Rectangle 72"/>
            <p:cNvSpPr/>
            <p:nvPr/>
          </p:nvSpPr>
          <p:spPr bwMode="auto">
            <a:xfrm>
              <a:off x="611560" y="2425453"/>
              <a:ext cx="2232247" cy="718604"/>
            </a:xfrm>
            <a:prstGeom prst="roundRect">
              <a:avLst/>
            </a:prstGeom>
            <a:ln>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pic>
          <p:nvPicPr>
            <p:cNvPr id="80002" name="Picture 223" descr="F:\03-胶片写作\02-how_to_beat\素材\网卡.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933" y="2496049"/>
              <a:ext cx="93610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3" name="TextBox 304"/>
            <p:cNvSpPr txBox="1">
              <a:spLocks noChangeArrowheads="1"/>
            </p:cNvSpPr>
            <p:nvPr/>
          </p:nvSpPr>
          <p:spPr bwMode="auto">
            <a:xfrm>
              <a:off x="913106" y="981841"/>
              <a:ext cx="791951" cy="2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200" b="1" dirty="0" smtClean="0">
                  <a:solidFill>
                    <a:srgbClr val="000000"/>
                  </a:solidFill>
                  <a:latin typeface="+mn-lt"/>
                  <a:ea typeface="+mn-ea"/>
                  <a:cs typeface="Arial" panose="020B0604020202020204" pitchFamily="34" charset="0"/>
                </a:rPr>
                <a:t>控制域</a:t>
              </a:r>
              <a:endParaRPr lang="zh-CN" altLang="en-US" sz="1200" b="1" dirty="0" smtClean="0">
                <a:solidFill>
                  <a:srgbClr val="000000"/>
                </a:solidFill>
                <a:latin typeface="+mn-lt"/>
                <a:ea typeface="+mn-ea"/>
                <a:cs typeface="Arial" panose="020B0604020202020204" pitchFamily="34" charset="0"/>
              </a:endParaRPr>
            </a:p>
          </p:txBody>
        </p:sp>
        <p:sp>
          <p:nvSpPr>
            <p:cNvPr id="80004" name="左右箭头 230"/>
            <p:cNvSpPr>
              <a:spLocks noChangeArrowheads="1"/>
            </p:cNvSpPr>
            <p:nvPr/>
          </p:nvSpPr>
          <p:spPr bwMode="auto">
            <a:xfrm>
              <a:off x="1547936" y="1417539"/>
              <a:ext cx="431685" cy="144208"/>
            </a:xfrm>
            <a:prstGeom prst="leftRightArrow">
              <a:avLst>
                <a:gd name="adj1" fmla="val 50000"/>
                <a:gd name="adj2" fmla="val 50000"/>
              </a:avLst>
            </a:prstGeom>
            <a:solidFill>
              <a:srgbClr val="C00000"/>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80005" name="左右箭头 231"/>
            <p:cNvSpPr>
              <a:spLocks noChangeArrowheads="1"/>
            </p:cNvSpPr>
            <p:nvPr/>
          </p:nvSpPr>
          <p:spPr bwMode="auto">
            <a:xfrm>
              <a:off x="1547936" y="1561747"/>
              <a:ext cx="936376" cy="144207"/>
            </a:xfrm>
            <a:prstGeom prst="leftRightArrow">
              <a:avLst>
                <a:gd name="adj1" fmla="val 50000"/>
                <a:gd name="adj2" fmla="val 50014"/>
              </a:avLst>
            </a:prstGeom>
            <a:solidFill>
              <a:srgbClr val="C00000"/>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80006" name="TextBox 304"/>
            <p:cNvSpPr txBox="1">
              <a:spLocks noChangeArrowheads="1"/>
            </p:cNvSpPr>
            <p:nvPr/>
          </p:nvSpPr>
          <p:spPr bwMode="auto">
            <a:xfrm>
              <a:off x="2268470" y="1531317"/>
              <a:ext cx="863370" cy="21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endParaRPr lang="zh-CN" altLang="en-US" sz="1100" b="1" smtClean="0">
                <a:solidFill>
                  <a:srgbClr val="000000"/>
                </a:solidFill>
                <a:latin typeface="+mn-lt"/>
                <a:ea typeface="+mn-ea"/>
                <a:cs typeface="Arial" panose="020B0604020202020204" pitchFamily="34" charset="0"/>
              </a:endParaRPr>
            </a:p>
          </p:txBody>
        </p:sp>
        <p:sp>
          <p:nvSpPr>
            <p:cNvPr id="80007" name="下箭头标注 236"/>
            <p:cNvSpPr>
              <a:spLocks noChangeArrowheads="1"/>
            </p:cNvSpPr>
            <p:nvPr/>
          </p:nvSpPr>
          <p:spPr bwMode="auto">
            <a:xfrm>
              <a:off x="1043245" y="1343451"/>
              <a:ext cx="504691" cy="1225100"/>
            </a:xfrm>
            <a:prstGeom prst="downArrowCallout">
              <a:avLst>
                <a:gd name="adj1" fmla="val 25000"/>
                <a:gd name="adj2" fmla="val 25000"/>
                <a:gd name="adj3" fmla="val 25004"/>
                <a:gd name="adj4" fmla="val 30681"/>
              </a:avLst>
            </a:prstGeom>
            <a:solidFill>
              <a:srgbClr val="C00000"/>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80008" name="TextBox 303"/>
            <p:cNvSpPr txBox="1">
              <a:spLocks noChangeArrowheads="1"/>
            </p:cNvSpPr>
            <p:nvPr/>
          </p:nvSpPr>
          <p:spPr bwMode="auto">
            <a:xfrm>
              <a:off x="970240" y="1343451"/>
              <a:ext cx="649115" cy="28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800" b="1" smtClean="0">
                  <a:solidFill>
                    <a:srgbClr val="000000"/>
                  </a:solidFill>
                  <a:latin typeface="+mn-lt"/>
                  <a:ea typeface="+mn-ea"/>
                  <a:cs typeface="Arial" panose="020B0604020202020204" pitchFamily="34" charset="0"/>
                </a:rPr>
                <a:t>VIF</a:t>
              </a:r>
              <a:endParaRPr lang="en-US" altLang="zh-CN" sz="800" b="1" smtClean="0">
                <a:solidFill>
                  <a:srgbClr val="000000"/>
                </a:solidFill>
                <a:latin typeface="+mn-lt"/>
                <a:ea typeface="+mn-ea"/>
                <a:cs typeface="Arial" panose="020B0604020202020204" pitchFamily="34" charset="0"/>
              </a:endParaRPr>
            </a:p>
            <a:p>
              <a:pPr algn="ctr" eaLnBrk="1" hangingPunct="1">
                <a:defRPr/>
              </a:pPr>
              <a:r>
                <a:rPr lang="en-US" altLang="zh-CN" sz="800" b="1" smtClean="0">
                  <a:solidFill>
                    <a:srgbClr val="000000"/>
                  </a:solidFill>
                  <a:latin typeface="+mn-lt"/>
                  <a:ea typeface="+mn-ea"/>
                  <a:cs typeface="Arial" panose="020B0604020202020204" pitchFamily="34" charset="0"/>
                </a:rPr>
                <a:t>Bridge</a:t>
              </a:r>
              <a:endParaRPr lang="zh-CN" altLang="en-US" sz="800" b="1" smtClean="0">
                <a:solidFill>
                  <a:srgbClr val="000000"/>
                </a:solidFill>
                <a:latin typeface="+mn-lt"/>
                <a:ea typeface="+mn-ea"/>
                <a:cs typeface="Arial" panose="020B0604020202020204" pitchFamily="34" charset="0"/>
              </a:endParaRPr>
            </a:p>
          </p:txBody>
        </p:sp>
      </p:grpSp>
      <p:grpSp>
        <p:nvGrpSpPr>
          <p:cNvPr id="79878" name="组合 319"/>
          <p:cNvGrpSpPr/>
          <p:nvPr/>
        </p:nvGrpSpPr>
        <p:grpSpPr bwMode="auto">
          <a:xfrm>
            <a:off x="3602038" y="1131066"/>
            <a:ext cx="2230437" cy="2693978"/>
            <a:chOff x="3419872" y="970373"/>
            <a:chExt cx="2232248" cy="2245655"/>
          </a:xfrm>
        </p:grpSpPr>
        <p:grpSp>
          <p:nvGrpSpPr>
            <p:cNvPr id="79976" name="组合 239"/>
            <p:cNvGrpSpPr/>
            <p:nvPr/>
          </p:nvGrpSpPr>
          <p:grpSpPr bwMode="auto">
            <a:xfrm>
              <a:off x="3419872" y="970373"/>
              <a:ext cx="2232248" cy="2245655"/>
              <a:chOff x="611560" y="971743"/>
              <a:chExt cx="2232248" cy="2245655"/>
            </a:xfrm>
          </p:grpSpPr>
          <p:sp>
            <p:nvSpPr>
              <p:cNvPr id="241" name="Rounded Rectangle 72"/>
              <p:cNvSpPr/>
              <p:nvPr/>
            </p:nvSpPr>
            <p:spPr bwMode="auto">
              <a:xfrm>
                <a:off x="611560" y="977027"/>
                <a:ext cx="1152128" cy="800353"/>
              </a:xfrm>
              <a:prstGeom prst="roundRect">
                <a:avLst/>
              </a:prstGeom>
              <a:solidFill>
                <a:schemeClr val="accent5">
                  <a:lumMod val="90000"/>
                </a:schemeClr>
              </a:solidFill>
              <a:ln>
                <a:solidFill>
                  <a:schemeClr val="accent5">
                    <a:lumMod val="90000"/>
                  </a:schemeClr>
                </a:solidFill>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242" name="Rounded Rectangle 72"/>
              <p:cNvSpPr/>
              <p:nvPr/>
            </p:nvSpPr>
            <p:spPr bwMode="auto">
              <a:xfrm>
                <a:off x="611560" y="1849388"/>
                <a:ext cx="2232248" cy="504056"/>
              </a:xfrm>
              <a:prstGeom prst="roundRect">
                <a:avLst/>
              </a:prstGeom>
              <a:solidFill>
                <a:schemeClr val="accent5">
                  <a:lumMod val="90000"/>
                </a:schemeClr>
              </a:solidFill>
              <a:ln>
                <a:solidFill>
                  <a:schemeClr val="accent5">
                    <a:lumMod val="90000"/>
                  </a:schemeClr>
                </a:solidFill>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248" name="Rounded Rectangle 72"/>
              <p:cNvSpPr/>
              <p:nvPr/>
            </p:nvSpPr>
            <p:spPr bwMode="auto">
              <a:xfrm>
                <a:off x="611560" y="2425452"/>
                <a:ext cx="2232247" cy="719952"/>
              </a:xfrm>
              <a:prstGeom prst="roundRect">
                <a:avLst/>
              </a:prstGeom>
              <a:ln>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79988" name="TextBox 304"/>
              <p:cNvSpPr txBox="1">
                <a:spLocks noChangeArrowheads="1"/>
              </p:cNvSpPr>
              <p:nvPr/>
            </p:nvSpPr>
            <p:spPr bwMode="auto">
              <a:xfrm>
                <a:off x="838756" y="971743"/>
                <a:ext cx="791217" cy="23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200" b="1" dirty="0" smtClean="0">
                    <a:solidFill>
                      <a:srgbClr val="000000"/>
                    </a:solidFill>
                    <a:latin typeface="+mn-lt"/>
                    <a:ea typeface="+mn-ea"/>
                    <a:cs typeface="Arial" panose="020B0604020202020204" pitchFamily="34" charset="0"/>
                  </a:rPr>
                  <a:t>控制域</a:t>
                </a:r>
                <a:endParaRPr lang="zh-CN" altLang="en-US" sz="1200" b="1" dirty="0" smtClean="0">
                  <a:solidFill>
                    <a:srgbClr val="000000"/>
                  </a:solidFill>
                  <a:latin typeface="+mn-lt"/>
                  <a:ea typeface="+mn-ea"/>
                  <a:cs typeface="Arial" panose="020B0604020202020204" pitchFamily="34" charset="0"/>
                </a:endParaRPr>
              </a:p>
            </p:txBody>
          </p:sp>
          <p:sp>
            <p:nvSpPr>
              <p:cNvPr id="79989" name="TextBox 303"/>
              <p:cNvSpPr txBox="1">
                <a:spLocks noChangeArrowheads="1"/>
              </p:cNvSpPr>
              <p:nvPr/>
            </p:nvSpPr>
            <p:spPr bwMode="auto">
              <a:xfrm>
                <a:off x="970626" y="1344909"/>
                <a:ext cx="648226" cy="28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800" b="1" smtClean="0">
                    <a:solidFill>
                      <a:srgbClr val="000000"/>
                    </a:solidFill>
                    <a:latin typeface="+mn-lt"/>
                    <a:ea typeface="+mn-ea"/>
                    <a:cs typeface="Arial" panose="020B0604020202020204" pitchFamily="34" charset="0"/>
                  </a:rPr>
                  <a:t>VIF</a:t>
                </a:r>
                <a:endParaRPr lang="en-US" altLang="zh-CN" sz="800" b="1" smtClean="0">
                  <a:solidFill>
                    <a:srgbClr val="000000"/>
                  </a:solidFill>
                  <a:latin typeface="+mn-lt"/>
                  <a:ea typeface="+mn-ea"/>
                  <a:cs typeface="Arial" panose="020B0604020202020204" pitchFamily="34" charset="0"/>
                </a:endParaRPr>
              </a:p>
              <a:p>
                <a:pPr algn="ctr" eaLnBrk="1" hangingPunct="1">
                  <a:defRPr/>
                </a:pPr>
                <a:r>
                  <a:rPr lang="en-US" altLang="zh-CN" sz="800" b="1" smtClean="0">
                    <a:solidFill>
                      <a:srgbClr val="000000"/>
                    </a:solidFill>
                    <a:latin typeface="+mn-lt"/>
                    <a:ea typeface="+mn-ea"/>
                    <a:cs typeface="Arial" panose="020B0604020202020204" pitchFamily="34" charset="0"/>
                  </a:rPr>
                  <a:t>Bridge</a:t>
                </a:r>
                <a:endParaRPr lang="zh-CN" altLang="en-US" sz="800" b="1" smtClean="0">
                  <a:solidFill>
                    <a:srgbClr val="000000"/>
                  </a:solidFill>
                  <a:latin typeface="+mn-lt"/>
                  <a:ea typeface="+mn-ea"/>
                  <a:cs typeface="Arial" panose="020B0604020202020204" pitchFamily="34" charset="0"/>
                </a:endParaRPr>
              </a:p>
            </p:txBody>
          </p:sp>
          <p:sp>
            <p:nvSpPr>
              <p:cNvPr id="79990" name="下箭头标注 260"/>
              <p:cNvSpPr>
                <a:spLocks noChangeArrowheads="1"/>
              </p:cNvSpPr>
              <p:nvPr/>
            </p:nvSpPr>
            <p:spPr bwMode="auto">
              <a:xfrm>
                <a:off x="1043711" y="1344909"/>
                <a:ext cx="503646" cy="1152606"/>
              </a:xfrm>
              <a:prstGeom prst="downArrowCallout">
                <a:avLst>
                  <a:gd name="adj1" fmla="val 25000"/>
                  <a:gd name="adj2" fmla="val 25000"/>
                  <a:gd name="adj3" fmla="val 25009"/>
                  <a:gd name="adj4" fmla="val 29856"/>
                </a:avLst>
              </a:prstGeom>
              <a:solidFill>
                <a:srgbClr val="79A400">
                  <a:alpha val="50195"/>
                </a:srgbClr>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pic>
            <p:nvPicPr>
              <p:cNvPr id="79991" name="Picture 223" descr="F:\03-胶片写作\02-how_to_beat\素材\网卡.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287" y="2857430"/>
                <a:ext cx="504239" cy="35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977" name="上下箭头 293"/>
            <p:cNvSpPr>
              <a:spLocks noChangeArrowheads="1"/>
            </p:cNvSpPr>
            <p:nvPr/>
          </p:nvSpPr>
          <p:spPr bwMode="auto">
            <a:xfrm>
              <a:off x="4859315" y="1704804"/>
              <a:ext cx="144579" cy="287159"/>
            </a:xfrm>
            <a:prstGeom prst="upDownArrow">
              <a:avLst>
                <a:gd name="adj1" fmla="val 50000"/>
                <a:gd name="adj2" fmla="val 50009"/>
              </a:avLst>
            </a:prstGeom>
            <a:solidFill>
              <a:srgbClr val="79A400">
                <a:alpha val="50195"/>
              </a:srgbClr>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978" name="上下箭头 296"/>
            <p:cNvSpPr>
              <a:spLocks noChangeArrowheads="1"/>
            </p:cNvSpPr>
            <p:nvPr/>
          </p:nvSpPr>
          <p:spPr bwMode="auto">
            <a:xfrm>
              <a:off x="5364550" y="1704804"/>
              <a:ext cx="142991" cy="287159"/>
            </a:xfrm>
            <a:prstGeom prst="upDownArrow">
              <a:avLst>
                <a:gd name="adj1" fmla="val 50000"/>
                <a:gd name="adj2" fmla="val 50009"/>
              </a:avLst>
            </a:prstGeom>
            <a:solidFill>
              <a:srgbClr val="79A400">
                <a:alpha val="50195"/>
              </a:srgbClr>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grpSp>
      <p:sp>
        <p:nvSpPr>
          <p:cNvPr id="116" name="矩形 115"/>
          <p:cNvSpPr/>
          <p:nvPr/>
        </p:nvSpPr>
        <p:spPr bwMode="auto">
          <a:xfrm>
            <a:off x="3629025" y="2963031"/>
            <a:ext cx="2138363" cy="44132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5088" tIns="47544" rIns="95088" bIns="47544"/>
          <a:lstStyle/>
          <a:p>
            <a:pPr eaLnBrk="1" hangingPunct="1">
              <a:defRPr/>
            </a:pPr>
            <a:endParaRPr lang="zh-CN" altLang="en-US" sz="1800">
              <a:solidFill>
                <a:srgbClr val="000000"/>
              </a:solidFill>
              <a:latin typeface="+mn-lt"/>
              <a:ea typeface="+mn-ea"/>
            </a:endParaRPr>
          </a:p>
        </p:txBody>
      </p:sp>
      <p:sp>
        <p:nvSpPr>
          <p:cNvPr id="79880" name="上下箭头 293"/>
          <p:cNvSpPr>
            <a:spLocks noChangeArrowheads="1"/>
          </p:cNvSpPr>
          <p:nvPr/>
        </p:nvSpPr>
        <p:spPr bwMode="auto">
          <a:xfrm>
            <a:off x="5040313" y="2615369"/>
            <a:ext cx="144462" cy="347662"/>
          </a:xfrm>
          <a:prstGeom prst="upDownArrow">
            <a:avLst>
              <a:gd name="adj1" fmla="val 50000"/>
              <a:gd name="adj2" fmla="val 50149"/>
            </a:avLst>
          </a:prstGeom>
          <a:solidFill>
            <a:srgbClr val="79A400">
              <a:alpha val="50195"/>
            </a:srgbClr>
          </a:solidFill>
          <a:ln w="9525" algn="ctr">
            <a:solidFill>
              <a:schemeClr val="bg2"/>
            </a:solidFill>
            <a:round/>
          </a:ln>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1" name="上下箭头 296"/>
          <p:cNvSpPr>
            <a:spLocks noChangeArrowheads="1"/>
          </p:cNvSpPr>
          <p:nvPr/>
        </p:nvSpPr>
        <p:spPr bwMode="auto">
          <a:xfrm>
            <a:off x="5545138" y="2615369"/>
            <a:ext cx="142875" cy="347662"/>
          </a:xfrm>
          <a:prstGeom prst="upDownArrow">
            <a:avLst>
              <a:gd name="adj1" fmla="val 50000"/>
              <a:gd name="adj2" fmla="val 50706"/>
            </a:avLst>
          </a:prstGeom>
          <a:solidFill>
            <a:srgbClr val="79A400">
              <a:alpha val="50195"/>
            </a:srgbClr>
          </a:solidFill>
          <a:ln w="9525" algn="ctr">
            <a:solidFill>
              <a:schemeClr val="bg2"/>
            </a:solidFill>
            <a:round/>
          </a:ln>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pic>
        <p:nvPicPr>
          <p:cNvPr id="101486" name="Picture 110"/>
          <p:cNvPicPr>
            <a:picLocks noChangeAspect="1" noChangeArrowheads="1"/>
          </p:cNvPicPr>
          <p:nvPr/>
        </p:nvPicPr>
        <p:blipFill>
          <a:blip r:embed="rId4" cstate="print"/>
          <a:srcRect/>
          <a:stretch>
            <a:fillRect/>
          </a:stretch>
        </p:blipFill>
        <p:spPr bwMode="auto">
          <a:xfrm>
            <a:off x="5005142" y="2357232"/>
            <a:ext cx="221048" cy="259229"/>
          </a:xfrm>
          <a:prstGeom prst="rect">
            <a:avLst/>
          </a:prstGeom>
          <a:noFill/>
          <a:ln w="9525">
            <a:noFill/>
            <a:miter lim="800000"/>
            <a:headEnd/>
            <a:tailEnd/>
          </a:ln>
          <a:scene3d>
            <a:camera prst="orthographicFront">
              <a:rot lat="10800000" lon="0" rev="0"/>
            </a:camera>
            <a:lightRig rig="threePt" dir="t"/>
          </a:scene3d>
        </p:spPr>
      </p:pic>
      <p:pic>
        <p:nvPicPr>
          <p:cNvPr id="98" name="Picture 110"/>
          <p:cNvPicPr>
            <a:picLocks noChangeAspect="1" noChangeArrowheads="1"/>
          </p:cNvPicPr>
          <p:nvPr/>
        </p:nvPicPr>
        <p:blipFill>
          <a:blip r:embed="rId4" cstate="print"/>
          <a:srcRect/>
          <a:stretch>
            <a:fillRect/>
          </a:stretch>
        </p:blipFill>
        <p:spPr bwMode="auto">
          <a:xfrm>
            <a:off x="5509142" y="2357232"/>
            <a:ext cx="221048" cy="259229"/>
          </a:xfrm>
          <a:prstGeom prst="rect">
            <a:avLst/>
          </a:prstGeom>
          <a:noFill/>
          <a:ln w="9525">
            <a:noFill/>
            <a:miter lim="800000"/>
            <a:headEnd/>
            <a:tailEnd/>
          </a:ln>
          <a:scene3d>
            <a:camera prst="orthographicFront">
              <a:rot lat="10800000" lon="0" rev="0"/>
            </a:camera>
            <a:lightRig rig="threePt" dir="t"/>
          </a:scene3d>
        </p:spPr>
      </p:pic>
      <p:sp>
        <p:nvSpPr>
          <p:cNvPr id="79884" name="矩形 99"/>
          <p:cNvSpPr>
            <a:spLocks noChangeArrowheads="1"/>
          </p:cNvSpPr>
          <p:nvPr/>
        </p:nvSpPr>
        <p:spPr bwMode="auto">
          <a:xfrm>
            <a:off x="4176713" y="3048756"/>
            <a:ext cx="215900" cy="87313"/>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5" name="矩形 101"/>
          <p:cNvSpPr>
            <a:spLocks noChangeArrowheads="1"/>
          </p:cNvSpPr>
          <p:nvPr/>
        </p:nvSpPr>
        <p:spPr bwMode="auto">
          <a:xfrm>
            <a:off x="4176713" y="3136069"/>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6" name="矩形 102"/>
          <p:cNvSpPr>
            <a:spLocks noChangeArrowheads="1"/>
          </p:cNvSpPr>
          <p:nvPr/>
        </p:nvSpPr>
        <p:spPr bwMode="auto">
          <a:xfrm>
            <a:off x="4176713" y="3221794"/>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7" name="矩形 106"/>
          <p:cNvSpPr>
            <a:spLocks noChangeArrowheads="1"/>
          </p:cNvSpPr>
          <p:nvPr/>
        </p:nvSpPr>
        <p:spPr bwMode="auto">
          <a:xfrm>
            <a:off x="5003800" y="3048756"/>
            <a:ext cx="215900" cy="87313"/>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8" name="矩形 107"/>
          <p:cNvSpPr>
            <a:spLocks noChangeArrowheads="1"/>
          </p:cNvSpPr>
          <p:nvPr/>
        </p:nvSpPr>
        <p:spPr bwMode="auto">
          <a:xfrm>
            <a:off x="5003800" y="3136069"/>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89" name="矩形 108"/>
          <p:cNvSpPr>
            <a:spLocks noChangeArrowheads="1"/>
          </p:cNvSpPr>
          <p:nvPr/>
        </p:nvSpPr>
        <p:spPr bwMode="auto">
          <a:xfrm>
            <a:off x="5003800" y="3221794"/>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90" name="矩形 112"/>
          <p:cNvSpPr>
            <a:spLocks noChangeArrowheads="1"/>
          </p:cNvSpPr>
          <p:nvPr/>
        </p:nvSpPr>
        <p:spPr bwMode="auto">
          <a:xfrm>
            <a:off x="5508625" y="3048756"/>
            <a:ext cx="215900" cy="87313"/>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91" name="矩形 113"/>
          <p:cNvSpPr>
            <a:spLocks noChangeArrowheads="1"/>
          </p:cNvSpPr>
          <p:nvPr/>
        </p:nvSpPr>
        <p:spPr bwMode="auto">
          <a:xfrm>
            <a:off x="5508625" y="3136069"/>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92" name="矩形 114"/>
          <p:cNvSpPr>
            <a:spLocks noChangeArrowheads="1"/>
          </p:cNvSpPr>
          <p:nvPr/>
        </p:nvSpPr>
        <p:spPr bwMode="auto">
          <a:xfrm>
            <a:off x="5508625" y="3221794"/>
            <a:ext cx="215900" cy="85725"/>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95088" tIns="47544" rIns="95088" bIns="47544"/>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893" name="TextBox 116"/>
          <p:cNvSpPr txBox="1">
            <a:spLocks noChangeArrowheads="1"/>
          </p:cNvSpPr>
          <p:nvPr/>
        </p:nvSpPr>
        <p:spPr bwMode="auto">
          <a:xfrm>
            <a:off x="3671888" y="2963031"/>
            <a:ext cx="5048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88" tIns="47544" rIns="95088" bIns="4754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700" b="1" smtClean="0">
                <a:solidFill>
                  <a:srgbClr val="000000"/>
                </a:solidFill>
                <a:latin typeface="+mn-lt"/>
                <a:ea typeface="+mn-ea"/>
              </a:rPr>
              <a:t>queue</a:t>
            </a:r>
            <a:endParaRPr lang="zh-CN" altLang="en-US" sz="700" b="1" smtClean="0">
              <a:solidFill>
                <a:srgbClr val="000000"/>
              </a:solidFill>
              <a:latin typeface="+mn-lt"/>
              <a:ea typeface="+mn-ea"/>
            </a:endParaRPr>
          </a:p>
        </p:txBody>
      </p:sp>
      <p:cxnSp>
        <p:nvCxnSpPr>
          <p:cNvPr id="79894" name="直接箭头连接符 118"/>
          <p:cNvCxnSpPr>
            <a:cxnSpLocks noChangeShapeType="1"/>
          </p:cNvCxnSpPr>
          <p:nvPr/>
        </p:nvCxnSpPr>
        <p:spPr bwMode="auto">
          <a:xfrm>
            <a:off x="4032250" y="3136069"/>
            <a:ext cx="144463" cy="8572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79895" name="TextBox 122"/>
          <p:cNvSpPr txBox="1">
            <a:spLocks noChangeArrowheads="1"/>
          </p:cNvSpPr>
          <p:nvPr/>
        </p:nvSpPr>
        <p:spPr bwMode="auto">
          <a:xfrm>
            <a:off x="4537075" y="2963031"/>
            <a:ext cx="5032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88" tIns="47544" rIns="95088" bIns="4754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700" b="1" smtClean="0">
                <a:solidFill>
                  <a:srgbClr val="000000"/>
                </a:solidFill>
                <a:latin typeface="+mn-lt"/>
                <a:ea typeface="+mn-ea"/>
              </a:rPr>
              <a:t>queue</a:t>
            </a:r>
            <a:endParaRPr lang="zh-CN" altLang="en-US" sz="700" b="1" smtClean="0">
              <a:solidFill>
                <a:srgbClr val="000000"/>
              </a:solidFill>
              <a:latin typeface="+mn-lt"/>
              <a:ea typeface="+mn-ea"/>
            </a:endParaRPr>
          </a:p>
        </p:txBody>
      </p:sp>
      <p:cxnSp>
        <p:nvCxnSpPr>
          <p:cNvPr id="79896" name="直接箭头连接符 123"/>
          <p:cNvCxnSpPr>
            <a:cxnSpLocks noChangeShapeType="1"/>
          </p:cNvCxnSpPr>
          <p:nvPr/>
        </p:nvCxnSpPr>
        <p:spPr bwMode="auto">
          <a:xfrm>
            <a:off x="4824413" y="3136069"/>
            <a:ext cx="179387" cy="8572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79897" name="TextBox 130"/>
          <p:cNvSpPr txBox="1">
            <a:spLocks noChangeArrowheads="1"/>
          </p:cNvSpPr>
          <p:nvPr/>
        </p:nvSpPr>
        <p:spPr bwMode="auto">
          <a:xfrm>
            <a:off x="5133975" y="2947156"/>
            <a:ext cx="5048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88" tIns="47544" rIns="95088" bIns="47544">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700" b="1" smtClean="0">
                <a:solidFill>
                  <a:srgbClr val="000000"/>
                </a:solidFill>
                <a:latin typeface="+mn-lt"/>
                <a:ea typeface="+mn-ea"/>
              </a:rPr>
              <a:t>queue</a:t>
            </a:r>
            <a:endParaRPr lang="zh-CN" altLang="en-US" sz="700" b="1" smtClean="0">
              <a:solidFill>
                <a:srgbClr val="000000"/>
              </a:solidFill>
              <a:latin typeface="+mn-lt"/>
              <a:ea typeface="+mn-ea"/>
            </a:endParaRPr>
          </a:p>
        </p:txBody>
      </p:sp>
      <p:cxnSp>
        <p:nvCxnSpPr>
          <p:cNvPr id="79898" name="直接箭头连接符 131"/>
          <p:cNvCxnSpPr>
            <a:cxnSpLocks noChangeShapeType="1"/>
          </p:cNvCxnSpPr>
          <p:nvPr/>
        </p:nvCxnSpPr>
        <p:spPr bwMode="auto">
          <a:xfrm>
            <a:off x="5329238" y="3136069"/>
            <a:ext cx="179387" cy="8572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79899" name="直接连接符 135"/>
          <p:cNvCxnSpPr>
            <a:cxnSpLocks noChangeShapeType="1"/>
          </p:cNvCxnSpPr>
          <p:nvPr/>
        </p:nvCxnSpPr>
        <p:spPr bwMode="auto">
          <a:xfrm>
            <a:off x="4824413" y="2356606"/>
            <a:ext cx="144462" cy="873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9900" name="直接连接符 141"/>
          <p:cNvCxnSpPr>
            <a:cxnSpLocks noChangeShapeType="1"/>
          </p:cNvCxnSpPr>
          <p:nvPr/>
        </p:nvCxnSpPr>
        <p:spPr bwMode="auto">
          <a:xfrm>
            <a:off x="4824413" y="2356606"/>
            <a:ext cx="647700" cy="873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aphicFrame>
        <p:nvGraphicFramePr>
          <p:cNvPr id="156" name="表格 155"/>
          <p:cNvGraphicFramePr>
            <a:graphicFrameLocks noGrp="1"/>
          </p:cNvGraphicFramePr>
          <p:nvPr/>
        </p:nvGraphicFramePr>
        <p:xfrm>
          <a:off x="708025" y="3894138"/>
          <a:ext cx="7848600" cy="2157411"/>
        </p:xfrm>
        <a:graphic>
          <a:graphicData uri="http://schemas.openxmlformats.org/drawingml/2006/table">
            <a:tbl>
              <a:tblPr firstRow="1" bandRow="1">
                <a:tableStyleId>{5C22544A-7EE6-4342-B048-85BDC9FD1C3A}</a:tableStyleId>
              </a:tblPr>
              <a:tblGrid>
                <a:gridCol w="720055"/>
                <a:gridCol w="2088160"/>
                <a:gridCol w="2592198"/>
                <a:gridCol w="2448187"/>
              </a:tblGrid>
              <a:tr h="292737">
                <a:tc>
                  <a:txBody>
                    <a:bodyPr/>
                    <a:lstStyle/>
                    <a:p>
                      <a:pPr algn="ctr"/>
                      <a:endParaRPr lang="zh-CN" altLang="en-US" sz="1200" dirty="0">
                        <a:solidFill>
                          <a:schemeClr val="tx1"/>
                        </a:solidFill>
                        <a:latin typeface="+mn-lt"/>
                        <a:ea typeface="+mn-ea"/>
                      </a:endParaRPr>
                    </a:p>
                  </a:txBody>
                  <a:tcPr marL="91437" marR="91437" marT="54888" marB="54888"/>
                </a:tc>
                <a:tc>
                  <a:txBody>
                    <a:bodyPr/>
                    <a:lstStyle/>
                    <a:p>
                      <a:pPr marL="0" marR="0" indent="0" algn="ctr" defTabSz="848360" rtl="0" eaLnBrk="1" fontAlgn="auto" latinLnBrk="0" hangingPunct="1">
                        <a:lnSpc>
                          <a:spcPct val="100000"/>
                        </a:lnSpc>
                        <a:spcBef>
                          <a:spcPts val="0"/>
                        </a:spcBef>
                        <a:spcAft>
                          <a:spcPts val="0"/>
                        </a:spcAft>
                        <a:buClrTx/>
                        <a:buSzTx/>
                        <a:buFontTx/>
                        <a:buNone/>
                        <a:defRPr/>
                      </a:pPr>
                      <a:r>
                        <a:rPr lang="zh-CN" altLang="en-US" sz="1200" dirty="0" smtClean="0">
                          <a:solidFill>
                            <a:schemeClr val="tx1"/>
                          </a:solidFill>
                          <a:latin typeface="+mn-lt"/>
                          <a:ea typeface="+mn-ea"/>
                        </a:rPr>
                        <a:t>普通虚拟网卡</a:t>
                      </a:r>
                      <a:endParaRPr lang="zh-CN" altLang="en-US" sz="1200" dirty="0">
                        <a:solidFill>
                          <a:schemeClr val="tx1"/>
                        </a:solidFill>
                        <a:latin typeface="+mn-lt"/>
                        <a:ea typeface="+mn-ea"/>
                      </a:endParaRPr>
                    </a:p>
                  </a:txBody>
                  <a:tcPr marL="91437" marR="91437" marT="54888" marB="54888"/>
                </a:tc>
                <a:tc>
                  <a:txBody>
                    <a:bodyPr/>
                    <a:lstStyle/>
                    <a:p>
                      <a:pPr marL="0" marR="0" indent="0" algn="ctr" defTabSz="84836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latin typeface="+mn-lt"/>
                          <a:ea typeface="+mn-ea"/>
                        </a:rPr>
                        <a:t>VMDq</a:t>
                      </a:r>
                      <a:r>
                        <a:rPr lang="zh-CN" altLang="en-US" sz="1200" dirty="0" smtClean="0">
                          <a:solidFill>
                            <a:schemeClr val="tx1"/>
                          </a:solidFill>
                          <a:latin typeface="+mn-lt"/>
                          <a:ea typeface="+mn-ea"/>
                        </a:rPr>
                        <a:t>直通</a:t>
                      </a:r>
                      <a:endParaRPr lang="zh-CN" altLang="en-US" sz="1200" dirty="0">
                        <a:solidFill>
                          <a:schemeClr val="tx1"/>
                        </a:solidFill>
                        <a:latin typeface="+mn-lt"/>
                        <a:ea typeface="+mn-ea"/>
                      </a:endParaRPr>
                    </a:p>
                  </a:txBody>
                  <a:tcPr marL="91437" marR="91437" marT="54888" marB="54888"/>
                </a:tc>
                <a:tc>
                  <a:txBody>
                    <a:bodyPr/>
                    <a:lstStyle/>
                    <a:p>
                      <a:pPr marL="0" marR="0" indent="0" algn="ctr" defTabSz="84836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latin typeface="+mn-lt"/>
                          <a:ea typeface="+mn-ea"/>
                        </a:rPr>
                        <a:t>SR-IOV</a:t>
                      </a:r>
                      <a:endParaRPr lang="zh-CN" altLang="en-US" sz="1200" dirty="0">
                        <a:solidFill>
                          <a:schemeClr val="tx1"/>
                        </a:solidFill>
                        <a:latin typeface="+mn-lt"/>
                        <a:ea typeface="+mn-ea"/>
                      </a:endParaRPr>
                    </a:p>
                  </a:txBody>
                  <a:tcPr marL="91437" marR="91437" marT="54888" marB="54888"/>
                </a:tc>
              </a:tr>
              <a:tr h="277490">
                <a:tc rowSpan="2">
                  <a:txBody>
                    <a:bodyPr/>
                    <a:lstStyle/>
                    <a:p>
                      <a:pPr algn="l"/>
                      <a:r>
                        <a:rPr lang="zh-CN" altLang="en-US" sz="1100" dirty="0" smtClean="0">
                          <a:solidFill>
                            <a:schemeClr val="tx1"/>
                          </a:solidFill>
                          <a:latin typeface="+mn-lt"/>
                          <a:ea typeface="+mn-ea"/>
                        </a:rPr>
                        <a:t>差异点</a:t>
                      </a:r>
                      <a:endParaRPr lang="zh-CN" altLang="en-US" sz="1100" dirty="0">
                        <a:solidFill>
                          <a:schemeClr val="tx1"/>
                        </a:solidFill>
                        <a:latin typeface="+mn-lt"/>
                        <a:ea typeface="+mn-ea"/>
                      </a:endParaRPr>
                    </a:p>
                  </a:txBody>
                  <a:tcPr marL="91437" marR="91437" marT="54888" marB="54888"/>
                </a:tc>
                <a:tc>
                  <a:txBody>
                    <a:bodyPr/>
                    <a:lstStyle/>
                    <a:p>
                      <a:pPr marL="0" marR="0" indent="0" algn="l" defTabSz="84836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100" dirty="0" smtClean="0">
                          <a:solidFill>
                            <a:schemeClr val="tx1"/>
                          </a:solidFill>
                          <a:latin typeface="+mn-lt"/>
                          <a:ea typeface="+mn-ea"/>
                        </a:rPr>
                        <a:t>Dom0</a:t>
                      </a:r>
                      <a:r>
                        <a:rPr lang="zh-CN" altLang="en-US" sz="1100" dirty="0" smtClean="0">
                          <a:solidFill>
                            <a:schemeClr val="tx1"/>
                          </a:solidFill>
                          <a:latin typeface="+mn-lt"/>
                          <a:ea typeface="+mn-ea"/>
                        </a:rPr>
                        <a:t>网桥队列</a:t>
                      </a:r>
                      <a:endParaRPr lang="zh-CN" altLang="en-US" sz="1100" dirty="0">
                        <a:solidFill>
                          <a:schemeClr val="tx1"/>
                        </a:solidFill>
                        <a:latin typeface="+mn-lt"/>
                        <a:ea typeface="+mn-ea"/>
                      </a:endParaRPr>
                    </a:p>
                  </a:txBody>
                  <a:tcPr marL="91437" marR="91437" marT="54888" marB="54888"/>
                </a:tc>
                <a:tc>
                  <a:txBody>
                    <a:bodyPr/>
                    <a:lstStyle/>
                    <a:p>
                      <a:pPr marL="0" marR="0" indent="0" algn="l" defTabSz="84836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dirty="0" smtClean="0">
                          <a:solidFill>
                            <a:schemeClr val="tx1"/>
                          </a:solidFill>
                          <a:latin typeface="+mn-lt"/>
                          <a:ea typeface="+mn-ea"/>
                        </a:rPr>
                        <a:t>虚拟机独立报文队列</a:t>
                      </a:r>
                      <a:endParaRPr lang="zh-CN" altLang="en-US" sz="1100" dirty="0">
                        <a:solidFill>
                          <a:schemeClr val="tx1"/>
                        </a:solidFill>
                        <a:latin typeface="+mn-lt"/>
                        <a:ea typeface="+mn-ea"/>
                      </a:endParaRPr>
                    </a:p>
                  </a:txBody>
                  <a:tcPr marL="91437" marR="91437" marT="54888" marB="54888"/>
                </a:tc>
                <a:tc>
                  <a:txBody>
                    <a:bodyPr/>
                    <a:lstStyle/>
                    <a:p>
                      <a:pPr algn="l">
                        <a:buFont typeface="Arial" panose="020B0604020202020204" pitchFamily="34" charset="0"/>
                        <a:buChar char="•"/>
                      </a:pPr>
                      <a:r>
                        <a:rPr lang="en-US" altLang="zh-CN" sz="1100" dirty="0" smtClean="0">
                          <a:solidFill>
                            <a:schemeClr val="tx1"/>
                          </a:solidFill>
                          <a:latin typeface="+mn-lt"/>
                          <a:ea typeface="+mn-ea"/>
                        </a:rPr>
                        <a:t>SR-IOV</a:t>
                      </a:r>
                      <a:r>
                        <a:rPr lang="zh-CN" altLang="en-US" sz="1100" dirty="0" smtClean="0">
                          <a:solidFill>
                            <a:schemeClr val="tx1"/>
                          </a:solidFill>
                          <a:latin typeface="+mn-lt"/>
                          <a:ea typeface="+mn-ea"/>
                        </a:rPr>
                        <a:t>硬件技术完成地址转换</a:t>
                      </a:r>
                      <a:endParaRPr lang="zh-CN" altLang="en-US" sz="1100" dirty="0" smtClean="0">
                        <a:solidFill>
                          <a:schemeClr val="tx1"/>
                        </a:solidFill>
                        <a:latin typeface="+mn-lt"/>
                        <a:ea typeface="+mn-ea"/>
                      </a:endParaRPr>
                    </a:p>
                  </a:txBody>
                  <a:tcPr marL="91437" marR="91437" marT="54888" marB="54888"/>
                </a:tc>
              </a:tr>
              <a:tr h="445204">
                <a:tc vMerge="1">
                  <a:tcPr/>
                </a:tc>
                <a:tc>
                  <a:txBody>
                    <a:bodyPr/>
                    <a:lstStyle/>
                    <a:p>
                      <a:pPr algn="l">
                        <a:buFont typeface="Arial" panose="020B0604020202020204" pitchFamily="34" charset="0"/>
                        <a:buChar char="•"/>
                      </a:pPr>
                      <a:r>
                        <a:rPr lang="zh-CN" altLang="en-US" sz="1100" dirty="0" smtClean="0">
                          <a:solidFill>
                            <a:schemeClr val="tx1"/>
                          </a:solidFill>
                          <a:latin typeface="+mn-lt"/>
                          <a:ea typeface="+mn-ea"/>
                        </a:rPr>
                        <a:t>一次数据 拷贝</a:t>
                      </a:r>
                      <a:endParaRPr lang="zh-CN" altLang="en-US" sz="1100" dirty="0" smtClean="0">
                        <a:solidFill>
                          <a:schemeClr val="tx1"/>
                        </a:solidFill>
                        <a:latin typeface="+mn-lt"/>
                        <a:ea typeface="+mn-ea"/>
                      </a:endParaRPr>
                    </a:p>
                    <a:p>
                      <a:pPr algn="l">
                        <a:buFont typeface="Arial" panose="020B0604020202020204" pitchFamily="34" charset="0"/>
                        <a:buChar char="•"/>
                      </a:pPr>
                      <a:endParaRPr lang="zh-CN" altLang="en-US" sz="1100" dirty="0">
                        <a:solidFill>
                          <a:schemeClr val="tx1"/>
                        </a:solidFill>
                        <a:latin typeface="+mn-lt"/>
                        <a:ea typeface="+mn-ea"/>
                      </a:endParaRPr>
                    </a:p>
                  </a:txBody>
                  <a:tcPr marL="91437" marR="91437" marT="54888" marB="54888"/>
                </a:tc>
                <a:tc>
                  <a:txBody>
                    <a:bodyPr/>
                    <a:lstStyle/>
                    <a:p>
                      <a:pPr algn="l">
                        <a:buFont typeface="Arial" panose="020B0604020202020204" pitchFamily="34" charset="0"/>
                        <a:buChar char="•"/>
                      </a:pPr>
                      <a:r>
                        <a:rPr lang="en-US" altLang="zh-CN" sz="1100" dirty="0" smtClean="0">
                          <a:solidFill>
                            <a:schemeClr val="tx1"/>
                          </a:solidFill>
                          <a:latin typeface="+mn-lt"/>
                          <a:ea typeface="+mn-ea"/>
                        </a:rPr>
                        <a:t>Hypervisor</a:t>
                      </a:r>
                      <a:r>
                        <a:rPr lang="zh-CN" altLang="en-US" sz="1100" dirty="0" smtClean="0">
                          <a:solidFill>
                            <a:schemeClr val="tx1"/>
                          </a:solidFill>
                          <a:latin typeface="+mn-lt"/>
                          <a:ea typeface="+mn-ea"/>
                        </a:rPr>
                        <a:t>完成一次地址转换，带来小量计算损耗</a:t>
                      </a:r>
                      <a:endParaRPr lang="zh-CN" altLang="en-US" sz="1100" dirty="0">
                        <a:solidFill>
                          <a:schemeClr val="tx1"/>
                        </a:solidFill>
                        <a:latin typeface="+mn-lt"/>
                        <a:ea typeface="+mn-ea"/>
                      </a:endParaRPr>
                    </a:p>
                  </a:txBody>
                  <a:tcPr marL="91437" marR="91437" marT="54888" marB="54888"/>
                </a:tc>
                <a:tc>
                  <a:txBody>
                    <a:bodyPr/>
                    <a:lstStyle/>
                    <a:p>
                      <a:pPr algn="l">
                        <a:buFont typeface="Arial" panose="020B0604020202020204" pitchFamily="34" charset="0"/>
                        <a:buChar char="•"/>
                      </a:pPr>
                      <a:r>
                        <a:rPr lang="en-US" altLang="zh-CN" sz="1100" dirty="0" smtClean="0">
                          <a:solidFill>
                            <a:schemeClr val="tx1"/>
                          </a:solidFill>
                          <a:latin typeface="+mn-lt"/>
                          <a:ea typeface="+mn-ea"/>
                        </a:rPr>
                        <a:t>Hypervisor</a:t>
                      </a:r>
                      <a:r>
                        <a:rPr lang="zh-CN" altLang="en-US" sz="1100" dirty="0" smtClean="0">
                          <a:solidFill>
                            <a:schemeClr val="tx1"/>
                          </a:solidFill>
                          <a:latin typeface="+mn-lt"/>
                          <a:ea typeface="+mn-ea"/>
                        </a:rPr>
                        <a:t>无需进行地址转换，减少计算损耗</a:t>
                      </a:r>
                      <a:endParaRPr lang="zh-CN" altLang="en-US" sz="1100" dirty="0" smtClean="0">
                        <a:solidFill>
                          <a:schemeClr val="tx1"/>
                        </a:solidFill>
                        <a:latin typeface="+mn-lt"/>
                        <a:ea typeface="+mn-ea"/>
                      </a:endParaRPr>
                    </a:p>
                  </a:txBody>
                  <a:tcPr marL="91437" marR="91437" marT="54888" marB="54888"/>
                </a:tc>
              </a:tr>
              <a:tr h="864490">
                <a:tc rowSpan="2">
                  <a:txBody>
                    <a:bodyPr/>
                    <a:lstStyle/>
                    <a:p>
                      <a:pPr algn="l"/>
                      <a:r>
                        <a:rPr lang="zh-CN" altLang="en-US" sz="1100" dirty="0" smtClean="0">
                          <a:solidFill>
                            <a:schemeClr val="tx1"/>
                          </a:solidFill>
                          <a:latin typeface="+mn-lt"/>
                          <a:ea typeface="+mn-ea"/>
                        </a:rPr>
                        <a:t>特点</a:t>
                      </a:r>
                      <a:endParaRPr lang="zh-CN" altLang="en-US" sz="1100" dirty="0">
                        <a:solidFill>
                          <a:schemeClr val="tx1"/>
                        </a:solidFill>
                        <a:latin typeface="+mn-lt"/>
                        <a:ea typeface="+mn-ea"/>
                      </a:endParaRPr>
                    </a:p>
                  </a:txBody>
                  <a:tcPr marL="91437" marR="91437" marT="54888" marB="54888"/>
                </a:tc>
                <a:tc>
                  <a:txBody>
                    <a:bodyPr/>
                    <a:lstStyle/>
                    <a:p>
                      <a:pPr algn="l">
                        <a:buFont typeface="Arial" panose="020B0604020202020204" pitchFamily="34" charset="0"/>
                        <a:buChar char="•"/>
                      </a:pPr>
                      <a:r>
                        <a:rPr lang="zh-CN" altLang="en-US" sz="1100" dirty="0" smtClean="0">
                          <a:solidFill>
                            <a:schemeClr val="tx1"/>
                          </a:solidFill>
                          <a:latin typeface="+mn-lt"/>
                          <a:ea typeface="+mn-ea"/>
                        </a:rPr>
                        <a:t>主机</a:t>
                      </a:r>
                      <a:r>
                        <a:rPr lang="en-US" altLang="zh-CN" sz="1100" dirty="0" smtClean="0">
                          <a:solidFill>
                            <a:schemeClr val="tx1"/>
                          </a:solidFill>
                          <a:latin typeface="+mn-lt"/>
                          <a:ea typeface="+mn-ea"/>
                        </a:rPr>
                        <a:t>CPU</a:t>
                      </a:r>
                      <a:r>
                        <a:rPr lang="zh-CN" altLang="en-US" sz="1100" dirty="0" smtClean="0">
                          <a:solidFill>
                            <a:schemeClr val="tx1"/>
                          </a:solidFill>
                          <a:latin typeface="+mn-lt"/>
                          <a:ea typeface="+mn-ea"/>
                        </a:rPr>
                        <a:t>资源开销大、影响虚拟机密度</a:t>
                      </a:r>
                      <a:endParaRPr lang="en-US" altLang="zh-CN" sz="1100" dirty="0" smtClean="0">
                        <a:solidFill>
                          <a:schemeClr val="tx1"/>
                        </a:solidFill>
                        <a:latin typeface="+mn-lt"/>
                        <a:ea typeface="+mn-ea"/>
                      </a:endParaRPr>
                    </a:p>
                    <a:p>
                      <a:pPr algn="l">
                        <a:buFont typeface="Arial" panose="020B0604020202020204" pitchFamily="34" charset="0"/>
                        <a:buChar char="•"/>
                      </a:pPr>
                      <a:r>
                        <a:rPr lang="zh-CN" altLang="en-US" sz="1100" dirty="0" smtClean="0">
                          <a:solidFill>
                            <a:schemeClr val="tx1"/>
                          </a:solidFill>
                          <a:latin typeface="+mn-lt"/>
                          <a:ea typeface="+mn-ea"/>
                        </a:rPr>
                        <a:t>无损热迁移、快照等特性</a:t>
                      </a:r>
                      <a:endParaRPr lang="zh-CN" altLang="en-US" sz="1100" dirty="0">
                        <a:solidFill>
                          <a:schemeClr val="tx1"/>
                        </a:solidFill>
                        <a:latin typeface="+mn-lt"/>
                        <a:ea typeface="+mn-ea"/>
                      </a:endParaRPr>
                    </a:p>
                  </a:txBody>
                  <a:tcPr marL="91437" marR="91437" marT="54888" marB="54888"/>
                </a:tc>
                <a:tc>
                  <a:txBody>
                    <a:bodyPr/>
                    <a:lstStyle/>
                    <a:p>
                      <a:pPr>
                        <a:lnSpc>
                          <a:spcPct val="150000"/>
                        </a:lnSpc>
                        <a:buFont typeface="Arial" panose="020B0604020202020204" pitchFamily="34" charset="0"/>
                        <a:buChar char="•"/>
                      </a:pPr>
                      <a:r>
                        <a:rPr lang="zh-CN" altLang="en-US" sz="1100" dirty="0" smtClean="0">
                          <a:solidFill>
                            <a:schemeClr val="tx1"/>
                          </a:solidFill>
                          <a:latin typeface="+mn-lt"/>
                          <a:ea typeface="+mn-ea"/>
                        </a:rPr>
                        <a:t>主机</a:t>
                      </a:r>
                      <a:r>
                        <a:rPr lang="en-US" altLang="zh-CN" sz="1100" dirty="0" smtClean="0">
                          <a:solidFill>
                            <a:schemeClr val="tx1"/>
                          </a:solidFill>
                          <a:latin typeface="+mn-lt"/>
                          <a:ea typeface="+mn-ea"/>
                        </a:rPr>
                        <a:t>CPU</a:t>
                      </a:r>
                      <a:r>
                        <a:rPr lang="zh-CN" altLang="en-US" sz="1100" dirty="0" smtClean="0">
                          <a:solidFill>
                            <a:schemeClr val="tx1"/>
                          </a:solidFill>
                          <a:latin typeface="+mn-lt"/>
                          <a:ea typeface="+mn-ea"/>
                        </a:rPr>
                        <a:t>资源开销小</a:t>
                      </a:r>
                      <a:endParaRPr lang="en-US" altLang="zh-CN" sz="1100" dirty="0" smtClean="0">
                        <a:solidFill>
                          <a:schemeClr val="tx1"/>
                        </a:solidFill>
                        <a:latin typeface="+mn-lt"/>
                        <a:ea typeface="+mn-ea"/>
                      </a:endParaRPr>
                    </a:p>
                    <a:p>
                      <a:pPr>
                        <a:lnSpc>
                          <a:spcPct val="150000"/>
                        </a:lnSpc>
                        <a:buFont typeface="Arial" panose="020B0604020202020204" pitchFamily="34" charset="0"/>
                        <a:buChar char="•"/>
                      </a:pPr>
                      <a:r>
                        <a:rPr lang="zh-CN" altLang="en-US" sz="1100" dirty="0" smtClean="0">
                          <a:solidFill>
                            <a:srgbClr val="C00000"/>
                          </a:solidFill>
                          <a:latin typeface="+mn-lt"/>
                          <a:ea typeface="+mn-ea"/>
                        </a:rPr>
                        <a:t>无损热迁移、快照、</a:t>
                      </a:r>
                      <a:r>
                        <a:rPr lang="en-US" altLang="zh-CN" sz="1100" dirty="0" smtClean="0">
                          <a:solidFill>
                            <a:srgbClr val="C00000"/>
                          </a:solidFill>
                          <a:latin typeface="+mn-lt"/>
                          <a:ea typeface="+mn-ea"/>
                        </a:rPr>
                        <a:t>MAC</a:t>
                      </a:r>
                      <a:r>
                        <a:rPr lang="zh-CN" altLang="en-US" sz="1100" dirty="0" smtClean="0">
                          <a:solidFill>
                            <a:srgbClr val="C00000"/>
                          </a:solidFill>
                          <a:latin typeface="+mn-lt"/>
                          <a:ea typeface="+mn-ea"/>
                        </a:rPr>
                        <a:t>与</a:t>
                      </a:r>
                      <a:r>
                        <a:rPr lang="en-US" altLang="zh-CN" sz="1100" dirty="0" smtClean="0">
                          <a:solidFill>
                            <a:srgbClr val="C00000"/>
                          </a:solidFill>
                          <a:latin typeface="+mn-lt"/>
                          <a:ea typeface="+mn-ea"/>
                        </a:rPr>
                        <a:t>IP</a:t>
                      </a:r>
                      <a:r>
                        <a:rPr lang="zh-CN" altLang="en-US" sz="1100" dirty="0" smtClean="0">
                          <a:solidFill>
                            <a:srgbClr val="C00000"/>
                          </a:solidFill>
                          <a:latin typeface="+mn-lt"/>
                          <a:ea typeface="+mn-ea"/>
                        </a:rPr>
                        <a:t>捆绑等功能</a:t>
                      </a:r>
                      <a:endParaRPr lang="en-US" altLang="zh-CN" sz="1100" dirty="0" smtClean="0">
                        <a:solidFill>
                          <a:srgbClr val="C00000"/>
                        </a:solidFill>
                        <a:latin typeface="+mn-lt"/>
                        <a:ea typeface="+mn-ea"/>
                      </a:endParaRPr>
                    </a:p>
                  </a:txBody>
                  <a:tcPr marL="91437" marR="91437" marT="54888" marB="54888"/>
                </a:tc>
                <a:tc>
                  <a:txBody>
                    <a:bodyPr/>
                    <a:lstStyle/>
                    <a:p>
                      <a:pPr algn="l">
                        <a:buFont typeface="Arial" panose="020B0604020202020204" pitchFamily="34" charset="0"/>
                        <a:buChar char="•"/>
                      </a:pPr>
                      <a:r>
                        <a:rPr lang="zh-CN" altLang="en-US" sz="1100" dirty="0" smtClean="0">
                          <a:solidFill>
                            <a:schemeClr val="tx1"/>
                          </a:solidFill>
                          <a:latin typeface="+mn-lt"/>
                          <a:ea typeface="+mn-ea"/>
                        </a:rPr>
                        <a:t>主机</a:t>
                      </a:r>
                      <a:r>
                        <a:rPr lang="en-US" altLang="zh-CN" sz="1100" dirty="0" smtClean="0">
                          <a:solidFill>
                            <a:schemeClr val="tx1"/>
                          </a:solidFill>
                          <a:latin typeface="+mn-lt"/>
                          <a:ea typeface="+mn-ea"/>
                        </a:rPr>
                        <a:t>CPU</a:t>
                      </a:r>
                      <a:r>
                        <a:rPr lang="zh-CN" altLang="en-US" sz="1100" dirty="0" smtClean="0">
                          <a:solidFill>
                            <a:schemeClr val="tx1"/>
                          </a:solidFill>
                          <a:latin typeface="+mn-lt"/>
                          <a:ea typeface="+mn-ea"/>
                        </a:rPr>
                        <a:t>资源开销小</a:t>
                      </a:r>
                      <a:endParaRPr lang="en-US" altLang="zh-CN" sz="1100" dirty="0" smtClean="0">
                        <a:solidFill>
                          <a:schemeClr val="tx1"/>
                        </a:solidFill>
                        <a:latin typeface="+mn-lt"/>
                        <a:ea typeface="+mn-ea"/>
                      </a:endParaRPr>
                    </a:p>
                    <a:p>
                      <a:pPr algn="l">
                        <a:buFont typeface="Arial" panose="020B0604020202020204" pitchFamily="34" charset="0"/>
                        <a:buChar char="•"/>
                      </a:pPr>
                      <a:r>
                        <a:rPr lang="zh-CN" altLang="en-US" sz="1100" dirty="0" smtClean="0">
                          <a:solidFill>
                            <a:srgbClr val="0000CC"/>
                          </a:solidFill>
                          <a:latin typeface="+mn-lt"/>
                          <a:ea typeface="+mn-ea"/>
                        </a:rPr>
                        <a:t>限制：会损失热迁移、快照等特性</a:t>
                      </a:r>
                      <a:endParaRPr lang="en-US" altLang="zh-CN" sz="1100" dirty="0" smtClean="0">
                        <a:solidFill>
                          <a:srgbClr val="0000CC"/>
                        </a:solidFill>
                        <a:latin typeface="+mn-lt"/>
                        <a:ea typeface="+mn-ea"/>
                      </a:endParaRPr>
                    </a:p>
                  </a:txBody>
                  <a:tcPr marL="91437" marR="91437" marT="54888" marB="54888"/>
                </a:tc>
              </a:tr>
              <a:tr h="277490">
                <a:tc vMerge="1">
                  <a:tcPr/>
                </a:tc>
                <a:tc>
                  <a:txBody>
                    <a:bodyPr/>
                    <a:lstStyle/>
                    <a:p>
                      <a:pPr algn="l"/>
                      <a:r>
                        <a:rPr lang="zh-CN" altLang="en-US" sz="1100" dirty="0" smtClean="0">
                          <a:solidFill>
                            <a:schemeClr val="tx1"/>
                          </a:solidFill>
                          <a:latin typeface="+mn-lt"/>
                          <a:ea typeface="+mn-ea"/>
                        </a:rPr>
                        <a:t>网卡吞吐量：</a:t>
                      </a:r>
                      <a:r>
                        <a:rPr lang="en-US" altLang="zh-CN" sz="1100" dirty="0" smtClean="0">
                          <a:solidFill>
                            <a:srgbClr val="C00000"/>
                          </a:solidFill>
                          <a:latin typeface="+mn-lt"/>
                          <a:ea typeface="+mn-ea"/>
                        </a:rPr>
                        <a:t>9.1 Gbit/s(TCP)</a:t>
                      </a:r>
                      <a:endParaRPr lang="zh-CN" altLang="en-US" sz="1100" dirty="0">
                        <a:solidFill>
                          <a:srgbClr val="C00000"/>
                        </a:solidFill>
                        <a:latin typeface="+mn-lt"/>
                        <a:ea typeface="+mn-ea"/>
                      </a:endParaRPr>
                    </a:p>
                  </a:txBody>
                  <a:tcPr marL="91437" marR="91437" marT="54888" marB="54888"/>
                </a:tc>
                <a:tc>
                  <a:txBody>
                    <a:bodyPr/>
                    <a:lstStyle/>
                    <a:p>
                      <a:pPr marL="0" marR="0" indent="0" algn="l" defTabSz="1072515"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latin typeface="+mn-lt"/>
                          <a:ea typeface="+mn-ea"/>
                        </a:rPr>
                        <a:t>网卡吞吐量：</a:t>
                      </a:r>
                      <a:r>
                        <a:rPr lang="en-US" altLang="zh-CN" sz="1100" dirty="0" smtClean="0">
                          <a:solidFill>
                            <a:srgbClr val="C00000"/>
                          </a:solidFill>
                          <a:latin typeface="+mn-lt"/>
                          <a:ea typeface="+mn-ea"/>
                        </a:rPr>
                        <a:t>9.15 Gbit/s</a:t>
                      </a:r>
                      <a:endParaRPr lang="zh-CN" altLang="en-US" sz="1100" dirty="0" smtClean="0">
                        <a:solidFill>
                          <a:srgbClr val="C00000"/>
                        </a:solidFill>
                        <a:latin typeface="+mn-lt"/>
                        <a:ea typeface="+mn-ea"/>
                      </a:endParaRPr>
                    </a:p>
                  </a:txBody>
                  <a:tcPr marL="91437" marR="91437" marT="54888" marB="54888"/>
                </a:tc>
                <a:tc>
                  <a:txBody>
                    <a:bodyPr/>
                    <a:lstStyle/>
                    <a:p>
                      <a:pPr marL="0" marR="0" indent="0" algn="l" defTabSz="1072515"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latin typeface="+mn-lt"/>
                          <a:ea typeface="+mn-ea"/>
                        </a:rPr>
                        <a:t>网卡吞吐量：</a:t>
                      </a:r>
                      <a:r>
                        <a:rPr lang="en-US" altLang="zh-CN" sz="1100" dirty="0" smtClean="0">
                          <a:solidFill>
                            <a:srgbClr val="C00000"/>
                          </a:solidFill>
                          <a:latin typeface="+mn-lt"/>
                          <a:ea typeface="+mn-ea"/>
                        </a:rPr>
                        <a:t>9.5 Gbit/s</a:t>
                      </a:r>
                      <a:endParaRPr lang="zh-CN" altLang="en-US" sz="1100" dirty="0" smtClean="0">
                        <a:solidFill>
                          <a:srgbClr val="C00000"/>
                        </a:solidFill>
                        <a:latin typeface="+mn-lt"/>
                        <a:ea typeface="+mn-ea"/>
                      </a:endParaRPr>
                    </a:p>
                  </a:txBody>
                  <a:tcPr marL="91437" marR="91437" marT="54888" marB="54888"/>
                </a:tc>
              </a:tr>
            </a:tbl>
          </a:graphicData>
        </a:graphic>
      </p:graphicFrame>
      <p:grpSp>
        <p:nvGrpSpPr>
          <p:cNvPr id="79931" name="组合 98"/>
          <p:cNvGrpSpPr/>
          <p:nvPr/>
        </p:nvGrpSpPr>
        <p:grpSpPr bwMode="auto">
          <a:xfrm>
            <a:off x="6332538" y="1131066"/>
            <a:ext cx="2305050" cy="2654290"/>
            <a:chOff x="6859828" y="1231910"/>
            <a:chExt cx="2497063" cy="2654290"/>
          </a:xfrm>
        </p:grpSpPr>
        <p:sp>
          <p:nvSpPr>
            <p:cNvPr id="94" name="Rounded Rectangle 72"/>
            <p:cNvSpPr/>
            <p:nvPr/>
          </p:nvSpPr>
          <p:spPr bwMode="auto">
            <a:xfrm>
              <a:off x="6859829" y="1231910"/>
              <a:ext cx="1248470" cy="969029"/>
            </a:xfrm>
            <a:prstGeom prst="roundRect">
              <a:avLst/>
            </a:prstGeom>
            <a:solidFill>
              <a:schemeClr val="accent5">
                <a:lumMod val="90000"/>
              </a:schemeClr>
            </a:solidFill>
            <a:ln>
              <a:solidFill>
                <a:schemeClr val="accent5">
                  <a:lumMod val="90000"/>
                </a:schemeClr>
              </a:solidFill>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95" name="Rounded Rectangle 72"/>
            <p:cNvSpPr/>
            <p:nvPr/>
          </p:nvSpPr>
          <p:spPr bwMode="auto">
            <a:xfrm>
              <a:off x="6859829" y="2287392"/>
              <a:ext cx="2497062" cy="605170"/>
            </a:xfrm>
            <a:prstGeom prst="roundRect">
              <a:avLst/>
            </a:prstGeom>
            <a:solidFill>
              <a:schemeClr val="accent5">
                <a:lumMod val="90000"/>
              </a:schemeClr>
            </a:solidFill>
            <a:ln>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sp>
          <p:nvSpPr>
            <p:cNvPr id="101" name="Rounded Rectangle 72"/>
            <p:cNvSpPr/>
            <p:nvPr/>
          </p:nvSpPr>
          <p:spPr bwMode="auto">
            <a:xfrm>
              <a:off x="6859828" y="2979012"/>
              <a:ext cx="2497062" cy="863371"/>
            </a:xfrm>
            <a:prstGeom prst="roundRect">
              <a:avLst/>
            </a:prstGeom>
            <a:ln>
              <a:headEnd type="none" w="med" len="med"/>
              <a:tailEnd type="none" w="med" len="med"/>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1390" tIns="45695" rIns="91390" bIns="45695"/>
            <a:lstStyle/>
            <a:p>
              <a:pPr eaLnBrk="1" hangingPunct="1">
                <a:defRPr/>
              </a:pPr>
              <a:endParaRPr lang="en-US" sz="1800" b="1" dirty="0">
                <a:solidFill>
                  <a:srgbClr val="FFFFFF"/>
                </a:solidFill>
              </a:endParaRPr>
            </a:p>
          </p:txBody>
        </p:sp>
        <p:pic>
          <p:nvPicPr>
            <p:cNvPr id="79962" name="Picture 223" descr="F:\03-胶片写作\02-how_to_beat\素材\网卡.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3352800"/>
              <a:ext cx="780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63" name="上下箭头 322"/>
            <p:cNvSpPr>
              <a:spLocks noChangeArrowheads="1"/>
            </p:cNvSpPr>
            <p:nvPr/>
          </p:nvSpPr>
          <p:spPr bwMode="auto">
            <a:xfrm>
              <a:off x="8498740" y="2116138"/>
              <a:ext cx="154777" cy="950912"/>
            </a:xfrm>
            <a:prstGeom prst="upDownArrow">
              <a:avLst>
                <a:gd name="adj1" fmla="val 50000"/>
                <a:gd name="adj2" fmla="val 50019"/>
              </a:avLst>
            </a:prstGeom>
            <a:solidFill>
              <a:srgbClr val="00B050">
                <a:alpha val="50195"/>
              </a:srgbClr>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964" name="上下箭头 323"/>
            <p:cNvSpPr>
              <a:spLocks noChangeArrowheads="1"/>
            </p:cNvSpPr>
            <p:nvPr/>
          </p:nvSpPr>
          <p:spPr bwMode="auto">
            <a:xfrm>
              <a:off x="9043898" y="2116138"/>
              <a:ext cx="156496" cy="950912"/>
            </a:xfrm>
            <a:prstGeom prst="upDownArrow">
              <a:avLst>
                <a:gd name="adj1" fmla="val 50000"/>
                <a:gd name="adj2" fmla="val 50019"/>
              </a:avLst>
            </a:prstGeom>
            <a:solidFill>
              <a:srgbClr val="00B050">
                <a:alpha val="50195"/>
              </a:srgbClr>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965" name="TextBox 304"/>
            <p:cNvSpPr txBox="1">
              <a:spLocks noChangeArrowheads="1"/>
            </p:cNvSpPr>
            <p:nvPr/>
          </p:nvSpPr>
          <p:spPr bwMode="auto">
            <a:xfrm>
              <a:off x="8161671" y="1898650"/>
              <a:ext cx="708533" cy="247650"/>
            </a:xfrm>
            <a:prstGeom prst="rect">
              <a:avLst/>
            </a:prstGeom>
            <a:solidFill>
              <a:srgbClr val="FFF5E0">
                <a:alpha val="6588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900" b="1" dirty="0" smtClean="0">
                  <a:solidFill>
                    <a:srgbClr val="000000"/>
                  </a:solidFill>
                  <a:latin typeface="+mn-lt"/>
                  <a:ea typeface="+mn-ea"/>
                  <a:cs typeface="Arial" panose="020B0604020202020204" pitchFamily="34" charset="0"/>
                </a:rPr>
                <a:t>VF</a:t>
              </a:r>
              <a:r>
                <a:rPr lang="zh-CN" altLang="en-US" sz="900" b="1" dirty="0" smtClean="0">
                  <a:solidFill>
                    <a:srgbClr val="000000"/>
                  </a:solidFill>
                  <a:latin typeface="+mn-lt"/>
                  <a:ea typeface="+mn-ea"/>
                  <a:cs typeface="Arial" panose="020B0604020202020204" pitchFamily="34" charset="0"/>
                </a:rPr>
                <a:t>驱动</a:t>
              </a:r>
              <a:endParaRPr lang="zh-CN" altLang="en-US" sz="900" b="1" dirty="0" smtClean="0">
                <a:solidFill>
                  <a:srgbClr val="000000"/>
                </a:solidFill>
                <a:latin typeface="+mn-lt"/>
                <a:ea typeface="+mn-ea"/>
                <a:cs typeface="Arial" panose="020B0604020202020204" pitchFamily="34" charset="0"/>
              </a:endParaRPr>
            </a:p>
          </p:txBody>
        </p:sp>
        <p:pic>
          <p:nvPicPr>
            <p:cNvPr id="79966"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0637" y="3141345"/>
              <a:ext cx="340519"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67"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38421" y="3141345"/>
              <a:ext cx="340519"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68"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3744" y="3141345"/>
              <a:ext cx="340519"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69" name="TextBox 94"/>
            <p:cNvSpPr txBox="1">
              <a:spLocks noChangeArrowheads="1"/>
            </p:cNvSpPr>
            <p:nvPr/>
          </p:nvSpPr>
          <p:spPr bwMode="auto">
            <a:xfrm>
              <a:off x="8187468" y="3054350"/>
              <a:ext cx="390381"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200" b="1" smtClean="0">
                  <a:solidFill>
                    <a:srgbClr val="000000"/>
                  </a:solidFill>
                  <a:latin typeface="+mn-lt"/>
                  <a:ea typeface="+mn-ea"/>
                </a:rPr>
                <a:t>…</a:t>
              </a:r>
              <a:endParaRPr lang="zh-CN" altLang="en-US" sz="1200" b="1" smtClean="0">
                <a:solidFill>
                  <a:srgbClr val="000000"/>
                </a:solidFill>
                <a:latin typeface="+mn-lt"/>
                <a:ea typeface="+mn-ea"/>
              </a:endParaRPr>
            </a:p>
          </p:txBody>
        </p:sp>
        <p:sp>
          <p:nvSpPr>
            <p:cNvPr id="79970" name="TextBox 304"/>
            <p:cNvSpPr txBox="1">
              <a:spLocks noChangeArrowheads="1"/>
            </p:cNvSpPr>
            <p:nvPr/>
          </p:nvSpPr>
          <p:spPr bwMode="auto">
            <a:xfrm>
              <a:off x="7215814" y="1828800"/>
              <a:ext cx="937259"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000000"/>
                  </a:solidFill>
                  <a:latin typeface="+mn-lt"/>
                  <a:ea typeface="+mn-ea"/>
                  <a:cs typeface="Arial" panose="020B0604020202020204" pitchFamily="34" charset="0"/>
                </a:rPr>
                <a:t>PF</a:t>
              </a:r>
              <a:r>
                <a:rPr lang="zh-CN" altLang="en-US" sz="1100" b="1" smtClean="0">
                  <a:solidFill>
                    <a:srgbClr val="000000"/>
                  </a:solidFill>
                  <a:latin typeface="+mn-lt"/>
                  <a:ea typeface="+mn-ea"/>
                  <a:cs typeface="Arial" panose="020B0604020202020204" pitchFamily="34" charset="0"/>
                </a:rPr>
                <a:t>驱动</a:t>
              </a:r>
              <a:endParaRPr lang="zh-CN" altLang="en-US" sz="1100" b="1" smtClean="0">
                <a:solidFill>
                  <a:srgbClr val="000000"/>
                </a:solidFill>
                <a:latin typeface="+mn-lt"/>
                <a:ea typeface="+mn-ea"/>
                <a:cs typeface="Arial" panose="020B0604020202020204" pitchFamily="34" charset="0"/>
              </a:endParaRPr>
            </a:p>
          </p:txBody>
        </p:sp>
        <p:sp>
          <p:nvSpPr>
            <p:cNvPr id="79971" name="上下箭头 322"/>
            <p:cNvSpPr>
              <a:spLocks noChangeArrowheads="1"/>
            </p:cNvSpPr>
            <p:nvPr/>
          </p:nvSpPr>
          <p:spPr bwMode="auto">
            <a:xfrm>
              <a:off x="7563201" y="2190750"/>
              <a:ext cx="233885" cy="950913"/>
            </a:xfrm>
            <a:prstGeom prst="upDownArrow">
              <a:avLst>
                <a:gd name="adj1" fmla="val 50000"/>
                <a:gd name="adj2" fmla="val 49900"/>
              </a:avLst>
            </a:prstGeom>
            <a:solidFill>
              <a:srgbClr val="00B050">
                <a:alpha val="50195"/>
              </a:srgbClr>
            </a:solidFill>
            <a:ln w="9525" algn="ctr">
              <a:solidFill>
                <a:schemeClr val="bg2"/>
              </a:solidFill>
              <a:round/>
            </a:ln>
          </p:spPr>
          <p:txBody>
            <a:bodyPr lIns="107287" tIns="53643" rIns="107287" bIns="53643"/>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972" name="矩形 90"/>
            <p:cNvSpPr>
              <a:spLocks noChangeArrowheads="1"/>
            </p:cNvSpPr>
            <p:nvPr/>
          </p:nvSpPr>
          <p:spPr bwMode="auto">
            <a:xfrm>
              <a:off x="7485813" y="3141663"/>
              <a:ext cx="388661" cy="207962"/>
            </a:xfrm>
            <a:prstGeom prst="rect">
              <a:avLst/>
            </a:prstGeom>
            <a:solidFill>
              <a:schemeClr val="accent1"/>
            </a:solidFill>
            <a:ln w="9525" algn="ctr">
              <a:solidFill>
                <a:schemeClr val="bg2"/>
              </a:solidFill>
              <a:round/>
            </a:ln>
          </p:spPr>
          <p:txBody>
            <a:bodyPr lIns="107287" tIns="53643" rIns="107287" bIns="53643"/>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000000"/>
                </a:solidFill>
                <a:latin typeface="+mn-lt"/>
                <a:ea typeface="+mn-ea"/>
              </a:endParaRPr>
            </a:p>
          </p:txBody>
        </p:sp>
        <p:sp>
          <p:nvSpPr>
            <p:cNvPr id="79973" name="TextBox 304"/>
            <p:cNvSpPr txBox="1">
              <a:spLocks noChangeArrowheads="1"/>
            </p:cNvSpPr>
            <p:nvPr/>
          </p:nvSpPr>
          <p:spPr bwMode="auto">
            <a:xfrm>
              <a:off x="7368871" y="3124200"/>
              <a:ext cx="622546"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rgbClr val="000000"/>
                  </a:solidFill>
                  <a:latin typeface="+mn-lt"/>
                  <a:ea typeface="+mn-ea"/>
                  <a:cs typeface="Arial" panose="020B0604020202020204" pitchFamily="34" charset="0"/>
                </a:rPr>
                <a:t>PF</a:t>
              </a:r>
              <a:endParaRPr lang="zh-CN" altLang="en-US" sz="1200" b="1" smtClean="0">
                <a:solidFill>
                  <a:srgbClr val="000000"/>
                </a:solidFill>
                <a:latin typeface="+mn-lt"/>
                <a:ea typeface="+mn-ea"/>
                <a:cs typeface="Arial" panose="020B0604020202020204" pitchFamily="34" charset="0"/>
              </a:endParaRPr>
            </a:p>
          </p:txBody>
        </p:sp>
        <p:sp>
          <p:nvSpPr>
            <p:cNvPr id="79974" name="TextBox 304"/>
            <p:cNvSpPr txBox="1">
              <a:spLocks noChangeArrowheads="1"/>
            </p:cNvSpPr>
            <p:nvPr/>
          </p:nvSpPr>
          <p:spPr bwMode="auto">
            <a:xfrm>
              <a:off x="7115585" y="1231910"/>
              <a:ext cx="856431"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200" b="1" dirty="0" smtClean="0">
                  <a:solidFill>
                    <a:srgbClr val="000000"/>
                  </a:solidFill>
                  <a:latin typeface="+mn-lt"/>
                  <a:ea typeface="+mn-ea"/>
                  <a:cs typeface="Arial" panose="020B0604020202020204" pitchFamily="34" charset="0"/>
                </a:rPr>
                <a:t>控制域</a:t>
              </a:r>
              <a:endParaRPr lang="zh-CN" altLang="en-US" sz="1200" b="1" dirty="0" smtClean="0">
                <a:solidFill>
                  <a:srgbClr val="000000"/>
                </a:solidFill>
                <a:latin typeface="+mn-lt"/>
                <a:ea typeface="+mn-ea"/>
                <a:cs typeface="Arial" panose="020B0604020202020204" pitchFamily="34" charset="0"/>
              </a:endParaRPr>
            </a:p>
          </p:txBody>
        </p:sp>
        <p:pic>
          <p:nvPicPr>
            <p:cNvPr id="79975" name="Picture 4" descr="\\eventsql\dvd\Online_ART\DVD_ART35\Artwork_Imagery\Icons - Illustrations\_WINDOWS SERVER ICONS\Hardware\Hardware processor chip cp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3800" y="3429000"/>
              <a:ext cx="58126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72" name="标题 92"/>
          <p:cNvSpPr>
            <a:spLocks noGrp="1"/>
          </p:cNvSpPr>
          <p:nvPr>
            <p:ph type="title"/>
          </p:nvPr>
        </p:nvSpPr>
        <p:spPr/>
        <p:txBody>
          <a:bodyPr/>
          <a:lstStyle/>
          <a:p>
            <a:pPr eaLnBrk="1" hangingPunct="1">
              <a:defRPr/>
            </a:pPr>
            <a:r>
              <a:rPr lang="en-US" altLang="zh-CN" sz="3200" dirty="0" smtClean="0">
                <a:latin typeface="+mn-lt"/>
              </a:rPr>
              <a:t>10GE</a:t>
            </a:r>
            <a:r>
              <a:rPr lang="zh-CN" altLang="en-US" sz="3200" dirty="0" smtClean="0">
                <a:latin typeface="+mn-lt"/>
              </a:rPr>
              <a:t>网关支撑关键应用和</a:t>
            </a:r>
            <a:r>
              <a:rPr lang="en-US" altLang="zh-CN" sz="3200" dirty="0" smtClean="0">
                <a:latin typeface="+mn-lt"/>
              </a:rPr>
              <a:t>IO</a:t>
            </a:r>
            <a:r>
              <a:rPr lang="zh-CN" altLang="en-US" sz="3200" dirty="0" smtClean="0">
                <a:latin typeface="+mn-lt"/>
              </a:rPr>
              <a:t>密集型场景</a:t>
            </a:r>
            <a:endParaRPr lang="zh-CN" altLang="en-US" sz="3200" dirty="0" smtClean="0">
              <a:latin typeface="+mn-lt"/>
            </a:endParaRPr>
          </a:p>
        </p:txBody>
      </p:sp>
      <p:sp>
        <p:nvSpPr>
          <p:cNvPr id="79933" name="Rectangle 126"/>
          <p:cNvSpPr>
            <a:spLocks noChangeArrowheads="1"/>
          </p:cNvSpPr>
          <p:nvPr/>
        </p:nvSpPr>
        <p:spPr bwMode="auto">
          <a:xfrm>
            <a:off x="3732213" y="2375656"/>
            <a:ext cx="13303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08050">
              <a:defRPr sz="1000">
                <a:solidFill>
                  <a:schemeClr val="tx1"/>
                </a:solidFill>
                <a:latin typeface="FrutigerNext LT Regular"/>
                <a:ea typeface="宋体" panose="02010600030101010101" pitchFamily="2" charset="-122"/>
              </a:defRPr>
            </a:lvl1pPr>
            <a:lvl2pPr marL="742950" indent="-285750" defTabSz="908050">
              <a:defRPr sz="1000">
                <a:solidFill>
                  <a:schemeClr val="tx1"/>
                </a:solidFill>
                <a:latin typeface="FrutigerNext LT Regular"/>
                <a:ea typeface="宋体" panose="02010600030101010101" pitchFamily="2" charset="-122"/>
              </a:defRPr>
            </a:lvl2pPr>
            <a:lvl3pPr marL="1143000" indent="-228600" defTabSz="908050">
              <a:defRPr sz="1000">
                <a:solidFill>
                  <a:schemeClr val="tx1"/>
                </a:solidFill>
                <a:latin typeface="FrutigerNext LT Regular"/>
                <a:ea typeface="宋体" panose="02010600030101010101" pitchFamily="2" charset="-122"/>
              </a:defRPr>
            </a:lvl3pPr>
            <a:lvl4pPr marL="1600200" indent="-228600" defTabSz="908050">
              <a:defRPr sz="1000">
                <a:solidFill>
                  <a:schemeClr val="tx1"/>
                </a:solidFill>
                <a:latin typeface="FrutigerNext LT Regular"/>
                <a:ea typeface="宋体" panose="02010600030101010101" pitchFamily="2" charset="-122"/>
              </a:defRPr>
            </a:lvl4pPr>
            <a:lvl5pPr marL="2057400" indent="-228600" defTabSz="908050">
              <a:defRPr sz="1000">
                <a:solidFill>
                  <a:schemeClr val="tx1"/>
                </a:solidFill>
                <a:latin typeface="FrutigerNext LT Regular"/>
                <a:ea typeface="宋体" panose="02010600030101010101" pitchFamily="2" charset="-122"/>
              </a:defRPr>
            </a:lvl5pPr>
            <a:lvl6pPr marL="25146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rgbClr val="000000"/>
                </a:solidFill>
                <a:latin typeface="+mn-lt"/>
                <a:ea typeface="+mn-ea"/>
                <a:cs typeface="Arial" panose="020B0604020202020204" pitchFamily="34" charset="0"/>
              </a:rPr>
              <a:t>FusionCompute</a:t>
            </a:r>
            <a:endParaRPr lang="zh-CN" altLang="zh-CN" sz="1200" b="1" smtClean="0">
              <a:solidFill>
                <a:srgbClr val="000000"/>
              </a:solidFill>
              <a:latin typeface="+mn-lt"/>
              <a:ea typeface="+mn-ea"/>
              <a:cs typeface="Arial" panose="020B0604020202020204" pitchFamily="34" charset="0"/>
            </a:endParaRPr>
          </a:p>
        </p:txBody>
      </p:sp>
      <p:sp>
        <p:nvSpPr>
          <p:cNvPr id="79934" name="Rectangle 126"/>
          <p:cNvSpPr>
            <a:spLocks noChangeArrowheads="1"/>
          </p:cNvSpPr>
          <p:nvPr/>
        </p:nvSpPr>
        <p:spPr bwMode="auto">
          <a:xfrm>
            <a:off x="6737350" y="2366131"/>
            <a:ext cx="13303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08050">
              <a:defRPr sz="1000">
                <a:solidFill>
                  <a:schemeClr val="tx1"/>
                </a:solidFill>
                <a:latin typeface="FrutigerNext LT Regular"/>
                <a:ea typeface="宋体" panose="02010600030101010101" pitchFamily="2" charset="-122"/>
              </a:defRPr>
            </a:lvl1pPr>
            <a:lvl2pPr marL="742950" indent="-285750" defTabSz="908050">
              <a:defRPr sz="1000">
                <a:solidFill>
                  <a:schemeClr val="tx1"/>
                </a:solidFill>
                <a:latin typeface="FrutigerNext LT Regular"/>
                <a:ea typeface="宋体" panose="02010600030101010101" pitchFamily="2" charset="-122"/>
              </a:defRPr>
            </a:lvl2pPr>
            <a:lvl3pPr marL="1143000" indent="-228600" defTabSz="908050">
              <a:defRPr sz="1000">
                <a:solidFill>
                  <a:schemeClr val="tx1"/>
                </a:solidFill>
                <a:latin typeface="FrutigerNext LT Regular"/>
                <a:ea typeface="宋体" panose="02010600030101010101" pitchFamily="2" charset="-122"/>
              </a:defRPr>
            </a:lvl3pPr>
            <a:lvl4pPr marL="1600200" indent="-228600" defTabSz="908050">
              <a:defRPr sz="1000">
                <a:solidFill>
                  <a:schemeClr val="tx1"/>
                </a:solidFill>
                <a:latin typeface="FrutigerNext LT Regular"/>
                <a:ea typeface="宋体" panose="02010600030101010101" pitchFamily="2" charset="-122"/>
              </a:defRPr>
            </a:lvl4pPr>
            <a:lvl5pPr marL="2057400" indent="-228600" defTabSz="908050">
              <a:defRPr sz="1000">
                <a:solidFill>
                  <a:schemeClr val="tx1"/>
                </a:solidFill>
                <a:latin typeface="FrutigerNext LT Regular"/>
                <a:ea typeface="宋体" panose="02010600030101010101" pitchFamily="2" charset="-122"/>
              </a:defRPr>
            </a:lvl5pPr>
            <a:lvl6pPr marL="25146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90805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200" b="1" smtClean="0">
                <a:solidFill>
                  <a:srgbClr val="000000"/>
                </a:solidFill>
                <a:latin typeface="+mn-lt"/>
                <a:ea typeface="+mn-ea"/>
                <a:cs typeface="Arial" panose="020B0604020202020204" pitchFamily="34" charset="0"/>
              </a:rPr>
              <a:t>FusionCompute</a:t>
            </a:r>
            <a:endParaRPr lang="zh-CN" altLang="zh-CN" sz="1200" b="1" smtClean="0">
              <a:solidFill>
                <a:srgbClr val="000000"/>
              </a:solidFill>
              <a:latin typeface="+mn-lt"/>
              <a:ea typeface="+mn-ea"/>
              <a:cs typeface="Arial" panose="020B0604020202020204" pitchFamily="34" charset="0"/>
            </a:endParaRPr>
          </a:p>
        </p:txBody>
      </p:sp>
      <p:grpSp>
        <p:nvGrpSpPr>
          <p:cNvPr id="79935" name="组合 104"/>
          <p:cNvGrpSpPr/>
          <p:nvPr/>
        </p:nvGrpSpPr>
        <p:grpSpPr bwMode="auto">
          <a:xfrm>
            <a:off x="2655888" y="1158044"/>
            <a:ext cx="555625" cy="938212"/>
            <a:chOff x="2999220" y="673307"/>
            <a:chExt cx="554470" cy="781421"/>
          </a:xfrm>
        </p:grpSpPr>
        <p:grpSp>
          <p:nvGrpSpPr>
            <p:cNvPr id="79949" name="组合 14"/>
            <p:cNvGrpSpPr/>
            <p:nvPr/>
          </p:nvGrpSpPr>
          <p:grpSpPr bwMode="auto">
            <a:xfrm>
              <a:off x="2999220" y="673307"/>
              <a:ext cx="554470" cy="781421"/>
              <a:chOff x="1095375" y="1203750"/>
              <a:chExt cx="485775" cy="815181"/>
            </a:xfrm>
          </p:grpSpPr>
          <p:sp>
            <p:nvSpPr>
              <p:cNvPr id="79951"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79952" name="TextBox 170"/>
              <p:cNvSpPr txBox="1">
                <a:spLocks noChangeArrowheads="1"/>
              </p:cNvSpPr>
              <p:nvPr/>
            </p:nvSpPr>
            <p:spPr bwMode="auto">
              <a:xfrm>
                <a:off x="1095375" y="1279612"/>
                <a:ext cx="485775" cy="22758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7995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9919" y="1018309"/>
              <a:ext cx="472209" cy="4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936" name="组合 112"/>
          <p:cNvGrpSpPr/>
          <p:nvPr/>
        </p:nvGrpSpPr>
        <p:grpSpPr bwMode="auto">
          <a:xfrm>
            <a:off x="4841875" y="1050094"/>
            <a:ext cx="554038" cy="938212"/>
            <a:chOff x="2060575" y="919225"/>
            <a:chExt cx="554470" cy="781421"/>
          </a:xfrm>
        </p:grpSpPr>
        <p:grpSp>
          <p:nvGrpSpPr>
            <p:cNvPr id="79945" name="组合 14"/>
            <p:cNvGrpSpPr/>
            <p:nvPr/>
          </p:nvGrpSpPr>
          <p:grpSpPr bwMode="auto">
            <a:xfrm>
              <a:off x="2060575" y="919225"/>
              <a:ext cx="554470" cy="781421"/>
              <a:chOff x="1095375" y="1203750"/>
              <a:chExt cx="485775" cy="815181"/>
            </a:xfrm>
          </p:grpSpPr>
          <p:sp>
            <p:nvSpPr>
              <p:cNvPr id="79947"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79948" name="TextBox 170"/>
              <p:cNvSpPr txBox="1">
                <a:spLocks noChangeArrowheads="1"/>
              </p:cNvSpPr>
              <p:nvPr/>
            </p:nvSpPr>
            <p:spPr bwMode="auto">
              <a:xfrm>
                <a:off x="1095375" y="1279612"/>
                <a:ext cx="485775" cy="22758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79946" name="图片 52"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9583" y="1298862"/>
              <a:ext cx="508143" cy="36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937" name="组合 118"/>
          <p:cNvGrpSpPr/>
          <p:nvPr/>
        </p:nvGrpSpPr>
        <p:grpSpPr bwMode="auto">
          <a:xfrm>
            <a:off x="5437188" y="1054856"/>
            <a:ext cx="555625" cy="938213"/>
            <a:chOff x="2999220" y="673307"/>
            <a:chExt cx="554470" cy="781421"/>
          </a:xfrm>
        </p:grpSpPr>
        <p:grpSp>
          <p:nvGrpSpPr>
            <p:cNvPr id="79941" name="组合 14"/>
            <p:cNvGrpSpPr/>
            <p:nvPr/>
          </p:nvGrpSpPr>
          <p:grpSpPr bwMode="auto">
            <a:xfrm>
              <a:off x="2999220" y="673307"/>
              <a:ext cx="554470" cy="781421"/>
              <a:chOff x="1095375" y="1203750"/>
              <a:chExt cx="485775" cy="815181"/>
            </a:xfrm>
          </p:grpSpPr>
          <p:sp>
            <p:nvSpPr>
              <p:cNvPr id="79943"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b="1" smtClean="0">
                  <a:solidFill>
                    <a:srgbClr val="000000"/>
                  </a:solidFill>
                  <a:latin typeface="+mn-lt"/>
                  <a:ea typeface="+mn-ea"/>
                  <a:cs typeface="Arial" panose="020B0604020202020204" pitchFamily="34" charset="0"/>
                </a:endParaRPr>
              </a:p>
            </p:txBody>
          </p:sp>
          <p:sp>
            <p:nvSpPr>
              <p:cNvPr id="79944" name="TextBox 170"/>
              <p:cNvSpPr txBox="1">
                <a:spLocks noChangeArrowheads="1"/>
              </p:cNvSpPr>
              <p:nvPr/>
            </p:nvSpPr>
            <p:spPr bwMode="auto">
              <a:xfrm>
                <a:off x="1095375" y="1279613"/>
                <a:ext cx="485775" cy="227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100" b="1" smtClean="0">
                    <a:solidFill>
                      <a:srgbClr val="FFFFFF"/>
                    </a:solidFill>
                    <a:latin typeface="+mn-lt"/>
                    <a:ea typeface="+mn-ea"/>
                    <a:cs typeface="Arial" panose="020B0604020202020204" pitchFamily="34" charset="0"/>
                  </a:rPr>
                  <a:t>VM</a:t>
                </a:r>
                <a:endParaRPr lang="zh-CN" altLang="en-US" sz="1100" b="1" smtClean="0">
                  <a:solidFill>
                    <a:srgbClr val="FFFFFF"/>
                  </a:solidFill>
                  <a:latin typeface="+mn-lt"/>
                  <a:ea typeface="+mn-ea"/>
                  <a:cs typeface="Arial" panose="020B0604020202020204" pitchFamily="34" charset="0"/>
                </a:endParaRPr>
              </a:p>
            </p:txBody>
          </p:sp>
        </p:grpSp>
        <p:pic>
          <p:nvPicPr>
            <p:cNvPr id="7994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9919" y="1018309"/>
              <a:ext cx="472209" cy="4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938" name="TextBox 304"/>
          <p:cNvSpPr txBox="1">
            <a:spLocks noChangeArrowheads="1"/>
          </p:cNvSpPr>
          <p:nvPr/>
        </p:nvSpPr>
        <p:spPr bwMode="auto">
          <a:xfrm>
            <a:off x="8101013" y="1781931"/>
            <a:ext cx="655637" cy="246063"/>
          </a:xfrm>
          <a:prstGeom prst="rect">
            <a:avLst/>
          </a:prstGeom>
          <a:solidFill>
            <a:srgbClr val="FFF5E0">
              <a:alpha val="6588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900" b="1" smtClean="0">
                <a:solidFill>
                  <a:srgbClr val="000000"/>
                </a:solidFill>
                <a:latin typeface="+mn-lt"/>
                <a:ea typeface="+mn-ea"/>
                <a:cs typeface="Arial" panose="020B0604020202020204" pitchFamily="34" charset="0"/>
              </a:rPr>
              <a:t>VF</a:t>
            </a:r>
            <a:r>
              <a:rPr lang="zh-CN" altLang="en-US" sz="900" b="1" smtClean="0">
                <a:solidFill>
                  <a:srgbClr val="000000"/>
                </a:solidFill>
                <a:latin typeface="+mn-lt"/>
                <a:ea typeface="+mn-ea"/>
                <a:cs typeface="Arial" panose="020B0604020202020204" pitchFamily="34" charset="0"/>
              </a:rPr>
              <a:t>驱动</a:t>
            </a:r>
            <a:endParaRPr lang="zh-CN" altLang="en-US" sz="900" b="1" smtClean="0">
              <a:solidFill>
                <a:srgbClr val="000000"/>
              </a:solidFill>
              <a:latin typeface="+mn-lt"/>
              <a:ea typeface="+mn-ea"/>
              <a:cs typeface="Arial" panose="020B0604020202020204" pitchFamily="34" charset="0"/>
            </a:endParaRPr>
          </a:p>
        </p:txBody>
      </p:sp>
      <p:sp>
        <p:nvSpPr>
          <p:cNvPr id="79939" name="圆角矩形 99"/>
          <p:cNvSpPr>
            <a:spLocks noChangeArrowheads="1"/>
          </p:cNvSpPr>
          <p:nvPr/>
        </p:nvSpPr>
        <p:spPr bwMode="auto">
          <a:xfrm>
            <a:off x="3311525" y="2867781"/>
            <a:ext cx="2773363" cy="612775"/>
          </a:xfrm>
          <a:prstGeom prst="roundRect">
            <a:avLst>
              <a:gd name="adj" fmla="val 16667"/>
            </a:avLst>
          </a:prstGeom>
          <a:solidFill>
            <a:srgbClr val="FF0000">
              <a:alpha val="14902"/>
            </a:srgbClr>
          </a:solidFill>
          <a:ln w="38100" algn="ctr">
            <a:solidFill>
              <a:srgbClr val="FF0000"/>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endParaRPr lang="zh-CN" altLang="en-US" smtClean="0">
              <a:latin typeface="+mn-lt"/>
              <a:ea typeface="+mn-ea"/>
            </a:endParaRPr>
          </a:p>
        </p:txBody>
      </p:sp>
      <p:sp>
        <p:nvSpPr>
          <p:cNvPr id="79940" name="圆角矩形 101"/>
          <p:cNvSpPr>
            <a:spLocks noChangeArrowheads="1"/>
          </p:cNvSpPr>
          <p:nvPr/>
        </p:nvSpPr>
        <p:spPr bwMode="auto">
          <a:xfrm>
            <a:off x="6192838" y="2867781"/>
            <a:ext cx="2771775" cy="468313"/>
          </a:xfrm>
          <a:prstGeom prst="roundRect">
            <a:avLst>
              <a:gd name="adj" fmla="val 16667"/>
            </a:avLst>
          </a:prstGeom>
          <a:solidFill>
            <a:srgbClr val="FF0000">
              <a:alpha val="14902"/>
            </a:srgbClr>
          </a:solidFill>
          <a:ln w="38100" algn="ctr">
            <a:solidFill>
              <a:srgbClr val="FF0000"/>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fontAlgn="t" hangingPunct="1">
              <a:defRPr/>
            </a:pPr>
            <a:endParaRPr lang="zh-CN" altLang="en-US" smtClean="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在</a:t>
            </a:r>
            <a:r>
              <a:rPr lang="en-US" altLang="zh-CN" sz="2400" dirty="0">
                <a:solidFill>
                  <a:schemeClr val="bg1">
                    <a:lumMod val="50000"/>
                  </a:schemeClr>
                </a:solidFill>
              </a:rPr>
              <a:t>FusionSphere</a:t>
            </a:r>
            <a:r>
              <a:rPr lang="zh-CN" altLang="en-US" sz="2400" dirty="0">
                <a:solidFill>
                  <a:schemeClr val="bg1">
                    <a:lumMod val="50000"/>
                  </a:schemeClr>
                </a:solidFill>
              </a:rPr>
              <a:t>中的作用</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客户价值</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系统架构</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功能特性</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b="1" dirty="0" smtClean="0">
                <a:solidFill>
                  <a:srgbClr val="C00000"/>
                </a:solidFill>
              </a:rPr>
              <a:t>FusionCompute</a:t>
            </a:r>
            <a:r>
              <a:rPr lang="zh-CN" altLang="en-US" sz="2400" b="1" dirty="0" smtClean="0">
                <a:solidFill>
                  <a:srgbClr val="C00000"/>
                </a:solidFill>
              </a:rPr>
              <a:t>规格指标</a:t>
            </a:r>
            <a:endParaRPr lang="en-US" altLang="zh-CN" sz="2400" b="1" dirty="0" smtClean="0">
              <a:solidFill>
                <a:srgbClr val="C00000"/>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操作配置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8"/>
          <p:cNvSpPr>
            <a:spLocks noGrp="1"/>
          </p:cNvSpPr>
          <p:nvPr>
            <p:ph type="title"/>
          </p:nvPr>
        </p:nvSpPr>
        <p:spPr/>
        <p:txBody>
          <a:bodyPr/>
          <a:lstStyle/>
          <a:p>
            <a:pPr>
              <a:defRPr/>
            </a:pPr>
            <a:r>
              <a:rPr lang="zh-CN" altLang="en-US" dirty="0" smtClean="0">
                <a:latin typeface="+mn-lt"/>
              </a:rPr>
              <a:t>华为</a:t>
            </a:r>
            <a:r>
              <a:rPr lang="en-US" altLang="zh-CN" dirty="0" smtClean="0">
                <a:latin typeface="+mn-lt"/>
              </a:rPr>
              <a:t>FusionCompute</a:t>
            </a:r>
            <a:r>
              <a:rPr lang="zh-CN" altLang="en-US" dirty="0" smtClean="0">
                <a:latin typeface="+mn-lt"/>
              </a:rPr>
              <a:t>主要参数参考值</a:t>
            </a:r>
            <a:endParaRPr lang="zh-CN" altLang="en-US" dirty="0" smtClean="0">
              <a:latin typeface="+mn-lt"/>
            </a:endParaRPr>
          </a:p>
        </p:txBody>
      </p:sp>
      <p:sp>
        <p:nvSpPr>
          <p:cNvPr id="2" name="Text Placeholder 1"/>
          <p:cNvSpPr>
            <a:spLocks noGrp="1"/>
          </p:cNvSpPr>
          <p:nvPr>
            <p:ph type="body" sz="quarter" idx="10"/>
          </p:nvPr>
        </p:nvSpPr>
        <p:spPr/>
        <p:txBody>
          <a:bodyPr/>
          <a:lstStyle/>
          <a:p>
            <a:endParaRPr lang="en-US"/>
          </a:p>
        </p:txBody>
      </p:sp>
      <p:graphicFrame>
        <p:nvGraphicFramePr>
          <p:cNvPr id="4" name="表格 3"/>
          <p:cNvGraphicFramePr>
            <a:graphicFrameLocks noGrp="1"/>
          </p:cNvGraphicFramePr>
          <p:nvPr/>
        </p:nvGraphicFramePr>
        <p:xfrm>
          <a:off x="601663" y="1314450"/>
          <a:ext cx="8208962" cy="4491035"/>
        </p:xfrm>
        <a:graphic>
          <a:graphicData uri="http://schemas.openxmlformats.org/drawingml/2006/table">
            <a:tbl>
              <a:tblPr firstRow="1" bandRow="1">
                <a:tableStyleId>{5C22544A-7EE6-4342-B048-85BDC9FD1C3A}</a:tableStyleId>
              </a:tblPr>
              <a:tblGrid>
                <a:gridCol w="4090320"/>
                <a:gridCol w="4118642"/>
              </a:tblGrid>
              <a:tr h="480110">
                <a:tc>
                  <a:txBody>
                    <a:bodyPr/>
                    <a:lstStyle/>
                    <a:p>
                      <a:pPr algn="l">
                        <a:lnSpc>
                          <a:spcPct val="150000"/>
                        </a:lnSpc>
                      </a:pPr>
                      <a:r>
                        <a:rPr lang="zh-CN" altLang="en-US" sz="1700" dirty="0" smtClean="0">
                          <a:solidFill>
                            <a:schemeClr val="tx1"/>
                          </a:solidFill>
                          <a:latin typeface="+mn-lt"/>
                          <a:ea typeface="+mn-ea"/>
                        </a:rPr>
                        <a:t>虚拟机与物理主机指标</a:t>
                      </a:r>
                      <a:endParaRPr lang="zh-CN" altLang="en-US" sz="1700" dirty="0">
                        <a:solidFill>
                          <a:schemeClr val="tx1"/>
                        </a:solidFill>
                        <a:latin typeface="+mn-lt"/>
                        <a:ea typeface="+mn-ea"/>
                      </a:endParaRPr>
                    </a:p>
                  </a:txBody>
                  <a:tcPr marL="91447" marR="91447" marT="45725" marB="45725" anchor="ctr">
                    <a:solidFill>
                      <a:srgbClr val="FFC000"/>
                    </a:solidFill>
                  </a:tcPr>
                </a:tc>
                <a:tc>
                  <a:txBody>
                    <a:bodyPr/>
                    <a:lstStyle/>
                    <a:p>
                      <a:pPr marL="0" marR="0" indent="0" algn="ctr" defTabSz="833755" rtl="0" eaLnBrk="1" fontAlgn="auto" latinLnBrk="0" hangingPunct="1">
                        <a:lnSpc>
                          <a:spcPct val="150000"/>
                        </a:lnSpc>
                        <a:spcBef>
                          <a:spcPts val="0"/>
                        </a:spcBef>
                        <a:spcAft>
                          <a:spcPts val="0"/>
                        </a:spcAft>
                        <a:buClrTx/>
                        <a:buSzTx/>
                        <a:buFontTx/>
                        <a:buNone/>
                        <a:defRPr/>
                      </a:pPr>
                      <a:r>
                        <a:rPr lang="zh-CN" altLang="en-US" sz="1700" dirty="0" smtClean="0">
                          <a:solidFill>
                            <a:schemeClr val="tx1"/>
                          </a:solidFill>
                          <a:latin typeface="+mn-lt"/>
                          <a:ea typeface="+mn-ea"/>
                        </a:rPr>
                        <a:t>参数</a:t>
                      </a:r>
                      <a:endParaRPr lang="zh-CN" altLang="en-US" sz="1700" dirty="0">
                        <a:solidFill>
                          <a:schemeClr val="tx1"/>
                        </a:solidFill>
                        <a:latin typeface="+mn-lt"/>
                        <a:ea typeface="+mn-ea"/>
                      </a:endParaRPr>
                    </a:p>
                  </a:txBody>
                  <a:tcPr marL="91447" marR="91447" marT="45725" marB="45725">
                    <a:solidFill>
                      <a:srgbClr val="FFC000"/>
                    </a:solidFill>
                  </a:tcPr>
                </a:tc>
              </a:tr>
              <a:tr h="484272">
                <a:tc>
                  <a:txBody>
                    <a:bodyPr/>
                    <a:lstStyle/>
                    <a:p>
                      <a:pPr>
                        <a:lnSpc>
                          <a:spcPct val="150000"/>
                        </a:lnSpc>
                      </a:pPr>
                      <a:r>
                        <a:rPr lang="zh-CN" altLang="en-US" sz="1400" dirty="0" smtClean="0">
                          <a:latin typeface="+mn-lt"/>
                          <a:ea typeface="+mn-ea"/>
                        </a:rPr>
                        <a:t>每</a:t>
                      </a:r>
                      <a:r>
                        <a:rPr lang="en-US" altLang="zh-CN" sz="1400" dirty="0" smtClean="0">
                          <a:latin typeface="+mn-lt"/>
                          <a:ea typeface="+mn-ea"/>
                        </a:rPr>
                        <a:t>VM</a:t>
                      </a:r>
                      <a:r>
                        <a:rPr lang="zh-CN" altLang="en-US" sz="1400" dirty="0" smtClean="0">
                          <a:latin typeface="+mn-lt"/>
                          <a:ea typeface="+mn-ea"/>
                        </a:rPr>
                        <a:t>最大支持</a:t>
                      </a:r>
                      <a:r>
                        <a:rPr lang="en-US" altLang="zh-CN" sz="1400" dirty="0" smtClean="0">
                          <a:latin typeface="+mn-lt"/>
                          <a:ea typeface="+mn-ea"/>
                        </a:rPr>
                        <a:t>vCPU (Virtual</a:t>
                      </a:r>
                      <a:r>
                        <a:rPr lang="en-US" altLang="zh-CN" sz="1400" baseline="0" dirty="0" smtClean="0">
                          <a:latin typeface="+mn-lt"/>
                          <a:ea typeface="+mn-ea"/>
                        </a:rPr>
                        <a:t> SMP)</a:t>
                      </a:r>
                      <a:endParaRPr lang="zh-CN" altLang="en-US" sz="1400" dirty="0">
                        <a:latin typeface="+mn-lt"/>
                        <a:ea typeface="+mn-ea"/>
                      </a:endParaRPr>
                    </a:p>
                  </a:txBody>
                  <a:tcPr marL="91447" marR="91447" marT="45725" marB="45725"/>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128</a:t>
                      </a:r>
                      <a:endParaRPr lang="zh-CN" altLang="en-US" sz="1400" b="0" kern="1200" dirty="0">
                        <a:solidFill>
                          <a:schemeClr val="tx1"/>
                        </a:solidFill>
                        <a:latin typeface="+mn-lt"/>
                        <a:ea typeface="+mn-ea"/>
                        <a:cs typeface="+mn-cs"/>
                      </a:endParaRPr>
                    </a:p>
                  </a:txBody>
                  <a:tcPr marL="91447" marR="91447" marT="45725" marB="45725"/>
                </a:tc>
              </a:tr>
              <a:tr h="484272">
                <a:tc>
                  <a:txBody>
                    <a:bodyPr/>
                    <a:lstStyle/>
                    <a:p>
                      <a:pPr>
                        <a:lnSpc>
                          <a:spcPct val="150000"/>
                        </a:lnSpc>
                      </a:pPr>
                      <a:r>
                        <a:rPr lang="zh-CN" altLang="en-US" sz="1400" dirty="0" smtClean="0">
                          <a:latin typeface="+mn-lt"/>
                          <a:ea typeface="+mn-ea"/>
                        </a:rPr>
                        <a:t>每</a:t>
                      </a:r>
                      <a:r>
                        <a:rPr lang="en-US" altLang="zh-CN" sz="1400" dirty="0" smtClean="0">
                          <a:latin typeface="+mn-lt"/>
                          <a:ea typeface="+mn-ea"/>
                        </a:rPr>
                        <a:t>VM</a:t>
                      </a:r>
                      <a:r>
                        <a:rPr lang="zh-CN" altLang="en-US" sz="1400" dirty="0" smtClean="0">
                          <a:latin typeface="+mn-lt"/>
                          <a:ea typeface="+mn-ea"/>
                        </a:rPr>
                        <a:t>最大支持内存</a:t>
                      </a:r>
                      <a:endParaRPr lang="zh-CN" altLang="en-US" sz="1400" dirty="0">
                        <a:latin typeface="+mn-lt"/>
                        <a:ea typeface="+mn-ea"/>
                      </a:endParaRPr>
                    </a:p>
                  </a:txBody>
                  <a:tcPr marL="91447" marR="91447" marT="45725" marB="45725"/>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6 TB</a:t>
                      </a:r>
                      <a:endParaRPr lang="zh-CN" altLang="en-US" sz="1400" b="0" kern="1200" dirty="0">
                        <a:solidFill>
                          <a:schemeClr val="tx1"/>
                        </a:solidFill>
                        <a:latin typeface="+mn-lt"/>
                        <a:ea typeface="+mn-ea"/>
                        <a:cs typeface="+mn-cs"/>
                      </a:endParaRPr>
                    </a:p>
                  </a:txBody>
                  <a:tcPr marL="91447" marR="91447" marT="45725" marB="45725"/>
                </a:tc>
              </a:tr>
              <a:tr h="484272">
                <a:tc>
                  <a:txBody>
                    <a:bodyPr/>
                    <a:lstStyle/>
                    <a:p>
                      <a:pPr>
                        <a:lnSpc>
                          <a:spcPct val="150000"/>
                        </a:lnSpc>
                      </a:pPr>
                      <a:r>
                        <a:rPr lang="zh-CN" altLang="en-US" sz="1400" dirty="0" smtClean="0">
                          <a:latin typeface="+mn-lt"/>
                          <a:ea typeface="+mn-ea"/>
                        </a:rPr>
                        <a:t>每</a:t>
                      </a:r>
                      <a:r>
                        <a:rPr lang="en-US" altLang="zh-CN" sz="1400" dirty="0" smtClean="0">
                          <a:latin typeface="+mn-lt"/>
                          <a:ea typeface="+mn-ea"/>
                        </a:rPr>
                        <a:t>VM</a:t>
                      </a:r>
                      <a:r>
                        <a:rPr lang="zh-CN" altLang="en-US" sz="1400" dirty="0" smtClean="0">
                          <a:latin typeface="+mn-lt"/>
                          <a:ea typeface="+mn-ea"/>
                        </a:rPr>
                        <a:t>最大虚拟磁盘容量</a:t>
                      </a:r>
                      <a:endParaRPr lang="zh-CN" altLang="en-US" sz="1400" dirty="0">
                        <a:latin typeface="+mn-lt"/>
                        <a:ea typeface="+mn-ea"/>
                      </a:endParaRPr>
                    </a:p>
                  </a:txBody>
                  <a:tcPr marL="91447" marR="91447" marT="45725" marB="45725"/>
                </a:tc>
                <a:tc>
                  <a:txBody>
                    <a:bodyPr/>
                    <a:lstStyle/>
                    <a:p>
                      <a:pPr algn="ctr">
                        <a:lnSpc>
                          <a:spcPct val="150000"/>
                        </a:lnSpc>
                      </a:pPr>
                      <a:r>
                        <a:rPr lang="en-US" altLang="zh-CN" sz="1400" b="0" dirty="0" smtClean="0">
                          <a:solidFill>
                            <a:schemeClr val="tx1"/>
                          </a:solidFill>
                          <a:latin typeface="+mn-lt"/>
                          <a:ea typeface="+mn-ea"/>
                        </a:rPr>
                        <a:t>64 TB</a:t>
                      </a:r>
                      <a:endParaRPr lang="zh-CN" altLang="en-US" sz="1400" b="0" dirty="0">
                        <a:solidFill>
                          <a:schemeClr val="tx1"/>
                        </a:solidFill>
                        <a:latin typeface="+mn-lt"/>
                        <a:ea typeface="+mn-ea"/>
                      </a:endParaRPr>
                    </a:p>
                  </a:txBody>
                  <a:tcPr marL="91447" marR="91447" marT="45725" marB="45725"/>
                </a:tc>
              </a:tr>
              <a:tr h="484272">
                <a:tc>
                  <a:txBody>
                    <a:bodyPr/>
                    <a:lstStyle/>
                    <a:p>
                      <a:pPr>
                        <a:lnSpc>
                          <a:spcPct val="150000"/>
                        </a:lnSpc>
                      </a:pPr>
                      <a:r>
                        <a:rPr lang="zh-CN" altLang="en-US" sz="1400" dirty="0" smtClean="0">
                          <a:latin typeface="+mn-lt"/>
                          <a:ea typeface="+mn-ea"/>
                        </a:rPr>
                        <a:t>每</a:t>
                      </a:r>
                      <a:r>
                        <a:rPr lang="en-US" altLang="zh-CN" sz="1400" dirty="0" smtClean="0">
                          <a:latin typeface="+mn-lt"/>
                          <a:ea typeface="+mn-ea"/>
                        </a:rPr>
                        <a:t>VM</a:t>
                      </a:r>
                      <a:r>
                        <a:rPr lang="zh-CN" altLang="en-US" sz="1400" dirty="0" smtClean="0">
                          <a:latin typeface="+mn-lt"/>
                          <a:ea typeface="+mn-ea"/>
                        </a:rPr>
                        <a:t>虚拟磁盘数量</a:t>
                      </a:r>
                      <a:endParaRPr lang="zh-CN" altLang="en-US" sz="1400" dirty="0">
                        <a:latin typeface="+mn-lt"/>
                        <a:ea typeface="+mn-ea"/>
                      </a:endParaRPr>
                    </a:p>
                  </a:txBody>
                  <a:tcPr marL="91447" marR="91447" marT="45725" marB="45725"/>
                </a:tc>
                <a:tc>
                  <a:txBody>
                    <a:bodyPr/>
                    <a:lstStyle/>
                    <a:p>
                      <a:pPr algn="ctr">
                        <a:lnSpc>
                          <a:spcPct val="150000"/>
                        </a:lnSpc>
                      </a:pPr>
                      <a:r>
                        <a:rPr lang="en-US" altLang="zh-CN" sz="1400" b="0" dirty="0" smtClean="0">
                          <a:solidFill>
                            <a:schemeClr val="tx1"/>
                          </a:solidFill>
                          <a:latin typeface="+mn-lt"/>
                          <a:ea typeface="+mn-ea"/>
                        </a:rPr>
                        <a:t>60</a:t>
                      </a:r>
                      <a:endParaRPr lang="zh-CN" altLang="en-US" sz="1400" b="0" dirty="0">
                        <a:solidFill>
                          <a:schemeClr val="tx1"/>
                        </a:solidFill>
                        <a:latin typeface="+mn-lt"/>
                        <a:ea typeface="+mn-ea"/>
                      </a:endParaRPr>
                    </a:p>
                  </a:txBody>
                  <a:tcPr marL="91447" marR="91447" marT="45725" marB="45725"/>
                </a:tc>
              </a:tr>
              <a:tr h="484272">
                <a:tc>
                  <a:txBody>
                    <a:bodyPr/>
                    <a:lstStyle/>
                    <a:p>
                      <a:pPr>
                        <a:lnSpc>
                          <a:spcPct val="150000"/>
                        </a:lnSpc>
                      </a:pPr>
                      <a:r>
                        <a:rPr lang="zh-CN" altLang="en-US" sz="1400" dirty="0" smtClean="0">
                          <a:latin typeface="+mn-lt"/>
                          <a:ea typeface="+mn-ea"/>
                        </a:rPr>
                        <a:t>每</a:t>
                      </a:r>
                      <a:r>
                        <a:rPr lang="en-US" altLang="zh-CN" sz="1400" dirty="0" smtClean="0">
                          <a:latin typeface="+mn-lt"/>
                          <a:ea typeface="+mn-ea"/>
                        </a:rPr>
                        <a:t>VM</a:t>
                      </a:r>
                      <a:r>
                        <a:rPr lang="zh-CN" altLang="en-US" sz="1400" dirty="0" smtClean="0">
                          <a:latin typeface="+mn-lt"/>
                          <a:ea typeface="+mn-ea"/>
                        </a:rPr>
                        <a:t>虚拟网卡</a:t>
                      </a:r>
                      <a:endParaRPr lang="zh-CN" altLang="en-US" sz="1400" dirty="0">
                        <a:latin typeface="+mn-lt"/>
                        <a:ea typeface="+mn-ea"/>
                      </a:endParaRPr>
                    </a:p>
                  </a:txBody>
                  <a:tcPr marL="91447" marR="91447" marT="45725" marB="45725"/>
                </a:tc>
                <a:tc>
                  <a:txBody>
                    <a:bodyPr/>
                    <a:lstStyle/>
                    <a:p>
                      <a:pPr algn="ctr">
                        <a:lnSpc>
                          <a:spcPct val="150000"/>
                        </a:lnSpc>
                      </a:pPr>
                      <a:r>
                        <a:rPr lang="en-US" altLang="zh-CN" sz="1400" b="0" kern="1200" dirty="0" smtClean="0">
                          <a:solidFill>
                            <a:schemeClr val="tx1"/>
                          </a:solidFill>
                          <a:latin typeface="+mn-lt"/>
                          <a:ea typeface="+mn-ea"/>
                          <a:cs typeface="+mn-cs"/>
                        </a:rPr>
                        <a:t>12</a:t>
                      </a:r>
                      <a:endParaRPr lang="zh-CN" altLang="en-US" sz="1400" b="0" kern="1200" dirty="0">
                        <a:solidFill>
                          <a:schemeClr val="tx1"/>
                        </a:solidFill>
                        <a:latin typeface="+mn-lt"/>
                        <a:ea typeface="+mn-ea"/>
                        <a:cs typeface="+mn-cs"/>
                      </a:endParaRPr>
                    </a:p>
                  </a:txBody>
                  <a:tcPr marL="91447" marR="91447" marT="45725" marB="45725"/>
                </a:tc>
              </a:tr>
              <a:tr h="484272">
                <a:tc>
                  <a:txBody>
                    <a:bodyPr/>
                    <a:lstStyle/>
                    <a:p>
                      <a:pPr>
                        <a:lnSpc>
                          <a:spcPct val="150000"/>
                        </a:lnSpc>
                      </a:pPr>
                      <a:r>
                        <a:rPr lang="zh-CN" altLang="en-US" sz="1400" dirty="0" smtClean="0">
                          <a:latin typeface="+mn-lt"/>
                          <a:ea typeface="+mn-ea"/>
                        </a:rPr>
                        <a:t>每物理主机最大逻辑</a:t>
                      </a:r>
                      <a:r>
                        <a:rPr lang="en-US" altLang="zh-CN" sz="1400" dirty="0" smtClean="0">
                          <a:latin typeface="+mn-lt"/>
                          <a:ea typeface="+mn-ea"/>
                        </a:rPr>
                        <a:t>CPU</a:t>
                      </a:r>
                      <a:r>
                        <a:rPr lang="zh-CN" altLang="en-US" sz="1400" dirty="0" smtClean="0">
                          <a:latin typeface="+mn-lt"/>
                          <a:ea typeface="+mn-ea"/>
                        </a:rPr>
                        <a:t>核</a:t>
                      </a:r>
                      <a:endParaRPr lang="zh-CN" altLang="en-US" sz="1400" dirty="0">
                        <a:latin typeface="+mn-lt"/>
                        <a:ea typeface="+mn-ea"/>
                      </a:endParaRPr>
                    </a:p>
                  </a:txBody>
                  <a:tcPr marL="91447" marR="91447" marT="45725" marB="45725"/>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512</a:t>
                      </a:r>
                      <a:endParaRPr lang="zh-CN" altLang="en-US" sz="1400" b="0" kern="1200" dirty="0">
                        <a:solidFill>
                          <a:schemeClr val="tx1"/>
                        </a:solidFill>
                        <a:latin typeface="+mn-lt"/>
                        <a:ea typeface="+mn-ea"/>
                        <a:cs typeface="+mn-cs"/>
                      </a:endParaRPr>
                    </a:p>
                  </a:txBody>
                  <a:tcPr marL="91447" marR="91447" marT="45725" marB="45725"/>
                </a:tc>
              </a:tr>
              <a:tr h="484272">
                <a:tc>
                  <a:txBody>
                    <a:bodyPr/>
                    <a:lstStyle/>
                    <a:p>
                      <a:pPr>
                        <a:lnSpc>
                          <a:spcPct val="150000"/>
                        </a:lnSpc>
                      </a:pPr>
                      <a:r>
                        <a:rPr lang="zh-CN" altLang="en-US" sz="1400" dirty="0" smtClean="0">
                          <a:latin typeface="+mn-lt"/>
                          <a:ea typeface="+mn-ea"/>
                        </a:rPr>
                        <a:t>每物理主机最大物理内存</a:t>
                      </a:r>
                      <a:endParaRPr lang="zh-CN" altLang="en-US" sz="1400" dirty="0">
                        <a:latin typeface="+mn-lt"/>
                        <a:ea typeface="+mn-ea"/>
                      </a:endParaRPr>
                    </a:p>
                  </a:txBody>
                  <a:tcPr marL="91447" marR="91447" marT="45725" marB="45725"/>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1400" b="0" kern="1200" dirty="0" smtClean="0">
                          <a:solidFill>
                            <a:schemeClr val="tx1"/>
                          </a:solidFill>
                          <a:latin typeface="+mn-lt"/>
                          <a:ea typeface="+mn-ea"/>
                          <a:cs typeface="+mn-cs"/>
                        </a:rPr>
                        <a:t>16 TB</a:t>
                      </a:r>
                      <a:endParaRPr lang="zh-CN" altLang="en-US" sz="1400" b="0" kern="1200" dirty="0" smtClean="0">
                        <a:solidFill>
                          <a:schemeClr val="tx1"/>
                        </a:solidFill>
                        <a:latin typeface="+mn-lt"/>
                        <a:ea typeface="+mn-ea"/>
                        <a:cs typeface="+mn-cs"/>
                      </a:endParaRPr>
                    </a:p>
                  </a:txBody>
                  <a:tcPr marL="91447" marR="91447" marT="45725" marB="45725"/>
                </a:tc>
              </a:tr>
              <a:tr h="621021">
                <a:tc>
                  <a:txBody>
                    <a:bodyPr/>
                    <a:lstStyle/>
                    <a:p>
                      <a:pPr>
                        <a:lnSpc>
                          <a:spcPct val="150000"/>
                        </a:lnSpc>
                      </a:pPr>
                      <a:r>
                        <a:rPr lang="zh-CN" altLang="en-US" sz="1400" dirty="0" smtClean="0">
                          <a:latin typeface="+mn-lt"/>
                          <a:ea typeface="+mn-ea"/>
                        </a:rPr>
                        <a:t>每物理主机最大上电虚拟机</a:t>
                      </a:r>
                      <a:endParaRPr lang="zh-CN" altLang="en-US" sz="1400" dirty="0">
                        <a:latin typeface="+mn-lt"/>
                        <a:ea typeface="+mn-ea"/>
                      </a:endParaRPr>
                    </a:p>
                  </a:txBody>
                  <a:tcPr marL="91447" marR="91447" marT="45725" marB="45725"/>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1400" b="0" kern="1200" dirty="0" smtClean="0">
                          <a:solidFill>
                            <a:schemeClr val="tx1"/>
                          </a:solidFill>
                          <a:latin typeface="+mn-lt"/>
                          <a:ea typeface="+mn-ea"/>
                          <a:cs typeface="+mn-cs"/>
                        </a:rPr>
                        <a:t>1024</a:t>
                      </a:r>
                      <a:endParaRPr lang="en-US" altLang="zh-CN" sz="1400" b="0" kern="1200" dirty="0" smtClean="0">
                        <a:solidFill>
                          <a:schemeClr val="tx1"/>
                        </a:solidFill>
                        <a:latin typeface="+mn-lt"/>
                        <a:ea typeface="+mn-ea"/>
                        <a:cs typeface="+mn-cs"/>
                      </a:endParaRPr>
                    </a:p>
                  </a:txBody>
                  <a:tcPr marL="91447" marR="91447" marT="45725" marB="45725"/>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8"/>
          <p:cNvSpPr>
            <a:spLocks noGrp="1"/>
          </p:cNvSpPr>
          <p:nvPr>
            <p:ph type="title"/>
          </p:nvPr>
        </p:nvSpPr>
        <p:spPr/>
        <p:txBody>
          <a:bodyPr/>
          <a:lstStyle/>
          <a:p>
            <a:r>
              <a:rPr lang="zh-CN" altLang="en-US" dirty="0" smtClean="0"/>
              <a:t>华为</a:t>
            </a:r>
            <a:r>
              <a:rPr lang="en-US" altLang="zh-CN" dirty="0" err="1" smtClean="0"/>
              <a:t>FusionCompute</a:t>
            </a:r>
            <a:r>
              <a:rPr lang="zh-CN" altLang="en-US" dirty="0" smtClean="0"/>
              <a:t>主要参数参考值</a:t>
            </a:r>
            <a:endParaRPr lang="zh-CN" altLang="en-US" dirty="0" smtClean="0"/>
          </a:p>
        </p:txBody>
      </p:sp>
      <p:sp>
        <p:nvSpPr>
          <p:cNvPr id="2" name="Text Placeholder 1"/>
          <p:cNvSpPr>
            <a:spLocks noGrp="1"/>
          </p:cNvSpPr>
          <p:nvPr>
            <p:ph type="body" sz="quarter" idx="10"/>
          </p:nvPr>
        </p:nvSpPr>
        <p:spPr/>
        <p:txBody>
          <a:bodyPr/>
          <a:lstStyle/>
          <a:p>
            <a:endParaRPr lang="en-US"/>
          </a:p>
        </p:txBody>
      </p:sp>
      <p:graphicFrame>
        <p:nvGraphicFramePr>
          <p:cNvPr id="4" name="表格 3"/>
          <p:cNvGraphicFramePr>
            <a:graphicFrameLocks noGrp="1"/>
          </p:cNvGraphicFramePr>
          <p:nvPr/>
        </p:nvGraphicFramePr>
        <p:xfrm>
          <a:off x="601663" y="1304925"/>
          <a:ext cx="8218487" cy="4533898"/>
        </p:xfrm>
        <a:graphic>
          <a:graphicData uri="http://schemas.openxmlformats.org/drawingml/2006/table">
            <a:tbl>
              <a:tblPr firstRow="1" bandRow="1">
                <a:tableStyleId>{5C22544A-7EE6-4342-B048-85BDC9FD1C3A}</a:tableStyleId>
              </a:tblPr>
              <a:tblGrid>
                <a:gridCol w="4078844"/>
                <a:gridCol w="4139643"/>
              </a:tblGrid>
              <a:tr h="480040">
                <a:tc>
                  <a:txBody>
                    <a:bodyPr/>
                    <a:lstStyle/>
                    <a:p>
                      <a:pPr algn="l">
                        <a:lnSpc>
                          <a:spcPct val="150000"/>
                        </a:lnSpc>
                      </a:pPr>
                      <a:r>
                        <a:rPr lang="zh-CN" altLang="en-US" sz="1700" dirty="0" smtClean="0">
                          <a:solidFill>
                            <a:schemeClr val="tx1"/>
                          </a:solidFill>
                          <a:latin typeface="+mn-lt"/>
                          <a:ea typeface="+mn-ea"/>
                        </a:rPr>
                        <a:t>管理指标</a:t>
                      </a:r>
                      <a:endParaRPr lang="zh-CN" altLang="en-US" sz="1700" dirty="0">
                        <a:solidFill>
                          <a:schemeClr val="tx1"/>
                        </a:solidFill>
                        <a:latin typeface="+mn-lt"/>
                        <a:ea typeface="+mn-ea"/>
                      </a:endParaRPr>
                    </a:p>
                  </a:txBody>
                  <a:tcPr marL="91435" marR="91435" marT="45710" marB="45710" anchor="ctr">
                    <a:solidFill>
                      <a:srgbClr val="FFC000"/>
                    </a:solidFill>
                  </a:tcPr>
                </a:tc>
                <a:tc>
                  <a:txBody>
                    <a:bodyPr/>
                    <a:lstStyle/>
                    <a:p>
                      <a:pPr marL="0" marR="0" indent="0" algn="ctr" defTabSz="833755" rtl="0" eaLnBrk="1" fontAlgn="auto" latinLnBrk="0" hangingPunct="1">
                        <a:lnSpc>
                          <a:spcPct val="150000"/>
                        </a:lnSpc>
                        <a:spcBef>
                          <a:spcPts val="0"/>
                        </a:spcBef>
                        <a:spcAft>
                          <a:spcPts val="0"/>
                        </a:spcAft>
                        <a:buClrTx/>
                        <a:buSzTx/>
                        <a:buFontTx/>
                        <a:buNone/>
                        <a:defRPr/>
                      </a:pPr>
                      <a:r>
                        <a:rPr lang="zh-CN" altLang="en-US" sz="1700" dirty="0" smtClean="0">
                          <a:solidFill>
                            <a:schemeClr val="tx1"/>
                          </a:solidFill>
                          <a:latin typeface="+mn-lt"/>
                          <a:ea typeface="+mn-ea"/>
                        </a:rPr>
                        <a:t>参数</a:t>
                      </a:r>
                      <a:endParaRPr lang="zh-CN" altLang="en-US" sz="1700" dirty="0">
                        <a:solidFill>
                          <a:schemeClr val="tx1"/>
                        </a:solidFill>
                        <a:latin typeface="+mn-lt"/>
                        <a:ea typeface="+mn-ea"/>
                      </a:endParaRPr>
                    </a:p>
                  </a:txBody>
                  <a:tcPr marL="91435" marR="91435" marT="45710" marB="45710">
                    <a:solidFill>
                      <a:srgbClr val="FFC000"/>
                    </a:solidFill>
                  </a:tcPr>
                </a:tc>
              </a:tr>
              <a:tr h="487705">
                <a:tc>
                  <a:txBody>
                    <a:bodyPr/>
                    <a:lstStyle/>
                    <a:p>
                      <a:pPr>
                        <a:lnSpc>
                          <a:spcPct val="150000"/>
                        </a:lnSpc>
                      </a:pPr>
                      <a:r>
                        <a:rPr lang="zh-CN" altLang="en-US" sz="1400" dirty="0" smtClean="0">
                          <a:latin typeface="+mn-lt"/>
                          <a:ea typeface="+mn-ea"/>
                        </a:rPr>
                        <a:t>单逻辑集群支持的</a:t>
                      </a:r>
                      <a:r>
                        <a:rPr lang="en-US" altLang="zh-CN" sz="1400" dirty="0" smtClean="0">
                          <a:latin typeface="+mn-lt"/>
                          <a:ea typeface="+mn-ea"/>
                        </a:rPr>
                        <a:t>HA/DRS</a:t>
                      </a:r>
                      <a:r>
                        <a:rPr lang="zh-CN" altLang="en-US" sz="1400" dirty="0" smtClean="0">
                          <a:latin typeface="+mn-lt"/>
                          <a:ea typeface="+mn-ea"/>
                        </a:rPr>
                        <a:t>物理机</a:t>
                      </a:r>
                      <a:endParaRPr lang="zh-CN" altLang="en-US" sz="1400" dirty="0">
                        <a:latin typeface="+mn-lt"/>
                        <a:ea typeface="+mn-ea"/>
                      </a:endParaRPr>
                    </a:p>
                  </a:txBody>
                  <a:tcPr marL="91435" marR="91435" marT="45710" marB="45710"/>
                </a:tc>
                <a:tc>
                  <a:txBody>
                    <a:bodyPr/>
                    <a:lstStyle/>
                    <a:p>
                      <a:pPr algn="ctr">
                        <a:lnSpc>
                          <a:spcPct val="150000"/>
                        </a:lnSpc>
                      </a:pPr>
                      <a:r>
                        <a:rPr lang="en-US" altLang="zh-CN" sz="1400" b="0" dirty="0" smtClean="0">
                          <a:solidFill>
                            <a:schemeClr val="tx1"/>
                          </a:solidFill>
                          <a:latin typeface="+mn-lt"/>
                          <a:ea typeface="+mn-ea"/>
                        </a:rPr>
                        <a:t>128</a:t>
                      </a:r>
                      <a:r>
                        <a:rPr lang="zh-CN" altLang="en-US" sz="1400" b="0" dirty="0" smtClean="0">
                          <a:solidFill>
                            <a:schemeClr val="tx1"/>
                          </a:solidFill>
                          <a:latin typeface="+mn-lt"/>
                          <a:ea typeface="+mn-ea"/>
                        </a:rPr>
                        <a:t>（</a:t>
                      </a:r>
                      <a:r>
                        <a:rPr lang="en-US" altLang="zh-CN" sz="1400" b="0" dirty="0" smtClean="0">
                          <a:solidFill>
                            <a:schemeClr val="tx1"/>
                          </a:solidFill>
                          <a:latin typeface="+mn-lt"/>
                          <a:ea typeface="+mn-ea"/>
                        </a:rPr>
                        <a:t>LUN</a:t>
                      </a:r>
                      <a:r>
                        <a:rPr lang="zh-CN" altLang="en-US" sz="1400" b="0" dirty="0" smtClean="0">
                          <a:solidFill>
                            <a:schemeClr val="tx1"/>
                          </a:solidFill>
                          <a:latin typeface="+mn-lt"/>
                          <a:ea typeface="+mn-ea"/>
                        </a:rPr>
                        <a:t>存储模式）</a:t>
                      </a:r>
                      <a:r>
                        <a:rPr lang="en-US" altLang="zh-CN" sz="1400" b="0" dirty="0" smtClean="0">
                          <a:solidFill>
                            <a:schemeClr val="tx1"/>
                          </a:solidFill>
                          <a:latin typeface="+mn-lt"/>
                          <a:ea typeface="+mn-ea"/>
                        </a:rPr>
                        <a:t>/32(</a:t>
                      </a:r>
                      <a:r>
                        <a:rPr lang="zh-CN" altLang="en-US" sz="1400" b="0" dirty="0" smtClean="0">
                          <a:solidFill>
                            <a:schemeClr val="tx1"/>
                          </a:solidFill>
                          <a:latin typeface="+mn-lt"/>
                          <a:ea typeface="+mn-ea"/>
                        </a:rPr>
                        <a:t>虚拟存储模式</a:t>
                      </a:r>
                      <a:r>
                        <a:rPr lang="en-US" altLang="zh-CN" sz="1400" b="0" dirty="0" smtClean="0">
                          <a:solidFill>
                            <a:schemeClr val="tx1"/>
                          </a:solidFill>
                          <a:latin typeface="+mn-lt"/>
                          <a:ea typeface="+mn-ea"/>
                        </a:rPr>
                        <a:t>)</a:t>
                      </a:r>
                      <a:endParaRPr lang="zh-CN" altLang="en-US" sz="1400" b="0" dirty="0">
                        <a:solidFill>
                          <a:schemeClr val="tx1"/>
                        </a:solidFill>
                        <a:latin typeface="+mn-lt"/>
                        <a:ea typeface="+mn-ea"/>
                      </a:endParaRPr>
                    </a:p>
                  </a:txBody>
                  <a:tcPr marL="91435" marR="91435" marT="45710" marB="45710"/>
                </a:tc>
              </a:tr>
              <a:tr h="487705">
                <a:tc>
                  <a:txBody>
                    <a:bodyPr/>
                    <a:lstStyle/>
                    <a:p>
                      <a:pPr>
                        <a:lnSpc>
                          <a:spcPct val="150000"/>
                        </a:lnSpc>
                      </a:pPr>
                      <a:r>
                        <a:rPr lang="zh-CN" altLang="en-US" sz="1400" dirty="0" smtClean="0">
                          <a:latin typeface="+mn-lt"/>
                          <a:ea typeface="+mn-ea"/>
                        </a:rPr>
                        <a:t>单逻辑集群支持虚拟机</a:t>
                      </a:r>
                      <a:endParaRPr lang="zh-CN" altLang="en-US" sz="1400" dirty="0">
                        <a:latin typeface="+mn-lt"/>
                        <a:ea typeface="+mn-ea"/>
                      </a:endParaRPr>
                    </a:p>
                  </a:txBody>
                  <a:tcPr marL="91435" marR="91435" marT="45710" marB="45710"/>
                </a:tc>
                <a:tc>
                  <a:txBody>
                    <a:bodyPr/>
                    <a:lstStyle/>
                    <a:p>
                      <a:pPr algn="ctr">
                        <a:lnSpc>
                          <a:spcPct val="150000"/>
                        </a:lnSpc>
                      </a:pPr>
                      <a:r>
                        <a:rPr lang="en-US" altLang="zh-CN" sz="1400" b="0" dirty="0" smtClean="0">
                          <a:solidFill>
                            <a:schemeClr val="tx1"/>
                          </a:solidFill>
                          <a:latin typeface="+mn-lt"/>
                          <a:ea typeface="+mn-ea"/>
                        </a:rPr>
                        <a:t>3,000</a:t>
                      </a:r>
                      <a:endParaRPr lang="zh-CN" altLang="en-US" sz="1400" b="0" dirty="0">
                        <a:solidFill>
                          <a:schemeClr val="tx1"/>
                        </a:solidFill>
                        <a:latin typeface="+mn-lt"/>
                        <a:ea typeface="+mn-ea"/>
                      </a:endParaRPr>
                    </a:p>
                  </a:txBody>
                  <a:tcPr marL="91435" marR="91435" marT="45710" marB="45710"/>
                </a:tc>
              </a:tr>
              <a:tr h="487705">
                <a:tc>
                  <a:txBody>
                    <a:bodyPr/>
                    <a:lstStyle/>
                    <a:p>
                      <a:pPr>
                        <a:lnSpc>
                          <a:spcPct val="150000"/>
                        </a:lnSpc>
                      </a:pPr>
                      <a:r>
                        <a:rPr lang="zh-CN" altLang="en-US" sz="1400" dirty="0" smtClean="0">
                          <a:latin typeface="+mn-lt"/>
                          <a:ea typeface="+mn-ea"/>
                        </a:rPr>
                        <a:t>单</a:t>
                      </a:r>
                      <a:r>
                        <a:rPr lang="en-US" altLang="zh-CN" sz="1400" dirty="0" smtClean="0">
                          <a:latin typeface="+mn-lt"/>
                          <a:ea typeface="+mn-ea"/>
                        </a:rPr>
                        <a:t>VRM</a:t>
                      </a:r>
                      <a:r>
                        <a:rPr lang="zh-CN" altLang="en-US" sz="1400" dirty="0" smtClean="0">
                          <a:latin typeface="+mn-lt"/>
                          <a:ea typeface="+mn-ea"/>
                        </a:rPr>
                        <a:t>支持逻辑集群</a:t>
                      </a:r>
                      <a:endParaRPr lang="zh-CN" altLang="en-US" sz="1400" dirty="0">
                        <a:latin typeface="+mn-lt"/>
                        <a:ea typeface="+mn-ea"/>
                      </a:endParaRPr>
                    </a:p>
                  </a:txBody>
                  <a:tcPr marL="91435" marR="91435" marT="45710" marB="45710"/>
                </a:tc>
                <a:tc>
                  <a:txBody>
                    <a:bodyPr/>
                    <a:lstStyle/>
                    <a:p>
                      <a:pPr algn="ctr">
                        <a:lnSpc>
                          <a:spcPct val="150000"/>
                        </a:lnSpc>
                      </a:pPr>
                      <a:r>
                        <a:rPr lang="en-US" altLang="zh-CN" sz="1400" b="0" kern="1200" dirty="0" smtClean="0">
                          <a:solidFill>
                            <a:schemeClr val="tx1"/>
                          </a:solidFill>
                          <a:latin typeface="+mn-lt"/>
                          <a:ea typeface="+mn-ea"/>
                          <a:cs typeface="+mn-cs"/>
                        </a:rPr>
                        <a:t>32</a:t>
                      </a:r>
                      <a:endParaRPr lang="zh-CN" altLang="en-US" sz="1400" b="0" kern="1200" dirty="0">
                        <a:solidFill>
                          <a:schemeClr val="tx1"/>
                        </a:solidFill>
                        <a:latin typeface="+mn-lt"/>
                        <a:ea typeface="+mn-ea"/>
                        <a:cs typeface="+mn-cs"/>
                      </a:endParaRPr>
                    </a:p>
                  </a:txBody>
                  <a:tcPr marL="91435" marR="91435" marT="45710" marB="45710"/>
                </a:tc>
              </a:tr>
              <a:tr h="487705">
                <a:tc>
                  <a:txBody>
                    <a:bodyPr/>
                    <a:lstStyle/>
                    <a:p>
                      <a:pPr>
                        <a:lnSpc>
                          <a:spcPct val="150000"/>
                        </a:lnSpc>
                      </a:pPr>
                      <a:r>
                        <a:rPr lang="zh-CN" altLang="en-US" sz="1400" dirty="0" smtClean="0">
                          <a:latin typeface="+mn-lt"/>
                          <a:ea typeface="+mn-ea"/>
                        </a:rPr>
                        <a:t>单</a:t>
                      </a:r>
                      <a:r>
                        <a:rPr lang="en-US" altLang="zh-CN" sz="1400" dirty="0" smtClean="0">
                          <a:latin typeface="+mn-lt"/>
                          <a:ea typeface="+mn-ea"/>
                        </a:rPr>
                        <a:t>VRM</a:t>
                      </a:r>
                      <a:r>
                        <a:rPr lang="zh-CN" altLang="en-US" sz="1400" dirty="0" smtClean="0">
                          <a:latin typeface="+mn-lt"/>
                          <a:ea typeface="+mn-ea"/>
                        </a:rPr>
                        <a:t>支持主机</a:t>
                      </a:r>
                      <a:endParaRPr lang="zh-CN" altLang="en-US" sz="1400" dirty="0">
                        <a:latin typeface="+mn-lt"/>
                        <a:ea typeface="+mn-ea"/>
                      </a:endParaRPr>
                    </a:p>
                  </a:txBody>
                  <a:tcPr marL="91435" marR="91435" marT="45710" marB="45710"/>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1024</a:t>
                      </a:r>
                      <a:endParaRPr lang="zh-CN" altLang="en-US" sz="1400" b="0" kern="1200" dirty="0">
                        <a:solidFill>
                          <a:schemeClr val="tx1"/>
                        </a:solidFill>
                        <a:latin typeface="+mn-lt"/>
                        <a:ea typeface="+mn-ea"/>
                        <a:cs typeface="+mn-cs"/>
                      </a:endParaRPr>
                    </a:p>
                  </a:txBody>
                  <a:tcPr marL="91435" marR="91435" marT="45710" marB="45710"/>
                </a:tc>
              </a:tr>
              <a:tr h="487705">
                <a:tc>
                  <a:txBody>
                    <a:bodyPr/>
                    <a:lstStyle/>
                    <a:p>
                      <a:pPr>
                        <a:lnSpc>
                          <a:spcPct val="150000"/>
                        </a:lnSpc>
                      </a:pPr>
                      <a:r>
                        <a:rPr lang="zh-CN" altLang="en-US" sz="1400" dirty="0" smtClean="0">
                          <a:latin typeface="+mn-lt"/>
                          <a:ea typeface="+mn-ea"/>
                        </a:rPr>
                        <a:t>单</a:t>
                      </a:r>
                      <a:r>
                        <a:rPr lang="en-US" altLang="zh-CN" sz="1400" dirty="0" smtClean="0">
                          <a:latin typeface="+mn-lt"/>
                          <a:ea typeface="+mn-ea"/>
                        </a:rPr>
                        <a:t>VRM</a:t>
                      </a:r>
                      <a:r>
                        <a:rPr lang="zh-CN" altLang="en-US" sz="1400" dirty="0" smtClean="0">
                          <a:latin typeface="+mn-lt"/>
                          <a:ea typeface="+mn-ea"/>
                        </a:rPr>
                        <a:t>支持虚拟机</a:t>
                      </a:r>
                      <a:endParaRPr lang="zh-CN" altLang="en-US" sz="1400" dirty="0">
                        <a:latin typeface="+mn-lt"/>
                        <a:ea typeface="+mn-ea"/>
                      </a:endParaRPr>
                    </a:p>
                  </a:txBody>
                  <a:tcPr marL="91435" marR="91435" marT="45710" marB="45710"/>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10,000</a:t>
                      </a:r>
                      <a:r>
                        <a:rPr lang="zh-CN" altLang="en-US" sz="1400" b="0" kern="1200" dirty="0" smtClean="0">
                          <a:solidFill>
                            <a:schemeClr val="tx1"/>
                          </a:solidFill>
                          <a:latin typeface="+mn-lt"/>
                          <a:ea typeface="+mn-ea"/>
                          <a:cs typeface="+mn-cs"/>
                        </a:rPr>
                        <a:t>（开机）</a:t>
                      </a:r>
                      <a:r>
                        <a:rPr lang="en-US" altLang="zh-CN" sz="1400" b="0" kern="1200" dirty="0" smtClean="0">
                          <a:solidFill>
                            <a:schemeClr val="tx1"/>
                          </a:solidFill>
                          <a:latin typeface="+mn-lt"/>
                          <a:ea typeface="+mn-ea"/>
                          <a:cs typeface="+mn-cs"/>
                        </a:rPr>
                        <a:t>/30,000</a:t>
                      </a:r>
                      <a:r>
                        <a:rPr lang="zh-CN" altLang="en-US" sz="1400" b="0" kern="1200" dirty="0" smtClean="0">
                          <a:solidFill>
                            <a:schemeClr val="tx1"/>
                          </a:solidFill>
                          <a:latin typeface="+mn-lt"/>
                          <a:ea typeface="+mn-ea"/>
                          <a:cs typeface="+mn-cs"/>
                        </a:rPr>
                        <a:t>（注册）</a:t>
                      </a:r>
                      <a:endParaRPr lang="zh-CN" altLang="en-US" sz="1400" b="0" kern="1200" dirty="0">
                        <a:solidFill>
                          <a:schemeClr val="tx1"/>
                        </a:solidFill>
                        <a:latin typeface="+mn-lt"/>
                        <a:ea typeface="+mn-ea"/>
                        <a:cs typeface="+mn-cs"/>
                      </a:endParaRPr>
                    </a:p>
                  </a:txBody>
                  <a:tcPr marL="91435" marR="91435" marT="45710" marB="45710"/>
                </a:tc>
              </a:tr>
              <a:tr h="487705">
                <a:tc>
                  <a:txBody>
                    <a:bodyPr/>
                    <a:lstStyle/>
                    <a:p>
                      <a:pPr>
                        <a:lnSpc>
                          <a:spcPct val="150000"/>
                        </a:lnSpc>
                      </a:pPr>
                      <a:r>
                        <a:rPr lang="en-US" altLang="zh-CN" sz="1400" dirty="0" smtClean="0">
                          <a:latin typeface="+mn-lt"/>
                          <a:ea typeface="+mn-ea"/>
                        </a:rPr>
                        <a:t>VRM</a:t>
                      </a:r>
                      <a:r>
                        <a:rPr lang="zh-CN" altLang="en-US" sz="1400" dirty="0" smtClean="0">
                          <a:latin typeface="+mn-lt"/>
                          <a:ea typeface="+mn-ea"/>
                        </a:rPr>
                        <a:t>最大级连数量</a:t>
                      </a:r>
                      <a:endParaRPr lang="zh-CN" altLang="en-US" sz="1400" dirty="0">
                        <a:latin typeface="+mn-lt"/>
                        <a:ea typeface="+mn-ea"/>
                      </a:endParaRPr>
                    </a:p>
                  </a:txBody>
                  <a:tcPr marL="91435" marR="91435" marT="45710" marB="45710"/>
                </a:tc>
                <a:tc>
                  <a:txBody>
                    <a:bodyPr/>
                    <a:lstStyle/>
                    <a:p>
                      <a:pPr marL="0" algn="ctr" defTabSz="914400" rtl="0" eaLnBrk="1" latinLnBrk="0" hangingPunct="1">
                        <a:lnSpc>
                          <a:spcPct val="150000"/>
                        </a:lnSpc>
                      </a:pPr>
                      <a:r>
                        <a:rPr lang="en-US" altLang="zh-CN" sz="1400" b="0" kern="1200" dirty="0" smtClean="0">
                          <a:solidFill>
                            <a:schemeClr val="tx1"/>
                          </a:solidFill>
                          <a:latin typeface="+mn-lt"/>
                          <a:ea typeface="+mn-ea"/>
                          <a:cs typeface="+mn-cs"/>
                        </a:rPr>
                        <a:t>16</a:t>
                      </a:r>
                      <a:endParaRPr lang="zh-CN" altLang="en-US" sz="1400" b="0" kern="1200" dirty="0">
                        <a:solidFill>
                          <a:schemeClr val="tx1"/>
                        </a:solidFill>
                        <a:latin typeface="+mn-lt"/>
                        <a:ea typeface="+mn-ea"/>
                        <a:cs typeface="+mn-cs"/>
                      </a:endParaRPr>
                    </a:p>
                  </a:txBody>
                  <a:tcPr marL="91435" marR="91435" marT="45710" marB="45710"/>
                </a:tc>
              </a:tr>
              <a:tr h="563814">
                <a:tc>
                  <a:txBody>
                    <a:bodyPr/>
                    <a:lstStyle/>
                    <a:p>
                      <a:pPr>
                        <a:lnSpc>
                          <a:spcPct val="150000"/>
                        </a:lnSpc>
                      </a:pPr>
                      <a:r>
                        <a:rPr lang="zh-CN" altLang="en-US" sz="1400" dirty="0" smtClean="0">
                          <a:latin typeface="+mn-lt"/>
                          <a:ea typeface="+mn-ea"/>
                        </a:rPr>
                        <a:t>级连</a:t>
                      </a:r>
                      <a:r>
                        <a:rPr lang="en-US" altLang="zh-CN" sz="1400" dirty="0" smtClean="0">
                          <a:latin typeface="+mn-lt"/>
                          <a:ea typeface="+mn-ea"/>
                        </a:rPr>
                        <a:t>VRM</a:t>
                      </a:r>
                      <a:r>
                        <a:rPr lang="zh-CN" altLang="en-US" sz="1400" dirty="0" smtClean="0">
                          <a:latin typeface="+mn-lt"/>
                          <a:ea typeface="+mn-ea"/>
                        </a:rPr>
                        <a:t>最大支持物理主机</a:t>
                      </a:r>
                      <a:endParaRPr lang="zh-CN" altLang="en-US" sz="1400" dirty="0">
                        <a:latin typeface="+mn-lt"/>
                        <a:ea typeface="+mn-ea"/>
                      </a:endParaRPr>
                    </a:p>
                  </a:txBody>
                  <a:tcPr marL="91435" marR="91435" marT="45710" marB="45710"/>
                </a:tc>
                <a:tc>
                  <a:txBody>
                    <a:bodyPr/>
                    <a:lstStyle/>
                    <a:p>
                      <a:pPr algn="ctr">
                        <a:lnSpc>
                          <a:spcPct val="150000"/>
                        </a:lnSpc>
                      </a:pPr>
                      <a:r>
                        <a:rPr lang="en-US" altLang="zh-CN" sz="1400" b="0" kern="1200" dirty="0" smtClean="0">
                          <a:solidFill>
                            <a:schemeClr val="tx1"/>
                          </a:solidFill>
                          <a:latin typeface="+mn-lt"/>
                          <a:ea typeface="+mn-ea"/>
                          <a:cs typeface="+mn-cs"/>
                        </a:rPr>
                        <a:t>4,096</a:t>
                      </a:r>
                      <a:endParaRPr lang="zh-CN" altLang="en-US" sz="1400" b="0" kern="1200" dirty="0">
                        <a:solidFill>
                          <a:schemeClr val="tx1"/>
                        </a:solidFill>
                        <a:latin typeface="+mn-lt"/>
                        <a:ea typeface="+mn-ea"/>
                        <a:cs typeface="+mn-cs"/>
                      </a:endParaRPr>
                    </a:p>
                  </a:txBody>
                  <a:tcPr marL="91435" marR="91435" marT="45710" marB="45710"/>
                </a:tc>
              </a:tr>
              <a:tr h="563814">
                <a:tc>
                  <a:txBody>
                    <a:bodyPr/>
                    <a:lstStyle/>
                    <a:p>
                      <a:pPr>
                        <a:lnSpc>
                          <a:spcPct val="150000"/>
                        </a:lnSpc>
                      </a:pPr>
                      <a:r>
                        <a:rPr lang="zh-CN" altLang="en-US" sz="1400" dirty="0" smtClean="0">
                          <a:latin typeface="+mn-lt"/>
                          <a:ea typeface="+mn-ea"/>
                        </a:rPr>
                        <a:t>级连</a:t>
                      </a:r>
                      <a:r>
                        <a:rPr lang="en-US" altLang="zh-CN" sz="1400" dirty="0" smtClean="0">
                          <a:latin typeface="+mn-lt"/>
                          <a:ea typeface="+mn-ea"/>
                        </a:rPr>
                        <a:t>VRM</a:t>
                      </a:r>
                      <a:r>
                        <a:rPr lang="zh-CN" altLang="en-US" sz="1400" dirty="0" smtClean="0">
                          <a:latin typeface="+mn-lt"/>
                          <a:ea typeface="+mn-ea"/>
                        </a:rPr>
                        <a:t>最大支持虚拟机</a:t>
                      </a:r>
                      <a:endParaRPr lang="zh-CN" altLang="en-US" sz="1400" dirty="0">
                        <a:latin typeface="+mn-lt"/>
                        <a:ea typeface="+mn-ea"/>
                      </a:endParaRPr>
                    </a:p>
                  </a:txBody>
                  <a:tcPr marL="91435" marR="91435" marT="45710" marB="45710"/>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1400" b="0" kern="1200" dirty="0" smtClean="0">
                          <a:solidFill>
                            <a:schemeClr val="tx1"/>
                          </a:solidFill>
                          <a:latin typeface="+mn-lt"/>
                          <a:ea typeface="+mn-ea"/>
                          <a:cs typeface="+mn-cs"/>
                        </a:rPr>
                        <a:t> 80,000</a:t>
                      </a:r>
                      <a:r>
                        <a:rPr lang="zh-CN" altLang="en-US" sz="1400" b="0" dirty="0" smtClean="0">
                          <a:solidFill>
                            <a:schemeClr val="tx1"/>
                          </a:solidFill>
                          <a:latin typeface="+mn-lt"/>
                          <a:ea typeface="+mn-ea"/>
                        </a:rPr>
                        <a:t>（业界最佳）</a:t>
                      </a:r>
                      <a:endParaRPr lang="zh-CN" altLang="en-US" sz="1400" b="0" kern="1200" dirty="0">
                        <a:solidFill>
                          <a:schemeClr val="tx1"/>
                        </a:solidFill>
                        <a:latin typeface="+mn-lt"/>
                        <a:ea typeface="+mn-ea"/>
                        <a:cs typeface="+mn-cs"/>
                      </a:endParaRPr>
                    </a:p>
                  </a:txBody>
                  <a:tcPr marL="91435" marR="91435" marT="45710" marB="45710"/>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84213" y="1367286"/>
          <a:ext cx="7920037" cy="4493610"/>
        </p:xfrm>
        <a:graphic>
          <a:graphicData uri="http://schemas.openxmlformats.org/drawingml/2006/table">
            <a:tbl>
              <a:tblPr/>
              <a:tblGrid>
                <a:gridCol w="504007"/>
                <a:gridCol w="7416030"/>
              </a:tblGrid>
              <a:tr h="254238">
                <a:tc>
                  <a:txBody>
                    <a:bodyPr/>
                    <a:lstStyle/>
                    <a:p>
                      <a:pPr algn="ctr" fontAlgn="t"/>
                      <a:r>
                        <a:rPr lang="zh-CN" altLang="en-US" sz="1400" b="1" i="0" u="none" strike="noStrike" dirty="0">
                          <a:solidFill>
                            <a:srgbClr val="000000"/>
                          </a:solidFill>
                          <a:latin typeface="+mn-lt"/>
                          <a:ea typeface="+mn-ea"/>
                        </a:rPr>
                        <a:t>项目</a:t>
                      </a:r>
                      <a:endParaRPr lang="zh-CN" altLang="en-US" sz="1400" b="1"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t"/>
                      <a:r>
                        <a:rPr lang="zh-CN" altLang="en-US" sz="1400" b="1" i="0" u="none" strike="noStrike" dirty="0">
                          <a:solidFill>
                            <a:srgbClr val="000000"/>
                          </a:solidFill>
                          <a:latin typeface="+mn-lt"/>
                          <a:ea typeface="+mn-ea"/>
                        </a:rPr>
                        <a:t>要求</a:t>
                      </a:r>
                      <a:endParaRPr lang="zh-CN" altLang="en-US" sz="1400" b="1"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254238">
                <a:tc rowSpan="3">
                  <a:txBody>
                    <a:bodyPr/>
                    <a:lstStyle/>
                    <a:p>
                      <a:pPr algn="l" fontAlgn="t"/>
                      <a:r>
                        <a:rPr lang="en-US" sz="1400" b="1" i="0" u="none" strike="noStrike" dirty="0">
                          <a:solidFill>
                            <a:srgbClr val="000000"/>
                          </a:solidFill>
                          <a:latin typeface="+mn-lt"/>
                          <a:ea typeface="+mn-ea"/>
                        </a:rPr>
                        <a:t>CPU</a:t>
                      </a:r>
                      <a:endParaRPr lang="en-US" sz="1400" b="1"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mn-lt"/>
                          <a:ea typeface="+mn-ea"/>
                        </a:rPr>
                        <a:t>Intel</a:t>
                      </a:r>
                      <a:r>
                        <a:rPr lang="zh-CN" altLang="en-US" sz="1400" b="0" i="0" u="none" strike="noStrike" dirty="0">
                          <a:solidFill>
                            <a:srgbClr val="000000"/>
                          </a:solidFill>
                          <a:latin typeface="+mn-lt"/>
                          <a:ea typeface="+mn-ea"/>
                        </a:rPr>
                        <a:t>或</a:t>
                      </a:r>
                      <a:r>
                        <a:rPr lang="en-US" sz="1400" b="0" i="0" u="none" strike="noStrike" dirty="0">
                          <a:solidFill>
                            <a:srgbClr val="000000"/>
                          </a:solidFill>
                          <a:latin typeface="+mn-lt"/>
                          <a:ea typeface="+mn-ea"/>
                        </a:rPr>
                        <a:t>AMD</a:t>
                      </a:r>
                      <a:r>
                        <a:rPr lang="zh-CN" altLang="en-US" sz="1400" b="0" i="0" u="none" strike="noStrike" dirty="0">
                          <a:solidFill>
                            <a:srgbClr val="000000"/>
                          </a:solidFill>
                          <a:latin typeface="+mn-lt"/>
                          <a:ea typeface="+mn-ea"/>
                        </a:rPr>
                        <a:t>的</a:t>
                      </a:r>
                      <a:r>
                        <a:rPr lang="en-US" altLang="zh-CN" sz="1400" b="0" i="0" u="none" strike="noStrike" dirty="0">
                          <a:solidFill>
                            <a:srgbClr val="000000"/>
                          </a:solidFill>
                          <a:latin typeface="+mn-lt"/>
                          <a:ea typeface="+mn-ea"/>
                        </a:rPr>
                        <a:t>64</a:t>
                      </a:r>
                      <a:r>
                        <a:rPr lang="zh-CN" altLang="en-US" sz="1400" b="0" i="0" u="none" strike="noStrike" dirty="0">
                          <a:solidFill>
                            <a:srgbClr val="000000"/>
                          </a:solidFill>
                          <a:latin typeface="+mn-lt"/>
                          <a:ea typeface="+mn-ea"/>
                        </a:rPr>
                        <a:t>位</a:t>
                      </a:r>
                      <a:r>
                        <a:rPr lang="en-US" sz="1400" b="0" i="0" u="none" strike="noStrike" dirty="0" smtClean="0">
                          <a:solidFill>
                            <a:srgbClr val="000000"/>
                          </a:solidFill>
                          <a:latin typeface="+mn-lt"/>
                          <a:ea typeface="+mn-ea"/>
                        </a:rPr>
                        <a:t>CPU</a:t>
                      </a:r>
                      <a:endParaRPr 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en-US" altLang="zh-CN" sz="1400" b="0" i="0" u="none" strike="noStrike" dirty="0">
                          <a:solidFill>
                            <a:srgbClr val="000000"/>
                          </a:solidFill>
                          <a:latin typeface="+mn-lt"/>
                          <a:ea typeface="+mn-ea"/>
                        </a:rPr>
                        <a:t>CPU</a:t>
                      </a:r>
                      <a:r>
                        <a:rPr lang="zh-CN" altLang="en-US" sz="1400" b="0" i="0" u="none" strike="noStrike" dirty="0">
                          <a:solidFill>
                            <a:srgbClr val="000000"/>
                          </a:solidFill>
                          <a:latin typeface="+mn-lt"/>
                          <a:ea typeface="+mn-ea"/>
                        </a:rPr>
                        <a:t>支持硬件虚拟化技术，如</a:t>
                      </a:r>
                      <a:r>
                        <a:rPr lang="en-US" altLang="zh-CN" sz="1400" b="0" i="0" u="none" strike="noStrike" dirty="0">
                          <a:solidFill>
                            <a:srgbClr val="000000"/>
                          </a:solidFill>
                          <a:latin typeface="+mn-lt"/>
                          <a:ea typeface="+mn-ea"/>
                        </a:rPr>
                        <a:t>Intel</a:t>
                      </a:r>
                      <a:r>
                        <a:rPr lang="zh-CN" altLang="en-US" sz="1400" b="0" i="0" u="none" strike="noStrike" dirty="0">
                          <a:solidFill>
                            <a:srgbClr val="000000"/>
                          </a:solidFill>
                          <a:latin typeface="+mn-lt"/>
                          <a:ea typeface="+mn-ea"/>
                        </a:rPr>
                        <a:t>的</a:t>
                      </a:r>
                      <a:r>
                        <a:rPr lang="en-US" altLang="zh-CN" sz="1400" b="0" i="0" u="none" strike="noStrike" dirty="0">
                          <a:solidFill>
                            <a:srgbClr val="000000"/>
                          </a:solidFill>
                          <a:latin typeface="+mn-lt"/>
                          <a:ea typeface="+mn-ea"/>
                        </a:rPr>
                        <a:t>VT-x</a:t>
                      </a:r>
                      <a:r>
                        <a:rPr lang="zh-CN" altLang="en-US" sz="1400" b="0" i="0" u="none" strike="noStrike" dirty="0">
                          <a:solidFill>
                            <a:srgbClr val="000000"/>
                          </a:solidFill>
                          <a:latin typeface="+mn-lt"/>
                          <a:ea typeface="+mn-ea"/>
                        </a:rPr>
                        <a:t>或</a:t>
                      </a:r>
                      <a:r>
                        <a:rPr lang="en-US" altLang="zh-CN" sz="1400" b="0" i="0" u="none" strike="noStrike" dirty="0">
                          <a:solidFill>
                            <a:srgbClr val="000000"/>
                          </a:solidFill>
                          <a:latin typeface="+mn-lt"/>
                          <a:ea typeface="+mn-ea"/>
                        </a:rPr>
                        <a:t>AMD</a:t>
                      </a:r>
                      <a:r>
                        <a:rPr lang="zh-CN" altLang="en-US" sz="1400" b="0" i="0" u="none" strike="noStrike" dirty="0">
                          <a:solidFill>
                            <a:srgbClr val="000000"/>
                          </a:solidFill>
                          <a:latin typeface="+mn-lt"/>
                          <a:ea typeface="+mn-ea"/>
                        </a:rPr>
                        <a:t>的</a:t>
                      </a:r>
                      <a:r>
                        <a:rPr lang="en-US" altLang="zh-CN" sz="1400" b="0" i="0" u="none" strike="noStrike" dirty="0">
                          <a:solidFill>
                            <a:srgbClr val="000000"/>
                          </a:solidFill>
                          <a:latin typeface="+mn-lt"/>
                          <a:ea typeface="+mn-ea"/>
                        </a:rPr>
                        <a:t>AMD-V</a:t>
                      </a:r>
                      <a:r>
                        <a:rPr lang="zh-CN" altLang="en-US" sz="1400" b="0" i="0" u="none" strike="noStrike" dirty="0">
                          <a:solidFill>
                            <a:srgbClr val="000000"/>
                          </a:solidFill>
                          <a:latin typeface="+mn-lt"/>
                          <a:ea typeface="+mn-ea"/>
                        </a:rPr>
                        <a:t>，并已在</a:t>
                      </a:r>
                      <a:r>
                        <a:rPr lang="en-US" altLang="zh-CN" sz="1400" b="0" i="0" u="none" strike="noStrike" dirty="0">
                          <a:solidFill>
                            <a:srgbClr val="000000"/>
                          </a:solidFill>
                          <a:latin typeface="+mn-lt"/>
                          <a:ea typeface="+mn-ea"/>
                        </a:rPr>
                        <a:t>BIOS</a:t>
                      </a:r>
                      <a:r>
                        <a:rPr lang="zh-CN" altLang="en-US" sz="1400" b="0" i="0" u="none" strike="noStrike" dirty="0">
                          <a:solidFill>
                            <a:srgbClr val="000000"/>
                          </a:solidFill>
                          <a:latin typeface="+mn-lt"/>
                          <a:ea typeface="+mn-ea"/>
                        </a:rPr>
                        <a:t>中开启</a:t>
                      </a:r>
                      <a:r>
                        <a:rPr lang="en-US" altLang="zh-CN" sz="1400" b="0" i="0" u="none" strike="noStrike" dirty="0">
                          <a:solidFill>
                            <a:srgbClr val="000000"/>
                          </a:solidFill>
                          <a:latin typeface="+mn-lt"/>
                          <a:ea typeface="+mn-ea"/>
                        </a:rPr>
                        <a:t>CPU</a:t>
                      </a:r>
                      <a:r>
                        <a:rPr lang="zh-CN" altLang="en-US" sz="1400" b="0" i="0" u="none" strike="noStrike" dirty="0">
                          <a:solidFill>
                            <a:srgbClr val="000000"/>
                          </a:solidFill>
                          <a:latin typeface="+mn-lt"/>
                          <a:ea typeface="+mn-ea"/>
                        </a:rPr>
                        <a:t>虚拟化</a:t>
                      </a:r>
                      <a:r>
                        <a:rPr lang="zh-CN" altLang="en-US" sz="1400" b="0" i="0" u="none" strike="noStrike" dirty="0" smtClean="0">
                          <a:solidFill>
                            <a:srgbClr val="000000"/>
                          </a:solidFill>
                          <a:latin typeface="+mn-lt"/>
                          <a:ea typeface="+mn-ea"/>
                        </a:rPr>
                        <a:t>功能</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65">
                <a:tc vMerge="1">
                  <a:tcPr/>
                </a:tc>
                <a:tc>
                  <a:txBody>
                    <a:bodyPr/>
                    <a:lstStyle/>
                    <a:p>
                      <a:pPr algn="l" fontAlgn="ctr"/>
                      <a:r>
                        <a:rPr lang="zh-CN" altLang="en-US" sz="1400" b="0" i="0" u="none" strike="noStrike" dirty="0">
                          <a:solidFill>
                            <a:srgbClr val="000000"/>
                          </a:solidFill>
                          <a:latin typeface="+mn-lt"/>
                          <a:ea typeface="+mn-ea"/>
                        </a:rPr>
                        <a:t>建议同一集群内的主机所使用的</a:t>
                      </a:r>
                      <a:r>
                        <a:rPr lang="en-US" altLang="zh-CN" sz="1400" b="0" i="0" u="none" strike="noStrike" dirty="0">
                          <a:solidFill>
                            <a:srgbClr val="000000"/>
                          </a:solidFill>
                          <a:latin typeface="+mn-lt"/>
                          <a:ea typeface="+mn-ea"/>
                        </a:rPr>
                        <a:t>CPU</a:t>
                      </a:r>
                      <a:r>
                        <a:rPr lang="zh-CN" altLang="en-US" sz="1400" b="0" i="0" u="none" strike="noStrike" dirty="0">
                          <a:solidFill>
                            <a:srgbClr val="000000"/>
                          </a:solidFill>
                          <a:latin typeface="+mn-lt"/>
                          <a:ea typeface="+mn-ea"/>
                        </a:rPr>
                        <a:t>型号一致。如需在同一集群内添加使用不同型号</a:t>
                      </a:r>
                      <a:r>
                        <a:rPr lang="en-US" altLang="zh-CN" sz="1400" b="0" i="0" u="none" strike="noStrike" dirty="0">
                          <a:solidFill>
                            <a:srgbClr val="000000"/>
                          </a:solidFill>
                          <a:latin typeface="+mn-lt"/>
                          <a:ea typeface="+mn-ea"/>
                        </a:rPr>
                        <a:t>CPU</a:t>
                      </a:r>
                      <a:r>
                        <a:rPr lang="zh-CN" altLang="en-US" sz="1400" b="0" i="0" u="none" strike="noStrike" dirty="0">
                          <a:solidFill>
                            <a:srgbClr val="000000"/>
                          </a:solidFill>
                          <a:latin typeface="+mn-lt"/>
                          <a:ea typeface="+mn-ea"/>
                        </a:rPr>
                        <a:t>的主机，即，在集群内使用异构的主机，应开启集群的“</a:t>
                      </a:r>
                      <a:r>
                        <a:rPr lang="en-US" altLang="zh-CN" sz="1400" b="0" i="0" u="none" strike="noStrike" dirty="0">
                          <a:solidFill>
                            <a:srgbClr val="000000"/>
                          </a:solidFill>
                          <a:latin typeface="+mn-lt"/>
                          <a:ea typeface="+mn-ea"/>
                        </a:rPr>
                        <a:t>IMC</a:t>
                      </a:r>
                      <a:r>
                        <a:rPr lang="zh-CN" altLang="en-US" sz="1400" b="0" i="0" u="none" strike="noStrike" dirty="0">
                          <a:solidFill>
                            <a:srgbClr val="000000"/>
                          </a:solidFill>
                          <a:latin typeface="+mn-lt"/>
                          <a:ea typeface="+mn-ea"/>
                        </a:rPr>
                        <a:t>模式</a:t>
                      </a:r>
                      <a:r>
                        <a:rPr lang="zh-CN" altLang="en-US" sz="1400" b="0" i="0" u="none" strike="noStrike" dirty="0" smtClean="0">
                          <a:solidFill>
                            <a:srgbClr val="000000"/>
                          </a:solidFill>
                          <a:latin typeface="+mn-lt"/>
                          <a:ea typeface="+mn-ea"/>
                        </a:rPr>
                        <a:t>”</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rowSpan="3">
                  <a:txBody>
                    <a:bodyPr/>
                    <a:lstStyle/>
                    <a:p>
                      <a:pPr algn="l" fontAlgn="t"/>
                      <a:r>
                        <a:rPr lang="zh-CN" altLang="en-US" sz="1400" b="1" i="0" u="none" strike="noStrike" dirty="0">
                          <a:solidFill>
                            <a:srgbClr val="000000"/>
                          </a:solidFill>
                          <a:latin typeface="+mn-lt"/>
                          <a:ea typeface="+mn-ea"/>
                        </a:rPr>
                        <a:t>内存</a:t>
                      </a:r>
                      <a:endParaRPr lang="zh-CN" altLang="en-US" sz="1400" b="1"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mn-lt"/>
                          <a:ea typeface="+mn-ea"/>
                        </a:rPr>
                        <a:t>≥8GB</a:t>
                      </a:r>
                      <a:endParaRPr 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如果主机用于部署管理节点虚拟机，需至少满足管理节点虚拟机内存规格</a:t>
                      </a:r>
                      <a:r>
                        <a:rPr lang="en-US" altLang="zh-CN" sz="1400" b="0" i="0" u="none" strike="noStrike" dirty="0">
                          <a:solidFill>
                            <a:srgbClr val="000000"/>
                          </a:solidFill>
                          <a:latin typeface="+mn-lt"/>
                          <a:ea typeface="+mn-ea"/>
                        </a:rPr>
                        <a:t>+</a:t>
                      </a:r>
                      <a:r>
                        <a:rPr lang="en-US" altLang="zh-CN" sz="1400" b="0" i="0" u="none" strike="noStrike" dirty="0" smtClean="0">
                          <a:solidFill>
                            <a:srgbClr val="000000"/>
                          </a:solidFill>
                          <a:latin typeface="+mn-lt"/>
                          <a:ea typeface="+mn-ea"/>
                        </a:rPr>
                        <a:t>3GB</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推荐内存配置≥</a:t>
                      </a:r>
                      <a:r>
                        <a:rPr lang="en-US" altLang="zh-CN" sz="1400" b="0" i="0" u="none" strike="noStrike" dirty="0">
                          <a:solidFill>
                            <a:srgbClr val="000000"/>
                          </a:solidFill>
                          <a:latin typeface="+mn-lt"/>
                          <a:ea typeface="+mn-ea"/>
                        </a:rPr>
                        <a:t>48GB</a:t>
                      </a:r>
                      <a:endParaRPr lang="en-US" altLang="zh-CN"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rowSpan="2">
                  <a:txBody>
                    <a:bodyPr/>
                    <a:lstStyle/>
                    <a:p>
                      <a:pPr algn="l" fontAlgn="t"/>
                      <a:r>
                        <a:rPr lang="zh-CN" altLang="en-US" sz="1400" b="1" i="0" u="none" strike="noStrike">
                          <a:solidFill>
                            <a:srgbClr val="000000"/>
                          </a:solidFill>
                          <a:latin typeface="+mn-lt"/>
                          <a:ea typeface="+mn-ea"/>
                        </a:rPr>
                        <a:t>硬盘</a:t>
                      </a:r>
                      <a:endParaRPr lang="zh-CN" altLang="en-US" sz="1400" b="1" i="0" u="none" strike="noStrike">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mn-lt"/>
                          <a:ea typeface="+mn-ea"/>
                        </a:rPr>
                        <a:t>≥16GB</a:t>
                      </a:r>
                      <a:endParaRPr 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如果</a:t>
                      </a:r>
                      <a:r>
                        <a:rPr lang="en-US" altLang="zh-CN" sz="1400" b="0" i="0" u="none" strike="noStrike" dirty="0">
                          <a:solidFill>
                            <a:srgbClr val="000000"/>
                          </a:solidFill>
                          <a:latin typeface="+mn-lt"/>
                          <a:ea typeface="+mn-ea"/>
                        </a:rPr>
                        <a:t>VRM</a:t>
                      </a:r>
                      <a:r>
                        <a:rPr lang="zh-CN" altLang="en-US" sz="1400" b="0" i="0" u="none" strike="noStrike" dirty="0">
                          <a:solidFill>
                            <a:srgbClr val="000000"/>
                          </a:solidFill>
                          <a:latin typeface="+mn-lt"/>
                          <a:ea typeface="+mn-ea"/>
                        </a:rPr>
                        <a:t>虚拟机使用本地存储创建磁盘，则硬盘空间应≥</a:t>
                      </a:r>
                      <a:r>
                        <a:rPr lang="en-US" altLang="zh-CN" sz="1400" b="0" i="0" u="none" strike="noStrike" dirty="0" smtClean="0">
                          <a:solidFill>
                            <a:srgbClr val="000000"/>
                          </a:solidFill>
                          <a:latin typeface="+mn-lt"/>
                          <a:ea typeface="+mn-ea"/>
                        </a:rPr>
                        <a:t>96GB</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rowSpan="2">
                  <a:txBody>
                    <a:bodyPr/>
                    <a:lstStyle/>
                    <a:p>
                      <a:pPr algn="l" fontAlgn="t"/>
                      <a:r>
                        <a:rPr lang="zh-CN" altLang="en-US" sz="1400" b="1" i="0" u="none" strike="noStrike">
                          <a:solidFill>
                            <a:srgbClr val="000000"/>
                          </a:solidFill>
                          <a:latin typeface="+mn-lt"/>
                          <a:ea typeface="+mn-ea"/>
                        </a:rPr>
                        <a:t>网口</a:t>
                      </a:r>
                      <a:endParaRPr lang="zh-CN" altLang="en-US" sz="1400" b="1" i="0" u="none" strike="noStrike">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mn-lt"/>
                          <a:ea typeface="+mn-ea"/>
                        </a:rPr>
                        <a:t>NIC</a:t>
                      </a:r>
                      <a:r>
                        <a:rPr lang="zh-CN" altLang="en-US" sz="1400" b="0" i="0" u="none" strike="noStrike" dirty="0">
                          <a:solidFill>
                            <a:srgbClr val="000000"/>
                          </a:solidFill>
                          <a:latin typeface="+mn-lt"/>
                          <a:ea typeface="+mn-ea"/>
                        </a:rPr>
                        <a:t>网口数目≥</a:t>
                      </a:r>
                      <a:r>
                        <a:rPr lang="en-US" altLang="zh-CN" sz="1400" b="0" i="0" u="none" strike="noStrike" dirty="0" smtClean="0">
                          <a:solidFill>
                            <a:srgbClr val="000000"/>
                          </a:solidFill>
                          <a:latin typeface="+mn-lt"/>
                          <a:ea typeface="+mn-ea"/>
                        </a:rPr>
                        <a:t>1</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建议网卡数目为</a:t>
                      </a:r>
                      <a:r>
                        <a:rPr lang="en-US" altLang="zh-CN" sz="1400" b="0" i="0" u="none" strike="noStrike" dirty="0">
                          <a:solidFill>
                            <a:srgbClr val="000000"/>
                          </a:solidFill>
                          <a:latin typeface="+mn-lt"/>
                          <a:ea typeface="+mn-ea"/>
                        </a:rPr>
                        <a:t>6</a:t>
                      </a:r>
                      <a:r>
                        <a:rPr lang="zh-CN" altLang="en-US" sz="1400" b="0" i="0" u="none" strike="noStrike" dirty="0">
                          <a:solidFill>
                            <a:srgbClr val="000000"/>
                          </a:solidFill>
                          <a:latin typeface="+mn-lt"/>
                          <a:ea typeface="+mn-ea"/>
                        </a:rPr>
                        <a:t>个，网卡速率要求千兆</a:t>
                      </a:r>
                      <a:r>
                        <a:rPr lang="zh-CN" altLang="en-US" sz="1400" b="0" i="0" u="none" strike="noStrike" dirty="0" smtClean="0">
                          <a:solidFill>
                            <a:srgbClr val="000000"/>
                          </a:solidFill>
                          <a:latin typeface="+mn-lt"/>
                          <a:ea typeface="+mn-ea"/>
                        </a:rPr>
                        <a:t>以上</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rowSpan="4">
                  <a:txBody>
                    <a:bodyPr/>
                    <a:lstStyle/>
                    <a:p>
                      <a:pPr algn="l" fontAlgn="t"/>
                      <a:r>
                        <a:rPr lang="en-US" sz="1400" b="1" i="0" u="none" strike="noStrike" dirty="0">
                          <a:solidFill>
                            <a:srgbClr val="000000"/>
                          </a:solidFill>
                          <a:latin typeface="+mn-lt"/>
                          <a:ea typeface="+mn-ea"/>
                        </a:rPr>
                        <a:t>RAID</a:t>
                      </a:r>
                      <a:endParaRPr lang="en-US" sz="1400" b="1"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mn-lt"/>
                          <a:ea typeface="+mn-ea"/>
                        </a:rPr>
                        <a:t>建议使用</a:t>
                      </a:r>
                      <a:r>
                        <a:rPr lang="en-US" altLang="zh-CN" sz="1400" b="0" i="0" u="none" strike="noStrike" dirty="0">
                          <a:solidFill>
                            <a:srgbClr val="000000"/>
                          </a:solidFill>
                          <a:latin typeface="+mn-lt"/>
                          <a:ea typeface="+mn-ea"/>
                        </a:rPr>
                        <a:t>1</a:t>
                      </a:r>
                      <a:r>
                        <a:rPr lang="zh-CN" altLang="en-US" sz="1400" b="0" i="0" u="none" strike="noStrike" dirty="0">
                          <a:solidFill>
                            <a:srgbClr val="000000"/>
                          </a:solidFill>
                          <a:latin typeface="+mn-lt"/>
                          <a:ea typeface="+mn-ea"/>
                        </a:rPr>
                        <a:t>、</a:t>
                      </a:r>
                      <a:r>
                        <a:rPr lang="en-US" altLang="zh-CN" sz="1400" b="0" i="0" u="none" strike="noStrike" dirty="0">
                          <a:solidFill>
                            <a:srgbClr val="000000"/>
                          </a:solidFill>
                          <a:latin typeface="+mn-lt"/>
                          <a:ea typeface="+mn-ea"/>
                        </a:rPr>
                        <a:t>2</a:t>
                      </a:r>
                      <a:r>
                        <a:rPr lang="zh-CN" altLang="en-US" sz="1400" b="0" i="0" u="none" strike="noStrike" dirty="0">
                          <a:solidFill>
                            <a:srgbClr val="000000"/>
                          </a:solidFill>
                          <a:latin typeface="+mn-lt"/>
                          <a:ea typeface="+mn-ea"/>
                        </a:rPr>
                        <a:t>号硬盘组</a:t>
                      </a:r>
                      <a:r>
                        <a:rPr lang="en-US" altLang="zh-CN" sz="1400" b="0" i="0" u="none" strike="noStrike" dirty="0">
                          <a:solidFill>
                            <a:srgbClr val="000000"/>
                          </a:solidFill>
                          <a:latin typeface="+mn-lt"/>
                          <a:ea typeface="+mn-ea"/>
                        </a:rPr>
                        <a:t>RAID 1</a:t>
                      </a:r>
                      <a:r>
                        <a:rPr lang="zh-CN" altLang="en-US" sz="1400" b="0" i="0" u="none" strike="noStrike" dirty="0">
                          <a:solidFill>
                            <a:srgbClr val="000000"/>
                          </a:solidFill>
                          <a:latin typeface="+mn-lt"/>
                          <a:ea typeface="+mn-ea"/>
                        </a:rPr>
                        <a:t>，用于安装主机操作系统，以及创建</a:t>
                      </a:r>
                      <a:r>
                        <a:rPr lang="en-US" altLang="zh-CN" sz="1400" b="0" i="0" u="none" strike="noStrike" dirty="0">
                          <a:solidFill>
                            <a:srgbClr val="000000"/>
                          </a:solidFill>
                          <a:latin typeface="+mn-lt"/>
                          <a:ea typeface="+mn-ea"/>
                        </a:rPr>
                        <a:t>VRM</a:t>
                      </a:r>
                      <a:r>
                        <a:rPr lang="zh-CN" altLang="en-US" sz="1400" b="0" i="0" u="none" strike="noStrike" dirty="0">
                          <a:solidFill>
                            <a:srgbClr val="000000"/>
                          </a:solidFill>
                          <a:latin typeface="+mn-lt"/>
                          <a:ea typeface="+mn-ea"/>
                        </a:rPr>
                        <a:t>虚拟机，以提高</a:t>
                      </a:r>
                      <a:r>
                        <a:rPr lang="zh-CN" altLang="en-US" sz="1400" b="0" i="0" u="none" strike="noStrike" dirty="0" smtClean="0">
                          <a:solidFill>
                            <a:srgbClr val="000000"/>
                          </a:solidFill>
                          <a:latin typeface="+mn-lt"/>
                          <a:ea typeface="+mn-ea"/>
                        </a:rPr>
                        <a:t>可靠性</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在主机</a:t>
                      </a:r>
                      <a:r>
                        <a:rPr lang="en-US" altLang="zh-CN" sz="1400" b="0" i="0" u="none" strike="noStrike" dirty="0">
                          <a:solidFill>
                            <a:srgbClr val="000000"/>
                          </a:solidFill>
                          <a:latin typeface="+mn-lt"/>
                          <a:ea typeface="+mn-ea"/>
                        </a:rPr>
                        <a:t>BIOS</a:t>
                      </a:r>
                      <a:r>
                        <a:rPr lang="zh-CN" altLang="en-US" sz="1400" b="0" i="0" u="none" strike="noStrike" dirty="0">
                          <a:solidFill>
                            <a:srgbClr val="000000"/>
                          </a:solidFill>
                          <a:latin typeface="+mn-lt"/>
                          <a:ea typeface="+mn-ea"/>
                        </a:rPr>
                        <a:t>中设置启动方式时，需将已组为</a:t>
                      </a:r>
                      <a:r>
                        <a:rPr lang="en-US" altLang="zh-CN" sz="1400" b="0" i="0" u="none" strike="noStrike" dirty="0">
                          <a:solidFill>
                            <a:srgbClr val="000000"/>
                          </a:solidFill>
                          <a:latin typeface="+mn-lt"/>
                          <a:ea typeface="+mn-ea"/>
                        </a:rPr>
                        <a:t>RAID 1</a:t>
                      </a:r>
                      <a:r>
                        <a:rPr lang="zh-CN" altLang="en-US" sz="1400" b="0" i="0" u="none" strike="noStrike" dirty="0">
                          <a:solidFill>
                            <a:srgbClr val="000000"/>
                          </a:solidFill>
                          <a:latin typeface="+mn-lt"/>
                          <a:ea typeface="+mn-ea"/>
                        </a:rPr>
                        <a:t>的硬盘设置为硬盘的第一个启动</a:t>
                      </a:r>
                      <a:r>
                        <a:rPr lang="zh-CN" altLang="en-US" sz="1400" b="0" i="0" u="none" strike="noStrike" dirty="0" smtClean="0">
                          <a:solidFill>
                            <a:srgbClr val="000000"/>
                          </a:solidFill>
                          <a:latin typeface="+mn-lt"/>
                          <a:ea typeface="+mn-ea"/>
                        </a:rPr>
                        <a:t>位置</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如果主机拥有较多的硬盘，建议将除</a:t>
                      </a:r>
                      <a:r>
                        <a:rPr lang="en-US" altLang="zh-CN" sz="1400" b="0" i="0" u="none" strike="noStrike" dirty="0">
                          <a:solidFill>
                            <a:srgbClr val="000000"/>
                          </a:solidFill>
                          <a:latin typeface="+mn-lt"/>
                          <a:ea typeface="+mn-ea"/>
                        </a:rPr>
                        <a:t>1</a:t>
                      </a:r>
                      <a:r>
                        <a:rPr lang="zh-CN" altLang="en-US" sz="1400" b="0" i="0" u="none" strike="noStrike" dirty="0">
                          <a:solidFill>
                            <a:srgbClr val="000000"/>
                          </a:solidFill>
                          <a:latin typeface="+mn-lt"/>
                          <a:ea typeface="+mn-ea"/>
                        </a:rPr>
                        <a:t>、</a:t>
                      </a:r>
                      <a:r>
                        <a:rPr lang="en-US" altLang="zh-CN" sz="1400" b="0" i="0" u="none" strike="noStrike" dirty="0">
                          <a:solidFill>
                            <a:srgbClr val="000000"/>
                          </a:solidFill>
                          <a:latin typeface="+mn-lt"/>
                          <a:ea typeface="+mn-ea"/>
                        </a:rPr>
                        <a:t>2</a:t>
                      </a:r>
                      <a:r>
                        <a:rPr lang="zh-CN" altLang="en-US" sz="1400" b="0" i="0" u="none" strike="noStrike" dirty="0">
                          <a:solidFill>
                            <a:srgbClr val="000000"/>
                          </a:solidFill>
                          <a:latin typeface="+mn-lt"/>
                          <a:ea typeface="+mn-ea"/>
                        </a:rPr>
                        <a:t>号硬盘的其余所有硬盘组成</a:t>
                      </a:r>
                      <a:r>
                        <a:rPr lang="en-US" altLang="zh-CN" sz="1400" b="0" i="0" u="none" strike="noStrike" dirty="0">
                          <a:solidFill>
                            <a:srgbClr val="000000"/>
                          </a:solidFill>
                          <a:latin typeface="+mn-lt"/>
                          <a:ea typeface="+mn-ea"/>
                        </a:rPr>
                        <a:t>RAID </a:t>
                      </a:r>
                      <a:r>
                        <a:rPr lang="en-US" altLang="zh-CN" sz="1400" b="0" i="0" u="none" strike="noStrike" dirty="0" smtClean="0">
                          <a:solidFill>
                            <a:srgbClr val="000000"/>
                          </a:solidFill>
                          <a:latin typeface="+mn-lt"/>
                          <a:ea typeface="+mn-ea"/>
                        </a:rPr>
                        <a:t>5</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238">
                <a:tc vMerge="1">
                  <a:tcPr/>
                </a:tc>
                <a:tc>
                  <a:txBody>
                    <a:bodyPr/>
                    <a:lstStyle/>
                    <a:p>
                      <a:pPr algn="l" fontAlgn="t"/>
                      <a:r>
                        <a:rPr lang="zh-CN" altLang="en-US" sz="1400" b="0" i="0" u="none" strike="noStrike" dirty="0">
                          <a:solidFill>
                            <a:srgbClr val="000000"/>
                          </a:solidFill>
                          <a:latin typeface="+mn-lt"/>
                          <a:ea typeface="+mn-ea"/>
                        </a:rPr>
                        <a:t>如果客户对</a:t>
                      </a:r>
                      <a:r>
                        <a:rPr lang="en-US" altLang="zh-CN" sz="1400" b="0" i="0" u="none" strike="noStrike" dirty="0">
                          <a:solidFill>
                            <a:srgbClr val="000000"/>
                          </a:solidFill>
                          <a:latin typeface="+mn-lt"/>
                          <a:ea typeface="+mn-ea"/>
                        </a:rPr>
                        <a:t>RAID</a:t>
                      </a:r>
                      <a:r>
                        <a:rPr lang="zh-CN" altLang="en-US" sz="1400" b="0" i="0" u="none" strike="noStrike" dirty="0">
                          <a:solidFill>
                            <a:srgbClr val="000000"/>
                          </a:solidFill>
                          <a:latin typeface="+mn-lt"/>
                          <a:ea typeface="+mn-ea"/>
                        </a:rPr>
                        <a:t>有更高的要求，请根据自己的需求进行</a:t>
                      </a:r>
                      <a:r>
                        <a:rPr lang="zh-CN" altLang="en-US" sz="1400" b="0" i="0" u="none" strike="noStrike" dirty="0" smtClean="0">
                          <a:solidFill>
                            <a:srgbClr val="000000"/>
                          </a:solidFill>
                          <a:latin typeface="+mn-lt"/>
                          <a:ea typeface="+mn-ea"/>
                        </a:rPr>
                        <a:t>调整</a:t>
                      </a:r>
                      <a:endParaRPr lang="zh-CN" altLang="en-US" sz="1400" b="0" i="0" u="none" strike="noStrike" dirty="0">
                        <a:solidFill>
                          <a:srgbClr val="000000"/>
                        </a:solidFill>
                        <a:latin typeface="+mn-lt"/>
                        <a:ea typeface="+mn-ea"/>
                      </a:endParaRPr>
                    </a:p>
                  </a:txBody>
                  <a:tcPr marL="35997" marR="35997" marT="35995" marB="3599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zh-CN" altLang="en-US" sz="3600" dirty="0">
                <a:cs typeface="Arial" panose="020B0604020202020204" pitchFamily="34" charset="0"/>
              </a:rPr>
              <a:t>服务器</a:t>
            </a:r>
            <a:r>
              <a:rPr lang="zh-CN" altLang="en-US" sz="3600" dirty="0" smtClean="0">
                <a:cs typeface="Arial" panose="020B0604020202020204" pitchFamily="34" charset="0"/>
              </a:rPr>
              <a:t>要求</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在</a:t>
            </a:r>
            <a:r>
              <a:rPr lang="en-US" altLang="zh-CN" sz="2400" dirty="0">
                <a:solidFill>
                  <a:schemeClr val="bg1">
                    <a:lumMod val="50000"/>
                  </a:schemeClr>
                </a:solidFill>
              </a:rPr>
              <a:t>FusionSphere</a:t>
            </a:r>
            <a:r>
              <a:rPr lang="zh-CN" altLang="en-US" sz="2400" dirty="0">
                <a:solidFill>
                  <a:schemeClr val="bg1">
                    <a:lumMod val="50000"/>
                  </a:schemeClr>
                </a:solidFill>
              </a:rPr>
              <a:t>中的作用</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客户价值</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系统架构</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功能特性</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规格指标</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b="1" dirty="0" smtClean="0">
                <a:solidFill>
                  <a:srgbClr val="EE0000"/>
                </a:solidFill>
              </a:rPr>
              <a:t>FusionCompute</a:t>
            </a:r>
            <a:r>
              <a:rPr lang="zh-CN" altLang="en-US" sz="2400" b="1" dirty="0" smtClean="0">
                <a:solidFill>
                  <a:srgbClr val="EE0000"/>
                </a:solidFill>
              </a:rPr>
              <a:t>操作配置</a:t>
            </a:r>
            <a:endParaRPr lang="en-US" altLang="zh-CN" sz="2400" b="1" dirty="0" smtClean="0">
              <a:solidFill>
                <a:srgbClr val="EE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4"/>
          <p:cNvSpPr>
            <a:spLocks noChangeArrowheads="1"/>
          </p:cNvSpPr>
          <p:nvPr/>
        </p:nvSpPr>
        <p:spPr bwMode="auto">
          <a:xfrm>
            <a:off x="2339975" y="3500970"/>
            <a:ext cx="3960813" cy="1655763"/>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r>
              <a:rPr lang="en-US" altLang="zh-CN" sz="1800"/>
              <a:t>FusionSphere</a:t>
            </a:r>
            <a:endParaRPr lang="zh-CN" altLang="en-US"/>
          </a:p>
        </p:txBody>
      </p:sp>
      <p:sp>
        <p:nvSpPr>
          <p:cNvPr id="5" name="矩形 4"/>
          <p:cNvSpPr/>
          <p:nvPr/>
        </p:nvSpPr>
        <p:spPr bwMode="auto">
          <a:xfrm>
            <a:off x="1150938" y="245639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FusionCube</a:t>
            </a:r>
            <a:endParaRPr lang="zh-CN" altLang="en-US" sz="1400" dirty="0">
              <a:solidFill>
                <a:schemeClr val="tx1"/>
              </a:solidFill>
              <a:ea typeface="宋体" panose="02010600030101010101" pitchFamily="2" charset="-122"/>
            </a:endParaRPr>
          </a:p>
        </p:txBody>
      </p:sp>
      <p:sp>
        <p:nvSpPr>
          <p:cNvPr id="7" name="矩形 6"/>
          <p:cNvSpPr/>
          <p:nvPr/>
        </p:nvSpPr>
        <p:spPr bwMode="auto">
          <a:xfrm>
            <a:off x="3541713" y="2456395"/>
            <a:ext cx="1549400"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FusionAccess</a:t>
            </a:r>
            <a:endParaRPr lang="zh-CN" altLang="en-US" sz="1400" dirty="0">
              <a:solidFill>
                <a:schemeClr val="tx1"/>
              </a:solidFill>
              <a:ea typeface="宋体" panose="02010600030101010101" pitchFamily="2" charset="-122"/>
            </a:endParaRPr>
          </a:p>
        </p:txBody>
      </p:sp>
      <p:sp>
        <p:nvSpPr>
          <p:cNvPr id="8" name="矩形 7"/>
          <p:cNvSpPr/>
          <p:nvPr/>
        </p:nvSpPr>
        <p:spPr bwMode="auto">
          <a:xfrm>
            <a:off x="5940425" y="245639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Customer Apps</a:t>
            </a:r>
            <a:endParaRPr lang="zh-CN" altLang="en-US" sz="1400" dirty="0">
              <a:solidFill>
                <a:schemeClr val="tx1"/>
              </a:solidFill>
              <a:ea typeface="宋体" panose="02010600030101010101" pitchFamily="2" charset="-122"/>
            </a:endParaRPr>
          </a:p>
        </p:txBody>
      </p:sp>
      <p:sp>
        <p:nvSpPr>
          <p:cNvPr id="9" name="矩形 8"/>
          <p:cNvSpPr/>
          <p:nvPr/>
        </p:nvSpPr>
        <p:spPr bwMode="auto">
          <a:xfrm>
            <a:off x="2627313" y="4004208"/>
            <a:ext cx="1584325" cy="43338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FusionManager</a:t>
            </a:r>
            <a:endParaRPr lang="zh-CN" altLang="en-US" sz="1400" dirty="0">
              <a:solidFill>
                <a:schemeClr val="tx1"/>
              </a:solidFill>
              <a:ea typeface="宋体" panose="02010600030101010101" pitchFamily="2" charset="-122"/>
            </a:endParaRPr>
          </a:p>
        </p:txBody>
      </p:sp>
      <p:sp>
        <p:nvSpPr>
          <p:cNvPr id="10" name="矩形 9"/>
          <p:cNvSpPr/>
          <p:nvPr/>
        </p:nvSpPr>
        <p:spPr bwMode="auto">
          <a:xfrm>
            <a:off x="4427538" y="4004208"/>
            <a:ext cx="1584325" cy="43338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UltraVR</a:t>
            </a:r>
            <a:endParaRPr lang="zh-CN" altLang="en-US" sz="1400" dirty="0">
              <a:solidFill>
                <a:schemeClr val="tx1"/>
              </a:solidFill>
              <a:ea typeface="宋体" panose="02010600030101010101" pitchFamily="2" charset="-122"/>
            </a:endParaRPr>
          </a:p>
        </p:txBody>
      </p:sp>
      <p:sp>
        <p:nvSpPr>
          <p:cNvPr id="13" name="矩形 12"/>
          <p:cNvSpPr/>
          <p:nvPr/>
        </p:nvSpPr>
        <p:spPr bwMode="auto">
          <a:xfrm>
            <a:off x="2627313" y="454554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FusionCompute</a:t>
            </a:r>
            <a:endParaRPr lang="zh-CN" altLang="en-US" sz="1400" dirty="0">
              <a:solidFill>
                <a:schemeClr val="tx1"/>
              </a:solidFill>
              <a:ea typeface="宋体" panose="02010600030101010101" pitchFamily="2" charset="-122"/>
            </a:endParaRPr>
          </a:p>
        </p:txBody>
      </p:sp>
      <p:sp>
        <p:nvSpPr>
          <p:cNvPr id="14" name="矩形 13"/>
          <p:cNvSpPr/>
          <p:nvPr/>
        </p:nvSpPr>
        <p:spPr bwMode="auto">
          <a:xfrm>
            <a:off x="4427538" y="454554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FusionStorage</a:t>
            </a:r>
            <a:endParaRPr lang="zh-CN" altLang="en-US" sz="1400" dirty="0">
              <a:solidFill>
                <a:schemeClr val="tx1"/>
              </a:solidFill>
              <a:ea typeface="宋体" panose="02010600030101010101" pitchFamily="2" charset="-122"/>
            </a:endParaRPr>
          </a:p>
        </p:txBody>
      </p:sp>
      <p:sp>
        <p:nvSpPr>
          <p:cNvPr id="16" name="矩形 15"/>
          <p:cNvSpPr/>
          <p:nvPr/>
        </p:nvSpPr>
        <p:spPr bwMode="auto">
          <a:xfrm>
            <a:off x="1223963" y="5769508"/>
            <a:ext cx="1476375"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X86 Servers</a:t>
            </a:r>
            <a:endParaRPr lang="zh-CN" altLang="en-US" sz="1400" dirty="0">
              <a:solidFill>
                <a:schemeClr val="tx1"/>
              </a:solidFill>
              <a:ea typeface="宋体" panose="02010600030101010101" pitchFamily="2" charset="-122"/>
            </a:endParaRPr>
          </a:p>
        </p:txBody>
      </p:sp>
      <p:sp>
        <p:nvSpPr>
          <p:cNvPr id="17" name="矩形 16"/>
          <p:cNvSpPr/>
          <p:nvPr/>
        </p:nvSpPr>
        <p:spPr bwMode="auto">
          <a:xfrm>
            <a:off x="2855913" y="5769508"/>
            <a:ext cx="1674812"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SAN/NAS/DAS etc</a:t>
            </a:r>
            <a:endParaRPr lang="zh-CN" altLang="en-US" sz="1400" dirty="0">
              <a:solidFill>
                <a:schemeClr val="tx1"/>
              </a:solidFill>
              <a:ea typeface="宋体" panose="02010600030101010101" pitchFamily="2" charset="-122"/>
            </a:endParaRPr>
          </a:p>
        </p:txBody>
      </p:sp>
      <p:sp>
        <p:nvSpPr>
          <p:cNvPr id="18" name="矩形 17"/>
          <p:cNvSpPr/>
          <p:nvPr/>
        </p:nvSpPr>
        <p:spPr bwMode="auto">
          <a:xfrm>
            <a:off x="4667250" y="5769508"/>
            <a:ext cx="1476375"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Firewall</a:t>
            </a:r>
            <a:endParaRPr lang="zh-CN" altLang="en-US" sz="1400" dirty="0">
              <a:solidFill>
                <a:schemeClr val="tx1"/>
              </a:solidFill>
              <a:ea typeface="宋体" panose="02010600030101010101" pitchFamily="2" charset="-122"/>
            </a:endParaRPr>
          </a:p>
        </p:txBody>
      </p:sp>
      <p:sp>
        <p:nvSpPr>
          <p:cNvPr id="19" name="矩形 18"/>
          <p:cNvSpPr/>
          <p:nvPr/>
        </p:nvSpPr>
        <p:spPr bwMode="auto">
          <a:xfrm>
            <a:off x="6300788" y="5769508"/>
            <a:ext cx="1474787"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Network</a:t>
            </a:r>
            <a:endParaRPr lang="zh-CN" altLang="en-US" sz="1400" dirty="0">
              <a:solidFill>
                <a:schemeClr val="tx1"/>
              </a:solidFill>
              <a:ea typeface="宋体" panose="02010600030101010101" pitchFamily="2" charset="-122"/>
            </a:endParaRPr>
          </a:p>
        </p:txBody>
      </p:sp>
      <p:sp>
        <p:nvSpPr>
          <p:cNvPr id="20" name="矩形 19"/>
          <p:cNvSpPr/>
          <p:nvPr/>
        </p:nvSpPr>
        <p:spPr bwMode="auto">
          <a:xfrm>
            <a:off x="7127875" y="4113745"/>
            <a:ext cx="1116013"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Hyper-DP</a:t>
            </a:r>
            <a:endParaRPr lang="zh-CN" altLang="en-US" sz="1400" dirty="0">
              <a:solidFill>
                <a:schemeClr val="tx1"/>
              </a:solidFill>
              <a:ea typeface="宋体" panose="02010600030101010101" pitchFamily="2" charset="-122"/>
            </a:endParaRPr>
          </a:p>
        </p:txBody>
      </p:sp>
      <p:pic>
        <p:nvPicPr>
          <p:cNvPr id="2254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350" y="4520145"/>
            <a:ext cx="895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3148545"/>
            <a:ext cx="914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47" name="直接连接符 25"/>
          <p:cNvCxnSpPr>
            <a:cxnSpLocks noChangeShapeType="1"/>
            <a:stCxn id="22546" idx="3"/>
            <a:endCxn id="22530" idx="1"/>
          </p:cNvCxnSpPr>
          <p:nvPr/>
        </p:nvCxnSpPr>
        <p:spPr bwMode="auto">
          <a:xfrm>
            <a:off x="1419225" y="3648608"/>
            <a:ext cx="920750" cy="681037"/>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22548" name="直接连接符 26"/>
          <p:cNvCxnSpPr>
            <a:cxnSpLocks noChangeShapeType="1"/>
            <a:stCxn id="22545" idx="3"/>
            <a:endCxn id="22530" idx="1"/>
          </p:cNvCxnSpPr>
          <p:nvPr/>
        </p:nvCxnSpPr>
        <p:spPr bwMode="auto">
          <a:xfrm flipV="1">
            <a:off x="1409700" y="4329645"/>
            <a:ext cx="930275" cy="742950"/>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22549" name="直接连接符 29"/>
          <p:cNvCxnSpPr>
            <a:cxnSpLocks noChangeShapeType="1"/>
            <a:stCxn id="22530" idx="3"/>
            <a:endCxn id="20" idx="1"/>
          </p:cNvCxnSpPr>
          <p:nvPr/>
        </p:nvCxnSpPr>
        <p:spPr bwMode="auto">
          <a:xfrm>
            <a:off x="6300788" y="4329645"/>
            <a:ext cx="827087" cy="0"/>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22550" name="肘形连接符 33"/>
          <p:cNvCxnSpPr>
            <a:cxnSpLocks noChangeShapeType="1"/>
            <a:stCxn id="5" idx="2"/>
            <a:endCxn id="22530" idx="0"/>
          </p:cNvCxnSpPr>
          <p:nvPr/>
        </p:nvCxnSpPr>
        <p:spPr bwMode="auto">
          <a:xfrm rot="16200000" flipH="1">
            <a:off x="2824956" y="2006339"/>
            <a:ext cx="612775" cy="2376488"/>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1" name="肘形连接符 34"/>
          <p:cNvCxnSpPr>
            <a:cxnSpLocks noChangeShapeType="1"/>
            <a:stCxn id="7" idx="2"/>
            <a:endCxn id="22530" idx="0"/>
          </p:cNvCxnSpPr>
          <p:nvPr/>
        </p:nvCxnSpPr>
        <p:spPr bwMode="auto">
          <a:xfrm rot="16200000" flipH="1">
            <a:off x="4011613" y="3192995"/>
            <a:ext cx="612775" cy="3175"/>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2" name="肘形连接符 37"/>
          <p:cNvCxnSpPr>
            <a:cxnSpLocks noChangeShapeType="1"/>
            <a:stCxn id="8" idx="2"/>
            <a:endCxn id="22530" idx="0"/>
          </p:cNvCxnSpPr>
          <p:nvPr/>
        </p:nvCxnSpPr>
        <p:spPr bwMode="auto">
          <a:xfrm rot="5400000">
            <a:off x="5219700" y="1988083"/>
            <a:ext cx="612775" cy="2413000"/>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3" name="肘形连接符 40"/>
          <p:cNvCxnSpPr>
            <a:cxnSpLocks noChangeShapeType="1"/>
            <a:stCxn id="16" idx="0"/>
            <a:endCxn id="22530" idx="2"/>
          </p:cNvCxnSpPr>
          <p:nvPr/>
        </p:nvCxnSpPr>
        <p:spPr bwMode="auto">
          <a:xfrm rot="5400000" flipH="1" flipV="1">
            <a:off x="2834481" y="4284402"/>
            <a:ext cx="612775" cy="2357438"/>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4" name="肘形连接符 43"/>
          <p:cNvCxnSpPr>
            <a:cxnSpLocks noChangeShapeType="1"/>
            <a:stCxn id="17" idx="0"/>
            <a:endCxn id="22530" idx="2"/>
          </p:cNvCxnSpPr>
          <p:nvPr/>
        </p:nvCxnSpPr>
        <p:spPr bwMode="auto">
          <a:xfrm rot="5400000" flipH="1" flipV="1">
            <a:off x="3700463" y="5150383"/>
            <a:ext cx="612775" cy="625475"/>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5" name="肘形连接符 46"/>
          <p:cNvCxnSpPr>
            <a:cxnSpLocks noChangeShapeType="1"/>
            <a:stCxn id="18" idx="0"/>
            <a:endCxn id="22530" idx="2"/>
          </p:cNvCxnSpPr>
          <p:nvPr/>
        </p:nvCxnSpPr>
        <p:spPr bwMode="auto">
          <a:xfrm rot="16200000" flipV="1">
            <a:off x="4556125" y="4920196"/>
            <a:ext cx="612775" cy="1085850"/>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556" name="肘形连接符 49"/>
          <p:cNvCxnSpPr>
            <a:cxnSpLocks noChangeShapeType="1"/>
            <a:stCxn id="19" idx="0"/>
            <a:endCxn id="22530" idx="2"/>
          </p:cNvCxnSpPr>
          <p:nvPr/>
        </p:nvCxnSpPr>
        <p:spPr bwMode="auto">
          <a:xfrm rot="16200000" flipV="1">
            <a:off x="5372894" y="4103427"/>
            <a:ext cx="612775" cy="2719387"/>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22557" name="椭圆 55"/>
          <p:cNvSpPr>
            <a:spLocks noChangeArrowheads="1"/>
          </p:cNvSpPr>
          <p:nvPr/>
        </p:nvSpPr>
        <p:spPr bwMode="auto">
          <a:xfrm>
            <a:off x="2339975" y="4364570"/>
            <a:ext cx="2124075" cy="792163"/>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endParaRPr lang="zh-CN" altLang="en-US"/>
          </a:p>
        </p:txBody>
      </p:sp>
      <p:sp>
        <p:nvSpPr>
          <p:cNvPr id="30" name="标题 29"/>
          <p:cNvSpPr>
            <a:spLocks noGrp="1"/>
          </p:cNvSpPr>
          <p:nvPr>
            <p:ph type="title"/>
          </p:nvPr>
        </p:nvSpPr>
        <p:spPr/>
        <p:txBody>
          <a:bodyPr/>
          <a:lstStyle/>
          <a:p>
            <a:r>
              <a:rPr lang="en-US" altLang="zh-CN" sz="3600" dirty="0" err="1" smtClean="0">
                <a:cs typeface="Arial" panose="020B0604020202020204" pitchFamily="34" charset="0"/>
              </a:rPr>
              <a:t>FusionCompute</a:t>
            </a:r>
            <a:r>
              <a:rPr lang="zh-CN" altLang="en-US" sz="3600" dirty="0" smtClean="0">
                <a:cs typeface="Arial" panose="020B0604020202020204" pitchFamily="34" charset="0"/>
              </a:rPr>
              <a:t>在</a:t>
            </a:r>
            <a:r>
              <a:rPr lang="en-US" altLang="zh-CN" sz="3600" dirty="0" err="1" smtClean="0">
                <a:cs typeface="Arial" panose="020B0604020202020204" pitchFamily="34" charset="0"/>
              </a:rPr>
              <a:t>FusionSphere</a:t>
            </a:r>
            <a:r>
              <a:rPr lang="zh-CN" altLang="en-US" sz="3600" dirty="0" smtClean="0">
                <a:cs typeface="Arial" panose="020B0604020202020204" pitchFamily="34" charset="0"/>
              </a:rPr>
              <a:t>中的作用</a:t>
            </a:r>
            <a:endParaRPr lang="zh-CN" altLang="en-US" dirty="0"/>
          </a:p>
        </p:txBody>
      </p:sp>
      <p:sp>
        <p:nvSpPr>
          <p:cNvPr id="32" name="文本占位符 31"/>
          <p:cNvSpPr>
            <a:spLocks noGrp="1"/>
          </p:cNvSpPr>
          <p:nvPr>
            <p:ph type="body" sz="quarter" idx="10"/>
          </p:nvPr>
        </p:nvSpPr>
        <p:spPr/>
        <p:txBody>
          <a:bodyPr/>
          <a:lstStyle/>
          <a:p>
            <a:r>
              <a:rPr lang="en-US" altLang="zh-CN" sz="2400" dirty="0" err="1" smtClean="0"/>
              <a:t>FusionCompute</a:t>
            </a:r>
            <a:r>
              <a:rPr lang="zh-CN" altLang="en-US" sz="2400" dirty="0" smtClean="0">
                <a:latin typeface="+mn-ea"/>
              </a:rPr>
              <a:t>是</a:t>
            </a:r>
            <a:r>
              <a:rPr lang="en-US" altLang="zh-CN" sz="2400" dirty="0" err="1" smtClean="0"/>
              <a:t>FusionSphere</a:t>
            </a:r>
            <a:r>
              <a:rPr lang="zh-CN" altLang="en-US" sz="2400" dirty="0" smtClean="0">
                <a:latin typeface="+mn-ea"/>
              </a:rPr>
              <a:t>的虚拟化部件，主要提供</a:t>
            </a:r>
            <a:r>
              <a:rPr lang="zh-CN" altLang="en-US" sz="2400" dirty="0" smtClean="0">
                <a:solidFill>
                  <a:srgbClr val="FF0000"/>
                </a:solidFill>
                <a:latin typeface="+mn-ea"/>
              </a:rPr>
              <a:t>资源虚拟化</a:t>
            </a:r>
            <a:r>
              <a:rPr lang="zh-CN" altLang="en-US" sz="2400" dirty="0" smtClean="0">
                <a:latin typeface="+mn-ea"/>
              </a:rPr>
              <a:t>和</a:t>
            </a:r>
            <a:r>
              <a:rPr lang="zh-CN" altLang="en-US" sz="2400" dirty="0" smtClean="0">
                <a:solidFill>
                  <a:srgbClr val="FF0000"/>
                </a:solidFill>
                <a:latin typeface="+mn-ea"/>
              </a:rPr>
              <a:t>虚拟化资源池管理</a:t>
            </a:r>
            <a:r>
              <a:rPr lang="zh-CN" altLang="en-US" sz="2400" dirty="0" smtClean="0">
                <a:latin typeface="+mn-ea"/>
              </a:rPr>
              <a:t>功能</a:t>
            </a:r>
            <a:r>
              <a:rPr lang="zh-CN" altLang="en-US" sz="2400" dirty="0" smtClean="0">
                <a:solidFill>
                  <a:srgbClr val="000000"/>
                </a:solidFill>
                <a:latin typeface="+mn-ea"/>
              </a:rPr>
              <a:t>。</a:t>
            </a:r>
            <a:endParaRPr lang="en-US" altLang="zh-CN" sz="2400" dirty="0" smtClean="0">
              <a:solidFill>
                <a:srgbClr val="000000"/>
              </a:solidFill>
              <a:latin typeface="+mn-ea"/>
            </a:endParaRP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r>
              <a:rPr lang="zh-CN" altLang="en-US" smtClean="0"/>
              <a:t>登录</a:t>
            </a:r>
            <a:r>
              <a:rPr lang="en-US" altLang="zh-CN" smtClean="0"/>
              <a:t>FusionCompute Portal</a:t>
            </a:r>
            <a:endParaRPr lang="zh-CN" altLang="en-US" dirty="0" smtClean="0"/>
          </a:p>
        </p:txBody>
      </p:sp>
      <p:sp>
        <p:nvSpPr>
          <p:cNvPr id="9220" name="Rectangle 8"/>
          <p:cNvSpPr txBox="1">
            <a:spLocks noChangeArrowheads="1"/>
          </p:cNvSpPr>
          <p:nvPr/>
        </p:nvSpPr>
        <p:spPr bwMode="auto">
          <a:xfrm>
            <a:off x="652463" y="1124099"/>
            <a:ext cx="7929562" cy="720725"/>
          </a:xfrm>
          <a:prstGeom prst="rect">
            <a:avLst/>
          </a:prstGeom>
          <a:noFill/>
          <a:ln w="9525">
            <a:noFill/>
            <a:miter lim="800000"/>
          </a:ln>
        </p:spPr>
        <p:txBody>
          <a:bodyPr lIns="80141" tIns="40071" rIns="80141" bIns="40071">
            <a:spAutoFit/>
          </a:bodyPr>
          <a:lstStyle/>
          <a:p>
            <a:pPr marL="301625" indent="-301625" defTabSz="801370">
              <a:lnSpc>
                <a:spcPct val="115000"/>
              </a:lnSpc>
              <a:spcBef>
                <a:spcPct val="30000"/>
              </a:spcBef>
              <a:buClr>
                <a:srgbClr val="808080"/>
              </a:buClr>
              <a:buSzPct val="60000"/>
              <a:defRPr/>
            </a:pPr>
            <a:r>
              <a:rPr lang="zh-CN" altLang="en-US" sz="1600" dirty="0">
                <a:latin typeface="+mn-ea"/>
                <a:ea typeface="+mn-ea"/>
              </a:rPr>
              <a:t>在浏览器输入以下地址进入</a:t>
            </a:r>
            <a:r>
              <a:rPr lang="en-US" altLang="zh-CN" sz="1600" dirty="0">
                <a:latin typeface="+mn-ea"/>
                <a:ea typeface="+mn-ea"/>
              </a:rPr>
              <a:t> </a:t>
            </a:r>
            <a:r>
              <a:rPr lang="en-US" altLang="zh-CN" sz="1600" dirty="0" err="1">
                <a:latin typeface="+mn-ea"/>
                <a:ea typeface="+mn-ea"/>
              </a:rPr>
              <a:t>FusionCompute</a:t>
            </a:r>
            <a:r>
              <a:rPr lang="en-US" altLang="zh-CN" sz="1600" dirty="0">
                <a:latin typeface="+mn-ea"/>
                <a:ea typeface="+mn-ea"/>
              </a:rPr>
              <a:t> Portal </a:t>
            </a:r>
            <a:r>
              <a:rPr lang="zh-CN" altLang="en-US" sz="1600" dirty="0">
                <a:latin typeface="+mn-ea"/>
                <a:ea typeface="+mn-ea"/>
              </a:rPr>
              <a:t>：</a:t>
            </a:r>
            <a:endParaRPr lang="en-US" altLang="zh-CN" sz="1600" dirty="0">
              <a:latin typeface="+mn-ea"/>
              <a:ea typeface="+mn-ea"/>
            </a:endParaRPr>
          </a:p>
          <a:p>
            <a:pPr marL="301625" indent="-301625" defTabSz="801370">
              <a:lnSpc>
                <a:spcPct val="115000"/>
              </a:lnSpc>
              <a:spcBef>
                <a:spcPct val="30000"/>
              </a:spcBef>
              <a:buClr>
                <a:srgbClr val="808080"/>
              </a:buClr>
              <a:buSzPct val="60000"/>
              <a:defRPr/>
            </a:pPr>
            <a:r>
              <a:rPr lang="en-US" altLang="zh-CN" sz="1600" dirty="0">
                <a:latin typeface="+mn-ea"/>
                <a:ea typeface="+mn-ea"/>
              </a:rPr>
              <a:t>http://VRM</a:t>
            </a:r>
            <a:r>
              <a:rPr lang="zh-CN" altLang="en-US" sz="1600" dirty="0">
                <a:latin typeface="+mn-ea"/>
                <a:ea typeface="+mn-ea"/>
              </a:rPr>
              <a:t>节点的</a:t>
            </a:r>
            <a:r>
              <a:rPr lang="en-US" altLang="zh-CN" sz="1600" dirty="0">
                <a:latin typeface="+mn-ea"/>
                <a:ea typeface="+mn-ea"/>
              </a:rPr>
              <a:t>IP</a:t>
            </a:r>
            <a:r>
              <a:rPr lang="zh-CN" altLang="en-US" sz="1600" dirty="0">
                <a:latin typeface="+mn-ea"/>
                <a:ea typeface="+mn-ea"/>
              </a:rPr>
              <a:t>地址</a:t>
            </a:r>
            <a:endParaRPr lang="en-US" altLang="zh-CN" sz="1600" dirty="0">
              <a:latin typeface="+mn-ea"/>
              <a:ea typeface="+mn-ea"/>
            </a:endParaRPr>
          </a:p>
        </p:txBody>
      </p:sp>
      <p:sp>
        <p:nvSpPr>
          <p:cNvPr id="5" name="矩形 4"/>
          <p:cNvSpPr/>
          <p:nvPr/>
        </p:nvSpPr>
        <p:spPr>
          <a:xfrm>
            <a:off x="647700" y="5299075"/>
            <a:ext cx="7308850" cy="830263"/>
          </a:xfrm>
          <a:prstGeom prst="rect">
            <a:avLst/>
          </a:prstGeom>
        </p:spPr>
        <p:txBody>
          <a:bodyPr>
            <a:spAutoFit/>
          </a:bodyPr>
          <a:lstStyle/>
          <a:p>
            <a:pPr>
              <a:defRPr/>
            </a:pPr>
            <a:r>
              <a:rPr lang="en-US" altLang="zh-CN" sz="1600" dirty="0" err="1">
                <a:latin typeface="+mn-lt"/>
                <a:ea typeface="+mn-ea"/>
              </a:rPr>
              <a:t>FusionCompute</a:t>
            </a:r>
            <a:r>
              <a:rPr lang="zh-CN" altLang="en-US" sz="1600" dirty="0">
                <a:latin typeface="+mn-lt"/>
                <a:ea typeface="+mn-ea"/>
              </a:rPr>
              <a:t>提供统一的操作维护管理平台，操作维护人员通过访问</a:t>
            </a:r>
            <a:r>
              <a:rPr lang="en-US" altLang="zh-CN" sz="1600" dirty="0" err="1">
                <a:latin typeface="+mn-lt"/>
                <a:ea typeface="+mn-ea"/>
              </a:rPr>
              <a:t>WebUI</a:t>
            </a:r>
            <a:r>
              <a:rPr lang="zh-CN" altLang="en-US" sz="1600" dirty="0">
                <a:latin typeface="+mn-lt"/>
                <a:ea typeface="+mn-ea"/>
              </a:rPr>
              <a:t>，从而对整个系统进行操作与维护。</a:t>
            </a:r>
            <a:endParaRPr lang="en-US" altLang="zh-CN" sz="1600" dirty="0">
              <a:latin typeface="+mn-lt"/>
              <a:ea typeface="+mn-ea"/>
            </a:endParaRPr>
          </a:p>
          <a:p>
            <a:pPr>
              <a:defRPr/>
            </a:pPr>
            <a:r>
              <a:rPr lang="zh-CN" altLang="en-US" sz="1600" dirty="0">
                <a:latin typeface="+mn-lt"/>
                <a:ea typeface="+mn-ea"/>
              </a:rPr>
              <a:t>初次登陆需修改默认密码，并进行相关浏览器配置。</a:t>
            </a:r>
            <a:endParaRPr lang="zh-CN" altLang="en-US" sz="1600" dirty="0">
              <a:latin typeface="+mn-lt"/>
              <a:ea typeface="+mn-ea"/>
            </a:endParaRPr>
          </a:p>
        </p:txBody>
      </p:sp>
      <p:pic>
        <p:nvPicPr>
          <p:cNvPr id="1434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4325" y="1925551"/>
            <a:ext cx="5272088"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p:txBody>
          <a:bodyPr/>
          <a:lstStyle/>
          <a:p>
            <a:pPr eaLnBrk="1" hangingPunct="1">
              <a:defRPr/>
            </a:pPr>
            <a:r>
              <a:rPr lang="zh-CN" altLang="en-US" dirty="0" smtClean="0">
                <a:latin typeface="+mn-lt"/>
              </a:rPr>
              <a:t>初始配置</a:t>
            </a:r>
            <a:endParaRPr lang="zh-CN" altLang="en-US" dirty="0" smtClean="0">
              <a:latin typeface="+mn-lt"/>
            </a:endParaRPr>
          </a:p>
        </p:txBody>
      </p:sp>
      <p:sp>
        <p:nvSpPr>
          <p:cNvPr id="92164" name="内容占位符 2"/>
          <p:cNvSpPr>
            <a:spLocks noGrp="1"/>
          </p:cNvSpPr>
          <p:nvPr>
            <p:ph type="body" sz="quarter" idx="10"/>
          </p:nvPr>
        </p:nvSpPr>
        <p:spPr>
          <a:xfrm>
            <a:off x="4896036" y="2024844"/>
            <a:ext cx="3889189" cy="3924300"/>
          </a:xfrm>
        </p:spPr>
        <p:txBody>
          <a:bodyPr/>
          <a:lstStyle/>
          <a:p>
            <a:pPr>
              <a:defRPr/>
            </a:pPr>
            <a:r>
              <a:rPr lang="zh-CN" altLang="en-US" sz="1600" dirty="0" smtClean="0"/>
              <a:t>工程期间可申请调测</a:t>
            </a:r>
            <a:r>
              <a:rPr lang="en-US" altLang="zh-CN" sz="1600" dirty="0" smtClean="0"/>
              <a:t>License </a:t>
            </a:r>
            <a:endParaRPr lang="en-US" altLang="zh-CN" sz="1600" dirty="0"/>
          </a:p>
          <a:p>
            <a:pPr marL="0" indent="0">
              <a:buFont typeface="Wingdings" panose="05000000000000000000" pitchFamily="2" charset="2"/>
              <a:buNone/>
              <a:defRPr/>
            </a:pPr>
            <a:r>
              <a:rPr lang="en-US" altLang="zh-CN" sz="1600" dirty="0" smtClean="0"/>
              <a:t>   </a:t>
            </a:r>
            <a:r>
              <a:rPr lang="zh-CN" altLang="en-US" sz="1600" dirty="0" smtClean="0"/>
              <a:t>没有</a:t>
            </a:r>
            <a:r>
              <a:rPr lang="en-US" altLang="zh-CN" sz="1600" dirty="0" smtClean="0"/>
              <a:t>License</a:t>
            </a:r>
            <a:r>
              <a:rPr lang="zh-CN" altLang="en-US" sz="1600" dirty="0" smtClean="0"/>
              <a:t>还可以使用</a:t>
            </a:r>
            <a:r>
              <a:rPr lang="en-US" altLang="zh-CN" sz="1600" dirty="0" smtClean="0"/>
              <a:t>90</a:t>
            </a:r>
            <a:r>
              <a:rPr lang="zh-CN" altLang="en-US" sz="1600" dirty="0" smtClean="0"/>
              <a:t>天</a:t>
            </a:r>
            <a:endParaRPr lang="zh-CN" altLang="en-US" sz="1600" dirty="0" smtClean="0"/>
          </a:p>
          <a:p>
            <a:pPr>
              <a:defRPr/>
            </a:pPr>
            <a:r>
              <a:rPr lang="zh-CN" altLang="en-US" sz="1600" dirty="0" smtClean="0"/>
              <a:t>配置主机时注意绑定网口，主备或负荷分担，同时需要注意交换机配</a:t>
            </a:r>
            <a:r>
              <a:rPr lang="zh-CN" altLang="en-US" sz="1600" dirty="0"/>
              <a:t>置</a:t>
            </a:r>
            <a:endParaRPr lang="en-US" altLang="zh-CN" sz="1600" dirty="0" smtClean="0"/>
          </a:p>
          <a:p>
            <a:pPr>
              <a:defRPr/>
            </a:pPr>
            <a:r>
              <a:rPr lang="zh-CN" altLang="en-US" sz="1600" dirty="0" smtClean="0"/>
              <a:t>支持</a:t>
            </a:r>
            <a:r>
              <a:rPr lang="en-US" altLang="zh-CN" sz="1600" dirty="0" smtClean="0"/>
              <a:t>IPSAN</a:t>
            </a:r>
            <a:r>
              <a:rPr lang="zh-CN" altLang="en-US" sz="1600" dirty="0" smtClean="0"/>
              <a:t>，</a:t>
            </a:r>
            <a:r>
              <a:rPr lang="en-US" altLang="zh-CN" sz="1600" dirty="0" smtClean="0"/>
              <a:t>FCSAN</a:t>
            </a:r>
            <a:r>
              <a:rPr lang="zh-CN" altLang="en-US" sz="1600" dirty="0" smtClean="0"/>
              <a:t>，</a:t>
            </a:r>
            <a:r>
              <a:rPr lang="en-US" altLang="zh-CN" sz="1600" dirty="0" smtClean="0"/>
              <a:t>NAS</a:t>
            </a:r>
            <a:r>
              <a:rPr lang="zh-CN" altLang="en-US" sz="1600" dirty="0" smtClean="0"/>
              <a:t>，</a:t>
            </a:r>
            <a:r>
              <a:rPr lang="en-US" altLang="zh-CN" sz="1600" dirty="0" err="1" smtClean="0"/>
              <a:t>FusionStorage</a:t>
            </a:r>
            <a:r>
              <a:rPr lang="zh-CN" altLang="en-US" sz="1600" dirty="0" smtClean="0"/>
              <a:t>和本地磁盘等多种存储设备类型，具体的配置操作请注意查看资料</a:t>
            </a:r>
            <a:endParaRPr lang="zh-CN" altLang="en-US" sz="1600" dirty="0" smtClean="0"/>
          </a:p>
          <a:p>
            <a:pPr>
              <a:defRPr/>
            </a:pPr>
            <a:r>
              <a:rPr lang="en-US" altLang="zh-CN" sz="1600" dirty="0" smtClean="0"/>
              <a:t>NTP</a:t>
            </a:r>
            <a:r>
              <a:rPr lang="zh-CN" altLang="en-US" sz="1600" dirty="0" smtClean="0"/>
              <a:t>很重要，如果用域名，那么还需要</a:t>
            </a:r>
            <a:r>
              <a:rPr lang="en-US" altLang="zh-CN" sz="1600" dirty="0" smtClean="0"/>
              <a:t>DNS</a:t>
            </a:r>
            <a:endParaRPr lang="en-US" altLang="zh-CN" sz="1600" dirty="0" smtClean="0"/>
          </a:p>
        </p:txBody>
      </p:sp>
      <p:sp>
        <p:nvSpPr>
          <p:cNvPr id="92163" name="TextBox 5"/>
          <p:cNvSpPr txBox="1">
            <a:spLocks noChangeArrowheads="1"/>
          </p:cNvSpPr>
          <p:nvPr/>
        </p:nvSpPr>
        <p:spPr bwMode="auto">
          <a:xfrm>
            <a:off x="395288" y="1120986"/>
            <a:ext cx="8389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marL="0" lvl="2" eaLnBrk="1" hangingPunct="1">
              <a:defRPr/>
            </a:pPr>
            <a:r>
              <a:rPr lang="zh-CN" altLang="en-US" sz="2400" dirty="0" smtClean="0">
                <a:latin typeface="+mn-lt"/>
                <a:ea typeface="+mn-ea"/>
              </a:rPr>
              <a:t>正确安装</a:t>
            </a:r>
            <a:r>
              <a:rPr lang="en-US" altLang="zh-CN" sz="2400" dirty="0" smtClean="0">
                <a:latin typeface="+mn-lt"/>
                <a:ea typeface="+mn-ea"/>
              </a:rPr>
              <a:t>CNA</a:t>
            </a:r>
            <a:r>
              <a:rPr lang="zh-CN" altLang="en-US" sz="2400" dirty="0" smtClean="0">
                <a:latin typeface="+mn-lt"/>
                <a:ea typeface="+mn-ea"/>
              </a:rPr>
              <a:t>和</a:t>
            </a:r>
            <a:r>
              <a:rPr lang="en-US" altLang="zh-CN" sz="2400" dirty="0" smtClean="0">
                <a:latin typeface="+mn-lt"/>
                <a:ea typeface="+mn-ea"/>
              </a:rPr>
              <a:t>VRM</a:t>
            </a:r>
            <a:r>
              <a:rPr lang="zh-CN" altLang="en-US" sz="2400" dirty="0" smtClean="0">
                <a:latin typeface="+mn-lt"/>
                <a:ea typeface="+mn-ea"/>
              </a:rPr>
              <a:t>后，通过图形界面进行维护管理。初始配置流程及说明如下：</a:t>
            </a:r>
            <a:endParaRPr lang="en-US" altLang="zh-CN" sz="2400" dirty="0" smtClean="0">
              <a:latin typeface="+mn-lt"/>
              <a:ea typeface="+mn-ea"/>
            </a:endParaRPr>
          </a:p>
        </p:txBody>
      </p:sp>
      <p:pic>
        <p:nvPicPr>
          <p:cNvPr id="92165" name="Picture 2" descr="http://support.huawei.com/ehedex/pages/DOC100004340731187512/03/DOC100004340731187512/03/resources/05_ge/soft_inst/fig/fig_it_58_23_0000017_0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188" y="2038883"/>
            <a:ext cx="397192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a:defRPr/>
            </a:pPr>
            <a:r>
              <a:rPr lang="zh-CN" altLang="en-US" smtClean="0">
                <a:latin typeface="+mn-lt"/>
              </a:rPr>
              <a:t>操作配置 </a:t>
            </a:r>
            <a:r>
              <a:rPr lang="en-US" altLang="zh-CN" smtClean="0">
                <a:latin typeface="+mn-lt"/>
              </a:rPr>
              <a:t>- </a:t>
            </a:r>
            <a:r>
              <a:rPr lang="zh-CN" altLang="en-US" sz="3600" smtClean="0">
                <a:latin typeface="+mn-lt"/>
              </a:rPr>
              <a:t>主机和集群配置</a:t>
            </a:r>
            <a:endParaRPr lang="zh-CN" altLang="en-US" smtClean="0">
              <a:latin typeface="+mn-lt"/>
            </a:endParaRPr>
          </a:p>
        </p:txBody>
      </p:sp>
      <p:sp>
        <p:nvSpPr>
          <p:cNvPr id="94211" name="TextBox 5"/>
          <p:cNvSpPr txBox="1">
            <a:spLocks noChangeArrowheads="1"/>
          </p:cNvSpPr>
          <p:nvPr/>
        </p:nvSpPr>
        <p:spPr bwMode="auto">
          <a:xfrm>
            <a:off x="684213" y="1160748"/>
            <a:ext cx="8101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2000" dirty="0" smtClean="0">
                <a:latin typeface="+mn-lt"/>
                <a:ea typeface="+mn-ea"/>
              </a:rPr>
              <a:t>以主机和集群配置和虚拟机管理为例展示操作配置的流程和方法</a:t>
            </a:r>
            <a:endParaRPr lang="zh-CN" altLang="en-US" sz="2000" dirty="0" smtClean="0">
              <a:latin typeface="+mn-lt"/>
              <a:ea typeface="+mn-ea"/>
            </a:endParaRPr>
          </a:p>
        </p:txBody>
      </p:sp>
      <p:pic>
        <p:nvPicPr>
          <p:cNvPr id="94212"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1580" y="1592796"/>
            <a:ext cx="69850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title"/>
          </p:nvPr>
        </p:nvSpPr>
        <p:spPr/>
        <p:txBody>
          <a:bodyPr/>
          <a:lstStyle/>
          <a:p>
            <a:pPr eaLnBrk="1" hangingPunct="1">
              <a:defRPr/>
            </a:pPr>
            <a:r>
              <a:rPr lang="zh-CN" altLang="en-US" smtClean="0">
                <a:latin typeface="+mn-lt"/>
              </a:rPr>
              <a:t>操作配置 </a:t>
            </a:r>
            <a:r>
              <a:rPr lang="en-US" altLang="zh-CN" smtClean="0">
                <a:latin typeface="+mn-lt"/>
              </a:rPr>
              <a:t>- </a:t>
            </a:r>
            <a:r>
              <a:rPr lang="zh-CN" altLang="en-US" smtClean="0">
                <a:latin typeface="+mn-lt"/>
              </a:rPr>
              <a:t>虚拟机管理</a:t>
            </a:r>
            <a:endParaRPr lang="zh-CN" altLang="en-US" smtClean="0">
              <a:latin typeface="+mn-lt"/>
            </a:endParaRPr>
          </a:p>
        </p:txBody>
      </p:sp>
      <p:sp>
        <p:nvSpPr>
          <p:cNvPr id="7" name="TextBox 6"/>
          <p:cNvSpPr txBox="1"/>
          <p:nvPr/>
        </p:nvSpPr>
        <p:spPr>
          <a:xfrm>
            <a:off x="611188" y="1120738"/>
            <a:ext cx="7597775" cy="400050"/>
          </a:xfrm>
          <a:prstGeom prst="rect">
            <a:avLst/>
          </a:prstGeom>
          <a:noFill/>
        </p:spPr>
        <p:txBody>
          <a:bodyPr>
            <a:spAutoFit/>
          </a:bodyPr>
          <a:lstStyle/>
          <a:p>
            <a:pPr eaLnBrk="1" hangingPunct="1">
              <a:defRPr/>
            </a:pPr>
            <a:r>
              <a:rPr lang="zh-CN" altLang="en-US" sz="2000" dirty="0">
                <a:latin typeface="+mn-lt"/>
                <a:ea typeface="+mn-ea"/>
              </a:rPr>
              <a:t>虚拟机管理包含创建虚拟机、虚拟机操作管理、虚拟机规格调整等。</a:t>
            </a:r>
            <a:endParaRPr lang="zh-CN" altLang="en-US" sz="2000" dirty="0">
              <a:latin typeface="+mn-lt"/>
              <a:ea typeface="+mn-ea"/>
            </a:endParaRPr>
          </a:p>
        </p:txBody>
      </p:sp>
      <p:pic>
        <p:nvPicPr>
          <p:cNvPr id="1024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6238" y="2276475"/>
            <a:ext cx="573246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395536" y="1705260"/>
          <a:ext cx="241226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p:nvPr>
        </p:nvSpPr>
        <p:spPr/>
        <p:txBody>
          <a:bodyPr/>
          <a:lstStyle/>
          <a:p>
            <a:pPr eaLnBrk="1" hangingPunct="1">
              <a:defRPr/>
            </a:pPr>
            <a:r>
              <a:rPr lang="zh-CN" altLang="en-US" smtClean="0">
                <a:latin typeface="+mn-lt"/>
              </a:rPr>
              <a:t>虚拟机管理</a:t>
            </a:r>
            <a:r>
              <a:rPr lang="en-US" altLang="zh-CN" smtClean="0">
                <a:latin typeface="+mn-lt"/>
              </a:rPr>
              <a:t>—</a:t>
            </a:r>
            <a:r>
              <a:rPr lang="zh-CN" altLang="en-US" smtClean="0">
                <a:latin typeface="+mn-lt"/>
              </a:rPr>
              <a:t>创建虚拟机</a:t>
            </a:r>
            <a:endParaRPr lang="zh-CN" altLang="en-US" smtClean="0">
              <a:latin typeface="+mn-lt"/>
            </a:endParaRPr>
          </a:p>
        </p:txBody>
      </p:sp>
      <p:sp>
        <p:nvSpPr>
          <p:cNvPr id="6" name="矩形 5"/>
          <p:cNvSpPr/>
          <p:nvPr/>
        </p:nvSpPr>
        <p:spPr>
          <a:xfrm>
            <a:off x="696153" y="1098513"/>
            <a:ext cx="7956550" cy="646112"/>
          </a:xfrm>
          <a:prstGeom prst="rect">
            <a:avLst/>
          </a:prstGeom>
        </p:spPr>
        <p:txBody>
          <a:bodyPr>
            <a:spAutoFit/>
          </a:bodyPr>
          <a:lstStyle/>
          <a:p>
            <a:pPr eaLnBrk="1" hangingPunct="1">
              <a:defRPr/>
            </a:pPr>
            <a:r>
              <a:rPr lang="zh-CN" altLang="en-US" sz="1800" dirty="0">
                <a:latin typeface="+mn-lt"/>
                <a:ea typeface="+mn-ea"/>
              </a:rPr>
              <a:t>创建虚拟机步骤：</a:t>
            </a:r>
            <a:endParaRPr lang="en-US" altLang="zh-CN" sz="1800" dirty="0">
              <a:latin typeface="+mn-lt"/>
              <a:ea typeface="+mn-ea"/>
            </a:endParaRPr>
          </a:p>
          <a:p>
            <a:pPr eaLnBrk="1" hangingPunct="1">
              <a:defRPr/>
            </a:pPr>
            <a:r>
              <a:rPr lang="en-US" altLang="zh-CN" sz="1800" dirty="0">
                <a:latin typeface="+mn-lt"/>
                <a:ea typeface="+mn-ea"/>
              </a:rPr>
              <a:t>a) </a:t>
            </a:r>
            <a:r>
              <a:rPr lang="zh-CN" altLang="en-US" sz="1800" dirty="0">
                <a:latin typeface="+mn-lt"/>
                <a:ea typeface="+mn-ea"/>
              </a:rPr>
              <a:t>选择创建位置；</a:t>
            </a:r>
            <a:r>
              <a:rPr lang="en-US" altLang="zh-CN" sz="1800" dirty="0">
                <a:latin typeface="+mn-lt"/>
                <a:ea typeface="+mn-ea"/>
              </a:rPr>
              <a:t>b) </a:t>
            </a:r>
            <a:r>
              <a:rPr lang="zh-CN" altLang="en-US" sz="1800" dirty="0">
                <a:latin typeface="+mn-lt"/>
                <a:ea typeface="+mn-ea"/>
              </a:rPr>
              <a:t>设置虚拟机属性；</a:t>
            </a:r>
            <a:r>
              <a:rPr lang="en-US" altLang="zh-CN" sz="1800" dirty="0">
                <a:latin typeface="+mn-lt"/>
                <a:ea typeface="+mn-ea"/>
              </a:rPr>
              <a:t>c) </a:t>
            </a:r>
            <a:r>
              <a:rPr lang="zh-CN" altLang="en-US" sz="1800" dirty="0">
                <a:latin typeface="+mn-lt"/>
                <a:ea typeface="+mn-ea"/>
              </a:rPr>
              <a:t>设置网卡和磁盘；</a:t>
            </a:r>
            <a:r>
              <a:rPr lang="en-US" altLang="zh-CN" sz="1800" dirty="0">
                <a:latin typeface="+mn-lt"/>
                <a:ea typeface="+mn-ea"/>
              </a:rPr>
              <a:t>d) </a:t>
            </a:r>
            <a:r>
              <a:rPr lang="zh-CN" altLang="en-US" sz="1800" dirty="0">
                <a:latin typeface="+mn-lt"/>
                <a:ea typeface="+mn-ea"/>
              </a:rPr>
              <a:t>创建虚拟机</a:t>
            </a:r>
            <a:endParaRPr lang="zh-CN" altLang="en-US" sz="1800" dirty="0">
              <a:latin typeface="+mn-lt"/>
              <a:ea typeface="+mn-ea"/>
            </a:endParaRPr>
          </a:p>
        </p:txBody>
      </p:sp>
      <p:pic>
        <p:nvPicPr>
          <p:cNvPr id="1044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1050" y="1804950"/>
            <a:ext cx="42068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title"/>
          </p:nvPr>
        </p:nvSpPr>
        <p:spPr/>
        <p:txBody>
          <a:bodyPr/>
          <a:lstStyle/>
          <a:p>
            <a:pPr eaLnBrk="1" hangingPunct="1">
              <a:defRPr/>
            </a:pPr>
            <a:r>
              <a:rPr lang="zh-CN" altLang="en-US" smtClean="0">
                <a:latin typeface="+mn-lt"/>
              </a:rPr>
              <a:t>虚拟机管理</a:t>
            </a:r>
            <a:r>
              <a:rPr lang="en-US" altLang="zh-CN" smtClean="0">
                <a:latin typeface="+mn-lt"/>
              </a:rPr>
              <a:t>—</a:t>
            </a:r>
            <a:r>
              <a:rPr lang="zh-CN" altLang="en-US" smtClean="0">
                <a:latin typeface="+mn-lt"/>
              </a:rPr>
              <a:t>虚拟机规格调整</a:t>
            </a:r>
            <a:endParaRPr lang="zh-CN" altLang="en-US" smtClean="0">
              <a:latin typeface="+mn-lt"/>
            </a:endParaRPr>
          </a:p>
        </p:txBody>
      </p:sp>
      <p:sp>
        <p:nvSpPr>
          <p:cNvPr id="7" name="TextBox 6"/>
          <p:cNvSpPr txBox="1"/>
          <p:nvPr/>
        </p:nvSpPr>
        <p:spPr>
          <a:xfrm>
            <a:off x="792163" y="1162707"/>
            <a:ext cx="6911975" cy="646113"/>
          </a:xfrm>
          <a:prstGeom prst="rect">
            <a:avLst/>
          </a:prstGeom>
          <a:noFill/>
        </p:spPr>
        <p:txBody>
          <a:bodyPr>
            <a:spAutoFit/>
          </a:bodyPr>
          <a:lstStyle/>
          <a:p>
            <a:pPr eaLnBrk="1" hangingPunct="1">
              <a:defRPr/>
            </a:pPr>
            <a:r>
              <a:rPr lang="zh-CN" altLang="en-US" sz="1800" dirty="0">
                <a:latin typeface="+mn-lt"/>
                <a:ea typeface="+mn-ea"/>
              </a:rPr>
              <a:t>系统支持对虚拟机规格做如下调整：调整</a:t>
            </a:r>
            <a:r>
              <a:rPr lang="en-US" altLang="zh-CN" sz="1800" dirty="0">
                <a:latin typeface="+mn-lt"/>
                <a:ea typeface="+mn-ea"/>
              </a:rPr>
              <a:t>CPU</a:t>
            </a:r>
            <a:r>
              <a:rPr lang="zh-CN" altLang="en-US" sz="1800" dirty="0">
                <a:latin typeface="+mn-lt"/>
                <a:ea typeface="+mn-ea"/>
              </a:rPr>
              <a:t>、调整内存、增加磁盘容量、绑定磁盘、解绑定磁盘、添加网卡、删除网卡。</a:t>
            </a:r>
            <a:endParaRPr lang="zh-CN" altLang="en-US" sz="1800" dirty="0">
              <a:latin typeface="+mn-lt"/>
              <a:ea typeface="+mn-ea"/>
            </a:endParaRPr>
          </a:p>
        </p:txBody>
      </p:sp>
      <p:pic>
        <p:nvPicPr>
          <p:cNvPr id="1065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23963" y="2057301"/>
            <a:ext cx="6897687"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title"/>
          </p:nvPr>
        </p:nvSpPr>
        <p:spPr/>
        <p:txBody>
          <a:bodyPr/>
          <a:lstStyle/>
          <a:p>
            <a:pPr eaLnBrk="1" hangingPunct="1">
              <a:defRPr/>
            </a:pPr>
            <a:r>
              <a:rPr lang="zh-CN" altLang="en-US" smtClean="0">
                <a:latin typeface="+mn-lt"/>
              </a:rPr>
              <a:t>虚拟机管理</a:t>
            </a:r>
            <a:r>
              <a:rPr lang="en-US" altLang="zh-CN" smtClean="0">
                <a:latin typeface="+mn-lt"/>
              </a:rPr>
              <a:t>—</a:t>
            </a:r>
            <a:r>
              <a:rPr lang="zh-CN" altLang="en-US" smtClean="0">
                <a:latin typeface="+mn-lt"/>
              </a:rPr>
              <a:t>虚拟机</a:t>
            </a:r>
            <a:r>
              <a:rPr lang="en-US" altLang="zh-CN" smtClean="0">
                <a:latin typeface="+mn-lt"/>
              </a:rPr>
              <a:t>CPU</a:t>
            </a:r>
            <a:r>
              <a:rPr lang="zh-CN" altLang="en-US" smtClean="0">
                <a:latin typeface="+mn-lt"/>
              </a:rPr>
              <a:t>调整</a:t>
            </a:r>
            <a:endParaRPr lang="zh-CN" altLang="en-US" smtClean="0">
              <a:latin typeface="+mn-lt"/>
            </a:endParaRPr>
          </a:p>
        </p:txBody>
      </p:sp>
      <p:sp>
        <p:nvSpPr>
          <p:cNvPr id="108547" name="TextBox 4"/>
          <p:cNvSpPr txBox="1">
            <a:spLocks noChangeArrowheads="1"/>
          </p:cNvSpPr>
          <p:nvPr/>
        </p:nvSpPr>
        <p:spPr bwMode="auto">
          <a:xfrm>
            <a:off x="719138" y="1124533"/>
            <a:ext cx="79216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en-US" altLang="zh-CN" sz="1800" dirty="0" smtClean="0">
                <a:latin typeface="+mn-lt"/>
                <a:ea typeface="+mn-ea"/>
              </a:rPr>
              <a:t>CPU</a:t>
            </a:r>
            <a:r>
              <a:rPr lang="zh-CN" altLang="en-US" sz="1800" dirty="0" smtClean="0">
                <a:latin typeface="+mn-lt"/>
                <a:ea typeface="+mn-ea"/>
              </a:rPr>
              <a:t>热插拔策略不同时，调整</a:t>
            </a:r>
            <a:r>
              <a:rPr lang="en-US" altLang="zh-CN" sz="1800" dirty="0" smtClean="0">
                <a:latin typeface="+mn-lt"/>
                <a:ea typeface="+mn-ea"/>
              </a:rPr>
              <a:t>CPU</a:t>
            </a:r>
            <a:r>
              <a:rPr lang="zh-CN" altLang="en-US" sz="1800" dirty="0" smtClean="0">
                <a:latin typeface="+mn-lt"/>
                <a:ea typeface="+mn-ea"/>
              </a:rPr>
              <a:t>属性生效的条件不同：</a:t>
            </a:r>
            <a:endParaRPr lang="en-US" altLang="zh-CN" sz="1800" dirty="0" smtClean="0">
              <a:latin typeface="+mn-lt"/>
              <a:ea typeface="+mn-ea"/>
            </a:endParaRPr>
          </a:p>
          <a:p>
            <a:pPr eaLnBrk="1" hangingPunct="1">
              <a:defRPr/>
            </a:pPr>
            <a:r>
              <a:rPr lang="zh-CN" altLang="en-US" sz="1800" dirty="0" smtClean="0">
                <a:latin typeface="+mn-lt"/>
                <a:ea typeface="+mn-ea"/>
              </a:rPr>
              <a:t>不启用</a:t>
            </a:r>
            <a:r>
              <a:rPr lang="en-US" altLang="zh-CN" sz="1800" dirty="0" smtClean="0">
                <a:latin typeface="+mn-lt"/>
                <a:ea typeface="+mn-ea"/>
              </a:rPr>
              <a:t>CPU</a:t>
            </a:r>
            <a:r>
              <a:rPr lang="zh-CN" altLang="en-US" sz="1800" dirty="0" smtClean="0">
                <a:latin typeface="+mn-lt"/>
                <a:ea typeface="+mn-ea"/>
              </a:rPr>
              <a:t>热添加：调整</a:t>
            </a:r>
            <a:r>
              <a:rPr lang="en-US" altLang="zh-CN" sz="1800" dirty="0" smtClean="0">
                <a:latin typeface="+mn-lt"/>
                <a:ea typeface="+mn-ea"/>
              </a:rPr>
              <a:t>CPU</a:t>
            </a:r>
            <a:r>
              <a:rPr lang="zh-CN" altLang="en-US" sz="1800" dirty="0" smtClean="0">
                <a:latin typeface="+mn-lt"/>
                <a:ea typeface="+mn-ea"/>
              </a:rPr>
              <a:t>资源控制策略时，在线生效；增加</a:t>
            </a:r>
            <a:r>
              <a:rPr lang="en-US" altLang="zh-CN" sz="1800" dirty="0" smtClean="0">
                <a:latin typeface="+mn-lt"/>
                <a:ea typeface="+mn-ea"/>
              </a:rPr>
              <a:t>CPU</a:t>
            </a:r>
            <a:r>
              <a:rPr lang="zh-CN" altLang="en-US" sz="1800" dirty="0" smtClean="0">
                <a:latin typeface="+mn-lt"/>
                <a:ea typeface="+mn-ea"/>
              </a:rPr>
              <a:t>数量或减少</a:t>
            </a:r>
            <a:r>
              <a:rPr lang="en-US" altLang="zh-CN" sz="1800" dirty="0" smtClean="0">
                <a:latin typeface="+mn-lt"/>
                <a:ea typeface="+mn-ea"/>
              </a:rPr>
              <a:t>CPU</a:t>
            </a:r>
            <a:r>
              <a:rPr lang="zh-CN" altLang="en-US" sz="1800" dirty="0" smtClean="0">
                <a:latin typeface="+mn-lt"/>
                <a:ea typeface="+mn-ea"/>
              </a:rPr>
              <a:t>数量时，需重启虚拟机后生效。</a:t>
            </a:r>
            <a:endParaRPr lang="zh-CN" altLang="en-US" sz="1800" dirty="0" smtClean="0">
              <a:latin typeface="+mn-lt"/>
              <a:ea typeface="+mn-ea"/>
            </a:endParaRPr>
          </a:p>
          <a:p>
            <a:pPr eaLnBrk="1" hangingPunct="1">
              <a:defRPr/>
            </a:pPr>
            <a:r>
              <a:rPr lang="zh-CN" altLang="en-US" sz="1800" dirty="0" smtClean="0">
                <a:latin typeface="+mn-lt"/>
                <a:ea typeface="+mn-ea"/>
              </a:rPr>
              <a:t>启用</a:t>
            </a:r>
            <a:r>
              <a:rPr lang="en-US" altLang="zh-CN" sz="1800" dirty="0" smtClean="0">
                <a:latin typeface="+mn-lt"/>
                <a:ea typeface="+mn-ea"/>
              </a:rPr>
              <a:t>CPU</a:t>
            </a:r>
            <a:r>
              <a:rPr lang="zh-CN" altLang="en-US" sz="1800" dirty="0" smtClean="0">
                <a:latin typeface="+mn-lt"/>
                <a:ea typeface="+mn-ea"/>
              </a:rPr>
              <a:t>热添加：增加</a:t>
            </a:r>
            <a:r>
              <a:rPr lang="en-US" altLang="zh-CN" sz="1800" dirty="0" smtClean="0">
                <a:latin typeface="+mn-lt"/>
                <a:ea typeface="+mn-ea"/>
              </a:rPr>
              <a:t>CPU</a:t>
            </a:r>
            <a:r>
              <a:rPr lang="zh-CN" altLang="en-US" sz="1800" dirty="0" smtClean="0">
                <a:latin typeface="+mn-lt"/>
                <a:ea typeface="+mn-ea"/>
              </a:rPr>
              <a:t>数量、调整</a:t>
            </a:r>
            <a:r>
              <a:rPr lang="en-US" altLang="zh-CN" sz="1800" dirty="0" smtClean="0">
                <a:latin typeface="+mn-lt"/>
                <a:ea typeface="+mn-ea"/>
              </a:rPr>
              <a:t>CPU</a:t>
            </a:r>
            <a:r>
              <a:rPr lang="zh-CN" altLang="en-US" sz="1800" dirty="0" smtClean="0">
                <a:latin typeface="+mn-lt"/>
                <a:ea typeface="+mn-ea"/>
              </a:rPr>
              <a:t>资源控制策略时，在线生效；减少</a:t>
            </a:r>
            <a:r>
              <a:rPr lang="en-US" altLang="zh-CN" sz="1800" dirty="0" smtClean="0">
                <a:latin typeface="+mn-lt"/>
                <a:ea typeface="+mn-ea"/>
              </a:rPr>
              <a:t>CPU</a:t>
            </a:r>
            <a:r>
              <a:rPr lang="zh-CN" altLang="en-US" sz="1800" dirty="0" smtClean="0">
                <a:latin typeface="+mn-lt"/>
                <a:ea typeface="+mn-ea"/>
              </a:rPr>
              <a:t>数量，需重启虚拟机后生效。 </a:t>
            </a:r>
            <a:endParaRPr lang="zh-CN" altLang="en-US" sz="1800" dirty="0" smtClean="0">
              <a:latin typeface="+mn-lt"/>
              <a:ea typeface="+mn-ea"/>
            </a:endParaRPr>
          </a:p>
        </p:txBody>
      </p:sp>
      <p:pic>
        <p:nvPicPr>
          <p:cNvPr id="1085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250" y="2813521"/>
            <a:ext cx="5926138"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title"/>
          </p:nvPr>
        </p:nvSpPr>
        <p:spPr/>
        <p:txBody>
          <a:bodyPr/>
          <a:lstStyle/>
          <a:p>
            <a:pPr eaLnBrk="1" hangingPunct="1"/>
            <a:r>
              <a:rPr lang="zh-CN" altLang="en-US" smtClean="0"/>
              <a:t>虚拟机管理</a:t>
            </a:r>
            <a:r>
              <a:rPr lang="en-US" altLang="zh-CN" smtClean="0"/>
              <a:t>—</a:t>
            </a:r>
            <a:r>
              <a:rPr lang="zh-CN" altLang="en-US" smtClean="0"/>
              <a:t>虚拟机内存调整</a:t>
            </a:r>
            <a:endParaRPr lang="zh-CN" altLang="en-US" smtClean="0"/>
          </a:p>
        </p:txBody>
      </p:sp>
      <p:sp>
        <p:nvSpPr>
          <p:cNvPr id="110595" name="TextBox 6"/>
          <p:cNvSpPr txBox="1">
            <a:spLocks noChangeArrowheads="1"/>
          </p:cNvSpPr>
          <p:nvPr/>
        </p:nvSpPr>
        <p:spPr bwMode="auto">
          <a:xfrm>
            <a:off x="827088" y="1233128"/>
            <a:ext cx="72374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r>
              <a:rPr lang="zh-CN" altLang="en-US" sz="1800" dirty="0" smtClean="0">
                <a:latin typeface="+mn-ea"/>
                <a:ea typeface="+mn-ea"/>
              </a:rPr>
              <a:t>调整内存资源控制策略时，在线生效；</a:t>
            </a:r>
            <a:endParaRPr lang="en-US" altLang="zh-CN" sz="1800" dirty="0" smtClean="0">
              <a:latin typeface="+mn-ea"/>
              <a:ea typeface="+mn-ea"/>
            </a:endParaRPr>
          </a:p>
          <a:p>
            <a:pPr eaLnBrk="1" hangingPunct="1">
              <a:defRPr/>
            </a:pPr>
            <a:r>
              <a:rPr lang="zh-CN" altLang="en-US" sz="1800" dirty="0" smtClean="0">
                <a:latin typeface="+mn-ea"/>
                <a:ea typeface="+mn-ea"/>
              </a:rPr>
              <a:t>调整内存大小时，需重启虚拟机生效。</a:t>
            </a:r>
            <a:endParaRPr lang="zh-CN" altLang="en-US" sz="1800" dirty="0" smtClean="0">
              <a:latin typeface="+mn-ea"/>
              <a:ea typeface="+mn-ea"/>
            </a:endParaRPr>
          </a:p>
        </p:txBody>
      </p:sp>
      <p:pic>
        <p:nvPicPr>
          <p:cNvPr id="1105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6825" y="2220255"/>
            <a:ext cx="66103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title"/>
          </p:nvPr>
        </p:nvSpPr>
        <p:spPr/>
        <p:txBody>
          <a:bodyPr/>
          <a:lstStyle/>
          <a:p>
            <a:pPr eaLnBrk="1" hangingPunct="1">
              <a:defRPr/>
            </a:pPr>
            <a:r>
              <a:rPr lang="zh-CN" altLang="en-US" smtClean="0">
                <a:latin typeface="+mn-lt"/>
              </a:rPr>
              <a:t>虚拟机管理</a:t>
            </a:r>
            <a:r>
              <a:rPr lang="en-US" altLang="zh-CN" smtClean="0">
                <a:latin typeface="+mn-lt"/>
              </a:rPr>
              <a:t>—</a:t>
            </a:r>
            <a:r>
              <a:rPr lang="zh-CN" altLang="en-US" smtClean="0">
                <a:latin typeface="+mn-lt"/>
              </a:rPr>
              <a:t>虚拟机磁盘容量调整</a:t>
            </a:r>
            <a:endParaRPr lang="zh-CN" altLang="en-US" smtClean="0">
              <a:latin typeface="+mn-lt"/>
            </a:endParaRPr>
          </a:p>
        </p:txBody>
      </p:sp>
      <p:sp>
        <p:nvSpPr>
          <p:cNvPr id="7" name="TextBox 6"/>
          <p:cNvSpPr txBox="1"/>
          <p:nvPr/>
        </p:nvSpPr>
        <p:spPr>
          <a:xfrm>
            <a:off x="792163" y="1150851"/>
            <a:ext cx="7235825" cy="3970337"/>
          </a:xfrm>
          <a:prstGeom prst="rect">
            <a:avLst/>
          </a:prstGeom>
          <a:noFill/>
        </p:spPr>
        <p:txBody>
          <a:bodyPr>
            <a:spAutoFit/>
          </a:bodyPr>
          <a:lstStyle/>
          <a:p>
            <a:pPr eaLnBrk="1" hangingPunct="1">
              <a:defRPr/>
            </a:pPr>
            <a:r>
              <a:rPr lang="zh-CN" altLang="en-US" sz="1800" b="1" dirty="0">
                <a:latin typeface="+mn-lt"/>
                <a:ea typeface="+mn-ea"/>
              </a:rPr>
              <a:t>磁盘容量调整条件：</a:t>
            </a:r>
            <a:endParaRPr lang="en-US" altLang="zh-CN" sz="1800" b="1" dirty="0">
              <a:latin typeface="+mn-lt"/>
              <a:ea typeface="+mn-ea"/>
            </a:endParaRPr>
          </a:p>
          <a:p>
            <a:pPr marL="342900" indent="-342900" eaLnBrk="1" hangingPunct="1">
              <a:buFont typeface="+mj-lt"/>
              <a:buAutoNum type="arabicPeriod"/>
              <a:defRPr/>
            </a:pPr>
            <a:r>
              <a:rPr lang="zh-CN" altLang="en-US" sz="1800" dirty="0">
                <a:latin typeface="+mn-lt"/>
                <a:ea typeface="+mn-ea"/>
              </a:rPr>
              <a:t>当磁盘所属的数据存储类型为虚拟化本地硬盘、虚拟化</a:t>
            </a:r>
            <a:r>
              <a:rPr lang="en-US" altLang="zh-CN" sz="1800" dirty="0">
                <a:latin typeface="+mn-lt"/>
                <a:ea typeface="+mn-ea"/>
              </a:rPr>
              <a:t>SAN</a:t>
            </a:r>
            <a:r>
              <a:rPr lang="zh-CN" altLang="en-US" sz="1800" dirty="0">
                <a:latin typeface="+mn-lt"/>
                <a:ea typeface="+mn-ea"/>
              </a:rPr>
              <a:t>存储、</a:t>
            </a:r>
            <a:r>
              <a:rPr lang="en-US" altLang="zh-CN" sz="1800" dirty="0">
                <a:latin typeface="+mn-lt"/>
                <a:ea typeface="+mn-ea"/>
              </a:rPr>
              <a:t>NAS</a:t>
            </a:r>
            <a:r>
              <a:rPr lang="zh-CN" altLang="en-US" sz="1800" dirty="0">
                <a:latin typeface="+mn-lt"/>
                <a:ea typeface="+mn-ea"/>
              </a:rPr>
              <a:t>存储或</a:t>
            </a:r>
            <a:r>
              <a:rPr lang="en-US" altLang="zh-CN" sz="1800" dirty="0">
                <a:latin typeface="+mn-lt"/>
                <a:ea typeface="+mn-ea"/>
              </a:rPr>
              <a:t>FusionStorage</a:t>
            </a:r>
            <a:r>
              <a:rPr lang="zh-CN" altLang="en-US" sz="1800" dirty="0">
                <a:latin typeface="+mn-lt"/>
                <a:ea typeface="+mn-ea"/>
              </a:rPr>
              <a:t>时，才能增加磁盘容量。</a:t>
            </a:r>
            <a:endParaRPr lang="en-US" altLang="zh-CN" sz="1800" dirty="0">
              <a:latin typeface="+mn-lt"/>
              <a:ea typeface="+mn-ea"/>
            </a:endParaRPr>
          </a:p>
          <a:p>
            <a:pPr marL="342900" indent="-342900" eaLnBrk="1" hangingPunct="1">
              <a:buFont typeface="+mj-lt"/>
              <a:buAutoNum type="arabicPeriod"/>
              <a:defRPr/>
            </a:pPr>
            <a:r>
              <a:rPr lang="zh-CN" altLang="en-US" sz="1800" dirty="0">
                <a:latin typeface="+mn-lt"/>
                <a:ea typeface="+mn-ea"/>
              </a:rPr>
              <a:t>当磁盘所属的数据存储类型为</a:t>
            </a:r>
            <a:r>
              <a:rPr lang="en-US" altLang="zh-CN" sz="1800" dirty="0">
                <a:latin typeface="+mn-lt"/>
                <a:ea typeface="+mn-ea"/>
              </a:rPr>
              <a:t>NAS</a:t>
            </a:r>
            <a:r>
              <a:rPr lang="zh-CN" altLang="en-US" sz="1800" dirty="0">
                <a:latin typeface="+mn-lt"/>
                <a:ea typeface="+mn-ea"/>
              </a:rPr>
              <a:t>存储，且磁盘的配置模式为普通时，不支持在线增加磁盘容量。</a:t>
            </a:r>
            <a:endParaRPr lang="en-US" altLang="zh-CN" sz="1800" dirty="0">
              <a:latin typeface="+mn-lt"/>
              <a:ea typeface="+mn-ea"/>
            </a:endParaRPr>
          </a:p>
          <a:p>
            <a:pPr marL="342900" indent="-342900" eaLnBrk="1" hangingPunct="1">
              <a:buFont typeface="+mj-lt"/>
              <a:buAutoNum type="arabicPeriod"/>
              <a:defRPr/>
            </a:pPr>
            <a:r>
              <a:rPr lang="zh-CN" altLang="en-US" sz="1800" dirty="0">
                <a:latin typeface="+mn-lt"/>
                <a:ea typeface="+mn-ea"/>
              </a:rPr>
              <a:t>当磁盘所属的数据存储类型为</a:t>
            </a:r>
            <a:r>
              <a:rPr lang="en-US" altLang="zh-CN" sz="1800" dirty="0">
                <a:latin typeface="+mn-lt"/>
                <a:ea typeface="+mn-ea"/>
              </a:rPr>
              <a:t>FusionStorage</a:t>
            </a:r>
            <a:r>
              <a:rPr lang="zh-CN" altLang="en-US" sz="1800" dirty="0">
                <a:latin typeface="+mn-lt"/>
                <a:ea typeface="+mn-ea"/>
              </a:rPr>
              <a:t>时，在线增加磁盘容量需关闭虚拟机后再启动虚拟机生效。</a:t>
            </a:r>
            <a:endParaRPr lang="en-US" altLang="zh-CN" sz="1800" dirty="0">
              <a:latin typeface="+mn-lt"/>
              <a:ea typeface="+mn-ea"/>
            </a:endParaRPr>
          </a:p>
          <a:p>
            <a:pPr marL="342900" indent="-342900" eaLnBrk="1" hangingPunct="1">
              <a:buFont typeface="+mj-lt"/>
              <a:buAutoNum type="arabicPeriod"/>
              <a:defRPr/>
            </a:pPr>
            <a:r>
              <a:rPr lang="zh-CN" altLang="en-US" sz="1800" dirty="0">
                <a:latin typeface="+mn-lt"/>
                <a:ea typeface="+mn-ea"/>
              </a:rPr>
              <a:t>当磁盘所属的数据存储类型为虚拟化本地硬盘、虚拟化</a:t>
            </a:r>
            <a:r>
              <a:rPr lang="en-US" altLang="zh-CN" sz="1800" dirty="0">
                <a:latin typeface="+mn-lt"/>
                <a:ea typeface="+mn-ea"/>
              </a:rPr>
              <a:t>SAN</a:t>
            </a:r>
            <a:r>
              <a:rPr lang="zh-CN" altLang="en-US" sz="1800" dirty="0">
                <a:latin typeface="+mn-lt"/>
                <a:ea typeface="+mn-ea"/>
              </a:rPr>
              <a:t>存储、</a:t>
            </a:r>
            <a:r>
              <a:rPr lang="en-US" altLang="zh-CN" sz="1800" dirty="0">
                <a:latin typeface="+mn-lt"/>
                <a:ea typeface="+mn-ea"/>
              </a:rPr>
              <a:t>NAS</a:t>
            </a:r>
            <a:r>
              <a:rPr lang="zh-CN" altLang="en-US" sz="1800" dirty="0">
                <a:latin typeface="+mn-lt"/>
                <a:ea typeface="+mn-ea"/>
              </a:rPr>
              <a:t>存储时，在线增加磁盘容量如下操作系统可直接生效，其余操作系统需重启虚拟机生效。</a:t>
            </a:r>
            <a:endParaRPr lang="en-US" altLang="zh-CN" sz="1800" dirty="0">
              <a:latin typeface="+mn-lt"/>
              <a:ea typeface="+mn-ea"/>
            </a:endParaRPr>
          </a:p>
          <a:p>
            <a:pPr marL="342900" indent="-342900" eaLnBrk="1" hangingPunct="1">
              <a:defRPr/>
            </a:pPr>
            <a:r>
              <a:rPr lang="en-US" altLang="zh-CN" sz="1800" dirty="0">
                <a:latin typeface="+mn-lt"/>
                <a:ea typeface="+mn-ea"/>
              </a:rPr>
              <a:t>	Windows Server 2003</a:t>
            </a:r>
            <a:endParaRPr lang="en-US" altLang="zh-CN" sz="1800" dirty="0">
              <a:latin typeface="+mn-lt"/>
              <a:ea typeface="+mn-ea"/>
            </a:endParaRPr>
          </a:p>
          <a:p>
            <a:pPr marL="342900" indent="-342900" eaLnBrk="1" hangingPunct="1">
              <a:defRPr/>
            </a:pPr>
            <a:r>
              <a:rPr lang="en-US" altLang="zh-CN" sz="1800" dirty="0">
                <a:latin typeface="+mn-lt"/>
                <a:ea typeface="+mn-ea"/>
              </a:rPr>
              <a:t>	Windows Server 2008</a:t>
            </a:r>
            <a:endParaRPr lang="en-US" altLang="zh-CN" sz="1800" dirty="0">
              <a:latin typeface="+mn-lt"/>
              <a:ea typeface="+mn-ea"/>
            </a:endParaRPr>
          </a:p>
          <a:p>
            <a:pPr marL="342900" indent="-342900" eaLnBrk="1" hangingPunct="1">
              <a:defRPr/>
            </a:pPr>
            <a:r>
              <a:rPr lang="en-US" altLang="zh-CN" sz="1800" dirty="0">
                <a:latin typeface="+mn-lt"/>
                <a:ea typeface="+mn-ea"/>
              </a:rPr>
              <a:t>	Windows XP</a:t>
            </a:r>
            <a:endParaRPr lang="en-US" altLang="zh-CN" sz="1800" dirty="0">
              <a:latin typeface="+mn-lt"/>
              <a:ea typeface="+mn-ea"/>
            </a:endParaRPr>
          </a:p>
          <a:p>
            <a:pPr marL="342900" indent="-342900" eaLnBrk="1" hangingPunct="1">
              <a:defRPr/>
            </a:pPr>
            <a:r>
              <a:rPr lang="en-US" altLang="zh-CN" sz="1800" dirty="0">
                <a:latin typeface="+mn-lt"/>
                <a:ea typeface="+mn-ea"/>
              </a:rPr>
              <a:t>	Windows 7</a:t>
            </a:r>
            <a:endParaRPr lang="en-US" altLang="zh-CN" sz="1800" dirty="0">
              <a:latin typeface="+mn-lt"/>
              <a:ea typeface="+mn-ea"/>
            </a:endParaRPr>
          </a:p>
        </p:txBody>
      </p:sp>
      <p:pic>
        <p:nvPicPr>
          <p:cNvPr id="11264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09918" y="3754350"/>
            <a:ext cx="3150414" cy="24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在</a:t>
            </a:r>
            <a:r>
              <a:rPr lang="en-US" altLang="zh-CN" sz="2400" dirty="0" smtClean="0"/>
              <a:t>FusionSphere</a:t>
            </a:r>
            <a:r>
              <a:rPr lang="zh-CN" altLang="en-US" sz="2400" dirty="0" smtClean="0"/>
              <a:t>中的作用</a:t>
            </a:r>
            <a:endParaRPr lang="en-US" altLang="zh-CN" sz="2400" dirty="0" smtClean="0">
              <a:latin typeface="+mn-ea"/>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客户价值</a:t>
            </a:r>
            <a:endParaRPr lang="en-US" altLang="zh-CN" sz="2400" dirty="0" smtClean="0"/>
          </a:p>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系统架构</a:t>
            </a:r>
            <a:endParaRPr lang="en-US" altLang="zh-CN" sz="2400" dirty="0" smtClean="0"/>
          </a:p>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功能特性</a:t>
            </a:r>
            <a:endParaRPr lang="en-US" altLang="zh-CN" sz="2400" dirty="0" smtClean="0"/>
          </a:p>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规格指标</a:t>
            </a:r>
            <a:endParaRPr lang="en-US" altLang="zh-CN" sz="2400" dirty="0" smtClean="0"/>
          </a:p>
          <a:p>
            <a:pPr marL="419100" indent="-419100" eaLnBrk="1" hangingPunct="1">
              <a:buClr>
                <a:schemeClr val="tx1"/>
              </a:buClr>
              <a:buSzTx/>
              <a:buFont typeface="Wingdings" panose="05000000000000000000" pitchFamily="2" charset="2"/>
              <a:buAutoNum type="arabicPeriod"/>
              <a:defRPr/>
            </a:pPr>
            <a:r>
              <a:rPr lang="en-US" altLang="zh-CN" sz="2400" dirty="0" smtClean="0"/>
              <a:t>FusionCompute</a:t>
            </a:r>
            <a:r>
              <a:rPr lang="zh-CN" altLang="en-US" sz="2400" dirty="0" smtClean="0"/>
              <a:t>操作配置</a:t>
            </a:r>
            <a:endParaRPr lang="en-US" altLang="zh-C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矩形 14"/>
          <p:cNvSpPr>
            <a:spLocks noChangeArrowheads="1"/>
          </p:cNvSpPr>
          <p:nvPr/>
        </p:nvSpPr>
        <p:spPr bwMode="auto">
          <a:xfrm>
            <a:off x="2339975" y="3500970"/>
            <a:ext cx="3960813" cy="1655763"/>
          </a:xfrm>
          <a:prstGeom prst="rect">
            <a:avLst/>
          </a:prstGeom>
          <a:solidFill>
            <a:schemeClr val="accent1"/>
          </a:solidFill>
          <a:ln w="9525" algn="ctr">
            <a:solidFill>
              <a:schemeClr val="tx1"/>
            </a:solidFill>
            <a:round/>
          </a:ln>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r>
              <a:rPr lang="en-US" altLang="zh-CN" sz="1800"/>
              <a:t>FusionSphere</a:t>
            </a:r>
            <a:endParaRPr lang="zh-CN" altLang="en-US"/>
          </a:p>
        </p:txBody>
      </p:sp>
      <p:sp>
        <p:nvSpPr>
          <p:cNvPr id="31" name="矩形 30"/>
          <p:cNvSpPr/>
          <p:nvPr/>
        </p:nvSpPr>
        <p:spPr bwMode="auto">
          <a:xfrm>
            <a:off x="1150938" y="245639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FusionCube</a:t>
            </a:r>
            <a:endParaRPr lang="zh-CN" altLang="en-US" sz="1400" dirty="0">
              <a:solidFill>
                <a:schemeClr val="tx1"/>
              </a:solidFill>
              <a:ea typeface="宋体" panose="02010600030101010101" pitchFamily="2" charset="-122"/>
            </a:endParaRPr>
          </a:p>
        </p:txBody>
      </p:sp>
      <p:sp>
        <p:nvSpPr>
          <p:cNvPr id="32" name="矩形 31"/>
          <p:cNvSpPr/>
          <p:nvPr/>
        </p:nvSpPr>
        <p:spPr bwMode="auto">
          <a:xfrm>
            <a:off x="3541713" y="2456395"/>
            <a:ext cx="1549400"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FusionAccess</a:t>
            </a:r>
            <a:endParaRPr lang="zh-CN" altLang="en-US" sz="1400" dirty="0">
              <a:solidFill>
                <a:schemeClr val="tx1"/>
              </a:solidFill>
              <a:ea typeface="宋体" panose="02010600030101010101" pitchFamily="2" charset="-122"/>
            </a:endParaRPr>
          </a:p>
        </p:txBody>
      </p:sp>
      <p:sp>
        <p:nvSpPr>
          <p:cNvPr id="33" name="矩形 32"/>
          <p:cNvSpPr/>
          <p:nvPr/>
        </p:nvSpPr>
        <p:spPr bwMode="auto">
          <a:xfrm>
            <a:off x="5940425" y="245639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Customer Apps</a:t>
            </a:r>
            <a:endParaRPr lang="zh-CN" altLang="en-US" sz="1400" dirty="0">
              <a:solidFill>
                <a:schemeClr val="tx1"/>
              </a:solidFill>
              <a:ea typeface="宋体" panose="02010600030101010101" pitchFamily="2" charset="-122"/>
            </a:endParaRPr>
          </a:p>
        </p:txBody>
      </p:sp>
      <p:sp>
        <p:nvSpPr>
          <p:cNvPr id="34" name="矩形 33"/>
          <p:cNvSpPr/>
          <p:nvPr/>
        </p:nvSpPr>
        <p:spPr bwMode="auto">
          <a:xfrm>
            <a:off x="2627313" y="4004208"/>
            <a:ext cx="1584325" cy="43338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FusionManager</a:t>
            </a:r>
            <a:endParaRPr lang="zh-CN" altLang="en-US" sz="1400" dirty="0">
              <a:solidFill>
                <a:schemeClr val="tx1"/>
              </a:solidFill>
              <a:ea typeface="宋体" panose="02010600030101010101" pitchFamily="2" charset="-122"/>
            </a:endParaRPr>
          </a:p>
        </p:txBody>
      </p:sp>
      <p:sp>
        <p:nvSpPr>
          <p:cNvPr id="35" name="矩形 34"/>
          <p:cNvSpPr/>
          <p:nvPr/>
        </p:nvSpPr>
        <p:spPr bwMode="auto">
          <a:xfrm>
            <a:off x="4427538" y="4004208"/>
            <a:ext cx="1584325" cy="43338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UltraVR</a:t>
            </a:r>
            <a:endParaRPr lang="zh-CN" altLang="en-US" sz="1400" dirty="0">
              <a:solidFill>
                <a:schemeClr val="tx1"/>
              </a:solidFill>
              <a:ea typeface="宋体" panose="02010600030101010101" pitchFamily="2" charset="-122"/>
            </a:endParaRPr>
          </a:p>
        </p:txBody>
      </p:sp>
      <p:sp>
        <p:nvSpPr>
          <p:cNvPr id="36" name="矩形 35"/>
          <p:cNvSpPr/>
          <p:nvPr/>
        </p:nvSpPr>
        <p:spPr bwMode="auto">
          <a:xfrm>
            <a:off x="2627313" y="454554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FusionCompute</a:t>
            </a:r>
            <a:endParaRPr lang="zh-CN" altLang="en-US" sz="1400" dirty="0">
              <a:solidFill>
                <a:schemeClr val="tx1"/>
              </a:solidFill>
              <a:ea typeface="宋体" panose="02010600030101010101" pitchFamily="2" charset="-122"/>
            </a:endParaRPr>
          </a:p>
        </p:txBody>
      </p:sp>
      <p:sp>
        <p:nvSpPr>
          <p:cNvPr id="37" name="矩形 36"/>
          <p:cNvSpPr/>
          <p:nvPr/>
        </p:nvSpPr>
        <p:spPr bwMode="auto">
          <a:xfrm>
            <a:off x="4427538" y="4545545"/>
            <a:ext cx="1584325"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FusionStorage</a:t>
            </a:r>
            <a:endParaRPr lang="zh-CN" altLang="en-US" sz="1400" dirty="0">
              <a:solidFill>
                <a:schemeClr val="tx1"/>
              </a:solidFill>
              <a:ea typeface="宋体" panose="02010600030101010101" pitchFamily="2" charset="-122"/>
            </a:endParaRPr>
          </a:p>
        </p:txBody>
      </p:sp>
      <p:sp>
        <p:nvSpPr>
          <p:cNvPr id="38" name="矩形 37"/>
          <p:cNvSpPr/>
          <p:nvPr/>
        </p:nvSpPr>
        <p:spPr bwMode="auto">
          <a:xfrm>
            <a:off x="1223963" y="5769508"/>
            <a:ext cx="1476375"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X86 Servers</a:t>
            </a:r>
            <a:endParaRPr lang="zh-CN" altLang="en-US" sz="1400" dirty="0">
              <a:solidFill>
                <a:schemeClr val="tx1"/>
              </a:solidFill>
              <a:ea typeface="宋体" panose="02010600030101010101" pitchFamily="2" charset="-122"/>
            </a:endParaRPr>
          </a:p>
        </p:txBody>
      </p:sp>
      <p:sp>
        <p:nvSpPr>
          <p:cNvPr id="39" name="矩形 38"/>
          <p:cNvSpPr/>
          <p:nvPr/>
        </p:nvSpPr>
        <p:spPr bwMode="auto">
          <a:xfrm>
            <a:off x="2855913" y="5769508"/>
            <a:ext cx="1674812"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SAN/NAS/DAS etc</a:t>
            </a:r>
            <a:endParaRPr lang="zh-CN" altLang="en-US" sz="1400" dirty="0">
              <a:solidFill>
                <a:schemeClr val="tx1"/>
              </a:solidFill>
              <a:ea typeface="宋体" panose="02010600030101010101" pitchFamily="2" charset="-122"/>
            </a:endParaRPr>
          </a:p>
        </p:txBody>
      </p:sp>
      <p:sp>
        <p:nvSpPr>
          <p:cNvPr id="40" name="矩形 39"/>
          <p:cNvSpPr/>
          <p:nvPr/>
        </p:nvSpPr>
        <p:spPr bwMode="auto">
          <a:xfrm>
            <a:off x="4667250" y="5769508"/>
            <a:ext cx="1476375"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Firewall</a:t>
            </a:r>
            <a:endParaRPr lang="zh-CN" altLang="en-US" sz="1400" dirty="0">
              <a:solidFill>
                <a:schemeClr val="tx1"/>
              </a:solidFill>
              <a:ea typeface="宋体" panose="02010600030101010101" pitchFamily="2" charset="-122"/>
            </a:endParaRPr>
          </a:p>
        </p:txBody>
      </p:sp>
      <p:sp>
        <p:nvSpPr>
          <p:cNvPr id="41" name="矩形 40"/>
          <p:cNvSpPr/>
          <p:nvPr/>
        </p:nvSpPr>
        <p:spPr bwMode="auto">
          <a:xfrm>
            <a:off x="6300788" y="5769508"/>
            <a:ext cx="1474787" cy="431800"/>
          </a:xfrm>
          <a:prstGeom prst="rect">
            <a:avLst/>
          </a:prstGeom>
          <a:solidFill>
            <a:srgbClr val="00B0F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Network</a:t>
            </a:r>
            <a:endParaRPr lang="zh-CN" altLang="en-US" sz="1400" dirty="0">
              <a:solidFill>
                <a:schemeClr val="tx1"/>
              </a:solidFill>
              <a:ea typeface="宋体" panose="02010600030101010101" pitchFamily="2" charset="-122"/>
            </a:endParaRPr>
          </a:p>
        </p:txBody>
      </p:sp>
      <p:sp>
        <p:nvSpPr>
          <p:cNvPr id="42" name="矩形 41"/>
          <p:cNvSpPr/>
          <p:nvPr/>
        </p:nvSpPr>
        <p:spPr bwMode="auto">
          <a:xfrm>
            <a:off x="7127875" y="4113745"/>
            <a:ext cx="1116013" cy="431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eaLnBrk="1" fontAlgn="t" hangingPunct="1">
              <a:defRPr/>
            </a:pPr>
            <a:r>
              <a:rPr lang="en-US" altLang="zh-CN" sz="1400" dirty="0">
                <a:solidFill>
                  <a:schemeClr val="tx1"/>
                </a:solidFill>
                <a:ea typeface="宋体" panose="02010600030101010101" pitchFamily="2" charset="-122"/>
              </a:rPr>
              <a:t>Hyper-DP</a:t>
            </a:r>
            <a:endParaRPr lang="zh-CN" altLang="en-US" sz="1400" dirty="0">
              <a:solidFill>
                <a:schemeClr val="tx1"/>
              </a:solidFill>
              <a:ea typeface="宋体" panose="02010600030101010101" pitchFamily="2" charset="-122"/>
            </a:endParaRPr>
          </a:p>
        </p:txBody>
      </p:sp>
      <p:pic>
        <p:nvPicPr>
          <p:cNvPr id="43"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350" y="4520145"/>
            <a:ext cx="895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3148545"/>
            <a:ext cx="914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直接连接符 25"/>
          <p:cNvCxnSpPr>
            <a:cxnSpLocks noChangeShapeType="1"/>
            <a:stCxn id="44" idx="3"/>
            <a:endCxn id="30" idx="1"/>
          </p:cNvCxnSpPr>
          <p:nvPr/>
        </p:nvCxnSpPr>
        <p:spPr bwMode="auto">
          <a:xfrm>
            <a:off x="1419225" y="3648608"/>
            <a:ext cx="920750" cy="681037"/>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46" name="直接连接符 26"/>
          <p:cNvCxnSpPr>
            <a:cxnSpLocks noChangeShapeType="1"/>
            <a:stCxn id="43" idx="3"/>
            <a:endCxn id="30" idx="1"/>
          </p:cNvCxnSpPr>
          <p:nvPr/>
        </p:nvCxnSpPr>
        <p:spPr bwMode="auto">
          <a:xfrm flipV="1">
            <a:off x="1409700" y="4329645"/>
            <a:ext cx="930275" cy="742950"/>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47" name="直接连接符 29"/>
          <p:cNvCxnSpPr>
            <a:cxnSpLocks noChangeShapeType="1"/>
            <a:stCxn id="30" idx="3"/>
            <a:endCxn id="42" idx="1"/>
          </p:cNvCxnSpPr>
          <p:nvPr/>
        </p:nvCxnSpPr>
        <p:spPr bwMode="auto">
          <a:xfrm>
            <a:off x="6300788" y="4329645"/>
            <a:ext cx="827087" cy="0"/>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cxnSp>
        <p:nvCxnSpPr>
          <p:cNvPr id="48" name="肘形连接符 33"/>
          <p:cNvCxnSpPr>
            <a:cxnSpLocks noChangeShapeType="1"/>
            <a:stCxn id="31" idx="2"/>
            <a:endCxn id="30" idx="0"/>
          </p:cNvCxnSpPr>
          <p:nvPr/>
        </p:nvCxnSpPr>
        <p:spPr bwMode="auto">
          <a:xfrm rot="16200000" flipH="1">
            <a:off x="2824956" y="2006339"/>
            <a:ext cx="612775" cy="2376488"/>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49" name="肘形连接符 34"/>
          <p:cNvCxnSpPr>
            <a:cxnSpLocks noChangeShapeType="1"/>
            <a:stCxn id="32" idx="2"/>
            <a:endCxn id="30" idx="0"/>
          </p:cNvCxnSpPr>
          <p:nvPr/>
        </p:nvCxnSpPr>
        <p:spPr bwMode="auto">
          <a:xfrm rot="16200000" flipH="1">
            <a:off x="4011613" y="3192995"/>
            <a:ext cx="612775" cy="3175"/>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0" name="肘形连接符 37"/>
          <p:cNvCxnSpPr>
            <a:cxnSpLocks noChangeShapeType="1"/>
            <a:stCxn id="33" idx="2"/>
            <a:endCxn id="30" idx="0"/>
          </p:cNvCxnSpPr>
          <p:nvPr/>
        </p:nvCxnSpPr>
        <p:spPr bwMode="auto">
          <a:xfrm rot="5400000">
            <a:off x="5219700" y="1988083"/>
            <a:ext cx="612775" cy="2413000"/>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1" name="肘形连接符 40"/>
          <p:cNvCxnSpPr>
            <a:cxnSpLocks noChangeShapeType="1"/>
            <a:stCxn id="38" idx="0"/>
            <a:endCxn id="30" idx="2"/>
          </p:cNvCxnSpPr>
          <p:nvPr/>
        </p:nvCxnSpPr>
        <p:spPr bwMode="auto">
          <a:xfrm rot="5400000" flipH="1" flipV="1">
            <a:off x="2834481" y="4284402"/>
            <a:ext cx="612775" cy="2357438"/>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2" name="肘形连接符 43"/>
          <p:cNvCxnSpPr>
            <a:cxnSpLocks noChangeShapeType="1"/>
            <a:stCxn id="39" idx="0"/>
            <a:endCxn id="30" idx="2"/>
          </p:cNvCxnSpPr>
          <p:nvPr/>
        </p:nvCxnSpPr>
        <p:spPr bwMode="auto">
          <a:xfrm rot="5400000" flipH="1" flipV="1">
            <a:off x="3700463" y="5150383"/>
            <a:ext cx="612775" cy="625475"/>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3" name="肘形连接符 46"/>
          <p:cNvCxnSpPr>
            <a:cxnSpLocks noChangeShapeType="1"/>
            <a:stCxn id="40" idx="0"/>
            <a:endCxn id="30" idx="2"/>
          </p:cNvCxnSpPr>
          <p:nvPr/>
        </p:nvCxnSpPr>
        <p:spPr bwMode="auto">
          <a:xfrm rot="16200000" flipV="1">
            <a:off x="4556125" y="4920196"/>
            <a:ext cx="612775" cy="1085850"/>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4" name="肘形连接符 49"/>
          <p:cNvCxnSpPr>
            <a:cxnSpLocks noChangeShapeType="1"/>
            <a:stCxn id="41" idx="0"/>
            <a:endCxn id="30" idx="2"/>
          </p:cNvCxnSpPr>
          <p:nvPr/>
        </p:nvCxnSpPr>
        <p:spPr bwMode="auto">
          <a:xfrm rot="16200000" flipV="1">
            <a:off x="5372894" y="4103427"/>
            <a:ext cx="612775" cy="2719387"/>
          </a:xfrm>
          <a:prstGeom prst="bentConnector3">
            <a:avLst>
              <a:gd name="adj1" fmla="val 50000"/>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55" name="椭圆 55"/>
          <p:cNvSpPr>
            <a:spLocks noChangeArrowheads="1"/>
          </p:cNvSpPr>
          <p:nvPr/>
        </p:nvSpPr>
        <p:spPr bwMode="auto">
          <a:xfrm>
            <a:off x="2339975" y="4364570"/>
            <a:ext cx="2124075" cy="792163"/>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endParaRPr lang="zh-CN" altLang="en-US"/>
          </a:p>
        </p:txBody>
      </p:sp>
      <p:sp>
        <p:nvSpPr>
          <p:cNvPr id="56" name="标题 29"/>
          <p:cNvSpPr>
            <a:spLocks noGrp="1"/>
          </p:cNvSpPr>
          <p:nvPr>
            <p:ph type="title"/>
          </p:nvPr>
        </p:nvSpPr>
        <p:spPr>
          <a:xfrm>
            <a:off x="684213" y="387350"/>
            <a:ext cx="7713662" cy="868363"/>
          </a:xfrm>
        </p:spPr>
        <p:txBody>
          <a:bodyPr/>
          <a:lstStyle/>
          <a:p>
            <a:r>
              <a:rPr lang="en-US" altLang="zh-CN" sz="3600" dirty="0" err="1" smtClean="0">
                <a:cs typeface="Arial" panose="020B0604020202020204" pitchFamily="34" charset="0"/>
              </a:rPr>
              <a:t>FusionCompute</a:t>
            </a:r>
            <a:r>
              <a:rPr lang="zh-CN" altLang="en-US" sz="3600" dirty="0" smtClean="0">
                <a:cs typeface="Arial" panose="020B0604020202020204" pitchFamily="34" charset="0"/>
              </a:rPr>
              <a:t>在</a:t>
            </a:r>
            <a:r>
              <a:rPr lang="en-US" altLang="zh-CN" sz="3600" dirty="0" err="1" smtClean="0">
                <a:cs typeface="Arial" panose="020B0604020202020204" pitchFamily="34" charset="0"/>
              </a:rPr>
              <a:t>FusionSphere</a:t>
            </a:r>
            <a:r>
              <a:rPr lang="zh-CN" altLang="en-US" sz="3600" dirty="0" smtClean="0">
                <a:cs typeface="Arial" panose="020B0604020202020204" pitchFamily="34" charset="0"/>
              </a:rPr>
              <a:t>中的作用</a:t>
            </a:r>
            <a:endParaRPr lang="zh-CN" altLang="en-US" dirty="0"/>
          </a:p>
        </p:txBody>
      </p:sp>
      <p:sp>
        <p:nvSpPr>
          <p:cNvPr id="57" name="文本占位符 31"/>
          <p:cNvSpPr>
            <a:spLocks noGrp="1"/>
          </p:cNvSpPr>
          <p:nvPr>
            <p:ph type="body" sz="quarter" idx="10"/>
          </p:nvPr>
        </p:nvSpPr>
        <p:spPr>
          <a:xfrm>
            <a:off x="684213" y="1376363"/>
            <a:ext cx="7920037" cy="3924300"/>
          </a:xfrm>
        </p:spPr>
        <p:txBody>
          <a:bodyPr/>
          <a:lstStyle/>
          <a:p>
            <a:r>
              <a:rPr lang="en-US" altLang="zh-CN" sz="2400" dirty="0" err="1" smtClean="0"/>
              <a:t>FusionCompute</a:t>
            </a:r>
            <a:r>
              <a:rPr lang="zh-CN" altLang="en-US" sz="2400" dirty="0" smtClean="0">
                <a:latin typeface="+mn-ea"/>
              </a:rPr>
              <a:t>是</a:t>
            </a:r>
            <a:r>
              <a:rPr lang="en-US" altLang="zh-CN" sz="2400" dirty="0" err="1" smtClean="0"/>
              <a:t>FusionSphere</a:t>
            </a:r>
            <a:r>
              <a:rPr lang="zh-CN" altLang="en-US" sz="2400" dirty="0" smtClean="0">
                <a:latin typeface="+mn-ea"/>
              </a:rPr>
              <a:t>的虚拟化部件，主要提供</a:t>
            </a:r>
            <a:r>
              <a:rPr lang="zh-CN" altLang="en-US" sz="2400" dirty="0" smtClean="0">
                <a:solidFill>
                  <a:srgbClr val="FF0000"/>
                </a:solidFill>
                <a:latin typeface="+mn-ea"/>
              </a:rPr>
              <a:t>资源虚拟化</a:t>
            </a:r>
            <a:r>
              <a:rPr lang="zh-CN" altLang="en-US" sz="2400" dirty="0" smtClean="0">
                <a:latin typeface="+mn-ea"/>
              </a:rPr>
              <a:t>和</a:t>
            </a:r>
            <a:r>
              <a:rPr lang="zh-CN" altLang="en-US" sz="2400" dirty="0" smtClean="0">
                <a:solidFill>
                  <a:srgbClr val="FF0000"/>
                </a:solidFill>
                <a:latin typeface="+mn-ea"/>
              </a:rPr>
              <a:t>虚拟化资源池管理</a:t>
            </a:r>
            <a:r>
              <a:rPr lang="zh-CN" altLang="en-US" sz="2400" dirty="0" smtClean="0">
                <a:latin typeface="+mn-ea"/>
              </a:rPr>
              <a:t>功能</a:t>
            </a:r>
            <a:r>
              <a:rPr lang="zh-CN" altLang="en-US" sz="2400" dirty="0" smtClean="0">
                <a:solidFill>
                  <a:srgbClr val="000000"/>
                </a:solidFill>
                <a:latin typeface="+mn-ea"/>
              </a:rPr>
              <a:t>。</a:t>
            </a:r>
            <a:endParaRPr lang="en-US" altLang="zh-CN" sz="2400" dirty="0" smtClean="0">
              <a:solidFill>
                <a:srgbClr val="000000"/>
              </a:solidFill>
              <a:latin typeface="+mn-ea"/>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内容占位符 2"/>
          <p:cNvSpPr>
            <a:spLocks noGrp="1"/>
          </p:cNvSpPr>
          <p:nvPr>
            <p:ph type="body" sz="quarter" idx="10"/>
          </p:nvPr>
        </p:nvSpPr>
        <p:spPr/>
        <p:txBody>
          <a:bodyPr/>
          <a:lstStyle/>
          <a:p>
            <a:r>
              <a:rPr lang="en-US" altLang="zh-CN" smtClean="0"/>
              <a:t>FusionCompute</a:t>
            </a:r>
            <a:r>
              <a:rPr lang="zh-CN" altLang="en-US" smtClean="0"/>
              <a:t>在</a:t>
            </a:r>
            <a:r>
              <a:rPr lang="en-US" altLang="zh-CN" smtClean="0"/>
              <a:t>FusionSphere</a:t>
            </a:r>
            <a:r>
              <a:rPr lang="zh-CN" altLang="en-US" smtClean="0"/>
              <a:t>中处于什么位置，起到什么作用？</a:t>
            </a:r>
            <a:endParaRPr lang="en-US" altLang="zh-CN" smtClean="0"/>
          </a:p>
          <a:p>
            <a:r>
              <a:rPr lang="en-US" altLang="zh-CN" smtClean="0"/>
              <a:t>FusionCompute</a:t>
            </a:r>
            <a:r>
              <a:rPr lang="zh-CN" altLang="en-US" smtClean="0"/>
              <a:t>能给用户带来什么价值？</a:t>
            </a:r>
            <a:endParaRPr lang="en-US" altLang="zh-CN" smtClean="0"/>
          </a:p>
          <a:p>
            <a:r>
              <a:rPr lang="en-US" altLang="zh-CN" smtClean="0"/>
              <a:t>FusionCompute</a:t>
            </a:r>
            <a:r>
              <a:rPr lang="zh-CN" altLang="en-US" smtClean="0"/>
              <a:t>包含哪两大部分？</a:t>
            </a:r>
            <a:endParaRPr lang="en-US" altLang="zh-CN" smtClean="0"/>
          </a:p>
          <a:p>
            <a:r>
              <a:rPr lang="en-US" altLang="zh-CN" smtClean="0"/>
              <a:t>FusionCompute</a:t>
            </a:r>
            <a:r>
              <a:rPr lang="zh-CN" altLang="en-US" smtClean="0"/>
              <a:t>中有哪些功能特性？</a:t>
            </a:r>
            <a:endParaRPr lang="en-US" altLang="zh-CN" smtClean="0"/>
          </a:p>
          <a:p>
            <a:r>
              <a:rPr lang="en-US" altLang="zh-CN" smtClean="0"/>
              <a:t>FusionCompute5.0</a:t>
            </a:r>
            <a:r>
              <a:rPr lang="zh-CN" altLang="en-US" smtClean="0"/>
              <a:t>中支持的单集群最大物理主机数目可达多少？</a:t>
            </a:r>
            <a:endParaRPr lang="en-US" altLang="zh-CN" smtClean="0"/>
          </a:p>
          <a:p>
            <a:r>
              <a:rPr lang="zh-CN" altLang="en-US" smtClean="0"/>
              <a:t>最小多少内存的主机就能支持安装</a:t>
            </a:r>
            <a:r>
              <a:rPr lang="en-US" altLang="zh-CN" smtClean="0"/>
              <a:t>FusionCompute</a:t>
            </a:r>
            <a:r>
              <a:rPr lang="zh-CN" altLang="en-US" smtClean="0"/>
              <a:t>？</a:t>
            </a:r>
            <a:endParaRPr lang="zh-CN"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dirty="0" smtClean="0">
                <a:solidFill>
                  <a:srgbClr val="000000"/>
                </a:solidFill>
              </a:rPr>
              <a:t>判断题</a:t>
            </a:r>
            <a:endParaRPr lang="zh-CN" altLang="en-US" dirty="0" smtClean="0">
              <a:solidFill>
                <a:srgbClr val="000000"/>
              </a:solidFill>
            </a:endParaRPr>
          </a:p>
          <a:p>
            <a:pPr marL="0" indent="0" eaLnBrk="1" hangingPunct="1">
              <a:buNone/>
              <a:defRPr/>
            </a:pPr>
            <a:r>
              <a:rPr lang="en-US" altLang="zh-CN" dirty="0" smtClean="0">
                <a:solidFill>
                  <a:srgbClr val="000000"/>
                </a:solidFill>
              </a:rPr>
              <a:t>1</a:t>
            </a:r>
            <a:r>
              <a:rPr lang="zh-CN" altLang="en-US" dirty="0" smtClean="0">
                <a:solidFill>
                  <a:srgbClr val="000000"/>
                </a:solidFill>
              </a:rPr>
              <a:t>、</a:t>
            </a:r>
            <a:r>
              <a:rPr lang="en-US" altLang="zh-CN" dirty="0" smtClean="0">
                <a:solidFill>
                  <a:srgbClr val="000000"/>
                </a:solidFill>
              </a:rPr>
              <a:t>FC</a:t>
            </a:r>
            <a:r>
              <a:rPr lang="zh-CN" altLang="en-US" dirty="0" smtClean="0">
                <a:solidFill>
                  <a:srgbClr val="000000"/>
                </a:solidFill>
              </a:rPr>
              <a:t>主要的作用是用来实现虚拟化的（）</a:t>
            </a:r>
            <a:endParaRPr lang="zh-CN" altLang="en-US" dirty="0" smtClean="0">
              <a:solidFill>
                <a:srgbClr val="000000"/>
              </a:solidFill>
            </a:endParaRPr>
          </a:p>
          <a:p>
            <a:pPr marL="0" indent="0" eaLnBrk="1" hangingPunct="1">
              <a:buNone/>
              <a:defRPr/>
            </a:pPr>
            <a:r>
              <a:rPr lang="en-US" altLang="zh-CN" dirty="0" smtClean="0">
                <a:solidFill>
                  <a:srgbClr val="000000"/>
                </a:solidFill>
              </a:rPr>
              <a:t>2</a:t>
            </a:r>
            <a:r>
              <a:rPr lang="zh-CN" altLang="en-US" dirty="0" smtClean="0">
                <a:solidFill>
                  <a:srgbClr val="000000"/>
                </a:solidFill>
              </a:rPr>
              <a:t>、</a:t>
            </a:r>
            <a:r>
              <a:rPr lang="en-US" altLang="zh-CN" dirty="0" smtClean="0">
                <a:solidFill>
                  <a:srgbClr val="000000"/>
                </a:solidFill>
              </a:rPr>
              <a:t>FC</a:t>
            </a:r>
            <a:r>
              <a:rPr lang="zh-CN" altLang="en-US" dirty="0" smtClean="0">
                <a:solidFill>
                  <a:srgbClr val="000000"/>
                </a:solidFill>
              </a:rPr>
              <a:t>中包含两个重要组件，一个是</a:t>
            </a:r>
            <a:r>
              <a:rPr lang="en-US" altLang="zh-CN" dirty="0" smtClean="0">
                <a:solidFill>
                  <a:srgbClr val="000000"/>
                </a:solidFill>
              </a:rPr>
              <a:t>CNA</a:t>
            </a:r>
            <a:r>
              <a:rPr lang="zh-CN" altLang="en-US" dirty="0" smtClean="0">
                <a:solidFill>
                  <a:srgbClr val="000000"/>
                </a:solidFill>
              </a:rPr>
              <a:t>，一个是</a:t>
            </a:r>
            <a:r>
              <a:rPr lang="en-US" altLang="zh-CN" dirty="0" smtClean="0">
                <a:solidFill>
                  <a:srgbClr val="000000"/>
                </a:solidFill>
              </a:rPr>
              <a:t>VRM</a:t>
            </a:r>
            <a:r>
              <a:rPr lang="zh-CN" altLang="en-US" dirty="0" smtClean="0">
                <a:solidFill>
                  <a:srgbClr val="000000"/>
                </a:solidFill>
              </a:rPr>
              <a:t>（）</a:t>
            </a:r>
            <a:endParaRPr lang="zh-CN" altLang="en-US" dirty="0" smtClean="0">
              <a:solidFill>
                <a:srgbClr val="000000"/>
              </a:solidFill>
            </a:endParaRPr>
          </a:p>
          <a:p>
            <a:pPr marL="0" indent="0" eaLnBrk="1" hangingPunct="1">
              <a:buNone/>
              <a:defRPr/>
            </a:pPr>
            <a:r>
              <a:rPr lang="en-US" altLang="zh-CN" dirty="0" smtClean="0">
                <a:solidFill>
                  <a:srgbClr val="000000"/>
                </a:solidFill>
              </a:rPr>
              <a:t>3</a:t>
            </a:r>
            <a:r>
              <a:rPr lang="zh-CN" altLang="en-US" dirty="0" smtClean="0">
                <a:solidFill>
                  <a:srgbClr val="000000"/>
                </a:solidFill>
              </a:rPr>
              <a:t>、</a:t>
            </a:r>
            <a:r>
              <a:rPr lang="en-US" altLang="zh-CN" dirty="0" smtClean="0">
                <a:solidFill>
                  <a:srgbClr val="000000"/>
                </a:solidFill>
              </a:rPr>
              <a:t>VRM</a:t>
            </a:r>
            <a:r>
              <a:rPr lang="zh-CN" altLang="en-US" dirty="0" smtClean="0">
                <a:solidFill>
                  <a:srgbClr val="000000"/>
                </a:solidFill>
              </a:rPr>
              <a:t>的主要作用是用来实现虚拟化以及虚拟化管理的（）</a:t>
            </a:r>
            <a:endParaRPr lang="zh-CN" altLang="en-US" dirty="0" smtClean="0">
              <a:solidFill>
                <a:srgbClr val="000000"/>
              </a:solidFill>
            </a:endParaRPr>
          </a:p>
          <a:p>
            <a:pPr marL="0" indent="0" eaLnBrk="1" hangingPunct="1">
              <a:buNone/>
              <a:defRPr/>
            </a:pPr>
            <a:r>
              <a:rPr lang="en-US" altLang="zh-CN" dirty="0" smtClean="0">
                <a:solidFill>
                  <a:srgbClr val="000000"/>
                </a:solidFill>
              </a:rPr>
              <a:t>4</a:t>
            </a:r>
            <a:r>
              <a:rPr lang="zh-CN" altLang="en-US" dirty="0" smtClean="0">
                <a:solidFill>
                  <a:srgbClr val="000000"/>
                </a:solidFill>
              </a:rPr>
              <a:t>、</a:t>
            </a:r>
            <a:r>
              <a:rPr lang="en-US" altLang="zh-CN" dirty="0" smtClean="0">
                <a:solidFill>
                  <a:srgbClr val="000000"/>
                </a:solidFill>
              </a:rPr>
              <a:t>FC</a:t>
            </a:r>
            <a:r>
              <a:rPr lang="zh-CN" altLang="en-US" dirty="0" smtClean="0">
                <a:solidFill>
                  <a:srgbClr val="000000"/>
                </a:solidFill>
              </a:rPr>
              <a:t>平台想要兼容行业特殊的操作系统，需要安装前端驱动（）</a:t>
            </a:r>
            <a:endParaRPr lang="zh-CN" altLang="en-US" dirty="0" smtClean="0">
              <a:solidFill>
                <a:srgbClr val="000000"/>
              </a:solidFill>
            </a:endParaRPr>
          </a:p>
          <a:p>
            <a:pPr marL="0" indent="0" eaLnBrk="1" hangingPunct="1">
              <a:buNone/>
              <a:defRPr/>
            </a:pPr>
            <a:r>
              <a:rPr lang="en-US" altLang="zh-CN" dirty="0" smtClean="0">
                <a:solidFill>
                  <a:srgbClr val="000000"/>
                </a:solidFill>
              </a:rPr>
              <a:t>5</a:t>
            </a:r>
            <a:r>
              <a:rPr lang="zh-CN" altLang="en-US" dirty="0" smtClean="0">
                <a:solidFill>
                  <a:srgbClr val="000000"/>
                </a:solidFill>
              </a:rPr>
              <a:t>、在</a:t>
            </a:r>
            <a:r>
              <a:rPr lang="en-US" altLang="zh-CN" dirty="0" smtClean="0">
                <a:solidFill>
                  <a:srgbClr val="000000"/>
                </a:solidFill>
              </a:rPr>
              <a:t>FC</a:t>
            </a:r>
            <a:r>
              <a:rPr lang="zh-CN" altLang="en-US" dirty="0" smtClean="0">
                <a:solidFill>
                  <a:srgbClr val="000000"/>
                </a:solidFill>
              </a:rPr>
              <a:t>上创建虚拟机，如果不安装</a:t>
            </a:r>
            <a:r>
              <a:rPr lang="en-US" altLang="zh-CN" dirty="0" smtClean="0">
                <a:solidFill>
                  <a:srgbClr val="000000"/>
                </a:solidFill>
              </a:rPr>
              <a:t>tools</a:t>
            </a:r>
            <a:r>
              <a:rPr lang="zh-CN" altLang="en-US" dirty="0" smtClean="0">
                <a:solidFill>
                  <a:srgbClr val="000000"/>
                </a:solidFill>
              </a:rPr>
              <a:t>，那么就不能对虚拟机进行重启（）</a:t>
            </a:r>
            <a:endParaRPr lang="zh-CN" altLang="en-US"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smtClean="0"/>
              <a:t>选择题</a:t>
            </a:r>
            <a:endParaRPr lang="zh-CN" altLang="en-US" smtClean="0"/>
          </a:p>
          <a:p>
            <a:pPr marL="401955" lvl="1" indent="0">
              <a:buSzTx/>
              <a:buFont typeface="Wingdings" panose="05000000000000000000" pitchFamily="2" charset="2"/>
              <a:buNone/>
              <a:defRPr/>
            </a:pPr>
            <a:r>
              <a:rPr lang="en-US" altLang="zh-CN" dirty="0" smtClean="0">
                <a:solidFill>
                  <a:srgbClr val="000000"/>
                </a:solidFill>
              </a:rPr>
              <a:t>1</a:t>
            </a:r>
            <a:r>
              <a:rPr lang="zh-CN" altLang="en-US" dirty="0" smtClean="0">
                <a:solidFill>
                  <a:srgbClr val="000000"/>
                </a:solidFill>
              </a:rPr>
              <a:t>、</a:t>
            </a:r>
            <a:r>
              <a:rPr lang="zh-CN" altLang="en-US" dirty="0" smtClean="0">
                <a:solidFill>
                  <a:srgbClr val="000000"/>
                </a:solidFill>
              </a:rPr>
              <a:t>集群开启</a:t>
            </a:r>
            <a:r>
              <a:rPr lang="en-US" altLang="zh-CN" dirty="0" smtClean="0">
                <a:solidFill>
                  <a:srgbClr val="000000"/>
                </a:solidFill>
              </a:rPr>
              <a:t>DRS</a:t>
            </a:r>
            <a:r>
              <a:rPr lang="zh-CN" altLang="en-US" dirty="0" smtClean="0">
                <a:solidFill>
                  <a:srgbClr val="000000"/>
                </a:solidFill>
              </a:rPr>
              <a:t>后，</a:t>
            </a:r>
            <a:r>
              <a:rPr lang="en-US" altLang="zh-CN" dirty="0" smtClean="0">
                <a:solidFill>
                  <a:srgbClr val="000000"/>
                </a:solidFill>
              </a:rPr>
              <a:t>FC</a:t>
            </a:r>
            <a:r>
              <a:rPr lang="zh-CN" altLang="en-US" dirty="0" smtClean="0">
                <a:solidFill>
                  <a:srgbClr val="000000"/>
                </a:solidFill>
              </a:rPr>
              <a:t>会基于各种因素进行衡量从而实现资源调度，下面哪种不属于衡量的因素（）</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A. CPU</a:t>
            </a:r>
            <a:endParaRPr lang="en-US" altLang="zh-CN"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B. </a:t>
            </a:r>
            <a:r>
              <a:rPr lang="zh-CN" altLang="en-US" dirty="0" smtClean="0">
                <a:solidFill>
                  <a:srgbClr val="000000"/>
                </a:solidFill>
              </a:rPr>
              <a:t>内存</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C. </a:t>
            </a:r>
            <a:r>
              <a:rPr lang="zh-CN" altLang="en-US" dirty="0" smtClean="0">
                <a:solidFill>
                  <a:srgbClr val="000000"/>
                </a:solidFill>
              </a:rPr>
              <a:t>磁盘</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D. CPU</a:t>
            </a:r>
            <a:r>
              <a:rPr lang="zh-CN" altLang="en-US" dirty="0" smtClean="0">
                <a:solidFill>
                  <a:srgbClr val="000000"/>
                </a:solidFill>
              </a:rPr>
              <a:t>和内存</a:t>
            </a:r>
            <a:endParaRPr lang="zh-CN" altLang="en-US"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smtClean="0"/>
              <a:t>选择题</a:t>
            </a:r>
            <a:endParaRPr lang="zh-CN" altLang="en-US" smtClean="0"/>
          </a:p>
          <a:p>
            <a:pPr marL="401955" lvl="1" indent="0">
              <a:buSzTx/>
              <a:buFont typeface="Wingdings" panose="05000000000000000000" pitchFamily="2" charset="2"/>
              <a:buNone/>
              <a:defRPr/>
            </a:pPr>
            <a:r>
              <a:rPr lang="en-US" altLang="zh-CN" dirty="0" smtClean="0">
                <a:solidFill>
                  <a:srgbClr val="000000"/>
                </a:solidFill>
              </a:rPr>
              <a:t>2</a:t>
            </a:r>
            <a:r>
              <a:rPr lang="zh-CN" altLang="en-US" dirty="0" smtClean="0">
                <a:solidFill>
                  <a:srgbClr val="000000"/>
                </a:solidFill>
              </a:rPr>
              <a:t>、配置</a:t>
            </a:r>
            <a:r>
              <a:rPr lang="en-US" altLang="zh-CN" dirty="0" smtClean="0">
                <a:solidFill>
                  <a:srgbClr val="000000"/>
                </a:solidFill>
              </a:rPr>
              <a:t>FC</a:t>
            </a:r>
            <a:r>
              <a:rPr lang="zh-CN" altLang="en-US" dirty="0" smtClean="0">
                <a:solidFill>
                  <a:srgbClr val="000000"/>
                </a:solidFill>
              </a:rPr>
              <a:t>时，修改主机存储多路径属于下面哪个功能配置（）</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A. </a:t>
            </a:r>
            <a:r>
              <a:rPr lang="zh-CN" altLang="en-US" dirty="0" smtClean="0">
                <a:solidFill>
                  <a:srgbClr val="000000"/>
                </a:solidFill>
              </a:rPr>
              <a:t>主机和集群管理</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B. </a:t>
            </a:r>
            <a:r>
              <a:rPr lang="zh-CN" altLang="en-US" dirty="0" smtClean="0">
                <a:solidFill>
                  <a:srgbClr val="000000"/>
                </a:solidFill>
              </a:rPr>
              <a:t>存储管理</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C. </a:t>
            </a:r>
            <a:r>
              <a:rPr lang="zh-CN" altLang="en-US" dirty="0" smtClean="0">
                <a:solidFill>
                  <a:srgbClr val="000000"/>
                </a:solidFill>
              </a:rPr>
              <a:t>网络管理</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D. </a:t>
            </a:r>
            <a:r>
              <a:rPr lang="zh-CN" altLang="en-US" dirty="0" smtClean="0">
                <a:solidFill>
                  <a:srgbClr val="000000"/>
                </a:solidFill>
              </a:rPr>
              <a:t>系统管理</a:t>
            </a:r>
            <a:endParaRPr lang="zh-CN" altLang="en-US"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smtClean="0"/>
              <a:t>选择题</a:t>
            </a:r>
            <a:endParaRPr lang="zh-CN" altLang="en-US" smtClean="0"/>
          </a:p>
          <a:p>
            <a:pPr marL="401955" lvl="1" indent="0">
              <a:buSzTx/>
              <a:buFont typeface="Wingdings" panose="05000000000000000000" pitchFamily="2" charset="2"/>
              <a:buNone/>
              <a:defRPr/>
            </a:pPr>
            <a:r>
              <a:rPr lang="en-US" altLang="zh-CN" dirty="0" smtClean="0">
                <a:solidFill>
                  <a:srgbClr val="000000"/>
                </a:solidFill>
              </a:rPr>
              <a:t>3</a:t>
            </a:r>
            <a:r>
              <a:rPr lang="zh-CN" altLang="en-US" dirty="0" smtClean="0">
                <a:solidFill>
                  <a:srgbClr val="000000"/>
                </a:solidFill>
              </a:rPr>
              <a:t>、</a:t>
            </a:r>
            <a:r>
              <a:rPr lang="en-US" altLang="zh-CN" dirty="0" smtClean="0">
                <a:solidFill>
                  <a:srgbClr val="000000"/>
                </a:solidFill>
              </a:rPr>
              <a:t>FusionComputer</a:t>
            </a:r>
            <a:r>
              <a:rPr lang="zh-CN" altLang="en-US" dirty="0" smtClean="0">
                <a:solidFill>
                  <a:srgbClr val="000000"/>
                </a:solidFill>
              </a:rPr>
              <a:t>上同一台主机，普通网卡和智能网卡不能混合使用</a:t>
            </a:r>
            <a:r>
              <a:rPr lang="zh-CN" altLang="en-US" dirty="0" smtClean="0">
                <a:solidFill>
                  <a:srgbClr val="000000"/>
                </a:solidFill>
              </a:rPr>
              <a:t>（）</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A. </a:t>
            </a:r>
            <a:r>
              <a:rPr lang="zh-CN" altLang="en-US" dirty="0" smtClean="0">
                <a:solidFill>
                  <a:srgbClr val="000000"/>
                </a:solidFill>
              </a:rPr>
              <a:t>正确</a:t>
            </a:r>
            <a:r>
              <a:rPr lang="en-US" altLang="zh-CN" dirty="0" smtClean="0">
                <a:solidFill>
                  <a:srgbClr val="000000"/>
                </a:solidFill>
              </a:rPr>
              <a:t>	</a:t>
            </a:r>
            <a:r>
              <a:rPr lang="en-US" altLang="zh-CN" dirty="0" smtClean="0">
                <a:solidFill>
                  <a:srgbClr val="000000"/>
                </a:solidFill>
              </a:rPr>
              <a:t>B. </a:t>
            </a:r>
            <a:r>
              <a:rPr lang="zh-CN" altLang="en-US" dirty="0" smtClean="0">
                <a:solidFill>
                  <a:srgbClr val="000000"/>
                </a:solidFill>
              </a:rPr>
              <a:t>错误</a:t>
            </a:r>
            <a:endParaRPr lang="zh-CN" altLang="en-US" dirty="0" smtClean="0">
              <a:solidFill>
                <a:srgbClr val="000000"/>
              </a:solidFill>
            </a:endParaRPr>
          </a:p>
          <a:p>
            <a:pPr marL="401955" lvl="1" indent="0">
              <a:buSzTx/>
              <a:buFont typeface="Wingdings" panose="05000000000000000000" pitchFamily="2" charset="2"/>
              <a:buNone/>
              <a:defRPr/>
            </a:pPr>
            <a:endParaRPr lang="en-US" altLang="zh-CN"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4</a:t>
            </a:r>
            <a:r>
              <a:rPr lang="zh-CN" altLang="en-US" dirty="0" smtClean="0">
                <a:solidFill>
                  <a:srgbClr val="000000"/>
                </a:solidFill>
              </a:rPr>
              <a:t>、在开启</a:t>
            </a:r>
            <a:r>
              <a:rPr lang="en-US" altLang="zh-CN" dirty="0" smtClean="0">
                <a:solidFill>
                  <a:srgbClr val="000000"/>
                </a:solidFill>
              </a:rPr>
              <a:t>HA</a:t>
            </a:r>
            <a:r>
              <a:rPr lang="zh-CN" altLang="en-US" dirty="0" smtClean="0">
                <a:solidFill>
                  <a:srgbClr val="000000"/>
                </a:solidFill>
              </a:rPr>
              <a:t>功能的时候，需要提前预留好</a:t>
            </a:r>
            <a:r>
              <a:rPr lang="en-US" altLang="zh-CN" dirty="0" smtClean="0">
                <a:solidFill>
                  <a:srgbClr val="000000"/>
                </a:solidFill>
              </a:rPr>
              <a:t>HA</a:t>
            </a:r>
            <a:r>
              <a:rPr lang="zh-CN" altLang="en-US" dirty="0" smtClean="0">
                <a:solidFill>
                  <a:srgbClr val="000000"/>
                </a:solidFill>
              </a:rPr>
              <a:t>资源才能开启（）</a:t>
            </a:r>
            <a:endParaRPr lang="zh-CN" altLang="en-US" dirty="0" smtClean="0">
              <a:solidFill>
                <a:srgbClr val="000000"/>
              </a:solidFill>
            </a:endParaRPr>
          </a:p>
          <a:p>
            <a:pPr marL="401955" lvl="1" indent="0">
              <a:buSzTx/>
              <a:buFont typeface="Wingdings" panose="05000000000000000000" pitchFamily="2" charset="2"/>
              <a:buNone/>
              <a:defRPr/>
            </a:pPr>
            <a:r>
              <a:rPr lang="en-US" altLang="zh-CN" dirty="0" smtClean="0">
                <a:solidFill>
                  <a:srgbClr val="000000"/>
                </a:solidFill>
              </a:rPr>
              <a:t>A. </a:t>
            </a:r>
            <a:r>
              <a:rPr lang="zh-CN" altLang="en-US" dirty="0" smtClean="0">
                <a:solidFill>
                  <a:srgbClr val="000000"/>
                </a:solidFill>
              </a:rPr>
              <a:t>正确</a:t>
            </a:r>
            <a:r>
              <a:rPr lang="en-US" altLang="zh-CN" dirty="0" smtClean="0">
                <a:solidFill>
                  <a:srgbClr val="000000"/>
                </a:solidFill>
              </a:rPr>
              <a:t>	B. </a:t>
            </a:r>
            <a:r>
              <a:rPr lang="zh-CN" altLang="en-US" dirty="0" smtClean="0">
                <a:solidFill>
                  <a:srgbClr val="000000"/>
                </a:solidFill>
              </a:rPr>
              <a:t>错误</a:t>
            </a:r>
            <a:endParaRPr lang="zh-CN" altLang="en-US"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graphicFrame>
        <p:nvGraphicFramePr>
          <p:cNvPr id="4" name="内容占位符 3"/>
          <p:cNvGraphicFramePr>
            <a:graphicFrameLocks noGrp="1"/>
          </p:cNvGraphicFramePr>
          <p:nvPr>
            <p:ph idx="4294967295"/>
          </p:nvPr>
        </p:nvGraphicFramePr>
        <p:xfrm>
          <a:off x="684213" y="1376363"/>
          <a:ext cx="8136904" cy="4194030"/>
        </p:xfrm>
        <a:graphic>
          <a:graphicData uri="http://schemas.openxmlformats.org/drawingml/2006/table">
            <a:tbl>
              <a:tblPr firstRow="1" bandRow="1">
                <a:tableStyleId>{284E427A-3D55-4303-BF80-6455036E1DE7}</a:tableStyleId>
              </a:tblPr>
              <a:tblGrid>
                <a:gridCol w="1066391"/>
                <a:gridCol w="3509815"/>
                <a:gridCol w="3560698"/>
              </a:tblGrid>
              <a:tr h="253722">
                <a:tc>
                  <a:txBody>
                    <a:bodyPr/>
                    <a:lstStyle/>
                    <a:p>
                      <a:r>
                        <a:rPr lang="zh-CN" altLang="en-US" sz="1600" dirty="0" smtClean="0">
                          <a:solidFill>
                            <a:schemeClr val="tx1"/>
                          </a:solidFill>
                          <a:latin typeface="+mn-lt"/>
                          <a:ea typeface="+mn-ea"/>
                        </a:rPr>
                        <a:t>缩略语</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英文名称</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中文名称</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dirty="0" smtClean="0">
                          <a:solidFill>
                            <a:schemeClr val="tx1"/>
                          </a:solidFill>
                          <a:latin typeface="+mn-lt"/>
                          <a:ea typeface="+mn-ea"/>
                        </a:rPr>
                        <a:t>RAM </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dirty="0" smtClean="0">
                          <a:solidFill>
                            <a:schemeClr val="tx1"/>
                          </a:solidFill>
                          <a:latin typeface="+mn-lt"/>
                          <a:ea typeface="+mn-ea"/>
                        </a:rPr>
                        <a:t>Random</a:t>
                      </a:r>
                      <a:r>
                        <a:rPr lang="en-US" altLang="zh-CN" sz="1600" baseline="0" dirty="0" smtClean="0">
                          <a:solidFill>
                            <a:schemeClr val="tx1"/>
                          </a:solidFill>
                          <a:latin typeface="+mn-lt"/>
                          <a:ea typeface="+mn-ea"/>
                        </a:rPr>
                        <a:t> Access Memory</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baseline="0" dirty="0" smtClean="0">
                          <a:solidFill>
                            <a:schemeClr val="tx1"/>
                          </a:solidFill>
                          <a:latin typeface="+mn-lt"/>
                          <a:ea typeface="+mn-ea"/>
                        </a:rPr>
                        <a:t>随机访问存储器，即内存</a:t>
                      </a:r>
                      <a:endParaRPr lang="zh-CN" altLang="en-US" sz="1600" dirty="0">
                        <a:solidFill>
                          <a:schemeClr val="tx1"/>
                        </a:solidFill>
                        <a:latin typeface="+mn-lt"/>
                        <a:ea typeface="+mn-ea"/>
                      </a:endParaRPr>
                    </a:p>
                  </a:txBody>
                  <a:tcPr marT="40945" marB="40945">
                    <a:solidFill>
                      <a:schemeClr val="bg1"/>
                    </a:solidFill>
                  </a:tcPr>
                </a:tc>
              </a:tr>
              <a:tr h="478480">
                <a:tc>
                  <a:txBody>
                    <a:bodyPr/>
                    <a:lstStyle/>
                    <a:p>
                      <a:r>
                        <a:rPr lang="en-US" altLang="zh-CN" sz="1600" dirty="0" smtClean="0">
                          <a:solidFill>
                            <a:schemeClr val="tx1"/>
                          </a:solidFill>
                          <a:latin typeface="+mn-lt"/>
                          <a:ea typeface="+mn-ea"/>
                        </a:rPr>
                        <a:t>VIMS </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dirty="0" smtClean="0">
                          <a:solidFill>
                            <a:schemeClr val="tx1"/>
                          </a:solidFill>
                          <a:latin typeface="+mn-lt"/>
                          <a:ea typeface="+mn-ea"/>
                        </a:rPr>
                        <a:t>Virtual Image Management System</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虚拟镜像管理系统</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kern="1200" dirty="0" smtClean="0">
                          <a:solidFill>
                            <a:schemeClr val="tx1"/>
                          </a:solidFill>
                          <a:latin typeface="+mn-lt"/>
                          <a:ea typeface="+mn-ea"/>
                        </a:rPr>
                        <a:t>NAS </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kern="1200" dirty="0" smtClean="0">
                          <a:solidFill>
                            <a:schemeClr val="tx1"/>
                          </a:solidFill>
                          <a:latin typeface="+mn-lt"/>
                          <a:ea typeface="+mn-ea"/>
                        </a:rPr>
                        <a:t>Network Attachment System</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网络连接存储，存储形态的一种</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dirty="0" smtClean="0">
                          <a:solidFill>
                            <a:schemeClr val="tx1"/>
                          </a:solidFill>
                          <a:latin typeface="+mn-lt"/>
                          <a:ea typeface="+mn-ea"/>
                        </a:rPr>
                        <a:t>RDM</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dirty="0" smtClean="0">
                          <a:solidFill>
                            <a:schemeClr val="tx1"/>
                          </a:solidFill>
                          <a:latin typeface="+mn-lt"/>
                          <a:ea typeface="+mn-ea"/>
                        </a:rPr>
                        <a:t>Raw Device Mapping</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裸设备映射</a:t>
                      </a:r>
                      <a:endParaRPr lang="zh-CN" altLang="en-US" sz="1600" dirty="0">
                        <a:solidFill>
                          <a:schemeClr val="tx1"/>
                        </a:solidFill>
                        <a:latin typeface="+mn-lt"/>
                        <a:ea typeface="+mn-ea"/>
                      </a:endParaRPr>
                    </a:p>
                  </a:txBody>
                  <a:tcPr marT="40945" marB="40945">
                    <a:solidFill>
                      <a:schemeClr val="bg1"/>
                    </a:solidFill>
                  </a:tcPr>
                </a:tc>
              </a:tr>
              <a:tr h="478480">
                <a:tc>
                  <a:txBody>
                    <a:bodyPr/>
                    <a:lstStyle/>
                    <a:p>
                      <a:r>
                        <a:rPr lang="en-US" altLang="zh-CN" sz="1600" dirty="0" smtClean="0">
                          <a:solidFill>
                            <a:schemeClr val="tx1"/>
                          </a:solidFill>
                          <a:latin typeface="+mn-lt"/>
                          <a:ea typeface="+mn-ea"/>
                        </a:rPr>
                        <a:t>SCSI</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baseline="0" dirty="0" smtClean="0">
                          <a:solidFill>
                            <a:schemeClr val="tx1"/>
                          </a:solidFill>
                          <a:latin typeface="+mn-lt"/>
                          <a:ea typeface="+mn-ea"/>
                        </a:rPr>
                        <a:t>Small Computer System Interface</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baseline="0" dirty="0" smtClean="0">
                          <a:solidFill>
                            <a:schemeClr val="tx1"/>
                          </a:solidFill>
                          <a:latin typeface="+mn-lt"/>
                          <a:ea typeface="+mn-ea"/>
                        </a:rPr>
                        <a:t>小型计算机系统接口</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baseline="0" dirty="0" smtClean="0">
                          <a:solidFill>
                            <a:schemeClr val="tx1"/>
                          </a:solidFill>
                          <a:latin typeface="+mn-lt"/>
                          <a:ea typeface="+mn-ea"/>
                        </a:rPr>
                        <a:t>LUN</a:t>
                      </a:r>
                      <a:endParaRPr lang="en-US" altLang="zh-CN" sz="1600" dirty="0" smtClean="0">
                        <a:solidFill>
                          <a:schemeClr val="tx1"/>
                        </a:solidFill>
                        <a:latin typeface="+mn-lt"/>
                        <a:ea typeface="+mn-ea"/>
                      </a:endParaRPr>
                    </a:p>
                  </a:txBody>
                  <a:tcPr marT="40945" marB="40945">
                    <a:solidFill>
                      <a:schemeClr val="bg1"/>
                    </a:solidFill>
                  </a:tcPr>
                </a:tc>
                <a:tc>
                  <a:txBody>
                    <a:bodyPr/>
                    <a:lstStyle/>
                    <a:p>
                      <a:r>
                        <a:rPr lang="en-US" altLang="zh-CN" sz="1600" baseline="0" dirty="0" smtClean="0">
                          <a:solidFill>
                            <a:schemeClr val="tx1"/>
                          </a:solidFill>
                          <a:latin typeface="+mn-lt"/>
                          <a:ea typeface="+mn-ea"/>
                        </a:rPr>
                        <a:t>Logical Unit Number</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baseline="0" dirty="0" smtClean="0">
                          <a:solidFill>
                            <a:schemeClr val="tx1"/>
                          </a:solidFill>
                          <a:latin typeface="+mn-lt"/>
                          <a:ea typeface="+mn-ea"/>
                        </a:rPr>
                        <a:t>逻辑单元号</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kern="1200" dirty="0" smtClean="0">
                          <a:solidFill>
                            <a:schemeClr val="tx1"/>
                          </a:solidFill>
                          <a:latin typeface="+mn-lt"/>
                          <a:ea typeface="+mn-ea"/>
                        </a:rPr>
                        <a:t>VSP</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kern="1200" dirty="0" smtClean="0">
                          <a:solidFill>
                            <a:schemeClr val="tx1"/>
                          </a:solidFill>
                          <a:latin typeface="+mn-lt"/>
                          <a:ea typeface="+mn-ea"/>
                        </a:rPr>
                        <a:t>Virtual</a:t>
                      </a:r>
                      <a:r>
                        <a:rPr lang="en-US" altLang="zh-CN" sz="1600" kern="1200" baseline="0" dirty="0" smtClean="0">
                          <a:solidFill>
                            <a:schemeClr val="tx1"/>
                          </a:solidFill>
                          <a:latin typeface="+mn-lt"/>
                          <a:ea typeface="+mn-ea"/>
                        </a:rPr>
                        <a:t> Switch Port</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zh-CN" sz="1600" kern="1200" dirty="0" smtClean="0">
                          <a:solidFill>
                            <a:schemeClr val="tx1"/>
                          </a:solidFill>
                          <a:latin typeface="+mn-lt"/>
                          <a:ea typeface="+mn-ea"/>
                        </a:rPr>
                        <a:t>虚拟端口</a:t>
                      </a:r>
                      <a:endParaRPr lang="zh-CN" altLang="en-US" sz="1600" dirty="0">
                        <a:solidFill>
                          <a:schemeClr val="tx1"/>
                        </a:solidFill>
                        <a:latin typeface="+mn-lt"/>
                        <a:ea typeface="+mn-ea"/>
                      </a:endParaRPr>
                    </a:p>
                  </a:txBody>
                  <a:tcPr marT="40945" marB="40945">
                    <a:solidFill>
                      <a:schemeClr val="bg1"/>
                    </a:solidFill>
                  </a:tcPr>
                </a:tc>
              </a:tr>
              <a:tr h="277215">
                <a:tc>
                  <a:txBody>
                    <a:bodyPr/>
                    <a:lstStyle/>
                    <a:p>
                      <a:r>
                        <a:rPr lang="en-US" altLang="zh-CN" sz="1600" dirty="0" smtClean="0">
                          <a:solidFill>
                            <a:schemeClr val="tx1"/>
                          </a:solidFill>
                          <a:latin typeface="+mn-lt"/>
                          <a:ea typeface="+mn-ea"/>
                        </a:rPr>
                        <a:t>VXLAN</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dirty="0" smtClean="0">
                          <a:solidFill>
                            <a:schemeClr val="tx1"/>
                          </a:solidFill>
                          <a:latin typeface="+mn-lt"/>
                          <a:ea typeface="+mn-ea"/>
                        </a:rPr>
                        <a:t>virtual extensible LAN</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虚拟扩展局域网</a:t>
                      </a:r>
                      <a:endParaRPr lang="zh-CN" altLang="en-US" sz="1600" dirty="0">
                        <a:solidFill>
                          <a:schemeClr val="tx1"/>
                        </a:solidFill>
                        <a:latin typeface="+mn-lt"/>
                        <a:ea typeface="+mn-ea"/>
                      </a:endParaRPr>
                    </a:p>
                  </a:txBody>
                  <a:tcPr marT="40945" marB="40945">
                    <a:solidFill>
                      <a:schemeClr val="bg1"/>
                    </a:solidFill>
                  </a:tcPr>
                </a:tc>
              </a:tr>
              <a:tr h="478480">
                <a:tc>
                  <a:txBody>
                    <a:bodyPr/>
                    <a:lstStyle/>
                    <a:p>
                      <a:r>
                        <a:rPr lang="en-US" altLang="zh-CN" sz="1600" dirty="0" smtClean="0">
                          <a:solidFill>
                            <a:schemeClr val="tx1"/>
                          </a:solidFill>
                          <a:latin typeface="+mn-lt"/>
                          <a:ea typeface="+mn-ea"/>
                        </a:rPr>
                        <a:t>VMDQ</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kern="1200" dirty="0" smtClean="0">
                          <a:solidFill>
                            <a:schemeClr val="tx1"/>
                          </a:solidFill>
                          <a:latin typeface="+mn-lt"/>
                          <a:ea typeface="+mn-ea"/>
                        </a:rPr>
                        <a:t>Virtual Machine Device Queues</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zh-CN" sz="1600" kern="1200" dirty="0" smtClean="0">
                          <a:solidFill>
                            <a:schemeClr val="tx1"/>
                          </a:solidFill>
                          <a:latin typeface="+mn-lt"/>
                          <a:ea typeface="+mn-ea"/>
                        </a:rPr>
                        <a:t>虚拟机设备队列</a:t>
                      </a:r>
                      <a:endParaRPr lang="zh-CN" altLang="en-US" sz="1600" dirty="0">
                        <a:solidFill>
                          <a:schemeClr val="tx1"/>
                        </a:solidFill>
                        <a:latin typeface="+mn-lt"/>
                        <a:ea typeface="+mn-ea"/>
                      </a:endParaRPr>
                    </a:p>
                  </a:txBody>
                  <a:tcPr marT="40945" marB="40945">
                    <a:solidFill>
                      <a:schemeClr val="bg1"/>
                    </a:solidFill>
                  </a:tcPr>
                </a:tc>
              </a:tr>
              <a:tr h="478480">
                <a:tc>
                  <a:txBody>
                    <a:bodyPr/>
                    <a:lstStyle/>
                    <a:p>
                      <a:r>
                        <a:rPr lang="en-US" altLang="zh-CN" sz="1600" dirty="0" smtClean="0">
                          <a:solidFill>
                            <a:schemeClr val="tx1"/>
                          </a:solidFill>
                          <a:latin typeface="+mn-lt"/>
                          <a:ea typeface="+mn-ea"/>
                        </a:rPr>
                        <a:t>SR-IOV</a:t>
                      </a:r>
                      <a:endParaRPr lang="zh-CN" altLang="en-US" sz="1600" dirty="0">
                        <a:solidFill>
                          <a:schemeClr val="tx1"/>
                        </a:solidFill>
                        <a:latin typeface="+mn-lt"/>
                        <a:ea typeface="+mn-ea"/>
                      </a:endParaRPr>
                    </a:p>
                  </a:txBody>
                  <a:tcPr marT="40945" marB="40945">
                    <a:solidFill>
                      <a:schemeClr val="bg1"/>
                    </a:solidFill>
                  </a:tcPr>
                </a:tc>
                <a:tc>
                  <a:txBody>
                    <a:bodyPr/>
                    <a:lstStyle/>
                    <a:p>
                      <a:r>
                        <a:rPr lang="en-US" altLang="zh-CN" sz="1600" dirty="0" smtClean="0">
                          <a:solidFill>
                            <a:schemeClr val="tx1"/>
                          </a:solidFill>
                          <a:latin typeface="+mn-lt"/>
                          <a:ea typeface="+mn-ea"/>
                        </a:rPr>
                        <a:t>single-root I/O virtualization</a:t>
                      </a:r>
                      <a:endParaRPr lang="zh-CN" altLang="en-US" sz="1600" dirty="0">
                        <a:solidFill>
                          <a:schemeClr val="tx1"/>
                        </a:solidFill>
                        <a:latin typeface="+mn-lt"/>
                        <a:ea typeface="+mn-ea"/>
                      </a:endParaRPr>
                    </a:p>
                  </a:txBody>
                  <a:tcPr marT="40945" marB="40945">
                    <a:solidFill>
                      <a:schemeClr val="bg1"/>
                    </a:solidFill>
                  </a:tcPr>
                </a:tc>
                <a:tc>
                  <a:txBody>
                    <a:bodyPr/>
                    <a:lstStyle/>
                    <a:p>
                      <a:r>
                        <a:rPr lang="zh-CN" altLang="en-US" sz="1600" dirty="0" smtClean="0">
                          <a:solidFill>
                            <a:schemeClr val="tx1"/>
                          </a:solidFill>
                          <a:latin typeface="+mn-lt"/>
                          <a:ea typeface="+mn-ea"/>
                        </a:rPr>
                        <a:t>单根输入</a:t>
                      </a:r>
                      <a:r>
                        <a:rPr lang="en-US" altLang="zh-CN" sz="1600" dirty="0" smtClean="0">
                          <a:solidFill>
                            <a:schemeClr val="tx1"/>
                          </a:solidFill>
                          <a:latin typeface="+mn-lt"/>
                          <a:ea typeface="+mn-ea"/>
                        </a:rPr>
                        <a:t>/</a:t>
                      </a:r>
                      <a:r>
                        <a:rPr lang="zh-CN" altLang="en-US" sz="1600" dirty="0" smtClean="0">
                          <a:solidFill>
                            <a:schemeClr val="tx1"/>
                          </a:solidFill>
                          <a:latin typeface="+mn-lt"/>
                          <a:ea typeface="+mn-ea"/>
                        </a:rPr>
                        <a:t>输出虚拟化</a:t>
                      </a:r>
                      <a:endParaRPr lang="zh-CN" altLang="en-US" sz="1600" dirty="0">
                        <a:solidFill>
                          <a:schemeClr val="tx1"/>
                        </a:solidFill>
                        <a:latin typeface="+mn-lt"/>
                        <a:ea typeface="+mn-ea"/>
                      </a:endParaRPr>
                    </a:p>
                  </a:txBody>
                  <a:tcPr marT="40945" marB="40945">
                    <a:solidFill>
                      <a:schemeClr val="bg1"/>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在</a:t>
            </a:r>
            <a:r>
              <a:rPr lang="en-US" altLang="zh-CN" sz="2400" dirty="0" smtClean="0">
                <a:solidFill>
                  <a:schemeClr val="bg1">
                    <a:lumMod val="50000"/>
                  </a:schemeClr>
                </a:solidFill>
              </a:rPr>
              <a:t>FusionSphere</a:t>
            </a:r>
            <a:r>
              <a:rPr lang="zh-CN" altLang="en-US" sz="2400" dirty="0" smtClean="0">
                <a:solidFill>
                  <a:schemeClr val="bg1">
                    <a:lumMod val="50000"/>
                  </a:schemeClr>
                </a:solidFill>
              </a:rPr>
              <a:t>中的作用</a:t>
            </a:r>
            <a:endParaRPr lang="en-US" altLang="zh-CN" sz="2400" dirty="0" smtClean="0">
              <a:solidFill>
                <a:schemeClr val="bg1">
                  <a:lumMod val="50000"/>
                </a:schemeClr>
              </a:solidFill>
              <a:latin typeface="+mn-ea"/>
            </a:endParaRPr>
          </a:p>
          <a:p>
            <a:pPr marL="419100" indent="-419100" eaLnBrk="1" hangingPunct="1">
              <a:buClr>
                <a:schemeClr val="tx1"/>
              </a:buClr>
              <a:buSzTx/>
              <a:buFont typeface="Wingdings" panose="05000000000000000000" pitchFamily="2" charset="2"/>
              <a:buAutoNum type="arabicPeriod"/>
              <a:defRPr/>
            </a:pPr>
            <a:r>
              <a:rPr lang="en-US" altLang="zh-CN" sz="2400" b="1" dirty="0" smtClean="0"/>
              <a:t>FusionCompute</a:t>
            </a:r>
            <a:r>
              <a:rPr lang="zh-CN" altLang="en-US" sz="2400" b="1" dirty="0" smtClean="0"/>
              <a:t>带给客户的价值</a:t>
            </a:r>
            <a:endParaRPr lang="en-US" altLang="zh-CN" sz="2400" b="1" dirty="0" smtClean="0"/>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系统架构</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功能特性</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规格指标</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操作配置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9" name="AutoShape 2"/>
          <p:cNvSpPr>
            <a:spLocks noChangeAspect="1" noChangeArrowheads="1"/>
          </p:cNvSpPr>
          <p:nvPr/>
        </p:nvSpPr>
        <p:spPr bwMode="auto">
          <a:xfrm>
            <a:off x="852488" y="1079500"/>
            <a:ext cx="1343025" cy="320675"/>
          </a:xfrm>
          <a:prstGeom prst="roundRect">
            <a:avLst>
              <a:gd name="adj" fmla="val 4380"/>
            </a:avLst>
          </a:prstGeom>
          <a:solidFill>
            <a:srgbClr val="FF3300"/>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b="1" smtClean="0">
                <a:solidFill>
                  <a:srgbClr val="FFFFFF"/>
                </a:solidFill>
                <a:latin typeface="+mn-lt"/>
                <a:ea typeface="+mn-ea"/>
              </a:rPr>
              <a:t>资源共享</a:t>
            </a:r>
            <a:endParaRPr lang="zh-CN" altLang="en-US" sz="1200" b="1" smtClean="0">
              <a:solidFill>
                <a:srgbClr val="FFFFFF"/>
              </a:solidFill>
              <a:latin typeface="+mn-lt"/>
              <a:ea typeface="+mn-ea"/>
            </a:endParaRPr>
          </a:p>
        </p:txBody>
      </p:sp>
      <p:grpSp>
        <p:nvGrpSpPr>
          <p:cNvPr id="26700" name="Group 3"/>
          <p:cNvGrpSpPr/>
          <p:nvPr/>
        </p:nvGrpSpPr>
        <p:grpSpPr bwMode="auto">
          <a:xfrm>
            <a:off x="404362" y="1544638"/>
            <a:ext cx="4591519" cy="2171989"/>
            <a:chOff x="526" y="1066"/>
            <a:chExt cx="2601" cy="1204"/>
          </a:xfrm>
        </p:grpSpPr>
        <p:sp>
          <p:nvSpPr>
            <p:cNvPr id="26724" name="AutoShape 4"/>
            <p:cNvSpPr>
              <a:spLocks noChangeAspect="1" noChangeArrowheads="1"/>
            </p:cNvSpPr>
            <p:nvPr/>
          </p:nvSpPr>
          <p:spPr bwMode="gray">
            <a:xfrm>
              <a:off x="567" y="1250"/>
              <a:ext cx="1114" cy="978"/>
            </a:xfrm>
            <a:prstGeom prst="roundRect">
              <a:avLst>
                <a:gd name="adj" fmla="val 9106"/>
              </a:avLst>
            </a:prstGeom>
            <a:solidFill>
              <a:srgbClr val="FFCC99"/>
            </a:solidFill>
            <a:ln w="25400">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z="900" smtClean="0">
                <a:latin typeface="+mn-lt"/>
                <a:ea typeface="+mn-ea"/>
              </a:endParaRPr>
            </a:p>
          </p:txBody>
        </p:sp>
        <p:sp>
          <p:nvSpPr>
            <p:cNvPr id="26725" name="AutoShape 5"/>
            <p:cNvSpPr>
              <a:spLocks noChangeAspect="1" noChangeArrowheads="1"/>
            </p:cNvSpPr>
            <p:nvPr/>
          </p:nvSpPr>
          <p:spPr bwMode="gray">
            <a:xfrm>
              <a:off x="1868" y="1070"/>
              <a:ext cx="1223" cy="1157"/>
            </a:xfrm>
            <a:prstGeom prst="roundRect">
              <a:avLst>
                <a:gd name="adj" fmla="val 9106"/>
              </a:avLst>
            </a:prstGeom>
            <a:gradFill rotWithShape="1">
              <a:gsLst>
                <a:gs pos="0">
                  <a:srgbClr val="93C052"/>
                </a:gs>
                <a:gs pos="100000">
                  <a:srgbClr val="C5DDA1"/>
                </a:gs>
              </a:gsLst>
              <a:lin ang="0" scaled="1"/>
            </a:gradFill>
            <a:ln w="19050" algn="ctr">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z="900" smtClean="0">
                <a:latin typeface="+mn-lt"/>
                <a:ea typeface="+mn-ea"/>
              </a:endParaRPr>
            </a:p>
          </p:txBody>
        </p:sp>
        <p:pic>
          <p:nvPicPr>
            <p:cNvPr id="26726" name="Picture 6"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 y="1428"/>
              <a:ext cx="21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7" name="AutoShape 7"/>
            <p:cNvSpPr>
              <a:spLocks noChangeAspect="1" noChangeArrowheads="1"/>
            </p:cNvSpPr>
            <p:nvPr/>
          </p:nvSpPr>
          <p:spPr bwMode="auto">
            <a:xfrm>
              <a:off x="527" y="1602"/>
              <a:ext cx="2600" cy="150"/>
            </a:xfrm>
            <a:prstGeom prst="roundRect">
              <a:avLst>
                <a:gd name="adj" fmla="val 5338"/>
              </a:avLst>
            </a:prstGeom>
            <a:noFill/>
            <a:ln w="9525" algn="ctr">
              <a:solidFill>
                <a:srgbClr val="808080"/>
              </a:solidFill>
              <a:prstDash val="sysDot"/>
              <a:round/>
            </a:ln>
            <a:extLst>
              <a:ext uri="{909E8E84-426E-40DD-AFC4-6F175D3DCCD1}">
                <a14:hiddenFill xmlns:a14="http://schemas.microsoft.com/office/drawing/2010/main">
                  <a:solidFill>
                    <a:srgbClr val="FFFFFF"/>
                  </a:solidFill>
                </a14:hiddenFill>
              </a:ext>
            </a:extLst>
          </p:spPr>
          <p:txBody>
            <a:bodyPr lIns="91425" tIns="45712" rIns="91425" bIns="45712"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pic>
          <p:nvPicPr>
            <p:cNvPr id="26728" name="Picture 8"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 y="1428"/>
              <a:ext cx="21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9" name="Picture 9"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7" y="1428"/>
              <a:ext cx="21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30" name="Rectangle 10"/>
            <p:cNvSpPr>
              <a:spLocks noChangeAspect="1" noChangeArrowheads="1"/>
            </p:cNvSpPr>
            <p:nvPr/>
          </p:nvSpPr>
          <p:spPr bwMode="auto">
            <a:xfrm>
              <a:off x="2222" y="1606"/>
              <a:ext cx="114" cy="138"/>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31" name="Rectangle 11"/>
            <p:cNvSpPr>
              <a:spLocks noChangeAspect="1" noChangeArrowheads="1"/>
            </p:cNvSpPr>
            <p:nvPr/>
          </p:nvSpPr>
          <p:spPr bwMode="auto">
            <a:xfrm>
              <a:off x="822" y="1654"/>
              <a:ext cx="114"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32" name="Rectangle 12"/>
            <p:cNvSpPr>
              <a:spLocks noChangeAspect="1" noChangeArrowheads="1"/>
            </p:cNvSpPr>
            <p:nvPr/>
          </p:nvSpPr>
          <p:spPr bwMode="auto">
            <a:xfrm>
              <a:off x="1151" y="1654"/>
              <a:ext cx="117"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33" name="Rectangle 13"/>
            <p:cNvSpPr>
              <a:spLocks noChangeAspect="1" noChangeArrowheads="1"/>
            </p:cNvSpPr>
            <p:nvPr/>
          </p:nvSpPr>
          <p:spPr bwMode="auto">
            <a:xfrm>
              <a:off x="1587" y="1654"/>
              <a:ext cx="115"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pic>
          <p:nvPicPr>
            <p:cNvPr id="26734" name="Picture 14"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0" y="1439"/>
              <a:ext cx="218"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35" name="Picture 15"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485" y="1145"/>
              <a:ext cx="1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36" name="Picture 16"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485" y="1906"/>
              <a:ext cx="12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37" name="Rectangle 17"/>
            <p:cNvSpPr>
              <a:spLocks noChangeAspect="1" noChangeArrowheads="1"/>
            </p:cNvSpPr>
            <p:nvPr/>
          </p:nvSpPr>
          <p:spPr bwMode="auto">
            <a:xfrm flipH="1">
              <a:off x="2640" y="1288"/>
              <a:ext cx="33"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38" name="Rectangle 18"/>
            <p:cNvSpPr>
              <a:spLocks noChangeAspect="1" noChangeArrowheads="1"/>
            </p:cNvSpPr>
            <p:nvPr/>
          </p:nvSpPr>
          <p:spPr bwMode="auto">
            <a:xfrm flipH="1">
              <a:off x="2640" y="2051"/>
              <a:ext cx="33"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39" name="Rectangle 19"/>
            <p:cNvSpPr>
              <a:spLocks noChangeAspect="1" noChangeArrowheads="1"/>
            </p:cNvSpPr>
            <p:nvPr/>
          </p:nvSpPr>
          <p:spPr bwMode="auto">
            <a:xfrm>
              <a:off x="526" y="1940"/>
              <a:ext cx="45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dirty="0" smtClean="0">
                  <a:solidFill>
                    <a:srgbClr val="000000"/>
                  </a:solidFill>
                  <a:latin typeface="+mn-lt"/>
                  <a:ea typeface="+mn-ea"/>
                </a:rPr>
                <a:t>Server 1</a:t>
              </a:r>
              <a:endParaRPr lang="en-US" altLang="zh-CN" sz="900" dirty="0" smtClean="0">
                <a:solidFill>
                  <a:srgbClr val="000000"/>
                </a:solidFill>
                <a:latin typeface="+mn-lt"/>
                <a:ea typeface="+mn-ea"/>
              </a:endParaRPr>
            </a:p>
          </p:txBody>
        </p:sp>
        <p:sp>
          <p:nvSpPr>
            <p:cNvPr id="26740" name="Rectangle 20"/>
            <p:cNvSpPr>
              <a:spLocks noChangeAspect="1" noChangeArrowheads="1"/>
            </p:cNvSpPr>
            <p:nvPr/>
          </p:nvSpPr>
          <p:spPr bwMode="auto">
            <a:xfrm>
              <a:off x="901" y="1940"/>
              <a:ext cx="45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dirty="0" smtClean="0">
                  <a:solidFill>
                    <a:srgbClr val="000000"/>
                  </a:solidFill>
                  <a:latin typeface="+mn-lt"/>
                  <a:ea typeface="+mn-ea"/>
                </a:rPr>
                <a:t>Server 2</a:t>
              </a:r>
              <a:endParaRPr lang="en-US" altLang="zh-CN" sz="900" dirty="0" smtClean="0">
                <a:solidFill>
                  <a:srgbClr val="000000"/>
                </a:solidFill>
                <a:latin typeface="+mn-lt"/>
                <a:ea typeface="+mn-ea"/>
              </a:endParaRPr>
            </a:p>
          </p:txBody>
        </p:sp>
        <p:sp>
          <p:nvSpPr>
            <p:cNvPr id="26741" name="Rectangle 21"/>
            <p:cNvSpPr>
              <a:spLocks noChangeAspect="1" noChangeArrowheads="1"/>
            </p:cNvSpPr>
            <p:nvPr/>
          </p:nvSpPr>
          <p:spPr bwMode="auto">
            <a:xfrm>
              <a:off x="1307" y="1940"/>
              <a:ext cx="45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dirty="0" smtClean="0">
                  <a:solidFill>
                    <a:srgbClr val="000000"/>
                  </a:solidFill>
                  <a:latin typeface="+mn-lt"/>
                  <a:ea typeface="+mn-ea"/>
                </a:rPr>
                <a:t>Server n</a:t>
              </a:r>
              <a:endParaRPr lang="en-US" altLang="zh-CN" sz="900" dirty="0" smtClean="0">
                <a:solidFill>
                  <a:srgbClr val="000000"/>
                </a:solidFill>
                <a:latin typeface="+mn-lt"/>
                <a:ea typeface="+mn-ea"/>
              </a:endParaRPr>
            </a:p>
          </p:txBody>
        </p:sp>
        <p:sp>
          <p:nvSpPr>
            <p:cNvPr id="26742" name="Rectangle 22"/>
            <p:cNvSpPr>
              <a:spLocks noChangeAspect="1" noChangeArrowheads="1"/>
            </p:cNvSpPr>
            <p:nvPr/>
          </p:nvSpPr>
          <p:spPr bwMode="auto">
            <a:xfrm>
              <a:off x="769" y="1263"/>
              <a:ext cx="20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dirty="0" smtClean="0">
                  <a:solidFill>
                    <a:srgbClr val="000000"/>
                  </a:solidFill>
                  <a:latin typeface="+mn-lt"/>
                  <a:ea typeface="+mn-ea"/>
                </a:rPr>
                <a:t>3%</a:t>
              </a:r>
              <a:endParaRPr lang="en-US" altLang="zh-CN" sz="900" dirty="0" smtClean="0">
                <a:solidFill>
                  <a:srgbClr val="000000"/>
                </a:solidFill>
                <a:latin typeface="+mn-lt"/>
                <a:ea typeface="+mn-ea"/>
              </a:endParaRPr>
            </a:p>
          </p:txBody>
        </p:sp>
        <p:sp>
          <p:nvSpPr>
            <p:cNvPr id="26743" name="Rectangle 23"/>
            <p:cNvSpPr>
              <a:spLocks noChangeAspect="1" noChangeArrowheads="1"/>
            </p:cNvSpPr>
            <p:nvPr/>
          </p:nvSpPr>
          <p:spPr bwMode="auto">
            <a:xfrm>
              <a:off x="1102" y="1263"/>
              <a:ext cx="25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10%</a:t>
              </a:r>
              <a:endParaRPr lang="en-US" altLang="zh-CN" sz="900" smtClean="0">
                <a:solidFill>
                  <a:srgbClr val="000000"/>
                </a:solidFill>
                <a:latin typeface="+mn-lt"/>
                <a:ea typeface="+mn-ea"/>
              </a:endParaRPr>
            </a:p>
          </p:txBody>
        </p:sp>
        <p:sp>
          <p:nvSpPr>
            <p:cNvPr id="26744" name="Rectangle 24"/>
            <p:cNvSpPr>
              <a:spLocks noChangeAspect="1" noChangeArrowheads="1"/>
            </p:cNvSpPr>
            <p:nvPr/>
          </p:nvSpPr>
          <p:spPr bwMode="auto">
            <a:xfrm>
              <a:off x="1504" y="1263"/>
              <a:ext cx="20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5%</a:t>
              </a:r>
              <a:endParaRPr lang="en-US" altLang="zh-CN" sz="900" smtClean="0">
                <a:solidFill>
                  <a:srgbClr val="000000"/>
                </a:solidFill>
                <a:latin typeface="+mn-lt"/>
                <a:ea typeface="+mn-ea"/>
              </a:endParaRPr>
            </a:p>
          </p:txBody>
        </p:sp>
        <p:sp>
          <p:nvSpPr>
            <p:cNvPr id="26745" name="Rectangle 25"/>
            <p:cNvSpPr>
              <a:spLocks noChangeAspect="1" noChangeArrowheads="1"/>
            </p:cNvSpPr>
            <p:nvPr/>
          </p:nvSpPr>
          <p:spPr bwMode="auto">
            <a:xfrm>
              <a:off x="2514" y="1066"/>
              <a:ext cx="20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3%</a:t>
              </a:r>
              <a:endParaRPr lang="en-US" altLang="zh-CN" sz="900" smtClean="0">
                <a:solidFill>
                  <a:srgbClr val="000000"/>
                </a:solidFill>
                <a:latin typeface="+mn-lt"/>
                <a:ea typeface="+mn-ea"/>
              </a:endParaRPr>
            </a:p>
          </p:txBody>
        </p:sp>
        <p:sp>
          <p:nvSpPr>
            <p:cNvPr id="26746" name="Rectangle 26"/>
            <p:cNvSpPr>
              <a:spLocks noChangeAspect="1" noChangeArrowheads="1"/>
            </p:cNvSpPr>
            <p:nvPr/>
          </p:nvSpPr>
          <p:spPr bwMode="auto">
            <a:xfrm>
              <a:off x="2550" y="1770"/>
              <a:ext cx="25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10%</a:t>
              </a:r>
              <a:endParaRPr lang="en-US" altLang="zh-CN" sz="900" smtClean="0">
                <a:solidFill>
                  <a:srgbClr val="000000"/>
                </a:solidFill>
                <a:latin typeface="+mn-lt"/>
                <a:ea typeface="+mn-ea"/>
              </a:endParaRPr>
            </a:p>
          </p:txBody>
        </p:sp>
        <p:sp>
          <p:nvSpPr>
            <p:cNvPr id="26747" name="Rectangle 27"/>
            <p:cNvSpPr>
              <a:spLocks noChangeAspect="1" noChangeArrowheads="1"/>
            </p:cNvSpPr>
            <p:nvPr/>
          </p:nvSpPr>
          <p:spPr bwMode="auto">
            <a:xfrm>
              <a:off x="2443" y="1391"/>
              <a:ext cx="29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VM 1</a:t>
              </a:r>
              <a:endParaRPr lang="en-US" altLang="zh-CN" sz="900" smtClean="0">
                <a:solidFill>
                  <a:srgbClr val="000000"/>
                </a:solidFill>
                <a:latin typeface="+mn-lt"/>
                <a:ea typeface="+mn-ea"/>
              </a:endParaRPr>
            </a:p>
          </p:txBody>
        </p:sp>
        <p:sp>
          <p:nvSpPr>
            <p:cNvPr id="26748" name="Rectangle 28"/>
            <p:cNvSpPr>
              <a:spLocks noChangeAspect="1" noChangeArrowheads="1"/>
            </p:cNvSpPr>
            <p:nvPr/>
          </p:nvSpPr>
          <p:spPr bwMode="auto">
            <a:xfrm>
              <a:off x="2449" y="2118"/>
              <a:ext cx="29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VM 2</a:t>
              </a:r>
              <a:endParaRPr lang="en-US" altLang="zh-CN" sz="900" smtClean="0">
                <a:solidFill>
                  <a:srgbClr val="000000"/>
                </a:solidFill>
                <a:latin typeface="+mn-lt"/>
                <a:ea typeface="+mn-ea"/>
              </a:endParaRPr>
            </a:p>
          </p:txBody>
        </p:sp>
        <p:sp>
          <p:nvSpPr>
            <p:cNvPr id="26749" name="Rectangle 29"/>
            <p:cNvSpPr>
              <a:spLocks noChangeAspect="1" noChangeArrowheads="1"/>
            </p:cNvSpPr>
            <p:nvPr/>
          </p:nvSpPr>
          <p:spPr bwMode="auto">
            <a:xfrm>
              <a:off x="2140" y="1257"/>
              <a:ext cx="25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60%</a:t>
              </a:r>
              <a:endParaRPr lang="en-US" altLang="zh-CN" sz="900" smtClean="0">
                <a:solidFill>
                  <a:srgbClr val="000000"/>
                </a:solidFill>
                <a:latin typeface="+mn-lt"/>
                <a:ea typeface="+mn-ea"/>
              </a:endParaRPr>
            </a:p>
          </p:txBody>
        </p:sp>
        <p:sp>
          <p:nvSpPr>
            <p:cNvPr id="26750" name="Line 30"/>
            <p:cNvSpPr>
              <a:spLocks noChangeAspect="1" noChangeShapeType="1"/>
            </p:cNvSpPr>
            <p:nvPr/>
          </p:nvSpPr>
          <p:spPr bwMode="auto">
            <a:xfrm flipV="1">
              <a:off x="2291" y="1330"/>
              <a:ext cx="159" cy="14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51" name="Line 31"/>
            <p:cNvSpPr>
              <a:spLocks noChangeAspect="1" noChangeShapeType="1"/>
            </p:cNvSpPr>
            <p:nvPr/>
          </p:nvSpPr>
          <p:spPr bwMode="auto">
            <a:xfrm>
              <a:off x="2300" y="1841"/>
              <a:ext cx="157" cy="14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52" name="AutoShape 32"/>
            <p:cNvSpPr>
              <a:spLocks noChangeAspect="1" noChangeArrowheads="1"/>
            </p:cNvSpPr>
            <p:nvPr/>
          </p:nvSpPr>
          <p:spPr bwMode="auto">
            <a:xfrm>
              <a:off x="1708" y="1676"/>
              <a:ext cx="149" cy="151"/>
            </a:xfrm>
            <a:prstGeom prst="notchedRightArrow">
              <a:avLst>
                <a:gd name="adj1" fmla="val 50000"/>
                <a:gd name="adj2" fmla="val 25000"/>
              </a:avLst>
            </a:prstGeom>
            <a:gradFill rotWithShape="1">
              <a:gsLst>
                <a:gs pos="0">
                  <a:srgbClr val="FFCC00"/>
                </a:gs>
                <a:gs pos="100000">
                  <a:srgbClr val="99CC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53" name="Rectangle 33"/>
            <p:cNvSpPr>
              <a:spLocks noChangeAspect="1" noChangeArrowheads="1"/>
            </p:cNvSpPr>
            <p:nvPr/>
          </p:nvSpPr>
          <p:spPr bwMode="auto">
            <a:xfrm>
              <a:off x="1972" y="1957"/>
              <a:ext cx="3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dirty="0" smtClean="0">
                  <a:solidFill>
                    <a:srgbClr val="000000"/>
                  </a:solidFill>
                  <a:latin typeface="+mn-lt"/>
                  <a:ea typeface="+mn-ea"/>
                </a:rPr>
                <a:t>Server</a:t>
              </a:r>
              <a:endParaRPr lang="en-US" altLang="zh-CN" sz="900" dirty="0" smtClean="0">
                <a:solidFill>
                  <a:srgbClr val="000000"/>
                </a:solidFill>
                <a:latin typeface="+mn-lt"/>
                <a:ea typeface="+mn-ea"/>
              </a:endParaRPr>
            </a:p>
          </p:txBody>
        </p:sp>
        <p:sp>
          <p:nvSpPr>
            <p:cNvPr id="26754" name="AutoShape 34"/>
            <p:cNvSpPr>
              <a:spLocks noChangeAspect="1" noChangeArrowheads="1"/>
            </p:cNvSpPr>
            <p:nvPr/>
          </p:nvSpPr>
          <p:spPr bwMode="gray">
            <a:xfrm>
              <a:off x="642" y="1100"/>
              <a:ext cx="51" cy="88"/>
            </a:xfrm>
            <a:prstGeom prst="roundRect">
              <a:avLst>
                <a:gd name="adj" fmla="val 9106"/>
              </a:avLst>
            </a:prstGeom>
            <a:solidFill>
              <a:srgbClr val="FFCC99"/>
            </a:solidFill>
            <a:ln w="25400">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z="900" smtClean="0">
                <a:latin typeface="+mn-lt"/>
                <a:ea typeface="+mn-ea"/>
              </a:endParaRPr>
            </a:p>
          </p:txBody>
        </p:sp>
        <p:sp>
          <p:nvSpPr>
            <p:cNvPr id="26755" name="AutoShape 35"/>
            <p:cNvSpPr>
              <a:spLocks noChangeAspect="1" noChangeArrowheads="1"/>
            </p:cNvSpPr>
            <p:nvPr/>
          </p:nvSpPr>
          <p:spPr bwMode="gray">
            <a:xfrm>
              <a:off x="1162" y="1100"/>
              <a:ext cx="49" cy="88"/>
            </a:xfrm>
            <a:prstGeom prst="roundRect">
              <a:avLst>
                <a:gd name="adj" fmla="val 9106"/>
              </a:avLst>
            </a:prstGeom>
            <a:gradFill rotWithShape="1">
              <a:gsLst>
                <a:gs pos="0">
                  <a:srgbClr val="93C052"/>
                </a:gs>
                <a:gs pos="100000">
                  <a:srgbClr val="C5DDA1"/>
                </a:gs>
              </a:gsLst>
              <a:lin ang="0" scaled="1"/>
            </a:gradFill>
            <a:ln w="19050" algn="ctr">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z="900" smtClean="0">
                <a:latin typeface="+mn-lt"/>
                <a:ea typeface="+mn-ea"/>
              </a:endParaRPr>
            </a:p>
          </p:txBody>
        </p:sp>
        <p:sp>
          <p:nvSpPr>
            <p:cNvPr id="26756" name="Rectangle 36"/>
            <p:cNvSpPr>
              <a:spLocks noChangeAspect="1" noChangeArrowheads="1"/>
            </p:cNvSpPr>
            <p:nvPr/>
          </p:nvSpPr>
          <p:spPr bwMode="auto">
            <a:xfrm>
              <a:off x="651" y="1140"/>
              <a:ext cx="45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900" dirty="0" smtClean="0">
                  <a:solidFill>
                    <a:srgbClr val="808080"/>
                  </a:solidFill>
                  <a:latin typeface="+mn-lt"/>
                  <a:ea typeface="+mn-ea"/>
                </a:rPr>
                <a:t>虚拟化前</a:t>
              </a:r>
              <a:endParaRPr lang="zh-CN" altLang="en-US" sz="900" dirty="0" smtClean="0">
                <a:solidFill>
                  <a:srgbClr val="808080"/>
                </a:solidFill>
                <a:latin typeface="+mn-lt"/>
                <a:ea typeface="+mn-ea"/>
              </a:endParaRPr>
            </a:p>
          </p:txBody>
        </p:sp>
        <p:sp>
          <p:nvSpPr>
            <p:cNvPr id="26757" name="Rectangle 37"/>
            <p:cNvSpPr>
              <a:spLocks noChangeAspect="1" noChangeArrowheads="1"/>
            </p:cNvSpPr>
            <p:nvPr/>
          </p:nvSpPr>
          <p:spPr bwMode="auto">
            <a:xfrm>
              <a:off x="1177" y="1120"/>
              <a:ext cx="45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900" dirty="0" smtClean="0">
                  <a:solidFill>
                    <a:srgbClr val="808080"/>
                  </a:solidFill>
                  <a:latin typeface="+mn-lt"/>
                  <a:ea typeface="+mn-ea"/>
                </a:rPr>
                <a:t>虚拟化后</a:t>
              </a:r>
              <a:endParaRPr lang="zh-CN" altLang="en-US" sz="900" dirty="0" smtClean="0">
                <a:solidFill>
                  <a:srgbClr val="808080"/>
                </a:solidFill>
                <a:latin typeface="+mn-lt"/>
                <a:ea typeface="+mn-ea"/>
              </a:endParaRPr>
            </a:p>
          </p:txBody>
        </p:sp>
        <p:sp>
          <p:nvSpPr>
            <p:cNvPr id="26758" name="Line 38"/>
            <p:cNvSpPr>
              <a:spLocks noChangeAspect="1" noChangeShapeType="1"/>
            </p:cNvSpPr>
            <p:nvPr/>
          </p:nvSpPr>
          <p:spPr bwMode="auto">
            <a:xfrm flipV="1">
              <a:off x="2288" y="1682"/>
              <a:ext cx="37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pic>
          <p:nvPicPr>
            <p:cNvPr id="26759" name="Picture 39"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733" y="1434"/>
              <a:ext cx="1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60" name="Rectangle 40"/>
            <p:cNvSpPr>
              <a:spLocks noChangeAspect="1" noChangeArrowheads="1"/>
            </p:cNvSpPr>
            <p:nvPr/>
          </p:nvSpPr>
          <p:spPr bwMode="auto">
            <a:xfrm>
              <a:off x="2652" y="1664"/>
              <a:ext cx="35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VM n</a:t>
              </a:r>
              <a:endParaRPr lang="en-US" altLang="zh-CN" sz="900" smtClean="0">
                <a:solidFill>
                  <a:srgbClr val="000000"/>
                </a:solidFill>
                <a:latin typeface="+mn-lt"/>
                <a:ea typeface="+mn-ea"/>
              </a:endParaRPr>
            </a:p>
          </p:txBody>
        </p:sp>
        <p:sp>
          <p:nvSpPr>
            <p:cNvPr id="26761" name="Rectangle 41"/>
            <p:cNvSpPr>
              <a:spLocks noChangeAspect="1" noChangeArrowheads="1"/>
            </p:cNvSpPr>
            <p:nvPr/>
          </p:nvSpPr>
          <p:spPr bwMode="auto">
            <a:xfrm>
              <a:off x="2823" y="1319"/>
              <a:ext cx="26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5%</a:t>
              </a:r>
              <a:endParaRPr lang="en-US" altLang="zh-CN" sz="900" smtClean="0">
                <a:solidFill>
                  <a:srgbClr val="000000"/>
                </a:solidFill>
                <a:latin typeface="+mn-lt"/>
                <a:ea typeface="+mn-ea"/>
              </a:endParaRPr>
            </a:p>
          </p:txBody>
        </p:sp>
        <p:sp>
          <p:nvSpPr>
            <p:cNvPr id="26762" name="Rectangle 42"/>
            <p:cNvSpPr>
              <a:spLocks noChangeAspect="1" noChangeArrowheads="1"/>
            </p:cNvSpPr>
            <p:nvPr/>
          </p:nvSpPr>
          <p:spPr bwMode="auto">
            <a:xfrm>
              <a:off x="2885" y="1587"/>
              <a:ext cx="33" cy="138"/>
            </a:xfrm>
            <a:prstGeom prst="rect">
              <a:avLst/>
            </a:prstGeom>
            <a:gradFill rotWithShape="1">
              <a:gsLst>
                <a:gs pos="0">
                  <a:srgbClr val="FFFFFF"/>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63" name="Rectangle 43"/>
            <p:cNvSpPr>
              <a:spLocks noChangeAspect="1" noChangeArrowheads="1"/>
            </p:cNvSpPr>
            <p:nvPr/>
          </p:nvSpPr>
          <p:spPr bwMode="auto">
            <a:xfrm>
              <a:off x="1168" y="1445"/>
              <a:ext cx="20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a:t>
              </a:r>
              <a:endParaRPr lang="en-US" altLang="zh-CN" sz="900" smtClean="0">
                <a:solidFill>
                  <a:srgbClr val="000000"/>
                </a:solidFill>
                <a:latin typeface="+mn-lt"/>
                <a:ea typeface="+mn-ea"/>
              </a:endParaRPr>
            </a:p>
          </p:txBody>
        </p:sp>
        <p:sp>
          <p:nvSpPr>
            <p:cNvPr id="26764" name="Rectangle 44"/>
            <p:cNvSpPr>
              <a:spLocks noChangeAspect="1" noChangeArrowheads="1"/>
            </p:cNvSpPr>
            <p:nvPr/>
          </p:nvSpPr>
          <p:spPr bwMode="auto">
            <a:xfrm rot="5400000">
              <a:off x="2727" y="181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900" smtClean="0">
                  <a:solidFill>
                    <a:srgbClr val="000000"/>
                  </a:solidFill>
                  <a:latin typeface="+mn-lt"/>
                  <a:ea typeface="+mn-ea"/>
                </a:rPr>
                <a:t>…</a:t>
              </a:r>
              <a:endParaRPr lang="en-US" altLang="zh-CN" sz="900" smtClean="0">
                <a:solidFill>
                  <a:srgbClr val="000000"/>
                </a:solidFill>
                <a:latin typeface="+mn-lt"/>
                <a:ea typeface="+mn-ea"/>
              </a:endParaRPr>
            </a:p>
          </p:txBody>
        </p:sp>
      </p:grpSp>
      <p:sp>
        <p:nvSpPr>
          <p:cNvPr id="26701" name="AutoShape 45"/>
          <p:cNvSpPr>
            <a:spLocks noChangeAspect="1" noChangeArrowheads="1"/>
          </p:cNvSpPr>
          <p:nvPr/>
        </p:nvSpPr>
        <p:spPr bwMode="gray">
          <a:xfrm>
            <a:off x="5095875" y="2087563"/>
            <a:ext cx="339725" cy="1257300"/>
          </a:xfrm>
          <a:prstGeom prst="rightArrow">
            <a:avLst>
              <a:gd name="adj1" fmla="val 62787"/>
              <a:gd name="adj2" fmla="val 41259"/>
            </a:avLst>
          </a:prstGeom>
          <a:gradFill rotWithShape="1">
            <a:gsLst>
              <a:gs pos="0">
                <a:srgbClr val="FFFFFF">
                  <a:alpha val="0"/>
                </a:srgbClr>
              </a:gs>
              <a:gs pos="100000">
                <a:srgbClr val="C0C0C0">
                  <a:alpha val="50000"/>
                </a:srgbClr>
              </a:gs>
            </a:gsLst>
            <a:lin ang="0" scaled="1"/>
          </a:gradFill>
          <a:ln w="19050" cap="rnd" algn="ctr">
            <a:solidFill>
              <a:srgbClr val="C0C0C0"/>
            </a:solidFill>
            <a:prstDash val="sysDot"/>
            <a:miter lim="800000"/>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02" name="AutoShape 46"/>
          <p:cNvSpPr>
            <a:spLocks noChangeAspect="1" noChangeArrowheads="1"/>
          </p:cNvSpPr>
          <p:nvPr/>
        </p:nvSpPr>
        <p:spPr bwMode="gray">
          <a:xfrm>
            <a:off x="5600700" y="1512888"/>
            <a:ext cx="3076575" cy="1952625"/>
          </a:xfrm>
          <a:prstGeom prst="roundRect">
            <a:avLst>
              <a:gd name="adj" fmla="val 2245"/>
            </a:avLst>
          </a:prstGeom>
          <a:gradFill rotWithShape="1">
            <a:gsLst>
              <a:gs pos="0">
                <a:srgbClr val="4EA7EA"/>
              </a:gs>
              <a:gs pos="100000">
                <a:srgbClr val="B8DCF7"/>
              </a:gs>
            </a:gsLst>
            <a:lin ang="0" scaled="1"/>
          </a:gradFill>
          <a:ln w="19050" algn="ctr">
            <a:solidFill>
              <a:srgbClr val="C0C0C0"/>
            </a:solidFill>
            <a:round/>
          </a:ln>
        </p:spPr>
        <p:txBody>
          <a:bodyPr lIns="91382" tIns="45691" rIns="91382" bIns="45691"/>
          <a:lstStyle>
            <a:lvl1pPr marL="182880" indent="-182880" defTabSz="877570">
              <a:defRPr sz="1000">
                <a:solidFill>
                  <a:schemeClr val="tx1"/>
                </a:solidFill>
                <a:latin typeface="FrutigerNext LT Regular"/>
                <a:ea typeface="宋体" panose="02010600030101010101" pitchFamily="2" charset="-122"/>
              </a:defRPr>
            </a:lvl1pPr>
            <a:lvl2pPr marL="535305" indent="-173355"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50000"/>
              </a:lnSpc>
              <a:buClr>
                <a:schemeClr val="tx1"/>
              </a:buClr>
              <a:buSzPct val="70000"/>
              <a:buFont typeface="Wingdings" panose="05000000000000000000" pitchFamily="2" charset="2"/>
              <a:buChar char="l"/>
              <a:defRPr/>
            </a:pPr>
            <a:r>
              <a:rPr lang="zh-CN" altLang="en-US" sz="1200" b="1" dirty="0" smtClean="0">
                <a:solidFill>
                  <a:srgbClr val="000000"/>
                </a:solidFill>
                <a:latin typeface="+mn-lt"/>
                <a:ea typeface="+mn-ea"/>
              </a:rPr>
              <a:t>虚拟化前</a:t>
            </a:r>
            <a:endParaRPr lang="zh-CN" altLang="en-US" sz="1200" b="1" dirty="0" smtClean="0">
              <a:solidFill>
                <a:srgbClr val="000000"/>
              </a:solidFill>
              <a:latin typeface="+mn-lt"/>
              <a:ea typeface="+mn-ea"/>
            </a:endParaRPr>
          </a:p>
          <a:p>
            <a:pPr lvl="1" eaLnBrk="1" hangingPunct="1">
              <a:lnSpc>
                <a:spcPct val="150000"/>
              </a:lnSpc>
              <a:buClr>
                <a:schemeClr val="tx1"/>
              </a:buClr>
              <a:buSzPct val="70000"/>
              <a:buFont typeface="Wingdings" panose="05000000000000000000" pitchFamily="2" charset="2"/>
              <a:buChar char="p"/>
              <a:defRPr/>
            </a:pPr>
            <a:r>
              <a:rPr lang="zh-CN" altLang="en-US" sz="1200" dirty="0" smtClean="0">
                <a:solidFill>
                  <a:srgbClr val="000000"/>
                </a:solidFill>
                <a:latin typeface="+mn-lt"/>
                <a:ea typeface="+mn-ea"/>
              </a:rPr>
              <a:t>由于一般按最大值配置资源，服务器利用率通常仅</a:t>
            </a:r>
            <a:r>
              <a:rPr lang="en-US" altLang="zh-CN" sz="1200" b="1" dirty="0" smtClean="0">
                <a:solidFill>
                  <a:srgbClr val="FF3300"/>
                </a:solidFill>
                <a:latin typeface="+mn-lt"/>
                <a:ea typeface="+mn-ea"/>
              </a:rPr>
              <a:t>5%~10%</a:t>
            </a:r>
            <a:endParaRPr lang="en-US" altLang="zh-CN" sz="1200" b="1" dirty="0" smtClean="0">
              <a:solidFill>
                <a:srgbClr val="FF3300"/>
              </a:solidFill>
              <a:latin typeface="+mn-lt"/>
              <a:ea typeface="+mn-ea"/>
            </a:endParaRPr>
          </a:p>
          <a:p>
            <a:pPr lvl="1" eaLnBrk="1" hangingPunct="1">
              <a:lnSpc>
                <a:spcPct val="150000"/>
              </a:lnSpc>
              <a:buClr>
                <a:schemeClr val="bg1"/>
              </a:buClr>
              <a:buSzPct val="70000"/>
              <a:buFont typeface="Wingdings" panose="05000000000000000000" pitchFamily="2" charset="2"/>
              <a:buChar char="Ø"/>
              <a:defRPr/>
            </a:pPr>
            <a:endParaRPr lang="en-US" altLang="zh-CN" sz="1200" b="1" dirty="0" smtClean="0">
              <a:solidFill>
                <a:srgbClr val="FF3300"/>
              </a:solidFill>
              <a:latin typeface="+mn-lt"/>
              <a:ea typeface="+mn-ea"/>
            </a:endParaRPr>
          </a:p>
          <a:p>
            <a:pPr eaLnBrk="1" hangingPunct="1">
              <a:lnSpc>
                <a:spcPct val="150000"/>
              </a:lnSpc>
              <a:buClr>
                <a:schemeClr val="tx1"/>
              </a:buClr>
              <a:buSzPct val="70000"/>
              <a:buFont typeface="Wingdings" panose="05000000000000000000" pitchFamily="2" charset="2"/>
              <a:buChar char="l"/>
              <a:defRPr/>
            </a:pPr>
            <a:r>
              <a:rPr lang="zh-CN" altLang="en-US" sz="1200" b="1" dirty="0" smtClean="0">
                <a:solidFill>
                  <a:srgbClr val="000000"/>
                </a:solidFill>
                <a:latin typeface="+mn-lt"/>
                <a:ea typeface="+mn-ea"/>
              </a:rPr>
              <a:t>虚拟化后</a:t>
            </a:r>
            <a:endParaRPr lang="zh-CN" altLang="en-US" sz="1200" b="1" dirty="0" smtClean="0">
              <a:solidFill>
                <a:srgbClr val="000000"/>
              </a:solidFill>
              <a:latin typeface="+mn-lt"/>
              <a:ea typeface="+mn-ea"/>
            </a:endParaRPr>
          </a:p>
          <a:p>
            <a:pPr lvl="1" eaLnBrk="1" hangingPunct="1">
              <a:lnSpc>
                <a:spcPct val="150000"/>
              </a:lnSpc>
              <a:buClr>
                <a:schemeClr val="tx1"/>
              </a:buClr>
              <a:buSzPct val="70000"/>
              <a:buFont typeface="Wingdings" panose="05000000000000000000" pitchFamily="2" charset="2"/>
              <a:buChar char="p"/>
              <a:defRPr/>
            </a:pPr>
            <a:r>
              <a:rPr lang="zh-CN" altLang="en-US" sz="1200" dirty="0" smtClean="0">
                <a:solidFill>
                  <a:srgbClr val="000000"/>
                </a:solidFill>
                <a:latin typeface="+mn-lt"/>
                <a:ea typeface="+mn-ea"/>
              </a:rPr>
              <a:t>虚拟服务器的整合比常为</a:t>
            </a:r>
            <a:r>
              <a:rPr lang="en-US" altLang="zh-CN" sz="1200" b="1" dirty="0" smtClean="0">
                <a:solidFill>
                  <a:srgbClr val="FF3300"/>
                </a:solidFill>
                <a:latin typeface="+mn-lt"/>
                <a:ea typeface="+mn-ea"/>
              </a:rPr>
              <a:t>1:5~1:10</a:t>
            </a:r>
            <a:endParaRPr lang="en-US" altLang="zh-CN" sz="1200" b="1" dirty="0" smtClean="0">
              <a:solidFill>
                <a:srgbClr val="FF3300"/>
              </a:solidFill>
              <a:latin typeface="+mn-lt"/>
              <a:ea typeface="+mn-ea"/>
            </a:endParaRPr>
          </a:p>
          <a:p>
            <a:pPr lvl="1" eaLnBrk="1" hangingPunct="1">
              <a:lnSpc>
                <a:spcPct val="150000"/>
              </a:lnSpc>
              <a:buClr>
                <a:schemeClr val="tx1"/>
              </a:buClr>
              <a:buSzPct val="70000"/>
              <a:buFont typeface="Wingdings" panose="05000000000000000000" pitchFamily="2" charset="2"/>
              <a:buChar char="p"/>
              <a:defRPr/>
            </a:pPr>
            <a:r>
              <a:rPr lang="zh-CN" altLang="en-US" sz="1200" dirty="0" smtClean="0">
                <a:solidFill>
                  <a:srgbClr val="000000"/>
                </a:solidFill>
                <a:latin typeface="+mn-lt"/>
                <a:ea typeface="+mn-ea"/>
              </a:rPr>
              <a:t>服务器利用率提升到</a:t>
            </a:r>
            <a:r>
              <a:rPr lang="en-US" altLang="zh-CN" sz="1200" b="1" dirty="0" smtClean="0">
                <a:solidFill>
                  <a:srgbClr val="FF3300"/>
                </a:solidFill>
                <a:latin typeface="+mn-lt"/>
                <a:ea typeface="+mn-ea"/>
              </a:rPr>
              <a:t>60</a:t>
            </a:r>
            <a:r>
              <a:rPr lang="zh-CN" altLang="en-US" sz="1200" b="1" dirty="0" smtClean="0">
                <a:solidFill>
                  <a:srgbClr val="FF3300"/>
                </a:solidFill>
                <a:latin typeface="+mn-lt"/>
                <a:ea typeface="+mn-ea"/>
              </a:rPr>
              <a:t>％</a:t>
            </a:r>
            <a:r>
              <a:rPr lang="zh-CN" altLang="en-US" sz="1200" dirty="0" smtClean="0">
                <a:solidFill>
                  <a:srgbClr val="000000"/>
                </a:solidFill>
                <a:latin typeface="+mn-lt"/>
                <a:ea typeface="+mn-ea"/>
              </a:rPr>
              <a:t>以上</a:t>
            </a:r>
            <a:endParaRPr lang="en-US" altLang="zh-CN" sz="1200" dirty="0" smtClean="0">
              <a:solidFill>
                <a:srgbClr val="000000"/>
              </a:solidFill>
              <a:latin typeface="+mn-lt"/>
              <a:ea typeface="+mn-ea"/>
            </a:endParaRPr>
          </a:p>
        </p:txBody>
      </p:sp>
      <p:sp>
        <p:nvSpPr>
          <p:cNvPr id="26703" name="AutoShape 47"/>
          <p:cNvSpPr>
            <a:spLocks noChangeAspect="1" noChangeArrowheads="1"/>
          </p:cNvSpPr>
          <p:nvPr/>
        </p:nvSpPr>
        <p:spPr bwMode="gray">
          <a:xfrm>
            <a:off x="5094288" y="4352925"/>
            <a:ext cx="341312" cy="1255713"/>
          </a:xfrm>
          <a:prstGeom prst="rightArrow">
            <a:avLst>
              <a:gd name="adj1" fmla="val 62787"/>
              <a:gd name="adj2" fmla="val 41259"/>
            </a:avLst>
          </a:prstGeom>
          <a:gradFill rotWithShape="1">
            <a:gsLst>
              <a:gs pos="0">
                <a:srgbClr val="FFFFFF">
                  <a:alpha val="0"/>
                </a:srgbClr>
              </a:gs>
              <a:gs pos="100000">
                <a:srgbClr val="C0C0C0">
                  <a:alpha val="50000"/>
                </a:srgbClr>
              </a:gs>
            </a:gsLst>
            <a:lin ang="0" scaled="1"/>
          </a:gradFill>
          <a:ln w="19050" cap="rnd" algn="ctr">
            <a:solidFill>
              <a:srgbClr val="C0C0C0"/>
            </a:solidFill>
            <a:prstDash val="sysDot"/>
            <a:miter lim="800000"/>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900" smtClean="0">
              <a:latin typeface="+mn-lt"/>
              <a:ea typeface="+mn-ea"/>
            </a:endParaRPr>
          </a:p>
        </p:txBody>
      </p:sp>
      <p:sp>
        <p:nvSpPr>
          <p:cNvPr id="26704" name="AutoShape 48"/>
          <p:cNvSpPr>
            <a:spLocks noChangeAspect="1" noChangeArrowheads="1"/>
          </p:cNvSpPr>
          <p:nvPr/>
        </p:nvSpPr>
        <p:spPr bwMode="gray">
          <a:xfrm>
            <a:off x="5576888" y="4035425"/>
            <a:ext cx="3114675" cy="2022475"/>
          </a:xfrm>
          <a:prstGeom prst="roundRect">
            <a:avLst>
              <a:gd name="adj" fmla="val 1509"/>
            </a:avLst>
          </a:prstGeom>
          <a:gradFill rotWithShape="1">
            <a:gsLst>
              <a:gs pos="0">
                <a:srgbClr val="4EA7EA"/>
              </a:gs>
              <a:gs pos="100000">
                <a:srgbClr val="B8DCF7"/>
              </a:gs>
            </a:gsLst>
            <a:lin ang="0" scaled="1"/>
          </a:gradFill>
          <a:ln w="19050" algn="ctr">
            <a:solidFill>
              <a:srgbClr val="C0C0C0"/>
            </a:solidFill>
            <a:round/>
          </a:ln>
        </p:spPr>
        <p:txBody>
          <a:bodyPr wrap="none" lIns="91382" tIns="45691" rIns="91382" bIns="4569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endParaRPr lang="zh-CN" altLang="en-US" sz="1200" smtClean="0">
              <a:latin typeface="+mn-lt"/>
              <a:ea typeface="+mn-ea"/>
            </a:endParaRPr>
          </a:p>
        </p:txBody>
      </p:sp>
      <p:grpSp>
        <p:nvGrpSpPr>
          <p:cNvPr id="26705" name="Group 49"/>
          <p:cNvGrpSpPr>
            <a:grpSpLocks noChangeAspect="1"/>
          </p:cNvGrpSpPr>
          <p:nvPr/>
        </p:nvGrpSpPr>
        <p:grpSpPr bwMode="auto">
          <a:xfrm>
            <a:off x="5634496" y="4217990"/>
            <a:ext cx="3114217" cy="1694131"/>
            <a:chOff x="4088" y="2747"/>
            <a:chExt cx="2146" cy="984"/>
          </a:xfrm>
        </p:grpSpPr>
        <p:sp>
          <p:nvSpPr>
            <p:cNvPr id="26707" name="Rectangle 50"/>
            <p:cNvSpPr>
              <a:spLocks noChangeAspect="1" noChangeArrowheads="1"/>
            </p:cNvSpPr>
            <p:nvPr/>
          </p:nvSpPr>
          <p:spPr bwMode="auto">
            <a:xfrm>
              <a:off x="5639" y="3401"/>
              <a:ext cx="59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en-US" altLang="zh-CN" sz="1200" b="1" smtClean="0">
                  <a:solidFill>
                    <a:srgbClr val="FF3300"/>
                  </a:solidFill>
                  <a:latin typeface="+mn-lt"/>
                  <a:ea typeface="+mn-ea"/>
                </a:rPr>
                <a:t>24</a:t>
              </a:r>
              <a:r>
                <a:rPr lang="zh-CN" altLang="en-US" sz="1200" b="1" smtClean="0">
                  <a:solidFill>
                    <a:srgbClr val="FF3300"/>
                  </a:solidFill>
                  <a:latin typeface="+mn-lt"/>
                  <a:ea typeface="+mn-ea"/>
                </a:rPr>
                <a:t>时</a:t>
              </a:r>
              <a:endParaRPr lang="zh-CN" altLang="en-US" sz="1200" b="1" smtClean="0">
                <a:solidFill>
                  <a:srgbClr val="FF3300"/>
                </a:solidFill>
                <a:latin typeface="+mn-lt"/>
                <a:ea typeface="+mn-ea"/>
              </a:endParaRPr>
            </a:p>
          </p:txBody>
        </p:sp>
        <p:sp>
          <p:nvSpPr>
            <p:cNvPr id="26708" name="Rectangle 51"/>
            <p:cNvSpPr>
              <a:spLocks noChangeAspect="1" noChangeArrowheads="1"/>
            </p:cNvSpPr>
            <p:nvPr/>
          </p:nvSpPr>
          <p:spPr bwMode="auto">
            <a:xfrm>
              <a:off x="5061" y="3401"/>
              <a:ext cx="5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en-US" altLang="zh-CN" sz="1200" b="1" smtClean="0">
                  <a:solidFill>
                    <a:srgbClr val="FF3300"/>
                  </a:solidFill>
                  <a:latin typeface="+mn-lt"/>
                  <a:ea typeface="+mn-ea"/>
                </a:rPr>
                <a:t>8</a:t>
              </a:r>
              <a:r>
                <a:rPr lang="zh-CN" altLang="en-US" sz="1200" b="1" smtClean="0">
                  <a:solidFill>
                    <a:srgbClr val="FF3300"/>
                  </a:solidFill>
                  <a:latin typeface="+mn-lt"/>
                  <a:ea typeface="+mn-ea"/>
                </a:rPr>
                <a:t>时</a:t>
              </a:r>
              <a:endParaRPr lang="zh-CN" altLang="en-US" sz="1200" b="1" smtClean="0">
                <a:solidFill>
                  <a:srgbClr val="FF3300"/>
                </a:solidFill>
                <a:latin typeface="+mn-lt"/>
                <a:ea typeface="+mn-ea"/>
              </a:endParaRPr>
            </a:p>
          </p:txBody>
        </p:sp>
        <p:sp>
          <p:nvSpPr>
            <p:cNvPr id="26709" name="Rectangle 52"/>
            <p:cNvSpPr>
              <a:spLocks noChangeAspect="1" noChangeArrowheads="1"/>
            </p:cNvSpPr>
            <p:nvPr/>
          </p:nvSpPr>
          <p:spPr bwMode="auto">
            <a:xfrm>
              <a:off x="4088" y="3401"/>
              <a:ext cx="97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en-US" altLang="zh-CN" sz="1200" dirty="0" smtClean="0">
                  <a:solidFill>
                    <a:srgbClr val="000000"/>
                  </a:solidFill>
                  <a:latin typeface="+mn-lt"/>
                  <a:ea typeface="+mn-ea"/>
                </a:rPr>
                <a:t>OA</a:t>
              </a:r>
              <a:r>
                <a:rPr lang="zh-CN" altLang="en-US" sz="1200" dirty="0" smtClean="0">
                  <a:solidFill>
                    <a:srgbClr val="000000"/>
                  </a:solidFill>
                  <a:latin typeface="+mn-lt"/>
                  <a:ea typeface="+mn-ea"/>
                </a:rPr>
                <a:t>办公</a:t>
              </a:r>
              <a:endParaRPr lang="zh-CN" altLang="en-US" sz="1200" dirty="0" smtClean="0">
                <a:solidFill>
                  <a:srgbClr val="000000"/>
                </a:solidFill>
                <a:latin typeface="+mn-lt"/>
                <a:ea typeface="+mn-ea"/>
              </a:endParaRPr>
            </a:p>
          </p:txBody>
        </p:sp>
        <p:sp>
          <p:nvSpPr>
            <p:cNvPr id="26710" name="Rectangle 53"/>
            <p:cNvSpPr>
              <a:spLocks noChangeAspect="1" noChangeArrowheads="1"/>
            </p:cNvSpPr>
            <p:nvPr/>
          </p:nvSpPr>
          <p:spPr bwMode="auto">
            <a:xfrm>
              <a:off x="5639" y="3074"/>
              <a:ext cx="59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en-US" altLang="zh-CN" sz="1200" b="1" smtClean="0">
                  <a:solidFill>
                    <a:srgbClr val="FF3300"/>
                  </a:solidFill>
                  <a:latin typeface="+mn-lt"/>
                  <a:ea typeface="+mn-ea"/>
                </a:rPr>
                <a:t>8</a:t>
              </a:r>
              <a:r>
                <a:rPr lang="zh-CN" altLang="en-US" sz="1200" b="1" smtClean="0">
                  <a:solidFill>
                    <a:srgbClr val="FF3300"/>
                  </a:solidFill>
                  <a:latin typeface="+mn-lt"/>
                  <a:ea typeface="+mn-ea"/>
                </a:rPr>
                <a:t>时</a:t>
              </a:r>
              <a:endParaRPr lang="zh-CN" altLang="en-US" sz="1200" b="1" smtClean="0">
                <a:solidFill>
                  <a:srgbClr val="FF3300"/>
                </a:solidFill>
                <a:latin typeface="+mn-lt"/>
                <a:ea typeface="+mn-ea"/>
              </a:endParaRPr>
            </a:p>
          </p:txBody>
        </p:sp>
        <p:sp>
          <p:nvSpPr>
            <p:cNvPr id="26711" name="Rectangle 54"/>
            <p:cNvSpPr>
              <a:spLocks noChangeAspect="1" noChangeArrowheads="1"/>
            </p:cNvSpPr>
            <p:nvPr/>
          </p:nvSpPr>
          <p:spPr bwMode="auto">
            <a:xfrm>
              <a:off x="5061" y="3074"/>
              <a:ext cx="57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en-US" altLang="zh-CN" sz="1200" b="1" dirty="0" smtClean="0">
                  <a:solidFill>
                    <a:srgbClr val="FF3300"/>
                  </a:solidFill>
                  <a:latin typeface="+mn-lt"/>
                  <a:ea typeface="+mn-ea"/>
                </a:rPr>
                <a:t>24</a:t>
              </a:r>
              <a:r>
                <a:rPr lang="zh-CN" altLang="en-US" sz="1200" b="1" dirty="0" smtClean="0">
                  <a:solidFill>
                    <a:srgbClr val="FF3300"/>
                  </a:solidFill>
                  <a:latin typeface="+mn-lt"/>
                  <a:ea typeface="+mn-ea"/>
                </a:rPr>
                <a:t>时</a:t>
              </a:r>
              <a:endParaRPr lang="zh-CN" altLang="en-US" sz="1200" b="1" dirty="0" smtClean="0">
                <a:solidFill>
                  <a:srgbClr val="FF3300"/>
                </a:solidFill>
                <a:latin typeface="+mn-lt"/>
                <a:ea typeface="+mn-ea"/>
              </a:endParaRPr>
            </a:p>
          </p:txBody>
        </p:sp>
        <p:sp>
          <p:nvSpPr>
            <p:cNvPr id="26712" name="Rectangle 55"/>
            <p:cNvSpPr>
              <a:spLocks noChangeAspect="1" noChangeArrowheads="1"/>
            </p:cNvSpPr>
            <p:nvPr/>
          </p:nvSpPr>
          <p:spPr bwMode="auto">
            <a:xfrm>
              <a:off x="4088" y="3074"/>
              <a:ext cx="97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zh-CN" altLang="en-US" sz="1200" dirty="0" smtClean="0">
                  <a:solidFill>
                    <a:srgbClr val="000000"/>
                  </a:solidFill>
                  <a:latin typeface="+mn-lt"/>
                  <a:ea typeface="+mn-ea"/>
                </a:rPr>
                <a:t>代码编译</a:t>
              </a:r>
              <a:endParaRPr lang="zh-CN" altLang="en-US" sz="1200" dirty="0" smtClean="0">
                <a:solidFill>
                  <a:srgbClr val="000000"/>
                </a:solidFill>
                <a:latin typeface="+mn-lt"/>
                <a:ea typeface="+mn-ea"/>
              </a:endParaRPr>
            </a:p>
          </p:txBody>
        </p:sp>
        <p:sp>
          <p:nvSpPr>
            <p:cNvPr id="26713" name="Rectangle 56"/>
            <p:cNvSpPr>
              <a:spLocks noChangeAspect="1" noChangeArrowheads="1"/>
            </p:cNvSpPr>
            <p:nvPr/>
          </p:nvSpPr>
          <p:spPr bwMode="auto">
            <a:xfrm>
              <a:off x="5512" y="2747"/>
              <a:ext cx="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zh-CN" altLang="en-US" sz="1200" b="1" smtClean="0">
                  <a:solidFill>
                    <a:srgbClr val="000000"/>
                  </a:solidFill>
                  <a:latin typeface="+mn-lt"/>
                  <a:ea typeface="+mn-ea"/>
                </a:rPr>
                <a:t>谷底时间</a:t>
              </a:r>
              <a:endParaRPr lang="zh-CN" altLang="en-US" sz="1200" b="1" smtClean="0">
                <a:solidFill>
                  <a:srgbClr val="000000"/>
                </a:solidFill>
                <a:latin typeface="+mn-lt"/>
                <a:ea typeface="+mn-ea"/>
              </a:endParaRPr>
            </a:p>
          </p:txBody>
        </p:sp>
        <p:sp>
          <p:nvSpPr>
            <p:cNvPr id="26714" name="Rectangle 57"/>
            <p:cNvSpPr>
              <a:spLocks noChangeAspect="1" noChangeArrowheads="1"/>
            </p:cNvSpPr>
            <p:nvPr/>
          </p:nvSpPr>
          <p:spPr bwMode="auto">
            <a:xfrm>
              <a:off x="4917" y="2749"/>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r>
                <a:rPr lang="zh-CN" altLang="en-US" sz="1200" b="1" dirty="0" smtClean="0">
                  <a:solidFill>
                    <a:srgbClr val="000000"/>
                  </a:solidFill>
                  <a:latin typeface="+mn-lt"/>
                  <a:ea typeface="+mn-ea"/>
                </a:rPr>
                <a:t>峰值时间</a:t>
              </a:r>
              <a:endParaRPr lang="zh-CN" altLang="en-US" sz="1200" b="1" dirty="0" smtClean="0">
                <a:solidFill>
                  <a:srgbClr val="000000"/>
                </a:solidFill>
                <a:latin typeface="+mn-lt"/>
                <a:ea typeface="+mn-ea"/>
              </a:endParaRPr>
            </a:p>
          </p:txBody>
        </p:sp>
        <p:sp>
          <p:nvSpPr>
            <p:cNvPr id="26715" name="Rectangle 58"/>
            <p:cNvSpPr>
              <a:spLocks noChangeAspect="1" noChangeArrowheads="1"/>
            </p:cNvSpPr>
            <p:nvPr/>
          </p:nvSpPr>
          <p:spPr bwMode="auto">
            <a:xfrm>
              <a:off x="4088" y="2747"/>
              <a:ext cx="9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40000"/>
                </a:lnSpc>
                <a:buClr>
                  <a:schemeClr val="bg2"/>
                </a:buClr>
                <a:buSzPct val="60000"/>
                <a:buFont typeface="Wingdings" panose="05000000000000000000" pitchFamily="2" charset="2"/>
                <a:buNone/>
                <a:defRPr/>
              </a:pPr>
              <a:endParaRPr lang="zh-CN" altLang="en-US" sz="900" b="1" smtClean="0">
                <a:latin typeface="+mn-lt"/>
                <a:ea typeface="+mn-ea"/>
              </a:endParaRPr>
            </a:p>
          </p:txBody>
        </p:sp>
        <p:sp>
          <p:nvSpPr>
            <p:cNvPr id="26716" name="Line 59"/>
            <p:cNvSpPr>
              <a:spLocks noChangeAspect="1" noChangeShapeType="1"/>
            </p:cNvSpPr>
            <p:nvPr/>
          </p:nvSpPr>
          <p:spPr bwMode="auto">
            <a:xfrm>
              <a:off x="4088" y="2747"/>
              <a:ext cx="2071" cy="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17" name="Line 60"/>
            <p:cNvSpPr>
              <a:spLocks noChangeAspect="1" noChangeShapeType="1"/>
            </p:cNvSpPr>
            <p:nvPr/>
          </p:nvSpPr>
          <p:spPr bwMode="auto">
            <a:xfrm>
              <a:off x="4088" y="3074"/>
              <a:ext cx="2071"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18" name="Line 61"/>
            <p:cNvSpPr>
              <a:spLocks noChangeAspect="1" noChangeShapeType="1"/>
            </p:cNvSpPr>
            <p:nvPr/>
          </p:nvSpPr>
          <p:spPr bwMode="auto">
            <a:xfrm>
              <a:off x="4088" y="3401"/>
              <a:ext cx="2071"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19" name="Line 62"/>
            <p:cNvSpPr>
              <a:spLocks noChangeAspect="1" noChangeShapeType="1"/>
            </p:cNvSpPr>
            <p:nvPr/>
          </p:nvSpPr>
          <p:spPr bwMode="auto">
            <a:xfrm>
              <a:off x="4088" y="3729"/>
              <a:ext cx="2071" cy="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20" name="Line 63"/>
            <p:cNvSpPr>
              <a:spLocks noChangeAspect="1" noChangeShapeType="1"/>
            </p:cNvSpPr>
            <p:nvPr/>
          </p:nvSpPr>
          <p:spPr bwMode="auto">
            <a:xfrm>
              <a:off x="4088" y="2747"/>
              <a:ext cx="0" cy="982"/>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21" name="Line 64"/>
            <p:cNvSpPr>
              <a:spLocks noChangeAspect="1" noChangeShapeType="1"/>
            </p:cNvSpPr>
            <p:nvPr/>
          </p:nvSpPr>
          <p:spPr bwMode="auto">
            <a:xfrm>
              <a:off x="4917" y="2749"/>
              <a:ext cx="0" cy="98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22" name="Line 65"/>
            <p:cNvSpPr>
              <a:spLocks noChangeAspect="1" noChangeShapeType="1"/>
            </p:cNvSpPr>
            <p:nvPr/>
          </p:nvSpPr>
          <p:spPr bwMode="auto">
            <a:xfrm>
              <a:off x="5512" y="2749"/>
              <a:ext cx="0" cy="98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723" name="Line 66"/>
            <p:cNvSpPr>
              <a:spLocks noChangeAspect="1" noChangeShapeType="1"/>
            </p:cNvSpPr>
            <p:nvPr/>
          </p:nvSpPr>
          <p:spPr bwMode="auto">
            <a:xfrm>
              <a:off x="6157" y="2749"/>
              <a:ext cx="0" cy="982"/>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grpSp>
      <p:sp>
        <p:nvSpPr>
          <p:cNvPr id="26706" name="AutoShape 67"/>
          <p:cNvSpPr>
            <a:spLocks noChangeAspect="1" noChangeArrowheads="1"/>
          </p:cNvSpPr>
          <p:nvPr/>
        </p:nvSpPr>
        <p:spPr bwMode="auto">
          <a:xfrm>
            <a:off x="842963" y="3744913"/>
            <a:ext cx="1341437" cy="320675"/>
          </a:xfrm>
          <a:prstGeom prst="roundRect">
            <a:avLst>
              <a:gd name="adj" fmla="val 4380"/>
            </a:avLst>
          </a:prstGeom>
          <a:solidFill>
            <a:srgbClr val="FF3300"/>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lIns="87758" tIns="43881" rIns="87758" bIns="43881"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b="1" smtClean="0">
                <a:solidFill>
                  <a:srgbClr val="FFFFFF"/>
                </a:solidFill>
                <a:latin typeface="+mn-lt"/>
                <a:ea typeface="+mn-ea"/>
              </a:rPr>
              <a:t>分时共享</a:t>
            </a:r>
            <a:endParaRPr lang="zh-CN" altLang="en-US" sz="1200" b="1" smtClean="0">
              <a:solidFill>
                <a:srgbClr val="FFFFFF"/>
              </a:solidFill>
              <a:latin typeface="+mn-lt"/>
              <a:ea typeface="+mn-ea"/>
            </a:endParaRPr>
          </a:p>
        </p:txBody>
      </p:sp>
      <p:grpSp>
        <p:nvGrpSpPr>
          <p:cNvPr id="26627" name="Group 143"/>
          <p:cNvGrpSpPr/>
          <p:nvPr/>
        </p:nvGrpSpPr>
        <p:grpSpPr bwMode="auto">
          <a:xfrm>
            <a:off x="342900" y="1520826"/>
            <a:ext cx="4691063" cy="4600576"/>
            <a:chOff x="397" y="958"/>
            <a:chExt cx="2726" cy="2898"/>
          </a:xfrm>
        </p:grpSpPr>
        <p:sp>
          <p:nvSpPr>
            <p:cNvPr id="26629" name="AutoShape 69"/>
            <p:cNvSpPr>
              <a:spLocks noChangeAspect="1" noChangeArrowheads="1"/>
            </p:cNvSpPr>
            <p:nvPr/>
          </p:nvSpPr>
          <p:spPr bwMode="gray">
            <a:xfrm>
              <a:off x="420" y="2835"/>
              <a:ext cx="1248" cy="952"/>
            </a:xfrm>
            <a:prstGeom prst="roundRect">
              <a:avLst>
                <a:gd name="adj" fmla="val 9106"/>
              </a:avLst>
            </a:prstGeom>
            <a:solidFill>
              <a:srgbClr val="FFCC99"/>
            </a:solidFill>
            <a:ln w="25400">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dirty="0" smtClean="0">
                <a:latin typeface="+mn-lt"/>
                <a:ea typeface="+mn-ea"/>
              </a:endParaRPr>
            </a:p>
          </p:txBody>
        </p:sp>
        <p:sp>
          <p:nvSpPr>
            <p:cNvPr id="26630" name="AutoShape 70"/>
            <p:cNvSpPr>
              <a:spLocks noChangeAspect="1" noChangeArrowheads="1"/>
            </p:cNvSpPr>
            <p:nvPr/>
          </p:nvSpPr>
          <p:spPr bwMode="gray">
            <a:xfrm>
              <a:off x="1842" y="2641"/>
              <a:ext cx="1239" cy="1170"/>
            </a:xfrm>
            <a:prstGeom prst="roundRect">
              <a:avLst>
                <a:gd name="adj" fmla="val 9106"/>
              </a:avLst>
            </a:prstGeom>
            <a:gradFill rotWithShape="1">
              <a:gsLst>
                <a:gs pos="0">
                  <a:srgbClr val="93C052"/>
                </a:gs>
                <a:gs pos="100000">
                  <a:srgbClr val="C5DDA1"/>
                </a:gs>
              </a:gsLst>
              <a:lin ang="0" scaled="1"/>
            </a:gradFill>
            <a:ln w="19050" algn="ctr">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31" name="AutoShape 71"/>
            <p:cNvSpPr>
              <a:spLocks noChangeAspect="1" noChangeArrowheads="1"/>
            </p:cNvSpPr>
            <p:nvPr/>
          </p:nvSpPr>
          <p:spPr bwMode="auto">
            <a:xfrm>
              <a:off x="397" y="2602"/>
              <a:ext cx="2709" cy="1254"/>
            </a:xfrm>
            <a:prstGeom prst="roundRect">
              <a:avLst>
                <a:gd name="adj" fmla="val 5338"/>
              </a:avLst>
            </a:prstGeom>
            <a:noFill/>
            <a:ln w="9525" algn="ctr">
              <a:solidFill>
                <a:srgbClr val="808080"/>
              </a:solidFill>
              <a:prstDash val="sysDot"/>
              <a:round/>
            </a:ln>
            <a:extLst>
              <a:ext uri="{909E8E84-426E-40DD-AFC4-6F175D3DCCD1}">
                <a14:hiddenFill xmlns:a14="http://schemas.microsoft.com/office/drawing/2010/main">
                  <a:solidFill>
                    <a:srgbClr val="FFFFFF"/>
                  </a:solidFill>
                </a14:hiddenFill>
              </a:ext>
            </a:extLst>
          </p:spPr>
          <p:txBody>
            <a:bodyPr lIns="91364" tIns="45682" rIns="91364" bIns="45682"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Char char="•"/>
                <a:defRPr/>
              </a:pPr>
              <a:endParaRPr lang="zh-CN" altLang="en-US" smtClean="0">
                <a:latin typeface="+mn-lt"/>
                <a:ea typeface="+mn-ea"/>
              </a:endParaRPr>
            </a:p>
          </p:txBody>
        </p:sp>
        <p:pic>
          <p:nvPicPr>
            <p:cNvPr id="26632" name="Picture 72"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 y="3028"/>
              <a:ext cx="16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73"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8" y="3028"/>
              <a:ext cx="16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Rectangle 74"/>
            <p:cNvSpPr>
              <a:spLocks noChangeAspect="1" noChangeArrowheads="1"/>
            </p:cNvSpPr>
            <p:nvPr/>
          </p:nvSpPr>
          <p:spPr bwMode="auto">
            <a:xfrm>
              <a:off x="935" y="3129"/>
              <a:ext cx="101" cy="147"/>
            </a:xfrm>
            <a:prstGeom prst="rect">
              <a:avLst/>
            </a:prstGeom>
            <a:gradFill rotWithShape="1">
              <a:gsLst>
                <a:gs pos="0">
                  <a:srgbClr val="FFFF99"/>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35" name="Rectangle 75"/>
            <p:cNvSpPr>
              <a:spLocks noChangeAspect="1" noChangeArrowheads="1"/>
            </p:cNvSpPr>
            <p:nvPr/>
          </p:nvSpPr>
          <p:spPr bwMode="auto">
            <a:xfrm>
              <a:off x="420" y="3345"/>
              <a:ext cx="36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dirty="0" smtClean="0">
                  <a:solidFill>
                    <a:srgbClr val="000000"/>
                  </a:solidFill>
                  <a:latin typeface="+mn-lt"/>
                  <a:ea typeface="+mn-ea"/>
                </a:rPr>
                <a:t>Server1</a:t>
              </a:r>
              <a:endParaRPr lang="en-US" altLang="zh-CN" dirty="0" smtClean="0">
                <a:solidFill>
                  <a:srgbClr val="000000"/>
                </a:solidFill>
                <a:latin typeface="+mn-lt"/>
                <a:ea typeface="+mn-ea"/>
              </a:endParaRPr>
            </a:p>
          </p:txBody>
        </p:sp>
        <p:sp>
          <p:nvSpPr>
            <p:cNvPr id="26636" name="Rectangle 76"/>
            <p:cNvSpPr>
              <a:spLocks noChangeAspect="1" noChangeArrowheads="1"/>
            </p:cNvSpPr>
            <p:nvPr/>
          </p:nvSpPr>
          <p:spPr bwMode="auto">
            <a:xfrm>
              <a:off x="705" y="3353"/>
              <a:ext cx="36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dirty="0" smtClean="0">
                  <a:solidFill>
                    <a:srgbClr val="000000"/>
                  </a:solidFill>
                  <a:latin typeface="+mn-lt"/>
                  <a:ea typeface="+mn-ea"/>
                </a:rPr>
                <a:t>Server2</a:t>
              </a:r>
              <a:endParaRPr lang="en-US" altLang="zh-CN" dirty="0" smtClean="0">
                <a:solidFill>
                  <a:srgbClr val="000000"/>
                </a:solidFill>
                <a:latin typeface="+mn-lt"/>
                <a:ea typeface="+mn-ea"/>
              </a:endParaRPr>
            </a:p>
          </p:txBody>
        </p:sp>
        <p:sp>
          <p:nvSpPr>
            <p:cNvPr id="26637" name="Rectangle 77"/>
            <p:cNvSpPr>
              <a:spLocks noChangeAspect="1" noChangeArrowheads="1"/>
            </p:cNvSpPr>
            <p:nvPr/>
          </p:nvSpPr>
          <p:spPr bwMode="auto">
            <a:xfrm>
              <a:off x="563" y="2902"/>
              <a:ext cx="23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60%</a:t>
              </a:r>
              <a:endParaRPr lang="en-US" altLang="zh-CN" sz="1200" smtClean="0">
                <a:solidFill>
                  <a:srgbClr val="000000"/>
                </a:solidFill>
                <a:latin typeface="+mn-lt"/>
                <a:ea typeface="+mn-ea"/>
              </a:endParaRPr>
            </a:p>
          </p:txBody>
        </p:sp>
        <p:sp>
          <p:nvSpPr>
            <p:cNvPr id="26638" name="Rectangle 78"/>
            <p:cNvSpPr>
              <a:spLocks noChangeAspect="1" noChangeArrowheads="1"/>
            </p:cNvSpPr>
            <p:nvPr/>
          </p:nvSpPr>
          <p:spPr bwMode="auto">
            <a:xfrm>
              <a:off x="803" y="2886"/>
              <a:ext cx="32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10%</a:t>
              </a:r>
              <a:endParaRPr lang="en-US" altLang="zh-CN" sz="1200" smtClean="0">
                <a:solidFill>
                  <a:srgbClr val="000000"/>
                </a:solidFill>
                <a:latin typeface="+mn-lt"/>
                <a:ea typeface="+mn-ea"/>
              </a:endParaRPr>
            </a:p>
          </p:txBody>
        </p:sp>
        <p:grpSp>
          <p:nvGrpSpPr>
            <p:cNvPr id="26639" name="Group 79"/>
            <p:cNvGrpSpPr>
              <a:grpSpLocks noChangeAspect="1"/>
            </p:cNvGrpSpPr>
            <p:nvPr/>
          </p:nvGrpSpPr>
          <p:grpSpPr bwMode="auto">
            <a:xfrm>
              <a:off x="531" y="3562"/>
              <a:ext cx="1127" cy="85"/>
              <a:chOff x="958" y="3403"/>
              <a:chExt cx="2224" cy="98"/>
            </a:xfrm>
          </p:grpSpPr>
          <p:sp>
            <p:nvSpPr>
              <p:cNvPr id="26697" name="AutoShape 80"/>
              <p:cNvSpPr>
                <a:spLocks noChangeAspect="1" noChangeArrowheads="1"/>
              </p:cNvSpPr>
              <p:nvPr/>
            </p:nvSpPr>
            <p:spPr bwMode="auto">
              <a:xfrm>
                <a:off x="2838" y="3403"/>
                <a:ext cx="344" cy="98"/>
              </a:xfrm>
              <a:prstGeom prst="rightArrow">
                <a:avLst>
                  <a:gd name="adj1" fmla="val 50000"/>
                  <a:gd name="adj2" fmla="val 87755"/>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98" name="Rectangle 81"/>
              <p:cNvSpPr>
                <a:spLocks noChangeAspect="1" noChangeArrowheads="1"/>
              </p:cNvSpPr>
              <p:nvPr/>
            </p:nvSpPr>
            <p:spPr bwMode="auto">
              <a:xfrm>
                <a:off x="958" y="3427"/>
                <a:ext cx="1888" cy="5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grpSp>
        <p:grpSp>
          <p:nvGrpSpPr>
            <p:cNvPr id="26640" name="Group 82"/>
            <p:cNvGrpSpPr>
              <a:grpSpLocks noChangeAspect="1"/>
            </p:cNvGrpSpPr>
            <p:nvPr/>
          </p:nvGrpSpPr>
          <p:grpSpPr bwMode="auto">
            <a:xfrm>
              <a:off x="1867" y="3583"/>
              <a:ext cx="1188" cy="85"/>
              <a:chOff x="958" y="3403"/>
              <a:chExt cx="2224" cy="98"/>
            </a:xfrm>
          </p:grpSpPr>
          <p:sp>
            <p:nvSpPr>
              <p:cNvPr id="26695" name="AutoShape 83"/>
              <p:cNvSpPr>
                <a:spLocks noChangeAspect="1" noChangeArrowheads="1"/>
              </p:cNvSpPr>
              <p:nvPr/>
            </p:nvSpPr>
            <p:spPr bwMode="auto">
              <a:xfrm>
                <a:off x="2838" y="3403"/>
                <a:ext cx="344" cy="98"/>
              </a:xfrm>
              <a:prstGeom prst="rightArrow">
                <a:avLst>
                  <a:gd name="adj1" fmla="val 50000"/>
                  <a:gd name="adj2" fmla="val 87755"/>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96" name="Rectangle 84"/>
              <p:cNvSpPr>
                <a:spLocks noChangeAspect="1" noChangeArrowheads="1"/>
              </p:cNvSpPr>
              <p:nvPr/>
            </p:nvSpPr>
            <p:spPr bwMode="auto">
              <a:xfrm>
                <a:off x="954" y="3427"/>
                <a:ext cx="1889" cy="5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grpSp>
        <p:pic>
          <p:nvPicPr>
            <p:cNvPr id="26641" name="Picture 85"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8" y="3025"/>
              <a:ext cx="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86"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 y="3025"/>
              <a:ext cx="16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Rectangle 87"/>
            <p:cNvSpPr>
              <a:spLocks noChangeAspect="1" noChangeArrowheads="1"/>
            </p:cNvSpPr>
            <p:nvPr/>
          </p:nvSpPr>
          <p:spPr bwMode="auto">
            <a:xfrm>
              <a:off x="1265" y="3121"/>
              <a:ext cx="100" cy="147"/>
            </a:xfrm>
            <a:prstGeom prst="rect">
              <a:avLst/>
            </a:prstGeom>
            <a:gradFill rotWithShape="1">
              <a:gsLst>
                <a:gs pos="0">
                  <a:srgbClr val="FFFF99"/>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44" name="Rectangle 88"/>
            <p:cNvSpPr>
              <a:spLocks noChangeAspect="1" noChangeArrowheads="1"/>
            </p:cNvSpPr>
            <p:nvPr/>
          </p:nvSpPr>
          <p:spPr bwMode="auto">
            <a:xfrm>
              <a:off x="1022" y="3345"/>
              <a:ext cx="36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dirty="0" smtClean="0">
                  <a:solidFill>
                    <a:srgbClr val="000000"/>
                  </a:solidFill>
                  <a:latin typeface="+mn-lt"/>
                  <a:ea typeface="+mn-ea"/>
                </a:rPr>
                <a:t>Server1</a:t>
              </a:r>
              <a:endParaRPr lang="en-US" altLang="zh-CN" dirty="0" smtClean="0">
                <a:solidFill>
                  <a:srgbClr val="000000"/>
                </a:solidFill>
                <a:latin typeface="+mn-lt"/>
                <a:ea typeface="+mn-ea"/>
              </a:endParaRPr>
            </a:p>
          </p:txBody>
        </p:sp>
        <p:sp>
          <p:nvSpPr>
            <p:cNvPr id="26645" name="Rectangle 89"/>
            <p:cNvSpPr>
              <a:spLocks noChangeAspect="1" noChangeArrowheads="1"/>
            </p:cNvSpPr>
            <p:nvPr/>
          </p:nvSpPr>
          <p:spPr bwMode="auto">
            <a:xfrm>
              <a:off x="1327" y="3344"/>
              <a:ext cx="36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dirty="0" smtClean="0">
                  <a:solidFill>
                    <a:srgbClr val="000000"/>
                  </a:solidFill>
                  <a:latin typeface="+mn-lt"/>
                  <a:ea typeface="+mn-ea"/>
                </a:rPr>
                <a:t>Server2</a:t>
              </a:r>
              <a:endParaRPr lang="en-US" altLang="zh-CN" dirty="0" smtClean="0">
                <a:solidFill>
                  <a:srgbClr val="000000"/>
                </a:solidFill>
                <a:latin typeface="+mn-lt"/>
                <a:ea typeface="+mn-ea"/>
              </a:endParaRPr>
            </a:p>
          </p:txBody>
        </p:sp>
        <p:sp>
          <p:nvSpPr>
            <p:cNvPr id="26646" name="Rectangle 90"/>
            <p:cNvSpPr>
              <a:spLocks noChangeAspect="1" noChangeArrowheads="1"/>
            </p:cNvSpPr>
            <p:nvPr/>
          </p:nvSpPr>
          <p:spPr bwMode="auto">
            <a:xfrm>
              <a:off x="1123" y="2909"/>
              <a:ext cx="23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10%</a:t>
              </a:r>
              <a:endParaRPr lang="en-US" altLang="zh-CN" sz="1200" smtClean="0">
                <a:solidFill>
                  <a:srgbClr val="000000"/>
                </a:solidFill>
                <a:latin typeface="+mn-lt"/>
                <a:ea typeface="+mn-ea"/>
              </a:endParaRPr>
            </a:p>
          </p:txBody>
        </p:sp>
        <p:sp>
          <p:nvSpPr>
            <p:cNvPr id="26647" name="Rectangle 91"/>
            <p:cNvSpPr>
              <a:spLocks noChangeAspect="1" noChangeArrowheads="1"/>
            </p:cNvSpPr>
            <p:nvPr/>
          </p:nvSpPr>
          <p:spPr bwMode="auto">
            <a:xfrm>
              <a:off x="1380" y="2893"/>
              <a:ext cx="3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60%</a:t>
              </a:r>
              <a:endParaRPr lang="en-US" altLang="zh-CN" sz="1200" smtClean="0">
                <a:solidFill>
                  <a:srgbClr val="000000"/>
                </a:solidFill>
                <a:latin typeface="+mn-lt"/>
                <a:ea typeface="+mn-ea"/>
              </a:endParaRPr>
            </a:p>
          </p:txBody>
        </p:sp>
        <p:sp>
          <p:nvSpPr>
            <p:cNvPr id="26648" name="Rectangle 92"/>
            <p:cNvSpPr>
              <a:spLocks noChangeAspect="1" noChangeArrowheads="1"/>
            </p:cNvSpPr>
            <p:nvPr/>
          </p:nvSpPr>
          <p:spPr bwMode="auto">
            <a:xfrm>
              <a:off x="696" y="3133"/>
              <a:ext cx="101"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49" name="Rectangle 93"/>
            <p:cNvSpPr>
              <a:spLocks noChangeAspect="1" noChangeArrowheads="1"/>
            </p:cNvSpPr>
            <p:nvPr/>
          </p:nvSpPr>
          <p:spPr bwMode="auto">
            <a:xfrm>
              <a:off x="1504" y="3125"/>
              <a:ext cx="100"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pic>
          <p:nvPicPr>
            <p:cNvPr id="26650" name="Picture 94" descr="u=3595762375,2247024583&amp;fm=0&amp;gp=20">
              <a:hlinkClick r:id="rId2"/>
            </p:cNvPr>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77" y="3635"/>
              <a:ext cx="7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1" name="Rectangle 95"/>
            <p:cNvSpPr>
              <a:spLocks noChangeAspect="1" noChangeArrowheads="1"/>
            </p:cNvSpPr>
            <p:nvPr/>
          </p:nvSpPr>
          <p:spPr bwMode="auto">
            <a:xfrm>
              <a:off x="745" y="3606"/>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dirty="0" smtClean="0">
                  <a:solidFill>
                    <a:srgbClr val="000000"/>
                  </a:solidFill>
                  <a:latin typeface="+mn-lt"/>
                  <a:ea typeface="+mn-ea"/>
                </a:rPr>
                <a:t>白天</a:t>
              </a:r>
              <a:endParaRPr lang="zh-CN" altLang="en-US" sz="1200" dirty="0" smtClean="0">
                <a:solidFill>
                  <a:srgbClr val="000000"/>
                </a:solidFill>
                <a:latin typeface="+mn-lt"/>
                <a:ea typeface="+mn-ea"/>
              </a:endParaRPr>
            </a:p>
          </p:txBody>
        </p:sp>
        <p:pic>
          <p:nvPicPr>
            <p:cNvPr id="26652" name="Picture 96" descr="u=1278481580,2019384152&amp;fm=0&amp;gp=30">
              <a:hlinkClick r:id="rId4"/>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1" y="3646"/>
              <a:ext cx="8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3" name="Rectangle 97"/>
            <p:cNvSpPr>
              <a:spLocks noChangeAspect="1" noChangeArrowheads="1"/>
            </p:cNvSpPr>
            <p:nvPr/>
          </p:nvSpPr>
          <p:spPr bwMode="auto">
            <a:xfrm>
              <a:off x="1373" y="3606"/>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dirty="0" smtClean="0">
                  <a:solidFill>
                    <a:srgbClr val="000000"/>
                  </a:solidFill>
                  <a:latin typeface="+mn-lt"/>
                  <a:ea typeface="+mn-ea"/>
                </a:rPr>
                <a:t>晚上</a:t>
              </a:r>
              <a:endParaRPr lang="zh-CN" altLang="en-US" sz="1200" dirty="0" smtClean="0">
                <a:solidFill>
                  <a:srgbClr val="000000"/>
                </a:solidFill>
                <a:latin typeface="+mn-lt"/>
                <a:ea typeface="+mn-ea"/>
              </a:endParaRPr>
            </a:p>
          </p:txBody>
        </p:sp>
        <p:pic>
          <p:nvPicPr>
            <p:cNvPr id="26654" name="Picture 98"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11" y="3051"/>
              <a:ext cx="1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Rectangle 99"/>
            <p:cNvSpPr>
              <a:spLocks noChangeAspect="1" noChangeArrowheads="1"/>
            </p:cNvSpPr>
            <p:nvPr/>
          </p:nvSpPr>
          <p:spPr bwMode="auto">
            <a:xfrm>
              <a:off x="2050" y="3132"/>
              <a:ext cx="100"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56" name="Rectangle 100"/>
            <p:cNvSpPr>
              <a:spLocks noChangeAspect="1" noChangeArrowheads="1"/>
            </p:cNvSpPr>
            <p:nvPr/>
          </p:nvSpPr>
          <p:spPr bwMode="auto">
            <a:xfrm>
              <a:off x="1889" y="3345"/>
              <a:ext cx="3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Server</a:t>
              </a:r>
              <a:endParaRPr lang="en-US" altLang="zh-CN" sz="1200" smtClean="0">
                <a:solidFill>
                  <a:srgbClr val="000000"/>
                </a:solidFill>
                <a:latin typeface="+mn-lt"/>
                <a:ea typeface="+mn-ea"/>
              </a:endParaRPr>
            </a:p>
          </p:txBody>
        </p:sp>
        <p:sp>
          <p:nvSpPr>
            <p:cNvPr id="26657" name="Rectangle 101"/>
            <p:cNvSpPr>
              <a:spLocks noChangeAspect="1" noChangeArrowheads="1"/>
            </p:cNvSpPr>
            <p:nvPr/>
          </p:nvSpPr>
          <p:spPr bwMode="auto">
            <a:xfrm>
              <a:off x="1871" y="2884"/>
              <a:ext cx="33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dirty="0" smtClean="0">
                  <a:solidFill>
                    <a:srgbClr val="000000"/>
                  </a:solidFill>
                  <a:latin typeface="+mn-lt"/>
                  <a:ea typeface="+mn-ea"/>
                </a:rPr>
                <a:t>70%</a:t>
              </a:r>
              <a:endParaRPr lang="en-US" altLang="zh-CN" sz="1200" dirty="0" smtClean="0">
                <a:solidFill>
                  <a:srgbClr val="000000"/>
                </a:solidFill>
                <a:latin typeface="+mn-lt"/>
                <a:ea typeface="+mn-ea"/>
              </a:endParaRPr>
            </a:p>
          </p:txBody>
        </p:sp>
        <p:sp>
          <p:nvSpPr>
            <p:cNvPr id="26658" name="AutoShape 102"/>
            <p:cNvSpPr>
              <a:spLocks noChangeAspect="1" noChangeArrowheads="1"/>
            </p:cNvSpPr>
            <p:nvPr/>
          </p:nvSpPr>
          <p:spPr bwMode="auto">
            <a:xfrm>
              <a:off x="1699" y="3201"/>
              <a:ext cx="149" cy="130"/>
            </a:xfrm>
            <a:prstGeom prst="notchedRightArrow">
              <a:avLst>
                <a:gd name="adj1" fmla="val 50000"/>
                <a:gd name="adj2" fmla="val 28654"/>
              </a:avLst>
            </a:prstGeom>
            <a:gradFill rotWithShape="1">
              <a:gsLst>
                <a:gs pos="0">
                  <a:srgbClr val="FFCC00"/>
                </a:gs>
                <a:gs pos="100000">
                  <a:srgbClr val="99CC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pic>
          <p:nvPicPr>
            <p:cNvPr id="26659" name="Picture 103"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215" y="2772"/>
              <a:ext cx="12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104"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215" y="3202"/>
              <a:ext cx="12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1" name="Line 105"/>
            <p:cNvSpPr>
              <a:spLocks noChangeAspect="1" noChangeShapeType="1"/>
            </p:cNvSpPr>
            <p:nvPr/>
          </p:nvSpPr>
          <p:spPr bwMode="auto">
            <a:xfrm flipV="1">
              <a:off x="2130" y="3011"/>
              <a:ext cx="63" cy="8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662" name="Line 106"/>
            <p:cNvSpPr>
              <a:spLocks noChangeAspect="1" noChangeShapeType="1"/>
            </p:cNvSpPr>
            <p:nvPr/>
          </p:nvSpPr>
          <p:spPr bwMode="auto">
            <a:xfrm>
              <a:off x="2133" y="3272"/>
              <a:ext cx="60" cy="7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663" name="Rectangle 107"/>
            <p:cNvSpPr>
              <a:spLocks noChangeAspect="1" noChangeArrowheads="1"/>
            </p:cNvSpPr>
            <p:nvPr/>
          </p:nvSpPr>
          <p:spPr bwMode="auto">
            <a:xfrm>
              <a:off x="2303" y="2836"/>
              <a:ext cx="101"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64" name="Rectangle 108"/>
            <p:cNvSpPr>
              <a:spLocks noChangeAspect="1" noChangeArrowheads="1"/>
            </p:cNvSpPr>
            <p:nvPr/>
          </p:nvSpPr>
          <p:spPr bwMode="auto">
            <a:xfrm>
              <a:off x="2183" y="2650"/>
              <a:ext cx="38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dirty="0" smtClean="0">
                  <a:solidFill>
                    <a:srgbClr val="000000"/>
                  </a:solidFill>
                  <a:latin typeface="+mn-lt"/>
                  <a:ea typeface="+mn-ea"/>
                </a:rPr>
                <a:t>60%</a:t>
              </a:r>
              <a:endParaRPr lang="en-US" altLang="zh-CN" sz="1200" dirty="0" smtClean="0">
                <a:solidFill>
                  <a:srgbClr val="000000"/>
                </a:solidFill>
                <a:latin typeface="+mn-lt"/>
                <a:ea typeface="+mn-ea"/>
              </a:endParaRPr>
            </a:p>
          </p:txBody>
        </p:sp>
        <p:sp>
          <p:nvSpPr>
            <p:cNvPr id="26665" name="Rectangle 109"/>
            <p:cNvSpPr>
              <a:spLocks noChangeAspect="1" noChangeArrowheads="1"/>
            </p:cNvSpPr>
            <p:nvPr/>
          </p:nvSpPr>
          <p:spPr bwMode="auto">
            <a:xfrm>
              <a:off x="2314" y="3298"/>
              <a:ext cx="100" cy="147"/>
            </a:xfrm>
            <a:prstGeom prst="rect">
              <a:avLst/>
            </a:prstGeom>
            <a:gradFill rotWithShape="1">
              <a:gsLst>
                <a:gs pos="0">
                  <a:srgbClr val="FFFF99"/>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66" name="Rectangle 110"/>
            <p:cNvSpPr>
              <a:spLocks noChangeAspect="1" noChangeArrowheads="1"/>
            </p:cNvSpPr>
            <p:nvPr/>
          </p:nvSpPr>
          <p:spPr bwMode="auto">
            <a:xfrm>
              <a:off x="2190" y="3082"/>
              <a:ext cx="3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dirty="0" smtClean="0">
                  <a:solidFill>
                    <a:srgbClr val="000000"/>
                  </a:solidFill>
                  <a:latin typeface="+mn-lt"/>
                  <a:ea typeface="+mn-ea"/>
                </a:rPr>
                <a:t>10%</a:t>
              </a:r>
              <a:endParaRPr lang="en-US" altLang="zh-CN" sz="1200" dirty="0" smtClean="0">
                <a:solidFill>
                  <a:srgbClr val="000000"/>
                </a:solidFill>
                <a:latin typeface="+mn-lt"/>
                <a:ea typeface="+mn-ea"/>
              </a:endParaRPr>
            </a:p>
          </p:txBody>
        </p:sp>
        <p:pic>
          <p:nvPicPr>
            <p:cNvPr id="26667" name="Picture 111" descr="图片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8" y="3056"/>
              <a:ext cx="1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8" name="Rectangle 112"/>
            <p:cNvSpPr>
              <a:spLocks noChangeAspect="1" noChangeArrowheads="1"/>
            </p:cNvSpPr>
            <p:nvPr/>
          </p:nvSpPr>
          <p:spPr bwMode="auto">
            <a:xfrm>
              <a:off x="2656" y="3136"/>
              <a:ext cx="100"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69" name="Rectangle 113"/>
            <p:cNvSpPr>
              <a:spLocks noChangeAspect="1" noChangeArrowheads="1"/>
            </p:cNvSpPr>
            <p:nvPr/>
          </p:nvSpPr>
          <p:spPr bwMode="auto">
            <a:xfrm>
              <a:off x="2477" y="3345"/>
              <a:ext cx="3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Server</a:t>
              </a:r>
              <a:endParaRPr lang="en-US" altLang="zh-CN" sz="1200" smtClean="0">
                <a:solidFill>
                  <a:srgbClr val="000000"/>
                </a:solidFill>
                <a:latin typeface="+mn-lt"/>
                <a:ea typeface="+mn-ea"/>
              </a:endParaRPr>
            </a:p>
          </p:txBody>
        </p:sp>
        <p:sp>
          <p:nvSpPr>
            <p:cNvPr id="26670" name="Rectangle 114"/>
            <p:cNvSpPr>
              <a:spLocks noChangeAspect="1" noChangeArrowheads="1"/>
            </p:cNvSpPr>
            <p:nvPr/>
          </p:nvSpPr>
          <p:spPr bwMode="auto">
            <a:xfrm>
              <a:off x="2463" y="2886"/>
              <a:ext cx="33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70%</a:t>
              </a:r>
              <a:endParaRPr lang="en-US" altLang="zh-CN" sz="1200" smtClean="0">
                <a:solidFill>
                  <a:srgbClr val="000000"/>
                </a:solidFill>
                <a:latin typeface="+mn-lt"/>
                <a:ea typeface="+mn-ea"/>
              </a:endParaRPr>
            </a:p>
          </p:txBody>
        </p:sp>
        <p:pic>
          <p:nvPicPr>
            <p:cNvPr id="26671" name="Picture 115"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821" y="2776"/>
              <a:ext cx="12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2" name="Picture 116" descr="图片30"/>
            <p:cNvPicPr>
              <a:picLocks noChangeAspect="1" noChangeArrowheads="1"/>
            </p:cNvPicPr>
            <p:nvPr/>
          </p:nvPicPr>
          <p:blipFill>
            <a:blip r:embed="rId1" cstate="print">
              <a:lum bright="60000" contrast="60000"/>
              <a:extLst>
                <a:ext uri="{28A0092B-C50C-407E-A947-70E740481C1C}">
                  <a14:useLocalDpi xmlns:a14="http://schemas.microsoft.com/office/drawing/2010/main" val="0"/>
                </a:ext>
              </a:extLst>
            </a:blip>
            <a:srcRect/>
            <a:stretch>
              <a:fillRect/>
            </a:stretch>
          </p:blipFill>
          <p:spPr bwMode="auto">
            <a:xfrm>
              <a:off x="2821" y="3206"/>
              <a:ext cx="1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3" name="Line 117"/>
            <p:cNvSpPr>
              <a:spLocks noChangeAspect="1" noChangeShapeType="1"/>
            </p:cNvSpPr>
            <p:nvPr/>
          </p:nvSpPr>
          <p:spPr bwMode="auto">
            <a:xfrm flipV="1">
              <a:off x="2737" y="3018"/>
              <a:ext cx="62" cy="8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674" name="Line 118"/>
            <p:cNvSpPr>
              <a:spLocks noChangeAspect="1" noChangeShapeType="1"/>
            </p:cNvSpPr>
            <p:nvPr/>
          </p:nvSpPr>
          <p:spPr bwMode="auto">
            <a:xfrm>
              <a:off x="2741" y="3278"/>
              <a:ext cx="58" cy="7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26675" name="Rectangle 119"/>
            <p:cNvSpPr>
              <a:spLocks noChangeAspect="1" noChangeArrowheads="1"/>
            </p:cNvSpPr>
            <p:nvPr/>
          </p:nvSpPr>
          <p:spPr bwMode="auto">
            <a:xfrm>
              <a:off x="2918" y="3278"/>
              <a:ext cx="100" cy="147"/>
            </a:xfrm>
            <a:prstGeom prst="rect">
              <a:avLst/>
            </a:prstGeom>
            <a:gradFill rotWithShape="1">
              <a:gsLst>
                <a:gs pos="0">
                  <a:srgbClr val="FF3300"/>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76" name="Rectangle 120"/>
            <p:cNvSpPr>
              <a:spLocks noChangeAspect="1" noChangeArrowheads="1"/>
            </p:cNvSpPr>
            <p:nvPr/>
          </p:nvSpPr>
          <p:spPr bwMode="auto">
            <a:xfrm>
              <a:off x="2792" y="2657"/>
              <a:ext cx="33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10%</a:t>
              </a:r>
              <a:endParaRPr lang="en-US" altLang="zh-CN" sz="1200" smtClean="0">
                <a:solidFill>
                  <a:srgbClr val="000000"/>
                </a:solidFill>
                <a:latin typeface="+mn-lt"/>
                <a:ea typeface="+mn-ea"/>
              </a:endParaRPr>
            </a:p>
          </p:txBody>
        </p:sp>
        <p:sp>
          <p:nvSpPr>
            <p:cNvPr id="26677" name="Rectangle 121"/>
            <p:cNvSpPr>
              <a:spLocks noChangeAspect="1" noChangeArrowheads="1"/>
            </p:cNvSpPr>
            <p:nvPr/>
          </p:nvSpPr>
          <p:spPr bwMode="auto">
            <a:xfrm>
              <a:off x="2921" y="2834"/>
              <a:ext cx="100" cy="147"/>
            </a:xfrm>
            <a:prstGeom prst="rect">
              <a:avLst/>
            </a:prstGeom>
            <a:gradFill rotWithShape="1">
              <a:gsLst>
                <a:gs pos="0">
                  <a:srgbClr val="FFFF99"/>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6678" name="Rectangle 122"/>
            <p:cNvSpPr>
              <a:spLocks noChangeAspect="1" noChangeArrowheads="1"/>
            </p:cNvSpPr>
            <p:nvPr/>
          </p:nvSpPr>
          <p:spPr bwMode="auto">
            <a:xfrm>
              <a:off x="2779" y="3111"/>
              <a:ext cx="23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60%</a:t>
              </a:r>
              <a:endParaRPr lang="en-US" altLang="zh-CN" sz="1200" smtClean="0">
                <a:solidFill>
                  <a:srgbClr val="000000"/>
                </a:solidFill>
                <a:latin typeface="+mn-lt"/>
                <a:ea typeface="+mn-ea"/>
              </a:endParaRPr>
            </a:p>
          </p:txBody>
        </p:sp>
        <p:pic>
          <p:nvPicPr>
            <p:cNvPr id="26679" name="Picture 123" descr="u=3595762375,2247024583&amp;fm=0&amp;gp=20">
              <a:hlinkClick r:id="rId2"/>
            </p:cNvPr>
            <p:cNvPicPr>
              <a:picLocks noChangeAspect="1" noChangeArrowheads="1"/>
            </p:cNvPicPr>
            <p:nvPr/>
          </p:nvPicPr>
          <p:blipFill>
            <a:blip r:embed="rId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033" y="3655"/>
              <a:ext cx="7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0" name="Rectangle 124"/>
            <p:cNvSpPr>
              <a:spLocks noChangeAspect="1" noChangeArrowheads="1"/>
            </p:cNvSpPr>
            <p:nvPr/>
          </p:nvSpPr>
          <p:spPr bwMode="auto">
            <a:xfrm>
              <a:off x="2101" y="3606"/>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dirty="0" smtClean="0">
                  <a:solidFill>
                    <a:srgbClr val="000000"/>
                  </a:solidFill>
                  <a:latin typeface="+mn-lt"/>
                  <a:ea typeface="+mn-ea"/>
                </a:rPr>
                <a:t>白天</a:t>
              </a:r>
              <a:endParaRPr lang="zh-CN" altLang="en-US" sz="1200" dirty="0" smtClean="0">
                <a:solidFill>
                  <a:srgbClr val="000000"/>
                </a:solidFill>
                <a:latin typeface="+mn-lt"/>
                <a:ea typeface="+mn-ea"/>
              </a:endParaRPr>
            </a:p>
          </p:txBody>
        </p:sp>
        <p:pic>
          <p:nvPicPr>
            <p:cNvPr id="26681" name="Picture 125" descr="u=1278481580,2019384152&amp;fm=0&amp;gp=30">
              <a:hlinkClick r:id="rId4"/>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7" y="3666"/>
              <a:ext cx="8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2" name="Rectangle 126"/>
            <p:cNvSpPr>
              <a:spLocks noChangeAspect="1" noChangeArrowheads="1"/>
            </p:cNvSpPr>
            <p:nvPr/>
          </p:nvSpPr>
          <p:spPr bwMode="auto">
            <a:xfrm>
              <a:off x="2742" y="3606"/>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smtClean="0">
                  <a:solidFill>
                    <a:srgbClr val="000000"/>
                  </a:solidFill>
                  <a:latin typeface="+mn-lt"/>
                  <a:ea typeface="+mn-ea"/>
                </a:rPr>
                <a:t>晚上</a:t>
              </a:r>
              <a:endParaRPr lang="zh-CN" altLang="en-US" sz="1200" smtClean="0">
                <a:solidFill>
                  <a:srgbClr val="000000"/>
                </a:solidFill>
                <a:latin typeface="+mn-lt"/>
                <a:ea typeface="+mn-ea"/>
              </a:endParaRPr>
            </a:p>
          </p:txBody>
        </p:sp>
        <p:sp>
          <p:nvSpPr>
            <p:cNvPr id="26683" name="AutoShape 127"/>
            <p:cNvSpPr>
              <a:spLocks noChangeAspect="1" noChangeArrowheads="1"/>
            </p:cNvSpPr>
            <p:nvPr/>
          </p:nvSpPr>
          <p:spPr bwMode="gray">
            <a:xfrm>
              <a:off x="465" y="2875"/>
              <a:ext cx="574" cy="679"/>
            </a:xfrm>
            <a:prstGeom prst="roundRect">
              <a:avLst>
                <a:gd name="adj" fmla="val 9106"/>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4" name="AutoShape 128"/>
            <p:cNvSpPr>
              <a:spLocks noChangeAspect="1" noChangeArrowheads="1"/>
            </p:cNvSpPr>
            <p:nvPr/>
          </p:nvSpPr>
          <p:spPr bwMode="gray">
            <a:xfrm>
              <a:off x="1066" y="2874"/>
              <a:ext cx="566" cy="678"/>
            </a:xfrm>
            <a:prstGeom prst="roundRect">
              <a:avLst>
                <a:gd name="adj" fmla="val 9106"/>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5" name="AutoShape 129"/>
            <p:cNvSpPr>
              <a:spLocks noChangeAspect="1" noChangeArrowheads="1"/>
            </p:cNvSpPr>
            <p:nvPr/>
          </p:nvSpPr>
          <p:spPr bwMode="gray">
            <a:xfrm>
              <a:off x="1894" y="2672"/>
              <a:ext cx="542" cy="900"/>
            </a:xfrm>
            <a:prstGeom prst="roundRect">
              <a:avLst>
                <a:gd name="adj" fmla="val 9106"/>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6" name="AutoShape 130"/>
            <p:cNvSpPr>
              <a:spLocks noChangeAspect="1" noChangeArrowheads="1"/>
            </p:cNvSpPr>
            <p:nvPr/>
          </p:nvSpPr>
          <p:spPr bwMode="gray">
            <a:xfrm>
              <a:off x="2507" y="2677"/>
              <a:ext cx="542" cy="900"/>
            </a:xfrm>
            <a:prstGeom prst="roundRect">
              <a:avLst>
                <a:gd name="adj" fmla="val 9106"/>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7" name="AutoShape 131"/>
            <p:cNvSpPr>
              <a:spLocks noChangeAspect="1" noChangeArrowheads="1"/>
            </p:cNvSpPr>
            <p:nvPr/>
          </p:nvSpPr>
          <p:spPr bwMode="gray">
            <a:xfrm>
              <a:off x="575" y="2712"/>
              <a:ext cx="47" cy="78"/>
            </a:xfrm>
            <a:prstGeom prst="roundRect">
              <a:avLst>
                <a:gd name="adj" fmla="val 9106"/>
              </a:avLst>
            </a:prstGeom>
            <a:solidFill>
              <a:srgbClr val="FFCC99"/>
            </a:solidFill>
            <a:ln w="25400">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8" name="AutoShape 132"/>
            <p:cNvSpPr>
              <a:spLocks noChangeAspect="1" noChangeArrowheads="1"/>
            </p:cNvSpPr>
            <p:nvPr/>
          </p:nvSpPr>
          <p:spPr bwMode="gray">
            <a:xfrm>
              <a:off x="1074" y="2712"/>
              <a:ext cx="49" cy="78"/>
            </a:xfrm>
            <a:prstGeom prst="roundRect">
              <a:avLst>
                <a:gd name="adj" fmla="val 9106"/>
              </a:avLst>
            </a:prstGeom>
            <a:gradFill rotWithShape="1">
              <a:gsLst>
                <a:gs pos="0">
                  <a:srgbClr val="93C052"/>
                </a:gs>
                <a:gs pos="100000">
                  <a:srgbClr val="C5DDA1"/>
                </a:gs>
              </a:gsLst>
              <a:lin ang="0" scaled="1"/>
            </a:gradFill>
            <a:ln w="19050" algn="ctr">
              <a:solidFill>
                <a:srgbClr val="FFFFFF"/>
              </a:solidFill>
              <a:round/>
            </a:ln>
          </p:spPr>
          <p:txBody>
            <a:bodyPr wrap="none" lIns="91362" tIns="45682" rIns="91362" bIns="45682"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defRPr/>
              </a:pPr>
              <a:endParaRPr lang="en-US" altLang="zh-CN" smtClean="0">
                <a:latin typeface="+mn-lt"/>
                <a:ea typeface="+mn-ea"/>
              </a:endParaRPr>
            </a:p>
          </p:txBody>
        </p:sp>
        <p:sp>
          <p:nvSpPr>
            <p:cNvPr id="26689" name="Rectangle 133"/>
            <p:cNvSpPr>
              <a:spLocks noChangeAspect="1" noChangeArrowheads="1"/>
            </p:cNvSpPr>
            <p:nvPr/>
          </p:nvSpPr>
          <p:spPr bwMode="auto">
            <a:xfrm>
              <a:off x="589" y="2654"/>
              <a:ext cx="46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dirty="0" smtClean="0">
                  <a:solidFill>
                    <a:srgbClr val="808080"/>
                  </a:solidFill>
                  <a:latin typeface="+mn-lt"/>
                  <a:ea typeface="+mn-ea"/>
                </a:rPr>
                <a:t>虚拟化前</a:t>
              </a:r>
              <a:endParaRPr lang="zh-CN" altLang="en-US" sz="1200" dirty="0" smtClean="0">
                <a:solidFill>
                  <a:srgbClr val="808080"/>
                </a:solidFill>
                <a:latin typeface="+mn-lt"/>
                <a:ea typeface="+mn-ea"/>
              </a:endParaRPr>
            </a:p>
          </p:txBody>
        </p:sp>
        <p:sp>
          <p:nvSpPr>
            <p:cNvPr id="26690" name="Rectangle 134"/>
            <p:cNvSpPr>
              <a:spLocks noChangeAspect="1" noChangeArrowheads="1"/>
            </p:cNvSpPr>
            <p:nvPr/>
          </p:nvSpPr>
          <p:spPr bwMode="auto">
            <a:xfrm>
              <a:off x="1094" y="2654"/>
              <a:ext cx="45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dirty="0" smtClean="0">
                  <a:solidFill>
                    <a:srgbClr val="808080"/>
                  </a:solidFill>
                  <a:latin typeface="+mn-lt"/>
                  <a:ea typeface="+mn-ea"/>
                </a:rPr>
                <a:t>虚拟化后</a:t>
              </a:r>
              <a:endParaRPr lang="zh-CN" altLang="en-US" sz="1200" dirty="0" smtClean="0">
                <a:solidFill>
                  <a:srgbClr val="808080"/>
                </a:solidFill>
                <a:latin typeface="+mn-lt"/>
                <a:ea typeface="+mn-ea"/>
              </a:endParaRPr>
            </a:p>
          </p:txBody>
        </p:sp>
        <p:sp>
          <p:nvSpPr>
            <p:cNvPr id="26691" name="Rectangle 135"/>
            <p:cNvSpPr>
              <a:spLocks noChangeAspect="1" noChangeArrowheads="1"/>
            </p:cNvSpPr>
            <p:nvPr/>
          </p:nvSpPr>
          <p:spPr bwMode="auto">
            <a:xfrm>
              <a:off x="2793" y="2953"/>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VM 1</a:t>
              </a:r>
              <a:endParaRPr lang="en-US" altLang="zh-CN" sz="1200" smtClean="0">
                <a:solidFill>
                  <a:srgbClr val="000000"/>
                </a:solidFill>
                <a:latin typeface="+mn-lt"/>
                <a:ea typeface="+mn-ea"/>
              </a:endParaRPr>
            </a:p>
          </p:txBody>
        </p:sp>
        <p:sp>
          <p:nvSpPr>
            <p:cNvPr id="26692" name="Rectangle 136"/>
            <p:cNvSpPr>
              <a:spLocks noChangeAspect="1" noChangeArrowheads="1"/>
            </p:cNvSpPr>
            <p:nvPr/>
          </p:nvSpPr>
          <p:spPr bwMode="auto">
            <a:xfrm>
              <a:off x="2793" y="3388"/>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VM 2</a:t>
              </a:r>
              <a:endParaRPr lang="en-US" altLang="zh-CN" sz="1200" smtClean="0">
                <a:solidFill>
                  <a:srgbClr val="000000"/>
                </a:solidFill>
                <a:latin typeface="+mn-lt"/>
                <a:ea typeface="+mn-ea"/>
              </a:endParaRPr>
            </a:p>
          </p:txBody>
        </p:sp>
        <p:sp>
          <p:nvSpPr>
            <p:cNvPr id="26693" name="Rectangle 137"/>
            <p:cNvSpPr>
              <a:spLocks noChangeAspect="1" noChangeArrowheads="1"/>
            </p:cNvSpPr>
            <p:nvPr/>
          </p:nvSpPr>
          <p:spPr bwMode="auto">
            <a:xfrm>
              <a:off x="2187" y="3393"/>
              <a:ext cx="2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VM 2</a:t>
              </a:r>
              <a:endParaRPr lang="en-US" altLang="zh-CN" sz="1200" smtClean="0">
                <a:solidFill>
                  <a:srgbClr val="000000"/>
                </a:solidFill>
                <a:latin typeface="+mn-lt"/>
                <a:ea typeface="+mn-ea"/>
              </a:endParaRPr>
            </a:p>
          </p:txBody>
        </p:sp>
        <p:sp>
          <p:nvSpPr>
            <p:cNvPr id="26694" name="Rectangle 138"/>
            <p:cNvSpPr>
              <a:spLocks noChangeAspect="1" noChangeArrowheads="1"/>
            </p:cNvSpPr>
            <p:nvPr/>
          </p:nvSpPr>
          <p:spPr bwMode="auto">
            <a:xfrm>
              <a:off x="2154" y="2977"/>
              <a:ext cx="2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200" smtClean="0">
                  <a:solidFill>
                    <a:srgbClr val="000000"/>
                  </a:solidFill>
                  <a:latin typeface="+mn-lt"/>
                  <a:ea typeface="+mn-ea"/>
                </a:rPr>
                <a:t>VM 1</a:t>
              </a:r>
              <a:endParaRPr lang="en-US" altLang="zh-CN" sz="1200" smtClean="0">
                <a:solidFill>
                  <a:srgbClr val="000000"/>
                </a:solidFill>
                <a:latin typeface="+mn-lt"/>
                <a:ea typeface="+mn-ea"/>
              </a:endParaRPr>
            </a:p>
          </p:txBody>
        </p:sp>
        <p:sp>
          <p:nvSpPr>
            <p:cNvPr id="141" name="AutoShape 71"/>
            <p:cNvSpPr>
              <a:spLocks noChangeAspect="1" noChangeArrowheads="1"/>
            </p:cNvSpPr>
            <p:nvPr/>
          </p:nvSpPr>
          <p:spPr bwMode="auto">
            <a:xfrm>
              <a:off x="409" y="958"/>
              <a:ext cx="2709" cy="1377"/>
            </a:xfrm>
            <a:prstGeom prst="roundRect">
              <a:avLst>
                <a:gd name="adj" fmla="val 5338"/>
              </a:avLst>
            </a:prstGeom>
            <a:noFill/>
            <a:ln w="9525" algn="ctr">
              <a:solidFill>
                <a:srgbClr val="808080"/>
              </a:solidFill>
              <a:prstDash val="sysDot"/>
              <a:round/>
            </a:ln>
            <a:extLst>
              <a:ext uri="{909E8E84-426E-40DD-AFC4-6F175D3DCCD1}">
                <a14:hiddenFill xmlns:a14="http://schemas.microsoft.com/office/drawing/2010/main">
                  <a:solidFill>
                    <a:srgbClr val="FFFFFF"/>
                  </a:solidFill>
                </a14:hiddenFill>
              </a:ext>
            </a:extLst>
          </p:spPr>
          <p:txBody>
            <a:bodyPr lIns="91364" tIns="45682" rIns="91364" bIns="45682" anchor="ct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Char char="•"/>
                <a:defRPr/>
              </a:pPr>
              <a:endParaRPr lang="zh-CN" altLang="en-US" smtClean="0">
                <a:latin typeface="+mn-lt"/>
                <a:ea typeface="+mn-ea"/>
              </a:endParaRPr>
            </a:p>
          </p:txBody>
        </p:sp>
      </p:grpSp>
      <p:sp>
        <p:nvSpPr>
          <p:cNvPr id="10245" name="Rectangle 139"/>
          <p:cNvSpPr>
            <a:spLocks noGrp="1" noChangeArrowheads="1"/>
          </p:cNvSpPr>
          <p:nvPr>
            <p:ph type="title"/>
          </p:nvPr>
        </p:nvSpPr>
        <p:spPr/>
        <p:txBody>
          <a:bodyPr/>
          <a:lstStyle/>
          <a:p>
            <a:pPr eaLnBrk="1" hangingPunct="1">
              <a:defRPr/>
            </a:pPr>
            <a:r>
              <a:rPr lang="zh-CN" altLang="en-US" sz="3200" dirty="0" smtClean="0">
                <a:latin typeface="+mj-ea"/>
              </a:rPr>
              <a:t>价值</a:t>
            </a:r>
            <a:r>
              <a:rPr lang="en-US" altLang="zh-CN" sz="3200" dirty="0" smtClean="0">
                <a:latin typeface="+mj-ea"/>
              </a:rPr>
              <a:t>1</a:t>
            </a:r>
            <a:r>
              <a:rPr lang="zh-CN" altLang="en-US" sz="3200" dirty="0" smtClean="0">
                <a:latin typeface="+mj-ea"/>
              </a:rPr>
              <a:t>：虚拟化技术解决资源利用率低问题</a:t>
            </a:r>
            <a:endParaRPr lang="zh-CN" altLang="en-US" sz="3200" dirty="0" smtClean="0">
              <a:latin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12"/>
          <p:cNvGrpSpPr/>
          <p:nvPr/>
        </p:nvGrpSpPr>
        <p:grpSpPr bwMode="auto">
          <a:xfrm>
            <a:off x="1476375" y="3985220"/>
            <a:ext cx="5816600" cy="2324100"/>
            <a:chOff x="4878903" y="1826572"/>
            <a:chExt cx="3999754" cy="2323988"/>
          </a:xfrm>
        </p:grpSpPr>
        <p:grpSp>
          <p:nvGrpSpPr>
            <p:cNvPr id="28778" name="组合 42"/>
            <p:cNvGrpSpPr/>
            <p:nvPr/>
          </p:nvGrpSpPr>
          <p:grpSpPr bwMode="auto">
            <a:xfrm>
              <a:off x="7535466" y="1826572"/>
              <a:ext cx="500260" cy="914901"/>
              <a:chOff x="495300" y="1203750"/>
              <a:chExt cx="485775" cy="815181"/>
            </a:xfrm>
          </p:grpSpPr>
          <p:sp>
            <p:nvSpPr>
              <p:cNvPr id="28798" name="Rectangle 8"/>
              <p:cNvSpPr>
                <a:spLocks noChangeArrowheads="1"/>
              </p:cNvSpPr>
              <p:nvPr/>
            </p:nvSpPr>
            <p:spPr bwMode="auto">
              <a:xfrm>
                <a:off x="495765" y="1203750"/>
                <a:ext cx="485493" cy="81469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28799" name="TextBox 170"/>
              <p:cNvSpPr txBox="1">
                <a:spLocks noChangeArrowheads="1"/>
              </p:cNvSpPr>
              <p:nvPr/>
            </p:nvSpPr>
            <p:spPr bwMode="auto">
              <a:xfrm>
                <a:off x="495765" y="1280128"/>
                <a:ext cx="485493" cy="21923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mtClean="0">
                    <a:solidFill>
                      <a:srgbClr val="FFFFFF"/>
                    </a:solidFill>
                    <a:latin typeface="+mn-lt"/>
                    <a:ea typeface="+mn-ea"/>
                    <a:cs typeface="Arial" panose="020B0604020202020204" pitchFamily="34" charset="0"/>
                  </a:rPr>
                  <a:t>App</a:t>
                </a:r>
                <a:endParaRPr lang="zh-CN" altLang="en-US" smtClean="0">
                  <a:solidFill>
                    <a:srgbClr val="FFFFFF"/>
                  </a:solidFill>
                  <a:latin typeface="+mn-lt"/>
                  <a:ea typeface="+mn-ea"/>
                  <a:cs typeface="Arial" panose="020B0604020202020204" pitchFamily="34" charset="0"/>
                </a:endParaRPr>
              </a:p>
            </p:txBody>
          </p:sp>
          <p:pic>
            <p:nvPicPr>
              <p:cNvPr id="28800"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77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8903" y="3231110"/>
              <a:ext cx="1739439" cy="31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0" name="矩形 194"/>
            <p:cNvSpPr>
              <a:spLocks noChangeArrowheads="1"/>
            </p:cNvSpPr>
            <p:nvPr/>
          </p:nvSpPr>
          <p:spPr bwMode="auto">
            <a:xfrm>
              <a:off x="4885453" y="2840935"/>
              <a:ext cx="1724785" cy="325422"/>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dirty="0" smtClean="0">
                  <a:solidFill>
                    <a:srgbClr val="2D2015"/>
                  </a:solidFill>
                  <a:latin typeface="+mn-lt"/>
                  <a:ea typeface="+mn-ea"/>
                </a:rPr>
                <a:t>FusionCompute</a:t>
              </a:r>
              <a:endParaRPr lang="zh-CN" altLang="en-US" b="1" dirty="0" smtClean="0">
                <a:solidFill>
                  <a:srgbClr val="2D2015"/>
                </a:solidFill>
                <a:latin typeface="+mn-lt"/>
                <a:ea typeface="+mn-ea"/>
              </a:endParaRPr>
            </a:p>
          </p:txBody>
        </p:sp>
        <p:sp>
          <p:nvSpPr>
            <p:cNvPr id="28781" name="矩形 195"/>
            <p:cNvSpPr>
              <a:spLocks noChangeArrowheads="1"/>
            </p:cNvSpPr>
            <p:nvPr/>
          </p:nvSpPr>
          <p:spPr bwMode="auto">
            <a:xfrm>
              <a:off x="7132040" y="2817124"/>
              <a:ext cx="1724785" cy="339709"/>
            </a:xfrm>
            <a:prstGeom prst="rect">
              <a:avLst/>
            </a:prstGeom>
            <a:solidFill>
              <a:srgbClr val="FFCC99"/>
            </a:solidFill>
            <a:ln w="9525" algn="ctr">
              <a:solidFill>
                <a:schemeClr val="bg2"/>
              </a:solidFill>
              <a:round/>
            </a:ln>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b="1" smtClean="0">
                  <a:solidFill>
                    <a:srgbClr val="2D2015"/>
                  </a:solidFill>
                  <a:latin typeface="+mn-lt"/>
                  <a:ea typeface="+mn-ea"/>
                </a:rPr>
                <a:t>FusionCompute</a:t>
              </a:r>
              <a:endParaRPr lang="zh-CN" altLang="en-US" b="1" smtClean="0">
                <a:solidFill>
                  <a:srgbClr val="2D2015"/>
                </a:solidFill>
                <a:latin typeface="+mn-lt"/>
                <a:ea typeface="+mn-ea"/>
              </a:endParaRPr>
            </a:p>
          </p:txBody>
        </p:sp>
        <p:grpSp>
          <p:nvGrpSpPr>
            <p:cNvPr id="28782" name="组合 42"/>
            <p:cNvGrpSpPr/>
            <p:nvPr/>
          </p:nvGrpSpPr>
          <p:grpSpPr bwMode="auto">
            <a:xfrm>
              <a:off x="5770023" y="1838559"/>
              <a:ext cx="500261" cy="914901"/>
              <a:chOff x="495300" y="1203750"/>
              <a:chExt cx="485775" cy="815181"/>
            </a:xfrm>
          </p:grpSpPr>
          <p:sp>
            <p:nvSpPr>
              <p:cNvPr id="28795" name="Rectangle 8"/>
              <p:cNvSpPr>
                <a:spLocks noChangeArrowheads="1"/>
              </p:cNvSpPr>
              <p:nvPr/>
            </p:nvSpPr>
            <p:spPr bwMode="auto">
              <a:xfrm>
                <a:off x="494965" y="1204384"/>
                <a:ext cx="486552" cy="814695"/>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28796" name="TextBox 170"/>
              <p:cNvSpPr txBox="1">
                <a:spLocks noChangeArrowheads="1"/>
              </p:cNvSpPr>
              <p:nvPr/>
            </p:nvSpPr>
            <p:spPr bwMode="auto">
              <a:xfrm>
                <a:off x="494965" y="1280762"/>
                <a:ext cx="486552" cy="19094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800" smtClean="0">
                    <a:solidFill>
                      <a:srgbClr val="FFFFFF"/>
                    </a:solidFill>
                    <a:latin typeface="+mn-lt"/>
                    <a:ea typeface="+mn-ea"/>
                    <a:cs typeface="Arial" panose="020B0604020202020204" pitchFamily="34" charset="0"/>
                  </a:rPr>
                  <a:t>App</a:t>
                </a:r>
                <a:endParaRPr lang="zh-CN" altLang="en-US" sz="800" smtClean="0">
                  <a:solidFill>
                    <a:srgbClr val="FFFFFF"/>
                  </a:solidFill>
                  <a:latin typeface="+mn-lt"/>
                  <a:ea typeface="+mn-ea"/>
                  <a:cs typeface="Arial" panose="020B0604020202020204" pitchFamily="34" charset="0"/>
                </a:endParaRPr>
              </a:p>
            </p:txBody>
          </p:sp>
          <p:pic>
            <p:nvPicPr>
              <p:cNvPr id="28797" name="图片 104" descr="22222.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83" name="组合 42"/>
            <p:cNvGrpSpPr/>
            <p:nvPr/>
          </p:nvGrpSpPr>
          <p:grpSpPr bwMode="auto">
            <a:xfrm>
              <a:off x="7542431" y="1826945"/>
              <a:ext cx="498357" cy="914901"/>
              <a:chOff x="495300" y="1203750"/>
              <a:chExt cx="485775" cy="815181"/>
            </a:xfrm>
          </p:grpSpPr>
          <p:sp>
            <p:nvSpPr>
              <p:cNvPr id="28792" name="Rectangle 8"/>
              <p:cNvSpPr>
                <a:spLocks noChangeArrowheads="1"/>
              </p:cNvSpPr>
              <p:nvPr/>
            </p:nvSpPr>
            <p:spPr bwMode="auto">
              <a:xfrm>
                <a:off x="495362" y="1203418"/>
                <a:ext cx="485219" cy="816109"/>
              </a:xfrm>
              <a:prstGeom prst="rect">
                <a:avLst/>
              </a:prstGeom>
              <a:gradFill rotWithShape="0">
                <a:gsLst>
                  <a:gs pos="0">
                    <a:srgbClr val="DCDCDC"/>
                  </a:gs>
                  <a:gs pos="100000">
                    <a:srgbClr val="B4B4B4"/>
                  </a:gs>
                </a:gsLst>
                <a:lin ang="5400000"/>
              </a:gradFill>
              <a:ln w="9525" algn="ctr">
                <a:solidFill>
                  <a:srgbClr val="B4B4B4"/>
                </a:solidFill>
                <a:round/>
              </a:ln>
            </p:spPr>
            <p:txBody>
              <a:bodyPr wrap="none" lIns="91391" tIns="45698" rIns="91391" bIns="45698"/>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600" smtClean="0">
                  <a:solidFill>
                    <a:srgbClr val="B2B2B2"/>
                  </a:solidFill>
                  <a:latin typeface="+mn-lt"/>
                  <a:ea typeface="+mn-ea"/>
                  <a:cs typeface="Arial" panose="020B0604020202020204" pitchFamily="34" charset="0"/>
                </a:endParaRPr>
              </a:p>
            </p:txBody>
          </p:sp>
          <p:sp>
            <p:nvSpPr>
              <p:cNvPr id="203" name="TextBox 170"/>
              <p:cNvSpPr txBox="1">
                <a:spLocks noChangeArrowheads="1"/>
              </p:cNvSpPr>
              <p:nvPr/>
            </p:nvSpPr>
            <p:spPr bwMode="auto">
              <a:xfrm>
                <a:off x="495362" y="1279795"/>
                <a:ext cx="485219" cy="192359"/>
              </a:xfrm>
              <a:prstGeom prst="rect">
                <a:avLst/>
              </a:prstGeom>
              <a:solidFill>
                <a:schemeClr val="bg1">
                  <a:lumMod val="65000"/>
                </a:schemeClr>
              </a:solidFill>
              <a:ln w="9525">
                <a:noFill/>
                <a:miter lim="800000"/>
              </a:ln>
            </p:spPr>
            <p:txBody>
              <a:bodyPr lIns="91433" tIns="45717" rIns="91433" bIns="45717">
                <a:spAutoFit/>
              </a:bodyPr>
              <a:lstStyle/>
              <a:p>
                <a:pPr algn="ctr" eaLnBrk="1" hangingPunct="1">
                  <a:defRPr/>
                </a:pPr>
                <a:r>
                  <a:rPr lang="en-US" altLang="zh-CN" sz="800" dirty="0">
                    <a:solidFill>
                      <a:srgbClr val="FFFFFF"/>
                    </a:solidFill>
                    <a:latin typeface="+mn-lt"/>
                    <a:ea typeface="+mn-ea"/>
                    <a:cs typeface="Arial" panose="020B0604020202020204" pitchFamily="34" charset="0"/>
                  </a:rPr>
                  <a:t>App</a:t>
                </a:r>
                <a:endParaRPr lang="zh-CN" altLang="en-US" sz="800" dirty="0">
                  <a:solidFill>
                    <a:srgbClr val="FFFFFF"/>
                  </a:solidFill>
                  <a:latin typeface="+mn-lt"/>
                  <a:ea typeface="+mn-ea"/>
                  <a:cs typeface="Arial" panose="020B0604020202020204" pitchFamily="34" charset="0"/>
                </a:endParaRPr>
              </a:p>
            </p:txBody>
          </p:sp>
          <p:pic>
            <p:nvPicPr>
              <p:cNvPr id="28794" name="图片 153" descr="22222.jpg"/>
              <p:cNvPicPr/>
              <p:nvPr/>
            </p:nvPicPr>
            <p:blipFill>
              <a:blip r:embed="rId1" cstate="print">
                <a:grayscl/>
                <a:extLst>
                  <a:ext uri="{28A0092B-C50C-407E-A947-70E740481C1C}">
                    <a14:useLocalDpi xmlns:a14="http://schemas.microsoft.com/office/drawing/2010/main" val="0"/>
                  </a:ext>
                </a:extLst>
              </a:blip>
              <a:srcRect/>
              <a:stretch>
                <a:fillRect/>
              </a:stretch>
            </p:blipFill>
            <p:spPr bwMode="auto">
              <a:xfrm>
                <a:off x="542925" y="1576388"/>
                <a:ext cx="4032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84" name="组合 204"/>
            <p:cNvGrpSpPr/>
            <p:nvPr/>
          </p:nvGrpSpPr>
          <p:grpSpPr bwMode="auto">
            <a:xfrm>
              <a:off x="6236045" y="2118720"/>
              <a:ext cx="1278228" cy="549378"/>
              <a:chOff x="2042404" y="2501208"/>
              <a:chExt cx="1278228" cy="549378"/>
            </a:xfrm>
          </p:grpSpPr>
          <p:sp>
            <p:nvSpPr>
              <p:cNvPr id="28790" name="TextBox 91"/>
              <p:cNvSpPr txBox="1">
                <a:spLocks noChangeArrowheads="1"/>
              </p:cNvSpPr>
              <p:nvPr/>
            </p:nvSpPr>
            <p:spPr bwMode="auto">
              <a:xfrm>
                <a:off x="2042166" y="2501146"/>
                <a:ext cx="1278305" cy="2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b="1" smtClean="0">
                    <a:solidFill>
                      <a:srgbClr val="2D2015"/>
                    </a:solidFill>
                    <a:latin typeface="+mn-lt"/>
                    <a:ea typeface="+mn-ea"/>
                  </a:rPr>
                  <a:t>数据实时同步</a:t>
                </a:r>
                <a:endParaRPr lang="zh-CN" altLang="en-US" b="1" smtClean="0">
                  <a:solidFill>
                    <a:srgbClr val="2D2015"/>
                  </a:solidFill>
                  <a:latin typeface="+mn-lt"/>
                  <a:ea typeface="+mn-ea"/>
                </a:endParaRPr>
              </a:p>
            </p:txBody>
          </p:sp>
          <p:sp>
            <p:nvSpPr>
              <p:cNvPr id="28791" name="左右箭头 154"/>
              <p:cNvSpPr>
                <a:spLocks noChangeArrowheads="1"/>
              </p:cNvSpPr>
              <p:nvPr/>
            </p:nvSpPr>
            <p:spPr bwMode="auto">
              <a:xfrm>
                <a:off x="2133863" y="2750371"/>
                <a:ext cx="1125476" cy="300024"/>
              </a:xfrm>
              <a:prstGeom prst="leftRightArrow">
                <a:avLst>
                  <a:gd name="adj1" fmla="val 50000"/>
                  <a:gd name="adj2" fmla="val 50523"/>
                </a:avLst>
              </a:pr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z="1800" smtClean="0">
                  <a:solidFill>
                    <a:srgbClr val="B2B2B2"/>
                  </a:solidFill>
                  <a:latin typeface="+mn-lt"/>
                  <a:ea typeface="+mn-ea"/>
                </a:endParaRPr>
              </a:p>
            </p:txBody>
          </p:sp>
        </p:grpSp>
        <p:sp>
          <p:nvSpPr>
            <p:cNvPr id="28785" name="TextBox 159"/>
            <p:cNvSpPr txBox="1">
              <a:spLocks noChangeArrowheads="1"/>
            </p:cNvSpPr>
            <p:nvPr/>
          </p:nvSpPr>
          <p:spPr bwMode="auto">
            <a:xfrm>
              <a:off x="6143017" y="3648934"/>
              <a:ext cx="1778275" cy="30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b="1" dirty="0" smtClean="0">
                  <a:solidFill>
                    <a:srgbClr val="C00000"/>
                  </a:solidFill>
                  <a:latin typeface="+mn-lt"/>
                  <a:ea typeface="+mn-ea"/>
                </a:rPr>
                <a:t>FT(</a:t>
              </a:r>
              <a:r>
                <a:rPr lang="zh-CN" altLang="en-US" sz="1400" b="1" dirty="0" smtClean="0">
                  <a:solidFill>
                    <a:srgbClr val="C00000"/>
                  </a:solidFill>
                  <a:latin typeface="+mn-lt"/>
                  <a:ea typeface="+mn-ea"/>
                </a:rPr>
                <a:t>业务无中断</a:t>
              </a:r>
              <a:r>
                <a:rPr lang="en-US" altLang="zh-CN" sz="1400" b="1" dirty="0" smtClean="0">
                  <a:solidFill>
                    <a:srgbClr val="C00000"/>
                  </a:solidFill>
                  <a:latin typeface="+mn-lt"/>
                  <a:ea typeface="+mn-ea"/>
                </a:rPr>
                <a:t>)</a:t>
              </a:r>
              <a:endParaRPr lang="zh-CN" altLang="en-US" sz="1400" b="1" dirty="0" smtClean="0">
                <a:solidFill>
                  <a:srgbClr val="C00000"/>
                </a:solidFill>
                <a:latin typeface="+mn-lt"/>
                <a:ea typeface="+mn-ea"/>
              </a:endParaRPr>
            </a:p>
          </p:txBody>
        </p:sp>
        <p:sp>
          <p:nvSpPr>
            <p:cNvPr id="28786" name="矩形 208"/>
            <p:cNvSpPr>
              <a:spLocks noChangeArrowheads="1"/>
            </p:cNvSpPr>
            <p:nvPr/>
          </p:nvSpPr>
          <p:spPr bwMode="auto">
            <a:xfrm>
              <a:off x="5354856" y="3842600"/>
              <a:ext cx="560010" cy="30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400" dirty="0" smtClean="0">
                  <a:solidFill>
                    <a:srgbClr val="2D2015"/>
                  </a:solidFill>
                  <a:latin typeface="+mn-lt"/>
                  <a:ea typeface="+mn-ea"/>
                </a:rPr>
                <a:t>服务器</a:t>
              </a:r>
              <a:r>
                <a:rPr lang="en-US" altLang="zh-CN" sz="1400" dirty="0" smtClean="0">
                  <a:solidFill>
                    <a:srgbClr val="2D2015"/>
                  </a:solidFill>
                  <a:latin typeface="+mn-lt"/>
                  <a:ea typeface="+mn-ea"/>
                </a:rPr>
                <a:t>A</a:t>
              </a:r>
              <a:endParaRPr lang="zh-CN" altLang="en-US" sz="1400" dirty="0" smtClean="0">
                <a:solidFill>
                  <a:srgbClr val="2D2015"/>
                </a:solidFill>
                <a:latin typeface="+mn-lt"/>
                <a:ea typeface="+mn-ea"/>
              </a:endParaRPr>
            </a:p>
          </p:txBody>
        </p:sp>
        <p:sp>
          <p:nvSpPr>
            <p:cNvPr id="28787" name="矩形 209"/>
            <p:cNvSpPr>
              <a:spLocks noChangeArrowheads="1"/>
            </p:cNvSpPr>
            <p:nvPr/>
          </p:nvSpPr>
          <p:spPr bwMode="auto">
            <a:xfrm>
              <a:off x="7875444" y="3842600"/>
              <a:ext cx="682272" cy="30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zh-CN" altLang="en-US" sz="1400" smtClean="0">
                  <a:solidFill>
                    <a:srgbClr val="2D2015"/>
                  </a:solidFill>
                  <a:latin typeface="+mn-lt"/>
                  <a:ea typeface="+mn-ea"/>
                </a:rPr>
                <a:t>服务器</a:t>
              </a:r>
              <a:r>
                <a:rPr lang="en-US" altLang="zh-CN" sz="1400" smtClean="0">
                  <a:solidFill>
                    <a:srgbClr val="2D2015"/>
                  </a:solidFill>
                  <a:latin typeface="+mn-lt"/>
                  <a:ea typeface="+mn-ea"/>
                </a:rPr>
                <a:t>A’</a:t>
              </a:r>
              <a:endParaRPr lang="zh-CN" altLang="en-US" sz="1400" smtClean="0">
                <a:solidFill>
                  <a:srgbClr val="2D2015"/>
                </a:solidFill>
                <a:latin typeface="+mn-lt"/>
                <a:ea typeface="+mn-ea"/>
              </a:endParaRPr>
            </a:p>
          </p:txBody>
        </p:sp>
        <p:pic>
          <p:nvPicPr>
            <p:cNvPr id="2878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7505" y="3219123"/>
              <a:ext cx="1741152" cy="31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9" name="Text Box 19"/>
            <p:cNvSpPr txBox="1">
              <a:spLocks noChangeArrowheads="1"/>
            </p:cNvSpPr>
            <p:nvPr/>
          </p:nvSpPr>
          <p:spPr bwMode="auto">
            <a:xfrm>
              <a:off x="6110268" y="3202868"/>
              <a:ext cx="446479" cy="39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77" tIns="41088" rIns="82177" bIns="41088">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nSpc>
                  <a:spcPct val="85000"/>
                </a:lnSpc>
                <a:defRPr/>
              </a:pPr>
              <a:r>
                <a:rPr lang="en-US" altLang="zh-CN" sz="2400" b="1" smtClean="0">
                  <a:solidFill>
                    <a:srgbClr val="FF0000"/>
                  </a:solidFill>
                  <a:latin typeface="+mn-lt"/>
                  <a:ea typeface="+mn-ea"/>
                  <a:cs typeface="Arial" panose="020B0604020202020204" pitchFamily="34" charset="0"/>
                </a:rPr>
                <a:t>X</a:t>
              </a:r>
              <a:endParaRPr lang="en-US" altLang="zh-CN" sz="2400" b="1" smtClean="0">
                <a:solidFill>
                  <a:srgbClr val="FF0000"/>
                </a:solidFill>
                <a:latin typeface="+mn-lt"/>
                <a:ea typeface="+mn-ea"/>
                <a:cs typeface="Arial" panose="020B0604020202020204" pitchFamily="34" charset="0"/>
              </a:endParaRPr>
            </a:p>
          </p:txBody>
        </p:sp>
      </p:grpSp>
      <p:grpSp>
        <p:nvGrpSpPr>
          <p:cNvPr id="28675" name="组合 267"/>
          <p:cNvGrpSpPr/>
          <p:nvPr/>
        </p:nvGrpSpPr>
        <p:grpSpPr bwMode="auto">
          <a:xfrm>
            <a:off x="967740" y="1194077"/>
            <a:ext cx="3492500" cy="2663825"/>
            <a:chOff x="467544" y="1268760"/>
            <a:chExt cx="3595625" cy="2952328"/>
          </a:xfrm>
        </p:grpSpPr>
        <p:sp>
          <p:nvSpPr>
            <p:cNvPr id="28728" name="AutoShape 57"/>
            <p:cNvSpPr>
              <a:spLocks noChangeAspect="1" noChangeArrowheads="1"/>
            </p:cNvSpPr>
            <p:nvPr/>
          </p:nvSpPr>
          <p:spPr bwMode="auto">
            <a:xfrm>
              <a:off x="511673" y="1268760"/>
              <a:ext cx="3551496" cy="2952328"/>
            </a:xfrm>
            <a:prstGeom prst="roundRect">
              <a:avLst>
                <a:gd name="adj" fmla="val 426"/>
              </a:avLst>
            </a:prstGeom>
            <a:noFill/>
            <a:ln w="12700" algn="ctr">
              <a:solidFill>
                <a:srgbClr val="99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729" name="Rectangle 58"/>
            <p:cNvSpPr>
              <a:spLocks noChangeAspect="1" noChangeArrowheads="1"/>
            </p:cNvSpPr>
            <p:nvPr/>
          </p:nvSpPr>
          <p:spPr bwMode="auto">
            <a:xfrm>
              <a:off x="467544" y="3744282"/>
              <a:ext cx="3191935" cy="32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b="1" dirty="0" smtClean="0">
                  <a:solidFill>
                    <a:srgbClr val="A50021"/>
                  </a:solidFill>
                  <a:latin typeface="+mn-lt"/>
                  <a:ea typeface="+mn-ea"/>
                </a:rPr>
                <a:t>节点故障时，在其他节点拉起虚拟机并启动</a:t>
              </a:r>
              <a:endParaRPr lang="zh-CN" altLang="en-US" sz="1200" b="1" dirty="0" smtClean="0">
                <a:solidFill>
                  <a:srgbClr val="A50021"/>
                </a:solidFill>
                <a:latin typeface="+mn-lt"/>
                <a:ea typeface="+mn-ea"/>
              </a:endParaRPr>
            </a:p>
          </p:txBody>
        </p:sp>
        <p:grpSp>
          <p:nvGrpSpPr>
            <p:cNvPr id="28730" name="Group 59"/>
            <p:cNvGrpSpPr>
              <a:grpSpLocks noChangeAspect="1"/>
            </p:cNvGrpSpPr>
            <p:nvPr/>
          </p:nvGrpSpPr>
          <p:grpSpPr bwMode="auto">
            <a:xfrm>
              <a:off x="1053536" y="1446534"/>
              <a:ext cx="355964" cy="723797"/>
              <a:chOff x="2071" y="2644"/>
              <a:chExt cx="281" cy="379"/>
            </a:xfrm>
          </p:grpSpPr>
          <p:pic>
            <p:nvPicPr>
              <p:cNvPr id="28776" name="Picture 60"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7"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31" name="Group 62"/>
            <p:cNvGrpSpPr>
              <a:grpSpLocks noChangeAspect="1"/>
            </p:cNvGrpSpPr>
            <p:nvPr/>
          </p:nvGrpSpPr>
          <p:grpSpPr bwMode="auto">
            <a:xfrm>
              <a:off x="632033" y="1461349"/>
              <a:ext cx="352109" cy="725913"/>
              <a:chOff x="2071" y="2644"/>
              <a:chExt cx="281" cy="379"/>
            </a:xfrm>
          </p:grpSpPr>
          <p:pic>
            <p:nvPicPr>
              <p:cNvPr id="28774" name="Picture 6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5" name="Picture 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32" name="AutoShape 65"/>
            <p:cNvSpPr>
              <a:spLocks noChangeAspect="1" noChangeArrowheads="1"/>
            </p:cNvSpPr>
            <p:nvPr/>
          </p:nvSpPr>
          <p:spPr bwMode="auto">
            <a:xfrm>
              <a:off x="568875" y="1476373"/>
              <a:ext cx="2219481" cy="939537"/>
            </a:xfrm>
            <a:prstGeom prst="roundRect">
              <a:avLst>
                <a:gd name="adj" fmla="val 5106"/>
              </a:avLst>
            </a:prstGeom>
            <a:noFill/>
            <a:ln w="12700"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733" name="Rectangle 66"/>
            <p:cNvSpPr>
              <a:spLocks noChangeAspect="1" noChangeArrowheads="1"/>
            </p:cNvSpPr>
            <p:nvPr/>
          </p:nvSpPr>
          <p:spPr bwMode="auto">
            <a:xfrm>
              <a:off x="915363" y="2055227"/>
              <a:ext cx="1938369" cy="36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dirty="0" smtClean="0">
                  <a:solidFill>
                    <a:srgbClr val="FF9900"/>
                  </a:solidFill>
                  <a:latin typeface="+mn-lt"/>
                  <a:ea typeface="+mn-ea"/>
                </a:rPr>
                <a:t>工作域（</a:t>
              </a:r>
              <a:r>
                <a:rPr lang="en-US" altLang="zh-CN" sz="1400" b="1" dirty="0" smtClean="0">
                  <a:solidFill>
                    <a:srgbClr val="FF9900"/>
                  </a:solidFill>
                  <a:latin typeface="+mn-lt"/>
                  <a:ea typeface="+mn-ea"/>
                </a:rPr>
                <a:t>CPU</a:t>
              </a:r>
              <a:r>
                <a:rPr lang="zh-CN" altLang="en-US" sz="1400" b="1" dirty="0" smtClean="0">
                  <a:solidFill>
                    <a:srgbClr val="FF9900"/>
                  </a:solidFill>
                  <a:latin typeface="+mn-lt"/>
                  <a:ea typeface="+mn-ea"/>
                </a:rPr>
                <a:t>：</a:t>
              </a:r>
              <a:r>
                <a:rPr lang="en-US" altLang="zh-CN" sz="1400" b="1" dirty="0" smtClean="0">
                  <a:solidFill>
                    <a:srgbClr val="FF9900"/>
                  </a:solidFill>
                  <a:latin typeface="+mn-lt"/>
                  <a:ea typeface="+mn-ea"/>
                </a:rPr>
                <a:t>25</a:t>
              </a:r>
              <a:r>
                <a:rPr lang="zh-CN" altLang="en-US" sz="1400" b="1" dirty="0" smtClean="0">
                  <a:solidFill>
                    <a:srgbClr val="FF9900"/>
                  </a:solidFill>
                  <a:latin typeface="+mn-lt"/>
                  <a:ea typeface="+mn-ea"/>
                </a:rPr>
                <a:t>％）</a:t>
              </a:r>
              <a:endParaRPr lang="zh-CN" altLang="en-US" sz="1400" b="1" dirty="0" smtClean="0">
                <a:solidFill>
                  <a:srgbClr val="FF9900"/>
                </a:solidFill>
                <a:latin typeface="+mn-lt"/>
                <a:ea typeface="+mn-ea"/>
              </a:endParaRPr>
            </a:p>
          </p:txBody>
        </p:sp>
        <p:sp>
          <p:nvSpPr>
            <p:cNvPr id="28734" name="Rectangle 67"/>
            <p:cNvSpPr>
              <a:spLocks noChangeAspect="1" noChangeArrowheads="1"/>
            </p:cNvSpPr>
            <p:nvPr/>
          </p:nvSpPr>
          <p:spPr bwMode="auto">
            <a:xfrm>
              <a:off x="668573" y="1323303"/>
              <a:ext cx="277844" cy="34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1</a:t>
              </a:r>
              <a:endParaRPr lang="en-US" altLang="zh-CN" sz="1300" b="1" smtClean="0">
                <a:solidFill>
                  <a:srgbClr val="0066FF"/>
                </a:solidFill>
                <a:latin typeface="+mn-lt"/>
                <a:ea typeface="+mn-ea"/>
              </a:endParaRPr>
            </a:p>
          </p:txBody>
        </p:sp>
        <p:sp>
          <p:nvSpPr>
            <p:cNvPr id="28735" name="Rectangle 68"/>
            <p:cNvSpPr>
              <a:spLocks noChangeAspect="1" noChangeArrowheads="1"/>
            </p:cNvSpPr>
            <p:nvPr/>
          </p:nvSpPr>
          <p:spPr bwMode="auto">
            <a:xfrm>
              <a:off x="1119660" y="1323303"/>
              <a:ext cx="277844" cy="34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2</a:t>
              </a:r>
              <a:endParaRPr lang="en-US" altLang="zh-CN" sz="1300" b="1" smtClean="0">
                <a:solidFill>
                  <a:srgbClr val="0066FF"/>
                </a:solidFill>
                <a:latin typeface="+mn-lt"/>
                <a:ea typeface="+mn-ea"/>
              </a:endParaRPr>
            </a:p>
          </p:txBody>
        </p:sp>
        <p:grpSp>
          <p:nvGrpSpPr>
            <p:cNvPr id="28736" name="Group 69"/>
            <p:cNvGrpSpPr>
              <a:grpSpLocks noChangeAspect="1"/>
            </p:cNvGrpSpPr>
            <p:nvPr/>
          </p:nvGrpSpPr>
          <p:grpSpPr bwMode="auto">
            <a:xfrm>
              <a:off x="1491745" y="1452883"/>
              <a:ext cx="354679" cy="721680"/>
              <a:chOff x="2071" y="2644"/>
              <a:chExt cx="281" cy="379"/>
            </a:xfrm>
          </p:grpSpPr>
          <p:pic>
            <p:nvPicPr>
              <p:cNvPr id="28772" name="Picture 70"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3"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37" name="Rectangle 72"/>
            <p:cNvSpPr>
              <a:spLocks noChangeAspect="1" noChangeArrowheads="1"/>
            </p:cNvSpPr>
            <p:nvPr/>
          </p:nvSpPr>
          <p:spPr bwMode="auto">
            <a:xfrm>
              <a:off x="1570748" y="1323303"/>
              <a:ext cx="277844" cy="34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3</a:t>
              </a:r>
              <a:endParaRPr lang="en-US" altLang="zh-CN" sz="1300" b="1" smtClean="0">
                <a:solidFill>
                  <a:srgbClr val="0066FF"/>
                </a:solidFill>
                <a:latin typeface="+mn-lt"/>
                <a:ea typeface="+mn-ea"/>
              </a:endParaRPr>
            </a:p>
          </p:txBody>
        </p:sp>
        <p:grpSp>
          <p:nvGrpSpPr>
            <p:cNvPr id="28738" name="Group 73"/>
            <p:cNvGrpSpPr>
              <a:grpSpLocks noChangeAspect="1"/>
            </p:cNvGrpSpPr>
            <p:nvPr/>
          </p:nvGrpSpPr>
          <p:grpSpPr bwMode="auto">
            <a:xfrm>
              <a:off x="1942804" y="1488862"/>
              <a:ext cx="354679" cy="721680"/>
              <a:chOff x="2071" y="2644"/>
              <a:chExt cx="281" cy="379"/>
            </a:xfrm>
          </p:grpSpPr>
          <p:pic>
            <p:nvPicPr>
              <p:cNvPr id="28770" name="Picture 74"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1"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39" name="Rectangle 76"/>
            <p:cNvSpPr>
              <a:spLocks noChangeAspect="1" noChangeArrowheads="1"/>
            </p:cNvSpPr>
            <p:nvPr/>
          </p:nvSpPr>
          <p:spPr bwMode="auto">
            <a:xfrm>
              <a:off x="2021835" y="1358492"/>
              <a:ext cx="279478" cy="34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4</a:t>
              </a:r>
              <a:endParaRPr lang="en-US" altLang="zh-CN" sz="1300" b="1" smtClean="0">
                <a:solidFill>
                  <a:srgbClr val="0066FF"/>
                </a:solidFill>
                <a:latin typeface="+mn-lt"/>
                <a:ea typeface="+mn-ea"/>
              </a:endParaRPr>
            </a:p>
          </p:txBody>
        </p:sp>
        <p:grpSp>
          <p:nvGrpSpPr>
            <p:cNvPr id="28740" name="Group 77"/>
            <p:cNvGrpSpPr>
              <a:grpSpLocks noChangeAspect="1"/>
            </p:cNvGrpSpPr>
            <p:nvPr/>
          </p:nvGrpSpPr>
          <p:grpSpPr bwMode="auto">
            <a:xfrm>
              <a:off x="2399004" y="1488862"/>
              <a:ext cx="355964" cy="721680"/>
              <a:chOff x="2071" y="2644"/>
              <a:chExt cx="281" cy="379"/>
            </a:xfrm>
          </p:grpSpPr>
          <p:pic>
            <p:nvPicPr>
              <p:cNvPr id="28768" name="Picture 78"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9"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41" name="Rectangle 80"/>
            <p:cNvSpPr>
              <a:spLocks noChangeAspect="1" noChangeArrowheads="1"/>
            </p:cNvSpPr>
            <p:nvPr/>
          </p:nvSpPr>
          <p:spPr bwMode="auto">
            <a:xfrm>
              <a:off x="2479460" y="1358492"/>
              <a:ext cx="279478" cy="34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5</a:t>
              </a:r>
              <a:endParaRPr lang="en-US" altLang="zh-CN" sz="1300" b="1" smtClean="0">
                <a:solidFill>
                  <a:srgbClr val="0066FF"/>
                </a:solidFill>
                <a:latin typeface="+mn-lt"/>
                <a:ea typeface="+mn-ea"/>
              </a:endParaRPr>
            </a:p>
          </p:txBody>
        </p:sp>
        <p:sp>
          <p:nvSpPr>
            <p:cNvPr id="28742" name="AutoShape 81"/>
            <p:cNvSpPr>
              <a:spLocks noChangeAspect="1" noChangeArrowheads="1"/>
            </p:cNvSpPr>
            <p:nvPr/>
          </p:nvSpPr>
          <p:spPr bwMode="auto">
            <a:xfrm rot="4410476" flipV="1">
              <a:off x="1870202" y="2185582"/>
              <a:ext cx="265675" cy="8318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3 h 21600"/>
                <a:gd name="T14" fmla="*/ 18252 w 21600"/>
                <a:gd name="T15" fmla="*/ 9234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99CC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p>
              <a:pPr>
                <a:defRPr/>
              </a:pPr>
              <a:endParaRPr lang="en-US">
                <a:latin typeface="+mn-lt"/>
                <a:ea typeface="+mn-ea"/>
              </a:endParaRPr>
            </a:p>
          </p:txBody>
        </p:sp>
        <p:grpSp>
          <p:nvGrpSpPr>
            <p:cNvPr id="28743" name="Group 82"/>
            <p:cNvGrpSpPr>
              <a:grpSpLocks noChangeAspect="1"/>
            </p:cNvGrpSpPr>
            <p:nvPr/>
          </p:nvGrpSpPr>
          <p:grpSpPr bwMode="auto">
            <a:xfrm>
              <a:off x="1053536" y="2767146"/>
              <a:ext cx="355964" cy="721680"/>
              <a:chOff x="2071" y="2644"/>
              <a:chExt cx="281" cy="379"/>
            </a:xfrm>
          </p:grpSpPr>
          <p:pic>
            <p:nvPicPr>
              <p:cNvPr id="28766" name="Picture 8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7" name="Picture 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44" name="Group 85"/>
            <p:cNvGrpSpPr>
              <a:grpSpLocks noChangeAspect="1"/>
            </p:cNvGrpSpPr>
            <p:nvPr/>
          </p:nvGrpSpPr>
          <p:grpSpPr bwMode="auto">
            <a:xfrm>
              <a:off x="632033" y="2781960"/>
              <a:ext cx="352109" cy="723797"/>
              <a:chOff x="2071" y="2644"/>
              <a:chExt cx="281" cy="379"/>
            </a:xfrm>
          </p:grpSpPr>
          <p:pic>
            <p:nvPicPr>
              <p:cNvPr id="28764" name="Picture 86"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5" name="Picture 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45" name="AutoShape 88"/>
            <p:cNvSpPr>
              <a:spLocks noChangeAspect="1" noChangeArrowheads="1"/>
            </p:cNvSpPr>
            <p:nvPr/>
          </p:nvSpPr>
          <p:spPr bwMode="auto">
            <a:xfrm>
              <a:off x="568875" y="2792429"/>
              <a:ext cx="2219481" cy="941297"/>
            </a:xfrm>
            <a:prstGeom prst="roundRect">
              <a:avLst>
                <a:gd name="adj" fmla="val 5106"/>
              </a:avLst>
            </a:prstGeom>
            <a:noFill/>
            <a:ln w="12700"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746" name="Rectangle 89"/>
            <p:cNvSpPr>
              <a:spLocks noChangeAspect="1" noChangeArrowheads="1"/>
            </p:cNvSpPr>
            <p:nvPr/>
          </p:nvSpPr>
          <p:spPr bwMode="auto">
            <a:xfrm>
              <a:off x="944782" y="3399434"/>
              <a:ext cx="1938369" cy="36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dirty="0" smtClean="0">
                  <a:solidFill>
                    <a:srgbClr val="FF9900"/>
                  </a:solidFill>
                  <a:latin typeface="+mn-lt"/>
                  <a:ea typeface="+mn-ea"/>
                </a:rPr>
                <a:t>工作域（</a:t>
              </a:r>
              <a:r>
                <a:rPr lang="en-US" altLang="zh-CN" sz="1400" b="1" dirty="0" smtClean="0">
                  <a:solidFill>
                    <a:srgbClr val="FF9900"/>
                  </a:solidFill>
                  <a:latin typeface="+mn-lt"/>
                  <a:ea typeface="+mn-ea"/>
                </a:rPr>
                <a:t>CPU</a:t>
              </a:r>
              <a:r>
                <a:rPr lang="zh-CN" altLang="en-US" sz="1400" b="1" dirty="0" smtClean="0">
                  <a:solidFill>
                    <a:srgbClr val="FF9900"/>
                  </a:solidFill>
                  <a:latin typeface="+mn-lt"/>
                  <a:ea typeface="+mn-ea"/>
                </a:rPr>
                <a:t>：</a:t>
              </a:r>
              <a:r>
                <a:rPr lang="en-US" altLang="zh-CN" sz="1400" b="1" dirty="0" smtClean="0">
                  <a:solidFill>
                    <a:srgbClr val="FF9900"/>
                  </a:solidFill>
                  <a:latin typeface="+mn-lt"/>
                  <a:ea typeface="+mn-ea"/>
                </a:rPr>
                <a:t>30</a:t>
              </a:r>
              <a:r>
                <a:rPr lang="zh-CN" altLang="en-US" sz="1400" b="1" dirty="0" smtClean="0">
                  <a:solidFill>
                    <a:srgbClr val="FF9900"/>
                  </a:solidFill>
                  <a:latin typeface="+mn-lt"/>
                  <a:ea typeface="+mn-ea"/>
                </a:rPr>
                <a:t>％）</a:t>
              </a:r>
              <a:endParaRPr lang="zh-CN" altLang="en-US" sz="1400" b="1" dirty="0" smtClean="0">
                <a:solidFill>
                  <a:srgbClr val="FF9900"/>
                </a:solidFill>
                <a:latin typeface="+mn-lt"/>
                <a:ea typeface="+mn-ea"/>
              </a:endParaRPr>
            </a:p>
          </p:txBody>
        </p:sp>
        <p:sp>
          <p:nvSpPr>
            <p:cNvPr id="28747" name="Rectangle 90"/>
            <p:cNvSpPr>
              <a:spLocks noChangeAspect="1" noChangeArrowheads="1"/>
            </p:cNvSpPr>
            <p:nvPr/>
          </p:nvSpPr>
          <p:spPr bwMode="auto">
            <a:xfrm>
              <a:off x="668573" y="2637599"/>
              <a:ext cx="277844" cy="3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1</a:t>
              </a:r>
              <a:endParaRPr lang="en-US" altLang="zh-CN" sz="1300" b="1" smtClean="0">
                <a:solidFill>
                  <a:srgbClr val="0066FF"/>
                </a:solidFill>
                <a:latin typeface="+mn-lt"/>
                <a:ea typeface="+mn-ea"/>
              </a:endParaRPr>
            </a:p>
          </p:txBody>
        </p:sp>
        <p:sp>
          <p:nvSpPr>
            <p:cNvPr id="28748" name="Rectangle 91"/>
            <p:cNvSpPr>
              <a:spLocks noChangeAspect="1" noChangeArrowheads="1"/>
            </p:cNvSpPr>
            <p:nvPr/>
          </p:nvSpPr>
          <p:spPr bwMode="auto">
            <a:xfrm>
              <a:off x="1119660" y="2637599"/>
              <a:ext cx="277844" cy="3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2</a:t>
              </a:r>
              <a:endParaRPr lang="en-US" altLang="zh-CN" sz="1300" b="1" smtClean="0">
                <a:solidFill>
                  <a:srgbClr val="0066FF"/>
                </a:solidFill>
                <a:latin typeface="+mn-lt"/>
                <a:ea typeface="+mn-ea"/>
              </a:endParaRPr>
            </a:p>
          </p:txBody>
        </p:sp>
        <p:grpSp>
          <p:nvGrpSpPr>
            <p:cNvPr id="28749" name="Group 92"/>
            <p:cNvGrpSpPr>
              <a:grpSpLocks noChangeAspect="1"/>
            </p:cNvGrpSpPr>
            <p:nvPr/>
          </p:nvGrpSpPr>
          <p:grpSpPr bwMode="auto">
            <a:xfrm>
              <a:off x="1491745" y="2773495"/>
              <a:ext cx="354679" cy="721680"/>
              <a:chOff x="2071" y="2644"/>
              <a:chExt cx="281" cy="379"/>
            </a:xfrm>
          </p:grpSpPr>
          <p:pic>
            <p:nvPicPr>
              <p:cNvPr id="28762" name="Picture 9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3" name="Picture 9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50" name="Rectangle 95"/>
            <p:cNvSpPr>
              <a:spLocks noChangeAspect="1" noChangeArrowheads="1"/>
            </p:cNvSpPr>
            <p:nvPr/>
          </p:nvSpPr>
          <p:spPr bwMode="auto">
            <a:xfrm>
              <a:off x="1570748" y="2637599"/>
              <a:ext cx="277844" cy="3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3</a:t>
              </a:r>
              <a:endParaRPr lang="en-US" altLang="zh-CN" sz="1300" b="1" smtClean="0">
                <a:solidFill>
                  <a:srgbClr val="0066FF"/>
                </a:solidFill>
                <a:latin typeface="+mn-lt"/>
                <a:ea typeface="+mn-ea"/>
              </a:endParaRPr>
            </a:p>
          </p:txBody>
        </p:sp>
        <p:grpSp>
          <p:nvGrpSpPr>
            <p:cNvPr id="28751" name="Group 96"/>
            <p:cNvGrpSpPr>
              <a:grpSpLocks noChangeAspect="1"/>
            </p:cNvGrpSpPr>
            <p:nvPr/>
          </p:nvGrpSpPr>
          <p:grpSpPr bwMode="auto">
            <a:xfrm>
              <a:off x="1942804" y="2807356"/>
              <a:ext cx="354679" cy="721680"/>
              <a:chOff x="2071" y="2644"/>
              <a:chExt cx="281" cy="379"/>
            </a:xfrm>
          </p:grpSpPr>
          <p:pic>
            <p:nvPicPr>
              <p:cNvPr id="28760" name="Picture 97"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1"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52" name="Rectangle 99"/>
            <p:cNvSpPr>
              <a:spLocks noChangeAspect="1" noChangeArrowheads="1"/>
            </p:cNvSpPr>
            <p:nvPr/>
          </p:nvSpPr>
          <p:spPr bwMode="auto">
            <a:xfrm>
              <a:off x="2021835" y="2672787"/>
              <a:ext cx="279478" cy="34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4</a:t>
              </a:r>
              <a:endParaRPr lang="en-US" altLang="zh-CN" sz="1300" b="1" smtClean="0">
                <a:solidFill>
                  <a:srgbClr val="0066FF"/>
                </a:solidFill>
                <a:latin typeface="+mn-lt"/>
                <a:ea typeface="+mn-ea"/>
              </a:endParaRPr>
            </a:p>
          </p:txBody>
        </p:sp>
        <p:sp>
          <p:nvSpPr>
            <p:cNvPr id="143" name="Rectangle 100"/>
            <p:cNvSpPr>
              <a:spLocks noChangeAspect="1" noChangeArrowheads="1"/>
            </p:cNvSpPr>
            <p:nvPr/>
          </p:nvSpPr>
          <p:spPr bwMode="auto">
            <a:xfrm>
              <a:off x="2399375" y="1478133"/>
              <a:ext cx="362831" cy="605245"/>
            </a:xfrm>
            <a:prstGeom prst="rect">
              <a:avLst/>
            </a:prstGeom>
            <a:noFill/>
            <a:ln w="9525" algn="ctr">
              <a:noFill/>
              <a:miter lim="800000"/>
            </a:ln>
            <a:effectLst/>
          </p:spPr>
          <p:txBody>
            <a:bodyPr wrap="none" lIns="87758" tIns="43881" rIns="87758" bIns="43881">
              <a:spAutoFit/>
            </a:bodyPr>
            <a:lstStyle/>
            <a:p>
              <a:pPr defTabSz="877570" eaLnBrk="1" hangingPunct="1">
                <a:lnSpc>
                  <a:spcPct val="110000"/>
                </a:lnSpc>
                <a:buClr>
                  <a:schemeClr val="bg1"/>
                </a:buClr>
                <a:buFont typeface="Wingdings" panose="05000000000000000000" pitchFamily="2" charset="2"/>
                <a:buNone/>
                <a:defRPr/>
              </a:pPr>
              <a:r>
                <a:rPr lang="en-US" altLang="zh-CN" sz="2700" b="1" dirty="0">
                  <a:solidFill>
                    <a:srgbClr val="FF3300"/>
                  </a:solidFill>
                  <a:effectLst>
                    <a:outerShdw blurRad="38100" dist="38100" dir="2700000" algn="tl">
                      <a:srgbClr val="C0C0C0"/>
                    </a:outerShdw>
                  </a:effectLst>
                  <a:latin typeface="+mn-lt"/>
                  <a:ea typeface="+mn-ea"/>
                </a:rPr>
                <a:t>X</a:t>
              </a:r>
              <a:endParaRPr lang="en-US" altLang="zh-CN" sz="2700" b="1" dirty="0">
                <a:solidFill>
                  <a:srgbClr val="FF3300"/>
                </a:solidFill>
                <a:effectLst>
                  <a:outerShdw blurRad="38100" dist="38100" dir="2700000" algn="tl">
                    <a:srgbClr val="C0C0C0"/>
                  </a:outerShdw>
                </a:effectLst>
                <a:latin typeface="+mn-lt"/>
                <a:ea typeface="+mn-ea"/>
              </a:endParaRPr>
            </a:p>
          </p:txBody>
        </p:sp>
        <p:pic>
          <p:nvPicPr>
            <p:cNvPr id="28754" name="Picture 181"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5126" y="2830637"/>
              <a:ext cx="354679" cy="71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5" name="AutoShape 183"/>
            <p:cNvSpPr>
              <a:spLocks noChangeAspect="1" noChangeArrowheads="1"/>
            </p:cNvSpPr>
            <p:nvPr/>
          </p:nvSpPr>
          <p:spPr bwMode="auto">
            <a:xfrm>
              <a:off x="3005729" y="2825858"/>
              <a:ext cx="941400" cy="932499"/>
            </a:xfrm>
            <a:prstGeom prst="roundRect">
              <a:avLst>
                <a:gd name="adj" fmla="val 5106"/>
              </a:avLst>
            </a:prstGeom>
            <a:noFill/>
            <a:ln w="12700" algn="ctr">
              <a:solidFill>
                <a:srgbClr val="99CC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756" name="Rectangle 184"/>
            <p:cNvSpPr>
              <a:spLocks noChangeAspect="1" noChangeArrowheads="1"/>
            </p:cNvSpPr>
            <p:nvPr/>
          </p:nvSpPr>
          <p:spPr bwMode="auto">
            <a:xfrm>
              <a:off x="3203488" y="3399434"/>
              <a:ext cx="552419" cy="36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smtClean="0">
                  <a:solidFill>
                    <a:srgbClr val="A50021"/>
                  </a:solidFill>
                  <a:latin typeface="+mn-lt"/>
                  <a:ea typeface="+mn-ea"/>
                </a:rPr>
                <a:t>维修</a:t>
              </a:r>
              <a:endParaRPr lang="zh-CN" altLang="en-US" sz="1400" b="1" smtClean="0">
                <a:solidFill>
                  <a:srgbClr val="A50021"/>
                </a:solidFill>
                <a:latin typeface="+mn-lt"/>
                <a:ea typeface="+mn-ea"/>
              </a:endParaRPr>
            </a:p>
          </p:txBody>
        </p:sp>
        <p:sp>
          <p:nvSpPr>
            <p:cNvPr id="28757" name="Rectangle 185"/>
            <p:cNvSpPr>
              <a:spLocks noChangeAspect="1" noChangeArrowheads="1"/>
            </p:cNvSpPr>
            <p:nvPr/>
          </p:nvSpPr>
          <p:spPr bwMode="auto">
            <a:xfrm>
              <a:off x="3427398" y="2679825"/>
              <a:ext cx="279478" cy="3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5</a:t>
              </a:r>
              <a:endParaRPr lang="en-US" altLang="zh-CN" sz="1300" b="1" smtClean="0">
                <a:solidFill>
                  <a:srgbClr val="0066FF"/>
                </a:solidFill>
                <a:latin typeface="+mn-lt"/>
                <a:ea typeface="+mn-ea"/>
              </a:endParaRPr>
            </a:p>
          </p:txBody>
        </p:sp>
        <p:sp>
          <p:nvSpPr>
            <p:cNvPr id="148" name="Rectangle 186"/>
            <p:cNvSpPr>
              <a:spLocks noChangeAspect="1" noChangeArrowheads="1"/>
            </p:cNvSpPr>
            <p:nvPr/>
          </p:nvSpPr>
          <p:spPr bwMode="auto">
            <a:xfrm>
              <a:off x="3311357" y="2959575"/>
              <a:ext cx="362831" cy="605245"/>
            </a:xfrm>
            <a:prstGeom prst="rect">
              <a:avLst/>
            </a:prstGeom>
            <a:noFill/>
            <a:ln w="9525" algn="ctr">
              <a:noFill/>
              <a:miter lim="800000"/>
            </a:ln>
            <a:effectLst/>
          </p:spPr>
          <p:txBody>
            <a:bodyPr wrap="none" lIns="87758" tIns="43881" rIns="87758" bIns="43881">
              <a:spAutoFit/>
            </a:bodyPr>
            <a:lstStyle/>
            <a:p>
              <a:pPr defTabSz="877570" eaLnBrk="1" hangingPunct="1">
                <a:lnSpc>
                  <a:spcPct val="110000"/>
                </a:lnSpc>
                <a:buClr>
                  <a:schemeClr val="bg1"/>
                </a:buClr>
                <a:buFont typeface="Wingdings" panose="05000000000000000000" pitchFamily="2" charset="2"/>
                <a:buNone/>
                <a:defRPr/>
              </a:pPr>
              <a:r>
                <a:rPr lang="en-US" altLang="zh-CN" sz="2700" b="1" dirty="0">
                  <a:solidFill>
                    <a:srgbClr val="FF3300"/>
                  </a:solidFill>
                  <a:effectLst>
                    <a:outerShdw blurRad="38100" dist="38100" dir="2700000" algn="tl">
                      <a:srgbClr val="C0C0C0"/>
                    </a:outerShdw>
                  </a:effectLst>
                  <a:latin typeface="+mn-lt"/>
                  <a:ea typeface="+mn-ea"/>
                </a:rPr>
                <a:t>X</a:t>
              </a:r>
              <a:endParaRPr lang="en-US" altLang="zh-CN" sz="2700" b="1" dirty="0">
                <a:solidFill>
                  <a:srgbClr val="FF3300"/>
                </a:solidFill>
                <a:effectLst>
                  <a:outerShdw blurRad="38100" dist="38100" dir="2700000" algn="tl">
                    <a:srgbClr val="C0C0C0"/>
                  </a:outerShdw>
                </a:effectLst>
                <a:latin typeface="+mn-lt"/>
                <a:ea typeface="+mn-ea"/>
              </a:endParaRPr>
            </a:p>
          </p:txBody>
        </p:sp>
        <p:sp>
          <p:nvSpPr>
            <p:cNvPr id="28759" name="矩形 213"/>
            <p:cNvSpPr>
              <a:spLocks noChangeArrowheads="1"/>
            </p:cNvSpPr>
            <p:nvPr/>
          </p:nvSpPr>
          <p:spPr bwMode="auto">
            <a:xfrm>
              <a:off x="2016932" y="2456378"/>
              <a:ext cx="653750" cy="34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smtClean="0">
                  <a:solidFill>
                    <a:srgbClr val="2D2015"/>
                  </a:solidFill>
                  <a:latin typeface="+mn-lt"/>
                  <a:ea typeface="+mn-ea"/>
                </a:rPr>
                <a:t>VM HA</a:t>
              </a:r>
              <a:endParaRPr lang="zh-CN" altLang="en-US" sz="1400" smtClean="0">
                <a:solidFill>
                  <a:srgbClr val="2D2015"/>
                </a:solidFill>
                <a:latin typeface="+mn-lt"/>
                <a:ea typeface="+mn-ea"/>
              </a:endParaRPr>
            </a:p>
          </p:txBody>
        </p:sp>
      </p:grpSp>
      <p:grpSp>
        <p:nvGrpSpPr>
          <p:cNvPr id="28676" name="组合 268"/>
          <p:cNvGrpSpPr/>
          <p:nvPr/>
        </p:nvGrpSpPr>
        <p:grpSpPr bwMode="auto">
          <a:xfrm>
            <a:off x="4759325" y="1161057"/>
            <a:ext cx="3411538" cy="2725738"/>
            <a:chOff x="4759709" y="1016732"/>
            <a:chExt cx="3666970" cy="3025255"/>
          </a:xfrm>
        </p:grpSpPr>
        <p:sp>
          <p:nvSpPr>
            <p:cNvPr id="28678" name="AutoShape 57"/>
            <p:cNvSpPr>
              <a:spLocks noChangeAspect="1" noChangeArrowheads="1"/>
            </p:cNvSpPr>
            <p:nvPr/>
          </p:nvSpPr>
          <p:spPr bwMode="auto">
            <a:xfrm>
              <a:off x="4759709" y="1016732"/>
              <a:ext cx="3552643" cy="2953015"/>
            </a:xfrm>
            <a:prstGeom prst="roundRect">
              <a:avLst>
                <a:gd name="adj" fmla="val 426"/>
              </a:avLst>
            </a:prstGeom>
            <a:noFill/>
            <a:ln w="12700" algn="ctr">
              <a:solidFill>
                <a:srgbClr val="99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679" name="Rectangle 58"/>
            <p:cNvSpPr>
              <a:spLocks noChangeAspect="1" noChangeArrowheads="1"/>
            </p:cNvSpPr>
            <p:nvPr/>
          </p:nvSpPr>
          <p:spPr bwMode="auto">
            <a:xfrm>
              <a:off x="4950821" y="3492261"/>
              <a:ext cx="3475858" cy="54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200" b="1" dirty="0" smtClean="0">
                  <a:solidFill>
                    <a:srgbClr val="A50021"/>
                  </a:solidFill>
                  <a:latin typeface="+mn-lt"/>
                  <a:ea typeface="+mn-ea"/>
                </a:rPr>
                <a:t>节点计划内检修时，将</a:t>
              </a:r>
              <a:r>
                <a:rPr lang="en-US" altLang="zh-CN" sz="1200" b="1" dirty="0" smtClean="0">
                  <a:solidFill>
                    <a:srgbClr val="A50021"/>
                  </a:solidFill>
                  <a:latin typeface="+mn-lt"/>
                  <a:ea typeface="+mn-ea"/>
                </a:rPr>
                <a:t>VM </a:t>
              </a:r>
              <a:r>
                <a:rPr lang="zh-CN" altLang="en-US" sz="1200" b="1" dirty="0" smtClean="0">
                  <a:solidFill>
                    <a:srgbClr val="A50021"/>
                  </a:solidFill>
                  <a:latin typeface="+mn-lt"/>
                  <a:ea typeface="+mn-ea"/>
                </a:rPr>
                <a:t>迁移到其他节点，</a:t>
              </a:r>
              <a:endParaRPr lang="en-US" altLang="zh-CN" sz="1200" b="1" dirty="0" smtClean="0">
                <a:solidFill>
                  <a:srgbClr val="A50021"/>
                </a:solidFill>
                <a:latin typeface="+mn-lt"/>
                <a:ea typeface="+mn-ea"/>
              </a:endParaRPr>
            </a:p>
            <a:p>
              <a:pPr eaLnBrk="1" hangingPunct="1">
                <a:lnSpc>
                  <a:spcPct val="110000"/>
                </a:lnSpc>
                <a:buClr>
                  <a:schemeClr val="bg1"/>
                </a:buClr>
                <a:buFont typeface="Wingdings" panose="05000000000000000000" pitchFamily="2" charset="2"/>
                <a:buNone/>
                <a:defRPr/>
              </a:pPr>
              <a:r>
                <a:rPr lang="zh-CN" altLang="en-US" sz="1200" b="1" dirty="0" smtClean="0">
                  <a:solidFill>
                    <a:srgbClr val="A50021"/>
                  </a:solidFill>
                  <a:latin typeface="+mn-lt"/>
                  <a:ea typeface="+mn-ea"/>
                </a:rPr>
                <a:t>不影响虚拟机业务</a:t>
              </a:r>
              <a:endParaRPr lang="zh-CN" altLang="en-US" sz="1200" b="1" dirty="0" smtClean="0">
                <a:solidFill>
                  <a:srgbClr val="A50021"/>
                </a:solidFill>
                <a:latin typeface="+mn-lt"/>
                <a:ea typeface="+mn-ea"/>
              </a:endParaRPr>
            </a:p>
          </p:txBody>
        </p:sp>
        <p:grpSp>
          <p:nvGrpSpPr>
            <p:cNvPr id="28680" name="Group 59"/>
            <p:cNvGrpSpPr>
              <a:grpSpLocks noChangeAspect="1"/>
            </p:cNvGrpSpPr>
            <p:nvPr/>
          </p:nvGrpSpPr>
          <p:grpSpPr bwMode="auto">
            <a:xfrm>
              <a:off x="5302008" y="1194506"/>
              <a:ext cx="355964" cy="723797"/>
              <a:chOff x="2071" y="2644"/>
              <a:chExt cx="281" cy="379"/>
            </a:xfrm>
          </p:grpSpPr>
          <p:pic>
            <p:nvPicPr>
              <p:cNvPr id="28726" name="Picture 60"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7"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1" name="Group 62"/>
            <p:cNvGrpSpPr>
              <a:grpSpLocks noChangeAspect="1"/>
            </p:cNvGrpSpPr>
            <p:nvPr/>
          </p:nvGrpSpPr>
          <p:grpSpPr bwMode="auto">
            <a:xfrm>
              <a:off x="4880505" y="1209321"/>
              <a:ext cx="352109" cy="725913"/>
              <a:chOff x="2071" y="2644"/>
              <a:chExt cx="281" cy="379"/>
            </a:xfrm>
          </p:grpSpPr>
          <p:pic>
            <p:nvPicPr>
              <p:cNvPr id="28724" name="Picture 6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5" name="Picture 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82" name="AutoShape 65"/>
            <p:cNvSpPr>
              <a:spLocks noChangeAspect="1" noChangeArrowheads="1"/>
            </p:cNvSpPr>
            <p:nvPr/>
          </p:nvSpPr>
          <p:spPr bwMode="auto">
            <a:xfrm>
              <a:off x="4817725" y="1224641"/>
              <a:ext cx="2219976" cy="939116"/>
            </a:xfrm>
            <a:prstGeom prst="roundRect">
              <a:avLst>
                <a:gd name="adj" fmla="val 5106"/>
              </a:avLst>
            </a:prstGeom>
            <a:noFill/>
            <a:ln w="12700"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683" name="Rectangle 66"/>
            <p:cNvSpPr>
              <a:spLocks noChangeAspect="1" noChangeArrowheads="1"/>
            </p:cNvSpPr>
            <p:nvPr/>
          </p:nvSpPr>
          <p:spPr bwMode="auto">
            <a:xfrm>
              <a:off x="5164117" y="1804321"/>
              <a:ext cx="2023744" cy="36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dirty="0" smtClean="0">
                  <a:solidFill>
                    <a:srgbClr val="FF9900"/>
                  </a:solidFill>
                  <a:latin typeface="+mn-lt"/>
                  <a:ea typeface="+mn-ea"/>
                </a:rPr>
                <a:t>工作域（</a:t>
              </a:r>
              <a:r>
                <a:rPr lang="en-US" altLang="zh-CN" sz="1400" b="1" dirty="0" smtClean="0">
                  <a:solidFill>
                    <a:srgbClr val="FF9900"/>
                  </a:solidFill>
                  <a:latin typeface="+mn-lt"/>
                  <a:ea typeface="+mn-ea"/>
                </a:rPr>
                <a:t>CPU</a:t>
              </a:r>
              <a:r>
                <a:rPr lang="zh-CN" altLang="en-US" sz="1400" b="1" dirty="0" smtClean="0">
                  <a:solidFill>
                    <a:srgbClr val="FF9900"/>
                  </a:solidFill>
                  <a:latin typeface="+mn-lt"/>
                  <a:ea typeface="+mn-ea"/>
                </a:rPr>
                <a:t>：</a:t>
              </a:r>
              <a:r>
                <a:rPr lang="en-US" altLang="zh-CN" sz="1400" b="1" dirty="0" smtClean="0">
                  <a:solidFill>
                    <a:srgbClr val="FF9900"/>
                  </a:solidFill>
                  <a:latin typeface="+mn-lt"/>
                  <a:ea typeface="+mn-ea"/>
                </a:rPr>
                <a:t>25</a:t>
              </a:r>
              <a:r>
                <a:rPr lang="zh-CN" altLang="en-US" sz="1400" b="1" dirty="0" smtClean="0">
                  <a:solidFill>
                    <a:srgbClr val="FF9900"/>
                  </a:solidFill>
                  <a:latin typeface="+mn-lt"/>
                  <a:ea typeface="+mn-ea"/>
                </a:rPr>
                <a:t>％）</a:t>
              </a:r>
              <a:endParaRPr lang="zh-CN" altLang="en-US" sz="1400" b="1" dirty="0" smtClean="0">
                <a:solidFill>
                  <a:srgbClr val="FF9900"/>
                </a:solidFill>
                <a:latin typeface="+mn-lt"/>
                <a:ea typeface="+mn-ea"/>
              </a:endParaRPr>
            </a:p>
          </p:txBody>
        </p:sp>
        <p:sp>
          <p:nvSpPr>
            <p:cNvPr id="28684" name="Rectangle 67"/>
            <p:cNvSpPr>
              <a:spLocks noChangeAspect="1" noChangeArrowheads="1"/>
            </p:cNvSpPr>
            <p:nvPr/>
          </p:nvSpPr>
          <p:spPr bwMode="auto">
            <a:xfrm>
              <a:off x="4916694" y="1071353"/>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1</a:t>
              </a:r>
              <a:endParaRPr lang="en-US" altLang="zh-CN" sz="1300" b="1" smtClean="0">
                <a:solidFill>
                  <a:srgbClr val="0066FF"/>
                </a:solidFill>
                <a:latin typeface="+mn-lt"/>
                <a:ea typeface="+mn-ea"/>
              </a:endParaRPr>
            </a:p>
          </p:txBody>
        </p:sp>
        <p:sp>
          <p:nvSpPr>
            <p:cNvPr id="28685" name="Rectangle 68"/>
            <p:cNvSpPr>
              <a:spLocks noChangeAspect="1" noChangeArrowheads="1"/>
            </p:cNvSpPr>
            <p:nvPr/>
          </p:nvSpPr>
          <p:spPr bwMode="auto">
            <a:xfrm>
              <a:off x="5367173" y="1071353"/>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2</a:t>
              </a:r>
              <a:endParaRPr lang="en-US" altLang="zh-CN" sz="1300" b="1" smtClean="0">
                <a:solidFill>
                  <a:srgbClr val="0066FF"/>
                </a:solidFill>
                <a:latin typeface="+mn-lt"/>
                <a:ea typeface="+mn-ea"/>
              </a:endParaRPr>
            </a:p>
          </p:txBody>
        </p:sp>
        <p:grpSp>
          <p:nvGrpSpPr>
            <p:cNvPr id="28686" name="Group 69"/>
            <p:cNvGrpSpPr>
              <a:grpSpLocks noChangeAspect="1"/>
            </p:cNvGrpSpPr>
            <p:nvPr/>
          </p:nvGrpSpPr>
          <p:grpSpPr bwMode="auto">
            <a:xfrm>
              <a:off x="5740217" y="1200855"/>
              <a:ext cx="354679" cy="721680"/>
              <a:chOff x="2071" y="2644"/>
              <a:chExt cx="281" cy="379"/>
            </a:xfrm>
          </p:grpSpPr>
          <p:pic>
            <p:nvPicPr>
              <p:cNvPr id="28722" name="Picture 70"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3"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87" name="Rectangle 72"/>
            <p:cNvSpPr>
              <a:spLocks noChangeAspect="1" noChangeArrowheads="1"/>
            </p:cNvSpPr>
            <p:nvPr/>
          </p:nvSpPr>
          <p:spPr bwMode="auto">
            <a:xfrm>
              <a:off x="5819360" y="1071353"/>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3</a:t>
              </a:r>
              <a:endParaRPr lang="en-US" altLang="zh-CN" sz="1300" b="1" smtClean="0">
                <a:solidFill>
                  <a:srgbClr val="0066FF"/>
                </a:solidFill>
                <a:latin typeface="+mn-lt"/>
                <a:ea typeface="+mn-ea"/>
              </a:endParaRPr>
            </a:p>
          </p:txBody>
        </p:sp>
        <p:grpSp>
          <p:nvGrpSpPr>
            <p:cNvPr id="28688" name="Group 73"/>
            <p:cNvGrpSpPr>
              <a:grpSpLocks noChangeAspect="1"/>
            </p:cNvGrpSpPr>
            <p:nvPr/>
          </p:nvGrpSpPr>
          <p:grpSpPr bwMode="auto">
            <a:xfrm>
              <a:off x="6191276" y="1236834"/>
              <a:ext cx="354679" cy="721680"/>
              <a:chOff x="2071" y="2644"/>
              <a:chExt cx="281" cy="379"/>
            </a:xfrm>
          </p:grpSpPr>
          <p:pic>
            <p:nvPicPr>
              <p:cNvPr id="28720" name="Picture 74"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1"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89" name="Rectangle 76"/>
            <p:cNvSpPr>
              <a:spLocks noChangeAspect="1" noChangeArrowheads="1"/>
            </p:cNvSpPr>
            <p:nvPr/>
          </p:nvSpPr>
          <p:spPr bwMode="auto">
            <a:xfrm>
              <a:off x="6271545" y="1104829"/>
              <a:ext cx="290081" cy="34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4</a:t>
              </a:r>
              <a:endParaRPr lang="en-US" altLang="zh-CN" sz="1300" b="1" smtClean="0">
                <a:solidFill>
                  <a:srgbClr val="0066FF"/>
                </a:solidFill>
                <a:latin typeface="+mn-lt"/>
                <a:ea typeface="+mn-ea"/>
              </a:endParaRPr>
            </a:p>
          </p:txBody>
        </p:sp>
        <p:grpSp>
          <p:nvGrpSpPr>
            <p:cNvPr id="28690" name="Group 77"/>
            <p:cNvGrpSpPr>
              <a:grpSpLocks noChangeAspect="1"/>
            </p:cNvGrpSpPr>
            <p:nvPr/>
          </p:nvGrpSpPr>
          <p:grpSpPr bwMode="auto">
            <a:xfrm>
              <a:off x="6647476" y="1236834"/>
              <a:ext cx="355964" cy="721680"/>
              <a:chOff x="2071" y="2644"/>
              <a:chExt cx="281" cy="379"/>
            </a:xfrm>
          </p:grpSpPr>
          <p:pic>
            <p:nvPicPr>
              <p:cNvPr id="28718" name="Picture 78"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9"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1" name="Rectangle 80"/>
            <p:cNvSpPr>
              <a:spLocks noChangeAspect="1" noChangeArrowheads="1"/>
            </p:cNvSpPr>
            <p:nvPr/>
          </p:nvSpPr>
          <p:spPr bwMode="auto">
            <a:xfrm>
              <a:off x="6728849" y="1104829"/>
              <a:ext cx="290081" cy="34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5</a:t>
              </a:r>
              <a:endParaRPr lang="en-US" altLang="zh-CN" sz="1300" b="1" smtClean="0">
                <a:solidFill>
                  <a:srgbClr val="0066FF"/>
                </a:solidFill>
                <a:latin typeface="+mn-lt"/>
                <a:ea typeface="+mn-ea"/>
              </a:endParaRPr>
            </a:p>
          </p:txBody>
        </p:sp>
        <p:sp>
          <p:nvSpPr>
            <p:cNvPr id="28692" name="AutoShape 81"/>
            <p:cNvSpPr>
              <a:spLocks noChangeAspect="1" noChangeArrowheads="1"/>
            </p:cNvSpPr>
            <p:nvPr/>
          </p:nvSpPr>
          <p:spPr bwMode="auto">
            <a:xfrm rot="4943781" flipV="1">
              <a:off x="6060965" y="1910357"/>
              <a:ext cx="422866" cy="83099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3 h 21600"/>
                <a:gd name="T14" fmla="*/ 18252 w 21600"/>
                <a:gd name="T15" fmla="*/ 9234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99CC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17" tIns="43908" rIns="87817" bIns="43908" anchor="ctr"/>
            <a:lstStyle/>
            <a:p>
              <a:pPr>
                <a:defRPr/>
              </a:pPr>
              <a:endParaRPr lang="en-US">
                <a:latin typeface="+mn-lt"/>
                <a:ea typeface="+mn-ea"/>
              </a:endParaRPr>
            </a:p>
          </p:txBody>
        </p:sp>
        <p:grpSp>
          <p:nvGrpSpPr>
            <p:cNvPr id="28693" name="Group 82"/>
            <p:cNvGrpSpPr>
              <a:grpSpLocks noChangeAspect="1"/>
            </p:cNvGrpSpPr>
            <p:nvPr/>
          </p:nvGrpSpPr>
          <p:grpSpPr bwMode="auto">
            <a:xfrm>
              <a:off x="5302008" y="2515118"/>
              <a:ext cx="355964" cy="721680"/>
              <a:chOff x="2071" y="2644"/>
              <a:chExt cx="281" cy="379"/>
            </a:xfrm>
          </p:grpSpPr>
          <p:pic>
            <p:nvPicPr>
              <p:cNvPr id="28716" name="Picture 8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7" name="Picture 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4" name="Group 85"/>
            <p:cNvGrpSpPr>
              <a:grpSpLocks noChangeAspect="1"/>
            </p:cNvGrpSpPr>
            <p:nvPr/>
          </p:nvGrpSpPr>
          <p:grpSpPr bwMode="auto">
            <a:xfrm>
              <a:off x="4880505" y="2529932"/>
              <a:ext cx="352109" cy="723797"/>
              <a:chOff x="2071" y="2644"/>
              <a:chExt cx="281" cy="379"/>
            </a:xfrm>
          </p:grpSpPr>
          <p:pic>
            <p:nvPicPr>
              <p:cNvPr id="28714" name="Picture 86"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5" name="Picture 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5" name="AutoShape 88"/>
            <p:cNvSpPr>
              <a:spLocks noChangeAspect="1" noChangeArrowheads="1"/>
            </p:cNvSpPr>
            <p:nvPr/>
          </p:nvSpPr>
          <p:spPr bwMode="auto">
            <a:xfrm>
              <a:off x="4817725" y="2540812"/>
              <a:ext cx="2219976" cy="940877"/>
            </a:xfrm>
            <a:prstGeom prst="roundRect">
              <a:avLst>
                <a:gd name="adj" fmla="val 5106"/>
              </a:avLst>
            </a:prstGeom>
            <a:noFill/>
            <a:ln w="12700"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696" name="Rectangle 89"/>
            <p:cNvSpPr>
              <a:spLocks noChangeAspect="1" noChangeArrowheads="1"/>
            </p:cNvSpPr>
            <p:nvPr/>
          </p:nvSpPr>
          <p:spPr bwMode="auto">
            <a:xfrm>
              <a:off x="5193125" y="3148682"/>
              <a:ext cx="2023744" cy="36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smtClean="0">
                  <a:solidFill>
                    <a:srgbClr val="FF9900"/>
                  </a:solidFill>
                  <a:latin typeface="+mn-lt"/>
                  <a:ea typeface="+mn-ea"/>
                </a:rPr>
                <a:t>工作域（</a:t>
              </a:r>
              <a:r>
                <a:rPr lang="en-US" altLang="zh-CN" sz="1400" b="1" smtClean="0">
                  <a:solidFill>
                    <a:srgbClr val="FF9900"/>
                  </a:solidFill>
                  <a:latin typeface="+mn-lt"/>
                  <a:ea typeface="+mn-ea"/>
                </a:rPr>
                <a:t>CPU</a:t>
              </a:r>
              <a:r>
                <a:rPr lang="zh-CN" altLang="en-US" sz="1400" b="1" smtClean="0">
                  <a:solidFill>
                    <a:srgbClr val="FF9900"/>
                  </a:solidFill>
                  <a:latin typeface="+mn-lt"/>
                  <a:ea typeface="+mn-ea"/>
                </a:rPr>
                <a:t>：</a:t>
              </a:r>
              <a:r>
                <a:rPr lang="en-US" altLang="zh-CN" sz="1400" b="1" smtClean="0">
                  <a:solidFill>
                    <a:srgbClr val="FF9900"/>
                  </a:solidFill>
                  <a:latin typeface="+mn-lt"/>
                  <a:ea typeface="+mn-ea"/>
                </a:rPr>
                <a:t>30</a:t>
              </a:r>
              <a:r>
                <a:rPr lang="zh-CN" altLang="en-US" sz="1400" b="1" smtClean="0">
                  <a:solidFill>
                    <a:srgbClr val="FF9900"/>
                  </a:solidFill>
                  <a:latin typeface="+mn-lt"/>
                  <a:ea typeface="+mn-ea"/>
                </a:rPr>
                <a:t>％）</a:t>
              </a:r>
              <a:endParaRPr lang="zh-CN" altLang="en-US" sz="1400" b="1" smtClean="0">
                <a:solidFill>
                  <a:srgbClr val="FF9900"/>
                </a:solidFill>
                <a:latin typeface="+mn-lt"/>
                <a:ea typeface="+mn-ea"/>
              </a:endParaRPr>
            </a:p>
          </p:txBody>
        </p:sp>
        <p:sp>
          <p:nvSpPr>
            <p:cNvPr id="28697" name="Rectangle 90"/>
            <p:cNvSpPr>
              <a:spLocks noChangeAspect="1" noChangeArrowheads="1"/>
            </p:cNvSpPr>
            <p:nvPr/>
          </p:nvSpPr>
          <p:spPr bwMode="auto">
            <a:xfrm>
              <a:off x="4916694" y="2385762"/>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1</a:t>
              </a:r>
              <a:endParaRPr lang="en-US" altLang="zh-CN" sz="1300" b="1" smtClean="0">
                <a:solidFill>
                  <a:srgbClr val="0066FF"/>
                </a:solidFill>
                <a:latin typeface="+mn-lt"/>
                <a:ea typeface="+mn-ea"/>
              </a:endParaRPr>
            </a:p>
          </p:txBody>
        </p:sp>
        <p:sp>
          <p:nvSpPr>
            <p:cNvPr id="28698" name="Rectangle 91"/>
            <p:cNvSpPr>
              <a:spLocks noChangeAspect="1" noChangeArrowheads="1"/>
            </p:cNvSpPr>
            <p:nvPr/>
          </p:nvSpPr>
          <p:spPr bwMode="auto">
            <a:xfrm>
              <a:off x="5367173" y="2385762"/>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2</a:t>
              </a:r>
              <a:endParaRPr lang="en-US" altLang="zh-CN" sz="1300" b="1" smtClean="0">
                <a:solidFill>
                  <a:srgbClr val="0066FF"/>
                </a:solidFill>
                <a:latin typeface="+mn-lt"/>
                <a:ea typeface="+mn-ea"/>
              </a:endParaRPr>
            </a:p>
          </p:txBody>
        </p:sp>
        <p:grpSp>
          <p:nvGrpSpPr>
            <p:cNvPr id="28699" name="Group 92"/>
            <p:cNvGrpSpPr>
              <a:grpSpLocks noChangeAspect="1"/>
            </p:cNvGrpSpPr>
            <p:nvPr/>
          </p:nvGrpSpPr>
          <p:grpSpPr bwMode="auto">
            <a:xfrm>
              <a:off x="5740217" y="2521467"/>
              <a:ext cx="354679" cy="721680"/>
              <a:chOff x="2071" y="2644"/>
              <a:chExt cx="281" cy="379"/>
            </a:xfrm>
          </p:grpSpPr>
          <p:pic>
            <p:nvPicPr>
              <p:cNvPr id="28712" name="Picture 93"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3" name="Picture 9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0" name="Rectangle 95"/>
            <p:cNvSpPr>
              <a:spLocks noChangeAspect="1" noChangeArrowheads="1"/>
            </p:cNvSpPr>
            <p:nvPr/>
          </p:nvSpPr>
          <p:spPr bwMode="auto">
            <a:xfrm>
              <a:off x="5819360" y="2385762"/>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3</a:t>
              </a:r>
              <a:endParaRPr lang="en-US" altLang="zh-CN" sz="1300" b="1" smtClean="0">
                <a:solidFill>
                  <a:srgbClr val="0066FF"/>
                </a:solidFill>
                <a:latin typeface="+mn-lt"/>
                <a:ea typeface="+mn-ea"/>
              </a:endParaRPr>
            </a:p>
          </p:txBody>
        </p:sp>
        <p:grpSp>
          <p:nvGrpSpPr>
            <p:cNvPr id="28701" name="Group 96"/>
            <p:cNvGrpSpPr>
              <a:grpSpLocks noChangeAspect="1"/>
            </p:cNvGrpSpPr>
            <p:nvPr/>
          </p:nvGrpSpPr>
          <p:grpSpPr bwMode="auto">
            <a:xfrm>
              <a:off x="6191276" y="2555328"/>
              <a:ext cx="354679" cy="721680"/>
              <a:chOff x="2071" y="2644"/>
              <a:chExt cx="281" cy="379"/>
            </a:xfrm>
          </p:grpSpPr>
          <p:pic>
            <p:nvPicPr>
              <p:cNvPr id="28710" name="Picture 97"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 y="2644"/>
                <a:ext cx="28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1"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768"/>
                <a:ext cx="1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2" name="Rectangle 99"/>
            <p:cNvSpPr>
              <a:spLocks noChangeAspect="1" noChangeArrowheads="1"/>
            </p:cNvSpPr>
            <p:nvPr/>
          </p:nvSpPr>
          <p:spPr bwMode="auto">
            <a:xfrm>
              <a:off x="6271545" y="2419238"/>
              <a:ext cx="290081" cy="34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4</a:t>
              </a:r>
              <a:endParaRPr lang="en-US" altLang="zh-CN" sz="1300" b="1" smtClean="0">
                <a:solidFill>
                  <a:srgbClr val="0066FF"/>
                </a:solidFill>
                <a:latin typeface="+mn-lt"/>
                <a:ea typeface="+mn-ea"/>
              </a:endParaRPr>
            </a:p>
          </p:txBody>
        </p:sp>
        <p:sp>
          <p:nvSpPr>
            <p:cNvPr id="241" name="Rectangle 100"/>
            <p:cNvSpPr>
              <a:spLocks noChangeAspect="1" noChangeArrowheads="1"/>
            </p:cNvSpPr>
            <p:nvPr/>
          </p:nvSpPr>
          <p:spPr bwMode="auto">
            <a:xfrm>
              <a:off x="6653770" y="1492456"/>
              <a:ext cx="740561" cy="285435"/>
            </a:xfrm>
            <a:prstGeom prst="rect">
              <a:avLst/>
            </a:prstGeom>
            <a:noFill/>
            <a:ln w="9525" algn="ctr">
              <a:noFill/>
              <a:miter lim="800000"/>
            </a:ln>
            <a:effectLst/>
          </p:spPr>
          <p:txBody>
            <a:bodyPr wrap="none" lIns="87758" tIns="43881" rIns="87758" bIns="43881">
              <a:spAutoFit/>
            </a:bodyPr>
            <a:lstStyle/>
            <a:p>
              <a:pPr defTabSz="877570" eaLnBrk="1" hangingPunct="1">
                <a:lnSpc>
                  <a:spcPct val="110000"/>
                </a:lnSpc>
                <a:buClr>
                  <a:schemeClr val="bg1"/>
                </a:buClr>
                <a:buFont typeface="Wingdings" panose="05000000000000000000" pitchFamily="2" charset="2"/>
                <a:buNone/>
                <a:defRPr/>
              </a:pPr>
              <a:r>
                <a:rPr lang="zh-CN" altLang="en-US" b="1" dirty="0">
                  <a:solidFill>
                    <a:srgbClr val="FF3300"/>
                  </a:solidFill>
                  <a:effectLst>
                    <a:outerShdw blurRad="38100" dist="38100" dir="2700000" algn="tl">
                      <a:srgbClr val="C0C0C0"/>
                    </a:outerShdw>
                  </a:effectLst>
                  <a:latin typeface="+mn-lt"/>
                  <a:ea typeface="+mn-ea"/>
                </a:rPr>
                <a:t>计划检修</a:t>
              </a:r>
              <a:endParaRPr lang="en-US" altLang="zh-CN" b="1" dirty="0">
                <a:solidFill>
                  <a:srgbClr val="FF3300"/>
                </a:solidFill>
                <a:effectLst>
                  <a:outerShdw blurRad="38100" dist="38100" dir="2700000" algn="tl">
                    <a:srgbClr val="C0C0C0"/>
                  </a:outerShdw>
                </a:effectLst>
                <a:latin typeface="+mn-lt"/>
                <a:ea typeface="+mn-ea"/>
              </a:endParaRPr>
            </a:p>
          </p:txBody>
        </p:sp>
        <p:pic>
          <p:nvPicPr>
            <p:cNvPr id="28704" name="Picture 181" descr="图片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9602" y="2578609"/>
              <a:ext cx="354679" cy="71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5" name="AutoShape 183"/>
            <p:cNvSpPr>
              <a:spLocks noChangeAspect="1" noChangeArrowheads="1"/>
            </p:cNvSpPr>
            <p:nvPr/>
          </p:nvSpPr>
          <p:spPr bwMode="auto">
            <a:xfrm>
              <a:off x="7254409" y="2574289"/>
              <a:ext cx="941911" cy="932068"/>
            </a:xfrm>
            <a:prstGeom prst="roundRect">
              <a:avLst>
                <a:gd name="adj" fmla="val 5106"/>
              </a:avLst>
            </a:prstGeom>
            <a:noFill/>
            <a:ln w="12700" algn="ctr">
              <a:solidFill>
                <a:srgbClr val="99CC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defRPr/>
              </a:pPr>
              <a:endParaRPr lang="zh-CN" altLang="en-US" smtClean="0">
                <a:latin typeface="+mn-lt"/>
                <a:ea typeface="+mn-ea"/>
              </a:endParaRPr>
            </a:p>
          </p:txBody>
        </p:sp>
        <p:sp>
          <p:nvSpPr>
            <p:cNvPr id="28706" name="Rectangle 184"/>
            <p:cNvSpPr>
              <a:spLocks noChangeAspect="1" noChangeArrowheads="1"/>
            </p:cNvSpPr>
            <p:nvPr/>
          </p:nvSpPr>
          <p:spPr bwMode="auto">
            <a:xfrm>
              <a:off x="7527426" y="3192731"/>
              <a:ext cx="576750" cy="36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zh-CN" altLang="en-US" sz="1400" b="1" smtClean="0">
                  <a:solidFill>
                    <a:srgbClr val="A50021"/>
                  </a:solidFill>
                  <a:latin typeface="+mn-lt"/>
                  <a:ea typeface="+mn-ea"/>
                </a:rPr>
                <a:t>检修</a:t>
              </a:r>
              <a:endParaRPr lang="zh-CN" altLang="en-US" sz="1400" b="1" smtClean="0">
                <a:solidFill>
                  <a:srgbClr val="A50021"/>
                </a:solidFill>
                <a:latin typeface="+mn-lt"/>
                <a:ea typeface="+mn-ea"/>
              </a:endParaRPr>
            </a:p>
          </p:txBody>
        </p:sp>
        <p:sp>
          <p:nvSpPr>
            <p:cNvPr id="28707" name="Rectangle 185"/>
            <p:cNvSpPr>
              <a:spLocks noChangeAspect="1" noChangeArrowheads="1"/>
            </p:cNvSpPr>
            <p:nvPr/>
          </p:nvSpPr>
          <p:spPr bwMode="auto">
            <a:xfrm>
              <a:off x="7713420" y="2428048"/>
              <a:ext cx="290081" cy="34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8" tIns="43881" rIns="87758" bIns="43881">
              <a:spAutoFit/>
            </a:bodyPr>
            <a:lstStyle>
              <a:lvl1pPr defTabSz="877570">
                <a:defRPr sz="1000">
                  <a:solidFill>
                    <a:schemeClr val="tx1"/>
                  </a:solidFill>
                  <a:latin typeface="FrutigerNext LT Regular"/>
                  <a:ea typeface="宋体" panose="02010600030101010101" pitchFamily="2" charset="-122"/>
                </a:defRPr>
              </a:lvl1pPr>
              <a:lvl2pPr marL="742950" indent="-285750" defTabSz="877570">
                <a:defRPr sz="1000">
                  <a:solidFill>
                    <a:schemeClr val="tx1"/>
                  </a:solidFill>
                  <a:latin typeface="FrutigerNext LT Regular"/>
                  <a:ea typeface="宋体" panose="02010600030101010101" pitchFamily="2" charset="-122"/>
                </a:defRPr>
              </a:lvl2pPr>
              <a:lvl3pPr marL="1143000" indent="-228600" defTabSz="877570">
                <a:defRPr sz="1000">
                  <a:solidFill>
                    <a:schemeClr val="tx1"/>
                  </a:solidFill>
                  <a:latin typeface="FrutigerNext LT Regular"/>
                  <a:ea typeface="宋体" panose="02010600030101010101" pitchFamily="2" charset="-122"/>
                </a:defRPr>
              </a:lvl3pPr>
              <a:lvl4pPr marL="1600200" indent="-228600" defTabSz="877570">
                <a:defRPr sz="1000">
                  <a:solidFill>
                    <a:schemeClr val="tx1"/>
                  </a:solidFill>
                  <a:latin typeface="FrutigerNext LT Regular"/>
                  <a:ea typeface="宋体" panose="02010600030101010101" pitchFamily="2" charset="-122"/>
                </a:defRPr>
              </a:lvl4pPr>
              <a:lvl5pPr marL="2057400" indent="-228600" defTabSz="877570">
                <a:defRPr sz="1000">
                  <a:solidFill>
                    <a:schemeClr val="tx1"/>
                  </a:solidFill>
                  <a:latin typeface="FrutigerNext LT Regular"/>
                  <a:ea typeface="宋体" panose="02010600030101010101" pitchFamily="2" charset="-122"/>
                </a:defRPr>
              </a:lvl5pPr>
              <a:lvl6pPr marL="25146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defTabSz="87757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eaLnBrk="1" hangingPunct="1">
                <a:lnSpc>
                  <a:spcPct val="110000"/>
                </a:lnSpc>
                <a:buClr>
                  <a:schemeClr val="bg1"/>
                </a:buClr>
                <a:buFont typeface="Wingdings" panose="05000000000000000000" pitchFamily="2" charset="2"/>
                <a:buNone/>
                <a:defRPr/>
              </a:pPr>
              <a:r>
                <a:rPr lang="en-US" altLang="zh-CN" sz="1300" b="1" smtClean="0">
                  <a:solidFill>
                    <a:srgbClr val="0066FF"/>
                  </a:solidFill>
                  <a:latin typeface="+mn-lt"/>
                  <a:ea typeface="+mn-ea"/>
                </a:rPr>
                <a:t>5</a:t>
              </a:r>
              <a:endParaRPr lang="en-US" altLang="zh-CN" sz="1300" b="1" smtClean="0">
                <a:solidFill>
                  <a:srgbClr val="0066FF"/>
                </a:solidFill>
                <a:latin typeface="+mn-lt"/>
                <a:ea typeface="+mn-ea"/>
              </a:endParaRPr>
            </a:p>
          </p:txBody>
        </p:sp>
        <p:sp>
          <p:nvSpPr>
            <p:cNvPr id="246" name="Rectangle 186"/>
            <p:cNvSpPr>
              <a:spLocks noChangeAspect="1" noChangeArrowheads="1"/>
            </p:cNvSpPr>
            <p:nvPr/>
          </p:nvSpPr>
          <p:spPr bwMode="auto">
            <a:xfrm>
              <a:off x="7607626" y="2708196"/>
              <a:ext cx="325914" cy="604347"/>
            </a:xfrm>
            <a:prstGeom prst="rect">
              <a:avLst/>
            </a:prstGeom>
            <a:noFill/>
            <a:ln w="9525" algn="ctr">
              <a:noFill/>
              <a:miter lim="800000"/>
            </a:ln>
            <a:effectLst/>
          </p:spPr>
          <p:txBody>
            <a:bodyPr lIns="87758" tIns="43881" rIns="87758" bIns="43881">
              <a:spAutoFit/>
            </a:bodyPr>
            <a:lstStyle/>
            <a:p>
              <a:pPr defTabSz="877570" eaLnBrk="1" hangingPunct="1">
                <a:lnSpc>
                  <a:spcPct val="110000"/>
                </a:lnSpc>
                <a:buClr>
                  <a:schemeClr val="bg1"/>
                </a:buClr>
                <a:buFont typeface="Wingdings" panose="05000000000000000000" pitchFamily="2" charset="2"/>
                <a:buNone/>
                <a:defRPr/>
              </a:pPr>
              <a:r>
                <a:rPr lang="en-US" altLang="zh-CN" sz="2700" b="1" dirty="0">
                  <a:solidFill>
                    <a:srgbClr val="FF3300"/>
                  </a:solidFill>
                  <a:effectLst>
                    <a:outerShdw blurRad="38100" dist="38100" dir="2700000" algn="tl">
                      <a:srgbClr val="C0C0C0"/>
                    </a:outerShdw>
                  </a:effectLst>
                  <a:latin typeface="+mn-lt"/>
                  <a:ea typeface="+mn-ea"/>
                </a:rPr>
                <a:t>X</a:t>
              </a:r>
              <a:endParaRPr lang="en-US" altLang="zh-CN" sz="2700" b="1" dirty="0">
                <a:solidFill>
                  <a:srgbClr val="FF3300"/>
                </a:solidFill>
                <a:effectLst>
                  <a:outerShdw blurRad="38100" dist="38100" dir="2700000" algn="tl">
                    <a:srgbClr val="C0C0C0"/>
                  </a:outerShdw>
                </a:effectLst>
                <a:latin typeface="+mn-lt"/>
                <a:ea typeface="+mn-ea"/>
              </a:endParaRPr>
            </a:p>
          </p:txBody>
        </p:sp>
        <p:sp>
          <p:nvSpPr>
            <p:cNvPr id="28709" name="矩形 266"/>
            <p:cNvSpPr>
              <a:spLocks noChangeArrowheads="1"/>
            </p:cNvSpPr>
            <p:nvPr/>
          </p:nvSpPr>
          <p:spPr bwMode="auto">
            <a:xfrm>
              <a:off x="6191346" y="2169042"/>
              <a:ext cx="873657" cy="34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Next LT Regular"/>
                  <a:ea typeface="宋体" panose="02010600030101010101" pitchFamily="2" charset="-122"/>
                </a:defRPr>
              </a:lvl1pPr>
              <a:lvl2pPr marL="742950" indent="-285750">
                <a:defRPr sz="1000">
                  <a:solidFill>
                    <a:schemeClr val="tx1"/>
                  </a:solidFill>
                  <a:latin typeface="FrutigerNext LT Regular"/>
                  <a:ea typeface="宋体" panose="02010600030101010101" pitchFamily="2" charset="-122"/>
                </a:defRPr>
              </a:lvl2pPr>
              <a:lvl3pPr marL="1143000" indent="-228600">
                <a:defRPr sz="1000">
                  <a:solidFill>
                    <a:schemeClr val="tx1"/>
                  </a:solidFill>
                  <a:latin typeface="FrutigerNext LT Regular"/>
                  <a:ea typeface="宋体" panose="02010600030101010101" pitchFamily="2" charset="-122"/>
                </a:defRPr>
              </a:lvl3pPr>
              <a:lvl4pPr marL="1600200" indent="-228600">
                <a:defRPr sz="1000">
                  <a:solidFill>
                    <a:schemeClr val="tx1"/>
                  </a:solidFill>
                  <a:latin typeface="FrutigerNext LT Regular"/>
                  <a:ea typeface="宋体" panose="02010600030101010101" pitchFamily="2" charset="-122"/>
                </a:defRPr>
              </a:lvl4pPr>
              <a:lvl5pPr marL="2057400" indent="-228600">
                <a:defRPr sz="1000">
                  <a:solidFill>
                    <a:schemeClr val="tx1"/>
                  </a:solidFill>
                  <a:latin typeface="FrutigerNext LT Regular"/>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a:ea typeface="宋体" panose="02010600030101010101" pitchFamily="2" charset="-122"/>
                </a:defRPr>
              </a:lvl9pPr>
            </a:lstStyle>
            <a:p>
              <a:pPr algn="ctr" eaLnBrk="1" hangingPunct="1">
                <a:defRPr/>
              </a:pPr>
              <a:r>
                <a:rPr lang="en-US" altLang="zh-CN" sz="1400" smtClean="0">
                  <a:solidFill>
                    <a:srgbClr val="2D2015"/>
                  </a:solidFill>
                  <a:latin typeface="+mn-lt"/>
                  <a:ea typeface="+mn-ea"/>
                </a:rPr>
                <a:t>VM </a:t>
              </a:r>
              <a:r>
                <a:rPr lang="zh-CN" altLang="en-US" sz="1400" smtClean="0">
                  <a:solidFill>
                    <a:srgbClr val="2D2015"/>
                  </a:solidFill>
                  <a:latin typeface="+mn-lt"/>
                  <a:ea typeface="+mn-ea"/>
                </a:rPr>
                <a:t>迁移</a:t>
              </a:r>
              <a:endParaRPr lang="zh-CN" altLang="en-US" sz="1400" smtClean="0">
                <a:solidFill>
                  <a:srgbClr val="2D2015"/>
                </a:solidFill>
                <a:latin typeface="+mn-lt"/>
                <a:ea typeface="+mn-ea"/>
              </a:endParaRPr>
            </a:p>
          </p:txBody>
        </p:sp>
      </p:grpSp>
      <p:sp>
        <p:nvSpPr>
          <p:cNvPr id="130" name="Rectangle 139"/>
          <p:cNvSpPr>
            <a:spLocks noGrp="1" noChangeArrowheads="1"/>
          </p:cNvSpPr>
          <p:nvPr>
            <p:ph type="title"/>
          </p:nvPr>
        </p:nvSpPr>
        <p:spPr/>
        <p:txBody>
          <a:bodyPr/>
          <a:lstStyle/>
          <a:p>
            <a:pPr eaLnBrk="1" hangingPunct="1">
              <a:defRPr/>
            </a:pPr>
            <a:r>
              <a:rPr lang="zh-CN" altLang="en-US" sz="3200" dirty="0" smtClean="0">
                <a:latin typeface="+mj-ea"/>
              </a:rPr>
              <a:t>价值</a:t>
            </a:r>
            <a:r>
              <a:rPr lang="en-US" altLang="zh-CN" sz="3200" dirty="0" smtClean="0">
                <a:latin typeface="+mj-ea"/>
              </a:rPr>
              <a:t>2</a:t>
            </a:r>
            <a:r>
              <a:rPr lang="zh-CN" altLang="en-US" sz="3200" dirty="0" smtClean="0">
                <a:latin typeface="+mj-ea"/>
              </a:rPr>
              <a:t>：虚拟化技术提高可用性</a:t>
            </a:r>
            <a:endParaRPr lang="zh-CN" altLang="en-US" sz="3200" dirty="0" smtClean="0">
              <a:latin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在</a:t>
            </a:r>
            <a:r>
              <a:rPr lang="en-US" altLang="zh-CN" sz="2400" dirty="0" smtClean="0">
                <a:solidFill>
                  <a:schemeClr val="bg1">
                    <a:lumMod val="50000"/>
                  </a:schemeClr>
                </a:solidFill>
              </a:rPr>
              <a:t>FusionSphere</a:t>
            </a:r>
            <a:r>
              <a:rPr lang="zh-CN" altLang="en-US" sz="2400" dirty="0" smtClean="0">
                <a:solidFill>
                  <a:schemeClr val="bg1">
                    <a:lumMod val="50000"/>
                  </a:schemeClr>
                </a:solidFill>
              </a:rPr>
              <a:t>中的作用</a:t>
            </a:r>
            <a:endParaRPr lang="en-US" altLang="zh-CN" sz="2400" dirty="0" smtClean="0">
              <a:solidFill>
                <a:schemeClr val="bg1">
                  <a:lumMod val="50000"/>
                </a:schemeClr>
              </a:solidFill>
              <a:latin typeface="+mn-ea"/>
            </a:endParaRPr>
          </a:p>
          <a:p>
            <a:pPr marL="419100" indent="-419100" eaLnBrk="1" hangingPunct="1">
              <a:buClr>
                <a:schemeClr val="tx1"/>
              </a:buClr>
              <a:buSzTx/>
              <a:buFont typeface="Wingdings" panose="05000000000000000000" pitchFamily="2" charset="2"/>
              <a:buAutoNum type="arabicPeriod"/>
              <a:defRPr/>
            </a:pPr>
            <a:r>
              <a:rPr lang="en-US" altLang="zh-CN" sz="2400" dirty="0" smtClean="0">
                <a:solidFill>
                  <a:schemeClr val="bg1">
                    <a:lumMod val="50000"/>
                  </a:schemeClr>
                </a:solidFill>
              </a:rPr>
              <a:t>FusionCompute</a:t>
            </a:r>
            <a:r>
              <a:rPr lang="zh-CN" altLang="en-US" sz="2400" dirty="0" smtClean="0">
                <a:solidFill>
                  <a:schemeClr val="bg1">
                    <a:lumMod val="50000"/>
                  </a:schemeClr>
                </a:solidFill>
              </a:rPr>
              <a:t>客户价值</a:t>
            </a:r>
            <a:endParaRPr lang="en-US" altLang="zh-CN" sz="2400" dirty="0" smtClean="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b="1" dirty="0" smtClean="0"/>
              <a:t>FusionCompute</a:t>
            </a:r>
            <a:r>
              <a:rPr lang="zh-CN" altLang="en-US" sz="2400" b="1" dirty="0" smtClean="0"/>
              <a:t>系统架构</a:t>
            </a:r>
            <a:endParaRPr lang="en-US" altLang="zh-CN" sz="2400" b="1" dirty="0" smtClean="0"/>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功能特性</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规格指标</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AutoNum type="arabicPeriod"/>
              <a:defRPr/>
            </a:pPr>
            <a:r>
              <a:rPr lang="en-US" altLang="zh-CN" sz="2400" dirty="0">
                <a:solidFill>
                  <a:schemeClr val="bg1">
                    <a:lumMod val="50000"/>
                  </a:schemeClr>
                </a:solidFill>
              </a:rPr>
              <a:t>FusionCompute</a:t>
            </a:r>
            <a:r>
              <a:rPr lang="zh-CN" altLang="en-US" sz="2400" dirty="0">
                <a:solidFill>
                  <a:schemeClr val="bg1">
                    <a:lumMod val="50000"/>
                  </a:schemeClr>
                </a:solidFill>
              </a:rPr>
              <a:t>操作配置</a:t>
            </a:r>
            <a:endParaRPr lang="en-US" altLang="zh-CN" sz="2400" dirty="0">
              <a:solidFill>
                <a:schemeClr val="bg1">
                  <a:lumMod val="50000"/>
                </a:schemeClr>
              </a:solidFill>
            </a:endParaRPr>
          </a:p>
          <a:p>
            <a:pPr marL="419100" indent="-419100" eaLnBrk="1" hangingPunct="1">
              <a:buClr>
                <a:schemeClr val="tx1"/>
              </a:buClr>
              <a:buSzTx/>
              <a:buFont typeface="Wingdings" panose="05000000000000000000" pitchFamily="2" charset="2"/>
              <a:buNone/>
              <a:defRPr/>
            </a:pP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10468</Words>
  <Application>WPS 演示</Application>
  <PresentationFormat>全屏显示(4:3)</PresentationFormat>
  <Paragraphs>1670</Paragraphs>
  <Slides>56</Slides>
  <Notes>53</Notes>
  <HiddenSlides>2</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56</vt:i4>
      </vt:variant>
    </vt:vector>
  </HeadingPairs>
  <TitlesOfParts>
    <vt:vector size="75" baseType="lpstr">
      <vt:lpstr>Arial</vt:lpstr>
      <vt:lpstr>宋体</vt:lpstr>
      <vt:lpstr>Wingdings</vt:lpstr>
      <vt:lpstr>FrutigerNext LT Regular</vt:lpstr>
      <vt:lpstr>FrutigerNext LT Medium</vt:lpstr>
      <vt:lpstr>黑体</vt:lpstr>
      <vt:lpstr>FrutigerNext LT Light</vt:lpstr>
      <vt:lpstr>华文细黑</vt:lpstr>
      <vt:lpstr>MS PGothic</vt:lpstr>
      <vt:lpstr>FrutigerNext LT Regular</vt:lpstr>
      <vt:lpstr>Segoe Print</vt:lpstr>
      <vt:lpstr>微软雅黑</vt:lpstr>
      <vt:lpstr>Arial Unicode MS</vt:lpstr>
      <vt:lpstr>Calibri</vt:lpstr>
      <vt:lpstr>Gill Sans</vt:lpstr>
      <vt:lpstr>Times New Roman</vt:lpstr>
      <vt:lpstr>华文细黑</vt:lpstr>
      <vt:lpstr>1#UC&amp;C母版初稿</vt:lpstr>
      <vt:lpstr>End</vt:lpstr>
      <vt:lpstr>第五章  FusionCompute架构原理 </vt:lpstr>
      <vt:lpstr>PowerPoint 演示文稿</vt:lpstr>
      <vt:lpstr>PowerPoint 演示文稿</vt:lpstr>
      <vt:lpstr>FusionCompute在FusionSphere中的作用</vt:lpstr>
      <vt:lpstr>FusionCompute在FusionSphere中的作用</vt:lpstr>
      <vt:lpstr>PowerPoint 演示文稿</vt:lpstr>
      <vt:lpstr>价值1：虚拟化技术解决资源利用率低问题</vt:lpstr>
      <vt:lpstr>价值2：虚拟化技术提高可用性</vt:lpstr>
      <vt:lpstr>PowerPoint 演示文稿</vt:lpstr>
      <vt:lpstr>FusionCompute系统架构</vt:lpstr>
      <vt:lpstr>灵活的管理架构，规模大小自如</vt:lpstr>
      <vt:lpstr>灵活的管理架构，规模大小自如</vt:lpstr>
      <vt:lpstr>PowerPoint 演示文稿</vt:lpstr>
      <vt:lpstr>主要功能特性</vt:lpstr>
      <vt:lpstr>兼容行业特殊操作系统</vt:lpstr>
      <vt:lpstr>灵活的虚拟机配置调整</vt:lpstr>
      <vt:lpstr>内存复用技术，提高50%虚拟机密度</vt:lpstr>
      <vt:lpstr>虚拟机热迁移技术(VM Motion)</vt:lpstr>
      <vt:lpstr>虚拟机HA机制</vt:lpstr>
      <vt:lpstr>高可用性FT技术</vt:lpstr>
      <vt:lpstr>自动负载均衡(DRS)</vt:lpstr>
      <vt:lpstr>自动绿色节能（DPM）</vt:lpstr>
      <vt:lpstr>QoS精细化资源管控，保障VIP业务可用</vt:lpstr>
      <vt:lpstr>基于NUMA架构的亲和性调度</vt:lpstr>
      <vt:lpstr>支持GPU硬件虚拟化</vt:lpstr>
      <vt:lpstr>虚拟机远程挂载光驱</vt:lpstr>
      <vt:lpstr>VIMS虚拟集群存储文件系统</vt:lpstr>
      <vt:lpstr>存储热迁移，避免存储系统维护业务停机</vt:lpstr>
      <vt:lpstr>存储自动精简配置，大幅减少存储投资 </vt:lpstr>
      <vt:lpstr>链接克隆技术，提升管理效率,节省存储空间</vt:lpstr>
      <vt:lpstr>存储资源裸设备映射（RDM）</vt:lpstr>
      <vt:lpstr>分布式虚拟交换机</vt:lpstr>
      <vt:lpstr>支持VXLAN</vt:lpstr>
      <vt:lpstr>10GE网关支撑关键应用和IO密集型场景</vt:lpstr>
      <vt:lpstr>PowerPoint 演示文稿</vt:lpstr>
      <vt:lpstr>华为FusionCompute主要参数参考值</vt:lpstr>
      <vt:lpstr>华为FusionCompute主要参数参考值</vt:lpstr>
      <vt:lpstr>服务器要求</vt:lpstr>
      <vt:lpstr>PowerPoint 演示文稿</vt:lpstr>
      <vt:lpstr>登录FusionCompute Portal</vt:lpstr>
      <vt:lpstr>初始配置</vt:lpstr>
      <vt:lpstr>操作配置 - 主机和集群配置</vt:lpstr>
      <vt:lpstr>操作配置 - 虚拟机管理</vt:lpstr>
      <vt:lpstr>虚拟机管理—创建虚拟机</vt:lpstr>
      <vt:lpstr>虚拟机管理—虚拟机规格调整</vt:lpstr>
      <vt:lpstr>虚拟机管理—虚拟机CPU调整</vt:lpstr>
      <vt:lpstr>虚拟机管理—虚拟机内存调整</vt:lpstr>
      <vt:lpstr>虚拟机管理—虚拟机磁盘容量调整</vt:lpstr>
      <vt:lpstr>PowerPoint 演示文稿</vt:lpstr>
      <vt:lpstr>PowerPoint 演示文稿</vt:lpstr>
      <vt:lpstr>习题</vt:lpstr>
      <vt:lpstr>习题</vt:lpstr>
      <vt:lpstr>习题</vt:lpstr>
      <vt:lpstr>习题</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Administrator</cp:lastModifiedBy>
  <cp:revision>2259</cp:revision>
  <dcterms:created xsi:type="dcterms:W3CDTF">2003-08-21T06:48:00Z</dcterms:created>
  <dcterms:modified xsi:type="dcterms:W3CDTF">2018-06-15T07:58:02Z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(4)1eJrPqonXNaTYnDa4kzYY1Rsp2BQ20VdlZTTuUGP/k7Sahd8b1nylvaH6grCHI6iVFbozLiz
d9WLH5ealBqRD1SB9U0Q0WK/NBBIsmlAMcQIpSTEYIopG+iy513DzzZFrTstI6Ld+dKR8s4X
fL3L5zsn0heatt9VUoJu85b+QhXJjGDq+kjmALKWleNLIMBxtRFVz8YrXQ8qJZBQRju8Zd6j
QTc3JUbkylRQfySHbn</vt:lpwstr>
  </property>
  <property fmtid="{D5CDD505-2E9C-101B-9397-08002B2CF9AE}" pid="14" name="_new_ms_pID_725431">
    <vt:lpwstr>5U0/Lz5KHpDOQ7CxEkT6imzCkinPxnWnnE9gYFaN1AGT/DaUQS+EJc
3l2vi4a/CVAg9ZvxVcKgQbMyNNWpMZKA3Fz5SDkIIRvZ85a0CYxh1YaGygGivVk70EvzaKKR
RjEBZiTx0mnSiuT9pyO4DivN680ZhIlSb9GTW+ICI+bi0BAZnCGkwQCxuEgFNitauEWJGQBH
kYske9lkgwgMbQj3uiJ96f7AYhHkYbYtIDt4</vt:lpwstr>
  </property>
  <property fmtid="{D5CDD505-2E9C-101B-9397-08002B2CF9AE}" pid="15" name="_new_ms_pID_725432">
    <vt:lpwstr>kqpuOAXnfa45qYy5IrR2RXukoteGL+BlakxK
74miLmolz9Eh2o4vgBXODCs2WveC6BINqHhB8KDzLd8/Y1S6FC907iN/VDtGpKIL6/kQl/aV
W/1VM6eZXprULe+c2yHSAVkPnBCcvswGtvDz2cIbGlptwdJuhnN4MA9/L60S4/pjeU6pyKrV
1sMk5F/WrLTtc8iaui+qSk2r+mucP8kkB7ZyEdPMVyzsdD01lubTon</vt:lpwstr>
  </property>
  <property fmtid="{D5CDD505-2E9C-101B-9397-08002B2CF9AE}" pid="16" name="_new_ms_pID_725433">
    <vt:lpwstr>Vi8l+Wh8oCSsYKQN8h
bXfw9Q==</vt:lpwstr>
  </property>
  <property fmtid="{D5CDD505-2E9C-101B-9397-08002B2CF9AE}" pid="17" name="sflag">
    <vt:lpwstr>1449469987</vt:lpwstr>
  </property>
  <property fmtid="{D5CDD505-2E9C-101B-9397-08002B2CF9AE}" pid="18" name="KSOProductBuildVer">
    <vt:lpwstr>2052-10.1.0.7245</vt:lpwstr>
  </property>
</Properties>
</file>